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9"/>
  </p:notesMasterIdLst>
  <p:handoutMasterIdLst>
    <p:handoutMasterId r:id="rId40"/>
  </p:handoutMasterIdLst>
  <p:sldIdLst>
    <p:sldId id="265" r:id="rId5"/>
    <p:sldId id="398" r:id="rId6"/>
    <p:sldId id="399" r:id="rId7"/>
    <p:sldId id="400" r:id="rId8"/>
    <p:sldId id="401" r:id="rId9"/>
    <p:sldId id="402" r:id="rId10"/>
    <p:sldId id="403" r:id="rId11"/>
    <p:sldId id="404" r:id="rId12"/>
    <p:sldId id="405" r:id="rId13"/>
    <p:sldId id="406" r:id="rId14"/>
    <p:sldId id="407" r:id="rId15"/>
    <p:sldId id="409" r:id="rId16"/>
    <p:sldId id="408" r:id="rId17"/>
    <p:sldId id="410" r:id="rId18"/>
    <p:sldId id="411" r:id="rId19"/>
    <p:sldId id="431" r:id="rId20"/>
    <p:sldId id="432" r:id="rId21"/>
    <p:sldId id="428" r:id="rId22"/>
    <p:sldId id="413" r:id="rId23"/>
    <p:sldId id="427" r:id="rId24"/>
    <p:sldId id="426" r:id="rId25"/>
    <p:sldId id="414" r:id="rId26"/>
    <p:sldId id="433" r:id="rId27"/>
    <p:sldId id="429" r:id="rId28"/>
    <p:sldId id="415" r:id="rId29"/>
    <p:sldId id="425" r:id="rId30"/>
    <p:sldId id="430" r:id="rId31"/>
    <p:sldId id="417" r:id="rId32"/>
    <p:sldId id="418" r:id="rId33"/>
    <p:sldId id="419" r:id="rId34"/>
    <p:sldId id="420" r:id="rId35"/>
    <p:sldId id="421" r:id="rId36"/>
    <p:sldId id="422" r:id="rId37"/>
    <p:sldId id="397" r:id="rId38"/>
  </p:sldIdLst>
  <p:sldSz cx="9144000" cy="5143500" type="screen16x9"/>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BD67073-601A-4E8D-BCB4-407664A482C8}">
          <p14:sldIdLst>
            <p14:sldId id="265"/>
            <p14:sldId id="398"/>
            <p14:sldId id="399"/>
            <p14:sldId id="400"/>
            <p14:sldId id="401"/>
            <p14:sldId id="402"/>
            <p14:sldId id="403"/>
            <p14:sldId id="404"/>
            <p14:sldId id="405"/>
            <p14:sldId id="406"/>
            <p14:sldId id="407"/>
            <p14:sldId id="409"/>
            <p14:sldId id="408"/>
            <p14:sldId id="410"/>
            <p14:sldId id="411"/>
            <p14:sldId id="431"/>
            <p14:sldId id="432"/>
            <p14:sldId id="428"/>
            <p14:sldId id="413"/>
            <p14:sldId id="427"/>
            <p14:sldId id="426"/>
            <p14:sldId id="414"/>
            <p14:sldId id="433"/>
            <p14:sldId id="429"/>
            <p14:sldId id="415"/>
            <p14:sldId id="425"/>
            <p14:sldId id="430"/>
            <p14:sldId id="417"/>
            <p14:sldId id="418"/>
            <p14:sldId id="419"/>
            <p14:sldId id="420"/>
            <p14:sldId id="421"/>
            <p14:sldId id="422"/>
            <p14:sldId id="397"/>
          </p14:sldIdLst>
        </p14:section>
        <p14:section name="Back Page" id="{F814E924-CA73-4821-A9DF-5CEA7902238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75BC"/>
    <a:srgbClr val="00617F"/>
    <a:srgbClr val="A51890"/>
    <a:srgbClr val="84BD00"/>
    <a:srgbClr val="969696"/>
    <a:srgbClr val="C1C6C8"/>
    <a:srgbClr val="00859B"/>
    <a:srgbClr val="5F259F"/>
    <a:srgbClr val="63B1BC"/>
    <a:srgbClr val="C4D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3" autoAdjust="0"/>
    <p:restoredTop sz="77203" autoAdjust="0"/>
  </p:normalViewPr>
  <p:slideViewPr>
    <p:cSldViewPr snapToObjects="1">
      <p:cViewPr varScale="1">
        <p:scale>
          <a:sx n="136" d="100"/>
          <a:sy n="136" d="100"/>
        </p:scale>
        <p:origin x="120" y="444"/>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8538"/>
    </p:cViewPr>
  </p:sorterViewPr>
  <p:notesViewPr>
    <p:cSldViewPr snapToObjects="1">
      <p:cViewPr varScale="1">
        <p:scale>
          <a:sx n="67" d="100"/>
          <a:sy n="67" d="100"/>
        </p:scale>
        <p:origin x="1866" y="54"/>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7E2CD894-E2DE-4F93-8EEB-81C495EBA40F}" type="datetimeFigureOut">
              <a:rPr lang="en-US" smtClean="0"/>
              <a:t>10/24/2016</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3FA3B146-1050-45E9-BAD4-2CC6F34366A9}" type="slidenum">
              <a:rPr lang="en-US" smtClean="0"/>
              <a:t>‹#›</a:t>
            </a:fld>
            <a:endParaRPr lang="en-US"/>
          </a:p>
        </p:txBody>
      </p:sp>
    </p:spTree>
    <p:extLst>
      <p:ext uri="{BB962C8B-B14F-4D97-AF65-F5344CB8AC3E}">
        <p14:creationId xmlns:p14="http://schemas.microsoft.com/office/powerpoint/2010/main" val="1050264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AF636D75-809B-2C45-B3C8-316C1B7E237D}" type="datetimeFigureOut">
              <a:rPr lang="en-US" smtClean="0"/>
              <a:pPr/>
              <a:t>10/24/2016</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D85333E2-831D-7F4B-907D-7AE07E53B370}" type="slidenum">
              <a:rPr lang="en-US" smtClean="0"/>
              <a:pPr/>
              <a:t>‹#›</a:t>
            </a:fld>
            <a:endParaRPr lang="en-US"/>
          </a:p>
        </p:txBody>
      </p:sp>
    </p:spTree>
    <p:extLst>
      <p:ext uri="{BB962C8B-B14F-4D97-AF65-F5344CB8AC3E}">
        <p14:creationId xmlns:p14="http://schemas.microsoft.com/office/powerpoint/2010/main" val="20344433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t>5G Network Segments: </a:t>
            </a:r>
            <a:r>
              <a:rPr lang="en-US" sz="1200" i="1" dirty="0" smtClean="0"/>
              <a:t>Radio Networks, </a:t>
            </a:r>
            <a:r>
              <a:rPr lang="en-US" sz="1200" i="1" dirty="0" err="1" smtClean="0"/>
              <a:t>Fronthaul</a:t>
            </a:r>
            <a:r>
              <a:rPr lang="en-US" sz="1200" i="1" dirty="0" smtClean="0"/>
              <a:t> &amp; Backhaul Networks, Aggregation and Core Networks, Network Clouds, Mobile Network (i.e. a combination of network segments where the last link is wireless - a radio network) and enabling technologies like Mobile Edge Networks, Service/Software Networks, Software-Defined Cloud Networks, Satellite Networks, </a:t>
            </a:r>
            <a:r>
              <a:rPr lang="en-US" sz="1200" i="1" dirty="0" err="1" smtClean="0"/>
              <a:t>IoT</a:t>
            </a:r>
            <a:r>
              <a:rPr lang="en-US" sz="1200" i="1" dirty="0" smtClean="0"/>
              <a:t> Networks</a:t>
            </a:r>
            <a:r>
              <a:rPr lang="en-US" sz="1200" dirty="0" smtClean="0"/>
              <a:t>. </a:t>
            </a:r>
          </a:p>
          <a:p>
            <a:endParaRPr lang="en-US" dirty="0"/>
          </a:p>
        </p:txBody>
      </p:sp>
      <p:sp>
        <p:nvSpPr>
          <p:cNvPr id="4" name="Slide Number Placeholder 3"/>
          <p:cNvSpPr>
            <a:spLocks noGrp="1"/>
          </p:cNvSpPr>
          <p:nvPr>
            <p:ph type="sldNum" sz="quarter" idx="10"/>
          </p:nvPr>
        </p:nvSpPr>
        <p:spPr/>
        <p:txBody>
          <a:bodyPr/>
          <a:lstStyle/>
          <a:p>
            <a:fld id="{D85333E2-831D-7F4B-907D-7AE07E53B370}" type="slidenum">
              <a:rPr lang="en-US" smtClean="0"/>
              <a:pPr/>
              <a:t>8</a:t>
            </a:fld>
            <a:endParaRPr lang="en-US"/>
          </a:p>
        </p:txBody>
      </p:sp>
    </p:spTree>
    <p:extLst>
      <p:ext uri="{BB962C8B-B14F-4D97-AF65-F5344CB8AC3E}">
        <p14:creationId xmlns:p14="http://schemas.microsoft.com/office/powerpoint/2010/main" val="2481167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5333E2-831D-7F4B-907D-7AE07E53B370}" type="slidenum">
              <a:rPr lang="en-US" smtClean="0"/>
              <a:pPr/>
              <a:t>32</a:t>
            </a:fld>
            <a:endParaRPr lang="en-US"/>
          </a:p>
        </p:txBody>
      </p:sp>
    </p:spTree>
    <p:extLst>
      <p:ext uri="{BB962C8B-B14F-4D97-AF65-F5344CB8AC3E}">
        <p14:creationId xmlns:p14="http://schemas.microsoft.com/office/powerpoint/2010/main" val="1532941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5333E2-831D-7F4B-907D-7AE07E53B370}" type="slidenum">
              <a:rPr lang="en-US" smtClean="0"/>
              <a:pPr/>
              <a:t>33</a:t>
            </a:fld>
            <a:endParaRPr lang="en-US"/>
          </a:p>
        </p:txBody>
      </p:sp>
    </p:spTree>
    <p:extLst>
      <p:ext uri="{BB962C8B-B14F-4D97-AF65-F5344CB8AC3E}">
        <p14:creationId xmlns:p14="http://schemas.microsoft.com/office/powerpoint/2010/main" val="23339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5333E2-831D-7F4B-907D-7AE07E53B370}" type="slidenum">
              <a:rPr lang="en-US" smtClean="0"/>
              <a:pPr/>
              <a:t>16</a:t>
            </a:fld>
            <a:endParaRPr lang="en-US"/>
          </a:p>
        </p:txBody>
      </p:sp>
    </p:spTree>
    <p:extLst>
      <p:ext uri="{BB962C8B-B14F-4D97-AF65-F5344CB8AC3E}">
        <p14:creationId xmlns:p14="http://schemas.microsoft.com/office/powerpoint/2010/main" val="497106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5333E2-831D-7F4B-907D-7AE07E53B370}" type="slidenum">
              <a:rPr lang="en-US" smtClean="0"/>
              <a:pPr/>
              <a:t>17</a:t>
            </a:fld>
            <a:endParaRPr lang="en-US"/>
          </a:p>
        </p:txBody>
      </p:sp>
    </p:spTree>
    <p:extLst>
      <p:ext uri="{BB962C8B-B14F-4D97-AF65-F5344CB8AC3E}">
        <p14:creationId xmlns:p14="http://schemas.microsoft.com/office/powerpoint/2010/main" val="252820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Radio Access Network: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A new </a:t>
            </a:r>
            <a:r>
              <a:rPr lang="en-US" sz="1200" b="0" i="0" u="none" strike="noStrike" kern="1200" baseline="0" dirty="0" err="1" smtClean="0">
                <a:solidFill>
                  <a:schemeClr val="tx1"/>
                </a:solidFill>
                <a:latin typeface="+mn-lt"/>
                <a:ea typeface="+mn-ea"/>
                <a:cs typeface="+mn-cs"/>
              </a:rPr>
              <a:t>fronthaul</a:t>
            </a:r>
            <a:r>
              <a:rPr lang="en-US" sz="1200" b="0" i="0" u="none" strike="noStrike" kern="1200" baseline="0" dirty="0" smtClean="0">
                <a:solidFill>
                  <a:schemeClr val="tx1"/>
                </a:solidFill>
                <a:latin typeface="+mn-lt"/>
                <a:ea typeface="+mn-ea"/>
                <a:cs typeface="+mn-cs"/>
              </a:rPr>
              <a:t> interface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Fixed network </a:t>
            </a:r>
            <a:endParaRPr lang="en-US" b="0" i="0" dirty="0"/>
          </a:p>
        </p:txBody>
      </p:sp>
      <p:sp>
        <p:nvSpPr>
          <p:cNvPr id="4" name="Slide Number Placeholder 3"/>
          <p:cNvSpPr>
            <a:spLocks noGrp="1"/>
          </p:cNvSpPr>
          <p:nvPr>
            <p:ph type="sldNum" sz="quarter" idx="10"/>
          </p:nvPr>
        </p:nvSpPr>
        <p:spPr/>
        <p:txBody>
          <a:bodyPr/>
          <a:lstStyle/>
          <a:p>
            <a:fld id="{D85333E2-831D-7F4B-907D-7AE07E53B370}" type="slidenum">
              <a:rPr lang="en-US" smtClean="0"/>
              <a:pPr/>
              <a:t>25</a:t>
            </a:fld>
            <a:endParaRPr lang="en-US"/>
          </a:p>
        </p:txBody>
      </p:sp>
    </p:spTree>
    <p:extLst>
      <p:ext uri="{BB962C8B-B14F-4D97-AF65-F5344CB8AC3E}">
        <p14:creationId xmlns:p14="http://schemas.microsoft.com/office/powerpoint/2010/main" val="207643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5333E2-831D-7F4B-907D-7AE07E53B370}" type="slidenum">
              <a:rPr lang="en-US" smtClean="0"/>
              <a:pPr/>
              <a:t>26</a:t>
            </a:fld>
            <a:endParaRPr lang="en-US"/>
          </a:p>
        </p:txBody>
      </p:sp>
    </p:spTree>
    <p:extLst>
      <p:ext uri="{BB962C8B-B14F-4D97-AF65-F5344CB8AC3E}">
        <p14:creationId xmlns:p14="http://schemas.microsoft.com/office/powerpoint/2010/main" val="1092133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5333E2-831D-7F4B-907D-7AE07E53B370}" type="slidenum">
              <a:rPr lang="en-US" smtClean="0"/>
              <a:pPr/>
              <a:t>27</a:t>
            </a:fld>
            <a:endParaRPr lang="en-US"/>
          </a:p>
        </p:txBody>
      </p:sp>
    </p:spTree>
    <p:extLst>
      <p:ext uri="{BB962C8B-B14F-4D97-AF65-F5344CB8AC3E}">
        <p14:creationId xmlns:p14="http://schemas.microsoft.com/office/powerpoint/2010/main" val="1352878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Softwarization</a:t>
            </a:r>
            <a:r>
              <a:rPr lang="en-US" baseline="0" dirty="0" smtClean="0"/>
              <a:t> key enable to realize network slicing as a service</a:t>
            </a:r>
          </a:p>
          <a:p>
            <a:r>
              <a:rPr lang="en-US" dirty="0" smtClean="0"/>
              <a:t>Each network segment has its own </a:t>
            </a:r>
            <a:r>
              <a:rPr lang="en-US" dirty="0" err="1" smtClean="0"/>
              <a:t>charcteristics</a:t>
            </a:r>
            <a:r>
              <a:rPr lang="en-US" baseline="0" dirty="0" smtClean="0"/>
              <a:t> and therefore different </a:t>
            </a:r>
            <a:r>
              <a:rPr lang="en-US" baseline="0" dirty="0" err="1" smtClean="0"/>
              <a:t>softwarization</a:t>
            </a:r>
            <a:r>
              <a:rPr lang="en-US" baseline="0" dirty="0" smtClean="0"/>
              <a:t> requirements</a:t>
            </a:r>
          </a:p>
          <a:p>
            <a:endParaRPr lang="en-US" dirty="0"/>
          </a:p>
        </p:txBody>
      </p:sp>
      <p:sp>
        <p:nvSpPr>
          <p:cNvPr id="4" name="Slide Number Placeholder 3"/>
          <p:cNvSpPr>
            <a:spLocks noGrp="1"/>
          </p:cNvSpPr>
          <p:nvPr>
            <p:ph type="sldNum" sz="quarter" idx="10"/>
          </p:nvPr>
        </p:nvSpPr>
        <p:spPr/>
        <p:txBody>
          <a:bodyPr/>
          <a:lstStyle/>
          <a:p>
            <a:fld id="{D85333E2-831D-7F4B-907D-7AE07E53B370}" type="slidenum">
              <a:rPr lang="en-US" smtClean="0"/>
              <a:pPr/>
              <a:t>28</a:t>
            </a:fld>
            <a:endParaRPr lang="en-US"/>
          </a:p>
        </p:txBody>
      </p:sp>
    </p:spTree>
    <p:extLst>
      <p:ext uri="{BB962C8B-B14F-4D97-AF65-F5344CB8AC3E}">
        <p14:creationId xmlns:p14="http://schemas.microsoft.com/office/powerpoint/2010/main" val="2637074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5333E2-831D-7F4B-907D-7AE07E53B370}" type="slidenum">
              <a:rPr lang="en-US" smtClean="0"/>
              <a:pPr/>
              <a:t>29</a:t>
            </a:fld>
            <a:endParaRPr lang="en-US"/>
          </a:p>
        </p:txBody>
      </p:sp>
    </p:spTree>
    <p:extLst>
      <p:ext uri="{BB962C8B-B14F-4D97-AF65-F5344CB8AC3E}">
        <p14:creationId xmlns:p14="http://schemas.microsoft.com/office/powerpoint/2010/main" val="1591005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D85333E2-831D-7F4B-907D-7AE07E53B370}" type="slidenum">
              <a:rPr lang="en-US" smtClean="0"/>
              <a:pPr/>
              <a:t>31</a:t>
            </a:fld>
            <a:endParaRPr lang="en-US"/>
          </a:p>
        </p:txBody>
      </p:sp>
    </p:spTree>
    <p:extLst>
      <p:ext uri="{BB962C8B-B14F-4D97-AF65-F5344CB8AC3E}">
        <p14:creationId xmlns:p14="http://schemas.microsoft.com/office/powerpoint/2010/main" val="38812112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1500" y="381078"/>
            <a:ext cx="2447788" cy="406159"/>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88224" y="2254787"/>
            <a:ext cx="2555776" cy="2888713"/>
          </a:xfrm>
          <a:prstGeom prst="rect">
            <a:avLst/>
          </a:prstGeom>
        </p:spPr>
      </p:pic>
      <p:sp>
        <p:nvSpPr>
          <p:cNvPr id="2" name="Title 1"/>
          <p:cNvSpPr>
            <a:spLocks noGrp="1"/>
          </p:cNvSpPr>
          <p:nvPr>
            <p:ph type="ctrTitle" hasCustomPrompt="1"/>
          </p:nvPr>
        </p:nvSpPr>
        <p:spPr>
          <a:xfrm>
            <a:off x="457200" y="971550"/>
            <a:ext cx="7239000" cy="1752600"/>
          </a:xfrm>
          <a:prstGeom prst="rect">
            <a:avLst/>
          </a:prstGeom>
        </p:spPr>
        <p:txBody>
          <a:bodyPr anchor="b">
            <a:noAutofit/>
          </a:bodyPr>
          <a:lstStyle>
            <a:lvl1pPr>
              <a:lnSpc>
                <a:spcPts val="4260"/>
              </a:lnSpc>
              <a:spcAft>
                <a:spcPts val="0"/>
              </a:spcAft>
              <a:defRPr sz="3800" baseline="0"/>
            </a:lvl1pPr>
          </a:lstStyle>
          <a:p>
            <a:r>
              <a:rPr lang="en-US" noProof="0" dirty="0" smtClean="0"/>
              <a:t>MYCOM OSI </a:t>
            </a:r>
            <a:r>
              <a:rPr lang="en-US" noProof="0" dirty="0" err="1" smtClean="0"/>
              <a:t>ppt</a:t>
            </a:r>
            <a:r>
              <a:rPr lang="en-US" noProof="0" dirty="0" smtClean="0"/>
              <a:t> template</a:t>
            </a:r>
            <a:endParaRPr lang="en-US" noProof="0" dirty="0"/>
          </a:p>
        </p:txBody>
      </p:sp>
      <p:sp>
        <p:nvSpPr>
          <p:cNvPr id="3" name="Subtitle 2"/>
          <p:cNvSpPr>
            <a:spLocks noGrp="1"/>
          </p:cNvSpPr>
          <p:nvPr>
            <p:ph type="subTitle" idx="1" hasCustomPrompt="1"/>
          </p:nvPr>
        </p:nvSpPr>
        <p:spPr>
          <a:xfrm>
            <a:off x="457200" y="2768600"/>
            <a:ext cx="6096000" cy="759182"/>
          </a:xfrm>
          <a:prstGeom prst="rect">
            <a:avLst/>
          </a:prstGeom>
        </p:spPr>
        <p:txBody>
          <a:bodyPr wrap="square">
            <a:spAutoFit/>
          </a:bodyPr>
          <a:lstStyle>
            <a:lvl1pPr marL="0" indent="0" algn="l">
              <a:lnSpc>
                <a:spcPts val="2560"/>
              </a:lnSpc>
              <a:buNone/>
              <a:defRPr sz="2300">
                <a:solidFill>
                  <a:schemeClr val="tx1"/>
                </a:solidFill>
                <a:latin typeface="+mn-lt"/>
                <a:cs typeface="Calibri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Subtitle style</a:t>
            </a:r>
            <a:br>
              <a:rPr lang="en-US" noProof="0" dirty="0" smtClean="0"/>
            </a:br>
            <a:endParaRPr lang="en-US" noProof="0" dirty="0"/>
          </a:p>
        </p:txBody>
      </p:sp>
      <p:sp>
        <p:nvSpPr>
          <p:cNvPr id="10" name="Text Placeholder 9"/>
          <p:cNvSpPr>
            <a:spLocks noGrp="1"/>
          </p:cNvSpPr>
          <p:nvPr>
            <p:ph type="body" sz="quarter" idx="10" hasCustomPrompt="1"/>
          </p:nvPr>
        </p:nvSpPr>
        <p:spPr>
          <a:xfrm>
            <a:off x="457200" y="3638550"/>
            <a:ext cx="3657600" cy="400050"/>
          </a:xfrm>
          <a:prstGeom prst="rect">
            <a:avLst/>
          </a:prstGeom>
        </p:spPr>
        <p:txBody>
          <a:bodyPr>
            <a:noAutofit/>
          </a:bodyPr>
          <a:lstStyle>
            <a:lvl1pPr>
              <a:buNone/>
              <a:defRPr sz="1600" baseline="0">
                <a:solidFill>
                  <a:schemeClr val="tx1"/>
                </a:solidFill>
                <a:latin typeface="+mn-lt"/>
                <a:cs typeface="Calibri Light"/>
              </a:defRPr>
            </a:lvl1pPr>
          </a:lstStyle>
          <a:p>
            <a:pPr lvl="0"/>
            <a:r>
              <a:rPr lang="en-US" noProof="0" dirty="0" smtClean="0"/>
              <a:t>Add date here</a:t>
            </a:r>
            <a:endParaRPr lang="en-US" noProof="0" dirty="0"/>
          </a:p>
        </p:txBody>
      </p:sp>
      <p:sp>
        <p:nvSpPr>
          <p:cNvPr id="11" name="TextBox 10"/>
          <p:cNvSpPr txBox="1"/>
          <p:nvPr userDrawn="1"/>
        </p:nvSpPr>
        <p:spPr>
          <a:xfrm>
            <a:off x="457200" y="4095750"/>
            <a:ext cx="8153400" cy="1047748"/>
          </a:xfrm>
          <a:prstGeom prst="rect">
            <a:avLst/>
          </a:prstGeom>
          <a:noFill/>
        </p:spPr>
        <p:txBody>
          <a:bodyPr wrap="square" rtlCol="0" anchor="t">
            <a:noAutofit/>
          </a:bodyPr>
          <a:lstStyle/>
          <a:p>
            <a:pPr>
              <a:spcAft>
                <a:spcPts val="300"/>
              </a:spcAft>
            </a:pPr>
            <a:r>
              <a:rPr lang="en-US" sz="1000" noProof="0" dirty="0" smtClean="0">
                <a:solidFill>
                  <a:srgbClr val="969696"/>
                </a:solidFill>
                <a:latin typeface="+mn-lt"/>
                <a:cs typeface="Calibri Light"/>
              </a:rPr>
              <a:t>CONFIDENTIAL INFORMATION, RESTRICTED TO MYCOM OSI</a:t>
            </a:r>
            <a:br>
              <a:rPr lang="en-US" sz="1000" noProof="0" dirty="0" smtClean="0">
                <a:solidFill>
                  <a:srgbClr val="969696"/>
                </a:solidFill>
                <a:latin typeface="+mn-lt"/>
                <a:cs typeface="Calibri Light"/>
              </a:rPr>
            </a:br>
            <a:r>
              <a:rPr lang="en-US" sz="1000" noProof="0" dirty="0" smtClean="0">
                <a:solidFill>
                  <a:srgbClr val="969696"/>
                </a:solidFill>
                <a:latin typeface="+mn-lt"/>
                <a:cs typeface="Calibri Light"/>
              </a:rPr>
              <a:t>©</a:t>
            </a:r>
            <a:r>
              <a:rPr lang="en-US" sz="1000" baseline="0" noProof="0" dirty="0" smtClean="0">
                <a:solidFill>
                  <a:srgbClr val="969696"/>
                </a:solidFill>
                <a:latin typeface="+mn-lt"/>
                <a:cs typeface="Calibri Light"/>
              </a:rPr>
              <a:t> </a:t>
            </a:r>
            <a:r>
              <a:rPr lang="en-US" sz="1000" noProof="0" dirty="0" smtClean="0">
                <a:solidFill>
                  <a:srgbClr val="969696"/>
                </a:solidFill>
                <a:latin typeface="+mn-lt"/>
                <a:cs typeface="Calibri Light"/>
              </a:rPr>
              <a:t>MYCOM OSI</a:t>
            </a:r>
          </a:p>
          <a:p>
            <a:pPr algn="just">
              <a:spcAft>
                <a:spcPts val="300"/>
              </a:spcAft>
            </a:pPr>
            <a:r>
              <a:rPr lang="en-US" sz="1000" noProof="0" dirty="0" smtClean="0">
                <a:solidFill>
                  <a:srgbClr val="969696"/>
                </a:solidFill>
                <a:latin typeface="+mn-lt"/>
                <a:cs typeface="Calibri Light"/>
              </a:rPr>
              <a:t>This document contains forward-looking statements based on current expectations, forecasts and assumptions of the Company that involve risks and uncertainties. Forward-looking statements are subject to risks and uncertainties associated with the Company's business that could cause actual results to vary materially from those stated or implied by such forward-looking statements.</a:t>
            </a:r>
            <a:endParaRPr lang="en-US" sz="1000" noProof="0" dirty="0">
              <a:solidFill>
                <a:srgbClr val="969696"/>
              </a:solidFill>
              <a:latin typeface="+mn-lt"/>
              <a:cs typeface="Calibri Light"/>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and Bullet point slide">
    <p:spTree>
      <p:nvGrpSpPr>
        <p:cNvPr id="1" name=""/>
        <p:cNvGrpSpPr/>
        <p:nvPr/>
      </p:nvGrpSpPr>
      <p:grpSpPr>
        <a:xfrm>
          <a:off x="0" y="0"/>
          <a:ext cx="0" cy="0"/>
          <a:chOff x="0" y="0"/>
          <a:chExt cx="0" cy="0"/>
        </a:xfrm>
      </p:grpSpPr>
      <p:sp>
        <p:nvSpPr>
          <p:cNvPr id="8" name="TextBox 7"/>
          <p:cNvSpPr txBox="1"/>
          <p:nvPr userDrawn="1"/>
        </p:nvSpPr>
        <p:spPr>
          <a:xfrm>
            <a:off x="457200" y="4781550"/>
            <a:ext cx="8229600" cy="246221"/>
          </a:xfrm>
          <a:prstGeom prst="rect">
            <a:avLst/>
          </a:prstGeom>
          <a:noFill/>
        </p:spPr>
        <p:txBody>
          <a:bodyPr wrap="square" rtlCol="0">
            <a:spAutoFit/>
          </a:bodyPr>
          <a:lstStyle/>
          <a:p>
            <a:pPr algn="ctr"/>
            <a:r>
              <a:rPr lang="en-US" sz="1000" noProof="0" dirty="0" smtClean="0">
                <a:latin typeface="+mn-lt"/>
                <a:cs typeface="Calibri (Body)"/>
              </a:rPr>
              <a:t>© MYCOM OSI Confidential</a:t>
            </a:r>
            <a:endParaRPr lang="en-US" sz="1000" noProof="0" dirty="0">
              <a:latin typeface="+mn-lt"/>
              <a:cs typeface="Calibri (Body)"/>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5386" y="4818914"/>
            <a:ext cx="1258707" cy="208857"/>
          </a:xfrm>
          <a:prstGeom prst="rect">
            <a:avLst/>
          </a:prstGeom>
        </p:spPr>
      </p:pic>
      <p:sp>
        <p:nvSpPr>
          <p:cNvPr id="2" name="Title 1"/>
          <p:cNvSpPr>
            <a:spLocks noGrp="1"/>
          </p:cNvSpPr>
          <p:nvPr>
            <p:ph type="title"/>
          </p:nvPr>
        </p:nvSpPr>
        <p:spPr>
          <a:xfrm>
            <a:off x="457200" y="205978"/>
            <a:ext cx="8229600" cy="536972"/>
          </a:xfrm>
          <a:prstGeom prst="rect">
            <a:avLst/>
          </a:prstGeom>
        </p:spPr>
        <p:txBody>
          <a:bodyPr/>
          <a:lstStyle/>
          <a:p>
            <a:r>
              <a:rPr lang="en-US" noProof="0" dirty="0" smtClean="0"/>
              <a:t>Click to edit Master title style</a:t>
            </a:r>
            <a:endParaRPr lang="en-US" noProof="0" dirty="0"/>
          </a:p>
        </p:txBody>
      </p:sp>
      <p:sp>
        <p:nvSpPr>
          <p:cNvPr id="3" name="Content Placeholder 2"/>
          <p:cNvSpPr>
            <a:spLocks noGrp="1"/>
          </p:cNvSpPr>
          <p:nvPr>
            <p:ph idx="1"/>
          </p:nvPr>
        </p:nvSpPr>
        <p:spPr>
          <a:xfrm>
            <a:off x="457200" y="1419622"/>
            <a:ext cx="8229600" cy="3209528"/>
          </a:xfrm>
          <a:prstGeom prst="rect">
            <a:avLst/>
          </a:prstGeom>
        </p:spPr>
        <p:txBody>
          <a:bodyPr/>
          <a:lstStyle>
            <a:lvl1pPr marL="177800" indent="-177800">
              <a:spcBef>
                <a:spcPts val="0"/>
              </a:spcBef>
              <a:buClr>
                <a:srgbClr val="84BD00"/>
              </a:buClr>
              <a:defRPr sz="1700">
                <a:solidFill>
                  <a:srgbClr val="969696"/>
                </a:solidFill>
              </a:defRPr>
            </a:lvl1pPr>
            <a:lvl2pPr marL="474663" indent="-238125">
              <a:spcBef>
                <a:spcPts val="0"/>
              </a:spcBef>
              <a:buClr>
                <a:srgbClr val="84BD00"/>
              </a:buClr>
              <a:defRPr sz="1500">
                <a:latin typeface="+mn-lt"/>
              </a:defRPr>
            </a:lvl2pPr>
            <a:lvl3pPr marL="660400" indent="-185738">
              <a:spcBef>
                <a:spcPts val="0"/>
              </a:spcBef>
              <a:buClr>
                <a:srgbClr val="84BD00"/>
              </a:buClr>
              <a:defRPr sz="1200">
                <a:latin typeface="+mn-lt"/>
              </a:defRPr>
            </a:lvl3pPr>
            <a:lvl4pPr marL="838200" indent="-177800">
              <a:spcBef>
                <a:spcPts val="0"/>
              </a:spcBef>
              <a:buClr>
                <a:srgbClr val="84BD00"/>
              </a:buClr>
              <a:defRPr sz="1200">
                <a:latin typeface="+mn-lt"/>
              </a:defRPr>
            </a:lvl4pPr>
            <a:lvl5pPr marL="1016000" indent="-177800">
              <a:spcBef>
                <a:spcPts val="0"/>
              </a:spcBef>
              <a:buClr>
                <a:srgbClr val="84BD00"/>
              </a:buClr>
              <a:defRPr sz="1000">
                <a:latin typeface="+mn-lt"/>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cxnSp>
        <p:nvCxnSpPr>
          <p:cNvPr id="7" name="Straight Connector 6"/>
          <p:cNvCxnSpPr/>
          <p:nvPr userDrawn="1"/>
        </p:nvCxnSpPr>
        <p:spPr>
          <a:xfrm>
            <a:off x="508000" y="800100"/>
            <a:ext cx="8128000" cy="1191"/>
          </a:xfrm>
          <a:prstGeom prst="line">
            <a:avLst/>
          </a:prstGeom>
          <a:ln w="12700" cap="flat" cmpd="sng" algn="ctr">
            <a:solidFill>
              <a:srgbClr val="C8C8C8"/>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1" name="Text Placeholder 8"/>
          <p:cNvSpPr>
            <a:spLocks noGrp="1"/>
          </p:cNvSpPr>
          <p:nvPr>
            <p:ph type="body" sz="quarter" idx="12"/>
          </p:nvPr>
        </p:nvSpPr>
        <p:spPr>
          <a:xfrm>
            <a:off x="457200" y="971550"/>
            <a:ext cx="8229600" cy="400050"/>
          </a:xfrm>
          <a:prstGeom prst="rect">
            <a:avLst/>
          </a:prstGeom>
        </p:spPr>
        <p:txBody>
          <a:bodyPr/>
          <a:lstStyle>
            <a:lvl1pPr>
              <a:buNone/>
              <a:defRPr/>
            </a:lvl1pPr>
            <a:lvl2pPr marL="285750" indent="-285750">
              <a:buNone/>
              <a:defRPr baseline="0"/>
            </a:lvl2pPr>
          </a:lstStyle>
          <a:p>
            <a:pPr lvl="0"/>
            <a:r>
              <a:rPr lang="en-US" noProof="0" dirty="0" smtClean="0"/>
              <a:t>Click to edit Master text styles</a:t>
            </a:r>
          </a:p>
        </p:txBody>
      </p:sp>
    </p:spTree>
    <p:extLst>
      <p:ext uri="{BB962C8B-B14F-4D97-AF65-F5344CB8AC3E}">
        <p14:creationId xmlns:p14="http://schemas.microsoft.com/office/powerpoint/2010/main" val="124581817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Bullet point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536972"/>
          </a:xfrm>
          <a:prstGeom prst="rect">
            <a:avLst/>
          </a:prstGeom>
        </p:spPr>
        <p:txBody>
          <a:bodyPr/>
          <a:lstStyle/>
          <a:p>
            <a:r>
              <a:rPr lang="en-US" noProof="0" dirty="0" smtClean="0"/>
              <a:t>Click to edit Master title style</a:t>
            </a:r>
            <a:endParaRPr lang="en-US" noProof="0" dirty="0"/>
          </a:p>
        </p:txBody>
      </p:sp>
      <p:sp>
        <p:nvSpPr>
          <p:cNvPr id="3" name="Content Placeholder 2"/>
          <p:cNvSpPr>
            <a:spLocks noGrp="1"/>
          </p:cNvSpPr>
          <p:nvPr>
            <p:ph idx="1"/>
          </p:nvPr>
        </p:nvSpPr>
        <p:spPr>
          <a:xfrm>
            <a:off x="457200" y="971550"/>
            <a:ext cx="8229600" cy="3657600"/>
          </a:xfrm>
          <a:prstGeom prst="rect">
            <a:avLst/>
          </a:prstGeom>
        </p:spPr>
        <p:txBody>
          <a:bodyPr/>
          <a:lstStyle>
            <a:lvl1pPr marL="177800" indent="-177800">
              <a:spcBef>
                <a:spcPts val="0"/>
              </a:spcBef>
              <a:buClr>
                <a:srgbClr val="84BD00"/>
              </a:buClr>
              <a:defRPr>
                <a:solidFill>
                  <a:srgbClr val="969696"/>
                </a:solidFill>
              </a:defRPr>
            </a:lvl1pPr>
            <a:lvl2pPr marL="474663" indent="-238125">
              <a:spcBef>
                <a:spcPts val="0"/>
              </a:spcBef>
              <a:buClr>
                <a:srgbClr val="84BD00"/>
              </a:buClr>
              <a:defRPr sz="1700">
                <a:latin typeface="+mn-lt"/>
              </a:defRPr>
            </a:lvl2pPr>
            <a:lvl3pPr marL="660400" indent="-185738">
              <a:spcBef>
                <a:spcPts val="0"/>
              </a:spcBef>
              <a:buClr>
                <a:srgbClr val="84BD00"/>
              </a:buClr>
              <a:defRPr sz="1500">
                <a:latin typeface="+mn-lt"/>
              </a:defRPr>
            </a:lvl3pPr>
            <a:lvl4pPr marL="838200" indent="-177800">
              <a:spcBef>
                <a:spcPts val="0"/>
              </a:spcBef>
              <a:buClr>
                <a:srgbClr val="84BD00"/>
              </a:buClr>
              <a:defRPr sz="1200">
                <a:latin typeface="+mn-lt"/>
              </a:defRPr>
            </a:lvl4pPr>
            <a:lvl5pPr marL="1016000" indent="-177800">
              <a:spcBef>
                <a:spcPts val="0"/>
              </a:spcBef>
              <a:buClr>
                <a:srgbClr val="84BD00"/>
              </a:buClr>
              <a:defRPr sz="1200">
                <a:latin typeface="+mn-lt"/>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cxnSp>
        <p:nvCxnSpPr>
          <p:cNvPr id="7" name="Straight Connector 6"/>
          <p:cNvCxnSpPr/>
          <p:nvPr userDrawn="1"/>
        </p:nvCxnSpPr>
        <p:spPr>
          <a:xfrm>
            <a:off x="508000" y="800100"/>
            <a:ext cx="8128000" cy="1191"/>
          </a:xfrm>
          <a:prstGeom prst="line">
            <a:avLst/>
          </a:prstGeom>
          <a:ln w="12700" cap="flat" cmpd="sng" algn="ctr">
            <a:solidFill>
              <a:srgbClr val="C8C8C8"/>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userDrawn="1"/>
        </p:nvSpPr>
        <p:spPr>
          <a:xfrm>
            <a:off x="457200" y="4781550"/>
            <a:ext cx="8229600" cy="246221"/>
          </a:xfrm>
          <a:prstGeom prst="rect">
            <a:avLst/>
          </a:prstGeom>
          <a:noFill/>
        </p:spPr>
        <p:txBody>
          <a:bodyPr wrap="square" rtlCol="0">
            <a:spAutoFit/>
          </a:bodyPr>
          <a:lstStyle/>
          <a:p>
            <a:pPr algn="ctr"/>
            <a:r>
              <a:rPr lang="en-US" sz="1000" noProof="0" dirty="0" smtClean="0">
                <a:latin typeface="+mn-lt"/>
                <a:cs typeface="Calibri (Body)"/>
              </a:rPr>
              <a:t>© MYCOM OSI Confidential</a:t>
            </a:r>
            <a:endParaRPr lang="en-US" sz="1000" noProof="0" dirty="0">
              <a:latin typeface="+mn-lt"/>
              <a:cs typeface="Calibri (Body)"/>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5386" y="4818914"/>
            <a:ext cx="1258707" cy="208857"/>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parator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88224" y="2254787"/>
            <a:ext cx="2555776" cy="2888713"/>
          </a:xfrm>
          <a:prstGeom prst="rect">
            <a:avLst/>
          </a:prstGeom>
        </p:spPr>
      </p:pic>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3863" y="-3"/>
            <a:ext cx="1536438" cy="1736587"/>
          </a:xfrm>
          <a:prstGeom prst="rect">
            <a:avLst/>
          </a:prstGeom>
        </p:spPr>
      </p:pic>
      <p:sp>
        <p:nvSpPr>
          <p:cNvPr id="13" name="Content Placeholder 2"/>
          <p:cNvSpPr>
            <a:spLocks noGrp="1"/>
          </p:cNvSpPr>
          <p:nvPr>
            <p:ph idx="1"/>
          </p:nvPr>
        </p:nvSpPr>
        <p:spPr>
          <a:xfrm>
            <a:off x="1540300" y="2051670"/>
            <a:ext cx="5987888" cy="1456184"/>
          </a:xfrm>
          <a:prstGeom prst="rect">
            <a:avLst/>
          </a:prstGeom>
        </p:spPr>
        <p:txBody>
          <a:bodyPr/>
          <a:lstStyle>
            <a:lvl1pPr marL="177800" indent="-177800">
              <a:spcBef>
                <a:spcPts val="0"/>
              </a:spcBef>
              <a:buClr>
                <a:srgbClr val="84BD00"/>
              </a:buClr>
              <a:defRPr>
                <a:solidFill>
                  <a:srgbClr val="969696"/>
                </a:solidFill>
              </a:defRPr>
            </a:lvl1pPr>
            <a:lvl2pPr marL="474663" indent="-238125">
              <a:spcBef>
                <a:spcPts val="0"/>
              </a:spcBef>
              <a:buClr>
                <a:srgbClr val="84BD00"/>
              </a:buClr>
              <a:defRPr sz="1700">
                <a:latin typeface="+mn-lt"/>
              </a:defRPr>
            </a:lvl2pPr>
            <a:lvl3pPr marL="660400" indent="-185738">
              <a:spcBef>
                <a:spcPts val="0"/>
              </a:spcBef>
              <a:buClr>
                <a:srgbClr val="84BD00"/>
              </a:buClr>
              <a:defRPr sz="1500">
                <a:latin typeface="+mn-lt"/>
              </a:defRPr>
            </a:lvl3pPr>
            <a:lvl4pPr marL="838200" indent="-177800">
              <a:spcBef>
                <a:spcPts val="0"/>
              </a:spcBef>
              <a:buClr>
                <a:srgbClr val="84BD00"/>
              </a:buClr>
              <a:defRPr sz="1200">
                <a:latin typeface="+mn-lt"/>
              </a:defRPr>
            </a:lvl4pPr>
            <a:lvl5pPr marL="1016000" indent="-177800">
              <a:spcBef>
                <a:spcPts val="0"/>
              </a:spcBef>
              <a:buClr>
                <a:srgbClr val="84BD00"/>
              </a:buClr>
              <a:defRPr sz="1200">
                <a:latin typeface="+mn-lt"/>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TextBox 7"/>
          <p:cNvSpPr txBox="1"/>
          <p:nvPr userDrawn="1"/>
        </p:nvSpPr>
        <p:spPr>
          <a:xfrm>
            <a:off x="457200" y="4781550"/>
            <a:ext cx="8229600" cy="246221"/>
          </a:xfrm>
          <a:prstGeom prst="rect">
            <a:avLst/>
          </a:prstGeom>
          <a:noFill/>
        </p:spPr>
        <p:txBody>
          <a:bodyPr wrap="square" rtlCol="0">
            <a:spAutoFit/>
          </a:bodyPr>
          <a:lstStyle/>
          <a:p>
            <a:pPr algn="ctr"/>
            <a:r>
              <a:rPr lang="en-US" sz="1000" noProof="0" dirty="0" smtClean="0">
                <a:latin typeface="+mn-lt"/>
                <a:cs typeface="Calibri (Body)"/>
              </a:rPr>
              <a:t>© MYCOM OSI Confidential</a:t>
            </a:r>
            <a:endParaRPr lang="en-US" sz="1000" noProof="0" dirty="0">
              <a:latin typeface="+mn-lt"/>
              <a:cs typeface="Calibri (Body)"/>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386" y="4818914"/>
            <a:ext cx="1258707" cy="208857"/>
          </a:xfrm>
          <a:prstGeom prst="rect">
            <a:avLst/>
          </a:prstGeom>
        </p:spPr>
      </p:pic>
      <p:sp>
        <p:nvSpPr>
          <p:cNvPr id="15" name="Title 1"/>
          <p:cNvSpPr>
            <a:spLocks noGrp="1"/>
          </p:cNvSpPr>
          <p:nvPr>
            <p:ph type="title"/>
          </p:nvPr>
        </p:nvSpPr>
        <p:spPr>
          <a:xfrm>
            <a:off x="1540300" y="987574"/>
            <a:ext cx="5987889" cy="969020"/>
          </a:xfrm>
          <a:prstGeom prst="rect">
            <a:avLst/>
          </a:prstGeom>
        </p:spPr>
        <p:txBody>
          <a:bodyPr anchor="b" anchorCtr="0"/>
          <a:lstStyle/>
          <a:p>
            <a:r>
              <a:rPr lang="en-US" noProof="0" dirty="0" smtClean="0"/>
              <a:t>Click to edit Master title style</a:t>
            </a:r>
            <a:endParaRPr lang="en-US" noProof="0" dirty="0"/>
          </a:p>
        </p:txBody>
      </p:sp>
    </p:spTree>
    <p:extLst>
      <p:ext uri="{BB962C8B-B14F-4D97-AF65-F5344CB8AC3E}">
        <p14:creationId xmlns:p14="http://schemas.microsoft.com/office/powerpoint/2010/main" val="52425395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parator slide - Alternativ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3858" y="-9"/>
            <a:ext cx="3632038" cy="4105176"/>
          </a:xfrm>
          <a:prstGeom prst="rect">
            <a:avLst/>
          </a:prstGeom>
        </p:spPr>
      </p:pic>
      <p:sp>
        <p:nvSpPr>
          <p:cNvPr id="13" name="Content Placeholder 2"/>
          <p:cNvSpPr>
            <a:spLocks noGrp="1"/>
          </p:cNvSpPr>
          <p:nvPr>
            <p:ph idx="1"/>
          </p:nvPr>
        </p:nvSpPr>
        <p:spPr>
          <a:xfrm>
            <a:off x="4572000" y="2627734"/>
            <a:ext cx="4114798" cy="1600200"/>
          </a:xfrm>
          <a:prstGeom prst="rect">
            <a:avLst/>
          </a:prstGeom>
        </p:spPr>
        <p:txBody>
          <a:bodyPr/>
          <a:lstStyle>
            <a:lvl1pPr marL="177800" indent="-177800">
              <a:spcBef>
                <a:spcPts val="0"/>
              </a:spcBef>
              <a:buClr>
                <a:srgbClr val="84BD00"/>
              </a:buClr>
              <a:defRPr>
                <a:solidFill>
                  <a:srgbClr val="969696"/>
                </a:solidFill>
              </a:defRPr>
            </a:lvl1pPr>
            <a:lvl2pPr marL="474663" indent="-238125">
              <a:spcBef>
                <a:spcPts val="0"/>
              </a:spcBef>
              <a:buClr>
                <a:srgbClr val="84BD00"/>
              </a:buClr>
              <a:defRPr sz="1700">
                <a:latin typeface="+mn-lt"/>
              </a:defRPr>
            </a:lvl2pPr>
            <a:lvl3pPr marL="660400" indent="-185738">
              <a:spcBef>
                <a:spcPts val="0"/>
              </a:spcBef>
              <a:buClr>
                <a:srgbClr val="84BD00"/>
              </a:buClr>
              <a:defRPr sz="1500">
                <a:latin typeface="+mn-lt"/>
              </a:defRPr>
            </a:lvl3pPr>
            <a:lvl4pPr marL="838200" indent="-177800">
              <a:spcBef>
                <a:spcPts val="0"/>
              </a:spcBef>
              <a:buClr>
                <a:srgbClr val="84BD00"/>
              </a:buClr>
              <a:defRPr sz="1200">
                <a:latin typeface="+mn-lt"/>
              </a:defRPr>
            </a:lvl4pPr>
            <a:lvl5pPr marL="1016000" indent="-177800">
              <a:spcBef>
                <a:spcPts val="0"/>
              </a:spcBef>
              <a:buClr>
                <a:srgbClr val="84BD00"/>
              </a:buClr>
              <a:defRPr sz="1200">
                <a:latin typeface="+mn-lt"/>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TextBox 7"/>
          <p:cNvSpPr txBox="1"/>
          <p:nvPr userDrawn="1"/>
        </p:nvSpPr>
        <p:spPr>
          <a:xfrm>
            <a:off x="457200" y="4781550"/>
            <a:ext cx="8229600" cy="246221"/>
          </a:xfrm>
          <a:prstGeom prst="rect">
            <a:avLst/>
          </a:prstGeom>
          <a:noFill/>
        </p:spPr>
        <p:txBody>
          <a:bodyPr wrap="square" rtlCol="0">
            <a:spAutoFit/>
          </a:bodyPr>
          <a:lstStyle/>
          <a:p>
            <a:pPr algn="ctr"/>
            <a:r>
              <a:rPr lang="en-US" sz="1000" noProof="0" dirty="0" smtClean="0">
                <a:latin typeface="+mn-lt"/>
                <a:cs typeface="Calibri (Body)"/>
              </a:rPr>
              <a:t>© MYCOM OSI Confidential</a:t>
            </a:r>
            <a:endParaRPr lang="en-US" sz="1000" noProof="0" dirty="0">
              <a:latin typeface="+mn-lt"/>
              <a:cs typeface="Calibri (Body)"/>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386" y="4818914"/>
            <a:ext cx="1258707" cy="208857"/>
          </a:xfrm>
          <a:prstGeom prst="rect">
            <a:avLst/>
          </a:prstGeom>
        </p:spPr>
      </p:pic>
      <p:sp>
        <p:nvSpPr>
          <p:cNvPr id="15" name="Title 1"/>
          <p:cNvSpPr>
            <a:spLocks noGrp="1"/>
          </p:cNvSpPr>
          <p:nvPr>
            <p:ph type="title" hasCustomPrompt="1"/>
          </p:nvPr>
        </p:nvSpPr>
        <p:spPr>
          <a:xfrm>
            <a:off x="4572000" y="987574"/>
            <a:ext cx="4114799" cy="1563374"/>
          </a:xfrm>
          <a:prstGeom prst="rect">
            <a:avLst/>
          </a:prstGeom>
        </p:spPr>
        <p:txBody>
          <a:bodyPr anchor="b" anchorCtr="0"/>
          <a:lstStyle>
            <a:lvl1pPr>
              <a:defRPr/>
            </a:lvl1pPr>
          </a:lstStyle>
          <a:p>
            <a:r>
              <a:rPr lang="en-US" noProof="0" dirty="0" smtClean="0"/>
              <a:t>Click to</a:t>
            </a:r>
            <a:br>
              <a:rPr lang="en-US" noProof="0" dirty="0" smtClean="0"/>
            </a:br>
            <a:r>
              <a:rPr lang="en-US" noProof="0" dirty="0" smtClean="0"/>
              <a:t>edit</a:t>
            </a:r>
            <a:br>
              <a:rPr lang="en-US" noProof="0" dirty="0" smtClean="0"/>
            </a:br>
            <a:r>
              <a:rPr lang="en-US" noProof="0" dirty="0" smtClean="0"/>
              <a:t>Master title style</a:t>
            </a:r>
            <a:endParaRPr lang="en-US" noProof="0" dirty="0"/>
          </a:p>
        </p:txBody>
      </p:sp>
    </p:spTree>
    <p:extLst>
      <p:ext uri="{BB962C8B-B14F-4D97-AF65-F5344CB8AC3E}">
        <p14:creationId xmlns:p14="http://schemas.microsoft.com/office/powerpoint/2010/main" val="339180534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88224" y="2254787"/>
            <a:ext cx="2555776" cy="2888713"/>
          </a:xfrm>
          <a:prstGeom prst="rect">
            <a:avLst/>
          </a:prstGeom>
        </p:spPr>
      </p:pic>
      <p:sp>
        <p:nvSpPr>
          <p:cNvPr id="2" name="Title 1"/>
          <p:cNvSpPr>
            <a:spLocks noGrp="1"/>
          </p:cNvSpPr>
          <p:nvPr>
            <p:ph type="ctrTitle" hasCustomPrompt="1"/>
          </p:nvPr>
        </p:nvSpPr>
        <p:spPr>
          <a:xfrm>
            <a:off x="457200" y="971550"/>
            <a:ext cx="7239000" cy="1752600"/>
          </a:xfrm>
          <a:prstGeom prst="rect">
            <a:avLst/>
          </a:prstGeom>
        </p:spPr>
        <p:txBody>
          <a:bodyPr anchor="b">
            <a:noAutofit/>
          </a:bodyPr>
          <a:lstStyle>
            <a:lvl1pPr>
              <a:lnSpc>
                <a:spcPts val="4260"/>
              </a:lnSpc>
              <a:spcAft>
                <a:spcPts val="0"/>
              </a:spcAft>
              <a:defRPr sz="3800" baseline="0"/>
            </a:lvl1pPr>
          </a:lstStyle>
          <a:p>
            <a:r>
              <a:rPr lang="en-US" noProof="0" dirty="0" smtClean="0"/>
              <a:t>Thank you</a:t>
            </a:r>
            <a:endParaRPr lang="en-US" noProof="0" dirty="0"/>
          </a:p>
        </p:txBody>
      </p:sp>
      <p:sp>
        <p:nvSpPr>
          <p:cNvPr id="3" name="Subtitle 2"/>
          <p:cNvSpPr>
            <a:spLocks noGrp="1"/>
          </p:cNvSpPr>
          <p:nvPr>
            <p:ph type="subTitle" idx="1" hasCustomPrompt="1"/>
          </p:nvPr>
        </p:nvSpPr>
        <p:spPr>
          <a:xfrm>
            <a:off x="457200" y="2768600"/>
            <a:ext cx="6096000" cy="759182"/>
          </a:xfrm>
          <a:prstGeom prst="rect">
            <a:avLst/>
          </a:prstGeom>
        </p:spPr>
        <p:txBody>
          <a:bodyPr wrap="square">
            <a:spAutoFit/>
          </a:bodyPr>
          <a:lstStyle>
            <a:lvl1pPr marL="0" indent="0" algn="l">
              <a:lnSpc>
                <a:spcPts val="2560"/>
              </a:lnSpc>
              <a:buNone/>
              <a:defRPr sz="2300">
                <a:solidFill>
                  <a:schemeClr val="tx1"/>
                </a:solidFill>
                <a:latin typeface="+mn-lt"/>
                <a:cs typeface="Calibri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Subtitle style</a:t>
            </a:r>
            <a:br>
              <a:rPr lang="en-US" noProof="0" dirty="0" smtClean="0"/>
            </a:br>
            <a:endParaRPr lang="en-US" noProof="0" dirty="0"/>
          </a:p>
        </p:txBody>
      </p:sp>
      <p:sp>
        <p:nvSpPr>
          <p:cNvPr id="11" name="TextBox 10"/>
          <p:cNvSpPr txBox="1"/>
          <p:nvPr userDrawn="1"/>
        </p:nvSpPr>
        <p:spPr>
          <a:xfrm>
            <a:off x="457200" y="4095750"/>
            <a:ext cx="8153400" cy="1047748"/>
          </a:xfrm>
          <a:prstGeom prst="rect">
            <a:avLst/>
          </a:prstGeom>
          <a:noFill/>
        </p:spPr>
        <p:txBody>
          <a:bodyPr wrap="square" rtlCol="0" anchor="t">
            <a:noAutofit/>
          </a:bodyPr>
          <a:lstStyle/>
          <a:p>
            <a:pPr>
              <a:spcAft>
                <a:spcPts val="300"/>
              </a:spcAft>
            </a:pPr>
            <a:r>
              <a:rPr lang="en-US" sz="1000" noProof="0" dirty="0" smtClean="0">
                <a:solidFill>
                  <a:srgbClr val="969696"/>
                </a:solidFill>
                <a:latin typeface="+mn-lt"/>
                <a:cs typeface="Calibri Light"/>
              </a:rPr>
              <a:t>CONFIDENTIAL INFORMATION, RESTRICTED TO MYCOM OSI</a:t>
            </a:r>
            <a:br>
              <a:rPr lang="en-US" sz="1000" noProof="0" dirty="0" smtClean="0">
                <a:solidFill>
                  <a:srgbClr val="969696"/>
                </a:solidFill>
                <a:latin typeface="+mn-lt"/>
                <a:cs typeface="Calibri Light"/>
              </a:rPr>
            </a:br>
            <a:r>
              <a:rPr lang="en-US" sz="1000" noProof="0" dirty="0" smtClean="0">
                <a:solidFill>
                  <a:srgbClr val="969696"/>
                </a:solidFill>
                <a:latin typeface="+mn-lt"/>
                <a:cs typeface="Calibri Light"/>
              </a:rPr>
              <a:t>©</a:t>
            </a:r>
            <a:r>
              <a:rPr lang="en-US" sz="1000" baseline="0" noProof="0" dirty="0" smtClean="0">
                <a:solidFill>
                  <a:srgbClr val="969696"/>
                </a:solidFill>
                <a:latin typeface="+mn-lt"/>
                <a:cs typeface="Calibri Light"/>
              </a:rPr>
              <a:t> </a:t>
            </a:r>
            <a:r>
              <a:rPr lang="en-US" sz="1000" noProof="0" dirty="0" smtClean="0">
                <a:solidFill>
                  <a:srgbClr val="969696"/>
                </a:solidFill>
                <a:latin typeface="+mn-lt"/>
                <a:cs typeface="Calibri Light"/>
              </a:rPr>
              <a:t>MYCOM OSI</a:t>
            </a:r>
          </a:p>
          <a:p>
            <a:pPr algn="just">
              <a:spcAft>
                <a:spcPts val="300"/>
              </a:spcAft>
            </a:pPr>
            <a:r>
              <a:rPr lang="en-US" sz="1000" noProof="0" dirty="0" smtClean="0">
                <a:solidFill>
                  <a:srgbClr val="969696"/>
                </a:solidFill>
                <a:latin typeface="+mn-lt"/>
                <a:cs typeface="Calibri Light"/>
              </a:rPr>
              <a:t>This document contains forward-looking statements based on current expectations, forecasts and assumptions of the Company that involve risks and uncertainties. Forward-looking statements are subject to risks and uncertainties associated with the Company's business that could cause actual results to vary materially from those stated or implied by such forward-looking statements.</a:t>
            </a:r>
            <a:endParaRPr lang="en-US" sz="1000" noProof="0" dirty="0">
              <a:solidFill>
                <a:srgbClr val="969696"/>
              </a:solidFill>
              <a:latin typeface="+mn-lt"/>
              <a:cs typeface="Calibri Light"/>
            </a:endParaRP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1500" y="381078"/>
            <a:ext cx="2447788" cy="406159"/>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3" r:id="rId2"/>
    <p:sldLayoutId id="2147483651" r:id="rId3"/>
    <p:sldLayoutId id="2147483655" r:id="rId4"/>
    <p:sldLayoutId id="2147483657" r:id="rId5"/>
    <p:sldLayoutId id="2147483652" r:id="rId6"/>
  </p:sldLayoutIdLst>
  <p:timing>
    <p:tnLst>
      <p:par>
        <p:cTn id="1" dur="indefinite" restart="never" nodeType="tmRoot"/>
      </p:par>
    </p:tnLst>
  </p:timing>
  <p:txStyles>
    <p:titleStyle>
      <a:lvl1pPr marL="0" indent="0" algn="l" defTabSz="457200" rtl="0" eaLnBrk="1" latinLnBrk="0" hangingPunct="1">
        <a:spcBef>
          <a:spcPct val="0"/>
        </a:spcBef>
        <a:buNone/>
        <a:defRPr sz="3200" kern="1200">
          <a:solidFill>
            <a:srgbClr val="58899D"/>
          </a:solidFill>
          <a:latin typeface="+mj-lt"/>
          <a:ea typeface="+mj-ea"/>
          <a:cs typeface="+mj-cs"/>
        </a:defRPr>
      </a:lvl1pPr>
    </p:titleStyle>
    <p:bodyStyle>
      <a:lvl1pPr marL="342900" indent="-342900" algn="l" defTabSz="457200" rtl="0" eaLnBrk="1" latinLnBrk="0" hangingPunct="1">
        <a:spcBef>
          <a:spcPct val="20000"/>
        </a:spcBef>
        <a:buFont typeface="Arial"/>
        <a:buChar char="•"/>
        <a:defRPr sz="2100" kern="1200">
          <a:solidFill>
            <a:srgbClr val="84BD00"/>
          </a:solidFill>
          <a:latin typeface="+mn-lt"/>
          <a:ea typeface="+mn-ea"/>
          <a:cs typeface="+mn-cs"/>
        </a:defRPr>
      </a:lvl1pPr>
      <a:lvl2pPr marL="742950" indent="-285750" algn="l" defTabSz="457200" rtl="0" eaLnBrk="1" latinLnBrk="0" hangingPunct="1">
        <a:spcBef>
          <a:spcPct val="20000"/>
        </a:spcBef>
        <a:buFont typeface="Arial"/>
        <a:buChar char="–"/>
        <a:defRPr sz="1600" kern="1200">
          <a:solidFill>
            <a:schemeClr val="tx1"/>
          </a:solidFill>
          <a:latin typeface="Calibri Light"/>
          <a:ea typeface="+mn-ea"/>
          <a:cs typeface="Calibri Light"/>
        </a:defRPr>
      </a:lvl2pPr>
      <a:lvl3pPr marL="1143000" indent="-228600" algn="l" defTabSz="457200" rtl="0" eaLnBrk="1" latinLnBrk="0" hangingPunct="1">
        <a:spcBef>
          <a:spcPct val="20000"/>
        </a:spcBef>
        <a:buFont typeface="Arial"/>
        <a:buChar char="•"/>
        <a:defRPr sz="1600" kern="1200">
          <a:solidFill>
            <a:schemeClr val="tx1"/>
          </a:solidFill>
          <a:latin typeface="Calibri Ligh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Calibri Ligh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Calibri Ligh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mailto:info@mycom-osi.com" TargetMode="External"/><Relationship Id="rId2" Type="http://schemas.openxmlformats.org/officeDocument/2006/relationships/hyperlink" Target="http://www.mycom-osi.com/"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2000" y="975600"/>
            <a:ext cx="7239000" cy="1752600"/>
          </a:xfrm>
        </p:spPr>
        <p:txBody>
          <a:bodyPr/>
          <a:lstStyle/>
          <a:p>
            <a:r>
              <a:rPr lang="en-GB" dirty="0" smtClean="0">
                <a:ea typeface="Myriad Pro"/>
              </a:rPr>
              <a:t>5G: The Real Long Term Evolution</a:t>
            </a:r>
            <a:endParaRPr lang="en-US" dirty="0"/>
          </a:p>
        </p:txBody>
      </p:sp>
      <p:sp>
        <p:nvSpPr>
          <p:cNvPr id="3" name="Subtitle 2"/>
          <p:cNvSpPr>
            <a:spLocks noGrp="1"/>
          </p:cNvSpPr>
          <p:nvPr>
            <p:ph type="subTitle" idx="1"/>
          </p:nvPr>
        </p:nvSpPr>
        <p:spPr>
          <a:xfrm>
            <a:off x="442800" y="2725200"/>
            <a:ext cx="6096000" cy="759182"/>
          </a:xfrm>
        </p:spPr>
        <p:txBody>
          <a:bodyPr/>
          <a:lstStyle/>
          <a:p>
            <a:r>
              <a:rPr lang="en-GB" dirty="0" smtClean="0"/>
              <a:t>Technology Summary based on Architecture work Group White Paper</a:t>
            </a:r>
            <a:endParaRPr lang="en-GB" dirty="0"/>
          </a:p>
        </p:txBody>
      </p:sp>
      <p:sp>
        <p:nvSpPr>
          <p:cNvPr id="4" name="Text Placeholder 3"/>
          <p:cNvSpPr>
            <a:spLocks noGrp="1"/>
          </p:cNvSpPr>
          <p:nvPr>
            <p:ph type="body" sz="quarter" idx="10"/>
          </p:nvPr>
        </p:nvSpPr>
        <p:spPr>
          <a:xfrm>
            <a:off x="457200" y="3448800"/>
            <a:ext cx="3657600" cy="400050"/>
          </a:xfrm>
        </p:spPr>
        <p:txBody>
          <a:bodyPr/>
          <a:lstStyle/>
          <a:p>
            <a:r>
              <a:rPr lang="en-US" dirty="0" smtClean="0"/>
              <a:t>October 2016</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5G </a:t>
            </a:r>
            <a:r>
              <a:rPr lang="en-US" dirty="0" err="1"/>
              <a:t>Softwarization</a:t>
            </a:r>
            <a:r>
              <a:rPr lang="en-US" dirty="0"/>
              <a:t> &amp; Programmability </a:t>
            </a:r>
            <a:r>
              <a:rPr lang="en-US" dirty="0" smtClean="0"/>
              <a:t>(3)</a:t>
            </a:r>
            <a:endParaRPr lang="en-US" dirty="0"/>
          </a:p>
        </p:txBody>
      </p:sp>
      <p:sp>
        <p:nvSpPr>
          <p:cNvPr id="3" name="Content Placeholder 2"/>
          <p:cNvSpPr>
            <a:spLocks noGrp="1"/>
          </p:cNvSpPr>
          <p:nvPr>
            <p:ph idx="1"/>
          </p:nvPr>
        </p:nvSpPr>
        <p:spPr>
          <a:xfrm>
            <a:off x="457200" y="915566"/>
            <a:ext cx="8229600" cy="3657600"/>
          </a:xfrm>
        </p:spPr>
        <p:txBody>
          <a:bodyPr/>
          <a:lstStyle/>
          <a:p>
            <a:r>
              <a:rPr lang="en-US" sz="1400" b="1" i="1" dirty="0"/>
              <a:t>Integrated Network Management &amp; Operations Plane </a:t>
            </a:r>
            <a:r>
              <a:rPr lang="en-US" sz="1400" dirty="0"/>
              <a:t>– Enables the creation, operation, and control of dedicated management functions operating on top of a 5G E2E infrastructure; and the collection of resources required for managing the overall operation of individual network devices. It further includes E2E Network segments management, FCAPS functionality, Monitoring operations, Network Information Management, In-network data and operations processing and Multi domains management operations </a:t>
            </a:r>
            <a:endParaRPr lang="en-US" sz="1400" dirty="0" smtClean="0"/>
          </a:p>
          <a:p>
            <a:r>
              <a:rPr lang="en-US" sz="1400" b="1" i="1" dirty="0"/>
              <a:t>Infrastructure </a:t>
            </a:r>
            <a:r>
              <a:rPr lang="en-US" sz="1400" b="1" i="1" dirty="0" err="1"/>
              <a:t>Softwarization</a:t>
            </a:r>
            <a:r>
              <a:rPr lang="en-US" sz="1400" b="1" i="1" dirty="0"/>
              <a:t> Plane </a:t>
            </a:r>
            <a:r>
              <a:rPr lang="en-US" sz="1400" dirty="0"/>
              <a:t>– Enables the provisioning and operation of software and service networks. It facilitates the operation of end-to-end heterogeneous networking and distributed cloud platforms, including physical and logical resources and devices. It includes software for designing, implementing, deploying, managing and maintaining network equipment, network components and/or network services by programming. </a:t>
            </a:r>
            <a:endParaRPr lang="en-US" sz="1400" dirty="0" smtClean="0"/>
          </a:p>
          <a:p>
            <a:r>
              <a:rPr lang="en-US" sz="1400" b="1" i="1" dirty="0"/>
              <a:t>Infrastructure Control Plane </a:t>
            </a:r>
            <a:r>
              <a:rPr lang="en-US" sz="1400" dirty="0"/>
              <a:t>- The collection of functions responsible for controlling one or more network devices. Control Plane instructs network devices, network elements, and network functions with respect to processing elementary data units (packets, frames, symbols, bits, etc.) of the user/data/forwarding plane. The control of (virtual) network functions include Control of Network </a:t>
            </a:r>
            <a:r>
              <a:rPr lang="en-US" sz="1400" dirty="0" err="1"/>
              <a:t>Softwarization</a:t>
            </a:r>
            <a:r>
              <a:rPr lang="en-US" sz="1400" dirty="0"/>
              <a:t> functions, Control of Orchestration functions, Control of Mobility control functions, Cloud Control functions, Mobile Edge Computing Control functions and adaptors to different enforcement functions. </a:t>
            </a:r>
            <a:endParaRPr lang="en-US" sz="1400" dirty="0" smtClean="0"/>
          </a:p>
          <a:p>
            <a:r>
              <a:rPr lang="en-US" sz="1400" b="1" i="1" dirty="0"/>
              <a:t>Forwarding Plane </a:t>
            </a:r>
            <a:r>
              <a:rPr lang="en-US" sz="1400" i="1" dirty="0"/>
              <a:t>/ </a:t>
            </a:r>
            <a:r>
              <a:rPr lang="en-US" sz="1400" b="1" i="1" dirty="0"/>
              <a:t>Data Plane </a:t>
            </a:r>
            <a:r>
              <a:rPr lang="en-US" sz="1400" dirty="0"/>
              <a:t>- The collection of resources across all network devices responsible for forwarding traffic. </a:t>
            </a:r>
          </a:p>
        </p:txBody>
      </p:sp>
    </p:spTree>
    <p:extLst>
      <p:ext uri="{BB962C8B-B14F-4D97-AF65-F5344CB8AC3E}">
        <p14:creationId xmlns:p14="http://schemas.microsoft.com/office/powerpoint/2010/main" val="3168461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5G Network Slicing</a:t>
            </a:r>
            <a:endParaRPr lang="en-US" dirty="0"/>
          </a:p>
        </p:txBody>
      </p:sp>
      <p:sp>
        <p:nvSpPr>
          <p:cNvPr id="3" name="Content Placeholder 2"/>
          <p:cNvSpPr>
            <a:spLocks noGrp="1"/>
          </p:cNvSpPr>
          <p:nvPr>
            <p:ph idx="1"/>
          </p:nvPr>
        </p:nvSpPr>
        <p:spPr>
          <a:xfrm>
            <a:off x="457200" y="858366"/>
            <a:ext cx="8229600" cy="3657600"/>
          </a:xfrm>
        </p:spPr>
        <p:txBody>
          <a:bodyPr/>
          <a:lstStyle/>
          <a:p>
            <a:r>
              <a:rPr lang="en-US" sz="2000" b="1" dirty="0"/>
              <a:t>network slicing </a:t>
            </a:r>
            <a:r>
              <a:rPr lang="en-US" sz="2000" dirty="0"/>
              <a:t>is also an important part of the overall 5G architecture that addresses the deployment of multiple logical </a:t>
            </a:r>
            <a:r>
              <a:rPr lang="en-US" sz="2000" dirty="0" smtClean="0"/>
              <a:t>end-to-end networks </a:t>
            </a:r>
            <a:r>
              <a:rPr lang="en-US" sz="2000" dirty="0"/>
              <a:t>as independent business operations on a common physical </a:t>
            </a:r>
            <a:r>
              <a:rPr lang="en-US" sz="2000" dirty="0" smtClean="0"/>
              <a:t>infrastructure</a:t>
            </a:r>
          </a:p>
          <a:p>
            <a:r>
              <a:rPr lang="en-US" sz="2000" dirty="0" smtClean="0"/>
              <a:t>a </a:t>
            </a:r>
            <a:r>
              <a:rPr lang="en-US" sz="2000" dirty="0"/>
              <a:t>“5G slice” could be composed of a collection of 5G network functions (NF) and specific radio access technology (RAT) settings that are combined together for a specific use case and/or </a:t>
            </a:r>
            <a:r>
              <a:rPr lang="en-US" sz="2000" dirty="0" smtClean="0"/>
              <a:t>business model</a:t>
            </a:r>
          </a:p>
          <a:p>
            <a:r>
              <a:rPr lang="en-US" sz="2000" dirty="0"/>
              <a:t>network slices must fulfill a set of requirements such as the need for sharing and efficiently reusing resources (including radio spectrum, infrastructure, and transport network); differentiation of traffic per slice; visibility of slices; protection mechanisms among slices (a.k.a. slice isolation); and support for slice-specific management</a:t>
            </a:r>
            <a:endParaRPr lang="en-US" sz="2000" dirty="0" smtClean="0"/>
          </a:p>
        </p:txBody>
      </p:sp>
    </p:spTree>
    <p:extLst>
      <p:ext uri="{BB962C8B-B14F-4D97-AF65-F5344CB8AC3E}">
        <p14:creationId xmlns:p14="http://schemas.microsoft.com/office/powerpoint/2010/main" val="4022963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5G Control, </a:t>
            </a:r>
            <a:r>
              <a:rPr lang="en-US" dirty="0" err="1" smtClean="0"/>
              <a:t>mngt</a:t>
            </a:r>
            <a:r>
              <a:rPr lang="en-US" dirty="0" smtClean="0"/>
              <a:t> and orchestration</a:t>
            </a:r>
            <a:endParaRPr lang="en-US" dirty="0"/>
          </a:p>
        </p:txBody>
      </p:sp>
      <p:sp>
        <p:nvSpPr>
          <p:cNvPr id="5" name="Content Placeholder 4"/>
          <p:cNvSpPr>
            <a:spLocks noGrp="1"/>
          </p:cNvSpPr>
          <p:nvPr>
            <p:ph idx="1"/>
          </p:nvPr>
        </p:nvSpPr>
        <p:spPr>
          <a:xfrm>
            <a:off x="6228184" y="971550"/>
            <a:ext cx="2458616" cy="3657600"/>
          </a:xfrm>
        </p:spPr>
        <p:txBody>
          <a:bodyPr/>
          <a:lstStyle/>
          <a:p>
            <a:r>
              <a:rPr lang="en-US" sz="1200" dirty="0"/>
              <a:t>The </a:t>
            </a:r>
            <a:r>
              <a:rPr lang="en-US" sz="1200" b="1" dirty="0"/>
              <a:t>separation of control and user plane</a:t>
            </a:r>
            <a:r>
              <a:rPr lang="en-US" sz="1200" dirty="0"/>
              <a:t>, as introduced through </a:t>
            </a:r>
            <a:r>
              <a:rPr lang="en-US" sz="1200" b="1" dirty="0"/>
              <a:t>software-defined networking </a:t>
            </a:r>
            <a:r>
              <a:rPr lang="en-US" sz="1200" dirty="0"/>
              <a:t>(SDN</a:t>
            </a:r>
            <a:r>
              <a:rPr lang="en-US" sz="1200" dirty="0" smtClean="0"/>
              <a:t>)</a:t>
            </a:r>
          </a:p>
          <a:p>
            <a:endParaRPr lang="en-US" sz="1200" dirty="0" smtClean="0"/>
          </a:p>
          <a:p>
            <a:r>
              <a:rPr lang="en-US" sz="1200" dirty="0"/>
              <a:t>Beside the radio access and core network, the </a:t>
            </a:r>
            <a:r>
              <a:rPr lang="en-US" sz="1200" b="1" dirty="0"/>
              <a:t>transport network will play a key role in </a:t>
            </a:r>
            <a:r>
              <a:rPr lang="en-US" sz="1200" b="1" dirty="0" smtClean="0"/>
              <a:t>5G (</a:t>
            </a:r>
            <a:r>
              <a:rPr lang="en-US" sz="1200" b="1" dirty="0"/>
              <a:t>unique packet-based network </a:t>
            </a:r>
            <a:r>
              <a:rPr lang="en-US" sz="1200" b="1" dirty="0" smtClean="0"/>
              <a:t>)</a:t>
            </a:r>
          </a:p>
          <a:p>
            <a:endParaRPr lang="en-US" sz="1200" b="1" dirty="0" smtClean="0"/>
          </a:p>
          <a:p>
            <a:r>
              <a:rPr lang="en-US" sz="1200" dirty="0"/>
              <a:t>This </a:t>
            </a:r>
            <a:r>
              <a:rPr lang="en-US" sz="1200" b="1" dirty="0"/>
              <a:t>unified data and control plane </a:t>
            </a:r>
            <a:r>
              <a:rPr lang="en-US" sz="1200" dirty="0"/>
              <a:t>interconnects distributed 5G radio access and core network functions, hosted on in-network cloud </a:t>
            </a:r>
            <a:r>
              <a:rPr lang="en-US" sz="1200" dirty="0" smtClean="0"/>
              <a:t>infrastructure</a:t>
            </a:r>
          </a:p>
          <a:p>
            <a:endParaRPr lang="en-US" sz="1200" dirty="0" smtClean="0"/>
          </a:p>
          <a:p>
            <a:r>
              <a:rPr lang="en-US" sz="1200" dirty="0"/>
              <a:t>The 5G transport network will consist of </a:t>
            </a:r>
            <a:r>
              <a:rPr lang="en-US" sz="1200" b="1" dirty="0"/>
              <a:t>integrated optical and wireless network infrastructure</a:t>
            </a:r>
            <a:endParaRPr lang="en-US" sz="1200" dirty="0"/>
          </a:p>
        </p:txBody>
      </p:sp>
      <p:pic>
        <p:nvPicPr>
          <p:cNvPr id="4" name="Picture 3"/>
          <p:cNvPicPr>
            <a:picLocks noChangeAspect="1"/>
          </p:cNvPicPr>
          <p:nvPr/>
        </p:nvPicPr>
        <p:blipFill>
          <a:blip r:embed="rId2"/>
          <a:stretch>
            <a:fillRect/>
          </a:stretch>
        </p:blipFill>
        <p:spPr>
          <a:xfrm>
            <a:off x="179512" y="849308"/>
            <a:ext cx="5802723" cy="4291955"/>
          </a:xfrm>
          <a:prstGeom prst="rect">
            <a:avLst/>
          </a:prstGeom>
        </p:spPr>
      </p:pic>
    </p:spTree>
    <p:extLst>
      <p:ext uri="{BB962C8B-B14F-4D97-AF65-F5344CB8AC3E}">
        <p14:creationId xmlns:p14="http://schemas.microsoft.com/office/powerpoint/2010/main" val="1565187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5G Impact </a:t>
            </a:r>
            <a:r>
              <a:rPr lang="en-US" dirty="0"/>
              <a:t>on Physical network and computing</a:t>
            </a:r>
          </a:p>
        </p:txBody>
      </p:sp>
      <p:pic>
        <p:nvPicPr>
          <p:cNvPr id="4" name="Picture 3"/>
          <p:cNvPicPr>
            <a:picLocks noChangeAspect="1"/>
          </p:cNvPicPr>
          <p:nvPr/>
        </p:nvPicPr>
        <p:blipFill>
          <a:blip r:embed="rId2"/>
          <a:stretch>
            <a:fillRect/>
          </a:stretch>
        </p:blipFill>
        <p:spPr>
          <a:xfrm>
            <a:off x="179512" y="888108"/>
            <a:ext cx="4752528" cy="3824484"/>
          </a:xfrm>
          <a:prstGeom prst="rect">
            <a:avLst/>
          </a:prstGeom>
        </p:spPr>
      </p:pic>
      <p:sp>
        <p:nvSpPr>
          <p:cNvPr id="5" name="Content Placeholder 2"/>
          <p:cNvSpPr>
            <a:spLocks noGrp="1"/>
          </p:cNvSpPr>
          <p:nvPr>
            <p:ph idx="1"/>
          </p:nvPr>
        </p:nvSpPr>
        <p:spPr>
          <a:xfrm>
            <a:off x="4788024" y="771550"/>
            <a:ext cx="3898776" cy="3657600"/>
          </a:xfrm>
        </p:spPr>
        <p:txBody>
          <a:bodyPr/>
          <a:lstStyle/>
          <a:p>
            <a:r>
              <a:rPr lang="en-US" sz="1200" dirty="0" smtClean="0"/>
              <a:t>Traditional </a:t>
            </a:r>
            <a:r>
              <a:rPr lang="en-US" sz="1200" dirty="0"/>
              <a:t>wireless macro-cell networks need to be transformed into architectures comprising large numbers of small cells complemented with macro cells for ubiquitous </a:t>
            </a:r>
            <a:r>
              <a:rPr lang="en-US" sz="1200" dirty="0" smtClean="0"/>
              <a:t>coverage: </a:t>
            </a:r>
            <a:r>
              <a:rPr lang="en-US" sz="1200" b="1" dirty="0"/>
              <a:t>Cloud Radio Access Networks (C-RANs), with the option of flexible processing </a:t>
            </a:r>
            <a:r>
              <a:rPr lang="en-US" sz="1200" b="1" dirty="0" smtClean="0"/>
              <a:t>splits</a:t>
            </a:r>
            <a:endParaRPr lang="en-US" sz="1200" dirty="0"/>
          </a:p>
          <a:p>
            <a:r>
              <a:rPr lang="en-US" sz="1200" dirty="0"/>
              <a:t>Integration of Network, Compute and Storage </a:t>
            </a:r>
            <a:r>
              <a:rPr lang="en-US" sz="1200" dirty="0" smtClean="0"/>
              <a:t>Capabilities: C-RAN virtualized functions can </a:t>
            </a:r>
            <a:r>
              <a:rPr lang="en-US" sz="1200" dirty="0"/>
              <a:t>be hosted either by micro-Data Centers (DCs) - referred to as Mobile Edge Computing (MEC) - or at remote regional and central </a:t>
            </a:r>
            <a:r>
              <a:rPr lang="en-US" sz="1200" dirty="0" smtClean="0"/>
              <a:t>large-scale</a:t>
            </a:r>
          </a:p>
          <a:p>
            <a:r>
              <a:rPr lang="en-US" sz="1200" dirty="0"/>
              <a:t>5G vision involves the adoption and integration of specific technical approaches supporting this paradigm, such as SDN and NFV. In SDN, the control plane is decoupled from the data plane and is managed by a logically centralized controller that has a holistic view of the </a:t>
            </a:r>
            <a:r>
              <a:rPr lang="en-US" sz="1200" dirty="0" smtClean="0"/>
              <a:t>network.</a:t>
            </a:r>
          </a:p>
          <a:p>
            <a:r>
              <a:rPr lang="en-US" sz="1200" dirty="0" smtClean="0"/>
              <a:t>NFV </a:t>
            </a:r>
            <a:r>
              <a:rPr lang="en-US" sz="1200" dirty="0"/>
              <a:t>enables the execution of software-based network functions on commodity hardware (general-purpose servers) by leveraging software virtualization </a:t>
            </a:r>
            <a:r>
              <a:rPr lang="en-US" sz="1200" dirty="0" smtClean="0"/>
              <a:t>techniques</a:t>
            </a:r>
          </a:p>
          <a:p>
            <a:r>
              <a:rPr lang="en-US" sz="1200" dirty="0"/>
              <a:t>Using these technology solutions, operational and business models such as multi-tenancy can be supported through network slicing and virtualization.</a:t>
            </a:r>
            <a:endParaRPr lang="en-US" sz="1200" dirty="0" smtClean="0"/>
          </a:p>
        </p:txBody>
      </p:sp>
    </p:spTree>
    <p:extLst>
      <p:ext uri="{BB962C8B-B14F-4D97-AF65-F5344CB8AC3E}">
        <p14:creationId xmlns:p14="http://schemas.microsoft.com/office/powerpoint/2010/main" val="3577012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5G Multi </a:t>
            </a:r>
            <a:r>
              <a:rPr lang="en-US" dirty="0"/>
              <a:t>Service Control and Management</a:t>
            </a:r>
          </a:p>
        </p:txBody>
      </p:sp>
      <p:sp>
        <p:nvSpPr>
          <p:cNvPr id="3" name="Content Placeholder 2"/>
          <p:cNvSpPr>
            <a:spLocks noGrp="1"/>
          </p:cNvSpPr>
          <p:nvPr>
            <p:ph idx="1"/>
          </p:nvPr>
        </p:nvSpPr>
        <p:spPr>
          <a:xfrm>
            <a:off x="5724128" y="971550"/>
            <a:ext cx="2962672" cy="3657600"/>
          </a:xfrm>
        </p:spPr>
        <p:txBody>
          <a:bodyPr/>
          <a:lstStyle/>
          <a:p>
            <a:r>
              <a:rPr lang="en-US" sz="1200" dirty="0"/>
              <a:t>increase the flexibility and programmability of 5G networks with a novel Service Development Kit, a novel, modular Service Platform and Service Orchestrator, and a novel Integrated Infrastructure </a:t>
            </a:r>
            <a:r>
              <a:rPr lang="en-US" sz="1200" dirty="0" smtClean="0"/>
              <a:t>Management</a:t>
            </a:r>
          </a:p>
          <a:p>
            <a:r>
              <a:rPr lang="en-US" sz="1200" dirty="0"/>
              <a:t>The </a:t>
            </a:r>
            <a:r>
              <a:rPr lang="en-US" sz="1200" b="1" dirty="0"/>
              <a:t>Multi-Service Management plane </a:t>
            </a:r>
            <a:r>
              <a:rPr lang="en-US" sz="1200" dirty="0"/>
              <a:t>is responsible for the creation, operation, and control of multiple dedicated communication network services running on top of a common infrastructure</a:t>
            </a:r>
            <a:r>
              <a:rPr lang="en-US" sz="1200" dirty="0" smtClean="0"/>
              <a:t>.</a:t>
            </a:r>
          </a:p>
          <a:p>
            <a:r>
              <a:rPr lang="en-US" sz="1200" b="1" dirty="0"/>
              <a:t>Application and Business Services plane </a:t>
            </a:r>
            <a:r>
              <a:rPr lang="en-US" sz="1200" dirty="0"/>
              <a:t>that maintains 5G application-related functions, organized in Repositories, and DevOps tools necessary for the creation and deployment of services. Functionality for this plane includes DevOps functionality: Catalogues, Monitoring data analysis tools, testing tools, Packaging tools, Editors and primitives for Application &amp; Service programmability</a:t>
            </a:r>
          </a:p>
        </p:txBody>
      </p:sp>
      <p:pic>
        <p:nvPicPr>
          <p:cNvPr id="4" name="Picture 3"/>
          <p:cNvPicPr>
            <a:picLocks noChangeAspect="1"/>
          </p:cNvPicPr>
          <p:nvPr/>
        </p:nvPicPr>
        <p:blipFill>
          <a:blip r:embed="rId2"/>
          <a:stretch>
            <a:fillRect/>
          </a:stretch>
        </p:blipFill>
        <p:spPr>
          <a:xfrm>
            <a:off x="179513" y="825494"/>
            <a:ext cx="5400600" cy="4252568"/>
          </a:xfrm>
          <a:prstGeom prst="rect">
            <a:avLst/>
          </a:prstGeom>
        </p:spPr>
      </p:pic>
    </p:spTree>
    <p:extLst>
      <p:ext uri="{BB962C8B-B14F-4D97-AF65-F5344CB8AC3E}">
        <p14:creationId xmlns:p14="http://schemas.microsoft.com/office/powerpoint/2010/main" val="2595692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5G Multi-Domain </a:t>
            </a:r>
            <a:r>
              <a:rPr lang="en-US" dirty="0"/>
              <a:t>Architecture</a:t>
            </a:r>
          </a:p>
        </p:txBody>
      </p:sp>
      <p:pic>
        <p:nvPicPr>
          <p:cNvPr id="4" name="Content Placeholder 3"/>
          <p:cNvPicPr>
            <a:picLocks noGrp="1" noChangeAspect="1"/>
          </p:cNvPicPr>
          <p:nvPr>
            <p:ph idx="1"/>
          </p:nvPr>
        </p:nvPicPr>
        <p:blipFill>
          <a:blip r:embed="rId2"/>
          <a:stretch>
            <a:fillRect/>
          </a:stretch>
        </p:blipFill>
        <p:spPr>
          <a:xfrm>
            <a:off x="251520" y="1059582"/>
            <a:ext cx="5461649" cy="3657600"/>
          </a:xfrm>
          <a:prstGeom prst="rect">
            <a:avLst/>
          </a:prstGeom>
        </p:spPr>
      </p:pic>
      <p:sp>
        <p:nvSpPr>
          <p:cNvPr id="5" name="Content Placeholder 2"/>
          <p:cNvSpPr txBox="1">
            <a:spLocks/>
          </p:cNvSpPr>
          <p:nvPr/>
        </p:nvSpPr>
        <p:spPr>
          <a:xfrm>
            <a:off x="5724128" y="971550"/>
            <a:ext cx="2962672" cy="3657600"/>
          </a:xfrm>
          <a:prstGeom prst="rect">
            <a:avLst/>
          </a:prstGeom>
        </p:spPr>
        <p:txBody>
          <a:bodyPr/>
          <a:lstStyle>
            <a:lvl1pPr marL="177800" indent="-177800" algn="l" defTabSz="457200" rtl="0" eaLnBrk="1" latinLnBrk="0" hangingPunct="1">
              <a:spcBef>
                <a:spcPts val="0"/>
              </a:spcBef>
              <a:buClr>
                <a:srgbClr val="84BD00"/>
              </a:buClr>
              <a:buFont typeface="Arial"/>
              <a:buChar char="•"/>
              <a:defRPr sz="2100" kern="1200">
                <a:solidFill>
                  <a:srgbClr val="969696"/>
                </a:solidFill>
                <a:latin typeface="+mn-lt"/>
                <a:ea typeface="+mn-ea"/>
                <a:cs typeface="+mn-cs"/>
              </a:defRPr>
            </a:lvl1pPr>
            <a:lvl2pPr marL="474663" indent="-238125" algn="l" defTabSz="457200" rtl="0" eaLnBrk="1" latinLnBrk="0" hangingPunct="1">
              <a:spcBef>
                <a:spcPts val="0"/>
              </a:spcBef>
              <a:buClr>
                <a:srgbClr val="84BD00"/>
              </a:buClr>
              <a:buFont typeface="Arial"/>
              <a:buChar char="–"/>
              <a:defRPr sz="1700" kern="1200">
                <a:solidFill>
                  <a:schemeClr val="tx1"/>
                </a:solidFill>
                <a:latin typeface="+mn-lt"/>
                <a:ea typeface="+mn-ea"/>
                <a:cs typeface="Calibri Light"/>
              </a:defRPr>
            </a:lvl2pPr>
            <a:lvl3pPr marL="660400" indent="-185738" algn="l" defTabSz="457200" rtl="0" eaLnBrk="1" latinLnBrk="0" hangingPunct="1">
              <a:spcBef>
                <a:spcPts val="0"/>
              </a:spcBef>
              <a:buClr>
                <a:srgbClr val="84BD00"/>
              </a:buClr>
              <a:buFont typeface="Arial"/>
              <a:buChar char="•"/>
              <a:defRPr sz="1500" kern="1200">
                <a:solidFill>
                  <a:schemeClr val="tx1"/>
                </a:solidFill>
                <a:latin typeface="+mn-lt"/>
                <a:ea typeface="+mn-ea"/>
                <a:cs typeface="+mn-cs"/>
              </a:defRPr>
            </a:lvl3pPr>
            <a:lvl4pPr marL="838200" indent="-177800" algn="l" defTabSz="457200" rtl="0" eaLnBrk="1" latinLnBrk="0" hangingPunct="1">
              <a:spcBef>
                <a:spcPts val="0"/>
              </a:spcBef>
              <a:buClr>
                <a:srgbClr val="84BD00"/>
              </a:buClr>
              <a:buFont typeface="Arial"/>
              <a:buChar char="–"/>
              <a:defRPr sz="1200" kern="1200">
                <a:solidFill>
                  <a:schemeClr val="tx1"/>
                </a:solidFill>
                <a:latin typeface="+mn-lt"/>
                <a:ea typeface="+mn-ea"/>
                <a:cs typeface="+mn-cs"/>
              </a:defRPr>
            </a:lvl4pPr>
            <a:lvl5pPr marL="1016000" indent="-177800" algn="l" defTabSz="457200" rtl="0" eaLnBrk="1" latinLnBrk="0" hangingPunct="1">
              <a:spcBef>
                <a:spcPts val="0"/>
              </a:spcBef>
              <a:buClr>
                <a:srgbClr val="84BD00"/>
              </a:buClr>
              <a:buFont typeface="Arial"/>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dirty="0"/>
              <a:t>Multi-domain orchestration refers to the automated management of services and resources in multi-technology environments (multiple domains involving different cloud and networking technologies) and multi-operator environments (multiple administrative domains) which includes operation across legal operational boundaries </a:t>
            </a:r>
            <a:endParaRPr lang="en-US" sz="1200" dirty="0" smtClean="0"/>
          </a:p>
          <a:p>
            <a:r>
              <a:rPr lang="en-US" sz="1200" dirty="0"/>
              <a:t>A Multi-domain Orchestrator (</a:t>
            </a:r>
            <a:r>
              <a:rPr lang="en-US" sz="1200" dirty="0" err="1"/>
              <a:t>MdO</a:t>
            </a:r>
            <a:r>
              <a:rPr lang="en-US" sz="1200" dirty="0"/>
              <a:t>) coordinates resource and/or service orchestration at multi-domain level, where multi-domain may refer to multi-technology </a:t>
            </a:r>
            <a:r>
              <a:rPr lang="en-US" sz="1200" dirty="0" smtClean="0"/>
              <a:t>or multi-operator</a:t>
            </a:r>
          </a:p>
          <a:p>
            <a:r>
              <a:rPr lang="en-US" sz="1200" dirty="0"/>
              <a:t>A Multi-domain Orchestrator (</a:t>
            </a:r>
            <a:r>
              <a:rPr lang="en-US" sz="1200" dirty="0" err="1"/>
              <a:t>MdO</a:t>
            </a:r>
            <a:r>
              <a:rPr lang="en-US" sz="1200" dirty="0"/>
              <a:t>) coordinates resource and/or service orchestration at multi-domain level, where multi-domain may refer to </a:t>
            </a:r>
            <a:r>
              <a:rPr lang="en-US" sz="1200" dirty="0" smtClean="0"/>
              <a:t>multi-technology or multi-operator</a:t>
            </a:r>
            <a:endParaRPr lang="en-US" sz="1200" dirty="0"/>
          </a:p>
        </p:txBody>
      </p:sp>
    </p:spTree>
    <p:extLst>
      <p:ext uri="{BB962C8B-B14F-4D97-AF65-F5344CB8AC3E}">
        <p14:creationId xmlns:p14="http://schemas.microsoft.com/office/powerpoint/2010/main" val="2900853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Security Considerations</a:t>
            </a:r>
            <a:endParaRPr lang="en-US" dirty="0"/>
          </a:p>
        </p:txBody>
      </p:sp>
      <p:sp>
        <p:nvSpPr>
          <p:cNvPr id="3" name="Content Placeholder 2"/>
          <p:cNvSpPr>
            <a:spLocks noGrp="1"/>
          </p:cNvSpPr>
          <p:nvPr>
            <p:ph idx="1"/>
          </p:nvPr>
        </p:nvSpPr>
        <p:spPr/>
        <p:txBody>
          <a:bodyPr/>
          <a:lstStyle/>
          <a:p>
            <a:r>
              <a:rPr lang="en-US" dirty="0" smtClean="0"/>
              <a:t>TBC</a:t>
            </a:r>
            <a:endParaRPr lang="en-US" dirty="0"/>
          </a:p>
        </p:txBody>
      </p:sp>
    </p:spTree>
    <p:extLst>
      <p:ext uri="{BB962C8B-B14F-4D97-AF65-F5344CB8AC3E}">
        <p14:creationId xmlns:p14="http://schemas.microsoft.com/office/powerpoint/2010/main" val="3784151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5G Standardization</a:t>
            </a:r>
            <a:endParaRPr lang="en-US" dirty="0"/>
          </a:p>
        </p:txBody>
      </p:sp>
      <p:sp>
        <p:nvSpPr>
          <p:cNvPr id="3" name="Content Placeholder 2"/>
          <p:cNvSpPr>
            <a:spLocks noGrp="1"/>
          </p:cNvSpPr>
          <p:nvPr>
            <p:ph idx="1"/>
          </p:nvPr>
        </p:nvSpPr>
        <p:spPr/>
        <p:txBody>
          <a:bodyPr/>
          <a:lstStyle/>
          <a:p>
            <a:r>
              <a:rPr lang="en-US" dirty="0" smtClean="0"/>
              <a:t>5GPPP: research activity </a:t>
            </a:r>
          </a:p>
          <a:p>
            <a:r>
              <a:rPr lang="en-US" dirty="0" smtClean="0"/>
              <a:t>3GPP: 3GPP SA5 for Network management</a:t>
            </a:r>
          </a:p>
          <a:p>
            <a:r>
              <a:rPr lang="en-US" dirty="0" smtClean="0"/>
              <a:t>ITU-T: Integration Network Management</a:t>
            </a:r>
          </a:p>
          <a:p>
            <a:r>
              <a:rPr lang="en-US" dirty="0" smtClean="0"/>
              <a:t>ETSI: Reference of NFV</a:t>
            </a:r>
          </a:p>
          <a:p>
            <a:r>
              <a:rPr lang="en-US" dirty="0" smtClean="0"/>
              <a:t>IETF: Specific IP Services/Chaining focus</a:t>
            </a:r>
          </a:p>
          <a:p>
            <a:r>
              <a:rPr lang="en-US" dirty="0" smtClean="0"/>
              <a:t>ONF: Transport SDN/</a:t>
            </a:r>
            <a:r>
              <a:rPr lang="en-US" dirty="0" err="1" smtClean="0"/>
              <a:t>OpenFlow</a:t>
            </a:r>
            <a:r>
              <a:rPr lang="en-US" dirty="0" smtClean="0"/>
              <a:t> </a:t>
            </a:r>
          </a:p>
          <a:p>
            <a:r>
              <a:rPr lang="en-US" dirty="0" smtClean="0"/>
              <a:t>BBF: Broadband Forum: Fixed networking</a:t>
            </a:r>
          </a:p>
          <a:p>
            <a:r>
              <a:rPr lang="en-US" dirty="0" smtClean="0"/>
              <a:t>OneM2F: Machine to Machine / </a:t>
            </a:r>
            <a:r>
              <a:rPr lang="en-US" dirty="0" err="1" smtClean="0"/>
              <a:t>IoT</a:t>
            </a:r>
            <a:r>
              <a:rPr lang="en-US" dirty="0" smtClean="0"/>
              <a:t> aspects</a:t>
            </a:r>
          </a:p>
          <a:p>
            <a:r>
              <a:rPr lang="en-US" dirty="0" smtClean="0"/>
              <a:t>MEF: Backhauling / Ethernet / SDN</a:t>
            </a:r>
          </a:p>
          <a:p>
            <a:r>
              <a:rPr lang="en-US" dirty="0" smtClean="0"/>
              <a:t>TMF: Information and Integration Models</a:t>
            </a:r>
            <a:endParaRPr lang="en-US" dirty="0"/>
          </a:p>
        </p:txBody>
      </p:sp>
    </p:spTree>
    <p:extLst>
      <p:ext uri="{BB962C8B-B14F-4D97-AF65-F5344CB8AC3E}">
        <p14:creationId xmlns:p14="http://schemas.microsoft.com/office/powerpoint/2010/main" val="99965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a:p>
        </p:txBody>
      </p:sp>
      <p:sp>
        <p:nvSpPr>
          <p:cNvPr id="4" name="Title 3"/>
          <p:cNvSpPr>
            <a:spLocks noGrp="1"/>
          </p:cNvSpPr>
          <p:nvPr>
            <p:ph type="title"/>
          </p:nvPr>
        </p:nvSpPr>
        <p:spPr/>
        <p:txBody>
          <a:bodyPr/>
          <a:lstStyle/>
          <a:p>
            <a:r>
              <a:rPr lang="en-US" dirty="0" smtClean="0"/>
              <a:t>5G Logical Architecture</a:t>
            </a:r>
            <a:endParaRPr lang="en-US" dirty="0"/>
          </a:p>
        </p:txBody>
      </p:sp>
    </p:spTree>
    <p:extLst>
      <p:ext uri="{BB962C8B-B14F-4D97-AF65-F5344CB8AC3E}">
        <p14:creationId xmlns:p14="http://schemas.microsoft.com/office/powerpoint/2010/main" val="674028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Considered RAN Logical Architecture</a:t>
            </a:r>
            <a:endParaRPr lang="en-US" dirty="0"/>
          </a:p>
        </p:txBody>
      </p:sp>
      <p:sp>
        <p:nvSpPr>
          <p:cNvPr id="6" name="Content Placeholder 5"/>
          <p:cNvSpPr>
            <a:spLocks noGrp="1"/>
          </p:cNvSpPr>
          <p:nvPr>
            <p:ph idx="1"/>
          </p:nvPr>
        </p:nvSpPr>
        <p:spPr>
          <a:xfrm>
            <a:off x="6076000" y="843558"/>
            <a:ext cx="2610799" cy="3657600"/>
          </a:xfrm>
        </p:spPr>
        <p:txBody>
          <a:bodyPr/>
          <a:lstStyle/>
          <a:p>
            <a:r>
              <a:rPr lang="en-US" sz="1050" dirty="0"/>
              <a:t>A key factor in determining the degree of centralization of RAN related functions is the type of backhaul or </a:t>
            </a:r>
            <a:r>
              <a:rPr lang="en-US" sz="1050" dirty="0" err="1"/>
              <a:t>fronthaul</a:t>
            </a:r>
            <a:r>
              <a:rPr lang="en-US" sz="1050" dirty="0"/>
              <a:t> </a:t>
            </a:r>
            <a:r>
              <a:rPr lang="en-US" sz="1050" dirty="0" smtClean="0"/>
              <a:t>available</a:t>
            </a:r>
          </a:p>
          <a:p>
            <a:r>
              <a:rPr lang="en-US" sz="1050" b="1" dirty="0"/>
              <a:t>logical interface between core network and radio access network</a:t>
            </a:r>
            <a:r>
              <a:rPr lang="en-US" sz="1050" dirty="0"/>
              <a:t>, a typical baseline assumption applied in multiple 5G PPP projects is to consider an evolution of existing interfaces, such as the S1 interface in the EPS </a:t>
            </a:r>
            <a:endParaRPr lang="en-US" sz="1050" dirty="0" smtClean="0"/>
          </a:p>
          <a:p>
            <a:r>
              <a:rPr lang="en-US" sz="1050" b="1" dirty="0" smtClean="0"/>
              <a:t>State </a:t>
            </a:r>
            <a:r>
              <a:rPr lang="en-US" sz="1050" b="1" dirty="0"/>
              <a:t>of the art: function split within PHY layer (e.g. based on CPRI or OBSAI interface)</a:t>
            </a:r>
            <a:r>
              <a:rPr lang="en-US" sz="1050" dirty="0"/>
              <a:t>. A classical solution in the context of </a:t>
            </a:r>
            <a:r>
              <a:rPr lang="en-US" sz="1050" dirty="0" smtClean="0"/>
              <a:t>C-RAN</a:t>
            </a:r>
          </a:p>
          <a:p>
            <a:r>
              <a:rPr lang="en-US" sz="1050" b="1" dirty="0" smtClean="0"/>
              <a:t>Investigated </a:t>
            </a:r>
            <a:r>
              <a:rPr lang="en-US" sz="1050" b="1" dirty="0"/>
              <a:t>alternative 1</a:t>
            </a:r>
            <a:r>
              <a:rPr lang="en-US" sz="1050" dirty="0"/>
              <a:t>: Function split between PHY and MAC (see Figure </a:t>
            </a:r>
            <a:r>
              <a:rPr lang="en-US" sz="1050" b="1" dirty="0"/>
              <a:t>4</a:t>
            </a:r>
            <a:r>
              <a:rPr lang="en-US" sz="1050" dirty="0"/>
              <a:t>-</a:t>
            </a:r>
            <a:r>
              <a:rPr lang="en-US" sz="1050" b="1" dirty="0"/>
              <a:t>1</a:t>
            </a:r>
            <a:r>
              <a:rPr lang="en-US" sz="1050" dirty="0"/>
              <a:t>). If fiber </a:t>
            </a:r>
            <a:r>
              <a:rPr lang="en-US" sz="1050" dirty="0" err="1"/>
              <a:t>fronthaul</a:t>
            </a:r>
            <a:r>
              <a:rPr lang="en-US" sz="1050" dirty="0"/>
              <a:t> is available and a high degree of centralization is </a:t>
            </a:r>
            <a:r>
              <a:rPr lang="en-US" sz="1050" dirty="0" smtClean="0"/>
              <a:t>desired</a:t>
            </a:r>
            <a:endParaRPr lang="en-US" sz="1050" dirty="0"/>
          </a:p>
          <a:p>
            <a:r>
              <a:rPr lang="en-US" sz="1050" b="1" dirty="0" smtClean="0"/>
              <a:t>Investigated </a:t>
            </a:r>
            <a:r>
              <a:rPr lang="en-US" sz="1050" b="1" dirty="0"/>
              <a:t>alternative 2: Function split between synchronous and asynchronous functions (e.g. RLC and PDCP) ([4-7], [4-9], [4-10])</a:t>
            </a:r>
            <a:r>
              <a:rPr lang="en-US" sz="1050" dirty="0"/>
              <a:t>. If fiber </a:t>
            </a:r>
            <a:r>
              <a:rPr lang="en-US" sz="1050" dirty="0" err="1"/>
              <a:t>fronthaul</a:t>
            </a:r>
            <a:r>
              <a:rPr lang="en-US" sz="1050" dirty="0"/>
              <a:t> is not available (see Figure </a:t>
            </a:r>
            <a:r>
              <a:rPr lang="en-US" sz="1050" b="1" dirty="0"/>
              <a:t>4</a:t>
            </a:r>
            <a:r>
              <a:rPr lang="en-US" sz="1050" dirty="0"/>
              <a:t>-</a:t>
            </a:r>
            <a:r>
              <a:rPr lang="en-US" sz="1050" b="1" dirty="0"/>
              <a:t>1</a:t>
            </a:r>
            <a:r>
              <a:rPr lang="en-US" sz="1050" dirty="0"/>
              <a:t>), hence low latency connectivity between centralized processing and RRU cannot be guaranteed, </a:t>
            </a:r>
          </a:p>
          <a:p>
            <a:endParaRPr lang="en-US" sz="1050" dirty="0"/>
          </a:p>
          <a:p>
            <a:endParaRPr lang="en-US" sz="1050" dirty="0"/>
          </a:p>
          <a:p>
            <a:endParaRPr lang="en-US" sz="1050" dirty="0"/>
          </a:p>
          <a:p>
            <a:endParaRPr lang="en-US" sz="1050" dirty="0"/>
          </a:p>
        </p:txBody>
      </p:sp>
      <p:pic>
        <p:nvPicPr>
          <p:cNvPr id="5" name="Picture 4"/>
          <p:cNvPicPr>
            <a:picLocks noChangeAspect="1"/>
          </p:cNvPicPr>
          <p:nvPr/>
        </p:nvPicPr>
        <p:blipFill>
          <a:blip r:embed="rId2"/>
          <a:stretch>
            <a:fillRect/>
          </a:stretch>
        </p:blipFill>
        <p:spPr>
          <a:xfrm>
            <a:off x="107504" y="915566"/>
            <a:ext cx="5968497" cy="4145458"/>
          </a:xfrm>
          <a:prstGeom prst="rect">
            <a:avLst/>
          </a:prstGeom>
        </p:spPr>
      </p:pic>
    </p:spTree>
    <p:extLst>
      <p:ext uri="{BB962C8B-B14F-4D97-AF65-F5344CB8AC3E}">
        <p14:creationId xmlns:p14="http://schemas.microsoft.com/office/powerpoint/2010/main" val="42132861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Agenda</a:t>
            </a:r>
            <a:endParaRPr lang="en-US" dirty="0"/>
          </a:p>
        </p:txBody>
      </p:sp>
      <p:sp>
        <p:nvSpPr>
          <p:cNvPr id="9" name="Content Placeholder 8"/>
          <p:cNvSpPr>
            <a:spLocks noGrp="1"/>
          </p:cNvSpPr>
          <p:nvPr>
            <p:ph idx="1"/>
          </p:nvPr>
        </p:nvSpPr>
        <p:spPr/>
        <p:txBody>
          <a:bodyPr/>
          <a:lstStyle/>
          <a:p>
            <a:r>
              <a:rPr lang="en-US" sz="1100" dirty="0"/>
              <a:t>5G </a:t>
            </a:r>
            <a:r>
              <a:rPr lang="en-US" sz="1100" dirty="0" smtClean="0"/>
              <a:t>Eco-system</a:t>
            </a:r>
          </a:p>
          <a:p>
            <a:r>
              <a:rPr lang="en-US" sz="1100" dirty="0"/>
              <a:t>5G Design </a:t>
            </a:r>
            <a:r>
              <a:rPr lang="en-US" sz="1100" dirty="0" smtClean="0"/>
              <a:t>Objectives</a:t>
            </a:r>
          </a:p>
          <a:p>
            <a:r>
              <a:rPr lang="en-US" sz="1100" dirty="0"/>
              <a:t>5G Overall </a:t>
            </a:r>
            <a:r>
              <a:rPr lang="en-US" sz="1100" dirty="0" smtClean="0"/>
              <a:t>Architecture</a:t>
            </a:r>
          </a:p>
          <a:p>
            <a:r>
              <a:rPr lang="en-US" sz="1100" dirty="0"/>
              <a:t>5G Network </a:t>
            </a:r>
            <a:r>
              <a:rPr lang="en-US" sz="1100" dirty="0" err="1" smtClean="0"/>
              <a:t>Softwarization</a:t>
            </a:r>
            <a:endParaRPr lang="en-US" sz="1100" dirty="0" smtClean="0"/>
          </a:p>
          <a:p>
            <a:r>
              <a:rPr lang="en-US" sz="1100" dirty="0"/>
              <a:t>5G </a:t>
            </a:r>
            <a:r>
              <a:rPr lang="en-US" sz="1100" dirty="0" err="1"/>
              <a:t>Softwarization</a:t>
            </a:r>
            <a:r>
              <a:rPr lang="en-US" sz="1100" dirty="0"/>
              <a:t> &amp; </a:t>
            </a:r>
            <a:r>
              <a:rPr lang="en-US" sz="1100" dirty="0" smtClean="0"/>
              <a:t>Programmability</a:t>
            </a:r>
          </a:p>
          <a:p>
            <a:r>
              <a:rPr lang="en-US" sz="1100" dirty="0"/>
              <a:t>5G Network </a:t>
            </a:r>
            <a:r>
              <a:rPr lang="en-US" sz="1100" dirty="0" smtClean="0"/>
              <a:t>Slicing</a:t>
            </a:r>
          </a:p>
          <a:p>
            <a:r>
              <a:rPr lang="en-US" sz="1100" dirty="0"/>
              <a:t>5G Control, </a:t>
            </a:r>
            <a:r>
              <a:rPr lang="en-US" sz="1100" dirty="0" err="1"/>
              <a:t>mngt</a:t>
            </a:r>
            <a:r>
              <a:rPr lang="en-US" sz="1100" dirty="0"/>
              <a:t> and </a:t>
            </a:r>
            <a:r>
              <a:rPr lang="en-US" sz="1100" dirty="0" smtClean="0"/>
              <a:t>orchestration</a:t>
            </a:r>
          </a:p>
          <a:p>
            <a:r>
              <a:rPr lang="en-US" sz="1100" dirty="0" smtClean="0"/>
              <a:t>5G Impact </a:t>
            </a:r>
            <a:r>
              <a:rPr lang="en-US" sz="1100" dirty="0"/>
              <a:t>on Physical network and </a:t>
            </a:r>
            <a:r>
              <a:rPr lang="en-US" sz="1100" dirty="0" smtClean="0"/>
              <a:t>computing</a:t>
            </a:r>
          </a:p>
          <a:p>
            <a:r>
              <a:rPr lang="en-US" sz="1100" dirty="0"/>
              <a:t>5G Multi Service Control and </a:t>
            </a:r>
            <a:r>
              <a:rPr lang="en-US" sz="1100" dirty="0" smtClean="0"/>
              <a:t>Management</a:t>
            </a:r>
          </a:p>
          <a:p>
            <a:r>
              <a:rPr lang="en-US" sz="1100" dirty="0"/>
              <a:t>5G Multi-Domain </a:t>
            </a:r>
            <a:r>
              <a:rPr lang="en-US" sz="1100" dirty="0" smtClean="0"/>
              <a:t>Architecture</a:t>
            </a:r>
          </a:p>
          <a:p>
            <a:r>
              <a:rPr lang="en-US" sz="1100" dirty="0"/>
              <a:t>5G Network Security Considerations</a:t>
            </a:r>
          </a:p>
          <a:p>
            <a:r>
              <a:rPr lang="en-US" sz="1100" dirty="0"/>
              <a:t>5G Standardization</a:t>
            </a:r>
          </a:p>
          <a:p>
            <a:r>
              <a:rPr lang="en-US" sz="1100" dirty="0" smtClean="0"/>
              <a:t>5G Logical Architecture</a:t>
            </a:r>
          </a:p>
          <a:p>
            <a:pPr lvl="1"/>
            <a:r>
              <a:rPr lang="en-US" sz="700" dirty="0" smtClean="0"/>
              <a:t>Considered </a:t>
            </a:r>
            <a:r>
              <a:rPr lang="en-US" sz="700" dirty="0"/>
              <a:t>RAN Logical </a:t>
            </a:r>
            <a:r>
              <a:rPr lang="en-US" sz="700" dirty="0" smtClean="0"/>
              <a:t>Architecture</a:t>
            </a:r>
          </a:p>
          <a:p>
            <a:pPr lvl="1"/>
            <a:r>
              <a:rPr lang="en-US" sz="700" dirty="0" smtClean="0"/>
              <a:t>Mobile Edge Computing</a:t>
            </a:r>
          </a:p>
          <a:p>
            <a:pPr lvl="1"/>
            <a:r>
              <a:rPr lang="en-US" sz="700" dirty="0"/>
              <a:t>Orchestration and Network </a:t>
            </a:r>
            <a:r>
              <a:rPr lang="en-US" sz="700" dirty="0" smtClean="0"/>
              <a:t>Management</a:t>
            </a:r>
          </a:p>
          <a:p>
            <a:r>
              <a:rPr lang="en-US" sz="1100" dirty="0" smtClean="0"/>
              <a:t>5G Physical Architecture</a:t>
            </a:r>
          </a:p>
          <a:p>
            <a:pPr lvl="1"/>
            <a:r>
              <a:rPr lang="en-US" sz="700" dirty="0" smtClean="0"/>
              <a:t>Physical deployment Map</a:t>
            </a:r>
          </a:p>
          <a:p>
            <a:pPr lvl="1"/>
            <a:r>
              <a:rPr lang="en-US" sz="700" dirty="0" smtClean="0"/>
              <a:t>C-RAN and </a:t>
            </a:r>
            <a:r>
              <a:rPr lang="en-US" sz="700" dirty="0" err="1" smtClean="0"/>
              <a:t>frontHaul</a:t>
            </a:r>
            <a:r>
              <a:rPr lang="en-US" sz="700" dirty="0" smtClean="0"/>
              <a:t>/</a:t>
            </a:r>
            <a:r>
              <a:rPr lang="en-US" sz="700" dirty="0" err="1" smtClean="0"/>
              <a:t>BackHaul</a:t>
            </a:r>
            <a:endParaRPr lang="en-US" sz="700" dirty="0" smtClean="0"/>
          </a:p>
          <a:p>
            <a:r>
              <a:rPr lang="en-US" sz="1100" dirty="0" smtClean="0"/>
              <a:t>5G </a:t>
            </a:r>
            <a:r>
              <a:rPr lang="en-US" sz="1100" dirty="0" err="1" smtClean="0"/>
              <a:t>Softwarization</a:t>
            </a:r>
            <a:endParaRPr lang="en-US" sz="1100" dirty="0" smtClean="0"/>
          </a:p>
          <a:p>
            <a:pPr lvl="1"/>
            <a:r>
              <a:rPr lang="en-US" sz="700" dirty="0" smtClean="0"/>
              <a:t>Software </a:t>
            </a:r>
            <a:r>
              <a:rPr lang="en-US" sz="700" dirty="0"/>
              <a:t>network technologies in 5G overall architecture </a:t>
            </a:r>
            <a:endParaRPr lang="en-US" sz="700" dirty="0" smtClean="0"/>
          </a:p>
          <a:p>
            <a:pPr lvl="1"/>
            <a:r>
              <a:rPr lang="en-US" sz="700" dirty="0" err="1"/>
              <a:t>Softwarization</a:t>
            </a:r>
            <a:r>
              <a:rPr lang="en-US" sz="700" dirty="0"/>
              <a:t> in radio access networks and mobile network edge</a:t>
            </a:r>
            <a:r>
              <a:rPr lang="en-US" sz="700" dirty="0" smtClean="0"/>
              <a:t> </a:t>
            </a:r>
          </a:p>
          <a:p>
            <a:pPr lvl="1"/>
            <a:r>
              <a:rPr lang="en-US" sz="700" dirty="0" err="1"/>
              <a:t>Softwarization</a:t>
            </a:r>
            <a:r>
              <a:rPr lang="en-US" sz="700" dirty="0"/>
              <a:t> in core networks &amp; transport networks </a:t>
            </a:r>
            <a:endParaRPr lang="en-US" sz="700" dirty="0" smtClean="0"/>
          </a:p>
          <a:p>
            <a:pPr lvl="1"/>
            <a:r>
              <a:rPr lang="en-US" sz="700" dirty="0"/>
              <a:t>Programmability and </a:t>
            </a:r>
            <a:r>
              <a:rPr lang="en-US" sz="700" dirty="0" smtClean="0"/>
              <a:t>Orchestration</a:t>
            </a:r>
          </a:p>
          <a:p>
            <a:pPr lvl="1"/>
            <a:r>
              <a:rPr lang="en-US" sz="700" dirty="0"/>
              <a:t>Flexible network function </a:t>
            </a:r>
            <a:r>
              <a:rPr lang="en-US" sz="700" dirty="0" smtClean="0"/>
              <a:t>orchestration</a:t>
            </a:r>
          </a:p>
          <a:p>
            <a:pPr lvl="1"/>
            <a:r>
              <a:rPr lang="en-US" sz="700" dirty="0"/>
              <a:t>Service </a:t>
            </a:r>
            <a:r>
              <a:rPr lang="en-US" sz="700" dirty="0" smtClean="0"/>
              <a:t>orchestration</a:t>
            </a:r>
          </a:p>
        </p:txBody>
      </p:sp>
    </p:spTree>
    <p:extLst>
      <p:ext uri="{BB962C8B-B14F-4D97-AF65-F5344CB8AC3E}">
        <p14:creationId xmlns:p14="http://schemas.microsoft.com/office/powerpoint/2010/main" val="6452203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Edge Computing</a:t>
            </a:r>
            <a:endParaRPr lang="en-US" dirty="0"/>
          </a:p>
        </p:txBody>
      </p:sp>
      <p:pic>
        <p:nvPicPr>
          <p:cNvPr id="4" name="Picture 3"/>
          <p:cNvPicPr>
            <a:picLocks noChangeAspect="1"/>
          </p:cNvPicPr>
          <p:nvPr/>
        </p:nvPicPr>
        <p:blipFill>
          <a:blip r:embed="rId2"/>
          <a:stretch>
            <a:fillRect/>
          </a:stretch>
        </p:blipFill>
        <p:spPr>
          <a:xfrm>
            <a:off x="179513" y="887063"/>
            <a:ext cx="4464496" cy="1753233"/>
          </a:xfrm>
          <a:prstGeom prst="rect">
            <a:avLst/>
          </a:prstGeom>
        </p:spPr>
      </p:pic>
      <p:pic>
        <p:nvPicPr>
          <p:cNvPr id="5" name="Picture 4"/>
          <p:cNvPicPr>
            <a:picLocks noChangeAspect="1"/>
          </p:cNvPicPr>
          <p:nvPr/>
        </p:nvPicPr>
        <p:blipFill>
          <a:blip r:embed="rId3"/>
          <a:stretch>
            <a:fillRect/>
          </a:stretch>
        </p:blipFill>
        <p:spPr>
          <a:xfrm>
            <a:off x="4593310" y="887063"/>
            <a:ext cx="4434061" cy="1730205"/>
          </a:xfrm>
          <a:prstGeom prst="rect">
            <a:avLst/>
          </a:prstGeom>
        </p:spPr>
      </p:pic>
      <p:pic>
        <p:nvPicPr>
          <p:cNvPr id="6" name="Picture 5"/>
          <p:cNvPicPr>
            <a:picLocks noChangeAspect="1"/>
          </p:cNvPicPr>
          <p:nvPr/>
        </p:nvPicPr>
        <p:blipFill>
          <a:blip r:embed="rId4"/>
          <a:stretch>
            <a:fillRect/>
          </a:stretch>
        </p:blipFill>
        <p:spPr>
          <a:xfrm>
            <a:off x="149015" y="2859782"/>
            <a:ext cx="4426217" cy="1431232"/>
          </a:xfrm>
          <a:prstGeom prst="rect">
            <a:avLst/>
          </a:prstGeom>
        </p:spPr>
      </p:pic>
      <p:pic>
        <p:nvPicPr>
          <p:cNvPr id="7" name="Picture 6"/>
          <p:cNvPicPr>
            <a:picLocks noChangeAspect="1"/>
          </p:cNvPicPr>
          <p:nvPr/>
        </p:nvPicPr>
        <p:blipFill>
          <a:blip r:embed="rId5"/>
          <a:stretch>
            <a:fillRect/>
          </a:stretch>
        </p:blipFill>
        <p:spPr>
          <a:xfrm>
            <a:off x="4641559" y="2868310"/>
            <a:ext cx="4371470" cy="1777339"/>
          </a:xfrm>
          <a:prstGeom prst="rect">
            <a:avLst/>
          </a:prstGeom>
        </p:spPr>
      </p:pic>
    </p:spTree>
    <p:extLst>
      <p:ext uri="{BB962C8B-B14F-4D97-AF65-F5344CB8AC3E}">
        <p14:creationId xmlns:p14="http://schemas.microsoft.com/office/powerpoint/2010/main" val="3484124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Considered </a:t>
            </a:r>
            <a:r>
              <a:rPr lang="en-US" dirty="0" err="1" smtClean="0"/>
              <a:t>Softwarized</a:t>
            </a:r>
            <a:r>
              <a:rPr lang="en-US" dirty="0" smtClean="0"/>
              <a:t> Network Functions</a:t>
            </a:r>
            <a:endParaRPr lang="en-US" dirty="0"/>
          </a:p>
        </p:txBody>
      </p:sp>
      <p:sp>
        <p:nvSpPr>
          <p:cNvPr id="3" name="Content Placeholder 2"/>
          <p:cNvSpPr>
            <a:spLocks noGrp="1"/>
          </p:cNvSpPr>
          <p:nvPr>
            <p:ph idx="1"/>
          </p:nvPr>
        </p:nvSpPr>
        <p:spPr>
          <a:xfrm>
            <a:off x="419888" y="1059582"/>
            <a:ext cx="2711952" cy="3713584"/>
          </a:xfrm>
        </p:spPr>
        <p:txBody>
          <a:bodyPr/>
          <a:lstStyle/>
          <a:p>
            <a:r>
              <a:rPr lang="en-US" sz="1600" dirty="0" smtClean="0"/>
              <a:t>These are the considered network functions which could be tailored for specific services needs</a:t>
            </a:r>
          </a:p>
          <a:p>
            <a:r>
              <a:rPr lang="en-US" sz="1600" dirty="0" err="1" smtClean="0"/>
              <a:t>Softwarization</a:t>
            </a:r>
            <a:r>
              <a:rPr lang="en-US" sz="1600" dirty="0" smtClean="0"/>
              <a:t> being the enable to provide the service specific behavior</a:t>
            </a:r>
          </a:p>
          <a:p>
            <a:r>
              <a:rPr lang="en-US" sz="1600" dirty="0" smtClean="0"/>
              <a:t>Whether slicing on re-usable network functions is used or whether slice specific network functions are created</a:t>
            </a:r>
          </a:p>
          <a:p>
            <a:r>
              <a:rPr lang="en-US" sz="1600" dirty="0" err="1" smtClean="0"/>
              <a:t>Softwarizatrion</a:t>
            </a:r>
            <a:r>
              <a:rPr lang="en-US" sz="1600" dirty="0" smtClean="0"/>
              <a:t> can be applicable to VNF or PNF</a:t>
            </a:r>
            <a:endParaRPr lang="en-US" sz="1600" dirty="0"/>
          </a:p>
        </p:txBody>
      </p:sp>
      <p:grpSp>
        <p:nvGrpSpPr>
          <p:cNvPr id="7" name="Group 6"/>
          <p:cNvGrpSpPr/>
          <p:nvPr/>
        </p:nvGrpSpPr>
        <p:grpSpPr>
          <a:xfrm>
            <a:off x="3203848" y="1072047"/>
            <a:ext cx="2520280" cy="3515927"/>
            <a:chOff x="3097144" y="971550"/>
            <a:chExt cx="2520280" cy="3515927"/>
          </a:xfrm>
        </p:grpSpPr>
        <p:pic>
          <p:nvPicPr>
            <p:cNvPr id="4" name="Picture 3"/>
            <p:cNvPicPr>
              <a:picLocks noChangeAspect="1"/>
            </p:cNvPicPr>
            <p:nvPr/>
          </p:nvPicPr>
          <p:blipFill>
            <a:blip r:embed="rId2"/>
            <a:stretch>
              <a:fillRect/>
            </a:stretch>
          </p:blipFill>
          <p:spPr>
            <a:xfrm>
              <a:off x="3097144" y="971550"/>
              <a:ext cx="2520280" cy="1252472"/>
            </a:xfrm>
            <a:prstGeom prst="rect">
              <a:avLst/>
            </a:prstGeom>
          </p:spPr>
        </p:pic>
        <p:pic>
          <p:nvPicPr>
            <p:cNvPr id="5" name="Picture 4"/>
            <p:cNvPicPr>
              <a:picLocks noChangeAspect="1"/>
            </p:cNvPicPr>
            <p:nvPr/>
          </p:nvPicPr>
          <p:blipFill rotWithShape="1">
            <a:blip r:embed="rId3"/>
            <a:srcRect b="43130"/>
            <a:stretch/>
          </p:blipFill>
          <p:spPr>
            <a:xfrm>
              <a:off x="3107714" y="2211711"/>
              <a:ext cx="2499140" cy="2275766"/>
            </a:xfrm>
            <a:prstGeom prst="rect">
              <a:avLst/>
            </a:prstGeom>
          </p:spPr>
        </p:pic>
      </p:grpSp>
      <p:grpSp>
        <p:nvGrpSpPr>
          <p:cNvPr id="12" name="Group 11"/>
          <p:cNvGrpSpPr/>
          <p:nvPr/>
        </p:nvGrpSpPr>
        <p:grpSpPr>
          <a:xfrm>
            <a:off x="5737684" y="1072047"/>
            <a:ext cx="2520280" cy="3515927"/>
            <a:chOff x="5630980" y="971550"/>
            <a:chExt cx="2520280" cy="3515927"/>
          </a:xfrm>
        </p:grpSpPr>
        <p:pic>
          <p:nvPicPr>
            <p:cNvPr id="6" name="Picture 5"/>
            <p:cNvPicPr>
              <a:picLocks noChangeAspect="1"/>
            </p:cNvPicPr>
            <p:nvPr/>
          </p:nvPicPr>
          <p:blipFill rotWithShape="1">
            <a:blip r:embed="rId3"/>
            <a:srcRect t="57582"/>
            <a:stretch/>
          </p:blipFill>
          <p:spPr>
            <a:xfrm>
              <a:off x="5652120" y="1275606"/>
              <a:ext cx="2499140" cy="1697435"/>
            </a:xfrm>
            <a:prstGeom prst="rect">
              <a:avLst/>
            </a:prstGeom>
          </p:spPr>
        </p:pic>
        <p:pic>
          <p:nvPicPr>
            <p:cNvPr id="8" name="Picture 7"/>
            <p:cNvPicPr>
              <a:picLocks noChangeAspect="1"/>
            </p:cNvPicPr>
            <p:nvPr/>
          </p:nvPicPr>
          <p:blipFill>
            <a:blip r:embed="rId4"/>
            <a:stretch>
              <a:fillRect/>
            </a:stretch>
          </p:blipFill>
          <p:spPr>
            <a:xfrm>
              <a:off x="5652120" y="2973041"/>
              <a:ext cx="2499140" cy="490629"/>
            </a:xfrm>
            <a:prstGeom prst="rect">
              <a:avLst/>
            </a:prstGeom>
          </p:spPr>
        </p:pic>
        <p:grpSp>
          <p:nvGrpSpPr>
            <p:cNvPr id="9" name="Group 8"/>
            <p:cNvGrpSpPr/>
            <p:nvPr/>
          </p:nvGrpSpPr>
          <p:grpSpPr>
            <a:xfrm>
              <a:off x="5630980" y="971550"/>
              <a:ext cx="2520280" cy="3515927"/>
              <a:chOff x="3097144" y="971550"/>
              <a:chExt cx="2520280" cy="3515927"/>
            </a:xfrm>
          </p:grpSpPr>
          <p:pic>
            <p:nvPicPr>
              <p:cNvPr id="10" name="Picture 9"/>
              <p:cNvPicPr>
                <a:picLocks noChangeAspect="1"/>
              </p:cNvPicPr>
              <p:nvPr/>
            </p:nvPicPr>
            <p:blipFill rotWithShape="1">
              <a:blip r:embed="rId2"/>
              <a:srcRect b="75724"/>
              <a:stretch/>
            </p:blipFill>
            <p:spPr>
              <a:xfrm>
                <a:off x="3097144" y="971550"/>
                <a:ext cx="2520280" cy="304056"/>
              </a:xfrm>
              <a:prstGeom prst="rect">
                <a:avLst/>
              </a:prstGeom>
            </p:spPr>
          </p:pic>
          <p:pic>
            <p:nvPicPr>
              <p:cNvPr id="11" name="Picture 10"/>
              <p:cNvPicPr>
                <a:picLocks noChangeAspect="1"/>
              </p:cNvPicPr>
              <p:nvPr/>
            </p:nvPicPr>
            <p:blipFill rotWithShape="1">
              <a:blip r:embed="rId3"/>
              <a:srcRect b="43130"/>
              <a:stretch/>
            </p:blipFill>
            <p:spPr>
              <a:xfrm>
                <a:off x="3107714" y="2211711"/>
                <a:ext cx="2499140" cy="2275766"/>
              </a:xfrm>
              <a:prstGeom prst="rect">
                <a:avLst/>
              </a:prstGeom>
            </p:spPr>
          </p:pic>
        </p:grpSp>
      </p:grpSp>
    </p:spTree>
    <p:extLst>
      <p:ext uri="{BB962C8B-B14F-4D97-AF65-F5344CB8AC3E}">
        <p14:creationId xmlns:p14="http://schemas.microsoft.com/office/powerpoint/2010/main" val="2010055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Orchestration and Network </a:t>
            </a:r>
            <a:r>
              <a:rPr lang="en-US" dirty="0" smtClean="0"/>
              <a:t>Management (1)</a:t>
            </a:r>
            <a:endParaRPr lang="en-US" dirty="0"/>
          </a:p>
        </p:txBody>
      </p:sp>
      <p:sp>
        <p:nvSpPr>
          <p:cNvPr id="3" name="Content Placeholder 2"/>
          <p:cNvSpPr>
            <a:spLocks noGrp="1"/>
          </p:cNvSpPr>
          <p:nvPr>
            <p:ph idx="1"/>
          </p:nvPr>
        </p:nvSpPr>
        <p:spPr>
          <a:xfrm>
            <a:off x="457200" y="786358"/>
            <a:ext cx="8229600" cy="3657600"/>
          </a:xfrm>
        </p:spPr>
        <p:txBody>
          <a:bodyPr/>
          <a:lstStyle/>
          <a:p>
            <a:r>
              <a:rPr lang="en-US" sz="1400" dirty="0"/>
              <a:t>The role of the network management functions/orchestrator is to build complex network functions and services from less complex/primitive network functions. In this process, the orchestrator has to consider service specific requirements, e.g. latency, physical locations of specialized hardware, etc. This is done through the entire lifecycle of a function/service, i.e. deployment, operation, monitoring and termination. In addition, it analyzes the network situations in real time, diagnoses and predicts existing or emerging network issues, and determines and coordinates reactive or proactive actions to resolve issues. </a:t>
            </a:r>
            <a:endParaRPr lang="en-US" sz="1400" dirty="0" smtClean="0"/>
          </a:p>
          <a:p>
            <a:r>
              <a:rPr lang="en-US" sz="1400" b="1" dirty="0" smtClean="0"/>
              <a:t>Service </a:t>
            </a:r>
            <a:r>
              <a:rPr lang="en-US" sz="1400" b="1" dirty="0"/>
              <a:t>orchestration </a:t>
            </a:r>
            <a:r>
              <a:rPr lang="en-US" sz="1400" dirty="0"/>
              <a:t>- The prime goal is to adapt a service, typically composed of various types of functions, to the current system and load </a:t>
            </a:r>
            <a:r>
              <a:rPr lang="en-US" sz="1400" dirty="0" smtClean="0"/>
              <a:t>situations</a:t>
            </a:r>
          </a:p>
          <a:p>
            <a:pPr lvl="1"/>
            <a:r>
              <a:rPr lang="en-US" sz="1400" dirty="0" smtClean="0"/>
              <a:t>Scaling </a:t>
            </a:r>
            <a:r>
              <a:rPr lang="en-US" sz="1400" dirty="0"/>
              <a:t>up or out individual functions; restructuring a service </a:t>
            </a:r>
            <a:r>
              <a:rPr lang="en-US" sz="1400" dirty="0" smtClean="0"/>
              <a:t>graph</a:t>
            </a:r>
          </a:p>
          <a:p>
            <a:pPr lvl="1"/>
            <a:r>
              <a:rPr lang="en-US" sz="1400" dirty="0" smtClean="0"/>
              <a:t>Modifying </a:t>
            </a:r>
            <a:r>
              <a:rPr lang="en-US" sz="1400" dirty="0"/>
              <a:t>the placement of functions inside an actual </a:t>
            </a:r>
            <a:r>
              <a:rPr lang="en-US" sz="1400" dirty="0" smtClean="0"/>
              <a:t>network</a:t>
            </a:r>
          </a:p>
          <a:p>
            <a:pPr lvl="1"/>
            <a:r>
              <a:rPr lang="en-US" sz="1400" dirty="0" smtClean="0"/>
              <a:t>Reroute </a:t>
            </a:r>
            <a:r>
              <a:rPr lang="en-US" sz="1400" dirty="0"/>
              <a:t>traffic to or between different instances of such </a:t>
            </a:r>
            <a:r>
              <a:rPr lang="en-US" sz="1400" dirty="0" smtClean="0"/>
              <a:t>functions</a:t>
            </a:r>
          </a:p>
          <a:p>
            <a:pPr lvl="1"/>
            <a:r>
              <a:rPr lang="en-US" sz="1400" dirty="0" smtClean="0"/>
              <a:t>Adjudicate </a:t>
            </a:r>
            <a:r>
              <a:rPr lang="en-US" sz="1400" dirty="0"/>
              <a:t>resources between </a:t>
            </a:r>
            <a:r>
              <a:rPr lang="en-US" sz="1400" dirty="0" smtClean="0"/>
              <a:t>competing services</a:t>
            </a:r>
          </a:p>
          <a:p>
            <a:pPr lvl="1"/>
            <a:r>
              <a:rPr lang="en-US" sz="1400" dirty="0" smtClean="0"/>
              <a:t>Lifecycle </a:t>
            </a:r>
            <a:r>
              <a:rPr lang="en-US" sz="1400" dirty="0"/>
              <a:t>management of individual </a:t>
            </a:r>
            <a:r>
              <a:rPr lang="en-US" sz="1400" dirty="0" smtClean="0"/>
              <a:t>functions</a:t>
            </a:r>
          </a:p>
          <a:p>
            <a:pPr lvl="1"/>
            <a:r>
              <a:rPr lang="en-US" sz="1400" dirty="0" smtClean="0"/>
              <a:t>Umbrella </a:t>
            </a:r>
            <a:r>
              <a:rPr lang="en-US" sz="1400" dirty="0"/>
              <a:t>functions for e2e service/network slice management and cross-tenant orchestration (Inter-slice Orchestration, Umbrella and Service Management</a:t>
            </a:r>
            <a:r>
              <a:rPr lang="en-US" sz="1400" dirty="0" smtClean="0"/>
              <a:t>)</a:t>
            </a:r>
          </a:p>
          <a:p>
            <a:endParaRPr lang="en-US" sz="1400" dirty="0"/>
          </a:p>
          <a:p>
            <a:endParaRPr lang="en-US" sz="1400" dirty="0"/>
          </a:p>
        </p:txBody>
      </p:sp>
    </p:spTree>
    <p:extLst>
      <p:ext uri="{BB962C8B-B14F-4D97-AF65-F5344CB8AC3E}">
        <p14:creationId xmlns:p14="http://schemas.microsoft.com/office/powerpoint/2010/main" val="931284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Orchestration and Network Management </a:t>
            </a:r>
            <a:r>
              <a:rPr lang="en-US" dirty="0" smtClean="0"/>
              <a:t>(2)</a:t>
            </a:r>
            <a:endParaRPr lang="en-US" dirty="0"/>
          </a:p>
        </p:txBody>
      </p:sp>
      <p:sp>
        <p:nvSpPr>
          <p:cNvPr id="3" name="Content Placeholder 2"/>
          <p:cNvSpPr>
            <a:spLocks noGrp="1"/>
          </p:cNvSpPr>
          <p:nvPr>
            <p:ph idx="1"/>
          </p:nvPr>
        </p:nvSpPr>
        <p:spPr/>
        <p:txBody>
          <a:bodyPr/>
          <a:lstStyle/>
          <a:p>
            <a:r>
              <a:rPr lang="en-US" sz="1400" dirty="0"/>
              <a:t>Service- and network function-specific orchestration algorithms </a:t>
            </a:r>
            <a:endParaRPr lang="en-US" sz="1400" dirty="0" smtClean="0"/>
          </a:p>
          <a:p>
            <a:pPr lvl="1"/>
            <a:r>
              <a:rPr lang="en-US" sz="1200" dirty="0" smtClean="0"/>
              <a:t>Since </a:t>
            </a:r>
            <a:r>
              <a:rPr lang="en-US" sz="1200" dirty="0"/>
              <a:t>personalized treatment of services and even functions is assumed for 5G systems, it is necessary for an orchestration function to offer the appropriate means to achieve this (e.g., let a service provide its own placement algorithm to be executed in a secure fashion by the orchestration platform). </a:t>
            </a:r>
          </a:p>
          <a:p>
            <a:r>
              <a:rPr lang="en-US" sz="1400" dirty="0" smtClean="0"/>
              <a:t>Resource </a:t>
            </a:r>
            <a:r>
              <a:rPr lang="en-US" sz="1400" dirty="0"/>
              <a:t>orchestration </a:t>
            </a:r>
            <a:endParaRPr lang="en-US" sz="1400" dirty="0" smtClean="0"/>
          </a:p>
          <a:p>
            <a:pPr lvl="1"/>
            <a:r>
              <a:rPr lang="en-US" sz="1200" dirty="0" smtClean="0"/>
              <a:t>Orchestration </a:t>
            </a:r>
            <a:r>
              <a:rPr lang="en-US" sz="1200" dirty="0"/>
              <a:t>of resources (i.e. connectivity, compute, and storage resources) across multiple network functions in the same domain or across </a:t>
            </a:r>
            <a:r>
              <a:rPr lang="en-US" sz="1200" dirty="0" smtClean="0"/>
              <a:t>multi-domains</a:t>
            </a:r>
            <a:endParaRPr lang="en-US" sz="1200" dirty="0"/>
          </a:p>
          <a:p>
            <a:r>
              <a:rPr lang="en-US" sz="1400" dirty="0"/>
              <a:t>Implementation of Network &amp; Service </a:t>
            </a:r>
            <a:r>
              <a:rPr lang="en-US" sz="1400" dirty="0"/>
              <a:t>management</a:t>
            </a:r>
          </a:p>
          <a:p>
            <a:pPr lvl="1"/>
            <a:r>
              <a:rPr lang="en-US" sz="1200" dirty="0"/>
              <a:t>The </a:t>
            </a:r>
            <a:r>
              <a:rPr lang="en-US" sz="1200" dirty="0"/>
              <a:t>ability to reroute traffic between services and </a:t>
            </a:r>
            <a:r>
              <a:rPr lang="en-US" sz="1200" dirty="0" smtClean="0"/>
              <a:t>network functions </a:t>
            </a:r>
            <a:r>
              <a:rPr lang="en-US" sz="1200" dirty="0"/>
              <a:t>is an important part of new 5G management </a:t>
            </a:r>
            <a:r>
              <a:rPr lang="en-US" sz="1200" dirty="0"/>
              <a:t>functionality</a:t>
            </a:r>
          </a:p>
          <a:p>
            <a:pPr lvl="1"/>
            <a:r>
              <a:rPr lang="en-US" sz="1200" dirty="0"/>
              <a:t>The </a:t>
            </a:r>
            <a:r>
              <a:rPr lang="en-US" sz="1200" dirty="0"/>
              <a:t>same is also true for </a:t>
            </a:r>
            <a:r>
              <a:rPr lang="en-US" sz="1200" dirty="0" smtClean="0"/>
              <a:t>autonomic </a:t>
            </a:r>
            <a:r>
              <a:rPr lang="en-US" sz="1200" dirty="0"/>
              <a:t>capabilities like monitoring, optimization, configuration, fault resolution, and SLA </a:t>
            </a:r>
            <a:r>
              <a:rPr lang="en-US" sz="1200" dirty="0"/>
              <a:t>operations</a:t>
            </a:r>
          </a:p>
          <a:p>
            <a:pPr lvl="1"/>
            <a:r>
              <a:rPr lang="en-US" sz="1200" dirty="0"/>
              <a:t>An </a:t>
            </a:r>
            <a:r>
              <a:rPr lang="en-US" sz="1200" dirty="0"/>
              <a:t>orchestration platform hence has to interwork with the new 5G Management and Operation functions, and also provide convenient interfaces and interoperability with an existing, legacy network and service management system. </a:t>
            </a:r>
          </a:p>
          <a:p>
            <a:r>
              <a:rPr lang="en-US" sz="1400" dirty="0"/>
              <a:t> Uniform </a:t>
            </a:r>
            <a:r>
              <a:rPr lang="en-US" sz="1400" dirty="0"/>
              <a:t>management enablers </a:t>
            </a:r>
          </a:p>
          <a:p>
            <a:pPr lvl="1"/>
            <a:r>
              <a:rPr lang="en-US" sz="1200" dirty="0"/>
              <a:t>In general, an orchestration platform could generalize over network management and service management, implementing them itself or providing access to and interfaces with such subsystems. </a:t>
            </a:r>
          </a:p>
          <a:p>
            <a:endParaRPr lang="en-US" sz="1800" dirty="0"/>
          </a:p>
          <a:p>
            <a:endParaRPr lang="en-US" sz="1400" dirty="0"/>
          </a:p>
        </p:txBody>
      </p:sp>
    </p:spTree>
    <p:extLst>
      <p:ext uri="{BB962C8B-B14F-4D97-AF65-F5344CB8AC3E}">
        <p14:creationId xmlns:p14="http://schemas.microsoft.com/office/powerpoint/2010/main" val="2186638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a:p>
        </p:txBody>
      </p:sp>
      <p:sp>
        <p:nvSpPr>
          <p:cNvPr id="4" name="Title 3"/>
          <p:cNvSpPr>
            <a:spLocks noGrp="1"/>
          </p:cNvSpPr>
          <p:nvPr>
            <p:ph type="title"/>
          </p:nvPr>
        </p:nvSpPr>
        <p:spPr/>
        <p:txBody>
          <a:bodyPr/>
          <a:lstStyle/>
          <a:p>
            <a:r>
              <a:rPr lang="en-US" dirty="0" smtClean="0"/>
              <a:t>Physical Architecture</a:t>
            </a:r>
            <a:endParaRPr lang="en-US" dirty="0"/>
          </a:p>
        </p:txBody>
      </p:sp>
    </p:spTree>
    <p:extLst>
      <p:ext uri="{BB962C8B-B14F-4D97-AF65-F5344CB8AC3E}">
        <p14:creationId xmlns:p14="http://schemas.microsoft.com/office/powerpoint/2010/main" val="23952383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Architecture</a:t>
            </a:r>
            <a:endParaRPr lang="en-US" dirty="0"/>
          </a:p>
        </p:txBody>
      </p:sp>
      <p:sp>
        <p:nvSpPr>
          <p:cNvPr id="5" name="Content Placeholder 4"/>
          <p:cNvSpPr>
            <a:spLocks noGrp="1"/>
          </p:cNvSpPr>
          <p:nvPr>
            <p:ph idx="1"/>
          </p:nvPr>
        </p:nvSpPr>
        <p:spPr>
          <a:xfrm>
            <a:off x="101267" y="771550"/>
            <a:ext cx="3030573" cy="3960440"/>
          </a:xfrm>
        </p:spPr>
        <p:txBody>
          <a:bodyPr/>
          <a:lstStyle/>
          <a:p>
            <a:r>
              <a:rPr lang="en-US" sz="1050" b="1" dirty="0" smtClean="0"/>
              <a:t>Most resources will be VNFs some that can not as too coupled to HW for achieved </a:t>
            </a:r>
            <a:r>
              <a:rPr lang="en-US" sz="1050" b="1" dirty="0" err="1" smtClean="0"/>
              <a:t>QoS</a:t>
            </a:r>
            <a:r>
              <a:rPr lang="en-US" sz="1050" b="1" dirty="0" smtClean="0"/>
              <a:t> will be clearly identified</a:t>
            </a:r>
          </a:p>
          <a:p>
            <a:r>
              <a:rPr lang="en-US" sz="1050" b="1" dirty="0" smtClean="0"/>
              <a:t>A </a:t>
            </a:r>
            <a:r>
              <a:rPr lang="en-US" sz="1050" b="1" dirty="0"/>
              <a:t>central cloud node lives in a centrally located data center. </a:t>
            </a:r>
            <a:r>
              <a:rPr lang="en-US" sz="1050" dirty="0"/>
              <a:t>Such a center hosts a large collection of processing, storage, networking, and other fundamental computing resources. </a:t>
            </a:r>
            <a:r>
              <a:rPr lang="en-US" sz="1050" dirty="0" smtClean="0"/>
              <a:t>Typically</a:t>
            </a:r>
            <a:r>
              <a:rPr lang="en-US" sz="1050" dirty="0"/>
              <a:t>, only a few central cloud nodes are found in a nationwide operator network. </a:t>
            </a:r>
          </a:p>
          <a:p>
            <a:r>
              <a:rPr lang="en-US" sz="1050" b="1" dirty="0"/>
              <a:t>A regional cloud node is </a:t>
            </a:r>
            <a:r>
              <a:rPr lang="en-US" sz="1050" dirty="0"/>
              <a:t>available in densely populated metropolitan, urban, and sub-urban areas, e.g. </a:t>
            </a:r>
            <a:r>
              <a:rPr lang="en-US" sz="1050" b="1" dirty="0"/>
              <a:t>attached to a metro ring</a:t>
            </a:r>
            <a:r>
              <a:rPr lang="en-US" sz="1050" dirty="0"/>
              <a:t>. Besides hosting network functions, these nodes host software deployed and run on behalf of a </a:t>
            </a:r>
            <a:r>
              <a:rPr lang="en-US" sz="1050" dirty="0" smtClean="0"/>
              <a:t>consumer. </a:t>
            </a:r>
            <a:r>
              <a:rPr lang="en-US" sz="1050" dirty="0"/>
              <a:t>The number of regional cloud nodes is at least one order of magnitude higher than the number of central cloud nodes. </a:t>
            </a:r>
          </a:p>
          <a:p>
            <a:r>
              <a:rPr lang="en-US" sz="1050" b="1" dirty="0"/>
              <a:t>An edge cloud node is implemented </a:t>
            </a:r>
            <a:r>
              <a:rPr lang="en-US" sz="1050" dirty="0"/>
              <a:t>inside an access branch of the fixed network, serving e.g. a city quarter, and thus even closer to the end user. In typical deployments, it would be situated </a:t>
            </a:r>
            <a:r>
              <a:rPr lang="en-US" sz="1050" b="1" dirty="0"/>
              <a:t>inside the CO. </a:t>
            </a:r>
            <a:endParaRPr lang="en-US" sz="1050" dirty="0"/>
          </a:p>
          <a:p>
            <a:endParaRPr lang="en-US" sz="1050" dirty="0"/>
          </a:p>
          <a:p>
            <a:endParaRPr lang="en-US" sz="1050" dirty="0" smtClean="0"/>
          </a:p>
          <a:p>
            <a:endParaRPr lang="en-US" sz="1050" dirty="0" smtClean="0"/>
          </a:p>
          <a:p>
            <a:endParaRPr lang="en-US" sz="1050" dirty="0"/>
          </a:p>
        </p:txBody>
      </p:sp>
      <p:pic>
        <p:nvPicPr>
          <p:cNvPr id="4" name="Picture 3"/>
          <p:cNvPicPr>
            <a:picLocks noChangeAspect="1"/>
          </p:cNvPicPr>
          <p:nvPr/>
        </p:nvPicPr>
        <p:blipFill>
          <a:blip r:embed="rId3"/>
          <a:stretch>
            <a:fillRect/>
          </a:stretch>
        </p:blipFill>
        <p:spPr>
          <a:xfrm>
            <a:off x="3779912" y="843558"/>
            <a:ext cx="5165075" cy="2635725"/>
          </a:xfrm>
          <a:prstGeom prst="rect">
            <a:avLst/>
          </a:prstGeom>
        </p:spPr>
      </p:pic>
      <p:sp>
        <p:nvSpPr>
          <p:cNvPr id="6" name="Rectangle 5"/>
          <p:cNvSpPr/>
          <p:nvPr/>
        </p:nvSpPr>
        <p:spPr>
          <a:xfrm>
            <a:off x="2987824" y="3383870"/>
            <a:ext cx="6185830" cy="1708160"/>
          </a:xfrm>
          <a:prstGeom prst="rect">
            <a:avLst/>
          </a:prstGeom>
        </p:spPr>
        <p:txBody>
          <a:bodyPr wrap="square">
            <a:spAutoFit/>
          </a:bodyPr>
          <a:lstStyle/>
          <a:p>
            <a:pPr marL="171450" indent="-171450">
              <a:buFont typeface="Arial" panose="020B0604020202020204" pitchFamily="34" charset="0"/>
              <a:buChar char="•"/>
            </a:pPr>
            <a:r>
              <a:rPr lang="en-US" sz="1050" b="1" dirty="0"/>
              <a:t>A cloudlet (</a:t>
            </a:r>
            <a:r>
              <a:rPr lang="en-US" sz="1050" b="1" dirty="0" err="1"/>
              <a:t>nano</a:t>
            </a:r>
            <a:r>
              <a:rPr lang="en-US" sz="1050" b="1" dirty="0"/>
              <a:t> cloud) is </a:t>
            </a:r>
            <a:r>
              <a:rPr lang="en-US" sz="1050" dirty="0"/>
              <a:t>a mobility-enhanced small-scale cloud data center that is located at the edge of the network </a:t>
            </a:r>
            <a:r>
              <a:rPr lang="en-US" sz="1050" b="1" dirty="0"/>
              <a:t>collocated with the macro cell sites</a:t>
            </a:r>
            <a:r>
              <a:rPr lang="en-US" sz="1050" dirty="0"/>
              <a:t>. In the case of active </a:t>
            </a:r>
            <a:r>
              <a:rPr lang="en-US" sz="1050" dirty="0" smtClean="0"/>
              <a:t>deployment (with power)  </a:t>
            </a:r>
            <a:r>
              <a:rPr lang="en-US" sz="1050" dirty="0"/>
              <a:t>based on the ARN, both the cloudlet and the macro-cell sites would be co-located with the </a:t>
            </a:r>
            <a:r>
              <a:rPr lang="en-US" sz="1050" dirty="0" smtClean="0"/>
              <a:t>ARN for resource-intensive </a:t>
            </a:r>
            <a:r>
              <a:rPr lang="en-US" sz="1050" dirty="0"/>
              <a:t>and interactive mobile applications by providing powerful computing resources to mobile devices and </a:t>
            </a:r>
            <a:r>
              <a:rPr lang="en-US" sz="1050" dirty="0" err="1"/>
              <a:t>IoT</a:t>
            </a:r>
            <a:r>
              <a:rPr lang="en-US" sz="1050" dirty="0"/>
              <a:t> devices with lower latency. </a:t>
            </a:r>
          </a:p>
          <a:p>
            <a:pPr marL="171450" indent="-171450">
              <a:buFont typeface="Arial" panose="020B0604020202020204" pitchFamily="34" charset="0"/>
              <a:buChar char="•"/>
            </a:pPr>
            <a:r>
              <a:rPr lang="en-US" sz="1050" b="1" dirty="0"/>
              <a:t>Physical network functions describe functions that are realized directly in hardware, without using virtualization techniques. </a:t>
            </a:r>
            <a:r>
              <a:rPr lang="en-US" sz="1050" dirty="0"/>
              <a:t>That could be due to legacy implementation; it could also be due to the fact that such functions are not amenable to virtualization on standard commodity hardware. This second case describes more strictly the notion of a purely physical network function – one that </a:t>
            </a:r>
            <a:r>
              <a:rPr lang="en-US" sz="1050" i="1" dirty="0"/>
              <a:t>cannot </a:t>
            </a:r>
            <a:r>
              <a:rPr lang="en-US" sz="1050" dirty="0"/>
              <a:t>be virtualized even if one wanted or only at unacceptable CAPEX/OPEX </a:t>
            </a:r>
          </a:p>
        </p:txBody>
      </p:sp>
    </p:spTree>
    <p:extLst>
      <p:ext uri="{BB962C8B-B14F-4D97-AF65-F5344CB8AC3E}">
        <p14:creationId xmlns:p14="http://schemas.microsoft.com/office/powerpoint/2010/main" val="35788755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C-RAN and </a:t>
            </a:r>
            <a:r>
              <a:rPr lang="en-US" dirty="0" err="1" smtClean="0"/>
              <a:t>FrontHaul</a:t>
            </a:r>
            <a:r>
              <a:rPr lang="en-US" dirty="0" smtClean="0"/>
              <a:t>/Backhaul</a:t>
            </a:r>
            <a:endParaRPr lang="en-US" dirty="0"/>
          </a:p>
        </p:txBody>
      </p:sp>
      <p:sp>
        <p:nvSpPr>
          <p:cNvPr id="6" name="Content Placeholder 5"/>
          <p:cNvSpPr>
            <a:spLocks noGrp="1"/>
          </p:cNvSpPr>
          <p:nvPr>
            <p:ph idx="1"/>
          </p:nvPr>
        </p:nvSpPr>
        <p:spPr>
          <a:xfrm>
            <a:off x="457200" y="971550"/>
            <a:ext cx="2062064" cy="3657600"/>
          </a:xfrm>
        </p:spPr>
        <p:txBody>
          <a:bodyPr/>
          <a:lstStyle/>
          <a:p>
            <a:r>
              <a:rPr lang="en-US" sz="1400" dirty="0" smtClean="0"/>
              <a:t>Micro/Small Cell</a:t>
            </a:r>
          </a:p>
          <a:p>
            <a:r>
              <a:rPr lang="en-US" sz="1400" dirty="0" smtClean="0"/>
              <a:t>Macro Cell</a:t>
            </a:r>
          </a:p>
          <a:p>
            <a:endParaRPr lang="en-US" sz="1400" dirty="0" smtClean="0"/>
          </a:p>
          <a:p>
            <a:r>
              <a:rPr lang="en-US" sz="1400" dirty="0" smtClean="0"/>
              <a:t>RRH: Remote Radio Head</a:t>
            </a:r>
          </a:p>
          <a:p>
            <a:r>
              <a:rPr lang="en-US" sz="1400" dirty="0" smtClean="0"/>
              <a:t>RRU: Remote Radio Unit (same as RRH)</a:t>
            </a:r>
          </a:p>
          <a:p>
            <a:r>
              <a:rPr lang="en-US" sz="1400" dirty="0" smtClean="0"/>
              <a:t>CO: Central Office usually within a mile</a:t>
            </a:r>
          </a:p>
          <a:p>
            <a:r>
              <a:rPr lang="en-US" sz="1400" dirty="0" smtClean="0"/>
              <a:t>BBU: Base Band Unit</a:t>
            </a:r>
          </a:p>
          <a:p>
            <a:r>
              <a:rPr lang="en-US" sz="1400" dirty="0" smtClean="0"/>
              <a:t>D-</a:t>
            </a:r>
            <a:r>
              <a:rPr lang="en-US" sz="1400" dirty="0" err="1" smtClean="0"/>
              <a:t>RoF</a:t>
            </a:r>
            <a:r>
              <a:rPr lang="en-US" sz="1400" dirty="0" smtClean="0"/>
              <a:t>: Digital radio over Fibber</a:t>
            </a:r>
          </a:p>
          <a:p>
            <a:r>
              <a:rPr lang="en-US" sz="1400" b="1" i="1" dirty="0"/>
              <a:t>4 Cs of C-RAN: Centralization, Cloud, Cooperation, Clean</a:t>
            </a:r>
            <a:endParaRPr lang="en-US" sz="1400" dirty="0" smtClean="0"/>
          </a:p>
          <a:p>
            <a:endParaRPr lang="en-US" sz="1400" dirty="0" smtClean="0"/>
          </a:p>
          <a:p>
            <a:endParaRPr lang="en-US" sz="1400" dirty="0" smtClean="0"/>
          </a:p>
          <a:p>
            <a:endParaRPr lang="en-US" sz="1400" dirty="0"/>
          </a:p>
        </p:txBody>
      </p:sp>
      <p:pic>
        <p:nvPicPr>
          <p:cNvPr id="5" name="Picture 4"/>
          <p:cNvPicPr>
            <a:picLocks noChangeAspect="1"/>
          </p:cNvPicPr>
          <p:nvPr/>
        </p:nvPicPr>
        <p:blipFill>
          <a:blip r:embed="rId3"/>
          <a:stretch>
            <a:fillRect/>
          </a:stretch>
        </p:blipFill>
        <p:spPr>
          <a:xfrm>
            <a:off x="2519264" y="805638"/>
            <a:ext cx="6624736" cy="4284103"/>
          </a:xfrm>
          <a:prstGeom prst="rect">
            <a:avLst/>
          </a:prstGeom>
        </p:spPr>
      </p:pic>
      <p:sp>
        <p:nvSpPr>
          <p:cNvPr id="7" name="Oval 6"/>
          <p:cNvSpPr/>
          <p:nvPr/>
        </p:nvSpPr>
        <p:spPr>
          <a:xfrm>
            <a:off x="2411760" y="971550"/>
            <a:ext cx="792088" cy="592088"/>
          </a:xfrm>
          <a:prstGeom prst="ellipse">
            <a:avLst/>
          </a:prstGeom>
          <a:solidFill>
            <a:srgbClr val="00859B">
              <a:alpha val="38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Connector 8"/>
          <p:cNvCxnSpPr>
            <a:endCxn id="7" idx="2"/>
          </p:cNvCxnSpPr>
          <p:nvPr/>
        </p:nvCxnSpPr>
        <p:spPr>
          <a:xfrm>
            <a:off x="1979712" y="1131590"/>
            <a:ext cx="432048" cy="136004"/>
          </a:xfrm>
          <a:prstGeom prst="line">
            <a:avLst/>
          </a:prstGeom>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3789240" y="805638"/>
            <a:ext cx="792088" cy="1118040"/>
          </a:xfrm>
          <a:prstGeom prst="ellipse">
            <a:avLst/>
          </a:prstGeom>
          <a:solidFill>
            <a:srgbClr val="00859B">
              <a:alpha val="38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Elbow Connector 11"/>
          <p:cNvCxnSpPr/>
          <p:nvPr/>
        </p:nvCxnSpPr>
        <p:spPr>
          <a:xfrm rot="10800000">
            <a:off x="1606080" y="1347614"/>
            <a:ext cx="2304256" cy="432048"/>
          </a:xfrm>
          <a:prstGeom prst="bentConnector3">
            <a:avLst>
              <a:gd name="adj1" fmla="val 70008"/>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77296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a:p>
        </p:txBody>
      </p:sp>
      <p:sp>
        <p:nvSpPr>
          <p:cNvPr id="4" name="Title 3"/>
          <p:cNvSpPr>
            <a:spLocks noGrp="1"/>
          </p:cNvSpPr>
          <p:nvPr>
            <p:ph type="title"/>
          </p:nvPr>
        </p:nvSpPr>
        <p:spPr/>
        <p:txBody>
          <a:bodyPr/>
          <a:lstStyle/>
          <a:p>
            <a:r>
              <a:rPr lang="en-US" dirty="0" err="1" smtClean="0"/>
              <a:t>Softwarization</a:t>
            </a:r>
            <a:endParaRPr lang="en-US" dirty="0"/>
          </a:p>
        </p:txBody>
      </p:sp>
    </p:spTree>
    <p:extLst>
      <p:ext uri="{BB962C8B-B14F-4D97-AF65-F5344CB8AC3E}">
        <p14:creationId xmlns:p14="http://schemas.microsoft.com/office/powerpoint/2010/main" val="3364732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Software network technologies in 5G overall architecture </a:t>
            </a:r>
          </a:p>
        </p:txBody>
      </p:sp>
      <p:sp>
        <p:nvSpPr>
          <p:cNvPr id="5" name="Content Placeholder 4"/>
          <p:cNvSpPr>
            <a:spLocks noGrp="1"/>
          </p:cNvSpPr>
          <p:nvPr>
            <p:ph idx="1"/>
          </p:nvPr>
        </p:nvSpPr>
        <p:spPr>
          <a:xfrm>
            <a:off x="7236296" y="915566"/>
            <a:ext cx="1800200" cy="3657600"/>
          </a:xfrm>
        </p:spPr>
        <p:txBody>
          <a:bodyPr/>
          <a:lstStyle/>
          <a:p>
            <a:r>
              <a:rPr lang="en-US" sz="1600" dirty="0" smtClean="0"/>
              <a:t>Programmability</a:t>
            </a:r>
          </a:p>
          <a:p>
            <a:r>
              <a:rPr lang="en-US" sz="1600" dirty="0" smtClean="0"/>
              <a:t>Flexibility</a:t>
            </a:r>
          </a:p>
          <a:p>
            <a:r>
              <a:rPr lang="en-US" sz="1600" dirty="0" smtClean="0"/>
              <a:t>Adaptability</a:t>
            </a:r>
          </a:p>
          <a:p>
            <a:r>
              <a:rPr lang="en-US" sz="1600" dirty="0" smtClean="0"/>
              <a:t>Capabilities</a:t>
            </a:r>
          </a:p>
          <a:p>
            <a:r>
              <a:rPr lang="en-US" sz="1600" dirty="0" smtClean="0"/>
              <a:t>“</a:t>
            </a:r>
            <a:r>
              <a:rPr lang="en-US" sz="1600" b="1" dirty="0"/>
              <a:t>This enables developers and operators to better match needs and capabilities, building application-aware networks and network-aware applications</a:t>
            </a:r>
            <a:r>
              <a:rPr lang="en-US" sz="1600" dirty="0"/>
              <a:t> </a:t>
            </a:r>
            <a:r>
              <a:rPr lang="en-US" sz="1600" dirty="0" smtClean="0"/>
              <a:t>”</a:t>
            </a:r>
            <a:endParaRPr lang="en-US" sz="1600" dirty="0"/>
          </a:p>
        </p:txBody>
      </p:sp>
      <p:pic>
        <p:nvPicPr>
          <p:cNvPr id="4" name="Picture 3"/>
          <p:cNvPicPr>
            <a:picLocks noChangeAspect="1"/>
          </p:cNvPicPr>
          <p:nvPr/>
        </p:nvPicPr>
        <p:blipFill>
          <a:blip r:embed="rId3"/>
          <a:stretch>
            <a:fillRect/>
          </a:stretch>
        </p:blipFill>
        <p:spPr>
          <a:xfrm>
            <a:off x="107504" y="843558"/>
            <a:ext cx="7128792" cy="3914407"/>
          </a:xfrm>
          <a:prstGeom prst="rect">
            <a:avLst/>
          </a:prstGeom>
        </p:spPr>
      </p:pic>
    </p:spTree>
    <p:extLst>
      <p:ext uri="{BB962C8B-B14F-4D97-AF65-F5344CB8AC3E}">
        <p14:creationId xmlns:p14="http://schemas.microsoft.com/office/powerpoint/2010/main" val="25902352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91264" cy="536972"/>
          </a:xfrm>
        </p:spPr>
        <p:txBody>
          <a:bodyPr/>
          <a:lstStyle/>
          <a:p>
            <a:r>
              <a:rPr lang="en-US" sz="2400" dirty="0" err="1"/>
              <a:t>Softwarization</a:t>
            </a:r>
            <a:r>
              <a:rPr lang="en-US" sz="2400" dirty="0"/>
              <a:t> in radio access networks </a:t>
            </a:r>
            <a:r>
              <a:rPr lang="en-US" sz="2400" dirty="0" smtClean="0"/>
              <a:t>and mobile network edge</a:t>
            </a:r>
            <a:endParaRPr lang="en-US" sz="2400" dirty="0"/>
          </a:p>
        </p:txBody>
      </p:sp>
      <p:sp>
        <p:nvSpPr>
          <p:cNvPr id="3" name="Content Placeholder 2"/>
          <p:cNvSpPr>
            <a:spLocks noGrp="1"/>
          </p:cNvSpPr>
          <p:nvPr>
            <p:ph idx="1"/>
          </p:nvPr>
        </p:nvSpPr>
        <p:spPr>
          <a:xfrm>
            <a:off x="457200" y="843558"/>
            <a:ext cx="8229600" cy="3657600"/>
          </a:xfrm>
        </p:spPr>
        <p:txBody>
          <a:bodyPr/>
          <a:lstStyle/>
          <a:p>
            <a:r>
              <a:rPr lang="en-US" sz="2000" dirty="0" smtClean="0"/>
              <a:t>RAN</a:t>
            </a:r>
          </a:p>
          <a:p>
            <a:pPr lvl="1"/>
            <a:r>
              <a:rPr lang="en-US" sz="1600" dirty="0" smtClean="0"/>
              <a:t>Flexible Splitting and slicing of functions into PNF and VNF leveraging flexible deployment options to shift towards or away from the radio edge (depending on each slice and </a:t>
            </a:r>
            <a:r>
              <a:rPr lang="en-US" sz="1600" dirty="0" err="1" smtClean="0"/>
              <a:t>QoS</a:t>
            </a:r>
            <a:r>
              <a:rPr lang="en-US" sz="1600" dirty="0" smtClean="0"/>
              <a:t> requirements)</a:t>
            </a:r>
          </a:p>
          <a:p>
            <a:pPr lvl="1"/>
            <a:r>
              <a:rPr lang="en-US" sz="1600" dirty="0" smtClean="0"/>
              <a:t>Synchronous functions with radio are candidate for VNF where asynchronous more for PNF, in both cases there is a need for </a:t>
            </a:r>
            <a:r>
              <a:rPr lang="en-US" sz="1600" dirty="0" err="1" smtClean="0"/>
              <a:t>softwarization</a:t>
            </a:r>
            <a:r>
              <a:rPr lang="en-US" sz="1600" dirty="0" smtClean="0"/>
              <a:t> leveraging slicing</a:t>
            </a:r>
          </a:p>
          <a:p>
            <a:pPr lvl="1"/>
            <a:r>
              <a:rPr lang="en-US" sz="1600" dirty="0" smtClean="0"/>
              <a:t>Control plane architecture through a Software defined mobile controller allows needs a clear separation between NF being controlled and those controlling</a:t>
            </a:r>
          </a:p>
          <a:p>
            <a:r>
              <a:rPr lang="en-US" sz="2000" dirty="0" smtClean="0"/>
              <a:t>Mobile Edge Networks</a:t>
            </a:r>
          </a:p>
          <a:p>
            <a:pPr lvl="1"/>
            <a:r>
              <a:rPr lang="en-US" sz="1600" dirty="0" smtClean="0"/>
              <a:t>Mobile Edge Computing is a strong driver for 5G </a:t>
            </a:r>
          </a:p>
          <a:p>
            <a:pPr lvl="1"/>
            <a:r>
              <a:rPr lang="en-US" sz="1600" dirty="0" smtClean="0"/>
              <a:t>Mobile Edge Networks will extend </a:t>
            </a:r>
            <a:r>
              <a:rPr lang="en-US" sz="1600" dirty="0" err="1"/>
              <a:t>Softwarization</a:t>
            </a:r>
            <a:r>
              <a:rPr lang="en-US" sz="1600" dirty="0"/>
              <a:t> </a:t>
            </a:r>
            <a:r>
              <a:rPr lang="en-US" sz="1600" dirty="0" smtClean="0"/>
              <a:t>from the conventional data center to the edge of the 5G network</a:t>
            </a:r>
          </a:p>
          <a:p>
            <a:pPr lvl="1"/>
            <a:r>
              <a:rPr lang="en-US" sz="1600" dirty="0" smtClean="0"/>
              <a:t>Particularly important to achieve some of the latency objectives of 5G</a:t>
            </a:r>
          </a:p>
          <a:p>
            <a:pPr lvl="1"/>
            <a:r>
              <a:rPr lang="en-US" sz="1600" dirty="0" smtClean="0"/>
              <a:t>Pauses string security challenges</a:t>
            </a:r>
          </a:p>
          <a:p>
            <a:pPr lvl="1"/>
            <a:r>
              <a:rPr lang="en-US" sz="1600" dirty="0" smtClean="0"/>
              <a:t>Will be a shared control/target deployment surface between RAN/Core functions</a:t>
            </a:r>
            <a:endParaRPr lang="en-US" sz="1600" dirty="0"/>
          </a:p>
        </p:txBody>
      </p:sp>
    </p:spTree>
    <p:extLst>
      <p:ext uri="{BB962C8B-B14F-4D97-AF65-F5344CB8AC3E}">
        <p14:creationId xmlns:p14="http://schemas.microsoft.com/office/powerpoint/2010/main" val="621062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57200" y="843558"/>
            <a:ext cx="8229600" cy="3657600"/>
          </a:xfrm>
        </p:spPr>
        <p:txBody>
          <a:bodyPr/>
          <a:lstStyle/>
          <a:p>
            <a:r>
              <a:rPr lang="en-US" dirty="0"/>
              <a:t>The European Union funded 5G Public Private Partnership (5GPPP) is an important initiative where public and private sectors in Europe work together to develop 5G </a:t>
            </a:r>
            <a:endParaRPr lang="en-US" dirty="0" smtClean="0"/>
          </a:p>
          <a:p>
            <a:r>
              <a:rPr lang="en-US" dirty="0"/>
              <a:t>The 5G networks will be built around people and things and will natively meet the requirements of three groups of use cases: </a:t>
            </a:r>
          </a:p>
          <a:p>
            <a:pPr lvl="1"/>
            <a:r>
              <a:rPr lang="en-US" dirty="0" smtClean="0"/>
              <a:t>Massive </a:t>
            </a:r>
            <a:r>
              <a:rPr lang="en-US" dirty="0"/>
              <a:t>broadband (</a:t>
            </a:r>
            <a:r>
              <a:rPr lang="en-US" dirty="0" err="1"/>
              <a:t>xMBB</a:t>
            </a:r>
            <a:r>
              <a:rPr lang="en-US" dirty="0"/>
              <a:t>) that delivers gigabytes of bandwidth on demand </a:t>
            </a:r>
          </a:p>
          <a:p>
            <a:pPr lvl="1"/>
            <a:r>
              <a:rPr lang="en-US" dirty="0" smtClean="0"/>
              <a:t>Massive </a:t>
            </a:r>
            <a:r>
              <a:rPr lang="en-US" dirty="0"/>
              <a:t>machine-type communication (</a:t>
            </a:r>
            <a:r>
              <a:rPr lang="en-US" dirty="0" err="1"/>
              <a:t>mMTC</a:t>
            </a:r>
            <a:r>
              <a:rPr lang="en-US" dirty="0"/>
              <a:t>) that connects billions of sensors and machines </a:t>
            </a:r>
          </a:p>
          <a:p>
            <a:pPr lvl="1"/>
            <a:r>
              <a:rPr lang="en-US" dirty="0" smtClean="0"/>
              <a:t>Critical </a:t>
            </a:r>
            <a:r>
              <a:rPr lang="en-US" dirty="0"/>
              <a:t>machine-type communication (</a:t>
            </a:r>
            <a:r>
              <a:rPr lang="en-US" dirty="0" err="1"/>
              <a:t>uMTC</a:t>
            </a:r>
            <a:r>
              <a:rPr lang="en-US" dirty="0"/>
              <a:t>) that allows immediate feedback with high reliability and enables for example remote control over robots and autonomous driving. </a:t>
            </a:r>
            <a:endParaRPr lang="en-US" dirty="0" smtClean="0"/>
          </a:p>
          <a:p>
            <a:r>
              <a:rPr lang="en-US" dirty="0" smtClean="0"/>
              <a:t>5G Technology to provide low-latency, ultra-reliability, massive scalability and very high data rate to support these use cases</a:t>
            </a:r>
            <a:endParaRPr lang="en-US" dirty="0"/>
          </a:p>
          <a:p>
            <a:endParaRPr lang="en-US" dirty="0"/>
          </a:p>
        </p:txBody>
      </p:sp>
    </p:spTree>
    <p:extLst>
      <p:ext uri="{BB962C8B-B14F-4D97-AF65-F5344CB8AC3E}">
        <p14:creationId xmlns:p14="http://schemas.microsoft.com/office/powerpoint/2010/main" val="28126446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t>Softwarization</a:t>
            </a:r>
            <a:r>
              <a:rPr lang="en-US" sz="2800" dirty="0"/>
              <a:t> in core networks &amp; transport networks </a:t>
            </a:r>
          </a:p>
        </p:txBody>
      </p:sp>
      <p:sp>
        <p:nvSpPr>
          <p:cNvPr id="3" name="Content Placeholder 2"/>
          <p:cNvSpPr>
            <a:spLocks noGrp="1"/>
          </p:cNvSpPr>
          <p:nvPr>
            <p:ph idx="1"/>
          </p:nvPr>
        </p:nvSpPr>
        <p:spPr/>
        <p:txBody>
          <a:bodyPr/>
          <a:lstStyle/>
          <a:p>
            <a:r>
              <a:rPr lang="en-US" dirty="0" smtClean="0"/>
              <a:t>Core Networks</a:t>
            </a:r>
          </a:p>
          <a:p>
            <a:pPr lvl="1"/>
            <a:r>
              <a:rPr lang="en-US" dirty="0" smtClean="0"/>
              <a:t>CN and Service plane functions are expected to be 100% virtualized within 5G time-frame</a:t>
            </a:r>
          </a:p>
          <a:p>
            <a:pPr lvl="1"/>
            <a:r>
              <a:rPr lang="en-US" dirty="0" smtClean="0"/>
              <a:t>SDN principles will be explored for </a:t>
            </a:r>
            <a:r>
              <a:rPr lang="en-US" dirty="0" err="1" smtClean="0"/>
              <a:t>contro</a:t>
            </a:r>
            <a:r>
              <a:rPr lang="en-US" dirty="0" smtClean="0"/>
              <a:t>/data plane split and </a:t>
            </a:r>
            <a:r>
              <a:rPr lang="en-US" dirty="0" err="1" smtClean="0"/>
              <a:t>softwarization</a:t>
            </a:r>
            <a:endParaRPr lang="en-US" dirty="0" smtClean="0"/>
          </a:p>
          <a:p>
            <a:pPr lvl="1"/>
            <a:r>
              <a:rPr lang="en-US" dirty="0" smtClean="0"/>
              <a:t>Different Network Slices are using different VNFs deployment approaches to fulfilling differentiated </a:t>
            </a:r>
            <a:r>
              <a:rPr lang="en-US" dirty="0" err="1" smtClean="0"/>
              <a:t>QoS</a:t>
            </a:r>
            <a:r>
              <a:rPr lang="en-US" dirty="0" smtClean="0"/>
              <a:t> requirements</a:t>
            </a:r>
          </a:p>
          <a:p>
            <a:r>
              <a:rPr lang="en-US" dirty="0" smtClean="0"/>
              <a:t>Transport Networks</a:t>
            </a:r>
          </a:p>
          <a:p>
            <a:pPr lvl="1"/>
            <a:r>
              <a:rPr lang="en-US" dirty="0" smtClean="0"/>
              <a:t>Transport network will be entirely </a:t>
            </a:r>
            <a:r>
              <a:rPr lang="en-US" dirty="0" err="1" smtClean="0"/>
              <a:t>softwarized</a:t>
            </a:r>
            <a:r>
              <a:rPr lang="en-US" dirty="0" smtClean="0"/>
              <a:t> through NFV/SDN architecture enabling the transport network as a platform adapting to the needs of RAN/Edge/Core requirements</a:t>
            </a:r>
          </a:p>
          <a:p>
            <a:pPr lvl="1"/>
            <a:r>
              <a:rPr lang="en-US" dirty="0" smtClean="0"/>
              <a:t>Very tight integration with the RAN will be required for rapid / on-demand resource provisioning/allocation/configuration</a:t>
            </a:r>
          </a:p>
          <a:p>
            <a:pPr lvl="1"/>
            <a:endParaRPr lang="en-US" dirty="0"/>
          </a:p>
        </p:txBody>
      </p:sp>
    </p:spTree>
    <p:extLst>
      <p:ext uri="{BB962C8B-B14F-4D97-AF65-F5344CB8AC3E}">
        <p14:creationId xmlns:p14="http://schemas.microsoft.com/office/powerpoint/2010/main" val="29872730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Programmability and Orchestration</a:t>
            </a:r>
            <a:endParaRPr lang="en-US" dirty="0"/>
          </a:p>
        </p:txBody>
      </p:sp>
      <p:sp>
        <p:nvSpPr>
          <p:cNvPr id="3" name="Content Placeholder 2"/>
          <p:cNvSpPr>
            <a:spLocks noGrp="1"/>
          </p:cNvSpPr>
          <p:nvPr>
            <p:ph idx="1"/>
          </p:nvPr>
        </p:nvSpPr>
        <p:spPr>
          <a:xfrm>
            <a:off x="457200" y="843558"/>
            <a:ext cx="2602632" cy="3657600"/>
          </a:xfrm>
        </p:spPr>
        <p:txBody>
          <a:bodyPr/>
          <a:lstStyle/>
          <a:p>
            <a:r>
              <a:rPr lang="en-US" sz="1200" dirty="0" smtClean="0"/>
              <a:t>With </a:t>
            </a:r>
            <a:r>
              <a:rPr lang="en-US" sz="1200" dirty="0" err="1" smtClean="0"/>
              <a:t>Softwarization</a:t>
            </a:r>
            <a:r>
              <a:rPr lang="en-US" sz="1200" dirty="0" smtClean="0"/>
              <a:t> comes the </a:t>
            </a:r>
            <a:r>
              <a:rPr lang="en-US" sz="1200" b="1" dirty="0" smtClean="0"/>
              <a:t>programmability</a:t>
            </a:r>
            <a:r>
              <a:rPr lang="en-US" sz="1200" dirty="0" smtClean="0"/>
              <a:t> enabled by </a:t>
            </a:r>
            <a:r>
              <a:rPr lang="en-US" sz="1200" b="1" dirty="0" smtClean="0"/>
              <a:t>APIs</a:t>
            </a:r>
            <a:r>
              <a:rPr lang="en-US" sz="1200" dirty="0" smtClean="0"/>
              <a:t> and associated </a:t>
            </a:r>
            <a:r>
              <a:rPr lang="en-US" sz="1200" b="1" dirty="0" smtClean="0"/>
              <a:t>SDKs</a:t>
            </a:r>
          </a:p>
          <a:p>
            <a:r>
              <a:rPr lang="en-US" sz="1200" dirty="0" err="1" smtClean="0"/>
              <a:t>Softwarization</a:t>
            </a:r>
            <a:r>
              <a:rPr lang="en-US" sz="1200" dirty="0" smtClean="0"/>
              <a:t> implies </a:t>
            </a:r>
            <a:r>
              <a:rPr lang="en-US" sz="1200" b="1" dirty="0" smtClean="0"/>
              <a:t>full control </a:t>
            </a:r>
            <a:r>
              <a:rPr lang="en-US" sz="1200" dirty="0" smtClean="0"/>
              <a:t>of network services and functions </a:t>
            </a:r>
            <a:r>
              <a:rPr lang="en-US" sz="1200" b="1" dirty="0" smtClean="0"/>
              <a:t>lifecycle</a:t>
            </a:r>
          </a:p>
          <a:p>
            <a:r>
              <a:rPr lang="en-US" sz="1200" b="1" dirty="0" smtClean="0"/>
              <a:t>Decomposition</a:t>
            </a:r>
            <a:r>
              <a:rPr lang="en-US" sz="1200" dirty="0" smtClean="0"/>
              <a:t> into re-usable and programmable </a:t>
            </a:r>
            <a:r>
              <a:rPr lang="en-US" sz="1200" b="1" dirty="0" smtClean="0"/>
              <a:t>Network </a:t>
            </a:r>
            <a:r>
              <a:rPr lang="en-US" sz="1200" b="1" dirty="0" err="1" smtClean="0"/>
              <a:t>Functionz</a:t>
            </a:r>
            <a:r>
              <a:rPr lang="en-US" sz="1200" b="1" dirty="0" smtClean="0"/>
              <a:t> </a:t>
            </a:r>
            <a:r>
              <a:rPr lang="en-US" sz="1200" dirty="0" smtClean="0"/>
              <a:t>which can be combined into higher level function is KEY</a:t>
            </a:r>
          </a:p>
          <a:p>
            <a:r>
              <a:rPr lang="en-US" sz="1200" b="1" dirty="0" smtClean="0"/>
              <a:t>Resource Orchestration or Network Function Orchestration</a:t>
            </a:r>
            <a:r>
              <a:rPr lang="en-US" sz="1200" dirty="0" smtClean="0"/>
              <a:t>: coordination of Physical/Virtual network, Compute, storage resources to realize different services/network slices towards goals</a:t>
            </a:r>
          </a:p>
          <a:p>
            <a:r>
              <a:rPr lang="en-US" sz="1200" b="1" dirty="0" smtClean="0"/>
              <a:t>Service Orchestration</a:t>
            </a:r>
            <a:r>
              <a:rPr lang="en-US" sz="1200" dirty="0" smtClean="0"/>
              <a:t>: on top of resource orchestration to provision services across multiple network segments and/or domains</a:t>
            </a:r>
          </a:p>
          <a:p>
            <a:endParaRPr lang="en-US" sz="1200" dirty="0"/>
          </a:p>
        </p:txBody>
      </p:sp>
      <p:pic>
        <p:nvPicPr>
          <p:cNvPr id="4" name="Picture 3"/>
          <p:cNvPicPr>
            <a:picLocks noChangeAspect="1"/>
          </p:cNvPicPr>
          <p:nvPr/>
        </p:nvPicPr>
        <p:blipFill>
          <a:blip r:embed="rId3"/>
          <a:stretch>
            <a:fillRect/>
          </a:stretch>
        </p:blipFill>
        <p:spPr>
          <a:xfrm>
            <a:off x="3197215" y="822590"/>
            <a:ext cx="5839281" cy="4115752"/>
          </a:xfrm>
          <a:prstGeom prst="rect">
            <a:avLst/>
          </a:prstGeom>
        </p:spPr>
      </p:pic>
    </p:spTree>
    <p:extLst>
      <p:ext uri="{BB962C8B-B14F-4D97-AF65-F5344CB8AC3E}">
        <p14:creationId xmlns:p14="http://schemas.microsoft.com/office/powerpoint/2010/main" val="912572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Flexible network function orchestration</a:t>
            </a:r>
          </a:p>
        </p:txBody>
      </p:sp>
      <p:sp>
        <p:nvSpPr>
          <p:cNvPr id="3" name="Content Placeholder 2"/>
          <p:cNvSpPr>
            <a:spLocks noGrp="1"/>
          </p:cNvSpPr>
          <p:nvPr>
            <p:ph idx="1"/>
          </p:nvPr>
        </p:nvSpPr>
        <p:spPr/>
        <p:txBody>
          <a:bodyPr/>
          <a:lstStyle/>
          <a:p>
            <a:pPr marL="171450" indent="-171450">
              <a:buFont typeface="Arial" panose="020B0604020202020204" pitchFamily="34" charset="0"/>
              <a:buChar char="•"/>
            </a:pPr>
            <a:r>
              <a:rPr lang="en-US" sz="1400" dirty="0"/>
              <a:t>Carrier Grade Software Defined Infrastructures is looking into generalization of SDN approach to all segments/domains</a:t>
            </a:r>
          </a:p>
          <a:p>
            <a:pPr marL="171450" lvl="0" indent="-171450">
              <a:buClrTx/>
              <a:buFont typeface="Arial" panose="020B0604020202020204" pitchFamily="34" charset="0"/>
              <a:buChar char="•"/>
              <a:defRPr/>
            </a:pPr>
            <a:r>
              <a:rPr lang="en-US" sz="1400" dirty="0"/>
              <a:t>Take care of the slicing and Function Chaining</a:t>
            </a:r>
          </a:p>
          <a:p>
            <a:pPr marL="171450" indent="-171450">
              <a:buFont typeface="Arial" panose="020B0604020202020204" pitchFamily="34" charset="0"/>
              <a:buChar char="•"/>
            </a:pPr>
            <a:r>
              <a:rPr lang="en-US" sz="1400" dirty="0"/>
              <a:t>Operates under set of Policies set by Infra Providers and communicate with OSS/BSS of the net service provider possibly receiving requirements from OSS/BSS</a:t>
            </a:r>
          </a:p>
          <a:p>
            <a:pPr marL="171450" indent="-171450">
              <a:buFont typeface="Arial" panose="020B0604020202020204" pitchFamily="34" charset="0"/>
              <a:buChar char="•"/>
            </a:pPr>
            <a:r>
              <a:rPr lang="en-US" sz="1400" dirty="0">
                <a:solidFill>
                  <a:schemeClr val="tx1"/>
                </a:solidFill>
              </a:rPr>
              <a:t>Automated management is necessary to handle the complexity in the 5G resource orchestration platform. Automated management in multi-administration environments involves defining novel business, coordination and information models, trading mechanisms and pricing schemes</a:t>
            </a:r>
          </a:p>
          <a:p>
            <a:pPr marL="171450" indent="-171450">
              <a:buFont typeface="Arial" panose="020B0604020202020204" pitchFamily="34" charset="0"/>
              <a:buChar char="•"/>
            </a:pPr>
            <a:r>
              <a:rPr lang="en-US" sz="1400" dirty="0">
                <a:solidFill>
                  <a:schemeClr val="tx1"/>
                </a:solidFill>
              </a:rPr>
              <a:t>Autonomic management of SDN and NFV components can be implemented in an environment that uses monitoring data collected from the various components and functions in the network, and applies machine learning (ML) techniques and algorithms to develop a model which in turn informs the network management decisions. ML techniques could address the challenge brought by accurate service demand prediction and provisioning in </a:t>
            </a:r>
            <a:r>
              <a:rPr lang="en-US" sz="1400" dirty="0" smtClean="0">
                <a:solidFill>
                  <a:schemeClr val="tx1"/>
                </a:solidFill>
              </a:rPr>
              <a:t>virtualized </a:t>
            </a:r>
            <a:r>
              <a:rPr lang="en-US" sz="1400" dirty="0">
                <a:solidFill>
                  <a:schemeClr val="tx1"/>
                </a:solidFill>
              </a:rPr>
              <a:t>environments. This should allow the network to resize and provision itself to serve predicted demand according to parameters such as location, time and specific service demand from specific users or user groups. To realize these ML techniques, approaches from Big Data handling are likely to become necessary. </a:t>
            </a:r>
            <a:endParaRPr lang="en-US" sz="1400" dirty="0"/>
          </a:p>
          <a:p>
            <a:endParaRPr lang="en-US" sz="1400" dirty="0"/>
          </a:p>
        </p:txBody>
      </p:sp>
    </p:spTree>
    <p:extLst>
      <p:ext uri="{BB962C8B-B14F-4D97-AF65-F5344CB8AC3E}">
        <p14:creationId xmlns:p14="http://schemas.microsoft.com/office/powerpoint/2010/main" val="41959782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orchestration</a:t>
            </a:r>
          </a:p>
        </p:txBody>
      </p:sp>
      <p:sp>
        <p:nvSpPr>
          <p:cNvPr id="3" name="Content Placeholder 2"/>
          <p:cNvSpPr>
            <a:spLocks noGrp="1"/>
          </p:cNvSpPr>
          <p:nvPr>
            <p:ph idx="1"/>
          </p:nvPr>
        </p:nvSpPr>
        <p:spPr/>
        <p:txBody>
          <a:bodyPr/>
          <a:lstStyle/>
          <a:p>
            <a:r>
              <a:rPr lang="en-US" sz="1400" dirty="0" err="1"/>
              <a:t>Softwarization</a:t>
            </a:r>
            <a:r>
              <a:rPr lang="en-US" sz="1400" dirty="0"/>
              <a:t> for network management indicates introducing programmability to the complete set of network management functionalities including network configuration, monitoring, maintenance, fault/failure management, security, accounting, among others. Moreover, automatization of these </a:t>
            </a:r>
            <a:r>
              <a:rPr lang="en-US" sz="1400" dirty="0" err="1"/>
              <a:t>softwarized</a:t>
            </a:r>
            <a:r>
              <a:rPr lang="en-US" sz="1400" dirty="0"/>
              <a:t> management functionalities will significantly reduce OPEX and CAPEX whilst offer high flexibilities, increased predictability of management quality, improved productivity and </a:t>
            </a:r>
            <a:r>
              <a:rPr lang="en-US" sz="1400" dirty="0" smtClean="0"/>
              <a:t>robustness</a:t>
            </a:r>
          </a:p>
          <a:p>
            <a:r>
              <a:rPr lang="en-US" sz="1400" dirty="0"/>
              <a:t>On top of this, intelligence-based, autonomic operation will need to be in place to drive the automatic deployment of the network services</a:t>
            </a:r>
            <a:r>
              <a:rPr lang="en-US" sz="1400" dirty="0" smtClean="0"/>
              <a:t>.</a:t>
            </a:r>
          </a:p>
          <a:p>
            <a:r>
              <a:rPr lang="en-US" sz="1400" dirty="0"/>
              <a:t>On top of this, intelligence-based, autonomic operation will need to be in place to drive the automatic deployment of the network </a:t>
            </a:r>
            <a:r>
              <a:rPr lang="en-US" sz="1400" dirty="0" smtClean="0"/>
              <a:t>services</a:t>
            </a:r>
          </a:p>
          <a:p>
            <a:r>
              <a:rPr lang="en-US" sz="1400" dirty="0"/>
              <a:t>The orchestration will allow instantiating end-to-end networks and services into heterogeneous technology domains and multi-vendor environments. Composite services need to take into account the seamless combination of networking with computing and </a:t>
            </a:r>
            <a:r>
              <a:rPr lang="en-US" sz="1400" dirty="0" smtClean="0"/>
              <a:t>storage</a:t>
            </a:r>
          </a:p>
          <a:p>
            <a:r>
              <a:rPr lang="en-US" sz="1400" dirty="0"/>
              <a:t>End-to-end service and resource orchestration will leverage northbound APIs exposed by existing networking and cloud management solutions based on SDN and NFV principles</a:t>
            </a:r>
            <a:r>
              <a:rPr lang="en-US" sz="1400" dirty="0" smtClean="0"/>
              <a:t>.</a:t>
            </a:r>
          </a:p>
          <a:p>
            <a:r>
              <a:rPr lang="en-US" sz="1400" dirty="0" smtClean="0"/>
              <a:t>Network </a:t>
            </a:r>
            <a:r>
              <a:rPr lang="en-US" sz="1400" dirty="0"/>
              <a:t>slicing will be an essential means for service provisioning, in order to accommodate different vertical sectors under a unified network infrastructure view</a:t>
            </a:r>
          </a:p>
        </p:txBody>
      </p:sp>
    </p:spTree>
    <p:extLst>
      <p:ext uri="{BB962C8B-B14F-4D97-AF65-F5344CB8AC3E}">
        <p14:creationId xmlns:p14="http://schemas.microsoft.com/office/powerpoint/2010/main" val="39455520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Subtitle 2"/>
          <p:cNvSpPr>
            <a:spLocks noGrp="1"/>
          </p:cNvSpPr>
          <p:nvPr>
            <p:ph type="subTitle" idx="1"/>
          </p:nvPr>
        </p:nvSpPr>
        <p:spPr>
          <a:xfrm>
            <a:off x="593660" y="2935513"/>
            <a:ext cx="6096000" cy="829971"/>
          </a:xfrm>
        </p:spPr>
        <p:txBody>
          <a:bodyPr/>
          <a:lstStyle/>
          <a:p>
            <a:r>
              <a:rPr lang="en-US" sz="2100" dirty="0"/>
              <a:t>For more details visit </a:t>
            </a:r>
            <a:r>
              <a:rPr lang="en-US" sz="2100" dirty="0">
                <a:hlinkClick r:id="rId2"/>
              </a:rPr>
              <a:t>www.mycom-osi.com</a:t>
            </a:r>
            <a:endParaRPr lang="en-US" sz="2100" dirty="0"/>
          </a:p>
          <a:p>
            <a:r>
              <a:rPr lang="en-US" sz="2100" dirty="0"/>
              <a:t>or email </a:t>
            </a:r>
            <a:r>
              <a:rPr lang="en-US" sz="2100" dirty="0">
                <a:hlinkClick r:id="rId3"/>
              </a:rPr>
              <a:t>info@mycom-osi.com</a:t>
            </a:r>
            <a:r>
              <a:rPr lang="en-US" sz="2100" dirty="0"/>
              <a:t> </a:t>
            </a:r>
          </a:p>
        </p:txBody>
      </p:sp>
    </p:spTree>
    <p:extLst>
      <p:ext uri="{BB962C8B-B14F-4D97-AF65-F5344CB8AC3E}">
        <p14:creationId xmlns:p14="http://schemas.microsoft.com/office/powerpoint/2010/main" val="333180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5G Eco-system</a:t>
            </a:r>
            <a:endParaRPr lang="en-US" dirty="0"/>
          </a:p>
        </p:txBody>
      </p:sp>
      <p:pic>
        <p:nvPicPr>
          <p:cNvPr id="4" name="Picture 3"/>
          <p:cNvPicPr>
            <a:picLocks noChangeAspect="1"/>
          </p:cNvPicPr>
          <p:nvPr/>
        </p:nvPicPr>
        <p:blipFill>
          <a:blip r:embed="rId2"/>
          <a:stretch>
            <a:fillRect/>
          </a:stretch>
        </p:blipFill>
        <p:spPr>
          <a:xfrm>
            <a:off x="8741" y="865039"/>
            <a:ext cx="5820082" cy="3938959"/>
          </a:xfrm>
          <a:prstGeom prst="rect">
            <a:avLst/>
          </a:prstGeom>
        </p:spPr>
      </p:pic>
      <p:sp>
        <p:nvSpPr>
          <p:cNvPr id="5" name="TextBox 4"/>
          <p:cNvSpPr txBox="1"/>
          <p:nvPr/>
        </p:nvSpPr>
        <p:spPr>
          <a:xfrm>
            <a:off x="6012160" y="896396"/>
            <a:ext cx="2958526" cy="4339650"/>
          </a:xfrm>
          <a:prstGeom prst="rect">
            <a:avLst/>
          </a:prstGeom>
          <a:noFill/>
        </p:spPr>
        <p:txBody>
          <a:bodyPr wrap="square" rtlCol="0">
            <a:spAutoFit/>
          </a:bodyPr>
          <a:lstStyle/>
          <a:p>
            <a:r>
              <a:rPr lang="en-US" dirty="0" smtClean="0"/>
              <a:t>Key requirements</a:t>
            </a:r>
          </a:p>
          <a:p>
            <a:pPr marL="177800" indent="-177800">
              <a:buClr>
                <a:srgbClr val="84BD00"/>
              </a:buClr>
              <a:buFont typeface="Arial"/>
              <a:buChar char="•"/>
            </a:pPr>
            <a:r>
              <a:rPr lang="en-US" sz="1600" dirty="0">
                <a:solidFill>
                  <a:srgbClr val="969696"/>
                </a:solidFill>
              </a:rPr>
              <a:t>Support vertical Markets (Slicing)</a:t>
            </a:r>
          </a:p>
          <a:p>
            <a:pPr marL="177800" indent="-177800">
              <a:buClr>
                <a:srgbClr val="84BD00"/>
              </a:buClr>
              <a:buFont typeface="Arial"/>
              <a:buChar char="•"/>
            </a:pPr>
            <a:r>
              <a:rPr lang="en-US" sz="1600" dirty="0">
                <a:solidFill>
                  <a:srgbClr val="969696"/>
                </a:solidFill>
              </a:rPr>
              <a:t>Accelerate service delivery</a:t>
            </a:r>
          </a:p>
          <a:p>
            <a:pPr marL="177800" indent="-177800">
              <a:buClr>
                <a:srgbClr val="84BD00"/>
              </a:buClr>
              <a:buFont typeface="Arial"/>
              <a:buChar char="•"/>
            </a:pPr>
            <a:r>
              <a:rPr lang="en-US" sz="1600" dirty="0">
                <a:solidFill>
                  <a:srgbClr val="969696"/>
                </a:solidFill>
              </a:rPr>
              <a:t>Massive Network, computing &amp; storage integration</a:t>
            </a:r>
          </a:p>
          <a:p>
            <a:pPr marL="177800" indent="-177800">
              <a:buClr>
                <a:srgbClr val="84BD00"/>
              </a:buClr>
              <a:buFont typeface="Arial"/>
              <a:buChar char="•"/>
            </a:pPr>
            <a:r>
              <a:rPr lang="en-US" sz="1600" dirty="0">
                <a:solidFill>
                  <a:srgbClr val="969696"/>
                </a:solidFill>
              </a:rPr>
              <a:t>Flexibility/</a:t>
            </a:r>
            <a:r>
              <a:rPr lang="en-US" sz="1600" dirty="0" err="1">
                <a:solidFill>
                  <a:srgbClr val="969696"/>
                </a:solidFill>
              </a:rPr>
              <a:t>Programability</a:t>
            </a:r>
            <a:endParaRPr lang="en-US" sz="1600" dirty="0">
              <a:solidFill>
                <a:srgbClr val="969696"/>
              </a:solidFill>
            </a:endParaRPr>
          </a:p>
          <a:p>
            <a:pPr marL="177800" indent="-177800">
              <a:buClr>
                <a:srgbClr val="84BD00"/>
              </a:buClr>
              <a:buFont typeface="Arial"/>
              <a:buChar char="•"/>
            </a:pPr>
            <a:r>
              <a:rPr lang="en-US" sz="1600" dirty="0">
                <a:solidFill>
                  <a:srgbClr val="969696"/>
                </a:solidFill>
              </a:rPr>
              <a:t>Multi-tenancy and Multi-service</a:t>
            </a:r>
          </a:p>
          <a:p>
            <a:pPr marL="177800" indent="-177800">
              <a:buClr>
                <a:srgbClr val="84BD00"/>
              </a:buClr>
              <a:buFont typeface="Arial"/>
              <a:buChar char="•"/>
            </a:pPr>
            <a:r>
              <a:rPr lang="en-US" sz="1600" dirty="0">
                <a:solidFill>
                  <a:srgbClr val="969696"/>
                </a:solidFill>
              </a:rPr>
              <a:t>Orchestration and Autonomic </a:t>
            </a:r>
            <a:r>
              <a:rPr lang="en-US" sz="1600" dirty="0" smtClean="0">
                <a:solidFill>
                  <a:srgbClr val="969696"/>
                </a:solidFill>
              </a:rPr>
              <a:t>management</a:t>
            </a:r>
          </a:p>
          <a:p>
            <a:pPr marL="177800" indent="-177800">
              <a:buClr>
                <a:srgbClr val="84BD00"/>
              </a:buClr>
              <a:buFont typeface="Arial"/>
              <a:buChar char="•"/>
            </a:pPr>
            <a:r>
              <a:rPr lang="en-US" sz="1600" dirty="0" smtClean="0">
                <a:solidFill>
                  <a:srgbClr val="969696"/>
                </a:solidFill>
              </a:rPr>
              <a:t>Differentiated network slice </a:t>
            </a:r>
            <a:r>
              <a:rPr lang="en-US" sz="1600" dirty="0" err="1" smtClean="0">
                <a:solidFill>
                  <a:srgbClr val="969696"/>
                </a:solidFill>
              </a:rPr>
              <a:t>QoS</a:t>
            </a:r>
            <a:r>
              <a:rPr lang="en-US" sz="1600" dirty="0" smtClean="0">
                <a:solidFill>
                  <a:srgbClr val="969696"/>
                </a:solidFill>
              </a:rPr>
              <a:t> (latency, reliability, throughput, …)</a:t>
            </a:r>
            <a:endParaRPr lang="en-US" sz="1600" dirty="0">
              <a:solidFill>
                <a:srgbClr val="969696"/>
              </a:solidFill>
            </a:endParaRPr>
          </a:p>
          <a:p>
            <a:pPr marL="177800" indent="-177800">
              <a:buClr>
                <a:srgbClr val="84BD00"/>
              </a:buClr>
              <a:buFont typeface="Arial"/>
              <a:buChar char="•"/>
            </a:pPr>
            <a:r>
              <a:rPr lang="en-US" sz="1600" dirty="0">
                <a:solidFill>
                  <a:srgbClr val="969696"/>
                </a:solidFill>
              </a:rPr>
              <a:t>New trust, user privacy and security model</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628692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5G Design Objectives</a:t>
            </a:r>
            <a:endParaRPr lang="en-US" dirty="0"/>
          </a:p>
        </p:txBody>
      </p:sp>
      <p:sp>
        <p:nvSpPr>
          <p:cNvPr id="3" name="Content Placeholder 2"/>
          <p:cNvSpPr>
            <a:spLocks noGrp="1"/>
          </p:cNvSpPr>
          <p:nvPr>
            <p:ph idx="1"/>
          </p:nvPr>
        </p:nvSpPr>
        <p:spPr>
          <a:xfrm>
            <a:off x="457200" y="843558"/>
            <a:ext cx="8229600" cy="3657600"/>
          </a:xfrm>
        </p:spPr>
        <p:txBody>
          <a:bodyPr/>
          <a:lstStyle/>
          <a:p>
            <a:r>
              <a:rPr lang="en-US" sz="1400" dirty="0" smtClean="0"/>
              <a:t>Operate in wide Spectrum range with diverse range of Characteristics</a:t>
            </a:r>
          </a:p>
          <a:p>
            <a:r>
              <a:rPr lang="en-US" sz="1400" dirty="0" smtClean="0"/>
              <a:t>Efficient transmission and data processing moving functional closer to the edge (Mobile Edge Computing)</a:t>
            </a:r>
          </a:p>
          <a:p>
            <a:r>
              <a:rPr lang="en-US" sz="1400" dirty="0" smtClean="0"/>
              <a:t>SDN and NFV Paradigm and Approached to be followed</a:t>
            </a:r>
          </a:p>
          <a:p>
            <a:r>
              <a:rPr lang="en-US" sz="1400" dirty="0" smtClean="0"/>
              <a:t>Ubiquitous separation of user and control plane</a:t>
            </a:r>
          </a:p>
          <a:p>
            <a:r>
              <a:rPr lang="en-US" sz="1400" dirty="0" smtClean="0"/>
              <a:t>Re-definition of boundaries between network domains and wide range/ flexible physical deployment architecture depending on slide and use cases</a:t>
            </a:r>
          </a:p>
          <a:p>
            <a:r>
              <a:rPr lang="en-US" sz="1400" dirty="0" smtClean="0"/>
              <a:t>Different air interface variance</a:t>
            </a:r>
          </a:p>
          <a:p>
            <a:r>
              <a:rPr lang="en-US" sz="1400" dirty="0" smtClean="0"/>
              <a:t>Interworking with evolution of LTE</a:t>
            </a:r>
          </a:p>
          <a:p>
            <a:r>
              <a:rPr lang="en-US" sz="1400" dirty="0" smtClean="0"/>
              <a:t>Advanced antenna </a:t>
            </a:r>
            <a:r>
              <a:rPr lang="en-US" sz="1400" dirty="0" err="1" smtClean="0"/>
              <a:t>technos</a:t>
            </a:r>
            <a:r>
              <a:rPr lang="en-US" sz="1400" dirty="0" smtClean="0"/>
              <a:t>: multi-antenna, Massive MIMO, beam-forming capabilities</a:t>
            </a:r>
          </a:p>
          <a:p>
            <a:r>
              <a:rPr lang="en-US" sz="1400" dirty="0" smtClean="0"/>
              <a:t>Multi-connectivity across all mobile technologies to achieve </a:t>
            </a:r>
            <a:r>
              <a:rPr lang="en-US" sz="1400" dirty="0" err="1" smtClean="0"/>
              <a:t>QoS</a:t>
            </a:r>
            <a:r>
              <a:rPr lang="en-US" sz="1400" dirty="0" smtClean="0"/>
              <a:t> </a:t>
            </a:r>
          </a:p>
          <a:p>
            <a:r>
              <a:rPr lang="en-US" sz="1400" dirty="0" smtClean="0"/>
              <a:t>Network controlled Device to Device communications</a:t>
            </a:r>
          </a:p>
          <a:p>
            <a:r>
              <a:rPr lang="en-US" sz="1400" dirty="0" smtClean="0"/>
              <a:t>Enhanced and diverse backhauling approaches as well as even tighter fixed-mobile convergence/interworking</a:t>
            </a:r>
          </a:p>
          <a:p>
            <a:r>
              <a:rPr lang="en-US" sz="1400" dirty="0" smtClean="0"/>
              <a:t>Network slicing to allow guaranteed and differentiated </a:t>
            </a:r>
            <a:r>
              <a:rPr lang="en-US" sz="1400" dirty="0" err="1" smtClean="0"/>
              <a:t>QoS</a:t>
            </a:r>
            <a:r>
              <a:rPr lang="en-US" sz="1400" dirty="0" smtClean="0"/>
              <a:t> between slices running on the same physical infrastructure</a:t>
            </a:r>
          </a:p>
          <a:p>
            <a:r>
              <a:rPr lang="en-US" sz="1400" dirty="0" smtClean="0"/>
              <a:t>End-to-end Resource, Infrastructure and Service Orchestration</a:t>
            </a:r>
          </a:p>
          <a:p>
            <a:r>
              <a:rPr lang="en-US" sz="1400" dirty="0" smtClean="0"/>
              <a:t>New advanced autonomic network management making use of machine learning / cognitive approaches</a:t>
            </a:r>
          </a:p>
          <a:p>
            <a:r>
              <a:rPr lang="en-US" sz="1400" dirty="0" smtClean="0"/>
              <a:t>Multi-tenancy environment</a:t>
            </a:r>
            <a:endParaRPr lang="en-US" sz="1400" dirty="0"/>
          </a:p>
        </p:txBody>
      </p:sp>
    </p:spTree>
    <p:extLst>
      <p:ext uri="{BB962C8B-B14F-4D97-AF65-F5344CB8AC3E}">
        <p14:creationId xmlns:p14="http://schemas.microsoft.com/office/powerpoint/2010/main" val="36941287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5G Overall Architecture</a:t>
            </a:r>
            <a:endParaRPr lang="en-US" dirty="0"/>
          </a:p>
        </p:txBody>
      </p:sp>
      <p:sp>
        <p:nvSpPr>
          <p:cNvPr id="3" name="Content Placeholder 2"/>
          <p:cNvSpPr>
            <a:spLocks noGrp="1"/>
          </p:cNvSpPr>
          <p:nvPr>
            <p:ph idx="1"/>
          </p:nvPr>
        </p:nvSpPr>
        <p:spPr>
          <a:xfrm>
            <a:off x="488927" y="771550"/>
            <a:ext cx="8229600" cy="3657600"/>
          </a:xfrm>
        </p:spPr>
        <p:txBody>
          <a:bodyPr/>
          <a:lstStyle/>
          <a:p>
            <a:r>
              <a:rPr lang="en-US" sz="2000" dirty="0"/>
              <a:t>5G networks are conceived as extremely flexible and highly programmable E2E connect-and-compute infrastructures that are application- and service-aware, as well as time-, location- and context-aware. They represent: </a:t>
            </a:r>
          </a:p>
          <a:p>
            <a:pPr lvl="1"/>
            <a:r>
              <a:rPr lang="en-US" sz="1600" dirty="0" smtClean="0"/>
              <a:t>an </a:t>
            </a:r>
            <a:r>
              <a:rPr lang="en-US" sz="1600" dirty="0"/>
              <a:t>evolution in terms of </a:t>
            </a:r>
            <a:r>
              <a:rPr lang="en-US" sz="1600" b="1" dirty="0"/>
              <a:t>capacity</a:t>
            </a:r>
            <a:r>
              <a:rPr lang="en-US" sz="1600" dirty="0"/>
              <a:t>, </a:t>
            </a:r>
            <a:r>
              <a:rPr lang="en-US" sz="1600" b="1" dirty="0"/>
              <a:t>performance </a:t>
            </a:r>
            <a:r>
              <a:rPr lang="en-US" sz="1600" dirty="0"/>
              <a:t>and </a:t>
            </a:r>
            <a:r>
              <a:rPr lang="en-US" sz="1600" b="1" dirty="0"/>
              <a:t>spectrum access </a:t>
            </a:r>
            <a:r>
              <a:rPr lang="en-US" sz="1600" dirty="0"/>
              <a:t>in radio network segments; and </a:t>
            </a:r>
          </a:p>
          <a:p>
            <a:pPr lvl="1"/>
            <a:r>
              <a:rPr lang="en-US" sz="1600" dirty="0" smtClean="0"/>
              <a:t>an </a:t>
            </a:r>
            <a:r>
              <a:rPr lang="en-US" sz="1600" dirty="0"/>
              <a:t>evolution of native </a:t>
            </a:r>
            <a:r>
              <a:rPr lang="en-US" sz="1600" b="1" dirty="0"/>
              <a:t>flexibility </a:t>
            </a:r>
            <a:r>
              <a:rPr lang="en-US" sz="1600" dirty="0"/>
              <a:t>and </a:t>
            </a:r>
            <a:r>
              <a:rPr lang="en-US" sz="1600" b="1" dirty="0"/>
              <a:t>programmability conversion </a:t>
            </a:r>
            <a:r>
              <a:rPr lang="en-US" sz="1600" dirty="0"/>
              <a:t>in all non-radio 5G network segments: </a:t>
            </a:r>
            <a:r>
              <a:rPr lang="en-US" sz="1600" dirty="0" err="1"/>
              <a:t>Fronthaul</a:t>
            </a:r>
            <a:r>
              <a:rPr lang="en-US" sz="1600" dirty="0"/>
              <a:t> and Backhaul Networks, Access Networks, Aggregation Networks, Core Networks, Mobile Edge Networks, Software Networks, Software-Defined Cloud Networks, Satellite Networks and </a:t>
            </a:r>
            <a:r>
              <a:rPr lang="en-US" sz="1600" dirty="0" err="1"/>
              <a:t>IoT</a:t>
            </a:r>
            <a:r>
              <a:rPr lang="en-US" sz="1600" dirty="0"/>
              <a:t> Networks. </a:t>
            </a:r>
            <a:endParaRPr lang="en-US" sz="1600" dirty="0" smtClean="0"/>
          </a:p>
          <a:p>
            <a:r>
              <a:rPr lang="en-US" sz="2000" dirty="0" smtClean="0"/>
              <a:t>5G Architecture enables new business opportunity and leverages future proof approaches</a:t>
            </a:r>
          </a:p>
          <a:p>
            <a:pPr lvl="1"/>
            <a:r>
              <a:rPr lang="en-US" sz="1600" dirty="0"/>
              <a:t>Implementing network slicing in cost efficient way</a:t>
            </a:r>
          </a:p>
          <a:p>
            <a:pPr lvl="1"/>
            <a:r>
              <a:rPr lang="en-US" sz="1600" dirty="0"/>
              <a:t>Addressing both end user and operational services, (iii) supporting </a:t>
            </a:r>
            <a:r>
              <a:rPr lang="en-US" sz="1600" dirty="0" err="1"/>
              <a:t>softwarization</a:t>
            </a:r>
            <a:r>
              <a:rPr lang="en-US" sz="1600" dirty="0"/>
              <a:t> natively</a:t>
            </a:r>
          </a:p>
          <a:p>
            <a:pPr lvl="1"/>
            <a:r>
              <a:rPr lang="en-US" sz="1600" dirty="0"/>
              <a:t>integrating communication and computation</a:t>
            </a:r>
          </a:p>
          <a:p>
            <a:pPr lvl="1"/>
            <a:r>
              <a:rPr lang="en-US" sz="1600" dirty="0"/>
              <a:t>integrating heterogeneous technologies (incl. fixed and wireless technologies) </a:t>
            </a:r>
          </a:p>
          <a:p>
            <a:pPr lvl="1"/>
            <a:endParaRPr lang="en-US" sz="1600" dirty="0"/>
          </a:p>
        </p:txBody>
      </p:sp>
    </p:spTree>
    <p:extLst>
      <p:ext uri="{BB962C8B-B14F-4D97-AF65-F5344CB8AC3E}">
        <p14:creationId xmlns:p14="http://schemas.microsoft.com/office/powerpoint/2010/main" val="555259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5G Network </a:t>
            </a:r>
            <a:r>
              <a:rPr lang="en-US" dirty="0" err="1" smtClean="0"/>
              <a:t>Softwarization</a:t>
            </a:r>
            <a:endParaRPr lang="en-US" dirty="0"/>
          </a:p>
        </p:txBody>
      </p:sp>
      <p:sp>
        <p:nvSpPr>
          <p:cNvPr id="3" name="Content Placeholder 2"/>
          <p:cNvSpPr>
            <a:spLocks noGrp="1"/>
          </p:cNvSpPr>
          <p:nvPr>
            <p:ph idx="1"/>
          </p:nvPr>
        </p:nvSpPr>
        <p:spPr>
          <a:xfrm>
            <a:off x="3851920" y="971550"/>
            <a:ext cx="4834880" cy="3657600"/>
          </a:xfrm>
        </p:spPr>
        <p:txBody>
          <a:bodyPr/>
          <a:lstStyle/>
          <a:p>
            <a:r>
              <a:rPr lang="en-US" sz="2000" dirty="0" smtClean="0"/>
              <a:t>Shift </a:t>
            </a:r>
            <a:r>
              <a:rPr lang="en-US" sz="2000" dirty="0"/>
              <a:t>in networking paradigms: a transition from today’s “network of entities” to a </a:t>
            </a:r>
            <a:r>
              <a:rPr lang="en-US" sz="2000" b="1" dirty="0"/>
              <a:t>“network of (virtual) functions</a:t>
            </a:r>
            <a:r>
              <a:rPr lang="en-US" sz="2000" b="1" dirty="0" smtClean="0"/>
              <a:t>”</a:t>
            </a:r>
            <a:endParaRPr lang="en-US" sz="2000" dirty="0"/>
          </a:p>
          <a:p>
            <a:r>
              <a:rPr lang="en-US" sz="2000" dirty="0"/>
              <a:t>functions should be able to be composed on an “on-demand”, “on-the-fly” </a:t>
            </a:r>
            <a:r>
              <a:rPr lang="en-US" sz="2000" dirty="0" smtClean="0"/>
              <a:t>basis</a:t>
            </a:r>
          </a:p>
          <a:p>
            <a:r>
              <a:rPr lang="en-US" sz="2000" dirty="0"/>
              <a:t>advantages emerge in the areas of </a:t>
            </a:r>
            <a:r>
              <a:rPr lang="en-US" sz="2000" b="1" dirty="0"/>
              <a:t>management</a:t>
            </a:r>
            <a:r>
              <a:rPr lang="en-US" sz="2000" dirty="0"/>
              <a:t>, </a:t>
            </a:r>
            <a:r>
              <a:rPr lang="en-US" sz="2000" b="1" dirty="0"/>
              <a:t>control </a:t>
            </a:r>
            <a:r>
              <a:rPr lang="en-US" sz="2000" dirty="0"/>
              <a:t>of systems and </a:t>
            </a:r>
            <a:r>
              <a:rPr lang="en-US" sz="2000" b="1" dirty="0" smtClean="0"/>
              <a:t>resources</a:t>
            </a:r>
          </a:p>
          <a:p>
            <a:r>
              <a:rPr lang="en-US" sz="2000" dirty="0"/>
              <a:t>The network </a:t>
            </a:r>
            <a:r>
              <a:rPr lang="en-US" sz="2000" dirty="0" err="1"/>
              <a:t>softwarization</a:t>
            </a:r>
            <a:r>
              <a:rPr lang="en-US" sz="2000" dirty="0"/>
              <a:t> and programmability is one of the basis for the 5G architecture design and impacts all identified </a:t>
            </a:r>
            <a:r>
              <a:rPr lang="en-US" sz="2000" dirty="0" smtClean="0"/>
              <a:t>views</a:t>
            </a:r>
            <a:endParaRPr lang="en-US" sz="2000" dirty="0"/>
          </a:p>
        </p:txBody>
      </p:sp>
      <p:pic>
        <p:nvPicPr>
          <p:cNvPr id="4" name="Picture 3"/>
          <p:cNvPicPr>
            <a:picLocks noChangeAspect="1"/>
          </p:cNvPicPr>
          <p:nvPr/>
        </p:nvPicPr>
        <p:blipFill>
          <a:blip r:embed="rId2"/>
          <a:stretch>
            <a:fillRect/>
          </a:stretch>
        </p:blipFill>
        <p:spPr>
          <a:xfrm>
            <a:off x="457200" y="1275606"/>
            <a:ext cx="3103857" cy="3033315"/>
          </a:xfrm>
          <a:prstGeom prst="rect">
            <a:avLst/>
          </a:prstGeom>
        </p:spPr>
      </p:pic>
    </p:spTree>
    <p:extLst>
      <p:ext uri="{BB962C8B-B14F-4D97-AF65-F5344CB8AC3E}">
        <p14:creationId xmlns:p14="http://schemas.microsoft.com/office/powerpoint/2010/main" val="3934133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5G </a:t>
            </a:r>
            <a:r>
              <a:rPr lang="en-US" dirty="0" err="1" smtClean="0"/>
              <a:t>Softwarization</a:t>
            </a:r>
            <a:r>
              <a:rPr lang="en-US" dirty="0" smtClean="0"/>
              <a:t> &amp; Programmability (1)</a:t>
            </a:r>
            <a:endParaRPr lang="en-US" dirty="0"/>
          </a:p>
        </p:txBody>
      </p:sp>
      <p:sp>
        <p:nvSpPr>
          <p:cNvPr id="3" name="Content Placeholder 2"/>
          <p:cNvSpPr>
            <a:spLocks noGrp="1"/>
          </p:cNvSpPr>
          <p:nvPr>
            <p:ph idx="1"/>
          </p:nvPr>
        </p:nvSpPr>
        <p:spPr>
          <a:xfrm>
            <a:off x="5868144" y="971550"/>
            <a:ext cx="2818656" cy="3657600"/>
          </a:xfrm>
        </p:spPr>
        <p:txBody>
          <a:bodyPr/>
          <a:lstStyle/>
          <a:p>
            <a:r>
              <a:rPr lang="en-US" sz="1600" dirty="0" smtClean="0"/>
              <a:t>Separate </a:t>
            </a:r>
            <a:r>
              <a:rPr lang="en-US" sz="1600" b="1" dirty="0" smtClean="0"/>
              <a:t>Planes</a:t>
            </a:r>
            <a:r>
              <a:rPr lang="en-US" sz="1600" dirty="0" smtClean="0"/>
              <a:t> but inter-dependent. Interworking between planes realized though reference points and interfaces</a:t>
            </a:r>
          </a:p>
          <a:p>
            <a:r>
              <a:rPr lang="en-US" sz="1600" b="1" dirty="0" smtClean="0"/>
              <a:t>5G </a:t>
            </a:r>
            <a:r>
              <a:rPr lang="en-US" sz="1600" b="1" dirty="0"/>
              <a:t>Converged Data Plane functions </a:t>
            </a:r>
            <a:r>
              <a:rPr lang="en-US" sz="1600" dirty="0"/>
              <a:t>are distributed to the edges of a common core network, resulting in creating a distributed flat network </a:t>
            </a:r>
            <a:endParaRPr lang="en-US" sz="1600" dirty="0" smtClean="0"/>
          </a:p>
          <a:p>
            <a:r>
              <a:rPr lang="en-US" sz="1600" dirty="0" smtClean="0"/>
              <a:t>The </a:t>
            </a:r>
            <a:r>
              <a:rPr lang="en-US" sz="1600" b="1" dirty="0"/>
              <a:t>control plane </a:t>
            </a:r>
            <a:r>
              <a:rPr lang="en-US" sz="1600" dirty="0" smtClean="0"/>
              <a:t>functions direct </a:t>
            </a:r>
            <a:r>
              <a:rPr lang="en-US" sz="1600" dirty="0"/>
              <a:t>the user traffic to be served agnostically to the access networks to which it is attached. </a:t>
            </a:r>
          </a:p>
          <a:p>
            <a:endParaRPr lang="en-US" sz="1600" dirty="0"/>
          </a:p>
          <a:p>
            <a:endParaRPr lang="en-US" sz="1600" dirty="0"/>
          </a:p>
          <a:p>
            <a:pPr marL="0" indent="0">
              <a:buNone/>
            </a:pPr>
            <a:endParaRPr lang="en-US" sz="1600" dirty="0"/>
          </a:p>
        </p:txBody>
      </p:sp>
      <p:pic>
        <p:nvPicPr>
          <p:cNvPr id="4" name="Picture 3"/>
          <p:cNvPicPr>
            <a:picLocks noChangeAspect="1"/>
          </p:cNvPicPr>
          <p:nvPr/>
        </p:nvPicPr>
        <p:blipFill>
          <a:blip r:embed="rId3"/>
          <a:stretch>
            <a:fillRect/>
          </a:stretch>
        </p:blipFill>
        <p:spPr>
          <a:xfrm>
            <a:off x="323528" y="810796"/>
            <a:ext cx="5328592" cy="3979108"/>
          </a:xfrm>
          <a:prstGeom prst="rect">
            <a:avLst/>
          </a:prstGeom>
        </p:spPr>
      </p:pic>
    </p:spTree>
    <p:extLst>
      <p:ext uri="{BB962C8B-B14F-4D97-AF65-F5344CB8AC3E}">
        <p14:creationId xmlns:p14="http://schemas.microsoft.com/office/powerpoint/2010/main" val="3782380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5G </a:t>
            </a:r>
            <a:r>
              <a:rPr lang="en-US" dirty="0" err="1"/>
              <a:t>Softwarization</a:t>
            </a:r>
            <a:r>
              <a:rPr lang="en-US" dirty="0"/>
              <a:t> &amp; Programmability </a:t>
            </a:r>
            <a:r>
              <a:rPr lang="en-US" dirty="0" smtClean="0"/>
              <a:t>(2)</a:t>
            </a:r>
            <a:endParaRPr lang="en-US" dirty="0"/>
          </a:p>
        </p:txBody>
      </p:sp>
      <p:sp>
        <p:nvSpPr>
          <p:cNvPr id="3" name="Content Placeholder 2"/>
          <p:cNvSpPr>
            <a:spLocks noGrp="1"/>
          </p:cNvSpPr>
          <p:nvPr>
            <p:ph idx="1"/>
          </p:nvPr>
        </p:nvSpPr>
        <p:spPr/>
        <p:txBody>
          <a:bodyPr/>
          <a:lstStyle/>
          <a:p>
            <a:r>
              <a:rPr lang="en-US" sz="1600" b="1" i="1" dirty="0"/>
              <a:t>Application and Business Service Plane </a:t>
            </a:r>
            <a:r>
              <a:rPr lang="en-US" sz="1600" dirty="0"/>
              <a:t>– Defines and implements the business processes of the services along specific value chains. A service in the 5G context is a piece of software that performs one or more functions, provides one or more APIs to applications or other services of the same or different planes to make usage of those functions, and returns one or more results. </a:t>
            </a:r>
            <a:endParaRPr lang="en-US" sz="1600" dirty="0" smtClean="0"/>
          </a:p>
          <a:p>
            <a:r>
              <a:rPr lang="en-US" sz="1600" b="1" i="1" dirty="0"/>
              <a:t>Multi-Service Management Plane </a:t>
            </a:r>
            <a:r>
              <a:rPr lang="en-US" sz="1600" i="1" dirty="0"/>
              <a:t>– </a:t>
            </a:r>
            <a:r>
              <a:rPr lang="en-US" sz="1600" dirty="0"/>
              <a:t>The functions and interfaces in this plane are used to set up and manage groups of network instances and/or nodes. More specifically, the setup consists of creating/installing/arranging NFs and interfaces according to the available physical and virtual resources. It also comprises the set of functions associated with the network operations, such as fault management, performance management and configuration management. It further includes Slice –Service Mapper functions, Resources, Domain and Service Orchestration functions, Service Information Management functions and Network Capability Discovery functions. In current mobile networks, this role is often performed by the Operations Support System (OSS). </a:t>
            </a:r>
          </a:p>
        </p:txBody>
      </p:sp>
    </p:spTree>
    <p:extLst>
      <p:ext uri="{BB962C8B-B14F-4D97-AF65-F5344CB8AC3E}">
        <p14:creationId xmlns:p14="http://schemas.microsoft.com/office/powerpoint/2010/main" val="29482744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MYCOM OSI">
      <a:dk1>
        <a:srgbClr val="969696"/>
      </a:dk1>
      <a:lt1>
        <a:sysClr val="window" lastClr="FFFFFF"/>
      </a:lt1>
      <a:dk2>
        <a:srgbClr val="00617F"/>
      </a:dk2>
      <a:lt2>
        <a:srgbClr val="C1C6C8"/>
      </a:lt2>
      <a:accent1>
        <a:srgbClr val="00617F"/>
      </a:accent1>
      <a:accent2>
        <a:srgbClr val="84BD00"/>
      </a:accent2>
      <a:accent3>
        <a:srgbClr val="00859B"/>
      </a:accent3>
      <a:accent4>
        <a:srgbClr val="63B1BC"/>
      </a:accent4>
      <a:accent5>
        <a:srgbClr val="00B5E2"/>
      </a:accent5>
      <a:accent6>
        <a:srgbClr val="C4D600"/>
      </a:accent6>
      <a:hlink>
        <a:srgbClr val="84BD00"/>
      </a:hlink>
      <a:folHlink>
        <a:srgbClr val="63B1BC"/>
      </a:folHlink>
    </a:clrScheme>
    <a:fontScheme name="MYCOM OSI">
      <a:majorFont>
        <a:latin typeface="Calibri"/>
        <a:ea typeface=""/>
        <a:cs typeface=""/>
      </a:majorFont>
      <a:minorFont>
        <a:latin typeface="Calibr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859B"/>
        </a:solidFill>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Excel Document" ma:contentTypeID="0x010100EEF1038819CA4A49B1B08EF696CEEFDA005D71C024AFF21342ABA7563FFD544312" ma:contentTypeVersion="1" ma:contentTypeDescription="" ma:contentTypeScope="" ma:versionID="f1c0e34cb01ebe4d3c23b68ff215b687">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8629F24-F233-492C-8AB9-FB451271541D}">
  <ds:schemaRefs>
    <ds:schemaRef ds:uri="http://purl.org/dc/dcmitype/"/>
    <ds:schemaRef ds:uri="http://purl.org/dc/elements/1.1/"/>
    <ds:schemaRef ds:uri="http://schemas.microsoft.com/office/infopath/2007/PartnerControls"/>
    <ds:schemaRef ds:uri="http://schemas.microsoft.com/office/2006/documentManagement/types"/>
    <ds:schemaRef ds:uri="http://purl.org/dc/term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3B952386-66A4-4100-A31A-F9F5B4B5C513}">
  <ds:schemaRefs>
    <ds:schemaRef ds:uri="http://schemas.microsoft.com/sharepoint/v3/contenttype/forms"/>
  </ds:schemaRefs>
</ds:datastoreItem>
</file>

<file path=customXml/itemProps3.xml><?xml version="1.0" encoding="utf-8"?>
<ds:datastoreItem xmlns:ds="http://schemas.openxmlformats.org/officeDocument/2006/customXml" ds:itemID="{E796BB8F-9ACD-4159-B408-8D780F48C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7238</TotalTime>
  <Words>3691</Words>
  <Application>Microsoft Office PowerPoint</Application>
  <PresentationFormat>On-screen Show (16:9)</PresentationFormat>
  <Paragraphs>250</Paragraphs>
  <Slides>34</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(Body)</vt:lpstr>
      <vt:lpstr>Calibri Light</vt:lpstr>
      <vt:lpstr>Myriad Pro</vt:lpstr>
      <vt:lpstr>Office Theme</vt:lpstr>
      <vt:lpstr>5G: The Real Long Term Evolution</vt:lpstr>
      <vt:lpstr>Agenda</vt:lpstr>
      <vt:lpstr>Introduction</vt:lpstr>
      <vt:lpstr>5G Eco-system</vt:lpstr>
      <vt:lpstr>5G Design Objectives</vt:lpstr>
      <vt:lpstr>5G Overall Architecture</vt:lpstr>
      <vt:lpstr>5G Network Softwarization</vt:lpstr>
      <vt:lpstr>5G Softwarization &amp; Programmability (1)</vt:lpstr>
      <vt:lpstr>5G Softwarization &amp; Programmability (2)</vt:lpstr>
      <vt:lpstr>5G Softwarization &amp; Programmability (3)</vt:lpstr>
      <vt:lpstr>5G Network Slicing</vt:lpstr>
      <vt:lpstr>5G Control, mngt and orchestration</vt:lpstr>
      <vt:lpstr>5G Impact on Physical network and computing</vt:lpstr>
      <vt:lpstr>5G Multi Service Control and Management</vt:lpstr>
      <vt:lpstr>5G Multi-Domain Architecture</vt:lpstr>
      <vt:lpstr>Network Security Considerations</vt:lpstr>
      <vt:lpstr>5G Standardization</vt:lpstr>
      <vt:lpstr>5G Logical Architecture</vt:lpstr>
      <vt:lpstr>Considered RAN Logical Architecture</vt:lpstr>
      <vt:lpstr>Mobile Edge Computing</vt:lpstr>
      <vt:lpstr>Considered Softwarized Network Functions</vt:lpstr>
      <vt:lpstr>Orchestration and Network Management (1)</vt:lpstr>
      <vt:lpstr>Orchestration and Network Management (2)</vt:lpstr>
      <vt:lpstr>Physical Architecture</vt:lpstr>
      <vt:lpstr>Physical Architecture</vt:lpstr>
      <vt:lpstr>C-RAN and FrontHaul/Backhaul</vt:lpstr>
      <vt:lpstr>Softwarization</vt:lpstr>
      <vt:lpstr>Software network technologies in 5G overall architecture </vt:lpstr>
      <vt:lpstr>Softwarization in radio access networks and mobile network edge</vt:lpstr>
      <vt:lpstr>Softwarization in core networks &amp; transport networks </vt:lpstr>
      <vt:lpstr>Programmability and Orchestration</vt:lpstr>
      <vt:lpstr>Flexible network function orchestration</vt:lpstr>
      <vt:lpstr>Service orchestration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Blake Biddbulph</dc:creator>
  <cp:lastModifiedBy>Yoann Foucher</cp:lastModifiedBy>
  <cp:revision>1101</cp:revision>
  <cp:lastPrinted>2016-10-19T21:23:43Z</cp:lastPrinted>
  <dcterms:created xsi:type="dcterms:W3CDTF">2014-11-07T16:03:43Z</dcterms:created>
  <dcterms:modified xsi:type="dcterms:W3CDTF">2016-10-25T00:43:25Z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0x010100EEF1038819CA4A49B1B08EF696CEEFDA005D71C024AFF21342ABA7563FFD544312</vt:lpwstr>
  </property>
</Properties>
</file>