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7" r:id="rId5"/>
    <p:sldMasterId id="2147483689" r:id="rId6"/>
    <p:sldMasterId id="2147483705" r:id="rId7"/>
  </p:sldMasterIdLst>
  <p:notesMasterIdLst>
    <p:notesMasterId r:id="rId34"/>
  </p:notesMasterIdLst>
  <p:handoutMasterIdLst>
    <p:handoutMasterId r:id="rId35"/>
  </p:handoutMasterIdLst>
  <p:sldIdLst>
    <p:sldId id="307" r:id="rId8"/>
    <p:sldId id="331" r:id="rId9"/>
    <p:sldId id="368" r:id="rId10"/>
    <p:sldId id="351" r:id="rId11"/>
    <p:sldId id="396" r:id="rId12"/>
    <p:sldId id="397" r:id="rId13"/>
    <p:sldId id="382" r:id="rId14"/>
    <p:sldId id="377" r:id="rId15"/>
    <p:sldId id="369" r:id="rId16"/>
    <p:sldId id="387" r:id="rId17"/>
    <p:sldId id="379" r:id="rId18"/>
    <p:sldId id="389" r:id="rId19"/>
    <p:sldId id="378" r:id="rId20"/>
    <p:sldId id="384" r:id="rId21"/>
    <p:sldId id="398" r:id="rId22"/>
    <p:sldId id="394" r:id="rId23"/>
    <p:sldId id="380" r:id="rId24"/>
    <p:sldId id="385" r:id="rId25"/>
    <p:sldId id="386" r:id="rId26"/>
    <p:sldId id="388" r:id="rId27"/>
    <p:sldId id="390" r:id="rId28"/>
    <p:sldId id="392" r:id="rId29"/>
    <p:sldId id="391" r:id="rId30"/>
    <p:sldId id="393" r:id="rId31"/>
    <p:sldId id="381" r:id="rId32"/>
    <p:sldId id="383" r:id="rId3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2" userDrawn="1">
          <p15:clr>
            <a:srgbClr val="A4A3A4"/>
          </p15:clr>
        </p15:guide>
        <p15:guide id="2" pos="7084" userDrawn="1">
          <p15:clr>
            <a:srgbClr val="A4A3A4"/>
          </p15:clr>
        </p15:guide>
        <p15:guide id="3" pos="3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kruther" initials="n" lastIdx="73" clrIdx="0"/>
  <p:cmAuthor id="2" name="Hoban, Adrian" initials="HA" lastIdx="12" clrIdx="1">
    <p:extLst/>
  </p:cmAuthor>
  <p:cmAuthor id="3" name="Huang, Haibin" initials="HH" lastIdx="1" clrIdx="2">
    <p:extLst>
      <p:ext uri="{19B8F6BF-5375-455C-9EA6-DF929625EA0E}">
        <p15:presenceInfo xmlns:p15="http://schemas.microsoft.com/office/powerpoint/2012/main" userId="S-1-5-21-1757981266-725345543-1404487317-3688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7A71"/>
    <a:srgbClr val="000000"/>
    <a:srgbClr val="CBD5EA"/>
    <a:srgbClr val="E7EBF5"/>
    <a:srgbClr val="FF0000"/>
    <a:srgbClr val="0F4975"/>
    <a:srgbClr val="00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5211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218" y="84"/>
      </p:cViewPr>
      <p:guideLst>
        <p:guide orient="horz" pos="4112"/>
        <p:guide pos="7084"/>
        <p:guide pos="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6057C-8CEC-4446-98D8-2A07D60C60EB}" type="datetimeFigureOut">
              <a:t>02.11.2020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F3FF4-5E08-DE4D-B923-6FF453A9FFE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6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F82C-5BD3-2E40-BD4B-8257262AA71E}" type="datetimeFigureOut">
              <a:t>02.11.2020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EEF9-8B0F-D542-A06D-2E8CBED689D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3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https://sequencediagram.org/index.html</a:t>
            </a:r>
          </a:p>
          <a:p>
            <a:endParaRPr lang="en-US" dirty="0" smtClean="0"/>
          </a:p>
          <a:p>
            <a:r>
              <a:rPr lang="en-US" dirty="0" smtClean="0"/>
              <a:t>title Register cloud region info</a:t>
            </a:r>
          </a:p>
          <a:p>
            <a:endParaRPr lang="en-US" dirty="0" smtClean="0"/>
          </a:p>
          <a:p>
            <a:r>
              <a:rPr lang="en-US" dirty="0" smtClean="0"/>
              <a:t>participant User</a:t>
            </a:r>
          </a:p>
          <a:p>
            <a:r>
              <a:rPr lang="en-US" dirty="0" smtClean="0"/>
              <a:t>participant ESR</a:t>
            </a:r>
          </a:p>
          <a:p>
            <a:r>
              <a:rPr lang="en-US" dirty="0" smtClean="0"/>
              <a:t>participant AAI</a:t>
            </a:r>
          </a:p>
          <a:p>
            <a:r>
              <a:rPr lang="en-US" dirty="0" smtClean="0"/>
              <a:t>participant MultiCloud-Broker</a:t>
            </a:r>
          </a:p>
          <a:p>
            <a:r>
              <a:rPr lang="en-US" dirty="0" smtClean="0"/>
              <a:t>participant MultiCloud-Plugin</a:t>
            </a:r>
          </a:p>
          <a:p>
            <a:r>
              <a:rPr lang="en-US" dirty="0" smtClean="0"/>
              <a:t>participant </a:t>
            </a:r>
            <a:r>
              <a:rPr lang="en-US" dirty="0" err="1" smtClean="0"/>
              <a:t>RemoteVIM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User-&gt;ESR: User adds Cloud-region</a:t>
            </a:r>
          </a:p>
          <a:p>
            <a:r>
              <a:rPr lang="en-US" dirty="0" smtClean="0"/>
              <a:t>ESR-&gt;AAI: Add Cloud-region to the inventory</a:t>
            </a:r>
          </a:p>
          <a:p>
            <a:r>
              <a:rPr lang="en-US" dirty="0" smtClean="0"/>
              <a:t>ESR&lt;--AAI : Success/failure</a:t>
            </a:r>
          </a:p>
          <a:p>
            <a:r>
              <a:rPr lang="en-US" dirty="0" smtClean="0"/>
              <a:t>User&lt;--ESR: Success/failure</a:t>
            </a:r>
          </a:p>
          <a:p>
            <a:r>
              <a:rPr lang="en-US" dirty="0" smtClean="0"/>
              <a:t>ESR-&gt;MultiCloud-Broker: Notify addition of new cloud-region</a:t>
            </a:r>
          </a:p>
          <a:p>
            <a:r>
              <a:rPr lang="en-US" dirty="0" smtClean="0"/>
              <a:t>MultiCloud-Broker-&gt;MultiCloud-Broker: Selects the plugin based on VIM-type \</a:t>
            </a:r>
            <a:r>
              <a:rPr lang="en-US" dirty="0" err="1" smtClean="0"/>
              <a:t>nof</a:t>
            </a:r>
            <a:r>
              <a:rPr lang="en-US" dirty="0" smtClean="0"/>
              <a:t> that cloud-region</a:t>
            </a:r>
          </a:p>
          <a:p>
            <a:r>
              <a:rPr lang="en-US" dirty="0" smtClean="0"/>
              <a:t>MultiCloud-Broker-&gt;MultiCloud-Plugin: Trigger new cloud-region addition</a:t>
            </a:r>
          </a:p>
          <a:p>
            <a:r>
              <a:rPr lang="en-US" dirty="0" smtClean="0"/>
              <a:t>MultiCloud-Plugin-&gt;</a:t>
            </a:r>
            <a:r>
              <a:rPr lang="en-US" dirty="0" err="1" smtClean="0"/>
              <a:t>RemoteVIM</a:t>
            </a:r>
            <a:r>
              <a:rPr lang="en-US" dirty="0" smtClean="0"/>
              <a:t>: Get flavors/</a:t>
            </a:r>
            <a:r>
              <a:rPr lang="en-US" dirty="0" err="1" smtClean="0"/>
              <a:t>VMSizes</a:t>
            </a:r>
            <a:r>
              <a:rPr lang="en-US" dirty="0" smtClean="0"/>
              <a:t>/Instance types</a:t>
            </a:r>
          </a:p>
          <a:p>
            <a:r>
              <a:rPr lang="en-US" dirty="0" smtClean="0"/>
              <a:t>MultiCloud-Plugin&lt;--</a:t>
            </a:r>
            <a:r>
              <a:rPr lang="en-US" dirty="0" err="1" smtClean="0"/>
              <a:t>RemoteVIM</a:t>
            </a:r>
            <a:r>
              <a:rPr lang="en-US" dirty="0" smtClean="0"/>
              <a:t>: Response with all types supported</a:t>
            </a:r>
          </a:p>
          <a:p>
            <a:r>
              <a:rPr lang="en-US" dirty="0" smtClean="0"/>
              <a:t>MultiCloud-Plugin-&gt;</a:t>
            </a:r>
            <a:r>
              <a:rPr lang="en-US" dirty="0" err="1" smtClean="0"/>
              <a:t>RemoteVIM</a:t>
            </a:r>
            <a:r>
              <a:rPr lang="en-US" dirty="0" smtClean="0"/>
              <a:t>: Get details of flavors/</a:t>
            </a:r>
            <a:r>
              <a:rPr lang="en-US" dirty="0" err="1" smtClean="0"/>
              <a:t>VMSizes</a:t>
            </a:r>
            <a:r>
              <a:rPr lang="en-US" dirty="0" smtClean="0"/>
              <a:t>/</a:t>
            </a:r>
            <a:r>
              <a:rPr lang="en-US" dirty="0" err="1" smtClean="0"/>
              <a:t>InstancesTypes</a:t>
            </a:r>
            <a:r>
              <a:rPr lang="en-US" dirty="0" smtClean="0"/>
              <a:t> \</a:t>
            </a:r>
            <a:r>
              <a:rPr lang="en-US" dirty="0" err="1" smtClean="0"/>
              <a:t>nlearnt</a:t>
            </a:r>
            <a:r>
              <a:rPr lang="en-US" dirty="0" smtClean="0"/>
              <a:t> in previous step</a:t>
            </a:r>
          </a:p>
          <a:p>
            <a:r>
              <a:rPr lang="en-US" dirty="0" smtClean="0"/>
              <a:t>MultiCloud-Plugin&lt;--</a:t>
            </a:r>
            <a:r>
              <a:rPr lang="en-US" dirty="0" err="1" smtClean="0"/>
              <a:t>RemoteVIM</a:t>
            </a:r>
            <a:r>
              <a:rPr lang="en-US" dirty="0" smtClean="0"/>
              <a:t>: Response (with details)</a:t>
            </a:r>
          </a:p>
          <a:p>
            <a:r>
              <a:rPr lang="en-US" dirty="0" smtClean="0"/>
              <a:t>MultiCloud-Plugin-&gt;MultiCloud-Plugin: Normalize flavors/</a:t>
            </a:r>
            <a:r>
              <a:rPr lang="en-US" dirty="0" err="1" smtClean="0"/>
              <a:t>VMSizes</a:t>
            </a:r>
            <a:r>
              <a:rPr lang="en-US" dirty="0" smtClean="0"/>
              <a:t>/</a:t>
            </a:r>
            <a:r>
              <a:rPr lang="en-US" dirty="0" err="1" smtClean="0"/>
              <a:t>InstanceTypes</a:t>
            </a:r>
            <a:r>
              <a:rPr lang="en-US" dirty="0" smtClean="0"/>
              <a:t> and HPA information \</a:t>
            </a:r>
            <a:r>
              <a:rPr lang="en-US" dirty="0" err="1" smtClean="0"/>
              <a:t>ninto</a:t>
            </a:r>
            <a:r>
              <a:rPr lang="en-US" dirty="0" smtClean="0"/>
              <a:t> HPA-flavors as expected by ONAP</a:t>
            </a:r>
          </a:p>
          <a:p>
            <a:r>
              <a:rPr lang="en-US" dirty="0" smtClean="0"/>
              <a:t>MultiCloud-Plugin-&gt;AAI: Add HPA-flavors and associated HPA-features \</a:t>
            </a:r>
            <a:r>
              <a:rPr lang="en-US" dirty="0" err="1" smtClean="0"/>
              <a:t>nand</a:t>
            </a:r>
            <a:r>
              <a:rPr lang="en-US" dirty="0" smtClean="0"/>
              <a:t> its attributes under the cloud-region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56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65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16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736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996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59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207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37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622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030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137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681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2108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0003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411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VPP:</a:t>
            </a:r>
          </a:p>
        </p:txBody>
      </p:sp>
    </p:spTree>
    <p:extLst>
      <p:ext uri="{BB962C8B-B14F-4D97-AF65-F5344CB8AC3E}">
        <p14:creationId xmlns:p14="http://schemas.microsoft.com/office/powerpoint/2010/main" val="56080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OOM Private network </a:t>
            </a:r>
          </a:p>
        </p:txBody>
      </p:sp>
    </p:spTree>
    <p:extLst>
      <p:ext uri="{BB962C8B-B14F-4D97-AF65-F5344CB8AC3E}">
        <p14:creationId xmlns:p14="http://schemas.microsoft.com/office/powerpoint/2010/main" val="75636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OOM Private network </a:t>
            </a:r>
          </a:p>
        </p:txBody>
      </p:sp>
    </p:spTree>
    <p:extLst>
      <p:ext uri="{BB962C8B-B14F-4D97-AF65-F5344CB8AC3E}">
        <p14:creationId xmlns:p14="http://schemas.microsoft.com/office/powerpoint/2010/main" val="137395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VPP:</a:t>
            </a:r>
          </a:p>
        </p:txBody>
      </p:sp>
    </p:spTree>
    <p:extLst>
      <p:ext uri="{BB962C8B-B14F-4D97-AF65-F5344CB8AC3E}">
        <p14:creationId xmlns:p14="http://schemas.microsoft.com/office/powerpoint/2010/main" val="263046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79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title vCPE workflow via VFC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 SDC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 UUI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 Policy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 VFC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 OOF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 AAI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 </a:t>
            </a:r>
            <a:r>
              <a:rPr lang="en-US" altLang="zh-CN" sz="1600" b="0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Multicloud</a:t>
            </a:r>
            <a:endParaRPr lang="en-US" altLang="zh-CN" sz="16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Multicloud</a:t>
            </a: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-&gt;AAI: Register cloud region info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Policy-&gt;SDC: Register as client for SDC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SDC-&gt;Policy: Distribute CSAR files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Policy--&gt;&gt;Policy: Translate VNF requirement \n into constraints needed by OOF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UUI-&gt;SDC: Search CSAR files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SDC--&gt;&gt;UUI: Return All distributed file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UUI-&gt;VFC: Trigger NS/VNF Package onboarding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VFC--&gt;UUI: Onboarding success/failure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UUI-&gt;VFC: Instantiate NS(Network Service)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VFC-&gt;OOF: Send out homing request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OOF-&gt;Policy: Retrieve homing policies for </a:t>
            </a:r>
            <a:r>
              <a:rPr lang="en-US" altLang="zh-CN" sz="1600" b="0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speific</a:t>
            </a: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VNFs and services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Policy--&gt;&gt;OOF: Return homing policies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OOF-&gt;AAI: Get info of all available cloud regions including HPA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AAI--&gt;&gt;OOF: Return cloud regions info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OOF--&gt;&gt;OOF: Calculating the best solution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OOF--&gt;&gt;VFC: Return homing recommendation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VFC-&gt;</a:t>
            </a:r>
            <a:r>
              <a:rPr lang="en-US" altLang="zh-CN" sz="1600" b="0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Multicloud</a:t>
            </a: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Create Network/Port/Subnet/VM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Multicloud</a:t>
            </a:r>
            <a:r>
              <a:rPr lang="en-US" altLang="zh-CN" sz="1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--&gt;&gt;VFC: Create completed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VFC--&gt;&gt;UUI: Instantiate NS(Network Service) success/failure</a:t>
            </a:r>
            <a:endParaRPr lang="en-US" altLang="zh-CN" sz="16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4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27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https://sequencediagram.org/index.html</a:t>
            </a:r>
          </a:p>
          <a:p>
            <a:endParaRPr lang="en-US" dirty="0" smtClean="0"/>
          </a:p>
          <a:p>
            <a:r>
              <a:rPr lang="en-US" dirty="0" smtClean="0"/>
              <a:t>title Register cloud region info</a:t>
            </a:r>
          </a:p>
          <a:p>
            <a:endParaRPr lang="en-US" dirty="0" smtClean="0"/>
          </a:p>
          <a:p>
            <a:r>
              <a:rPr lang="en-US" dirty="0" smtClean="0"/>
              <a:t>participant User</a:t>
            </a:r>
          </a:p>
          <a:p>
            <a:r>
              <a:rPr lang="en-US" dirty="0" smtClean="0"/>
              <a:t>participant ESR</a:t>
            </a:r>
          </a:p>
          <a:p>
            <a:r>
              <a:rPr lang="en-US" dirty="0" smtClean="0"/>
              <a:t>participant AAI</a:t>
            </a:r>
          </a:p>
          <a:p>
            <a:r>
              <a:rPr lang="en-US" dirty="0" smtClean="0"/>
              <a:t>participant MultiCloud-Broker</a:t>
            </a:r>
          </a:p>
          <a:p>
            <a:r>
              <a:rPr lang="en-US" dirty="0" smtClean="0"/>
              <a:t>participant MultiCloud-Plugin</a:t>
            </a:r>
          </a:p>
          <a:p>
            <a:r>
              <a:rPr lang="en-US" dirty="0" smtClean="0"/>
              <a:t>participant </a:t>
            </a:r>
            <a:r>
              <a:rPr lang="en-US" dirty="0" err="1" smtClean="0"/>
              <a:t>RemoteVIM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User-&gt;ESR: User adds Cloud-region</a:t>
            </a:r>
          </a:p>
          <a:p>
            <a:r>
              <a:rPr lang="en-US" dirty="0" smtClean="0"/>
              <a:t>ESR-&gt;AAI: Add Cloud-region to the inventory</a:t>
            </a:r>
          </a:p>
          <a:p>
            <a:r>
              <a:rPr lang="en-US" dirty="0" smtClean="0"/>
              <a:t>ESR&lt;--AAI : Success/failure</a:t>
            </a:r>
          </a:p>
          <a:p>
            <a:r>
              <a:rPr lang="en-US" dirty="0" smtClean="0"/>
              <a:t>User&lt;--ESR: Success/failure</a:t>
            </a:r>
          </a:p>
          <a:p>
            <a:r>
              <a:rPr lang="en-US" dirty="0" smtClean="0"/>
              <a:t>ESR-&gt;MultiCloud-Broker: Notify addition of new cloud-region</a:t>
            </a:r>
          </a:p>
          <a:p>
            <a:r>
              <a:rPr lang="en-US" dirty="0" smtClean="0"/>
              <a:t>MultiCloud-Broker-&gt;MultiCloud-Broker: Selects the plugin based on VIM-type \</a:t>
            </a:r>
            <a:r>
              <a:rPr lang="en-US" dirty="0" err="1" smtClean="0"/>
              <a:t>nof</a:t>
            </a:r>
            <a:r>
              <a:rPr lang="en-US" dirty="0" smtClean="0"/>
              <a:t> that cloud-region</a:t>
            </a:r>
          </a:p>
          <a:p>
            <a:r>
              <a:rPr lang="en-US" dirty="0" smtClean="0"/>
              <a:t>MultiCloud-Broker-&gt;MultiCloud-Plugin: Trigger new cloud-region addition</a:t>
            </a:r>
          </a:p>
          <a:p>
            <a:r>
              <a:rPr lang="en-US" dirty="0" smtClean="0"/>
              <a:t>MultiCloud-Plugin-&gt;</a:t>
            </a:r>
            <a:r>
              <a:rPr lang="en-US" dirty="0" err="1" smtClean="0"/>
              <a:t>RemoteVIM</a:t>
            </a:r>
            <a:r>
              <a:rPr lang="en-US" dirty="0" smtClean="0"/>
              <a:t>: Get flavors/</a:t>
            </a:r>
            <a:r>
              <a:rPr lang="en-US" dirty="0" err="1" smtClean="0"/>
              <a:t>VMSizes</a:t>
            </a:r>
            <a:r>
              <a:rPr lang="en-US" dirty="0" smtClean="0"/>
              <a:t>/Instance types</a:t>
            </a:r>
          </a:p>
          <a:p>
            <a:r>
              <a:rPr lang="en-US" dirty="0" smtClean="0"/>
              <a:t>MultiCloud-Plugin&lt;--</a:t>
            </a:r>
            <a:r>
              <a:rPr lang="en-US" dirty="0" err="1" smtClean="0"/>
              <a:t>RemoteVIM</a:t>
            </a:r>
            <a:r>
              <a:rPr lang="en-US" dirty="0" smtClean="0"/>
              <a:t>: Response with all types supported</a:t>
            </a:r>
          </a:p>
          <a:p>
            <a:r>
              <a:rPr lang="en-US" dirty="0" smtClean="0"/>
              <a:t>MultiCloud-Plugin-&gt;</a:t>
            </a:r>
            <a:r>
              <a:rPr lang="en-US" dirty="0" err="1" smtClean="0"/>
              <a:t>RemoteVIM</a:t>
            </a:r>
            <a:r>
              <a:rPr lang="en-US" dirty="0" smtClean="0"/>
              <a:t>: Get details of flavors/</a:t>
            </a:r>
            <a:r>
              <a:rPr lang="en-US" dirty="0" err="1" smtClean="0"/>
              <a:t>VMSizes</a:t>
            </a:r>
            <a:r>
              <a:rPr lang="en-US" dirty="0" smtClean="0"/>
              <a:t>/</a:t>
            </a:r>
            <a:r>
              <a:rPr lang="en-US" dirty="0" err="1" smtClean="0"/>
              <a:t>InstancesTypes</a:t>
            </a:r>
            <a:r>
              <a:rPr lang="en-US" dirty="0" smtClean="0"/>
              <a:t> \</a:t>
            </a:r>
            <a:r>
              <a:rPr lang="en-US" dirty="0" err="1" smtClean="0"/>
              <a:t>nlearnt</a:t>
            </a:r>
            <a:r>
              <a:rPr lang="en-US" dirty="0" smtClean="0"/>
              <a:t> in previous step</a:t>
            </a:r>
          </a:p>
          <a:p>
            <a:r>
              <a:rPr lang="en-US" dirty="0" smtClean="0"/>
              <a:t>MultiCloud-Plugin&lt;--</a:t>
            </a:r>
            <a:r>
              <a:rPr lang="en-US" dirty="0" err="1" smtClean="0"/>
              <a:t>RemoteVIM</a:t>
            </a:r>
            <a:r>
              <a:rPr lang="en-US" dirty="0" smtClean="0"/>
              <a:t>: Response (with details)</a:t>
            </a:r>
          </a:p>
          <a:p>
            <a:r>
              <a:rPr lang="en-US" dirty="0" smtClean="0"/>
              <a:t>MultiCloud-Plugin-&gt;MultiCloud-Plugin: Normalize flavors/</a:t>
            </a:r>
            <a:r>
              <a:rPr lang="en-US" dirty="0" err="1" smtClean="0"/>
              <a:t>VMSizes</a:t>
            </a:r>
            <a:r>
              <a:rPr lang="en-US" dirty="0" smtClean="0"/>
              <a:t>/</a:t>
            </a:r>
            <a:r>
              <a:rPr lang="en-US" dirty="0" err="1" smtClean="0"/>
              <a:t>InstanceTypes</a:t>
            </a:r>
            <a:r>
              <a:rPr lang="en-US" dirty="0" smtClean="0"/>
              <a:t> and HPA information \</a:t>
            </a:r>
            <a:r>
              <a:rPr lang="en-US" dirty="0" err="1" smtClean="0"/>
              <a:t>ninto</a:t>
            </a:r>
            <a:r>
              <a:rPr lang="en-US" dirty="0" smtClean="0"/>
              <a:t> HPA-flavors as expected by ONAP</a:t>
            </a:r>
          </a:p>
          <a:p>
            <a:r>
              <a:rPr lang="en-US" dirty="0" smtClean="0"/>
              <a:t>MultiCloud-Plugin-&gt;AAI: Add HPA-flavors and associated HPA-features \</a:t>
            </a:r>
            <a:r>
              <a:rPr lang="en-US" dirty="0" err="1" smtClean="0"/>
              <a:t>nand</a:t>
            </a:r>
            <a:r>
              <a:rPr lang="en-US" dirty="0" smtClean="0"/>
              <a:t> its attributes under the cloud-region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41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609615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1219231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1828846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2438462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767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48" y="4533900"/>
            <a:ext cx="12192647" cy="23240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2"/>
            <a:ext cx="12192000" cy="476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84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8" b="0" i="0" cap="none">
                <a:solidFill>
                  <a:schemeClr val="accent3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 descr="Intel_Blu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09" y="6126165"/>
            <a:ext cx="979593" cy="6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3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5060952"/>
            <a:ext cx="12192645" cy="17970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5105400"/>
          </a:xfrm>
          <a:prstGeom prst="rect">
            <a:avLst/>
          </a:prstGeom>
          <a:solidFill>
            <a:srgbClr val="08407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84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8" b="0" i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699726" y="6644050"/>
            <a:ext cx="3854452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67" dirty="0" smtClean="0">
                <a:solidFill>
                  <a:srgbClr val="FFFFFF"/>
                </a:solidFill>
                <a:cs typeface="Neo Sans Intel"/>
              </a:rPr>
              <a:t>INTEL CONFIDENTIAL</a:t>
            </a:r>
            <a:endParaRPr lang="en-US" sz="1067" dirty="0">
              <a:solidFill>
                <a:srgbClr val="FFFFFF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48537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407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84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0717" y="2578103"/>
            <a:ext cx="3426832" cy="16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7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80" y="2070100"/>
            <a:ext cx="412204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5283200" cy="4525963"/>
          </a:xfrm>
        </p:spPr>
        <p:txBody>
          <a:bodyPr>
            <a:normAutofit/>
          </a:bodyPr>
          <a:lstStyle>
            <a:lvl1pPr marL="311159" indent="-311159">
              <a:buClr>
                <a:schemeClr val="bg1"/>
              </a:buClr>
              <a:buFont typeface="Arial"/>
              <a:buChar char="•"/>
              <a:defRPr sz="3200">
                <a:solidFill>
                  <a:srgbClr val="FFFFFF"/>
                </a:solidFill>
              </a:defRPr>
            </a:lvl1pPr>
            <a:lvl2pPr marL="920774" indent="-311159">
              <a:buClr>
                <a:schemeClr val="bg1"/>
              </a:buClr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449954" indent="-230724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3pPr>
            <a:lvl4pPr marL="2059570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4pPr>
            <a:lvl5pPr marL="2669184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0453" y="630015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>
                <a:solidFill>
                  <a:srgbClr val="FFFFFF"/>
                </a:solidFill>
              </a:rPr>
              <a:pPr/>
              <a:t>‹Nr.›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316133" y="1600204"/>
            <a:ext cx="5283200" cy="4525963"/>
          </a:xfrm>
        </p:spPr>
        <p:txBody>
          <a:bodyPr>
            <a:normAutofit/>
          </a:bodyPr>
          <a:lstStyle>
            <a:lvl1pPr marL="311159" indent="-311159">
              <a:buClr>
                <a:schemeClr val="bg1"/>
              </a:buClr>
              <a:buFont typeface="Arial"/>
              <a:buChar char="•"/>
              <a:defRPr sz="3200">
                <a:solidFill>
                  <a:srgbClr val="FFFFFF"/>
                </a:solidFill>
              </a:defRPr>
            </a:lvl1pPr>
            <a:lvl2pPr marL="920774" indent="-311159">
              <a:buClr>
                <a:schemeClr val="bg1"/>
              </a:buClr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449954" indent="-230724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3pPr>
            <a:lvl4pPr marL="2059570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4pPr>
            <a:lvl5pPr marL="2669184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73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7" y="409575"/>
            <a:ext cx="10972800" cy="88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5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29455" y="2710745"/>
            <a:ext cx="6170341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169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7" y="409575"/>
            <a:ext cx="10972800" cy="88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6" y="1379541"/>
            <a:ext cx="10970684" cy="4537075"/>
          </a:xfrm>
          <a:prstGeom prst="rect">
            <a:avLst/>
          </a:prstGeom>
        </p:spPr>
        <p:txBody>
          <a:bodyPr lIns="64008" tIns="32004" rIns="64008" bIns="32004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0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389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1159" indent="-311159">
              <a:buClr>
                <a:schemeClr val="bg1"/>
              </a:buClr>
              <a:buFont typeface="Arial"/>
              <a:buChar char="•"/>
              <a:defRPr sz="3733">
                <a:solidFill>
                  <a:srgbClr val="FFFFFF"/>
                </a:solidFill>
              </a:defRPr>
            </a:lvl1pPr>
            <a:lvl2pPr marL="920774" indent="-311159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2pPr>
            <a:lvl3pPr marL="1449954" indent="-230724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3pPr>
            <a:lvl4pPr marL="2059570" indent="-230724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4pPr>
            <a:lvl5pPr marL="2669184" indent="-230724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0453" y="630015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5283200" cy="4525963"/>
          </a:xfrm>
        </p:spPr>
        <p:txBody>
          <a:bodyPr>
            <a:noAutofit/>
          </a:bodyPr>
          <a:lstStyle>
            <a:lvl1pPr marL="311159" indent="-311159">
              <a:buClr>
                <a:schemeClr val="bg1"/>
              </a:buClr>
              <a:buFont typeface="Arial"/>
              <a:buChar char="•"/>
              <a:defRPr sz="3200">
                <a:solidFill>
                  <a:srgbClr val="FFFFFF"/>
                </a:solidFill>
              </a:defRPr>
            </a:lvl1pPr>
            <a:lvl2pPr marL="920774" indent="-311159">
              <a:buClr>
                <a:schemeClr val="bg1"/>
              </a:buClr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449954" indent="-230724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3pPr>
            <a:lvl4pPr marL="2059570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4pPr>
            <a:lvl5pPr marL="2669184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0453" y="630015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316133" y="1600204"/>
            <a:ext cx="5283200" cy="4525963"/>
          </a:xfrm>
        </p:spPr>
        <p:txBody>
          <a:bodyPr>
            <a:noAutofit/>
          </a:bodyPr>
          <a:lstStyle>
            <a:lvl1pPr marL="311159" indent="-311159">
              <a:buClr>
                <a:schemeClr val="bg1"/>
              </a:buClr>
              <a:buFont typeface="Arial"/>
              <a:buChar char="•"/>
              <a:defRPr sz="3200">
                <a:solidFill>
                  <a:srgbClr val="FFFFFF"/>
                </a:solidFill>
              </a:defRPr>
            </a:lvl1pPr>
            <a:lvl2pPr marL="920774" indent="-311159">
              <a:buClr>
                <a:schemeClr val="bg1"/>
              </a:buClr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449954" indent="-230724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3pPr>
            <a:lvl4pPr marL="2059570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4pPr>
            <a:lvl5pPr marL="2669184" indent="-230724">
              <a:buClr>
                <a:schemeClr val="bg1"/>
              </a:buClr>
              <a:buFont typeface="Arial"/>
              <a:buChar char="•"/>
              <a:defRPr sz="2133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12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Gener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11480800" cy="685800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rgbClr val="0860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19202"/>
            <a:ext cx="11582400" cy="4876801"/>
          </a:xfrm>
          <a:prstGeom prst="rect">
            <a:avLst/>
          </a:prstGeom>
        </p:spPr>
        <p:txBody>
          <a:bodyPr/>
          <a:lstStyle>
            <a:lvl1pPr marL="457213" indent="-457213">
              <a:spcBef>
                <a:spcPts val="0"/>
              </a:spcBef>
              <a:spcAft>
                <a:spcPts val="800"/>
              </a:spcAft>
              <a:buSzPct val="90000"/>
              <a:defRPr sz="3200">
                <a:solidFill>
                  <a:schemeClr val="tx1"/>
                </a:solidFill>
              </a:defRPr>
            </a:lvl1pPr>
            <a:lvl2pPr marL="922890" indent="-313275">
              <a:spcBef>
                <a:spcPts val="0"/>
              </a:spcBef>
              <a:spcAft>
                <a:spcPts val="800"/>
              </a:spcAft>
              <a:defRPr sz="2667">
                <a:solidFill>
                  <a:schemeClr val="tx1"/>
                </a:solidFill>
              </a:defRPr>
            </a:lvl2pPr>
            <a:lvl3pPr marL="1524039" indent="-30480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451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4"/>
            <a:ext cx="5689600" cy="4906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 marL="1828846" indent="0">
              <a:buClr>
                <a:srgbClr val="0070C0"/>
              </a:buClr>
              <a:buFont typeface="Arial" pitchFamily="34" charset="0"/>
              <a:buNone/>
              <a:defRPr sz="2133"/>
            </a:lvl4pPr>
            <a:lvl5pPr marL="2743269" indent="-304808">
              <a:buClr>
                <a:srgbClr val="0070C0"/>
              </a:buClr>
              <a:buFont typeface="Arial" pitchFamily="34" charset="0"/>
              <a:buChar char="•"/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4"/>
            <a:ext cx="5689600" cy="4906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 marL="2133653" indent="-304808">
              <a:buClr>
                <a:srgbClr val="0070C0"/>
              </a:buClr>
              <a:buFont typeface="Arial" pitchFamily="34" charset="0"/>
              <a:buChar char="−"/>
              <a:defRPr sz="2133"/>
            </a:lvl4pPr>
            <a:lvl5pPr marL="2743269" indent="-304808">
              <a:buClr>
                <a:srgbClr val="0070C0"/>
              </a:buClr>
              <a:buFont typeface="Arial" pitchFamily="34" charset="0"/>
              <a:buChar char="•"/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80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8226" y="192025"/>
            <a:ext cx="11618977" cy="8858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192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8226" y="1161292"/>
            <a:ext cx="11618977" cy="5175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268226" y="6304874"/>
            <a:ext cx="9277351" cy="263525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267"/>
              </a:spcBef>
              <a:defRPr sz="1333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Click to add footnotes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67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F2013_SF_PPT_Template_Titl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"/>
            <a:ext cx="12209012" cy="6867569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091" y="2185177"/>
            <a:ext cx="10972800" cy="13824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ts val="6001"/>
              </a:lnSpc>
              <a:defRPr sz="5468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Add Session title here—</a:t>
            </a:r>
            <a:br>
              <a:rPr lang="en-US" dirty="0" smtClean="0"/>
            </a:br>
            <a:r>
              <a:rPr lang="en-US" dirty="0" smtClean="0"/>
              <a:t>Use published name ONLY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104" y="3946074"/>
            <a:ext cx="10972800" cy="695325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333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609615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2pPr>
            <a:lvl3pPr marL="1219231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3pPr>
            <a:lvl4pPr marL="1828846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4pPr>
            <a:lvl5pPr marL="2438462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Add Speakers(s) name,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0104" y="5309467"/>
            <a:ext cx="3107657" cy="695325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333" b="1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609615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2pPr>
            <a:lvl3pPr marL="1219231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3pPr>
            <a:lvl4pPr marL="1828846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4pPr>
            <a:lvl5pPr marL="2438462" indent="0">
              <a:lnSpc>
                <a:spcPts val="4000"/>
              </a:lnSpc>
              <a:spcBef>
                <a:spcPts val="0"/>
              </a:spcBef>
              <a:buNone/>
              <a:defRPr sz="3333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Session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760" y="2130428"/>
            <a:ext cx="10363200" cy="1470025"/>
          </a:xfrm>
        </p:spPr>
        <p:txBody>
          <a:bodyPr>
            <a:noAutofit/>
          </a:bodyPr>
          <a:lstStyle>
            <a:lvl1pPr algn="r">
              <a:defRPr sz="72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387" y="5359400"/>
            <a:ext cx="9448800" cy="89916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71C5"/>
                </a:solidFill>
              </a:defRPr>
            </a:lvl1pPr>
            <a:lvl2pPr marL="60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540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" y="-363"/>
            <a:ext cx="12192647" cy="6858363"/>
          </a:xfrm>
          <a:prstGeom prst="rect">
            <a:avLst/>
          </a:prstGeom>
        </p:spPr>
      </p:pic>
      <p:pic>
        <p:nvPicPr>
          <p:cNvPr id="8" name="Picture 7" descr="PPTCovers-0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536"/>
          <a:stretch/>
        </p:blipFill>
        <p:spPr bwMode="auto">
          <a:xfrm>
            <a:off x="-1" y="1941829"/>
            <a:ext cx="9601201" cy="44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334" y="2448880"/>
            <a:ext cx="6895253" cy="175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9174" y="5025817"/>
            <a:ext cx="5879253" cy="1269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5" y="375500"/>
            <a:ext cx="1386327" cy="9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7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615" rtl="0" eaLnBrk="1" latinLnBrk="0" hangingPunct="1">
        <a:spcBef>
          <a:spcPct val="0"/>
        </a:spcBef>
        <a:buNone/>
        <a:defRPr sz="6001" kern="1200">
          <a:solidFill>
            <a:schemeClr val="bg1"/>
          </a:solidFill>
          <a:latin typeface="Verdana"/>
          <a:ea typeface="+mj-ea"/>
          <a:cs typeface="Verdana"/>
        </a:defRPr>
      </a:lvl1pPr>
    </p:titleStyle>
    <p:bodyStyle>
      <a:lvl1pPr marL="0" indent="0" algn="l" defTabSz="609615" rtl="0" eaLnBrk="1" latinLnBrk="0" hangingPunct="1">
        <a:spcBef>
          <a:spcPct val="20000"/>
        </a:spcBef>
        <a:buFont typeface="Arial"/>
        <a:buNone/>
        <a:defRPr sz="2667" kern="1200">
          <a:solidFill>
            <a:srgbClr val="FFFFFF"/>
          </a:solidFill>
          <a:latin typeface="Verdana"/>
          <a:ea typeface="+mn-ea"/>
          <a:cs typeface="Verdana"/>
        </a:defRPr>
      </a:lvl1pPr>
      <a:lvl2pPr marL="609615" indent="0" algn="l" defTabSz="609615" rtl="0" eaLnBrk="1" latinLnBrk="0" hangingPunct="1">
        <a:spcBef>
          <a:spcPct val="20000"/>
        </a:spcBef>
        <a:buFont typeface="Arial"/>
        <a:buNone/>
        <a:defRPr sz="1867" kern="1200">
          <a:solidFill>
            <a:srgbClr val="FFFFFF"/>
          </a:solidFill>
          <a:latin typeface="Verdana"/>
          <a:ea typeface="+mn-ea"/>
          <a:cs typeface="Verdana"/>
        </a:defRPr>
      </a:lvl2pPr>
      <a:lvl3pPr marL="1219231" indent="0" algn="l" defTabSz="609615" rtl="0" eaLnBrk="1" latinLnBrk="0" hangingPunct="1">
        <a:spcBef>
          <a:spcPct val="20000"/>
        </a:spcBef>
        <a:buFont typeface="Arial"/>
        <a:buNone/>
        <a:defRPr sz="2667" kern="1200">
          <a:solidFill>
            <a:srgbClr val="FFFFFF"/>
          </a:solidFill>
          <a:latin typeface="Verdana"/>
          <a:ea typeface="+mn-ea"/>
          <a:cs typeface="Verdana"/>
        </a:defRPr>
      </a:lvl3pPr>
      <a:lvl4pPr marL="1828846" indent="0" algn="l" defTabSz="609615" rtl="0" eaLnBrk="1" latinLnBrk="0" hangingPunct="1">
        <a:spcBef>
          <a:spcPct val="20000"/>
        </a:spcBef>
        <a:buFont typeface="Arial"/>
        <a:buNone/>
        <a:defRPr sz="2667" kern="1200">
          <a:solidFill>
            <a:srgbClr val="FFFFFF"/>
          </a:solidFill>
          <a:latin typeface="Verdana"/>
          <a:ea typeface="+mn-ea"/>
          <a:cs typeface="Verdana"/>
        </a:defRPr>
      </a:lvl4pPr>
      <a:lvl5pPr marL="2438462" indent="0" algn="l" defTabSz="609615" rtl="0" eaLnBrk="1" latinLnBrk="0" hangingPunct="1">
        <a:spcBef>
          <a:spcPct val="20000"/>
        </a:spcBef>
        <a:buFont typeface="Arial"/>
        <a:buNone/>
        <a:defRPr sz="2667" kern="1200">
          <a:solidFill>
            <a:srgbClr val="FFFFFF"/>
          </a:solidFill>
          <a:latin typeface="Verdana"/>
          <a:ea typeface="+mn-ea"/>
          <a:cs typeface="Verdana"/>
        </a:defRPr>
      </a:lvl5pPr>
      <a:lvl6pPr marL="3352884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500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115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729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5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1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6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2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76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3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07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22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363"/>
            <a:ext cx="12192645" cy="68583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0453" y="630015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4" y="5808776"/>
            <a:ext cx="1386327" cy="9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8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615" rtl="0" eaLnBrk="1" latinLnBrk="0" hangingPunct="1">
        <a:spcBef>
          <a:spcPct val="0"/>
        </a:spcBef>
        <a:buNone/>
        <a:defRPr sz="4268" kern="1200">
          <a:solidFill>
            <a:srgbClr val="FFFFFF"/>
          </a:solidFill>
          <a:latin typeface="Verdana"/>
          <a:ea typeface="+mj-ea"/>
          <a:cs typeface="Verdana"/>
        </a:defRPr>
      </a:lvl1pPr>
    </p:titleStyle>
    <p:bodyStyle>
      <a:lvl1pPr marL="457213" indent="-457213" algn="l" defTabSz="609615" rtl="0" eaLnBrk="1" latinLnBrk="0" hangingPunct="1">
        <a:spcBef>
          <a:spcPct val="20000"/>
        </a:spcBef>
        <a:buFont typeface="Arial"/>
        <a:buChar char="•"/>
        <a:defRPr sz="4268" kern="1200">
          <a:solidFill>
            <a:srgbClr val="FFFFFF"/>
          </a:solidFill>
          <a:latin typeface="Verdana"/>
          <a:ea typeface="+mn-ea"/>
          <a:cs typeface="Verdana"/>
        </a:defRPr>
      </a:lvl1pPr>
      <a:lvl2pPr marL="990626" indent="-381009" algn="l" defTabSz="609615" rtl="0" eaLnBrk="1" latinLnBrk="0" hangingPunct="1">
        <a:spcBef>
          <a:spcPct val="20000"/>
        </a:spcBef>
        <a:buFont typeface="Arial"/>
        <a:buChar char="–"/>
        <a:defRPr sz="3733" kern="1200">
          <a:solidFill>
            <a:srgbClr val="FFFFFF"/>
          </a:solidFill>
          <a:latin typeface="Verdana"/>
          <a:ea typeface="+mn-ea"/>
          <a:cs typeface="Verdana"/>
        </a:defRPr>
      </a:lvl2pPr>
      <a:lvl3pPr marL="1524039" indent="-304808" algn="l" defTabSz="609615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Verdana"/>
          <a:ea typeface="+mn-ea"/>
          <a:cs typeface="Verdana"/>
        </a:defRPr>
      </a:lvl3pPr>
      <a:lvl4pPr marL="2133653" indent="-304808" algn="l" defTabSz="609615" rtl="0" eaLnBrk="1" latinLnBrk="0" hangingPunct="1">
        <a:spcBef>
          <a:spcPct val="20000"/>
        </a:spcBef>
        <a:buFont typeface="Arial"/>
        <a:buChar char="–"/>
        <a:defRPr sz="2667" kern="1200">
          <a:solidFill>
            <a:srgbClr val="FFFFFF"/>
          </a:solidFill>
          <a:latin typeface="Verdana"/>
          <a:ea typeface="+mn-ea"/>
          <a:cs typeface="Verdana"/>
        </a:defRPr>
      </a:lvl4pPr>
      <a:lvl5pPr marL="2743269" indent="-304808" algn="l" defTabSz="609615" rtl="0" eaLnBrk="1" latinLnBrk="0" hangingPunct="1">
        <a:spcBef>
          <a:spcPct val="20000"/>
        </a:spcBef>
        <a:buFont typeface="Arial"/>
        <a:buChar char="»"/>
        <a:defRPr sz="2667" kern="1200">
          <a:solidFill>
            <a:srgbClr val="FFFFFF"/>
          </a:solidFill>
          <a:latin typeface="Verdana"/>
          <a:ea typeface="+mn-ea"/>
          <a:cs typeface="Verdana"/>
        </a:defRPr>
      </a:lvl5pPr>
      <a:lvl6pPr marL="3352884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500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115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729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5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1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6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2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76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3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07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22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1_title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914654"/>
            <a:ext cx="12192652" cy="394335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84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Intel_Blue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09" y="6126165"/>
            <a:ext cx="979593" cy="6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615" rtl="0" eaLnBrk="1" latinLnBrk="0" hangingPunct="1">
        <a:spcBef>
          <a:spcPct val="0"/>
        </a:spcBef>
        <a:buNone/>
        <a:defRPr sz="4268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457213" indent="-457213" algn="l" defTabSz="60961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990626" indent="-381009" algn="l" defTabSz="60961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524039" indent="-304808" algn="l" defTabSz="60961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2133653" indent="-304808" algn="l" defTabSz="609615" rtl="0" eaLnBrk="1" latinLnBrk="0" hangingPunct="1">
        <a:spcBef>
          <a:spcPct val="20000"/>
        </a:spcBef>
        <a:buFont typeface="Arial"/>
        <a:buChar char="•"/>
        <a:defRPr sz="1867" kern="1200">
          <a:solidFill>
            <a:schemeClr val="tx1"/>
          </a:solidFill>
          <a:latin typeface="Verdana"/>
          <a:ea typeface="+mn-ea"/>
          <a:cs typeface="Verdana"/>
        </a:defRPr>
      </a:lvl4pPr>
      <a:lvl5pPr marL="2743269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884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500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115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729" indent="-304808" algn="l" defTabSz="6096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5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1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6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2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76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3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07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22" algn="l" defTabSz="6096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9"/>
          <p:cNvSpPr txBox="1">
            <a:spLocks/>
          </p:cNvSpPr>
          <p:nvPr userDrawn="1"/>
        </p:nvSpPr>
        <p:spPr bwMode="auto">
          <a:xfrm>
            <a:off x="189179" y="6611677"/>
            <a:ext cx="38364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defTabSz="914422" eaLnBrk="1" fontAlgn="base" hangingPunct="1">
              <a:spcBef>
                <a:spcPct val="0"/>
              </a:spcBef>
              <a:spcAft>
                <a:spcPct val="0"/>
              </a:spcAft>
            </a:pPr>
            <a:fld id="{472DC59C-0FD8-4A98-9F3C-7E74E135C556}" type="slidenum">
              <a:rPr lang="en-US" sz="60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pPr algn="r" defTabSz="914422" eaLnBrk="1" fontAlgn="base" hangingPunct="1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en-US" sz="600">
              <a:solidFill>
                <a:srgbClr val="FFFFFF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629710" y="6651365"/>
            <a:ext cx="84798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defTabSz="914422" fontAlgn="base">
              <a:spcBef>
                <a:spcPct val="50000"/>
              </a:spcBef>
              <a:spcAft>
                <a:spcPct val="0"/>
              </a:spcAft>
            </a:pPr>
            <a:r>
              <a:rPr lang="en-US" sz="600">
                <a:solidFill>
                  <a:srgbClr val="FFFFFF"/>
                </a:solidFill>
                <a:latin typeface="Verdana" pitchFamily="34" charset="0"/>
                <a:cs typeface="Arial" charset="0"/>
              </a:rPr>
              <a:t>INTEL CONFIDENTIAL</a:t>
            </a:r>
          </a:p>
        </p:txBody>
      </p:sp>
      <p:pic>
        <p:nvPicPr>
          <p:cNvPr id="8" name="Picture 25" descr="dk-blue-band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55534"/>
            <a:ext cx="4191000" cy="70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softare_logo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6" y="6282534"/>
            <a:ext cx="489479" cy="44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468315"/>
            <a:ext cx="11146101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Neo Sans Intel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37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3100" b="1" i="0">
          <a:solidFill>
            <a:schemeClr val="bg1"/>
          </a:solidFill>
          <a:latin typeface="Verdana"/>
          <a:ea typeface="+mj-ea"/>
          <a:cs typeface="Verdana"/>
        </a:defRPr>
      </a:lvl1pPr>
      <a:lvl2pPr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512078"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1024154"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536230"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2048307" algn="l" rtl="0" eaLnBrk="1" fontAlgn="base" hangingPunct="1">
        <a:lnSpc>
          <a:spcPts val="2912"/>
        </a:lnSpc>
        <a:spcBef>
          <a:spcPct val="0"/>
        </a:spcBef>
        <a:spcAft>
          <a:spcPct val="0"/>
        </a:spcAft>
        <a:defRPr sz="27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200">
          <a:solidFill>
            <a:schemeClr val="tx1"/>
          </a:solidFill>
          <a:latin typeface="Verdana"/>
          <a:ea typeface="+mn-ea"/>
          <a:cs typeface="Verdana"/>
        </a:defRPr>
      </a:lvl1pPr>
      <a:lvl2pPr marL="208032" indent="-206254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>
          <a:solidFill>
            <a:schemeClr val="tx1"/>
          </a:solidFill>
          <a:latin typeface="Verdana"/>
          <a:cs typeface="Verdana"/>
        </a:defRPr>
      </a:lvl2pPr>
      <a:lvl3pPr marL="464070" indent="-25426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>
          <a:solidFill>
            <a:schemeClr val="tx1"/>
          </a:solidFill>
          <a:latin typeface="Verdana"/>
          <a:cs typeface="Verdana"/>
        </a:defRPr>
      </a:lvl3pPr>
      <a:lvl4pPr marL="636540" indent="-17069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Verdana"/>
          <a:cs typeface="Verdana"/>
        </a:defRPr>
      </a:lvl4pPr>
      <a:lvl5pPr marL="853461" indent="-21514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Verdana"/>
          <a:cs typeface="Verdana"/>
        </a:defRPr>
      </a:lvl5pPr>
      <a:lvl6pPr marL="1365538" indent="-21514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>
          <a:solidFill>
            <a:schemeClr val="tx1"/>
          </a:solidFill>
          <a:latin typeface="+mn-lt"/>
          <a:cs typeface="+mn-cs"/>
        </a:defRPr>
      </a:lvl6pPr>
      <a:lvl7pPr marL="1877616" indent="-21514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>
          <a:solidFill>
            <a:schemeClr val="tx1"/>
          </a:solidFill>
          <a:latin typeface="+mn-lt"/>
          <a:cs typeface="+mn-cs"/>
        </a:defRPr>
      </a:lvl7pPr>
      <a:lvl8pPr marL="2389692" indent="-21514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>
          <a:solidFill>
            <a:schemeClr val="tx1"/>
          </a:solidFill>
          <a:latin typeface="+mn-lt"/>
          <a:cs typeface="+mn-cs"/>
        </a:defRPr>
      </a:lvl8pPr>
      <a:lvl9pPr marL="2901769" indent="-21514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78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54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230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307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84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462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538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615" algn="l" defTabSz="10241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neutron/pike/admin/config-sriov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nap.org/demo/tree/tosca/vCP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iki.onap.org/pages/viewpage.action?pageId=25439922#SupportedHPACapabilityRequirements(DRAFT)-LogicalNodei/ORequirement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ap.org/pages/viewpage.action?pageId=4020671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ap.org/display/DW/HPA+Policies+and+Mappin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8305" y="933029"/>
            <a:ext cx="11076657" cy="2152651"/>
          </a:xfrm>
        </p:spPr>
        <p:txBody>
          <a:bodyPr/>
          <a:lstStyle/>
          <a:p>
            <a:r>
              <a:rPr lang="en-US" sz="5335" dirty="0">
                <a:latin typeface="Neo Sans Intel" pitchFamily="34" charset="0"/>
              </a:rPr>
              <a:t>ONAP Casablanca Use Case with HPA </a:t>
            </a:r>
            <a:r>
              <a:rPr lang="en-US" sz="5335" dirty="0" smtClean="0">
                <a:latin typeface="Neo Sans Intel" pitchFamily="34" charset="0"/>
              </a:rPr>
              <a:t>end to end</a:t>
            </a:r>
            <a:endParaRPr lang="en-US" sz="5335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9387" y="4584699"/>
            <a:ext cx="9448800" cy="2037482"/>
          </a:xfrm>
        </p:spPr>
        <p:txBody>
          <a:bodyPr>
            <a:noAutofit/>
          </a:bodyPr>
          <a:lstStyle/>
          <a:p>
            <a:r>
              <a:rPr lang="en-US" altLang="zh-CN" sz="2133" dirty="0">
                <a:solidFill>
                  <a:schemeClr val="accent1"/>
                </a:solidFill>
                <a:latin typeface="Neo Sans Intel Light" pitchFamily="34" charset="0"/>
              </a:rPr>
              <a:t>Haibin Huang</a:t>
            </a:r>
            <a:r>
              <a:rPr lang="en-US" sz="2133" dirty="0">
                <a:solidFill>
                  <a:schemeClr val="accent1"/>
                </a:solidFill>
                <a:latin typeface="Neo Sans Intel Light" pitchFamily="34" charset="0"/>
              </a:rPr>
              <a:t>, Intel SSG</a:t>
            </a:r>
          </a:p>
          <a:p>
            <a:endParaRPr lang="en-US" sz="2133" dirty="0" smtClean="0">
              <a:solidFill>
                <a:schemeClr val="accent1"/>
              </a:solidFill>
              <a:latin typeface="Neo Sans Intel Light" pitchFamily="34" charset="0"/>
            </a:endParaRPr>
          </a:p>
          <a:p>
            <a:endParaRPr lang="en-US" sz="2133" dirty="0">
              <a:solidFill>
                <a:schemeClr val="accent1"/>
              </a:solidFill>
              <a:latin typeface="Neo Sans Intel Light" pitchFamily="34" charset="0"/>
            </a:endParaRPr>
          </a:p>
          <a:p>
            <a:endParaRPr lang="en-US" sz="2133" dirty="0">
              <a:solidFill>
                <a:schemeClr val="accent1"/>
              </a:solidFill>
              <a:latin typeface="Neo Sans Intel Light" pitchFamily="34" charset="0"/>
            </a:endParaRPr>
          </a:p>
          <a:p>
            <a:r>
              <a:rPr lang="en-US" sz="2133" dirty="0" smtClean="0">
                <a:solidFill>
                  <a:schemeClr val="accent1"/>
                </a:solidFill>
                <a:latin typeface="Neo Sans Intel Light" pitchFamily="34" charset="0"/>
              </a:rPr>
              <a:t>ONAP Dublin </a:t>
            </a:r>
            <a:r>
              <a:rPr lang="en-US" sz="2133" dirty="0">
                <a:solidFill>
                  <a:schemeClr val="accent1"/>
                </a:solidFill>
                <a:latin typeface="Neo Sans Intel Light" pitchFamily="34" charset="0"/>
              </a:rPr>
              <a:t>D</a:t>
            </a:r>
            <a:r>
              <a:rPr lang="en-US" sz="2133" dirty="0" smtClean="0">
                <a:solidFill>
                  <a:schemeClr val="accent1"/>
                </a:solidFill>
                <a:latin typeface="Neo Sans Intel Light" pitchFamily="34" charset="0"/>
              </a:rPr>
              <a:t>eveloper Forum, Pairs, Jan’9</a:t>
            </a:r>
            <a:endParaRPr lang="en-US" sz="2133" dirty="0">
              <a:solidFill>
                <a:schemeClr val="accent1"/>
              </a:solidFill>
              <a:latin typeface="Neo Sans Intel Light" pitchFamily="34" charset="0"/>
            </a:endParaRPr>
          </a:p>
          <a:p>
            <a:endParaRPr lang="en-US" sz="213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463298" y="228600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VIM configure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568" y="1333242"/>
            <a:ext cx="11601450" cy="47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NIC configure</a:t>
            </a:r>
          </a:p>
          <a:p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We </a:t>
            </a:r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can refer </a:t>
            </a:r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to </a:t>
            </a:r>
            <a:r>
              <a:rPr lang="en-US" altLang="zh-CN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3"/>
              </a:rPr>
              <a:t>link</a:t>
            </a:r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3"/>
              </a:rPr>
              <a:t> </a:t>
            </a:r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before </a:t>
            </a:r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“Launching instances with SR-IOV ports</a:t>
            </a:r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”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</a:t>
            </a:r>
            <a:r>
              <a:rPr lang="en-US" sz="18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pci_passthrough_whitelist</a:t>
            </a:r>
            <a:r>
              <a:rPr lang="en-US" sz="1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 { "</a:t>
            </a:r>
            <a:r>
              <a:rPr lang="en-US" sz="18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devname</a:t>
            </a:r>
            <a:r>
              <a:rPr lang="en-US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": "eth3", "</a:t>
            </a:r>
            <a:r>
              <a:rPr lang="en-US" sz="18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physical_network</a:t>
            </a:r>
            <a:r>
              <a:rPr lang="en-US" sz="1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": "physnet2</a:t>
            </a:r>
            <a:r>
              <a:rPr lang="en-US" sz="1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"}</a:t>
            </a:r>
          </a:p>
          <a:p>
            <a:endParaRPr lang="en-US" dirty="0" smtClean="0">
              <a:solidFill>
                <a:srgbClr val="333333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42900" indent="-34290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Create aggregate</a:t>
            </a:r>
            <a:r>
              <a:rPr lang="en-US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 </a:t>
            </a:r>
            <a:endParaRPr lang="en-US" dirty="0" smtClean="0">
              <a:solidFill>
                <a:srgbClr val="333333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>
              <a:spcBef>
                <a:spcPts val="750"/>
              </a:spcBef>
            </a:pPr>
            <a:r>
              <a:rPr lang="en-US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</a:t>
            </a:r>
            <a:r>
              <a:rPr lang="en-US" sz="1800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 openstack aggregate create --property </a:t>
            </a:r>
            <a:r>
              <a:rPr lang="en-US" sz="1800" dirty="0" err="1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sriov_nic</a:t>
            </a:r>
            <a:r>
              <a:rPr lang="en-US" sz="18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=sriov-nic-intel-1234-5678-physnet1:1 aggr11</a:t>
            </a:r>
            <a:endParaRPr lang="en-US" sz="18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342900" indent="-34290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Create flavor</a:t>
            </a:r>
            <a:r>
              <a:rPr lang="en-US" sz="32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 </a:t>
            </a:r>
            <a:endParaRPr 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>
              <a:spcBef>
                <a:spcPts val="750"/>
              </a:spcBef>
            </a:pPr>
            <a:r>
              <a:rPr lang="en-US" sz="18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 </a:t>
            </a:r>
            <a:r>
              <a:rPr lang="en-US" sz="1800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$ </a:t>
            </a:r>
            <a:r>
              <a:rPr lang="en-US" sz="18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openstack flavor create onap.flavor1 --id auto --ram 512 --disk 40 --</a:t>
            </a:r>
            <a:r>
              <a:rPr lang="en-US" sz="1800" dirty="0" err="1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vcpus</a:t>
            </a:r>
            <a:r>
              <a:rPr lang="en-US" sz="18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4</a:t>
            </a:r>
            <a:endParaRPr lang="en-US" sz="18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>
              <a:spcBef>
                <a:spcPts val="750"/>
              </a:spcBef>
            </a:pPr>
            <a:r>
              <a:rPr lang="en-US" sz="18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 </a:t>
            </a:r>
            <a:r>
              <a:rPr lang="en-US" sz="1800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$ </a:t>
            </a:r>
            <a:r>
              <a:rPr lang="en-US" sz="1800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openstack flavor set onap.flavor1 --property </a:t>
            </a:r>
            <a:r>
              <a:rPr lang="en-US" sz="1800" dirty="0" err="1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sriov_nic</a:t>
            </a:r>
            <a:r>
              <a:rPr lang="en-US" sz="1800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=sriov-nic-intel-1234-5678-physnet1:1</a:t>
            </a:r>
          </a:p>
          <a:p>
            <a:pPr>
              <a:spcBef>
                <a:spcPts val="750"/>
              </a:spcBef>
            </a:pPr>
            <a:endParaRPr lang="en-US" sz="1800" dirty="0" smtClean="0">
              <a:solidFill>
                <a:srgbClr val="333333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indent="-285750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Create provider network</a:t>
            </a:r>
            <a:r>
              <a:rPr lang="en-US" dirty="0">
                <a:solidFill>
                  <a:srgbClr val="333333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 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90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364730" y="205354"/>
            <a:ext cx="10993303" cy="943942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HPA registry and discovery</a:t>
            </a: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"/>
          <a:stretch/>
        </p:blipFill>
        <p:spPr>
          <a:xfrm>
            <a:off x="1014943" y="948690"/>
            <a:ext cx="10058400" cy="55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7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364730" y="205354"/>
            <a:ext cx="10993303" cy="943942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HPA registry and discovery</a:t>
            </a: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8154" t="34122" r="9258" b="25112"/>
          <a:stretch/>
        </p:blipFill>
        <p:spPr>
          <a:xfrm>
            <a:off x="502919" y="1303020"/>
            <a:ext cx="4346059" cy="441198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1994" y="1362993"/>
            <a:ext cx="657749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sriov_nic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sriov-nic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-&lt;vendor&gt;-&lt;Vendor ID&gt;-&lt;Device ID&gt;-&lt;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physicalNetwork:COUNT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It is expected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thatOpenstackadministrator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creates alias that stars with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sriov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and put the vendor ID, device ID.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Examples: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Assume that there are two SRIOV-NIC cards supported by a region, Intel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Mellanox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sriov-nic-intel-1234-5678-physnet1:1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sriov-nic-mellanox-2345-6543-physnet1:1</a:t>
            </a:r>
          </a:p>
        </p:txBody>
      </p:sp>
    </p:spTree>
    <p:extLst>
      <p:ext uri="{BB962C8B-B14F-4D97-AF65-F5344CB8AC3E}">
        <p14:creationId xmlns:p14="http://schemas.microsoft.com/office/powerpoint/2010/main" val="14235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2518411"/>
            <a:ext cx="8636000" cy="13620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096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68" b="0" i="0" kern="1200" cap="none">
                <a:solidFill>
                  <a:schemeClr val="accent3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40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vCPE Design Time</a:t>
            </a:r>
            <a:endParaRPr lang="en-US" sz="4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6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463298" y="228600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HPA TOSCA Description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Placeholder 3"/>
          <p:cNvSpPr>
            <a:spLocks noGrp="1"/>
          </p:cNvSpPr>
          <p:nvPr/>
        </p:nvSpPr>
        <p:spPr>
          <a:xfrm>
            <a:off x="520669" y="1229132"/>
            <a:ext cx="11506200" cy="635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We can get TOSCA format </a:t>
            </a:r>
            <a:r>
              <a:rPr lang="en-US" sz="1600" dirty="0"/>
              <a:t>vCPE VNF from </a:t>
            </a:r>
            <a:r>
              <a:rPr lang="en-US" sz="1600" dirty="0" smtClean="0">
                <a:hlinkClick r:id="rId3"/>
              </a:rPr>
              <a:t>link</a:t>
            </a:r>
            <a:r>
              <a:rPr lang="en-US" sz="1600" dirty="0" smtClean="0"/>
              <a:t> and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Get TOSCA format HPA from </a:t>
            </a:r>
            <a:r>
              <a:rPr lang="en-US" sz="1600" dirty="0" smtClean="0">
                <a:hlinkClick r:id="rId4"/>
              </a:rPr>
              <a:t>link</a:t>
            </a:r>
            <a:endParaRPr 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20669" y="2134568"/>
            <a:ext cx="430234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 err="1"/>
              <a:t>VL_mux_gw_private_net</a:t>
            </a:r>
            <a:r>
              <a:rPr lang="en-US" sz="1200" dirty="0"/>
              <a:t>:</a:t>
            </a:r>
          </a:p>
          <a:p>
            <a:r>
              <a:rPr lang="en-US" sz="1200" dirty="0"/>
              <a:t>      type: </a:t>
            </a:r>
            <a:r>
              <a:rPr lang="en-US" sz="1200" dirty="0" err="1"/>
              <a:t>tosca.nodes.nfv.VnfVirtualLink</a:t>
            </a:r>
            <a:endParaRPr lang="en-US" sz="1200" dirty="0"/>
          </a:p>
          <a:p>
            <a:r>
              <a:rPr lang="en-US" sz="1200" dirty="0"/>
              <a:t>      properties: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connectivity_type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layer_protocol</a:t>
            </a:r>
            <a:r>
              <a:rPr lang="en-US" sz="1200" dirty="0"/>
              <a:t>: ipv4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vl_profile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max_bit_rate_requirements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root: 10000000</a:t>
            </a:r>
          </a:p>
          <a:p>
            <a:r>
              <a:rPr lang="en-US" sz="1200" dirty="0"/>
              <a:t>            leaf: 10000000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min_bit_rate_requirements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root: 10000000</a:t>
            </a:r>
          </a:p>
          <a:p>
            <a:r>
              <a:rPr lang="en-US" sz="1200" dirty="0"/>
              <a:t>            leaf: 10000000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networkName</a:t>
            </a:r>
            <a:r>
              <a:rPr lang="en-US" sz="1200" dirty="0"/>
              <a:t>: { </a:t>
            </a:r>
            <a:r>
              <a:rPr lang="en-US" sz="1200" dirty="0" err="1"/>
              <a:t>get_input</a:t>
            </a:r>
            <a:r>
              <a:rPr lang="en-US" sz="1200" dirty="0"/>
              <a:t>: </a:t>
            </a:r>
            <a:r>
              <a:rPr lang="en-US" sz="1200" dirty="0" err="1"/>
              <a:t>mux_gw_private_net_id</a:t>
            </a:r>
            <a:r>
              <a:rPr lang="en-US" sz="1200" dirty="0"/>
              <a:t>}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cidr</a:t>
            </a:r>
            <a:r>
              <a:rPr lang="en-US" sz="1200" dirty="0"/>
              <a:t>: { </a:t>
            </a:r>
            <a:r>
              <a:rPr lang="en-US" sz="1200" dirty="0" err="1"/>
              <a:t>get_input</a:t>
            </a:r>
            <a:r>
              <a:rPr lang="en-US" sz="1200" dirty="0"/>
              <a:t>: </a:t>
            </a:r>
            <a:r>
              <a:rPr lang="en-US" sz="1200" dirty="0" err="1"/>
              <a:t>mux_gw_private_net_cidr</a:t>
            </a:r>
            <a:r>
              <a:rPr lang="en-US" sz="1200" dirty="0"/>
              <a:t> }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dhcpEnabled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physicalNetwork</a:t>
            </a:r>
            <a:r>
              <a:rPr lang="en-US" sz="1200" dirty="0"/>
              <a:t>: "physnet1"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0805" y="1318960"/>
            <a:ext cx="640249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200" dirty="0" err="1"/>
              <a:t>Cp_vgw_mux_gw_private_net</a:t>
            </a:r>
            <a:r>
              <a:rPr lang="en-US" sz="1200" dirty="0"/>
              <a:t>:</a:t>
            </a:r>
          </a:p>
          <a:p>
            <a:r>
              <a:rPr lang="en-US" sz="1200" dirty="0"/>
              <a:t>      type: </a:t>
            </a:r>
            <a:r>
              <a:rPr lang="en-US" sz="1200" dirty="0" err="1"/>
              <a:t>tosca.nodes.nfv.VduCp</a:t>
            </a:r>
            <a:endParaRPr lang="en-US" sz="1200" dirty="0"/>
          </a:p>
          <a:p>
            <a:r>
              <a:rPr lang="en-US" sz="1200" dirty="0"/>
              <a:t>      properties: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layer_protocol</a:t>
            </a:r>
            <a:r>
              <a:rPr lang="en-US" sz="1200" dirty="0"/>
              <a:t>: [ipv4]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trunk_mode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protocol_data</a:t>
            </a:r>
            <a:r>
              <a:rPr lang="en-US" sz="1200" dirty="0" smtClean="0"/>
              <a:t>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……</a:t>
            </a:r>
            <a:endParaRPr lang="en-US" sz="1200" dirty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vnic_type</a:t>
            </a:r>
            <a:r>
              <a:rPr lang="en-US" sz="1200" dirty="0" smtClean="0"/>
              <a:t>: "direct"</a:t>
            </a:r>
          </a:p>
          <a:p>
            <a:r>
              <a:rPr lang="en-US" sz="1200" dirty="0" smtClean="0"/>
              <a:t>        </a:t>
            </a:r>
            <a:r>
              <a:rPr lang="en-US" sz="1200" dirty="0" err="1"/>
              <a:t>virtual_network_interface_requirements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- name: "</a:t>
            </a:r>
            <a:r>
              <a:rPr lang="en-US" sz="1200" dirty="0" err="1"/>
              <a:t>sriov</a:t>
            </a:r>
            <a:r>
              <a:rPr lang="en-US" sz="1200" dirty="0"/>
              <a:t>-support"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support_mandatory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network_interface_requirements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interfaceType</a:t>
            </a:r>
            <a:r>
              <a:rPr lang="en-US" sz="1200" dirty="0"/>
              <a:t>: '{"</a:t>
            </a:r>
            <a:r>
              <a:rPr lang="en-US" sz="1200" dirty="0" err="1"/>
              <a:t>schemaVersion</a:t>
            </a:r>
            <a:r>
              <a:rPr lang="en-US" sz="1200" dirty="0"/>
              <a:t>": "0", "</a:t>
            </a:r>
            <a:r>
              <a:rPr lang="en-US" sz="1200" dirty="0" err="1"/>
              <a:t>schemaSelector</a:t>
            </a:r>
            <a:r>
              <a:rPr lang="en-US" sz="1200" dirty="0"/>
              <a:t>": "", </a:t>
            </a:r>
            <a:endParaRPr lang="en-US" sz="1200" dirty="0" smtClean="0"/>
          </a:p>
          <a:p>
            <a:r>
              <a:rPr lang="en-US" sz="1200" dirty="0" smtClean="0"/>
              <a:t>                          "</a:t>
            </a:r>
            <a:r>
              <a:rPr lang="en-US" sz="1200" dirty="0" err="1"/>
              <a:t>hardwarePlatform</a:t>
            </a:r>
            <a:r>
              <a:rPr lang="en-US" sz="1200" dirty="0"/>
              <a:t>": "generic", </a:t>
            </a:r>
            <a:r>
              <a:rPr lang="en-US" sz="1200" dirty="0" smtClean="0"/>
              <a:t>"</a:t>
            </a:r>
            <a:r>
              <a:rPr lang="en-US" sz="1200" dirty="0"/>
              <a:t>mandatory": "true", "</a:t>
            </a:r>
            <a:r>
              <a:rPr lang="en-US" sz="1200" dirty="0" err="1"/>
              <a:t>configurationValue</a:t>
            </a:r>
            <a:r>
              <a:rPr lang="en-US" sz="1200" dirty="0"/>
              <a:t>": "SR-IOV"}'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nic_io_requirements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logical_node_requirements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pciVendorId</a:t>
            </a:r>
            <a:r>
              <a:rPr lang="en-US" sz="1200" dirty="0"/>
              <a:t>: '{"</a:t>
            </a:r>
            <a:r>
              <a:rPr lang="en-US" sz="1200" dirty="0" err="1"/>
              <a:t>schemaVersion</a:t>
            </a:r>
            <a:r>
              <a:rPr lang="en-US" sz="1200" dirty="0"/>
              <a:t>": "0", "</a:t>
            </a:r>
            <a:r>
              <a:rPr lang="en-US" sz="1200" dirty="0" err="1"/>
              <a:t>schemaSelector</a:t>
            </a:r>
            <a:r>
              <a:rPr lang="en-US" sz="1200" dirty="0"/>
              <a:t>": "", </a:t>
            </a:r>
            <a:endParaRPr lang="en-US" sz="1200" dirty="0" smtClean="0"/>
          </a:p>
          <a:p>
            <a:r>
              <a:rPr lang="en-US" sz="1200" dirty="0" smtClean="0"/>
              <a:t>                         "</a:t>
            </a:r>
            <a:r>
              <a:rPr lang="en-US" sz="1200" dirty="0" err="1"/>
              <a:t>hardwarePlatform</a:t>
            </a:r>
            <a:r>
              <a:rPr lang="en-US" sz="1200" dirty="0"/>
              <a:t>": "</a:t>
            </a:r>
            <a:r>
              <a:rPr lang="en-US" sz="1200" dirty="0" err="1"/>
              <a:t>generic</a:t>
            </a:r>
            <a:r>
              <a:rPr lang="en-US" sz="1200" dirty="0" err="1" smtClean="0"/>
              <a:t>","</a:t>
            </a:r>
            <a:r>
              <a:rPr lang="en-US" sz="1200" dirty="0" err="1"/>
              <a:t>mandatory</a:t>
            </a:r>
            <a:r>
              <a:rPr lang="en-US" sz="1200" dirty="0"/>
              <a:t>": "true", "</a:t>
            </a:r>
            <a:r>
              <a:rPr lang="en-US" sz="1200" dirty="0" err="1"/>
              <a:t>configurationValue</a:t>
            </a:r>
            <a:r>
              <a:rPr lang="en-US" sz="1200" dirty="0"/>
              <a:t>": "1234"}'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pciDeviceId</a:t>
            </a:r>
            <a:r>
              <a:rPr lang="en-US" sz="1200" dirty="0"/>
              <a:t>: '{"</a:t>
            </a:r>
            <a:r>
              <a:rPr lang="en-US" sz="1200" dirty="0" err="1"/>
              <a:t>schemaVersion</a:t>
            </a:r>
            <a:r>
              <a:rPr lang="en-US" sz="1200" dirty="0"/>
              <a:t>": "0", "</a:t>
            </a:r>
            <a:r>
              <a:rPr lang="en-US" sz="1200" dirty="0" err="1"/>
              <a:t>schemaSelector</a:t>
            </a:r>
            <a:r>
              <a:rPr lang="en-US" sz="1200" dirty="0"/>
              <a:t>": </a:t>
            </a:r>
            <a:r>
              <a:rPr lang="en-US" sz="1200" dirty="0" smtClean="0"/>
              <a:t>"",</a:t>
            </a:r>
          </a:p>
          <a:p>
            <a:r>
              <a:rPr lang="en-US" sz="1200" dirty="0" smtClean="0"/>
              <a:t>                         "</a:t>
            </a:r>
            <a:r>
              <a:rPr lang="en-US" sz="1200" dirty="0" err="1"/>
              <a:t>hardwarePlatform</a:t>
            </a:r>
            <a:r>
              <a:rPr lang="en-US" sz="1200" dirty="0"/>
              <a:t>": "</a:t>
            </a:r>
            <a:r>
              <a:rPr lang="en-US" sz="1200" dirty="0" err="1"/>
              <a:t>generic</a:t>
            </a:r>
            <a:r>
              <a:rPr lang="en-US" sz="1200" dirty="0" err="1" smtClean="0"/>
              <a:t>","</a:t>
            </a:r>
            <a:r>
              <a:rPr lang="en-US" sz="1200" dirty="0" err="1"/>
              <a:t>mandatory</a:t>
            </a:r>
            <a:r>
              <a:rPr lang="en-US" sz="1200" dirty="0"/>
              <a:t>": "true", "</a:t>
            </a:r>
            <a:r>
              <a:rPr lang="en-US" sz="1200" dirty="0" err="1"/>
              <a:t>configurationValue</a:t>
            </a:r>
            <a:r>
              <a:rPr lang="en-US" sz="1200" dirty="0"/>
              <a:t>": "5678"}'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pciNumDevices</a:t>
            </a:r>
            <a:r>
              <a:rPr lang="en-US" sz="1200" dirty="0"/>
              <a:t>: '{"</a:t>
            </a:r>
            <a:r>
              <a:rPr lang="en-US" sz="1200" dirty="0" err="1"/>
              <a:t>schemaVersion</a:t>
            </a:r>
            <a:r>
              <a:rPr lang="en-US" sz="1200" dirty="0"/>
              <a:t>": "0", "</a:t>
            </a:r>
            <a:r>
              <a:rPr lang="en-US" sz="1200" dirty="0" err="1"/>
              <a:t>schemaSelector</a:t>
            </a:r>
            <a:r>
              <a:rPr lang="en-US" sz="1200" dirty="0"/>
              <a:t>": "", </a:t>
            </a:r>
            <a:endParaRPr lang="en-US" sz="1200" dirty="0" smtClean="0"/>
          </a:p>
          <a:p>
            <a:r>
              <a:rPr lang="en-US" sz="1200" dirty="0" smtClean="0"/>
              <a:t>                         "</a:t>
            </a:r>
            <a:r>
              <a:rPr lang="en-US" sz="1200" dirty="0" err="1"/>
              <a:t>hardwarePlatform</a:t>
            </a:r>
            <a:r>
              <a:rPr lang="en-US" sz="1200" dirty="0"/>
              <a:t>": "generic", </a:t>
            </a:r>
            <a:r>
              <a:rPr lang="en-US" sz="1200" dirty="0" smtClean="0"/>
              <a:t>"</a:t>
            </a:r>
            <a:r>
              <a:rPr lang="en-US" sz="1200" dirty="0"/>
              <a:t>mandatory": "true", "</a:t>
            </a:r>
            <a:r>
              <a:rPr lang="en-US" sz="1200" dirty="0" err="1"/>
              <a:t>configurationValue</a:t>
            </a:r>
            <a:r>
              <a:rPr lang="en-US" sz="1200" dirty="0"/>
              <a:t>": "1"}'</a:t>
            </a:r>
          </a:p>
          <a:p>
            <a:r>
              <a:rPr lang="en-US" sz="1200" dirty="0"/>
              <a:t>      requirements:</a:t>
            </a:r>
          </a:p>
          <a:p>
            <a:r>
              <a:rPr lang="en-US" sz="1200" dirty="0"/>
              <a:t>        - virtual_binding: VDU_vgw_0</a:t>
            </a:r>
          </a:p>
          <a:p>
            <a:r>
              <a:rPr lang="en-US" sz="1200" dirty="0"/>
              <a:t>        - </a:t>
            </a:r>
            <a:r>
              <a:rPr lang="en-US" sz="1200" dirty="0" err="1"/>
              <a:t>virtual_link</a:t>
            </a:r>
            <a:r>
              <a:rPr lang="en-US" sz="1200" dirty="0"/>
              <a:t>: </a:t>
            </a:r>
            <a:r>
              <a:rPr lang="en-US" sz="1200" dirty="0" err="1"/>
              <a:t>VL_mux_gw_private_net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48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463298" y="228600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ONAP </a:t>
            </a: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Design Time – VNF Onboarding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圆角矩形 6"/>
          <p:cNvSpPr/>
          <p:nvPr/>
        </p:nvSpPr>
        <p:spPr>
          <a:xfrm>
            <a:off x="9584807" y="4536548"/>
            <a:ext cx="1695855" cy="141600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7" name="圆角矩形 11"/>
          <p:cNvSpPr/>
          <p:nvPr/>
        </p:nvSpPr>
        <p:spPr>
          <a:xfrm>
            <a:off x="9909029" y="5172310"/>
            <a:ext cx="1152128" cy="6096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35" dirty="0" smtClean="0"/>
              <a:t>VNFs Package</a:t>
            </a:r>
          </a:p>
          <a:p>
            <a:pPr algn="ctr"/>
            <a:r>
              <a:rPr lang="en-US" altLang="zh-CN" sz="1335" dirty="0" smtClean="0"/>
              <a:t>Onboarding</a:t>
            </a:r>
            <a:endParaRPr lang="zh-CN" altLang="en-US" sz="1335" dirty="0"/>
          </a:p>
        </p:txBody>
      </p:sp>
      <p:sp>
        <p:nvSpPr>
          <p:cNvPr id="111" name="TextBox 110"/>
          <p:cNvSpPr txBox="1"/>
          <p:nvPr/>
        </p:nvSpPr>
        <p:spPr>
          <a:xfrm>
            <a:off x="9964038" y="4574539"/>
            <a:ext cx="93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SDC</a:t>
            </a:r>
            <a:endParaRPr lang="zh-CN" altLang="en-US" sz="2400" dirty="0"/>
          </a:p>
        </p:txBody>
      </p:sp>
      <p:sp>
        <p:nvSpPr>
          <p:cNvPr id="124" name="Text Placeholder 3"/>
          <p:cNvSpPr>
            <a:spLocks noGrp="1"/>
          </p:cNvSpPr>
          <p:nvPr/>
        </p:nvSpPr>
        <p:spPr>
          <a:xfrm>
            <a:off x="520669" y="1229131"/>
            <a:ext cx="11506200" cy="517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Upload </a:t>
            </a:r>
            <a:r>
              <a:rPr lang="en-US" dirty="0"/>
              <a:t>descriptive model of the virtual </a:t>
            </a:r>
            <a:r>
              <a:rPr lang="en-US" dirty="0" smtClean="0"/>
              <a:t>function (TOSCA) including VNF package which is wrote and comply to ETSI SOL001.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Validate, assign, license, certify virtual </a:t>
            </a:r>
            <a:r>
              <a:rPr lang="en-US" dirty="0" smtClean="0"/>
              <a:t>function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SDC will generate new VNF with new format which is not fully comply to ETSI SOL001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48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463298" y="228600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ONAP </a:t>
            </a: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Design Time – Service Distribute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圆角矩形 6"/>
          <p:cNvSpPr/>
          <p:nvPr/>
        </p:nvSpPr>
        <p:spPr>
          <a:xfrm>
            <a:off x="1396627" y="3013126"/>
            <a:ext cx="1785581" cy="141600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SDC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圆角矩形 14"/>
          <p:cNvSpPr/>
          <p:nvPr/>
        </p:nvSpPr>
        <p:spPr>
          <a:xfrm>
            <a:off x="708306" y="5379254"/>
            <a:ext cx="1440160" cy="5497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</a:t>
            </a:r>
            <a:endParaRPr lang="zh-CN" altLang="en-US" sz="2400" dirty="0"/>
          </a:p>
        </p:txBody>
      </p:sp>
      <p:sp>
        <p:nvSpPr>
          <p:cNvPr id="114" name="圆角矩形 16"/>
          <p:cNvSpPr/>
          <p:nvPr/>
        </p:nvSpPr>
        <p:spPr>
          <a:xfrm>
            <a:off x="1776537" y="3689632"/>
            <a:ext cx="1025759" cy="6096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35" dirty="0" smtClean="0"/>
              <a:t>vCPE Service Package </a:t>
            </a:r>
            <a:endParaRPr lang="zh-CN" altLang="en-US" sz="1335" dirty="0"/>
          </a:p>
        </p:txBody>
      </p:sp>
      <p:sp>
        <p:nvSpPr>
          <p:cNvPr id="116" name="圆角矩形 40"/>
          <p:cNvSpPr/>
          <p:nvPr/>
        </p:nvSpPr>
        <p:spPr>
          <a:xfrm>
            <a:off x="2703666" y="5390082"/>
            <a:ext cx="1440160" cy="550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Policy</a:t>
            </a:r>
            <a:endParaRPr lang="zh-CN" altLang="en-US" sz="2400" dirty="0"/>
          </a:p>
        </p:txBody>
      </p:sp>
      <p:cxnSp>
        <p:nvCxnSpPr>
          <p:cNvPr id="117" name="Straight Arrow Connector 116"/>
          <p:cNvCxnSpPr>
            <a:stCxn id="114" idx="2"/>
            <a:endCxn id="112" idx="0"/>
          </p:cNvCxnSpPr>
          <p:nvPr/>
        </p:nvCxnSpPr>
        <p:spPr>
          <a:xfrm flipH="1">
            <a:off x="1428386" y="4299236"/>
            <a:ext cx="861031" cy="108001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4" idx="2"/>
            <a:endCxn id="116" idx="0"/>
          </p:cNvCxnSpPr>
          <p:nvPr/>
        </p:nvCxnSpPr>
        <p:spPr>
          <a:xfrm>
            <a:off x="2289417" y="4299236"/>
            <a:ext cx="1134329" cy="10908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Placeholder 3"/>
          <p:cNvSpPr>
            <a:spLocks noGrp="1"/>
          </p:cNvSpPr>
          <p:nvPr/>
        </p:nvSpPr>
        <p:spPr>
          <a:xfrm>
            <a:off x="520669" y="1229131"/>
            <a:ext cx="11506200" cy="517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Policy will parse the VNF and get policy.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6141" y="1075162"/>
            <a:ext cx="60033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latin typeface="Consolas" panose="020B0609020204030204" pitchFamily="49" charset="0"/>
              </a:rPr>
              <a:t>flavorLabel</a:t>
            </a:r>
            <a:r>
              <a:rPr lang="en-US" sz="1000" dirty="0" smtClean="0">
                <a:latin typeface="Consolas" panose="020B0609020204030204" pitchFamily="49" charset="0"/>
              </a:rPr>
              <a:t>":"</a:t>
            </a:r>
            <a:r>
              <a:rPr lang="en-US" sz="1000" dirty="0" err="1" smtClean="0">
                <a:latin typeface="Consolas" panose="020B0609020204030204" pitchFamily="49" charset="0"/>
              </a:rPr>
              <a:t>vcpe.vgw</a:t>
            </a:r>
            <a:r>
              <a:rPr lang="en-US" sz="1000" dirty="0" smtClean="0">
                <a:latin typeface="Consolas" panose="020B0609020204030204" pitchFamily="49" charset="0"/>
              </a:rPr>
              <a:t>",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latin typeface="Consolas" panose="020B0609020204030204" pitchFamily="49" charset="0"/>
              </a:rPr>
              <a:t>flavorProperties</a:t>
            </a:r>
            <a:r>
              <a:rPr lang="en-US" sz="1000" dirty="0" smtClean="0">
                <a:latin typeface="Consolas" panose="020B0609020204030204" pitchFamily="49" charset="0"/>
              </a:rPr>
              <a:t>":[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-feature": "</a:t>
            </a:r>
            <a:r>
              <a:rPr lang="en-US" altLang="en-US" sz="1000" dirty="0" err="1">
                <a:latin typeface="Consolas" panose="020B0609020204030204" pitchFamily="49" charset="0"/>
              </a:rPr>
              <a:t>sriovNICNetwork</a:t>
            </a:r>
            <a:r>
              <a:rPr lang="en-US" altLang="en-US" sz="1000" dirty="0">
                <a:latin typeface="Consolas" panose="020B0609020204030204" pitchFamily="49" charset="0"/>
              </a:rPr>
              <a:t>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mandatory": "True",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architecture": "generic",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-version": "v1",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directives" 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{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type": "</a:t>
            </a:r>
            <a:r>
              <a:rPr lang="en-US" altLang="en-US" sz="1000" dirty="0" err="1">
                <a:latin typeface="Consolas" panose="020B0609020204030204" pitchFamily="49" charset="0"/>
              </a:rPr>
              <a:t>sriovNICNetwork_directives</a:t>
            </a:r>
            <a:r>
              <a:rPr lang="en-US" altLang="en-US" sz="1000" dirty="0">
                <a:latin typeface="Consolas" panose="020B0609020204030204" pitchFamily="49" charset="0"/>
              </a:rPr>
              <a:t>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attributes":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 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{"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000" dirty="0">
                <a:latin typeface="Consolas" panose="020B0609020204030204" pitchFamily="49" charset="0"/>
              </a:rPr>
              <a:t>": "</a:t>
            </a:r>
            <a:r>
              <a:rPr lang="en-US" altLang="en-US" sz="1000" dirty="0" err="1" smtClean="0">
                <a:latin typeface="Consolas" panose="020B0609020204030204" pitchFamily="49" charset="0"/>
              </a:rPr>
              <a:t>vgw_nic_type</a:t>
            </a:r>
            <a:r>
              <a:rPr lang="en-US" altLang="en-US" sz="1000" dirty="0" smtClean="0">
                <a:latin typeface="Consolas" panose="020B0609020204030204" pitchFamily="49" charset="0"/>
              </a:rPr>
              <a:t>", 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000" dirty="0">
                <a:latin typeface="Consolas" panose="020B0609020204030204" pitchFamily="49" charset="0"/>
              </a:rPr>
              <a:t>": </a:t>
            </a:r>
            <a:r>
              <a:rPr lang="en-US" altLang="en-US" sz="1000" dirty="0" smtClean="0">
                <a:latin typeface="Consolas" panose="020B0609020204030204" pitchFamily="49" charset="0"/>
              </a:rPr>
              <a:t>“</a:t>
            </a:r>
            <a:r>
              <a:rPr lang="en-US" altLang="en-US" sz="1000" b="1" dirty="0" smtClean="0">
                <a:latin typeface="Consolas" panose="020B0609020204030204" pitchFamily="49" charset="0"/>
              </a:rPr>
              <a:t>direct</a:t>
            </a:r>
            <a:r>
              <a:rPr lang="en-US" altLang="en-US" sz="1000" dirty="0" smtClean="0">
                <a:latin typeface="Consolas" panose="020B0609020204030204" pitchFamily="49" charset="0"/>
              </a:rPr>
              <a:t>"},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000" dirty="0">
                <a:latin typeface="Consolas" panose="020B0609020204030204" pitchFamily="49" charset="0"/>
              </a:rPr>
              <a:t>":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 smtClean="0">
                <a:latin typeface="Consolas" panose="020B0609020204030204" pitchFamily="49" charset="0"/>
              </a:rPr>
              <a:t>vgw_provider_network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000" dirty="0">
                <a:latin typeface="Consolas" panose="020B0609020204030204" pitchFamily="49" charset="0"/>
              </a:rPr>
              <a:t>": </a:t>
            </a:r>
            <a:r>
              <a:rPr lang="en-US" altLang="en-US" sz="1000" dirty="0" smtClean="0">
                <a:latin typeface="Consolas" panose="020B0609020204030204" pitchFamily="49" charset="0"/>
              </a:rPr>
              <a:t>“</a:t>
            </a:r>
            <a:r>
              <a:rPr lang="en-US" altLang="en-US" sz="1000" b="1" dirty="0" smtClean="0">
                <a:latin typeface="Consolas" panose="020B0609020204030204" pitchFamily="49" charset="0"/>
              </a:rPr>
              <a:t>physnet1</a:t>
            </a:r>
            <a:r>
              <a:rPr lang="en-US" altLang="en-US" sz="1000" dirty="0" smtClean="0">
                <a:latin typeface="Consolas" panose="020B0609020204030204" pitchFamily="49" charset="0"/>
              </a:rPr>
              <a:t>"}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-feature-attributes":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pciVendorId</a:t>
            </a:r>
            <a:r>
              <a:rPr lang="en-US" altLang="en-US" sz="1000" dirty="0">
                <a:latin typeface="Consolas" panose="020B0609020204030204" pitchFamily="49" charset="0"/>
              </a:rPr>
              <a:t>",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1234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pciDeviceId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5678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pciCount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1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"&gt;=",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physicalNetwork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physnet1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"=", "unit": </a:t>
            </a:r>
            <a:r>
              <a:rPr lang="en-US" altLang="en-US" sz="1000" dirty="0" smtClean="0">
                <a:latin typeface="Consolas" panose="020B0609020204030204" pitchFamily="49" charset="0"/>
              </a:rPr>
              <a:t>"“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</a:t>
            </a:r>
            <a:r>
              <a:rPr lang="en-US" altLang="en-US" sz="1000" dirty="0">
                <a:latin typeface="Consolas" panose="020B0609020204030204" pitchFamily="49" charset="0"/>
              </a:rPr>
              <a:t>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 },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5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2518411"/>
            <a:ext cx="8636000" cy="13620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096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68" b="0" i="0" kern="1200" cap="none">
                <a:solidFill>
                  <a:schemeClr val="accent3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40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vCPE Run Time</a:t>
            </a:r>
            <a:endParaRPr lang="en-US" sz="4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8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63298" y="228600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>
                <a:solidFill>
                  <a:schemeClr val="tx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ONAP </a:t>
            </a:r>
            <a:r>
              <a:rPr lang="en-US" sz="3733" b="0" dirty="0" smtClean="0">
                <a:solidFill>
                  <a:schemeClr val="tx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Run Time</a:t>
            </a:r>
            <a:endParaRPr lang="en-US" sz="3733" b="0" dirty="0">
              <a:solidFill>
                <a:schemeClr val="tx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/>
        </p:nvSpPr>
        <p:spPr>
          <a:xfrm>
            <a:off x="520669" y="1229131"/>
            <a:ext cx="11506200" cy="517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VFC Lifecycle</a:t>
            </a:r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: instantiate/terminate/heal…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18640" y="4387042"/>
            <a:ext cx="939082" cy="4930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UUI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03708" y="4395270"/>
            <a:ext cx="1034343" cy="4789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VF-C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42099" y="4389387"/>
            <a:ext cx="1221937" cy="4907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Multi-Cloud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34605" y="4321382"/>
            <a:ext cx="1466958" cy="6243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WindRiver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(Openstack)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20" idx="3"/>
            <a:endCxn id="23" idx="1"/>
          </p:cNvCxnSpPr>
          <p:nvPr/>
        </p:nvCxnSpPr>
        <p:spPr>
          <a:xfrm>
            <a:off x="2257722" y="4633568"/>
            <a:ext cx="945986" cy="1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>
            <a:off x="4238051" y="4634741"/>
            <a:ext cx="2204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7" idx="1"/>
          </p:cNvCxnSpPr>
          <p:nvPr/>
        </p:nvCxnSpPr>
        <p:spPr>
          <a:xfrm flipV="1">
            <a:off x="7664036" y="4633568"/>
            <a:ext cx="1470569" cy="1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8380" y="4219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104" y="43384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8445" y="29356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88568" y="43384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03708" y="2967888"/>
            <a:ext cx="1034343" cy="4789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OOF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30387" y="2967887"/>
            <a:ext cx="1034343" cy="4789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>
            <a:stCxn id="47" idx="3"/>
            <a:endCxn id="48" idx="1"/>
          </p:cNvCxnSpPr>
          <p:nvPr/>
        </p:nvCxnSpPr>
        <p:spPr>
          <a:xfrm flipV="1">
            <a:off x="4238051" y="3207358"/>
            <a:ext cx="11923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0"/>
            <a:endCxn id="47" idx="2"/>
          </p:cNvCxnSpPr>
          <p:nvPr/>
        </p:nvCxnSpPr>
        <p:spPr>
          <a:xfrm flipV="1">
            <a:off x="3720880" y="3446829"/>
            <a:ext cx="0" cy="948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63210" y="371071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8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209298" y="189132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Policy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178" y="1686774"/>
            <a:ext cx="5159512" cy="3891834"/>
          </a:xfrm>
          <a:prstGeom prst="rect">
            <a:avLst/>
          </a:prstGeom>
          <a:noFill/>
          <a:ln w="15875">
            <a:solidFill>
              <a:schemeClr val="tx2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Policy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592" y="2034081"/>
            <a:ext cx="1384574" cy="32573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Driven Decision &amp; Enforcement Framework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235469" y="792388"/>
            <a:ext cx="965674" cy="5292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Customer</a:t>
            </a:r>
          </a:p>
          <a:p>
            <a:pPr algn="ctr"/>
            <a:r>
              <a:rPr lang="en-US" altLang="zh-CN" sz="1400" dirty="0" smtClean="0"/>
              <a:t>Input</a:t>
            </a:r>
            <a:endParaRPr lang="en-US" sz="1400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3915408" y="3386109"/>
            <a:ext cx="1461155" cy="527901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DB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966255" y="4518081"/>
            <a:ext cx="1516754" cy="6713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Policy Distribution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10796" y="4601095"/>
            <a:ext cx="1513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REST APIs/Event Driven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793772" y="5768820"/>
            <a:ext cx="1148253" cy="5096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0912" y="2034081"/>
            <a:ext cx="1516754" cy="7479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Policy Creation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Administration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4153618" y="5768821"/>
            <a:ext cx="1155494" cy="50965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SDC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91743" y="867027"/>
            <a:ext cx="60033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latin typeface="Consolas" panose="020B0609020204030204" pitchFamily="49" charset="0"/>
              </a:rPr>
              <a:t>flavorLabel</a:t>
            </a:r>
            <a:r>
              <a:rPr lang="en-US" sz="1000" dirty="0" smtClean="0">
                <a:latin typeface="Consolas" panose="020B0609020204030204" pitchFamily="49" charset="0"/>
              </a:rPr>
              <a:t>":"</a:t>
            </a:r>
            <a:r>
              <a:rPr lang="en-US" sz="1000" dirty="0" err="1" smtClean="0">
                <a:latin typeface="Consolas" panose="020B0609020204030204" pitchFamily="49" charset="0"/>
              </a:rPr>
              <a:t>vcpe.vgw</a:t>
            </a:r>
            <a:r>
              <a:rPr lang="en-US" sz="1000" dirty="0" smtClean="0">
                <a:latin typeface="Consolas" panose="020B0609020204030204" pitchFamily="49" charset="0"/>
              </a:rPr>
              <a:t>",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latin typeface="Consolas" panose="020B0609020204030204" pitchFamily="49" charset="0"/>
              </a:rPr>
              <a:t>flavorProperties</a:t>
            </a:r>
            <a:r>
              <a:rPr lang="en-US" sz="1000" dirty="0" smtClean="0">
                <a:latin typeface="Consolas" panose="020B0609020204030204" pitchFamily="49" charset="0"/>
              </a:rPr>
              <a:t>":[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-feature": "</a:t>
            </a:r>
            <a:r>
              <a:rPr lang="en-US" altLang="en-US" sz="1000" dirty="0" err="1">
                <a:latin typeface="Consolas" panose="020B0609020204030204" pitchFamily="49" charset="0"/>
              </a:rPr>
              <a:t>sriovNICNetwork</a:t>
            </a:r>
            <a:r>
              <a:rPr lang="en-US" altLang="en-US" sz="1000" dirty="0">
                <a:latin typeface="Consolas" panose="020B0609020204030204" pitchFamily="49" charset="0"/>
              </a:rPr>
              <a:t>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mandatory": "True",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architecture": "generic",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-version": "v1",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directives" 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{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type": "</a:t>
            </a:r>
            <a:r>
              <a:rPr lang="en-US" altLang="en-US" sz="1000" dirty="0" err="1">
                <a:latin typeface="Consolas" panose="020B0609020204030204" pitchFamily="49" charset="0"/>
              </a:rPr>
              <a:t>sriovNICNetwork_directives</a:t>
            </a:r>
            <a:r>
              <a:rPr lang="en-US" altLang="en-US" sz="1000" dirty="0">
                <a:latin typeface="Consolas" panose="020B0609020204030204" pitchFamily="49" charset="0"/>
              </a:rPr>
              <a:t>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attributes":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 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{"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000" dirty="0">
                <a:latin typeface="Consolas" panose="020B0609020204030204" pitchFamily="49" charset="0"/>
              </a:rPr>
              <a:t>": "</a:t>
            </a:r>
            <a:r>
              <a:rPr lang="en-US" altLang="en-US" sz="1000" dirty="0" err="1" smtClean="0">
                <a:latin typeface="Consolas" panose="020B0609020204030204" pitchFamily="49" charset="0"/>
              </a:rPr>
              <a:t>vgw_nic_type</a:t>
            </a:r>
            <a:r>
              <a:rPr lang="en-US" altLang="en-US" sz="1000" dirty="0" smtClean="0">
                <a:latin typeface="Consolas" panose="020B0609020204030204" pitchFamily="49" charset="0"/>
              </a:rPr>
              <a:t>", 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000" dirty="0">
                <a:latin typeface="Consolas" panose="020B0609020204030204" pitchFamily="49" charset="0"/>
              </a:rPr>
              <a:t>": </a:t>
            </a:r>
            <a:r>
              <a:rPr lang="en-US" altLang="en-US" sz="1000" dirty="0" smtClean="0">
                <a:latin typeface="Consolas" panose="020B0609020204030204" pitchFamily="49" charset="0"/>
              </a:rPr>
              <a:t>“</a:t>
            </a:r>
            <a:r>
              <a:rPr lang="en-US" altLang="en-US" sz="1000" b="1" dirty="0" smtClean="0">
                <a:latin typeface="Consolas" panose="020B0609020204030204" pitchFamily="49" charset="0"/>
              </a:rPr>
              <a:t>direct</a:t>
            </a:r>
            <a:r>
              <a:rPr lang="en-US" altLang="en-US" sz="1000" dirty="0" smtClean="0">
                <a:latin typeface="Consolas" panose="020B0609020204030204" pitchFamily="49" charset="0"/>
              </a:rPr>
              <a:t>"},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000" dirty="0">
                <a:latin typeface="Consolas" panose="020B0609020204030204" pitchFamily="49" charset="0"/>
              </a:rPr>
              <a:t>":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 smtClean="0">
                <a:latin typeface="Consolas" panose="020B0609020204030204" pitchFamily="49" charset="0"/>
              </a:rPr>
              <a:t>vgw_provider_network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000" dirty="0">
                <a:latin typeface="Consolas" panose="020B0609020204030204" pitchFamily="49" charset="0"/>
              </a:rPr>
              <a:t>": </a:t>
            </a:r>
            <a:r>
              <a:rPr lang="en-US" altLang="en-US" sz="1000" dirty="0" smtClean="0">
                <a:latin typeface="Consolas" panose="020B0609020204030204" pitchFamily="49" charset="0"/>
              </a:rPr>
              <a:t>“</a:t>
            </a:r>
            <a:r>
              <a:rPr lang="en-US" altLang="en-US" sz="1000" b="1" dirty="0" smtClean="0">
                <a:latin typeface="Consolas" panose="020B0609020204030204" pitchFamily="49" charset="0"/>
              </a:rPr>
              <a:t>physnet1</a:t>
            </a:r>
            <a:r>
              <a:rPr lang="en-US" altLang="en-US" sz="1000" dirty="0" smtClean="0">
                <a:latin typeface="Consolas" panose="020B0609020204030204" pitchFamily="49" charset="0"/>
              </a:rPr>
              <a:t>"}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-feature-attributes":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pciVendorId</a:t>
            </a:r>
            <a:r>
              <a:rPr lang="en-US" altLang="en-US" sz="1000" dirty="0">
                <a:latin typeface="Consolas" panose="020B0609020204030204" pitchFamily="49" charset="0"/>
              </a:rPr>
              <a:t>",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1234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pciDeviceId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5678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pciCount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1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"&gt;=",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physicalNetwork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</a:t>
            </a:r>
            <a:r>
              <a:rPr lang="en-US" altLang="en-US" sz="1000" b="1" dirty="0">
                <a:latin typeface="Consolas" panose="020B0609020204030204" pitchFamily="49" charset="0"/>
              </a:rPr>
              <a:t>physnet1</a:t>
            </a:r>
            <a:r>
              <a:rPr lang="en-US" altLang="en-US" sz="1000" dirty="0">
                <a:latin typeface="Consolas" panose="020B0609020204030204" pitchFamily="49" charset="0"/>
              </a:rPr>
              <a:t>", "operator": "=", "unit": </a:t>
            </a:r>
            <a:r>
              <a:rPr lang="en-US" altLang="en-US" sz="1000" dirty="0" smtClean="0">
                <a:latin typeface="Consolas" panose="020B0609020204030204" pitchFamily="49" charset="0"/>
              </a:rPr>
              <a:t>"“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</a:t>
            </a:r>
            <a:r>
              <a:rPr lang="en-US" altLang="en-US" sz="1000" dirty="0">
                <a:latin typeface="Consolas" panose="020B0609020204030204" pitchFamily="49" charset="0"/>
              </a:rPr>
              <a:t>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 },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Elbow Connector 23"/>
          <p:cNvCxnSpPr>
            <a:stCxn id="62" idx="0"/>
          </p:cNvCxnSpPr>
          <p:nvPr/>
        </p:nvCxnSpPr>
        <p:spPr>
          <a:xfrm rot="16200000" flipV="1">
            <a:off x="4445761" y="5483216"/>
            <a:ext cx="570447" cy="763"/>
          </a:xfrm>
          <a:prstGeom prst="bentConnector3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9" idx="2"/>
            <a:endCxn id="61" idx="0"/>
          </p:cNvCxnSpPr>
          <p:nvPr/>
        </p:nvCxnSpPr>
        <p:spPr>
          <a:xfrm rot="16200000" flipH="1">
            <a:off x="4362561" y="1677353"/>
            <a:ext cx="712472" cy="983"/>
          </a:xfrm>
          <a:prstGeom prst="bentConnector3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8" idx="3"/>
            <a:endCxn id="51" idx="2"/>
          </p:cNvCxnSpPr>
          <p:nvPr/>
        </p:nvCxnSpPr>
        <p:spPr>
          <a:xfrm flipV="1">
            <a:off x="2063166" y="3650060"/>
            <a:ext cx="1852242" cy="12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63166" y="4862705"/>
            <a:ext cx="1909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76505" y="1432472"/>
            <a:ext cx="754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/>
              <a:t>REST APIs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61" idx="1"/>
          </p:cNvCxnSpPr>
          <p:nvPr/>
        </p:nvCxnSpPr>
        <p:spPr>
          <a:xfrm flipH="1" flipV="1">
            <a:off x="2094718" y="2404466"/>
            <a:ext cx="1866194" cy="3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9" idx="0"/>
            <a:endCxn id="48" idx="2"/>
          </p:cNvCxnSpPr>
          <p:nvPr/>
        </p:nvCxnSpPr>
        <p:spPr>
          <a:xfrm rot="5400000" flipH="1" flipV="1">
            <a:off x="1130708" y="5528649"/>
            <a:ext cx="477363" cy="2980"/>
          </a:xfrm>
          <a:prstGeom prst="bentConnector3">
            <a:avLst/>
          </a:prstGeom>
          <a:ln w="34925">
            <a:solidFill>
              <a:srgbClr val="7030A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4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463298" y="228600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3733" b="0" dirty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fld id="{0A1187C1-A9AF-433C-AF3D-72657250A964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297" y="1526258"/>
            <a:ext cx="11132651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9" indent="-381009">
              <a:lnSpc>
                <a:spcPct val="150000"/>
              </a:lnSpc>
              <a:buFontTx/>
              <a:buChar char="-"/>
            </a:pPr>
            <a:r>
              <a:rPr lang="en-US" altLang="zh-CN" sz="3840" dirty="0" smtClean="0"/>
              <a:t>vCPE Overall</a:t>
            </a:r>
          </a:p>
          <a:p>
            <a:pPr marL="381009" indent="-381009">
              <a:lnSpc>
                <a:spcPct val="150000"/>
              </a:lnSpc>
              <a:buFontTx/>
              <a:buChar char="-"/>
            </a:pPr>
            <a:r>
              <a:rPr lang="en-US" sz="3840" dirty="0" smtClean="0"/>
              <a:t>HPA registry and discovery</a:t>
            </a:r>
            <a:endParaRPr lang="en-US" altLang="zh-CN" sz="3840" dirty="0"/>
          </a:p>
          <a:p>
            <a:pPr marL="381009" indent="-381009">
              <a:lnSpc>
                <a:spcPct val="150000"/>
              </a:lnSpc>
              <a:buFontTx/>
              <a:buChar char="-"/>
            </a:pPr>
            <a:r>
              <a:rPr lang="en-US" sz="3840" dirty="0" smtClean="0"/>
              <a:t>vCPE Design Time</a:t>
            </a:r>
            <a:endParaRPr lang="en-US" sz="3840" dirty="0"/>
          </a:p>
          <a:p>
            <a:pPr marL="381009" indent="-381009">
              <a:lnSpc>
                <a:spcPct val="150000"/>
              </a:lnSpc>
              <a:buFontTx/>
              <a:buChar char="-"/>
            </a:pPr>
            <a:r>
              <a:rPr lang="en-US" sz="3840" dirty="0" smtClean="0"/>
              <a:t>vCPE Run Time</a:t>
            </a:r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1587571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fld id="{356F64D4-9561-4662-8999-AC0A949B25C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09298" y="189132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OOF Homing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81465" y="1881526"/>
            <a:ext cx="50211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VFC sends out homing request to OOF(OSDF) containing resource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OOF(OSDF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pulls all the related homing constraints from Policy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OOF(HAS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check AAI database to pull region(flavor)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OOF(OSDF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returns homing allocation solution to VFC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62595" y="1859487"/>
            <a:ext cx="1066144" cy="5610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VFC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058475" y="1796620"/>
            <a:ext cx="1066144" cy="5610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496043" y="3147768"/>
            <a:ext cx="2829504" cy="19612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18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Elbow Connector 50"/>
          <p:cNvCxnSpPr>
            <a:stCxn id="48" idx="3"/>
            <a:endCxn id="66" idx="0"/>
          </p:cNvCxnSpPr>
          <p:nvPr/>
        </p:nvCxnSpPr>
        <p:spPr>
          <a:xfrm>
            <a:off x="1528739" y="2140025"/>
            <a:ext cx="742117" cy="1180397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930384" y="4415160"/>
            <a:ext cx="1226722" cy="521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OOF - HAS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962868" y="5618500"/>
            <a:ext cx="1161751" cy="56107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AAI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Elbow Connector 54"/>
          <p:cNvCxnSpPr>
            <a:stCxn id="52" idx="2"/>
            <a:endCxn id="53" idx="0"/>
          </p:cNvCxnSpPr>
          <p:nvPr/>
        </p:nvCxnSpPr>
        <p:spPr>
          <a:xfrm rot="5400000">
            <a:off x="3203067" y="5277821"/>
            <a:ext cx="68135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6" idx="1"/>
            <a:endCxn id="48" idx="2"/>
          </p:cNvCxnSpPr>
          <p:nvPr/>
        </p:nvCxnSpPr>
        <p:spPr>
          <a:xfrm rot="10800000">
            <a:off x="995667" y="2420564"/>
            <a:ext cx="640224" cy="1172501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91353" y="1805935"/>
            <a:ext cx="38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88996" y="2405205"/>
            <a:ext cx="40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0528" y="506288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064" y="3656163"/>
            <a:ext cx="79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/>
          <p:cNvCxnSpPr>
            <a:stCxn id="50" idx="0"/>
            <a:endCxn id="49" idx="2"/>
          </p:cNvCxnSpPr>
          <p:nvPr/>
        </p:nvCxnSpPr>
        <p:spPr>
          <a:xfrm rot="5400000" flipH="1" flipV="1">
            <a:off x="2856136" y="2412357"/>
            <a:ext cx="790070" cy="680752"/>
          </a:xfrm>
          <a:prstGeom prst="bentConnector3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6" idx="3"/>
            <a:endCxn id="52" idx="0"/>
          </p:cNvCxnSpPr>
          <p:nvPr/>
        </p:nvCxnSpPr>
        <p:spPr>
          <a:xfrm>
            <a:off x="2905820" y="3593064"/>
            <a:ext cx="637925" cy="82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1"/>
            <a:endCxn id="66" idx="2"/>
          </p:cNvCxnSpPr>
          <p:nvPr/>
        </p:nvCxnSpPr>
        <p:spPr>
          <a:xfrm flipH="1" flipV="1">
            <a:off x="2270856" y="3865706"/>
            <a:ext cx="659528" cy="81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635891" y="3320422"/>
            <a:ext cx="1269929" cy="545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OOF- OSDF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94750" y="283262"/>
            <a:ext cx="3977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OOF: ONAP Optimization Framework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OSDF: Optimization Service Design Framework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HAS: Homing Allocation Service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31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fld id="{356F64D4-9561-4662-8999-AC0A949B25C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09298" y="189132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OOF Homing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76141" y="867027"/>
            <a:ext cx="60033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latin typeface="Consolas" panose="020B0609020204030204" pitchFamily="49" charset="0"/>
              </a:rPr>
              <a:t>flavorLabel</a:t>
            </a:r>
            <a:r>
              <a:rPr lang="en-US" sz="1000" dirty="0" smtClean="0">
                <a:latin typeface="Consolas" panose="020B0609020204030204" pitchFamily="49" charset="0"/>
              </a:rPr>
              <a:t>":"</a:t>
            </a:r>
            <a:r>
              <a:rPr lang="en-US" sz="1000" dirty="0" err="1" smtClean="0">
                <a:latin typeface="Consolas" panose="020B0609020204030204" pitchFamily="49" charset="0"/>
              </a:rPr>
              <a:t>vcpe.vgw</a:t>
            </a:r>
            <a:r>
              <a:rPr lang="en-US" sz="1000" dirty="0" smtClean="0">
                <a:latin typeface="Consolas" panose="020B0609020204030204" pitchFamily="49" charset="0"/>
              </a:rPr>
              <a:t>",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latin typeface="Consolas" panose="020B0609020204030204" pitchFamily="49" charset="0"/>
              </a:rPr>
              <a:t>flavorProperties</a:t>
            </a:r>
            <a:r>
              <a:rPr lang="en-US" sz="1000" dirty="0" smtClean="0">
                <a:latin typeface="Consolas" panose="020B0609020204030204" pitchFamily="49" charset="0"/>
              </a:rPr>
              <a:t>":[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-feature": "</a:t>
            </a:r>
            <a:r>
              <a:rPr lang="en-US" altLang="en-US" sz="1000" dirty="0" err="1">
                <a:latin typeface="Consolas" panose="020B0609020204030204" pitchFamily="49" charset="0"/>
              </a:rPr>
              <a:t>sriovNICNetwork</a:t>
            </a:r>
            <a:r>
              <a:rPr lang="en-US" altLang="en-US" sz="1000" dirty="0">
                <a:latin typeface="Consolas" panose="020B0609020204030204" pitchFamily="49" charset="0"/>
              </a:rPr>
              <a:t>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mandatory": "True",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architecture": "generic",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-version": "v1",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directives" 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{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type": "</a:t>
            </a:r>
            <a:r>
              <a:rPr lang="en-US" altLang="en-US" sz="1000" dirty="0" err="1">
                <a:latin typeface="Consolas" panose="020B0609020204030204" pitchFamily="49" charset="0"/>
              </a:rPr>
              <a:t>sriovNICNetwork_directives</a:t>
            </a:r>
            <a:r>
              <a:rPr lang="en-US" altLang="en-US" sz="1000" dirty="0">
                <a:latin typeface="Consolas" panose="020B0609020204030204" pitchFamily="49" charset="0"/>
              </a:rPr>
              <a:t>",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>
                <a:latin typeface="Consolas" panose="020B0609020204030204" pitchFamily="49" charset="0"/>
              </a:rPr>
              <a:t>attributes":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 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{"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000" dirty="0">
                <a:latin typeface="Consolas" panose="020B0609020204030204" pitchFamily="49" charset="0"/>
              </a:rPr>
              <a:t>": "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vgw_</a:t>
            </a:r>
            <a:r>
              <a:rPr lang="en-US" altLang="en-US" sz="1000" dirty="0" err="1" smtClean="0">
                <a:latin typeface="Consolas" panose="020B0609020204030204" pitchFamily="49" charset="0"/>
              </a:rPr>
              <a:t>vnic_type</a:t>
            </a:r>
            <a:r>
              <a:rPr lang="en-US" altLang="en-US" sz="1000" dirty="0" smtClean="0">
                <a:latin typeface="Consolas" panose="020B0609020204030204" pitchFamily="49" charset="0"/>
              </a:rPr>
              <a:t>", 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000" dirty="0">
                <a:latin typeface="Consolas" panose="020B0609020204030204" pitchFamily="49" charset="0"/>
              </a:rPr>
              <a:t>": "direct</a:t>
            </a:r>
            <a:r>
              <a:rPr lang="en-US" altLang="en-US" sz="1000" dirty="0" smtClean="0">
                <a:latin typeface="Consolas" panose="020B0609020204030204" pitchFamily="49" charset="0"/>
              </a:rPr>
              <a:t>"},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000" dirty="0">
                <a:latin typeface="Consolas" panose="020B0609020204030204" pitchFamily="49" charset="0"/>
              </a:rPr>
              <a:t>": "</a:t>
            </a:r>
            <a:r>
              <a:rPr lang="en-US" altLang="en-US" sz="1000" dirty="0" err="1">
                <a:latin typeface="Consolas" panose="020B0609020204030204" pitchFamily="49" charset="0"/>
              </a:rPr>
              <a:t>vgw_provider_network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000" dirty="0">
                <a:latin typeface="Consolas" panose="020B0609020204030204" pitchFamily="49" charset="0"/>
              </a:rPr>
              <a:t>": "physnet1</a:t>
            </a:r>
            <a:r>
              <a:rPr lang="en-US" altLang="en-US" sz="1000" dirty="0" smtClean="0">
                <a:latin typeface="Consolas" panose="020B0609020204030204" pitchFamily="49" charset="0"/>
              </a:rPr>
              <a:t>"}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-feature-attributes": [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pciVendorId</a:t>
            </a:r>
            <a:r>
              <a:rPr lang="en-US" altLang="en-US" sz="1000" dirty="0">
                <a:latin typeface="Consolas" panose="020B0609020204030204" pitchFamily="49" charset="0"/>
              </a:rPr>
              <a:t>",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"1234", "operator": "=",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pciDeviceId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"5678", "operator": "=",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pciCount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"1", "operator": "&gt;=", "unit": "" 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},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{</a:t>
            </a: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endParaRPr lang="en-US" altLang="en-US" sz="1000" dirty="0" smtClean="0"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 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-attribute-key": "</a:t>
            </a:r>
            <a:r>
              <a:rPr lang="en-US" altLang="en-US" sz="1000" dirty="0" err="1">
                <a:latin typeface="Consolas" panose="020B0609020204030204" pitchFamily="49" charset="0"/>
              </a:rPr>
              <a:t>physicalNetwork</a:t>
            </a:r>
            <a:r>
              <a:rPr lang="en-US" altLang="en-US" sz="1000" dirty="0" smtClean="0"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000" dirty="0">
                <a:latin typeface="Consolas" panose="020B0609020204030204" pitchFamily="49" charset="0"/>
              </a:rPr>
              <a:t> "</a:t>
            </a:r>
            <a:r>
              <a:rPr lang="en-US" altLang="en-US" sz="1000" dirty="0" err="1">
                <a:latin typeface="Consolas" panose="020B0609020204030204" pitchFamily="49" charset="0"/>
              </a:rPr>
              <a:t>hpa</a:t>
            </a:r>
            <a:r>
              <a:rPr lang="en-US" altLang="en-US" sz="1000" dirty="0">
                <a:latin typeface="Consolas" panose="020B0609020204030204" pitchFamily="49" charset="0"/>
              </a:rPr>
              <a:t>-attribute-value": "physnet1", "operator": "=", "unit": </a:t>
            </a:r>
            <a:r>
              <a:rPr lang="en-US" altLang="en-US" sz="1000" dirty="0" smtClean="0">
                <a:latin typeface="Consolas" panose="020B0609020204030204" pitchFamily="49" charset="0"/>
              </a:rPr>
              <a:t>"“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latin typeface="Consolas" panose="020B0609020204030204" pitchFamily="49" charset="0"/>
              </a:rPr>
              <a:t>    </a:t>
            </a:r>
            <a:r>
              <a:rPr lang="en-US" altLang="en-US" sz="1000" dirty="0">
                <a:latin typeface="Consolas" panose="020B0609020204030204" pitchFamily="49" charset="0"/>
              </a:rPr>
              <a:t>}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</a:t>
            </a: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altLang="en-US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</a:t>
            </a:r>
            <a:r>
              <a:rPr lang="en-US" altLang="en-US" sz="1000" dirty="0" smtClean="0">
                <a:latin typeface="Consolas" panose="020B0609020204030204" pitchFamily="49" charset="0"/>
              </a:rPr>
              <a:t> },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0210" y="591500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69530" y="5878050"/>
            <a:ext cx="90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Policy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" y="1186693"/>
            <a:ext cx="43434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143750" y="1579704"/>
            <a:ext cx="834390" cy="2356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69380" y="1383029"/>
            <a:ext cx="754380" cy="2356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fld id="{356F64D4-9561-4662-8999-AC0A949B25C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09298" y="189132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VFC Create network and port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2548" y="991103"/>
            <a:ext cx="917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nsolas" panose="020B0609020204030204" pitchFamily="49" charset="0"/>
              </a:rPr>
              <a:t>       </a:t>
            </a:r>
            <a:r>
              <a:rPr lang="en-US" altLang="en-US" sz="1200" dirty="0" smtClean="0"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latin typeface="Consolas" panose="020B0609020204030204" pitchFamily="49" charset="0"/>
              </a:rPr>
              <a:t>type": "</a:t>
            </a:r>
            <a:r>
              <a:rPr lang="en-US" altLang="en-US" sz="1200" dirty="0" err="1">
                <a:latin typeface="Consolas" panose="020B0609020204030204" pitchFamily="49" charset="0"/>
              </a:rPr>
              <a:t>sriovNICNetwork_directives</a:t>
            </a:r>
            <a:r>
              <a:rPr lang="en-US" altLang="en-US" sz="1200" dirty="0">
                <a:latin typeface="Consolas" panose="020B0609020204030204" pitchFamily="49" charset="0"/>
              </a:rPr>
              <a:t>",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</a:rPr>
              <a:t>       </a:t>
            </a:r>
            <a:r>
              <a:rPr lang="en-US" altLang="en-US" sz="1200" dirty="0" smtClean="0"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latin typeface="Consolas" panose="020B0609020204030204" pitchFamily="49" charset="0"/>
              </a:rPr>
              <a:t>attributes": [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</a:rPr>
              <a:t>       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latin typeface="Consolas" panose="020B0609020204030204" pitchFamily="49" charset="0"/>
              </a:rPr>
              <a:t> </a:t>
            </a:r>
            <a:r>
              <a:rPr lang="en-US" altLang="en-US" sz="1200" dirty="0" smtClean="0">
                <a:latin typeface="Consolas" panose="020B0609020204030204" pitchFamily="49" charset="0"/>
              </a:rPr>
              <a:t>{"</a:t>
            </a:r>
            <a:r>
              <a:rPr lang="en-US" altLang="en-US" sz="12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200" dirty="0">
                <a:latin typeface="Consolas" panose="020B0609020204030204" pitchFamily="49" charset="0"/>
              </a:rPr>
              <a:t>": </a:t>
            </a:r>
            <a:r>
              <a:rPr lang="en-US" altLang="en-US" sz="1200" dirty="0" smtClean="0">
                <a:latin typeface="Consolas" panose="020B0609020204030204" pitchFamily="49" charset="0"/>
              </a:rPr>
              <a:t>“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vgw_</a:t>
            </a:r>
            <a:r>
              <a:rPr lang="en-US" altLang="en-US" sz="1200" dirty="0" err="1" smtClean="0">
                <a:latin typeface="Consolas" panose="020B0609020204030204" pitchFamily="49" charset="0"/>
              </a:rPr>
              <a:t>vnic_type</a:t>
            </a:r>
            <a:r>
              <a:rPr lang="en-US" altLang="en-US" sz="1200" dirty="0" smtClean="0">
                <a:latin typeface="Consolas" panose="020B0609020204030204" pitchFamily="49" charset="0"/>
              </a:rPr>
              <a:t>", "</a:t>
            </a:r>
            <a:r>
              <a:rPr lang="en-US" altLang="en-US" sz="12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200" dirty="0">
                <a:latin typeface="Consolas" panose="020B0609020204030204" pitchFamily="49" charset="0"/>
              </a:rPr>
              <a:t>": "direct</a:t>
            </a:r>
            <a:r>
              <a:rPr lang="en-US" altLang="en-US" sz="1200" dirty="0" smtClean="0">
                <a:latin typeface="Consolas" panose="020B0609020204030204" pitchFamily="49" charset="0"/>
              </a:rPr>
              <a:t>"},</a:t>
            </a:r>
            <a:endParaRPr lang="en-US" altLang="en-US" sz="1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</a:rPr>
              <a:t>         </a:t>
            </a:r>
            <a:r>
              <a:rPr lang="en-US" altLang="en-US" sz="1200" dirty="0" smtClean="0">
                <a:latin typeface="Consolas" panose="020B0609020204030204" pitchFamily="49" charset="0"/>
              </a:rPr>
              <a:t>{"</a:t>
            </a:r>
            <a:r>
              <a:rPr lang="en-US" altLang="en-US" sz="1200" dirty="0" err="1">
                <a:latin typeface="Consolas" panose="020B0609020204030204" pitchFamily="49" charset="0"/>
              </a:rPr>
              <a:t>attribute_name</a:t>
            </a:r>
            <a:r>
              <a:rPr lang="en-US" altLang="en-US" sz="1200" dirty="0">
                <a:latin typeface="Consolas" panose="020B0609020204030204" pitchFamily="49" charset="0"/>
              </a:rPr>
              <a:t>": </a:t>
            </a:r>
            <a:r>
              <a:rPr lang="en-US" altLang="en-US" sz="1200" dirty="0" smtClean="0">
                <a:latin typeface="Consolas" panose="020B0609020204030204" pitchFamily="49" charset="0"/>
              </a:rPr>
              <a:t>“</a:t>
            </a:r>
            <a:r>
              <a:rPr lang="en-US" altLang="en-US" sz="1200" dirty="0" err="1" smtClean="0">
                <a:latin typeface="Consolas" panose="020B0609020204030204" pitchFamily="49" charset="0"/>
              </a:rPr>
              <a:t>vgw_provider_network</a:t>
            </a:r>
            <a:r>
              <a:rPr lang="en-US" altLang="en-US" sz="1200" dirty="0" smtClean="0">
                <a:latin typeface="Consolas" panose="020B0609020204030204" pitchFamily="49" charset="0"/>
              </a:rPr>
              <a:t>",</a:t>
            </a:r>
            <a:r>
              <a:rPr lang="en-US" altLang="en-US" sz="1200" dirty="0">
                <a:latin typeface="Consolas" panose="020B0609020204030204" pitchFamily="49" charset="0"/>
              </a:rPr>
              <a:t> </a:t>
            </a:r>
            <a:r>
              <a:rPr lang="en-US" altLang="en-US" sz="1200" dirty="0" smtClean="0"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latin typeface="Consolas" panose="020B0609020204030204" pitchFamily="49" charset="0"/>
              </a:rPr>
              <a:t>attribute_value</a:t>
            </a:r>
            <a:r>
              <a:rPr lang="en-US" altLang="en-US" sz="1200" dirty="0">
                <a:latin typeface="Consolas" panose="020B0609020204030204" pitchFamily="49" charset="0"/>
              </a:rPr>
              <a:t>": "physnet1</a:t>
            </a:r>
            <a:r>
              <a:rPr lang="en-US" altLang="en-US" sz="1200" dirty="0" smtClean="0">
                <a:latin typeface="Consolas" panose="020B0609020204030204" pitchFamily="49" charset="0"/>
              </a:rPr>
              <a:t>"}</a:t>
            </a:r>
            <a:endParaRPr lang="en-US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150620" y="2104722"/>
            <a:ext cx="10215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Create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network, ports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#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openstack network create --provider-network-type </a:t>
            </a:r>
            <a:r>
              <a:rPr lang="en-US" dirty="0" err="1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vlan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--provider-physical-network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physnet1 </a:t>
            </a:r>
            <a:r>
              <a:rPr lang="en-US" dirty="0" err="1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tst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-network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# openstack port create --name </a:t>
            </a:r>
            <a:r>
              <a:rPr lang="en-US" dirty="0" err="1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sriov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-port --</a:t>
            </a:r>
            <a:r>
              <a:rPr lang="en-US" dirty="0" err="1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binding:vnic-type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direct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 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b.  Create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server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# openstack server create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--flavor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onap.hpa.flavor11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--image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Ubuntu_16.04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--</a:t>
            </a:r>
            <a:r>
              <a:rPr lang="en-US" dirty="0" err="1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nic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port-id= test-</a:t>
            </a:r>
            <a:r>
              <a:rPr lang="en-US" dirty="0" err="1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sriov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nic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>
          <a:xfrm>
            <a:off x="7223760" y="1500855"/>
            <a:ext cx="2682240" cy="1825051"/>
          </a:xfrm>
          <a:prstGeom prst="bentConnector3">
            <a:avLst>
              <a:gd name="adj1" fmla="val 997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5101829" y="613173"/>
            <a:ext cx="1256935" cy="36612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72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fld id="{356F64D4-9561-4662-8999-AC0A949B25C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4562350" y="2943762"/>
            <a:ext cx="3518660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4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 Time</a:t>
            </a:r>
            <a:endParaRPr lang="en-US" sz="4400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0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fld id="{356F64D4-9561-4662-8999-AC0A949B25C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4562350" y="2943762"/>
            <a:ext cx="3518660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4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</a:t>
            </a:r>
            <a:r>
              <a:rPr lang="en-US" altLang="zh-CN" sz="44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</a:t>
            </a:r>
            <a:endParaRPr lang="en-US" sz="4400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178" y="86360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Edge Use Case: </a:t>
            </a:r>
            <a:r>
              <a:rPr lang="en-US" altLang="zh-CN" sz="3733" b="0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vCPE</a:t>
            </a: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2" y="957892"/>
            <a:ext cx="10451628" cy="374473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872" y="4875653"/>
            <a:ext cx="10451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Virtual customer premises equipment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vCPE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is a way to deliver network services such as routing, firewall security and virtual private network connectivity to enterprises by using software rather than dedicated hardware devices.</a:t>
            </a:r>
          </a:p>
        </p:txBody>
      </p:sp>
    </p:spTree>
    <p:extLst>
      <p:ext uri="{BB962C8B-B14F-4D97-AF65-F5344CB8AC3E}">
        <p14:creationId xmlns:p14="http://schemas.microsoft.com/office/powerpoint/2010/main" val="2312322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298" y="189132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 Case: vCPE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96218-CA7B-45BC-B9F3-04412F2EEEB5}"/>
              </a:ext>
            </a:extLst>
          </p:cNvPr>
          <p:cNvSpPr/>
          <p:nvPr/>
        </p:nvSpPr>
        <p:spPr>
          <a:xfrm rot="2837251">
            <a:off x="6710353" y="5241345"/>
            <a:ext cx="1097280" cy="91440"/>
          </a:xfrm>
          <a:prstGeom prst="rect">
            <a:avLst/>
          </a:prstGeom>
          <a:solidFill>
            <a:srgbClr val="6E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37F56-3DAC-464A-A74A-D6C039A915AA}"/>
              </a:ext>
            </a:extLst>
          </p:cNvPr>
          <p:cNvSpPr/>
          <p:nvPr/>
        </p:nvSpPr>
        <p:spPr>
          <a:xfrm rot="18806895">
            <a:off x="6678447" y="4527348"/>
            <a:ext cx="109728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C628D-5E20-4588-A2A3-9C0CFFFEF929}"/>
              </a:ext>
            </a:extLst>
          </p:cNvPr>
          <p:cNvSpPr/>
          <p:nvPr/>
        </p:nvSpPr>
        <p:spPr>
          <a:xfrm rot="20370281" flipV="1">
            <a:off x="2098062" y="5225398"/>
            <a:ext cx="2072158" cy="91440"/>
          </a:xfrm>
          <a:prstGeom prst="rect">
            <a:avLst/>
          </a:prstGeom>
          <a:solidFill>
            <a:srgbClr val="6E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err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4B92A2-0676-47B2-86A9-17300AA7DEBF}"/>
              </a:ext>
            </a:extLst>
          </p:cNvPr>
          <p:cNvGrpSpPr/>
          <p:nvPr/>
        </p:nvGrpSpPr>
        <p:grpSpPr>
          <a:xfrm>
            <a:off x="4927108" y="4855429"/>
            <a:ext cx="1191204" cy="90398"/>
            <a:chOff x="5194324" y="5250177"/>
            <a:chExt cx="1191204" cy="90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88056C-FB41-40B8-9BDF-4938989EBCB0}"/>
                </a:ext>
              </a:extLst>
            </p:cNvPr>
            <p:cNvSpPr/>
            <p:nvPr/>
          </p:nvSpPr>
          <p:spPr>
            <a:xfrm flipV="1">
              <a:off x="5194324" y="5294856"/>
              <a:ext cx="1188720" cy="45719"/>
            </a:xfrm>
            <a:prstGeom prst="rect">
              <a:avLst/>
            </a:prstGeom>
            <a:solidFill>
              <a:srgbClr val="6E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 err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E4A413-2B38-4911-896F-33C70D21F8BF}"/>
                </a:ext>
              </a:extLst>
            </p:cNvPr>
            <p:cNvSpPr/>
            <p:nvPr/>
          </p:nvSpPr>
          <p:spPr>
            <a:xfrm>
              <a:off x="5194324" y="5250177"/>
              <a:ext cx="119120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 err="1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53E158-B73F-4D73-8176-ECDC3760A39B}"/>
              </a:ext>
            </a:extLst>
          </p:cNvPr>
          <p:cNvSpPr/>
          <p:nvPr/>
        </p:nvSpPr>
        <p:spPr>
          <a:xfrm rot="1245073">
            <a:off x="2146230" y="4500917"/>
            <a:ext cx="2072158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err="1"/>
          </a:p>
        </p:txBody>
      </p:sp>
      <p:sp>
        <p:nvSpPr>
          <p:cNvPr id="11" name="Freeform: Shape 107">
            <a:extLst>
              <a:ext uri="{FF2B5EF4-FFF2-40B4-BE49-F238E27FC236}">
                <a16:creationId xmlns:a16="http://schemas.microsoft.com/office/drawing/2014/main" id="{09B161C4-6B73-4CD1-A84E-B699CB6D578C}"/>
              </a:ext>
            </a:extLst>
          </p:cNvPr>
          <p:cNvSpPr/>
          <p:nvPr/>
        </p:nvSpPr>
        <p:spPr>
          <a:xfrm>
            <a:off x="10059476" y="4874425"/>
            <a:ext cx="548640" cy="0"/>
          </a:xfrm>
          <a:custGeom>
            <a:avLst/>
            <a:gdLst>
              <a:gd name="connsiteX0" fmla="*/ 0 w 1600200"/>
              <a:gd name="connsiteY0" fmla="*/ 0 h 0"/>
              <a:gd name="connsiteX1" fmla="*/ 1600200 w 1600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Freeform: Shape 104">
            <a:extLst>
              <a:ext uri="{FF2B5EF4-FFF2-40B4-BE49-F238E27FC236}">
                <a16:creationId xmlns:a16="http://schemas.microsoft.com/office/drawing/2014/main" id="{C6CE7BEF-66CE-4948-B176-0B92368BA8D0}"/>
              </a:ext>
            </a:extLst>
          </p:cNvPr>
          <p:cNvSpPr/>
          <p:nvPr/>
        </p:nvSpPr>
        <p:spPr>
          <a:xfrm flipH="1">
            <a:off x="8414822" y="4197454"/>
            <a:ext cx="613399" cy="696674"/>
          </a:xfrm>
          <a:custGeom>
            <a:avLst/>
            <a:gdLst>
              <a:gd name="connsiteX0" fmla="*/ 0 w 628650"/>
              <a:gd name="connsiteY0" fmla="*/ 685800 h 685800"/>
              <a:gd name="connsiteX1" fmla="*/ 628650 w 628650"/>
              <a:gd name="connsiteY1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685800">
                <a:moveTo>
                  <a:pt x="0" y="685800"/>
                </a:moveTo>
                <a:lnTo>
                  <a:pt x="628650" y="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Freeform: Shape 106">
            <a:extLst>
              <a:ext uri="{FF2B5EF4-FFF2-40B4-BE49-F238E27FC236}">
                <a16:creationId xmlns:a16="http://schemas.microsoft.com/office/drawing/2014/main" id="{179C06DC-124B-4F34-9CA2-F3D92AF49F0D}"/>
              </a:ext>
            </a:extLst>
          </p:cNvPr>
          <p:cNvSpPr/>
          <p:nvPr/>
        </p:nvSpPr>
        <p:spPr>
          <a:xfrm flipH="1" flipV="1">
            <a:off x="8429109" y="4897700"/>
            <a:ext cx="599113" cy="733266"/>
          </a:xfrm>
          <a:custGeom>
            <a:avLst/>
            <a:gdLst>
              <a:gd name="connsiteX0" fmla="*/ 0 w 628650"/>
              <a:gd name="connsiteY0" fmla="*/ 685800 h 685800"/>
              <a:gd name="connsiteX1" fmla="*/ 628650 w 628650"/>
              <a:gd name="connsiteY1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685800">
                <a:moveTo>
                  <a:pt x="0" y="685800"/>
                </a:moveTo>
                <a:lnTo>
                  <a:pt x="628650" y="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FA5ED8-8A42-4DC3-9CB6-F898BD5704DD}"/>
              </a:ext>
            </a:extLst>
          </p:cNvPr>
          <p:cNvSpPr>
            <a:spLocks noEditPoints="1"/>
          </p:cNvSpPr>
          <p:nvPr/>
        </p:nvSpPr>
        <p:spPr bwMode="auto">
          <a:xfrm>
            <a:off x="300681" y="3362578"/>
            <a:ext cx="1233487" cy="828676"/>
          </a:xfrm>
          <a:custGeom>
            <a:avLst/>
            <a:gdLst>
              <a:gd name="T0" fmla="*/ 214 w 240"/>
              <a:gd name="T1" fmla="*/ 68 h 160"/>
              <a:gd name="T2" fmla="*/ 214 w 240"/>
              <a:gd name="T3" fmla="*/ 62 h 160"/>
              <a:gd name="T4" fmla="*/ 154 w 240"/>
              <a:gd name="T5" fmla="*/ 0 h 160"/>
              <a:gd name="T6" fmla="*/ 97 w 240"/>
              <a:gd name="T7" fmla="*/ 45 h 160"/>
              <a:gd name="T8" fmla="*/ 77 w 240"/>
              <a:gd name="T9" fmla="*/ 40 h 160"/>
              <a:gd name="T10" fmla="*/ 34 w 240"/>
              <a:gd name="T11" fmla="*/ 84 h 160"/>
              <a:gd name="T12" fmla="*/ 35 w 240"/>
              <a:gd name="T13" fmla="*/ 89 h 160"/>
              <a:gd name="T14" fmla="*/ 34 w 240"/>
              <a:gd name="T15" fmla="*/ 89 h 160"/>
              <a:gd name="T16" fmla="*/ 0 w 240"/>
              <a:gd name="T17" fmla="*/ 125 h 160"/>
              <a:gd name="T18" fmla="*/ 34 w 240"/>
              <a:gd name="T19" fmla="*/ 160 h 160"/>
              <a:gd name="T20" fmla="*/ 193 w 240"/>
              <a:gd name="T21" fmla="*/ 160 h 160"/>
              <a:gd name="T22" fmla="*/ 240 w 240"/>
              <a:gd name="T23" fmla="*/ 111 h 160"/>
              <a:gd name="T24" fmla="*/ 214 w 240"/>
              <a:gd name="T25" fmla="*/ 68 h 160"/>
              <a:gd name="T26" fmla="*/ 193 w 240"/>
              <a:gd name="T27" fmla="*/ 152 h 160"/>
              <a:gd name="T28" fmla="*/ 34 w 240"/>
              <a:gd name="T29" fmla="*/ 152 h 160"/>
              <a:gd name="T30" fmla="*/ 8 w 240"/>
              <a:gd name="T31" fmla="*/ 125 h 160"/>
              <a:gd name="T32" fmla="*/ 34 w 240"/>
              <a:gd name="T33" fmla="*/ 97 h 160"/>
              <a:gd name="T34" fmla="*/ 39 w 240"/>
              <a:gd name="T35" fmla="*/ 98 h 160"/>
              <a:gd name="T36" fmla="*/ 42 w 240"/>
              <a:gd name="T37" fmla="*/ 97 h 160"/>
              <a:gd name="T38" fmla="*/ 43 w 240"/>
              <a:gd name="T39" fmla="*/ 93 h 160"/>
              <a:gd name="T40" fmla="*/ 42 w 240"/>
              <a:gd name="T41" fmla="*/ 84 h 160"/>
              <a:gd name="T42" fmla="*/ 77 w 240"/>
              <a:gd name="T43" fmla="*/ 48 h 160"/>
              <a:gd name="T44" fmla="*/ 97 w 240"/>
              <a:gd name="T45" fmla="*/ 55 h 160"/>
              <a:gd name="T46" fmla="*/ 101 w 240"/>
              <a:gd name="T47" fmla="*/ 55 h 160"/>
              <a:gd name="T48" fmla="*/ 103 w 240"/>
              <a:gd name="T49" fmla="*/ 52 h 160"/>
              <a:gd name="T50" fmla="*/ 154 w 240"/>
              <a:gd name="T51" fmla="*/ 8 h 160"/>
              <a:gd name="T52" fmla="*/ 206 w 240"/>
              <a:gd name="T53" fmla="*/ 62 h 160"/>
              <a:gd name="T54" fmla="*/ 206 w 240"/>
              <a:gd name="T55" fmla="*/ 70 h 160"/>
              <a:gd name="T56" fmla="*/ 208 w 240"/>
              <a:gd name="T57" fmla="*/ 74 h 160"/>
              <a:gd name="T58" fmla="*/ 232 w 240"/>
              <a:gd name="T59" fmla="*/ 111 h 160"/>
              <a:gd name="T60" fmla="*/ 193 w 240"/>
              <a:gd name="T61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160">
                <a:moveTo>
                  <a:pt x="214" y="68"/>
                </a:moveTo>
                <a:cubicBezTo>
                  <a:pt x="214" y="66"/>
                  <a:pt x="214" y="64"/>
                  <a:pt x="214" y="62"/>
                </a:cubicBezTo>
                <a:cubicBezTo>
                  <a:pt x="214" y="28"/>
                  <a:pt x="188" y="0"/>
                  <a:pt x="154" y="0"/>
                </a:cubicBezTo>
                <a:cubicBezTo>
                  <a:pt x="127" y="0"/>
                  <a:pt x="104" y="19"/>
                  <a:pt x="97" y="45"/>
                </a:cubicBezTo>
                <a:cubicBezTo>
                  <a:pt x="91" y="42"/>
                  <a:pt x="84" y="40"/>
                  <a:pt x="77" y="40"/>
                </a:cubicBezTo>
                <a:cubicBezTo>
                  <a:pt x="53" y="40"/>
                  <a:pt x="34" y="60"/>
                  <a:pt x="34" y="84"/>
                </a:cubicBezTo>
                <a:cubicBezTo>
                  <a:pt x="34" y="86"/>
                  <a:pt x="34" y="88"/>
                  <a:pt x="35" y="89"/>
                </a:cubicBezTo>
                <a:cubicBezTo>
                  <a:pt x="34" y="89"/>
                  <a:pt x="34" y="89"/>
                  <a:pt x="34" y="89"/>
                </a:cubicBezTo>
                <a:cubicBezTo>
                  <a:pt x="15" y="89"/>
                  <a:pt x="0" y="105"/>
                  <a:pt x="0" y="125"/>
                </a:cubicBezTo>
                <a:cubicBezTo>
                  <a:pt x="0" y="144"/>
                  <a:pt x="15" y="160"/>
                  <a:pt x="34" y="160"/>
                </a:cubicBezTo>
                <a:cubicBezTo>
                  <a:pt x="193" y="160"/>
                  <a:pt x="193" y="160"/>
                  <a:pt x="193" y="160"/>
                </a:cubicBezTo>
                <a:cubicBezTo>
                  <a:pt x="219" y="160"/>
                  <a:pt x="240" y="138"/>
                  <a:pt x="240" y="111"/>
                </a:cubicBezTo>
                <a:cubicBezTo>
                  <a:pt x="240" y="92"/>
                  <a:pt x="229" y="76"/>
                  <a:pt x="214" y="68"/>
                </a:cubicBezTo>
                <a:close/>
                <a:moveTo>
                  <a:pt x="193" y="152"/>
                </a:moveTo>
                <a:cubicBezTo>
                  <a:pt x="34" y="152"/>
                  <a:pt x="34" y="152"/>
                  <a:pt x="34" y="152"/>
                </a:cubicBezTo>
                <a:cubicBezTo>
                  <a:pt x="20" y="152"/>
                  <a:pt x="8" y="140"/>
                  <a:pt x="8" y="125"/>
                </a:cubicBezTo>
                <a:cubicBezTo>
                  <a:pt x="8" y="110"/>
                  <a:pt x="20" y="97"/>
                  <a:pt x="34" y="97"/>
                </a:cubicBezTo>
                <a:cubicBezTo>
                  <a:pt x="36" y="97"/>
                  <a:pt x="37" y="98"/>
                  <a:pt x="39" y="98"/>
                </a:cubicBezTo>
                <a:cubicBezTo>
                  <a:pt x="40" y="98"/>
                  <a:pt x="41" y="98"/>
                  <a:pt x="42" y="97"/>
                </a:cubicBezTo>
                <a:cubicBezTo>
                  <a:pt x="43" y="96"/>
                  <a:pt x="44" y="94"/>
                  <a:pt x="43" y="93"/>
                </a:cubicBezTo>
                <a:cubicBezTo>
                  <a:pt x="43" y="90"/>
                  <a:pt x="42" y="87"/>
                  <a:pt x="42" y="84"/>
                </a:cubicBezTo>
                <a:cubicBezTo>
                  <a:pt x="42" y="64"/>
                  <a:pt x="58" y="48"/>
                  <a:pt x="77" y="48"/>
                </a:cubicBezTo>
                <a:cubicBezTo>
                  <a:pt x="85" y="48"/>
                  <a:pt x="91" y="51"/>
                  <a:pt x="97" y="55"/>
                </a:cubicBezTo>
                <a:cubicBezTo>
                  <a:pt x="98" y="56"/>
                  <a:pt x="100" y="56"/>
                  <a:pt x="101" y="55"/>
                </a:cubicBezTo>
                <a:cubicBezTo>
                  <a:pt x="102" y="55"/>
                  <a:pt x="103" y="54"/>
                  <a:pt x="103" y="52"/>
                </a:cubicBezTo>
                <a:cubicBezTo>
                  <a:pt x="108" y="27"/>
                  <a:pt x="129" y="8"/>
                  <a:pt x="154" y="8"/>
                </a:cubicBezTo>
                <a:cubicBezTo>
                  <a:pt x="183" y="8"/>
                  <a:pt x="206" y="32"/>
                  <a:pt x="206" y="62"/>
                </a:cubicBezTo>
                <a:cubicBezTo>
                  <a:pt x="206" y="65"/>
                  <a:pt x="206" y="67"/>
                  <a:pt x="206" y="70"/>
                </a:cubicBezTo>
                <a:cubicBezTo>
                  <a:pt x="205" y="71"/>
                  <a:pt x="206" y="73"/>
                  <a:pt x="208" y="74"/>
                </a:cubicBezTo>
                <a:cubicBezTo>
                  <a:pt x="222" y="80"/>
                  <a:pt x="232" y="94"/>
                  <a:pt x="232" y="111"/>
                </a:cubicBezTo>
                <a:cubicBezTo>
                  <a:pt x="232" y="134"/>
                  <a:pt x="214" y="152"/>
                  <a:pt x="193" y="15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15875" cap="rnd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82ABA53-E444-4200-B622-E590472E201C}"/>
              </a:ext>
            </a:extLst>
          </p:cNvPr>
          <p:cNvSpPr>
            <a:spLocks noEditPoints="1"/>
          </p:cNvSpPr>
          <p:nvPr/>
        </p:nvSpPr>
        <p:spPr bwMode="auto">
          <a:xfrm>
            <a:off x="300681" y="4725978"/>
            <a:ext cx="1233487" cy="828674"/>
          </a:xfrm>
          <a:custGeom>
            <a:avLst/>
            <a:gdLst>
              <a:gd name="T0" fmla="*/ 214 w 240"/>
              <a:gd name="T1" fmla="*/ 68 h 160"/>
              <a:gd name="T2" fmla="*/ 214 w 240"/>
              <a:gd name="T3" fmla="*/ 62 h 160"/>
              <a:gd name="T4" fmla="*/ 154 w 240"/>
              <a:gd name="T5" fmla="*/ 0 h 160"/>
              <a:gd name="T6" fmla="*/ 97 w 240"/>
              <a:gd name="T7" fmla="*/ 45 h 160"/>
              <a:gd name="T8" fmla="*/ 77 w 240"/>
              <a:gd name="T9" fmla="*/ 40 h 160"/>
              <a:gd name="T10" fmla="*/ 34 w 240"/>
              <a:gd name="T11" fmla="*/ 84 h 160"/>
              <a:gd name="T12" fmla="*/ 35 w 240"/>
              <a:gd name="T13" fmla="*/ 89 h 160"/>
              <a:gd name="T14" fmla="*/ 34 w 240"/>
              <a:gd name="T15" fmla="*/ 89 h 160"/>
              <a:gd name="T16" fmla="*/ 0 w 240"/>
              <a:gd name="T17" fmla="*/ 125 h 160"/>
              <a:gd name="T18" fmla="*/ 34 w 240"/>
              <a:gd name="T19" fmla="*/ 160 h 160"/>
              <a:gd name="T20" fmla="*/ 193 w 240"/>
              <a:gd name="T21" fmla="*/ 160 h 160"/>
              <a:gd name="T22" fmla="*/ 240 w 240"/>
              <a:gd name="T23" fmla="*/ 111 h 160"/>
              <a:gd name="T24" fmla="*/ 214 w 240"/>
              <a:gd name="T25" fmla="*/ 68 h 160"/>
              <a:gd name="T26" fmla="*/ 193 w 240"/>
              <a:gd name="T27" fmla="*/ 152 h 160"/>
              <a:gd name="T28" fmla="*/ 34 w 240"/>
              <a:gd name="T29" fmla="*/ 152 h 160"/>
              <a:gd name="T30" fmla="*/ 8 w 240"/>
              <a:gd name="T31" fmla="*/ 125 h 160"/>
              <a:gd name="T32" fmla="*/ 34 w 240"/>
              <a:gd name="T33" fmla="*/ 97 h 160"/>
              <a:gd name="T34" fmla="*/ 39 w 240"/>
              <a:gd name="T35" fmla="*/ 98 h 160"/>
              <a:gd name="T36" fmla="*/ 42 w 240"/>
              <a:gd name="T37" fmla="*/ 97 h 160"/>
              <a:gd name="T38" fmla="*/ 43 w 240"/>
              <a:gd name="T39" fmla="*/ 93 h 160"/>
              <a:gd name="T40" fmla="*/ 42 w 240"/>
              <a:gd name="T41" fmla="*/ 84 h 160"/>
              <a:gd name="T42" fmla="*/ 77 w 240"/>
              <a:gd name="T43" fmla="*/ 48 h 160"/>
              <a:gd name="T44" fmla="*/ 97 w 240"/>
              <a:gd name="T45" fmla="*/ 55 h 160"/>
              <a:gd name="T46" fmla="*/ 101 w 240"/>
              <a:gd name="T47" fmla="*/ 55 h 160"/>
              <a:gd name="T48" fmla="*/ 103 w 240"/>
              <a:gd name="T49" fmla="*/ 52 h 160"/>
              <a:gd name="T50" fmla="*/ 154 w 240"/>
              <a:gd name="T51" fmla="*/ 8 h 160"/>
              <a:gd name="T52" fmla="*/ 206 w 240"/>
              <a:gd name="T53" fmla="*/ 62 h 160"/>
              <a:gd name="T54" fmla="*/ 206 w 240"/>
              <a:gd name="T55" fmla="*/ 70 h 160"/>
              <a:gd name="T56" fmla="*/ 208 w 240"/>
              <a:gd name="T57" fmla="*/ 74 h 160"/>
              <a:gd name="T58" fmla="*/ 232 w 240"/>
              <a:gd name="T59" fmla="*/ 111 h 160"/>
              <a:gd name="T60" fmla="*/ 193 w 240"/>
              <a:gd name="T61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160">
                <a:moveTo>
                  <a:pt x="214" y="68"/>
                </a:moveTo>
                <a:cubicBezTo>
                  <a:pt x="214" y="66"/>
                  <a:pt x="214" y="64"/>
                  <a:pt x="214" y="62"/>
                </a:cubicBezTo>
                <a:cubicBezTo>
                  <a:pt x="214" y="28"/>
                  <a:pt x="188" y="0"/>
                  <a:pt x="154" y="0"/>
                </a:cubicBezTo>
                <a:cubicBezTo>
                  <a:pt x="127" y="0"/>
                  <a:pt x="104" y="19"/>
                  <a:pt x="97" y="45"/>
                </a:cubicBezTo>
                <a:cubicBezTo>
                  <a:pt x="91" y="42"/>
                  <a:pt x="84" y="40"/>
                  <a:pt x="77" y="40"/>
                </a:cubicBezTo>
                <a:cubicBezTo>
                  <a:pt x="53" y="40"/>
                  <a:pt x="34" y="60"/>
                  <a:pt x="34" y="84"/>
                </a:cubicBezTo>
                <a:cubicBezTo>
                  <a:pt x="34" y="86"/>
                  <a:pt x="34" y="88"/>
                  <a:pt x="35" y="89"/>
                </a:cubicBezTo>
                <a:cubicBezTo>
                  <a:pt x="34" y="89"/>
                  <a:pt x="34" y="89"/>
                  <a:pt x="34" y="89"/>
                </a:cubicBezTo>
                <a:cubicBezTo>
                  <a:pt x="15" y="89"/>
                  <a:pt x="0" y="105"/>
                  <a:pt x="0" y="125"/>
                </a:cubicBezTo>
                <a:cubicBezTo>
                  <a:pt x="0" y="144"/>
                  <a:pt x="15" y="160"/>
                  <a:pt x="34" y="160"/>
                </a:cubicBezTo>
                <a:cubicBezTo>
                  <a:pt x="193" y="160"/>
                  <a:pt x="193" y="160"/>
                  <a:pt x="193" y="160"/>
                </a:cubicBezTo>
                <a:cubicBezTo>
                  <a:pt x="219" y="160"/>
                  <a:pt x="240" y="138"/>
                  <a:pt x="240" y="111"/>
                </a:cubicBezTo>
                <a:cubicBezTo>
                  <a:pt x="240" y="92"/>
                  <a:pt x="229" y="76"/>
                  <a:pt x="214" y="68"/>
                </a:cubicBezTo>
                <a:close/>
                <a:moveTo>
                  <a:pt x="193" y="152"/>
                </a:moveTo>
                <a:cubicBezTo>
                  <a:pt x="34" y="152"/>
                  <a:pt x="34" y="152"/>
                  <a:pt x="34" y="152"/>
                </a:cubicBezTo>
                <a:cubicBezTo>
                  <a:pt x="20" y="152"/>
                  <a:pt x="8" y="140"/>
                  <a:pt x="8" y="125"/>
                </a:cubicBezTo>
                <a:cubicBezTo>
                  <a:pt x="8" y="110"/>
                  <a:pt x="20" y="97"/>
                  <a:pt x="34" y="97"/>
                </a:cubicBezTo>
                <a:cubicBezTo>
                  <a:pt x="36" y="97"/>
                  <a:pt x="37" y="98"/>
                  <a:pt x="39" y="98"/>
                </a:cubicBezTo>
                <a:cubicBezTo>
                  <a:pt x="40" y="98"/>
                  <a:pt x="41" y="98"/>
                  <a:pt x="42" y="97"/>
                </a:cubicBezTo>
                <a:cubicBezTo>
                  <a:pt x="43" y="96"/>
                  <a:pt x="44" y="94"/>
                  <a:pt x="43" y="93"/>
                </a:cubicBezTo>
                <a:cubicBezTo>
                  <a:pt x="43" y="90"/>
                  <a:pt x="42" y="87"/>
                  <a:pt x="42" y="84"/>
                </a:cubicBezTo>
                <a:cubicBezTo>
                  <a:pt x="42" y="64"/>
                  <a:pt x="58" y="48"/>
                  <a:pt x="77" y="48"/>
                </a:cubicBezTo>
                <a:cubicBezTo>
                  <a:pt x="85" y="48"/>
                  <a:pt x="91" y="51"/>
                  <a:pt x="97" y="55"/>
                </a:cubicBezTo>
                <a:cubicBezTo>
                  <a:pt x="98" y="56"/>
                  <a:pt x="100" y="56"/>
                  <a:pt x="101" y="55"/>
                </a:cubicBezTo>
                <a:cubicBezTo>
                  <a:pt x="102" y="55"/>
                  <a:pt x="103" y="54"/>
                  <a:pt x="103" y="52"/>
                </a:cubicBezTo>
                <a:cubicBezTo>
                  <a:pt x="108" y="27"/>
                  <a:pt x="129" y="8"/>
                  <a:pt x="154" y="8"/>
                </a:cubicBezTo>
                <a:cubicBezTo>
                  <a:pt x="183" y="8"/>
                  <a:pt x="206" y="32"/>
                  <a:pt x="206" y="62"/>
                </a:cubicBezTo>
                <a:cubicBezTo>
                  <a:pt x="206" y="65"/>
                  <a:pt x="206" y="67"/>
                  <a:pt x="206" y="70"/>
                </a:cubicBezTo>
                <a:cubicBezTo>
                  <a:pt x="205" y="71"/>
                  <a:pt x="206" y="73"/>
                  <a:pt x="208" y="74"/>
                </a:cubicBezTo>
                <a:cubicBezTo>
                  <a:pt x="222" y="80"/>
                  <a:pt x="232" y="94"/>
                  <a:pt x="232" y="111"/>
                </a:cubicBezTo>
                <a:cubicBezTo>
                  <a:pt x="232" y="134"/>
                  <a:pt x="214" y="152"/>
                  <a:pt x="193" y="15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15875" cap="rnd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6" name="Freeform: Shape 75">
            <a:extLst>
              <a:ext uri="{FF2B5EF4-FFF2-40B4-BE49-F238E27FC236}">
                <a16:creationId xmlns:a16="http://schemas.microsoft.com/office/drawing/2014/main" id="{11E95346-B64C-482C-8BB7-8FD15A34EC2A}"/>
              </a:ext>
            </a:extLst>
          </p:cNvPr>
          <p:cNvSpPr/>
          <p:nvPr/>
        </p:nvSpPr>
        <p:spPr>
          <a:xfrm flipV="1">
            <a:off x="2247384" y="4900627"/>
            <a:ext cx="1870624" cy="692238"/>
          </a:xfrm>
          <a:custGeom>
            <a:avLst/>
            <a:gdLst>
              <a:gd name="connsiteX0" fmla="*/ 0 w 1847850"/>
              <a:gd name="connsiteY0" fmla="*/ 0 h 733425"/>
              <a:gd name="connsiteX1" fmla="*/ 1847850 w 1847850"/>
              <a:gd name="connsiteY1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7850" h="733425">
                <a:moveTo>
                  <a:pt x="0" y="0"/>
                </a:moveTo>
                <a:lnTo>
                  <a:pt x="1847850" y="733425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17" name="Freeform: Shape 64">
            <a:extLst>
              <a:ext uri="{FF2B5EF4-FFF2-40B4-BE49-F238E27FC236}">
                <a16:creationId xmlns:a16="http://schemas.microsoft.com/office/drawing/2014/main" id="{FE508417-D592-4C1D-A496-FC40E82F0AED}"/>
              </a:ext>
            </a:extLst>
          </p:cNvPr>
          <p:cNvSpPr/>
          <p:nvPr/>
        </p:nvSpPr>
        <p:spPr>
          <a:xfrm>
            <a:off x="3213174" y="2349769"/>
            <a:ext cx="0" cy="327986"/>
          </a:xfrm>
          <a:custGeom>
            <a:avLst/>
            <a:gdLst>
              <a:gd name="connsiteX0" fmla="*/ 0 w 0"/>
              <a:gd name="connsiteY0" fmla="*/ 0 h 425513"/>
              <a:gd name="connsiteX1" fmla="*/ 0 w 0"/>
              <a:gd name="connsiteY1" fmla="*/ 425513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5513">
                <a:moveTo>
                  <a:pt x="0" y="0"/>
                </a:moveTo>
                <a:lnTo>
                  <a:pt x="0" y="425513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8" name="Freeform: Shape 63">
            <a:extLst>
              <a:ext uri="{FF2B5EF4-FFF2-40B4-BE49-F238E27FC236}">
                <a16:creationId xmlns:a16="http://schemas.microsoft.com/office/drawing/2014/main" id="{F8C0E356-C28A-4EF5-A6C2-A8384D7E131F}"/>
              </a:ext>
            </a:extLst>
          </p:cNvPr>
          <p:cNvSpPr/>
          <p:nvPr/>
        </p:nvSpPr>
        <p:spPr>
          <a:xfrm>
            <a:off x="5825384" y="2349769"/>
            <a:ext cx="0" cy="327986"/>
          </a:xfrm>
          <a:custGeom>
            <a:avLst/>
            <a:gdLst>
              <a:gd name="connsiteX0" fmla="*/ 0 w 0"/>
              <a:gd name="connsiteY0" fmla="*/ 0 h 425513"/>
              <a:gd name="connsiteX1" fmla="*/ 0 w 0"/>
              <a:gd name="connsiteY1" fmla="*/ 425513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5513">
                <a:moveTo>
                  <a:pt x="0" y="0"/>
                </a:moveTo>
                <a:lnTo>
                  <a:pt x="0" y="425513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9" name="Freeform: Shape 62">
            <a:extLst>
              <a:ext uri="{FF2B5EF4-FFF2-40B4-BE49-F238E27FC236}">
                <a16:creationId xmlns:a16="http://schemas.microsoft.com/office/drawing/2014/main" id="{8BD2CB26-935C-40C6-BCC7-5EEA365BB81D}"/>
              </a:ext>
            </a:extLst>
          </p:cNvPr>
          <p:cNvSpPr/>
          <p:nvPr/>
        </p:nvSpPr>
        <p:spPr>
          <a:xfrm>
            <a:off x="8471585" y="2359429"/>
            <a:ext cx="0" cy="327986"/>
          </a:xfrm>
          <a:custGeom>
            <a:avLst/>
            <a:gdLst>
              <a:gd name="connsiteX0" fmla="*/ 0 w 0"/>
              <a:gd name="connsiteY0" fmla="*/ 0 h 425513"/>
              <a:gd name="connsiteX1" fmla="*/ 0 w 0"/>
              <a:gd name="connsiteY1" fmla="*/ 425513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5513">
                <a:moveTo>
                  <a:pt x="0" y="0"/>
                </a:moveTo>
                <a:lnTo>
                  <a:pt x="0" y="425513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0" name="Freeform: Shape 61">
            <a:extLst>
              <a:ext uri="{FF2B5EF4-FFF2-40B4-BE49-F238E27FC236}">
                <a16:creationId xmlns:a16="http://schemas.microsoft.com/office/drawing/2014/main" id="{4BA2C0DC-B2C2-44DD-985B-E06A5E070536}"/>
              </a:ext>
            </a:extLst>
          </p:cNvPr>
          <p:cNvSpPr/>
          <p:nvPr/>
        </p:nvSpPr>
        <p:spPr>
          <a:xfrm>
            <a:off x="8471585" y="1688476"/>
            <a:ext cx="0" cy="327986"/>
          </a:xfrm>
          <a:custGeom>
            <a:avLst/>
            <a:gdLst>
              <a:gd name="connsiteX0" fmla="*/ 0 w 0"/>
              <a:gd name="connsiteY0" fmla="*/ 0 h 425513"/>
              <a:gd name="connsiteX1" fmla="*/ 0 w 0"/>
              <a:gd name="connsiteY1" fmla="*/ 425513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5513">
                <a:moveTo>
                  <a:pt x="0" y="0"/>
                </a:moveTo>
                <a:lnTo>
                  <a:pt x="0" y="425513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1" name="Freeform: Shape 59">
            <a:extLst>
              <a:ext uri="{FF2B5EF4-FFF2-40B4-BE49-F238E27FC236}">
                <a16:creationId xmlns:a16="http://schemas.microsoft.com/office/drawing/2014/main" id="{FFE4FB02-320C-4570-8924-1E1D03F00444}"/>
              </a:ext>
            </a:extLst>
          </p:cNvPr>
          <p:cNvSpPr/>
          <p:nvPr/>
        </p:nvSpPr>
        <p:spPr>
          <a:xfrm>
            <a:off x="5824952" y="1709669"/>
            <a:ext cx="0" cy="327986"/>
          </a:xfrm>
          <a:custGeom>
            <a:avLst/>
            <a:gdLst>
              <a:gd name="connsiteX0" fmla="*/ 0 w 0"/>
              <a:gd name="connsiteY0" fmla="*/ 0 h 425513"/>
              <a:gd name="connsiteX1" fmla="*/ 0 w 0"/>
              <a:gd name="connsiteY1" fmla="*/ 425513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5513">
                <a:moveTo>
                  <a:pt x="0" y="0"/>
                </a:moveTo>
                <a:lnTo>
                  <a:pt x="0" y="425513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2A61EADE-9E30-477D-82EE-C71987906312}"/>
              </a:ext>
            </a:extLst>
          </p:cNvPr>
          <p:cNvSpPr/>
          <p:nvPr/>
        </p:nvSpPr>
        <p:spPr>
          <a:xfrm>
            <a:off x="3213172" y="1693464"/>
            <a:ext cx="45719" cy="327986"/>
          </a:xfrm>
          <a:custGeom>
            <a:avLst/>
            <a:gdLst>
              <a:gd name="connsiteX0" fmla="*/ 0 w 0"/>
              <a:gd name="connsiteY0" fmla="*/ 0 h 425513"/>
              <a:gd name="connsiteX1" fmla="*/ 0 w 0"/>
              <a:gd name="connsiteY1" fmla="*/ 425513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5513">
                <a:moveTo>
                  <a:pt x="0" y="0"/>
                </a:moveTo>
                <a:lnTo>
                  <a:pt x="0" y="425513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3" name="Rectangle 22"/>
          <p:cNvSpPr/>
          <p:nvPr/>
        </p:nvSpPr>
        <p:spPr>
          <a:xfrm>
            <a:off x="10434568" y="4564594"/>
            <a:ext cx="914400" cy="64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b="1">
                <a:solidFill>
                  <a:schemeClr val="tx2"/>
                </a:solidFill>
              </a:rPr>
              <a:t>Web Server</a:t>
            </a:r>
            <a:endParaRPr lang="is-IS" sz="1400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28585" y="2678361"/>
            <a:ext cx="2286000" cy="7874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2000" dirty="0">
                <a:solidFill>
                  <a:schemeClr val="bg1"/>
                </a:solidFill>
              </a:rPr>
              <a:t>vDNS + vPDHCP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926867" y="1516349"/>
            <a:ext cx="1161300" cy="2845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200" dirty="0">
                <a:solidFill>
                  <a:schemeClr val="bg1"/>
                </a:solidFill>
              </a:rPr>
              <a:t>Infrastructure</a:t>
            </a: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21360" y="1944136"/>
            <a:ext cx="1166807" cy="275703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200" dirty="0">
                <a:solidFill>
                  <a:schemeClr val="bg1"/>
                </a:solidFill>
              </a:rPr>
              <a:t>Per Customer</a:t>
            </a:r>
          </a:p>
        </p:txBody>
      </p:sp>
      <p:sp>
        <p:nvSpPr>
          <p:cNvPr id="27" name="TextBox 129"/>
          <p:cNvSpPr txBox="1"/>
          <p:nvPr/>
        </p:nvSpPr>
        <p:spPr>
          <a:xfrm>
            <a:off x="9579732" y="1489111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02E45"/>
                </a:solidFill>
              </a:rPr>
              <a:t>Control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9665457" y="2219839"/>
            <a:ext cx="111471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5"/>
          <p:cNvSpPr txBox="1"/>
          <p:nvPr/>
        </p:nvSpPr>
        <p:spPr>
          <a:xfrm>
            <a:off x="9579732" y="1968874"/>
            <a:ext cx="123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Data + Control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28585" y="1144216"/>
            <a:ext cx="2286000" cy="54864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SDNC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81952" y="1144216"/>
            <a:ext cx="2286000" cy="54864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DMaaP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70173" y="1144216"/>
            <a:ext cx="2286000" cy="54864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DCAE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(Collector)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70173" y="2021450"/>
            <a:ext cx="7544412" cy="32831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ONAP OAM Neutron Network</a:t>
            </a:r>
          </a:p>
        </p:txBody>
      </p:sp>
      <p:sp>
        <p:nvSpPr>
          <p:cNvPr id="34" name="Freeform: Shape 58">
            <a:extLst>
              <a:ext uri="{FF2B5EF4-FFF2-40B4-BE49-F238E27FC236}">
                <a16:creationId xmlns:a16="http://schemas.microsoft.com/office/drawing/2014/main" id="{FA21C52C-3220-468F-8067-C5F77DE1A9C7}"/>
              </a:ext>
            </a:extLst>
          </p:cNvPr>
          <p:cNvSpPr/>
          <p:nvPr/>
        </p:nvSpPr>
        <p:spPr>
          <a:xfrm rot="5400000">
            <a:off x="10222390" y="1197896"/>
            <a:ext cx="0" cy="1115568"/>
          </a:xfrm>
          <a:custGeom>
            <a:avLst/>
            <a:gdLst>
              <a:gd name="connsiteX0" fmla="*/ 0 w 0"/>
              <a:gd name="connsiteY0" fmla="*/ 0 h 425513"/>
              <a:gd name="connsiteX1" fmla="*/ 0 w 0"/>
              <a:gd name="connsiteY1" fmla="*/ 425513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5513">
                <a:moveTo>
                  <a:pt x="0" y="0"/>
                </a:moveTo>
                <a:lnTo>
                  <a:pt x="0" y="425513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9B831D1B-0B35-46E6-AC35-4A1CF02C2843}"/>
              </a:ext>
            </a:extLst>
          </p:cNvPr>
          <p:cNvSpPr/>
          <p:nvPr/>
        </p:nvSpPr>
        <p:spPr>
          <a:xfrm>
            <a:off x="3232288" y="3236711"/>
            <a:ext cx="1327315" cy="1352111"/>
          </a:xfrm>
          <a:custGeom>
            <a:avLst/>
            <a:gdLst>
              <a:gd name="connsiteX0" fmla="*/ 0 w 1294646"/>
              <a:gd name="connsiteY0" fmla="*/ 0 h 1321806"/>
              <a:gd name="connsiteX1" fmla="*/ 1294646 w 1294646"/>
              <a:gd name="connsiteY1" fmla="*/ 1321806 h 132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646" h="1321806">
                <a:moveTo>
                  <a:pt x="0" y="0"/>
                </a:moveTo>
                <a:lnTo>
                  <a:pt x="1294646" y="1321806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36" name="Freeform: Shape 65">
            <a:extLst>
              <a:ext uri="{FF2B5EF4-FFF2-40B4-BE49-F238E27FC236}">
                <a16:creationId xmlns:a16="http://schemas.microsoft.com/office/drawing/2014/main" id="{FDDC7151-97C7-4343-B87A-C96801360E60}"/>
              </a:ext>
            </a:extLst>
          </p:cNvPr>
          <p:cNvSpPr/>
          <p:nvPr/>
        </p:nvSpPr>
        <p:spPr>
          <a:xfrm flipH="1">
            <a:off x="4616098" y="3240191"/>
            <a:ext cx="1212686" cy="1338571"/>
          </a:xfrm>
          <a:custGeom>
            <a:avLst/>
            <a:gdLst>
              <a:gd name="connsiteX0" fmla="*/ 0 w 1294646"/>
              <a:gd name="connsiteY0" fmla="*/ 0 h 1321806"/>
              <a:gd name="connsiteX1" fmla="*/ 1294646 w 1294646"/>
              <a:gd name="connsiteY1" fmla="*/ 1321806 h 132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646" h="1321806">
                <a:moveTo>
                  <a:pt x="0" y="0"/>
                </a:moveTo>
                <a:lnTo>
                  <a:pt x="1294646" y="1321806"/>
                </a:ln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A8F8137C-CCCE-449A-B48C-F8DE1BC157FF}"/>
              </a:ext>
            </a:extLst>
          </p:cNvPr>
          <p:cNvSpPr/>
          <p:nvPr/>
        </p:nvSpPr>
        <p:spPr>
          <a:xfrm>
            <a:off x="2249229" y="4191254"/>
            <a:ext cx="1862173" cy="709373"/>
          </a:xfrm>
          <a:custGeom>
            <a:avLst/>
            <a:gdLst>
              <a:gd name="connsiteX0" fmla="*/ 0 w 1847850"/>
              <a:gd name="connsiteY0" fmla="*/ 0 h 733425"/>
              <a:gd name="connsiteX1" fmla="*/ 1847850 w 1847850"/>
              <a:gd name="connsiteY1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7850" h="733425">
                <a:moveTo>
                  <a:pt x="0" y="0"/>
                </a:moveTo>
                <a:lnTo>
                  <a:pt x="1847850" y="733425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7A03059B-5D2F-48C5-8338-E8ED6E37A64E}"/>
              </a:ext>
            </a:extLst>
          </p:cNvPr>
          <p:cNvSpPr/>
          <p:nvPr/>
        </p:nvSpPr>
        <p:spPr>
          <a:xfrm>
            <a:off x="6905117" y="4192691"/>
            <a:ext cx="681029" cy="724672"/>
          </a:xfrm>
          <a:custGeom>
            <a:avLst/>
            <a:gdLst>
              <a:gd name="connsiteX0" fmla="*/ 0 w 628650"/>
              <a:gd name="connsiteY0" fmla="*/ 685800 h 685800"/>
              <a:gd name="connsiteX1" fmla="*/ 628650 w 628650"/>
              <a:gd name="connsiteY1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685800">
                <a:moveTo>
                  <a:pt x="0" y="685800"/>
                </a:moveTo>
                <a:lnTo>
                  <a:pt x="628650" y="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9" name="Freeform: Shape 78">
            <a:extLst>
              <a:ext uri="{FF2B5EF4-FFF2-40B4-BE49-F238E27FC236}">
                <a16:creationId xmlns:a16="http://schemas.microsoft.com/office/drawing/2014/main" id="{406DD7E9-9852-4D75-B045-27367E284F3A}"/>
              </a:ext>
            </a:extLst>
          </p:cNvPr>
          <p:cNvSpPr/>
          <p:nvPr/>
        </p:nvSpPr>
        <p:spPr>
          <a:xfrm flipV="1">
            <a:off x="6912671" y="4907063"/>
            <a:ext cx="654426" cy="714378"/>
          </a:xfrm>
          <a:custGeom>
            <a:avLst/>
            <a:gdLst>
              <a:gd name="connsiteX0" fmla="*/ 0 w 628650"/>
              <a:gd name="connsiteY0" fmla="*/ 685800 h 685800"/>
              <a:gd name="connsiteX1" fmla="*/ 628650 w 628650"/>
              <a:gd name="connsiteY1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685800">
                <a:moveTo>
                  <a:pt x="0" y="685800"/>
                </a:moveTo>
                <a:lnTo>
                  <a:pt x="628650" y="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0" name="TextBox 101">
            <a:extLst>
              <a:ext uri="{FF2B5EF4-FFF2-40B4-BE49-F238E27FC236}">
                <a16:creationId xmlns:a16="http://schemas.microsoft.com/office/drawing/2014/main" id="{BBADFD4E-CF54-47F0-B2ED-E8F1C7DC738D}"/>
              </a:ext>
            </a:extLst>
          </p:cNvPr>
          <p:cNvSpPr txBox="1"/>
          <p:nvPr/>
        </p:nvSpPr>
        <p:spPr>
          <a:xfrm>
            <a:off x="471899" y="5063372"/>
            <a:ext cx="94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Home Network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5F7CC5-AFE7-4884-8FD0-6912D50E24A8}"/>
              </a:ext>
            </a:extLst>
          </p:cNvPr>
          <p:cNvSpPr/>
          <p:nvPr/>
        </p:nvSpPr>
        <p:spPr>
          <a:xfrm>
            <a:off x="8725267" y="4725977"/>
            <a:ext cx="581046" cy="54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err="1"/>
          </a:p>
        </p:txBody>
      </p:sp>
      <p:sp>
        <p:nvSpPr>
          <p:cNvPr id="42" name="Rectangle 41"/>
          <p:cNvSpPr/>
          <p:nvPr/>
        </p:nvSpPr>
        <p:spPr>
          <a:xfrm>
            <a:off x="4682384" y="2678361"/>
            <a:ext cx="2285568" cy="7874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2000" dirty="0">
                <a:solidFill>
                  <a:schemeClr val="bg1"/>
                </a:solidFill>
              </a:rPr>
              <a:t>vAAA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Authorization, Authentication, Accounting</a:t>
            </a: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70174" y="2668263"/>
            <a:ext cx="2286000" cy="7975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2000" dirty="0">
                <a:solidFill>
                  <a:schemeClr val="bg1"/>
                </a:solidFill>
              </a:rPr>
              <a:t>vDHCP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Dynamic Host Config Protocol</a:t>
            </a: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34258" y="3898998"/>
            <a:ext cx="914400" cy="64008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solidFill>
                  <a:schemeClr val="bg1"/>
                </a:solidFill>
              </a:rPr>
              <a:t>vG1</a:t>
            </a:r>
          </a:p>
          <a:p>
            <a:pPr algn="ctr"/>
            <a:r>
              <a:rPr lang="is-IS" sz="1400" dirty="0">
                <a:solidFill>
                  <a:schemeClr val="bg1"/>
                </a:solidFill>
              </a:rPr>
              <a:t>(VPP)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14752" y="4579284"/>
            <a:ext cx="914400" cy="64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solidFill>
                  <a:schemeClr val="bg1"/>
                </a:solidFill>
              </a:rPr>
              <a:t>vBNG</a:t>
            </a:r>
          </a:p>
          <a:p>
            <a:pPr algn="ctr"/>
            <a:endParaRPr lang="is-IS" sz="1400" dirty="0">
              <a:solidFill>
                <a:schemeClr val="bg1"/>
              </a:solidFill>
            </a:endParaRPr>
          </a:p>
          <a:p>
            <a:pPr algn="ctr"/>
            <a:r>
              <a:rPr lang="is-IS" sz="1400" dirty="0">
                <a:solidFill>
                  <a:schemeClr val="bg1"/>
                </a:solidFill>
              </a:rPr>
              <a:t>(VPP)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8961FE-7A19-4C70-9E9A-E18ECFCB2FD5}"/>
              </a:ext>
            </a:extLst>
          </p:cNvPr>
          <p:cNvGrpSpPr/>
          <p:nvPr/>
        </p:nvGrpSpPr>
        <p:grpSpPr>
          <a:xfrm>
            <a:off x="4112368" y="4855430"/>
            <a:ext cx="934037" cy="90397"/>
            <a:chOff x="4379585" y="5250177"/>
            <a:chExt cx="821324" cy="903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27B14-9AE7-421E-BC26-8241656B65DD}"/>
                </a:ext>
              </a:extLst>
            </p:cNvPr>
            <p:cNvSpPr/>
            <p:nvPr/>
          </p:nvSpPr>
          <p:spPr>
            <a:xfrm>
              <a:off x="4379587" y="5250177"/>
              <a:ext cx="813816" cy="457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84E858-9274-4914-943E-CF063334358E}"/>
                </a:ext>
              </a:extLst>
            </p:cNvPr>
            <p:cNvSpPr/>
            <p:nvPr/>
          </p:nvSpPr>
          <p:spPr>
            <a:xfrm flipV="1">
              <a:off x="4379585" y="5294855"/>
              <a:ext cx="821324" cy="45719"/>
            </a:xfrm>
            <a:prstGeom prst="rect">
              <a:avLst/>
            </a:prstGeom>
            <a:solidFill>
              <a:srgbClr val="6E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 err="1"/>
            </a:p>
          </p:txBody>
        </p:sp>
      </p:grpSp>
      <p:sp>
        <p:nvSpPr>
          <p:cNvPr id="49" name="Freeform: Shape 16">
            <a:extLst>
              <a:ext uri="{FF2B5EF4-FFF2-40B4-BE49-F238E27FC236}">
                <a16:creationId xmlns:a16="http://schemas.microsoft.com/office/drawing/2014/main" id="{3AB59D3C-79CF-4A1E-B8F2-DB4CCB8EEC79}"/>
              </a:ext>
            </a:extLst>
          </p:cNvPr>
          <p:cNvSpPr/>
          <p:nvPr/>
        </p:nvSpPr>
        <p:spPr>
          <a:xfrm>
            <a:off x="4099497" y="4900627"/>
            <a:ext cx="1996724" cy="0"/>
          </a:xfrm>
          <a:custGeom>
            <a:avLst/>
            <a:gdLst>
              <a:gd name="connsiteX0" fmla="*/ 0 w 1600200"/>
              <a:gd name="connsiteY0" fmla="*/ 0 h 0"/>
              <a:gd name="connsiteX1" fmla="*/ 1600200 w 1600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0" name="TextBox 42">
            <a:extLst>
              <a:ext uri="{FF2B5EF4-FFF2-40B4-BE49-F238E27FC236}">
                <a16:creationId xmlns:a16="http://schemas.microsoft.com/office/drawing/2014/main" id="{6C3D868E-2834-4416-8623-186E29A60BDA}"/>
              </a:ext>
            </a:extLst>
          </p:cNvPr>
          <p:cNvSpPr txBox="1"/>
          <p:nvPr/>
        </p:nvSpPr>
        <p:spPr>
          <a:xfrm>
            <a:off x="471899" y="3687899"/>
            <a:ext cx="94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Home Network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62715" y="3898998"/>
            <a:ext cx="914400" cy="64008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200" dirty="0">
                <a:solidFill>
                  <a:schemeClr val="bg1"/>
                </a:solidFill>
              </a:rPr>
              <a:t>BRG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Emulator 1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(VPP)</a:t>
            </a: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93908" y="4579284"/>
            <a:ext cx="914400" cy="64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solidFill>
                  <a:schemeClr val="bg1"/>
                </a:solidFill>
              </a:rPr>
              <a:t>vG MUX</a:t>
            </a:r>
          </a:p>
          <a:p>
            <a:pPr algn="ctr"/>
            <a:r>
              <a:rPr lang="is-IS" sz="1400" dirty="0">
                <a:solidFill>
                  <a:schemeClr val="bg1"/>
                </a:solidFill>
              </a:rPr>
              <a:t>(VPP)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12574B-CB9E-4981-8C65-13D1742662E9}"/>
              </a:ext>
            </a:extLst>
          </p:cNvPr>
          <p:cNvGrpSpPr/>
          <p:nvPr/>
        </p:nvGrpSpPr>
        <p:grpSpPr>
          <a:xfrm>
            <a:off x="8743063" y="4332050"/>
            <a:ext cx="1397387" cy="946889"/>
            <a:chOff x="9329736" y="4851566"/>
            <a:chExt cx="1397387" cy="946889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DAC8F25-51BE-471D-82A0-7CEE8096B96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329736" y="4851566"/>
              <a:ext cx="1397387" cy="936767"/>
            </a:xfrm>
            <a:custGeom>
              <a:avLst/>
              <a:gdLst>
                <a:gd name="T0" fmla="*/ 214 w 240"/>
                <a:gd name="T1" fmla="*/ 68 h 160"/>
                <a:gd name="T2" fmla="*/ 214 w 240"/>
                <a:gd name="T3" fmla="*/ 62 h 160"/>
                <a:gd name="T4" fmla="*/ 154 w 240"/>
                <a:gd name="T5" fmla="*/ 0 h 160"/>
                <a:gd name="T6" fmla="*/ 97 w 240"/>
                <a:gd name="T7" fmla="*/ 45 h 160"/>
                <a:gd name="T8" fmla="*/ 77 w 240"/>
                <a:gd name="T9" fmla="*/ 40 h 160"/>
                <a:gd name="T10" fmla="*/ 34 w 240"/>
                <a:gd name="T11" fmla="*/ 84 h 160"/>
                <a:gd name="T12" fmla="*/ 35 w 240"/>
                <a:gd name="T13" fmla="*/ 89 h 160"/>
                <a:gd name="T14" fmla="*/ 34 w 240"/>
                <a:gd name="T15" fmla="*/ 89 h 160"/>
                <a:gd name="T16" fmla="*/ 0 w 240"/>
                <a:gd name="T17" fmla="*/ 125 h 160"/>
                <a:gd name="T18" fmla="*/ 34 w 240"/>
                <a:gd name="T19" fmla="*/ 160 h 160"/>
                <a:gd name="T20" fmla="*/ 193 w 240"/>
                <a:gd name="T21" fmla="*/ 160 h 160"/>
                <a:gd name="T22" fmla="*/ 240 w 240"/>
                <a:gd name="T23" fmla="*/ 111 h 160"/>
                <a:gd name="T24" fmla="*/ 214 w 240"/>
                <a:gd name="T25" fmla="*/ 68 h 160"/>
                <a:gd name="T26" fmla="*/ 193 w 240"/>
                <a:gd name="T27" fmla="*/ 152 h 160"/>
                <a:gd name="T28" fmla="*/ 34 w 240"/>
                <a:gd name="T29" fmla="*/ 152 h 160"/>
                <a:gd name="T30" fmla="*/ 8 w 240"/>
                <a:gd name="T31" fmla="*/ 125 h 160"/>
                <a:gd name="T32" fmla="*/ 34 w 240"/>
                <a:gd name="T33" fmla="*/ 97 h 160"/>
                <a:gd name="T34" fmla="*/ 39 w 240"/>
                <a:gd name="T35" fmla="*/ 98 h 160"/>
                <a:gd name="T36" fmla="*/ 42 w 240"/>
                <a:gd name="T37" fmla="*/ 97 h 160"/>
                <a:gd name="T38" fmla="*/ 43 w 240"/>
                <a:gd name="T39" fmla="*/ 93 h 160"/>
                <a:gd name="T40" fmla="*/ 42 w 240"/>
                <a:gd name="T41" fmla="*/ 84 h 160"/>
                <a:gd name="T42" fmla="*/ 77 w 240"/>
                <a:gd name="T43" fmla="*/ 48 h 160"/>
                <a:gd name="T44" fmla="*/ 97 w 240"/>
                <a:gd name="T45" fmla="*/ 55 h 160"/>
                <a:gd name="T46" fmla="*/ 101 w 240"/>
                <a:gd name="T47" fmla="*/ 55 h 160"/>
                <a:gd name="T48" fmla="*/ 103 w 240"/>
                <a:gd name="T49" fmla="*/ 52 h 160"/>
                <a:gd name="T50" fmla="*/ 154 w 240"/>
                <a:gd name="T51" fmla="*/ 8 h 160"/>
                <a:gd name="T52" fmla="*/ 206 w 240"/>
                <a:gd name="T53" fmla="*/ 62 h 160"/>
                <a:gd name="T54" fmla="*/ 206 w 240"/>
                <a:gd name="T55" fmla="*/ 70 h 160"/>
                <a:gd name="T56" fmla="*/ 208 w 240"/>
                <a:gd name="T57" fmla="*/ 74 h 160"/>
                <a:gd name="T58" fmla="*/ 232 w 240"/>
                <a:gd name="T59" fmla="*/ 111 h 160"/>
                <a:gd name="T60" fmla="*/ 193 w 240"/>
                <a:gd name="T61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60">
                  <a:moveTo>
                    <a:pt x="214" y="68"/>
                  </a:moveTo>
                  <a:cubicBezTo>
                    <a:pt x="214" y="66"/>
                    <a:pt x="214" y="64"/>
                    <a:pt x="214" y="62"/>
                  </a:cubicBezTo>
                  <a:cubicBezTo>
                    <a:pt x="214" y="28"/>
                    <a:pt x="188" y="0"/>
                    <a:pt x="154" y="0"/>
                  </a:cubicBezTo>
                  <a:cubicBezTo>
                    <a:pt x="127" y="0"/>
                    <a:pt x="104" y="19"/>
                    <a:pt x="97" y="45"/>
                  </a:cubicBezTo>
                  <a:cubicBezTo>
                    <a:pt x="91" y="42"/>
                    <a:pt x="84" y="40"/>
                    <a:pt x="77" y="40"/>
                  </a:cubicBezTo>
                  <a:cubicBezTo>
                    <a:pt x="53" y="40"/>
                    <a:pt x="34" y="60"/>
                    <a:pt x="34" y="84"/>
                  </a:cubicBezTo>
                  <a:cubicBezTo>
                    <a:pt x="34" y="86"/>
                    <a:pt x="34" y="88"/>
                    <a:pt x="35" y="89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15" y="89"/>
                    <a:pt x="0" y="105"/>
                    <a:pt x="0" y="125"/>
                  </a:cubicBezTo>
                  <a:cubicBezTo>
                    <a:pt x="0" y="144"/>
                    <a:pt x="15" y="160"/>
                    <a:pt x="34" y="160"/>
                  </a:cubicBezTo>
                  <a:cubicBezTo>
                    <a:pt x="193" y="160"/>
                    <a:pt x="193" y="160"/>
                    <a:pt x="193" y="160"/>
                  </a:cubicBezTo>
                  <a:cubicBezTo>
                    <a:pt x="219" y="160"/>
                    <a:pt x="240" y="138"/>
                    <a:pt x="240" y="111"/>
                  </a:cubicBezTo>
                  <a:cubicBezTo>
                    <a:pt x="240" y="92"/>
                    <a:pt x="229" y="76"/>
                    <a:pt x="214" y="68"/>
                  </a:cubicBezTo>
                  <a:close/>
                  <a:moveTo>
                    <a:pt x="193" y="152"/>
                  </a:moveTo>
                  <a:cubicBezTo>
                    <a:pt x="34" y="152"/>
                    <a:pt x="34" y="152"/>
                    <a:pt x="34" y="152"/>
                  </a:cubicBezTo>
                  <a:cubicBezTo>
                    <a:pt x="20" y="152"/>
                    <a:pt x="8" y="140"/>
                    <a:pt x="8" y="125"/>
                  </a:cubicBezTo>
                  <a:cubicBezTo>
                    <a:pt x="8" y="110"/>
                    <a:pt x="20" y="97"/>
                    <a:pt x="34" y="97"/>
                  </a:cubicBezTo>
                  <a:cubicBezTo>
                    <a:pt x="36" y="97"/>
                    <a:pt x="37" y="98"/>
                    <a:pt x="39" y="98"/>
                  </a:cubicBezTo>
                  <a:cubicBezTo>
                    <a:pt x="40" y="98"/>
                    <a:pt x="41" y="98"/>
                    <a:pt x="42" y="97"/>
                  </a:cubicBezTo>
                  <a:cubicBezTo>
                    <a:pt x="43" y="96"/>
                    <a:pt x="44" y="94"/>
                    <a:pt x="43" y="93"/>
                  </a:cubicBezTo>
                  <a:cubicBezTo>
                    <a:pt x="43" y="90"/>
                    <a:pt x="42" y="87"/>
                    <a:pt x="42" y="84"/>
                  </a:cubicBezTo>
                  <a:cubicBezTo>
                    <a:pt x="42" y="64"/>
                    <a:pt x="58" y="48"/>
                    <a:pt x="77" y="48"/>
                  </a:cubicBezTo>
                  <a:cubicBezTo>
                    <a:pt x="85" y="48"/>
                    <a:pt x="91" y="51"/>
                    <a:pt x="97" y="55"/>
                  </a:cubicBezTo>
                  <a:cubicBezTo>
                    <a:pt x="98" y="56"/>
                    <a:pt x="100" y="56"/>
                    <a:pt x="101" y="55"/>
                  </a:cubicBezTo>
                  <a:cubicBezTo>
                    <a:pt x="102" y="55"/>
                    <a:pt x="103" y="54"/>
                    <a:pt x="103" y="52"/>
                  </a:cubicBezTo>
                  <a:cubicBezTo>
                    <a:pt x="108" y="27"/>
                    <a:pt x="129" y="8"/>
                    <a:pt x="154" y="8"/>
                  </a:cubicBezTo>
                  <a:cubicBezTo>
                    <a:pt x="183" y="8"/>
                    <a:pt x="206" y="32"/>
                    <a:pt x="206" y="62"/>
                  </a:cubicBezTo>
                  <a:cubicBezTo>
                    <a:pt x="206" y="65"/>
                    <a:pt x="206" y="67"/>
                    <a:pt x="206" y="70"/>
                  </a:cubicBezTo>
                  <a:cubicBezTo>
                    <a:pt x="205" y="71"/>
                    <a:pt x="206" y="73"/>
                    <a:pt x="208" y="74"/>
                  </a:cubicBezTo>
                  <a:cubicBezTo>
                    <a:pt x="222" y="80"/>
                    <a:pt x="232" y="94"/>
                    <a:pt x="232" y="111"/>
                  </a:cubicBezTo>
                  <a:cubicBezTo>
                    <a:pt x="232" y="134"/>
                    <a:pt x="214" y="152"/>
                    <a:pt x="193" y="15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5875" cap="rnd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55" name="TextBox 124">
              <a:extLst>
                <a:ext uri="{FF2B5EF4-FFF2-40B4-BE49-F238E27FC236}">
                  <a16:creationId xmlns:a16="http://schemas.microsoft.com/office/drawing/2014/main" id="{49E98371-5874-495C-B259-2A7B79EB2977}"/>
                </a:ext>
              </a:extLst>
            </p:cNvPr>
            <p:cNvSpPr txBox="1"/>
            <p:nvPr/>
          </p:nvSpPr>
          <p:spPr>
            <a:xfrm>
              <a:off x="9506947" y="5152124"/>
              <a:ext cx="1064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02E45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CPE Public Neutron Network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360997" y="5301401"/>
            <a:ext cx="914400" cy="640080"/>
          </a:xfrm>
          <a:prstGeom prst="rect">
            <a:avLst/>
          </a:prstGeom>
          <a:solidFill>
            <a:srgbClr val="6E7C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200" dirty="0">
                <a:solidFill>
                  <a:schemeClr val="bg1"/>
                </a:solidFill>
              </a:rPr>
              <a:t>BRG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Emulator 2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(VPP)</a:t>
            </a: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96126" y="5394972"/>
            <a:ext cx="914400" cy="640080"/>
          </a:xfrm>
          <a:prstGeom prst="rect">
            <a:avLst/>
          </a:prstGeom>
          <a:solidFill>
            <a:srgbClr val="6E7C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solidFill>
                  <a:schemeClr val="bg1"/>
                </a:solidFill>
              </a:rPr>
              <a:t>vG2</a:t>
            </a:r>
          </a:p>
          <a:p>
            <a:pPr algn="ctr"/>
            <a:r>
              <a:rPr lang="is-IS" sz="1400" dirty="0">
                <a:solidFill>
                  <a:schemeClr val="bg1"/>
                </a:solidFill>
              </a:rPr>
              <a:t>(VPP)</a:t>
            </a:r>
          </a:p>
        </p:txBody>
      </p:sp>
      <p:sp>
        <p:nvSpPr>
          <p:cNvPr id="58" name="Oval 57"/>
          <p:cNvSpPr/>
          <p:nvPr/>
        </p:nvSpPr>
        <p:spPr>
          <a:xfrm>
            <a:off x="78357" y="3451692"/>
            <a:ext cx="5562406" cy="3135086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86562" y="3388230"/>
            <a:ext cx="5562406" cy="3135086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9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vCPE Overall</a:t>
            </a:r>
            <a:endParaRPr lang="en-US" sz="4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16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364730" y="205354"/>
            <a:ext cx="10993303" cy="943942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HPA Introduction</a:t>
            </a:r>
            <a:endParaRPr lang="en-US" altLang="zh-CN" sz="28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176" y="1047568"/>
            <a:ext cx="1117807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HPA is </a:t>
            </a:r>
            <a:r>
              <a:rPr lang="en-US" altLang="zh-CN" dirty="0" smtClean="0"/>
              <a:t>evolve </a:t>
            </a:r>
            <a:r>
              <a:rPr lang="en-US" dirty="0" smtClean="0"/>
              <a:t>from Enhanced </a:t>
            </a:r>
            <a:r>
              <a:rPr lang="en-US" dirty="0"/>
              <a:t>Platform Awareness (EPA)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dirty="0" smtClean="0"/>
              <a:t>HPA Provides </a:t>
            </a:r>
            <a:r>
              <a:rPr lang="en-US" dirty="0"/>
              <a:t>awareness of underlying compute hardware platform capabilities to software running on the hardware </a:t>
            </a:r>
            <a:r>
              <a:rPr lang="en-US" dirty="0" smtClean="0"/>
              <a:t>platform.</a:t>
            </a:r>
          </a:p>
          <a:p>
            <a:r>
              <a:rPr lang="en-US" dirty="0" smtClean="0"/>
              <a:t>HPA Used </a:t>
            </a:r>
            <a:r>
              <a:rPr lang="en-US" dirty="0"/>
              <a:t>to optimize, accelerate or otherwise augment platform software </a:t>
            </a:r>
            <a:r>
              <a:rPr lang="en-US" dirty="0" smtClean="0"/>
              <a:t>execution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HPA feature </a:t>
            </a:r>
            <a:r>
              <a:rPr lang="en-US" dirty="0" smtClean="0"/>
              <a:t>including SRIOV NIC, PCI pass-through, Instruction Set extensions, huge page and so on.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ONAP, </a:t>
            </a:r>
            <a:r>
              <a:rPr lang="en-US" dirty="0" smtClean="0"/>
              <a:t>HPA is </a:t>
            </a:r>
            <a:r>
              <a:rPr lang="en-US" dirty="0"/>
              <a:t>used to optimize and accelerate virtual network function performance and throughput…</a:t>
            </a:r>
          </a:p>
          <a:p>
            <a:endParaRPr lang="en-US" dirty="0" smtClean="0"/>
          </a:p>
          <a:p>
            <a:r>
              <a:rPr lang="en-US" dirty="0" smtClean="0"/>
              <a:t>Today, we mainly introduce how to enable SRIOV-NIC in ONAP.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5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37290" y="4403090"/>
            <a:ext cx="612987" cy="365125"/>
          </a:xfrm>
        </p:spPr>
        <p:txBody>
          <a:bodyPr/>
          <a:lstStyle/>
          <a:p>
            <a:fld id="{0A1187C1-A9AF-433C-AF3D-72657250A96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364730" y="205354"/>
            <a:ext cx="10993303" cy="943942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Environment at China Mobile Lab</a:t>
            </a:r>
            <a:endParaRPr lang="en-US" altLang="zh-CN" sz="28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75794" y="1141474"/>
            <a:ext cx="4997012" cy="3626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786135" y="1532141"/>
            <a:ext cx="3670796" cy="17292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ONAP OAM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9736" y="1109979"/>
            <a:ext cx="264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-openstack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755468" y="3043597"/>
            <a:ext cx="0" cy="1401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8" idx="2"/>
            <a:endCxn id="79" idx="0"/>
          </p:cNvCxnSpPr>
          <p:nvPr/>
        </p:nvCxnSpPr>
        <p:spPr>
          <a:xfrm>
            <a:off x="9382892" y="3086752"/>
            <a:ext cx="0" cy="1288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1028233" y="3043597"/>
            <a:ext cx="1" cy="1401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3" idx="2"/>
          </p:cNvCxnSpPr>
          <p:nvPr/>
        </p:nvCxnSpPr>
        <p:spPr>
          <a:xfrm flipH="1">
            <a:off x="8213824" y="2438653"/>
            <a:ext cx="1691" cy="390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4" idx="2"/>
          </p:cNvCxnSpPr>
          <p:nvPr/>
        </p:nvCxnSpPr>
        <p:spPr>
          <a:xfrm>
            <a:off x="10206801" y="2427223"/>
            <a:ext cx="11994" cy="401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499007" y="1926862"/>
            <a:ext cx="1433016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Controller-0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06671" y="1915432"/>
            <a:ext cx="1400260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Controller-1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86710" y="3470742"/>
            <a:ext cx="1296537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740987" y="3467448"/>
            <a:ext cx="1296537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70633" y="3466125"/>
            <a:ext cx="1296537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012071" y="2828665"/>
            <a:ext cx="4741641" cy="258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12072" y="4375098"/>
            <a:ext cx="4741640" cy="2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05278" y="1102578"/>
            <a:ext cx="23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Windriver-openstack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Slide Number Placeholder 3"/>
          <p:cNvSpPr txBox="1">
            <a:spLocks/>
          </p:cNvSpPr>
          <p:nvPr/>
        </p:nvSpPr>
        <p:spPr>
          <a:xfrm>
            <a:off x="5020310" y="441833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1187C1-A9AF-433C-AF3D-72657250A96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43746" y="1156714"/>
            <a:ext cx="4978950" cy="3626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233209" y="3058837"/>
            <a:ext cx="0" cy="1401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3" idx="2"/>
            <a:endCxn id="94" idx="0"/>
          </p:cNvCxnSpPr>
          <p:nvPr/>
        </p:nvCxnSpPr>
        <p:spPr>
          <a:xfrm>
            <a:off x="2835159" y="3055420"/>
            <a:ext cx="0" cy="1319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459318" y="3058837"/>
            <a:ext cx="1" cy="1401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896844" y="2416569"/>
            <a:ext cx="1691" cy="390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89821" y="2409065"/>
            <a:ext cx="0" cy="401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182027" y="1942102"/>
            <a:ext cx="1433016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Controller-0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89691" y="1930672"/>
            <a:ext cx="1400260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Controller-1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2451" y="3485982"/>
            <a:ext cx="1296537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78659" y="3482688"/>
            <a:ext cx="1296537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801726" y="3481365"/>
            <a:ext cx="1296537" cy="511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32099" y="2765614"/>
            <a:ext cx="4806120" cy="289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32098" y="4375097"/>
            <a:ext cx="4806121" cy="214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7786135" y="4768215"/>
            <a:ext cx="3142386" cy="1605530"/>
          </a:xfrm>
          <a:custGeom>
            <a:avLst/>
            <a:gdLst>
              <a:gd name="T0" fmla="*/ 570 w 662"/>
              <a:gd name="T1" fmla="*/ 174 h 373"/>
              <a:gd name="T2" fmla="*/ 576 w 662"/>
              <a:gd name="T3" fmla="*/ 135 h 373"/>
              <a:gd name="T4" fmla="*/ 441 w 662"/>
              <a:gd name="T5" fmla="*/ 0 h 373"/>
              <a:gd name="T6" fmla="*/ 319 w 662"/>
              <a:gd name="T7" fmla="*/ 77 h 373"/>
              <a:gd name="T8" fmla="*/ 236 w 662"/>
              <a:gd name="T9" fmla="*/ 41 h 373"/>
              <a:gd name="T10" fmla="*/ 122 w 662"/>
              <a:gd name="T11" fmla="*/ 156 h 373"/>
              <a:gd name="T12" fmla="*/ 123 w 662"/>
              <a:gd name="T13" fmla="*/ 174 h 373"/>
              <a:gd name="T14" fmla="*/ 100 w 662"/>
              <a:gd name="T15" fmla="*/ 174 h 373"/>
              <a:gd name="T16" fmla="*/ 0 w 662"/>
              <a:gd name="T17" fmla="*/ 273 h 373"/>
              <a:gd name="T18" fmla="*/ 100 w 662"/>
              <a:gd name="T19" fmla="*/ 373 h 373"/>
              <a:gd name="T20" fmla="*/ 469 w 662"/>
              <a:gd name="T21" fmla="*/ 373 h 373"/>
              <a:gd name="T22" fmla="*/ 563 w 662"/>
              <a:gd name="T23" fmla="*/ 373 h 373"/>
              <a:gd name="T24" fmla="*/ 662 w 662"/>
              <a:gd name="T25" fmla="*/ 273 h 373"/>
              <a:gd name="T26" fmla="*/ 570 w 662"/>
              <a:gd name="T27" fmla="*/ 174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2" h="373">
                <a:moveTo>
                  <a:pt x="570" y="174"/>
                </a:moveTo>
                <a:cubicBezTo>
                  <a:pt x="574" y="162"/>
                  <a:pt x="576" y="148"/>
                  <a:pt x="576" y="135"/>
                </a:cubicBezTo>
                <a:cubicBezTo>
                  <a:pt x="576" y="60"/>
                  <a:pt x="515" y="0"/>
                  <a:pt x="441" y="0"/>
                </a:cubicBezTo>
                <a:cubicBezTo>
                  <a:pt x="387" y="0"/>
                  <a:pt x="340" y="31"/>
                  <a:pt x="319" y="77"/>
                </a:cubicBezTo>
                <a:cubicBezTo>
                  <a:pt x="298" y="55"/>
                  <a:pt x="269" y="41"/>
                  <a:pt x="236" y="41"/>
                </a:cubicBezTo>
                <a:cubicBezTo>
                  <a:pt x="173" y="41"/>
                  <a:pt x="122" y="92"/>
                  <a:pt x="122" y="156"/>
                </a:cubicBezTo>
                <a:cubicBezTo>
                  <a:pt x="122" y="162"/>
                  <a:pt x="122" y="168"/>
                  <a:pt x="123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45" y="174"/>
                  <a:pt x="0" y="218"/>
                  <a:pt x="0" y="273"/>
                </a:cubicBezTo>
                <a:cubicBezTo>
                  <a:pt x="0" y="328"/>
                  <a:pt x="45" y="373"/>
                  <a:pt x="100" y="373"/>
                </a:cubicBezTo>
                <a:cubicBezTo>
                  <a:pt x="469" y="373"/>
                  <a:pt x="469" y="373"/>
                  <a:pt x="469" y="373"/>
                </a:cubicBezTo>
                <a:cubicBezTo>
                  <a:pt x="563" y="373"/>
                  <a:pt x="563" y="373"/>
                  <a:pt x="563" y="373"/>
                </a:cubicBezTo>
                <a:cubicBezTo>
                  <a:pt x="618" y="373"/>
                  <a:pt x="662" y="328"/>
                  <a:pt x="662" y="273"/>
                </a:cubicBezTo>
                <a:cubicBezTo>
                  <a:pt x="662" y="221"/>
                  <a:pt x="622" y="178"/>
                  <a:pt x="570" y="1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62" tIns="34281" rIns="68562" bIns="3428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vCPE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97" name="圆角矩形 76"/>
          <p:cNvSpPr/>
          <p:nvPr/>
        </p:nvSpPr>
        <p:spPr bwMode="auto">
          <a:xfrm>
            <a:off x="8695702" y="5490374"/>
            <a:ext cx="746080" cy="165973"/>
          </a:xfrm>
          <a:prstGeom prst="roundRect">
            <a:avLst/>
          </a:prstGeom>
          <a:solidFill>
            <a:srgbClr val="98BD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OS</a:t>
            </a:r>
            <a:endParaRPr lang="zh-CN" altLang="en-US" sz="1050" dirty="0"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98" name="圆角矩形 77"/>
          <p:cNvSpPr/>
          <p:nvPr/>
        </p:nvSpPr>
        <p:spPr bwMode="auto">
          <a:xfrm>
            <a:off x="8695702" y="5300994"/>
            <a:ext cx="746080" cy="16384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vDHCP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99" name="圆角矩形 78"/>
          <p:cNvSpPr/>
          <p:nvPr/>
        </p:nvSpPr>
        <p:spPr bwMode="auto">
          <a:xfrm>
            <a:off x="9486277" y="5498049"/>
            <a:ext cx="746080" cy="165973"/>
          </a:xfrm>
          <a:prstGeom prst="roundRect">
            <a:avLst/>
          </a:prstGeom>
          <a:solidFill>
            <a:srgbClr val="98BD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OS</a:t>
            </a:r>
            <a:endParaRPr lang="zh-CN" altLang="en-US" sz="1050" dirty="0"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0" name="圆角矩形 79"/>
          <p:cNvSpPr/>
          <p:nvPr/>
        </p:nvSpPr>
        <p:spPr bwMode="auto">
          <a:xfrm>
            <a:off x="9486277" y="5308670"/>
            <a:ext cx="746080" cy="16384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vAAA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1" name="圆角矩形 80"/>
          <p:cNvSpPr/>
          <p:nvPr/>
        </p:nvSpPr>
        <p:spPr bwMode="auto">
          <a:xfrm>
            <a:off x="8303272" y="6008477"/>
            <a:ext cx="746080" cy="165973"/>
          </a:xfrm>
          <a:prstGeom prst="roundRect">
            <a:avLst/>
          </a:prstGeom>
          <a:solidFill>
            <a:srgbClr val="98BD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OS</a:t>
            </a:r>
            <a:endParaRPr lang="zh-CN" altLang="en-US" sz="1050" dirty="0"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2" name="圆角矩形 81"/>
          <p:cNvSpPr/>
          <p:nvPr/>
        </p:nvSpPr>
        <p:spPr bwMode="auto">
          <a:xfrm>
            <a:off x="8314702" y="5830529"/>
            <a:ext cx="746080" cy="16384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vBNG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3" name="圆角矩形 82"/>
          <p:cNvSpPr/>
          <p:nvPr/>
        </p:nvSpPr>
        <p:spPr bwMode="auto">
          <a:xfrm>
            <a:off x="9112897" y="6000802"/>
            <a:ext cx="746080" cy="165973"/>
          </a:xfrm>
          <a:prstGeom prst="roundRect">
            <a:avLst/>
          </a:prstGeom>
          <a:solidFill>
            <a:srgbClr val="98BD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OS</a:t>
            </a:r>
            <a:endParaRPr lang="zh-CN" altLang="en-US" sz="1050" dirty="0"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4" name="圆角矩形 83"/>
          <p:cNvSpPr/>
          <p:nvPr/>
        </p:nvSpPr>
        <p:spPr bwMode="auto">
          <a:xfrm>
            <a:off x="9912997" y="6000802"/>
            <a:ext cx="746080" cy="165973"/>
          </a:xfrm>
          <a:prstGeom prst="roundRect">
            <a:avLst/>
          </a:prstGeom>
          <a:solidFill>
            <a:srgbClr val="98BD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OS</a:t>
            </a:r>
            <a:endParaRPr lang="zh-CN" altLang="en-US" sz="1050" dirty="0"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5" name="圆角矩形 84"/>
          <p:cNvSpPr/>
          <p:nvPr/>
        </p:nvSpPr>
        <p:spPr bwMode="auto">
          <a:xfrm>
            <a:off x="9924427" y="5815180"/>
            <a:ext cx="746080" cy="16384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 eaLnBrk="1" hangingPunct="1">
              <a:buClr>
                <a:srgbClr val="CC9900"/>
              </a:buClr>
              <a:defRPr/>
            </a:pPr>
            <a:r>
              <a:rPr lang="en-US" altLang="zh-CN" sz="105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vxxx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6" name="圆角矩形 85"/>
          <p:cNvSpPr/>
          <p:nvPr/>
        </p:nvSpPr>
        <p:spPr bwMode="auto">
          <a:xfrm>
            <a:off x="9113237" y="5815180"/>
            <a:ext cx="746080" cy="16384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62" tIns="34281" rIns="68562" bIns="3428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17">
              <a:buClr>
                <a:srgbClr val="CC9900"/>
              </a:buClr>
              <a:defRPr/>
            </a:pPr>
            <a:r>
              <a:rPr lang="en-US" altLang="zh-CN" sz="105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vGMUX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1276984" y="4896678"/>
            <a:ext cx="3743326" cy="1367106"/>
          </a:xfrm>
          <a:custGeom>
            <a:avLst/>
            <a:gdLst>
              <a:gd name="T0" fmla="*/ 570 w 662"/>
              <a:gd name="T1" fmla="*/ 174 h 373"/>
              <a:gd name="T2" fmla="*/ 576 w 662"/>
              <a:gd name="T3" fmla="*/ 135 h 373"/>
              <a:gd name="T4" fmla="*/ 441 w 662"/>
              <a:gd name="T5" fmla="*/ 0 h 373"/>
              <a:gd name="T6" fmla="*/ 319 w 662"/>
              <a:gd name="T7" fmla="*/ 77 h 373"/>
              <a:gd name="T8" fmla="*/ 236 w 662"/>
              <a:gd name="T9" fmla="*/ 41 h 373"/>
              <a:gd name="T10" fmla="*/ 122 w 662"/>
              <a:gd name="T11" fmla="*/ 156 h 373"/>
              <a:gd name="T12" fmla="*/ 123 w 662"/>
              <a:gd name="T13" fmla="*/ 174 h 373"/>
              <a:gd name="T14" fmla="*/ 100 w 662"/>
              <a:gd name="T15" fmla="*/ 174 h 373"/>
              <a:gd name="T16" fmla="*/ 0 w 662"/>
              <a:gd name="T17" fmla="*/ 273 h 373"/>
              <a:gd name="T18" fmla="*/ 100 w 662"/>
              <a:gd name="T19" fmla="*/ 373 h 373"/>
              <a:gd name="T20" fmla="*/ 469 w 662"/>
              <a:gd name="T21" fmla="*/ 373 h 373"/>
              <a:gd name="T22" fmla="*/ 563 w 662"/>
              <a:gd name="T23" fmla="*/ 373 h 373"/>
              <a:gd name="T24" fmla="*/ 662 w 662"/>
              <a:gd name="T25" fmla="*/ 273 h 373"/>
              <a:gd name="T26" fmla="*/ 570 w 662"/>
              <a:gd name="T27" fmla="*/ 174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2" h="373">
                <a:moveTo>
                  <a:pt x="570" y="174"/>
                </a:moveTo>
                <a:cubicBezTo>
                  <a:pt x="574" y="162"/>
                  <a:pt x="576" y="148"/>
                  <a:pt x="576" y="135"/>
                </a:cubicBezTo>
                <a:cubicBezTo>
                  <a:pt x="576" y="60"/>
                  <a:pt x="515" y="0"/>
                  <a:pt x="441" y="0"/>
                </a:cubicBezTo>
                <a:cubicBezTo>
                  <a:pt x="387" y="0"/>
                  <a:pt x="340" y="31"/>
                  <a:pt x="319" y="77"/>
                </a:cubicBezTo>
                <a:cubicBezTo>
                  <a:pt x="298" y="55"/>
                  <a:pt x="269" y="41"/>
                  <a:pt x="236" y="41"/>
                </a:cubicBezTo>
                <a:cubicBezTo>
                  <a:pt x="173" y="41"/>
                  <a:pt x="122" y="92"/>
                  <a:pt x="122" y="156"/>
                </a:cubicBezTo>
                <a:cubicBezTo>
                  <a:pt x="122" y="162"/>
                  <a:pt x="122" y="168"/>
                  <a:pt x="123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45" y="174"/>
                  <a:pt x="0" y="218"/>
                  <a:pt x="0" y="273"/>
                </a:cubicBezTo>
                <a:cubicBezTo>
                  <a:pt x="0" y="328"/>
                  <a:pt x="45" y="373"/>
                  <a:pt x="100" y="373"/>
                </a:cubicBezTo>
                <a:cubicBezTo>
                  <a:pt x="469" y="373"/>
                  <a:pt x="469" y="373"/>
                  <a:pt x="469" y="373"/>
                </a:cubicBezTo>
                <a:cubicBezTo>
                  <a:pt x="563" y="373"/>
                  <a:pt x="563" y="373"/>
                  <a:pt x="563" y="373"/>
                </a:cubicBezTo>
                <a:cubicBezTo>
                  <a:pt x="618" y="373"/>
                  <a:pt x="662" y="328"/>
                  <a:pt x="662" y="273"/>
                </a:cubicBezTo>
                <a:cubicBezTo>
                  <a:pt x="662" y="221"/>
                  <a:pt x="622" y="178"/>
                  <a:pt x="570" y="174"/>
                </a:cubicBezTo>
                <a:close/>
              </a:path>
            </a:pathLst>
          </a:custGeom>
          <a:solidFill>
            <a:srgbClr val="FEFFC9"/>
          </a:solidFill>
          <a:ln>
            <a:solidFill>
              <a:schemeClr val="tx1"/>
            </a:solidFill>
          </a:ln>
        </p:spPr>
        <p:txBody>
          <a:bodyPr lIns="68562" tIns="34281" rIns="68562" bIns="3428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109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4716" y="5312197"/>
            <a:ext cx="2117124" cy="452535"/>
          </a:xfrm>
          <a:prstGeom prst="rect">
            <a:avLst/>
          </a:prstGeom>
        </p:spPr>
      </p:pic>
      <p:sp>
        <p:nvSpPr>
          <p:cNvPr id="110" name="矩形 59"/>
          <p:cNvSpPr/>
          <p:nvPr/>
        </p:nvSpPr>
        <p:spPr>
          <a:xfrm>
            <a:off x="2430868" y="5888892"/>
            <a:ext cx="1405616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Casablanca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Slide Number Placeholder 3"/>
          <p:cNvSpPr txBox="1">
            <a:spLocks/>
          </p:cNvSpPr>
          <p:nvPr/>
        </p:nvSpPr>
        <p:spPr>
          <a:xfrm>
            <a:off x="12316903" y="6312244"/>
            <a:ext cx="145049" cy="5199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79555" y="1516928"/>
            <a:ext cx="2562139" cy="211337"/>
          </a:xfrm>
          <a:prstGeom prst="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ONAP OAM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5783" y="1421810"/>
            <a:ext cx="1000681" cy="417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3"/>
            <a:endCxn id="66" idx="1"/>
          </p:cNvCxnSpPr>
          <p:nvPr/>
        </p:nvCxnSpPr>
        <p:spPr>
          <a:xfrm flipV="1">
            <a:off x="6606464" y="1618603"/>
            <a:ext cx="1179671" cy="11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1"/>
            <a:endCxn id="50" idx="3"/>
          </p:cNvCxnSpPr>
          <p:nvPr/>
        </p:nvCxnSpPr>
        <p:spPr>
          <a:xfrm flipH="1" flipV="1">
            <a:off x="4141694" y="1622597"/>
            <a:ext cx="1464089" cy="7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95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298" y="189132"/>
            <a:ext cx="10993303" cy="71628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733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 Case: vCPE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endParaRPr lang="en-US" sz="3733" b="0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7" y="905412"/>
            <a:ext cx="10815994" cy="5593008"/>
          </a:xfrm>
          <a:prstGeom prst="rect">
            <a:avLst/>
          </a:prstGeom>
        </p:spPr>
      </p:pic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66500" y="6365240"/>
            <a:ext cx="612987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smtClean="0"/>
              <a:t>5 onboarding vnfs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57213" indent="-457213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626" indent="-381009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4039" indent="-304808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653" indent="-304808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269" indent="-304808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884" indent="-304808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500" indent="-304808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115" indent="-304808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729" indent="-304808" algn="l" defTabSz="60961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infra: </a:t>
            </a:r>
            <a:r>
              <a:rPr lang="en-US" altLang="en-US" dirty="0" err="1" smtClean="0"/>
              <a:t>vDHCP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vAAA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vDNS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vWEB</a:t>
            </a:r>
            <a:endParaRPr lang="en-US" altLang="en-US" dirty="0" smtClean="0"/>
          </a:p>
          <a:p>
            <a:r>
              <a:rPr lang="en-US" altLang="en-US" dirty="0" err="1" smtClean="0"/>
              <a:t>vbrgemu</a:t>
            </a:r>
            <a:r>
              <a:rPr lang="en-US" altLang="en-US" dirty="0" smtClean="0"/>
              <a:t>: BRG Emulator(Bridged Residential Gateway Emulator)</a:t>
            </a:r>
          </a:p>
          <a:p>
            <a:r>
              <a:rPr lang="en-US" altLang="en-US" dirty="0" err="1" smtClean="0"/>
              <a:t>vbng</a:t>
            </a:r>
            <a:r>
              <a:rPr lang="en-US" altLang="en-US" dirty="0" smtClean="0"/>
              <a:t>:  VPP based Broadband Network Gateway</a:t>
            </a:r>
          </a:p>
          <a:p>
            <a:r>
              <a:rPr lang="en-US" altLang="en-US" dirty="0" err="1" smtClean="0"/>
              <a:t>vgmux</a:t>
            </a:r>
            <a:r>
              <a:rPr lang="en-US" altLang="en-US" dirty="0" smtClean="0"/>
              <a:t>: VPP based Virtual Gateway Multiplexer</a:t>
            </a:r>
          </a:p>
          <a:p>
            <a:r>
              <a:rPr lang="en-US" altLang="en-US" dirty="0" err="1" smtClean="0"/>
              <a:t>vgw</a:t>
            </a:r>
            <a:r>
              <a:rPr lang="en-US" altLang="en-US" dirty="0" smtClean="0"/>
              <a:t>: VPP based Virtual Gateway</a:t>
            </a:r>
          </a:p>
        </p:txBody>
      </p:sp>
    </p:spTree>
    <p:extLst>
      <p:ext uri="{BB962C8B-B14F-4D97-AF65-F5344CB8AC3E}">
        <p14:creationId xmlns:p14="http://schemas.microsoft.com/office/powerpoint/2010/main" val="3042325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 txBox="1">
            <a:spLocks/>
          </p:cNvSpPr>
          <p:nvPr/>
        </p:nvSpPr>
        <p:spPr>
          <a:xfrm>
            <a:off x="11366500" y="6365240"/>
            <a:ext cx="612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609585" rtl="0" eaLnBrk="1" latinLnBrk="0" hangingPunct="1">
              <a:defRPr sz="1467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85511" y="1435809"/>
            <a:ext cx="2674958" cy="948803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18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Design Time</a:t>
            </a:r>
          </a:p>
          <a:p>
            <a:pPr>
              <a:lnSpc>
                <a:spcPct val="100000"/>
              </a:lnSpc>
              <a:defRPr/>
            </a:pPr>
            <a:endParaRPr lang="en-US" altLang="zh-CN" sz="18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1800" b="0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Run Time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0901" y="5378824"/>
            <a:ext cx="3905057" cy="475130"/>
          </a:xfrm>
          <a:prstGeom prst="rect">
            <a:avLst/>
          </a:prstGeom>
        </p:spPr>
        <p:txBody>
          <a:bodyPr lIns="91396" tIns="45700" rIns="91396" bIns="45700"/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zh-CN" sz="2800" b="0" dirty="0" smtClean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 b="2090"/>
          <a:stretch/>
        </p:blipFill>
        <p:spPr>
          <a:xfrm>
            <a:off x="1660405" y="26887"/>
            <a:ext cx="9946960" cy="646355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43433" y="1837765"/>
            <a:ext cx="11976847" cy="71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54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518411"/>
            <a:ext cx="8636000" cy="13620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096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68" b="0" i="0" kern="1200" cap="none">
                <a:solidFill>
                  <a:schemeClr val="accent3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40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HPA registry and discovery</a:t>
            </a:r>
            <a:endParaRPr lang="en-US" sz="4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90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2">
  <a:themeElements>
    <a:clrScheme name="Custom 11">
      <a:dk1>
        <a:srgbClr val="000000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ue Theme">
  <a:themeElements>
    <a:clrScheme name="Custom 11">
      <a:dk1>
        <a:srgbClr val="000000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3">
  <a:themeElements>
    <a:clrScheme name="Custom 11">
      <a:dk1>
        <a:srgbClr val="000000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Intel_LTtemplate_121410">
  <a:themeElements>
    <a:clrScheme name="Intel 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open Source on Intel">
      <a:majorFont>
        <a:latin typeface="Neo Sans Intel"/>
        <a:ea typeface=""/>
        <a:cs typeface=""/>
      </a:majorFont>
      <a:minorFont>
        <a:latin typeface="Neo Sans Intel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C84D21-17B0-44A5-BC6E-2F19A0DAB7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947F11-FB63-40F6-9733-F974DE49A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B968BE-2AB7-4A3B-9612-E0E0FABB175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Microsoft Office PowerPoint</Application>
  <PresentationFormat>Breitbild</PresentationFormat>
  <Paragraphs>452</Paragraphs>
  <Slides>26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26</vt:i4>
      </vt:variant>
    </vt:vector>
  </HeadingPairs>
  <TitlesOfParts>
    <vt:vector size="47" baseType="lpstr">
      <vt:lpstr>微软雅黑</vt:lpstr>
      <vt:lpstr>SimSun</vt:lpstr>
      <vt:lpstr>SimSun</vt:lpstr>
      <vt:lpstr>Arial</vt:lpstr>
      <vt:lpstr>Arial Narrow</vt:lpstr>
      <vt:lpstr>Calibri</vt:lpstr>
      <vt:lpstr>Century Gothic</vt:lpstr>
      <vt:lpstr>Consolas</vt:lpstr>
      <vt:lpstr>Gill Sans</vt:lpstr>
      <vt:lpstr>Intel Clear</vt:lpstr>
      <vt:lpstr>Neo Sans Intel</vt:lpstr>
      <vt:lpstr>Neo Sans Intel Light</vt:lpstr>
      <vt:lpstr>Neo Sans Intel Medium</vt:lpstr>
      <vt:lpstr>Times</vt:lpstr>
      <vt:lpstr>Verdana</vt:lpstr>
      <vt:lpstr>Wingdings</vt:lpstr>
      <vt:lpstr>ヒラギノ角ゴ ProN W3</vt:lpstr>
      <vt:lpstr>Cover 2</vt:lpstr>
      <vt:lpstr>Blue Theme</vt:lpstr>
      <vt:lpstr>Cover 3</vt:lpstr>
      <vt:lpstr>3_Intel_LTtemplate_121410</vt:lpstr>
      <vt:lpstr>ONAP Casablanca Use Case with HPA end to end</vt:lpstr>
      <vt:lpstr>PowerPoint-Präsentation</vt:lpstr>
      <vt:lpstr>vCPE Overall</vt:lpstr>
      <vt:lpstr>PowerPoint-Präsentation</vt:lpstr>
      <vt:lpstr>PowerPoint-Präsentation</vt:lpstr>
      <vt:lpstr>PowerPoint-Präsentation</vt:lpstr>
      <vt:lpstr>5 onboarding vnfs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keywords>CTPClassification=CTP_NT</cp:keywords>
  <cp:lastModifiedBy>Gonzalez Luengo Roberto</cp:lastModifiedBy>
  <cp:revision>460</cp:revision>
  <cp:lastPrinted>2013-08-05T18:08:04Z</cp:lastPrinted>
  <dcterms:created xsi:type="dcterms:W3CDTF">2013-06-03T22:40:08Z</dcterms:created>
  <dcterms:modified xsi:type="dcterms:W3CDTF">2020-11-02T09:25:45Z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  <property fmtid="{D5CDD505-2E9C-101B-9397-08002B2CF9AE}" pid="3" name="TitusGUID">
    <vt:lpwstr>3e0db1cb-0096-43ac-a839-6c64b75009b7</vt:lpwstr>
  </property>
  <property fmtid="{D5CDD505-2E9C-101B-9397-08002B2CF9AE}" pid="4" name="CTP_TimeStamp">
    <vt:lpwstr>2019-01-08 05:05:36Z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  <property fmtid="{D5CDD505-2E9C-101B-9397-08002B2CF9AE}" pid="9" name="CqChecksum">
    <vt:lpwstr>2BBFCF0315815A99D4B1C276282707D7</vt:lpwstr>
  </property>
  <property fmtid="{D5CDD505-2E9C-101B-9397-08002B2CF9AE}" pid="10" name="CqInformationType">
    <vt:lpwstr>Working Standard</vt:lpwstr>
  </property>
  <property fmtid="{D5CDD505-2E9C-101B-9397-08002B2CF9AE}" pid="11" name="CqVitality">
    <vt:lpwstr/>
  </property>
  <property fmtid="{D5CDD505-2E9C-101B-9397-08002B2CF9AE}" pid="12" name="CqDisclosureRange">
    <vt:lpwstr/>
  </property>
  <property fmtid="{D5CDD505-2E9C-101B-9397-08002B2CF9AE}" pid="13" name="CqDisclosureRangeStamp">
    <vt:lpwstr/>
  </property>
  <property fmtid="{D5CDD505-2E9C-101B-9397-08002B2CF9AE}" pid="14" name="CqDisclosureRangeLimitation">
    <vt:lpwstr/>
  </property>
  <property fmtid="{D5CDD505-2E9C-101B-9397-08002B2CF9AE}" pid="15" name="CqOwner">
    <vt:lpwstr>GONZAR</vt:lpwstr>
  </property>
  <property fmtid="{D5CDD505-2E9C-101B-9397-08002B2CF9AE}" pid="16" name="CqDepartment">
    <vt:lpwstr/>
  </property>
  <property fmtid="{D5CDD505-2E9C-101B-9397-08002B2CF9AE}" pid="17" name="CqCompanyOwner">
    <vt:lpwstr>EBS Romania SA</vt:lpwstr>
  </property>
</Properties>
</file>