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03" r:id="rId2"/>
    <p:sldMasterId id="2147483717" r:id="rId3"/>
  </p:sldMasterIdLst>
  <p:notesMasterIdLst>
    <p:notesMasterId r:id="rId17"/>
  </p:notesMasterIdLst>
  <p:sldIdLst>
    <p:sldId id="267" r:id="rId4"/>
    <p:sldId id="370" r:id="rId5"/>
    <p:sldId id="374" r:id="rId6"/>
    <p:sldId id="371" r:id="rId7"/>
    <p:sldId id="372" r:id="rId8"/>
    <p:sldId id="373" r:id="rId9"/>
    <p:sldId id="368" r:id="rId10"/>
    <p:sldId id="369" r:id="rId11"/>
    <p:sldId id="375" r:id="rId12"/>
    <p:sldId id="376" r:id="rId13"/>
    <p:sldId id="377" r:id="rId14"/>
    <p:sldId id="378" r:id="rId15"/>
    <p:sldId id="379" r:id="rId1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C02"/>
    <a:srgbClr val="302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E05C5-299C-4C39-97FC-62E5181A034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0E334-7B53-431F-BEBB-F17B67DD58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8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MSO BPEL recipe:</a:t>
            </a:r>
            <a:r>
              <a:rPr lang="en-US" baseline="0" dirty="0" smtClean="0"/>
              <a:t> verify request is new (query A&amp;AI),</a:t>
            </a:r>
            <a:r>
              <a:rPr lang="en-US" dirty="0" smtClean="0"/>
              <a:t> create </a:t>
            </a:r>
            <a:r>
              <a:rPr lang="en-US" dirty="0" err="1" smtClean="0"/>
              <a:t>vCE</a:t>
            </a:r>
            <a:r>
              <a:rPr lang="en-US" dirty="0" smtClean="0"/>
              <a:t>, connect to </a:t>
            </a:r>
            <a:r>
              <a:rPr lang="en-US" dirty="0" err="1" smtClean="0"/>
              <a:t>vPE</a:t>
            </a:r>
            <a:r>
              <a:rPr lang="en-US" dirty="0" smtClean="0"/>
              <a:t>, associate with &lt;customer&gt;, …</a:t>
            </a:r>
          </a:p>
          <a:p>
            <a:r>
              <a:rPr lang="en-US" dirty="0" smtClean="0"/>
              <a:t>SND-C assigns the resources required for a regular VPN, and create initial </a:t>
            </a:r>
            <a:r>
              <a:rPr lang="en-US" dirty="0" err="1" smtClean="0"/>
              <a:t>vCE</a:t>
            </a:r>
            <a:r>
              <a:rPr lang="en-US" baseline="0" dirty="0" smtClean="0"/>
              <a:t> objects and network objects in the inventory, including assigned </a:t>
            </a:r>
            <a:r>
              <a:rPr lang="en-US" baseline="0" dirty="0" err="1" smtClean="0"/>
              <a:t>vlans</a:t>
            </a:r>
            <a:r>
              <a:rPr lang="en-US" baseline="0" dirty="0" smtClean="0"/>
              <a:t>, network and </a:t>
            </a:r>
            <a:r>
              <a:rPr lang="en-US" baseline="0" dirty="0" err="1" smtClean="0"/>
              <a:t>vCE</a:t>
            </a:r>
            <a:r>
              <a:rPr lang="en-US" baseline="0" dirty="0" smtClean="0"/>
              <a:t> names, …</a:t>
            </a:r>
          </a:p>
          <a:p>
            <a:r>
              <a:rPr lang="en-US" baseline="0" dirty="0" smtClean="0"/>
              <a:t>MSO then gets the newly created information from SDN-C, installs the parameters required by PO into the heat templates and sends them to PO</a:t>
            </a:r>
          </a:p>
          <a:p>
            <a:r>
              <a:rPr lang="en-US" baseline="0" dirty="0" smtClean="0"/>
              <a:t>PO instantiates the VMs via standard Openstack mechanisms, including loading the images, and assigning the compute, memory and disk resources; then goes to SDN-Local (Contrail) to assign the </a:t>
            </a:r>
            <a:r>
              <a:rPr lang="en-US" baseline="0" dirty="0" err="1" smtClean="0"/>
              <a:t>vlans</a:t>
            </a:r>
            <a:r>
              <a:rPr lang="en-US" baseline="0" dirty="0" smtClean="0"/>
              <a:t> and create the network connectivity</a:t>
            </a:r>
          </a:p>
          <a:p>
            <a:r>
              <a:rPr lang="en-US" baseline="0" dirty="0" smtClean="0"/>
              <a:t>PO (RO) then updates A&amp;AI with all the assignments and the status, and  returns to MSO a stack-id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51249-30AC-4B26-A773-803BA0C2C5D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9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r>
              <a:rPr lang="en-US" baseline="0" dirty="0" smtClean="0"/>
              <a:t> the telemetry collection and the event generation by DCAE when the threshold is crossed</a:t>
            </a:r>
          </a:p>
          <a:p>
            <a:r>
              <a:rPr lang="en-US" baseline="0" dirty="0" smtClean="0"/>
              <a:t>MSO subscribes to this event and when received activates a different recipe of this service – the one that initiates, configures, connects, and activates the </a:t>
            </a:r>
            <a:r>
              <a:rPr lang="en-US" baseline="0" dirty="0" err="1" smtClean="0"/>
              <a:t>VNFx</a:t>
            </a:r>
            <a:r>
              <a:rPr lang="en-US" baseline="0" dirty="0" smtClean="0"/>
              <a:t> on the VPN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51249-30AC-4B26-A773-803BA0C2C5D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7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46" name="Freeform 53"/>
          <p:cNvSpPr>
            <a:spLocks/>
          </p:cNvSpPr>
          <p:nvPr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64" y="5490035"/>
            <a:ext cx="92247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707650" cy="1231106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/>
        </p:nvSpPr>
        <p:spPr bwMode="white">
          <a:xfrm>
            <a:off x="0" y="1587"/>
            <a:ext cx="6607952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144191"/>
            <a:ext cx="3568279" cy="1846659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3567112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6AACA"/>
                </a:solidFill>
              </a:rPr>
              <a:t>Information Security Level 2 – Sensitive</a:t>
            </a:r>
            <a:br>
              <a:rPr lang="en-US" dirty="0">
                <a:solidFill>
                  <a:srgbClr val="A6AACA"/>
                </a:solidFill>
              </a:rPr>
            </a:br>
            <a:r>
              <a:rPr lang="en-US" dirty="0">
                <a:solidFill>
                  <a:srgbClr val="A6AACA"/>
                </a:solidFill>
              </a:rPr>
              <a:t>© 2017 – Proprietary &amp; Confidential Information of Amdocs</a:t>
            </a:r>
          </a:p>
        </p:txBody>
      </p:sp>
      <p:sp>
        <p:nvSpPr>
          <p:cNvPr id="19" name="Freeform: Shape 44"/>
          <p:cNvSpPr>
            <a:spLocks/>
          </p:cNvSpPr>
          <p:nvPr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A6AACA"/>
                </a:solidFill>
              </a:rPr>
              <a:t>‹Nr.›</a:t>
            </a:fld>
            <a:endParaRPr lang="en-US" sz="1200" dirty="0">
              <a:solidFill>
                <a:srgbClr val="A6AA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il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4743450" y="-1"/>
            <a:ext cx="7448550" cy="6858001"/>
          </a:xfrm>
          <a:prstGeom prst="rect">
            <a:avLst/>
          </a:prstGeom>
        </p:spPr>
      </p:pic>
      <p:sp useBgFill="1">
        <p:nvSpPr>
          <p:cNvPr id="9" name="Freeform: Shape 8"/>
          <p:cNvSpPr>
            <a:spLocks/>
          </p:cNvSpPr>
          <p:nvPr/>
        </p:nvSpPr>
        <p:spPr bwMode="white">
          <a:xfrm>
            <a:off x="4087906" y="794"/>
            <a:ext cx="5312070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0" y="0"/>
            <a:ext cx="8145780" cy="6858000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/>
        </p:nvSpPr>
        <p:spPr bwMode="white">
          <a:xfrm>
            <a:off x="0" y="794"/>
            <a:ext cx="6607952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0" name="Freeform: Shape 44"/>
          <p:cNvSpPr>
            <a:spLocks/>
          </p:cNvSpPr>
          <p:nvPr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505770" cy="1231106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‹Nr.›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70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0" y="483870"/>
            <a:ext cx="7604760" cy="5890260"/>
          </a:xfrm>
          <a:prstGeom prst="rect">
            <a:avLst/>
          </a:prstGeom>
        </p:spPr>
      </p:pic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reeform: Shape 44"/>
          <p:cNvSpPr>
            <a:spLocks/>
          </p:cNvSpPr>
          <p:nvPr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‹Nr.›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3320" cy="6858000"/>
          </a:xfrm>
          <a:prstGeom prst="rect">
            <a:avLst/>
          </a:prstGeom>
        </p:spPr>
      </p:pic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/>
          <p:cNvSpPr>
            <a:spLocks/>
          </p:cNvSpPr>
          <p:nvPr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Freeform: Shape 44"/>
          <p:cNvSpPr>
            <a:spLocks/>
          </p:cNvSpPr>
          <p:nvPr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‹Nr.›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7448550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49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44"/>
          <p:cNvSpPr>
            <a:spLocks/>
          </p:cNvSpPr>
          <p:nvPr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‹Nr.›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0" name="Freeform: Shape 59"/>
            <p:cNvSpPr>
              <a:spLocks/>
            </p:cNvSpPr>
            <p:nvPr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Freeform: Shape 60"/>
            <p:cNvSpPr>
              <a:spLocks/>
            </p:cNvSpPr>
            <p:nvPr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: Shape 49"/>
            <p:cNvSpPr>
              <a:spLocks/>
            </p:cNvSpPr>
            <p:nvPr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1" name="Freeform: Shape 50"/>
            <p:cNvSpPr>
              <a:spLocks/>
            </p:cNvSpPr>
            <p:nvPr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30" name="Freeform 39"/>
          <p:cNvSpPr>
            <a:spLocks/>
          </p:cNvSpPr>
          <p:nvPr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790" y="6419032"/>
            <a:ext cx="1246459" cy="2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3189288" y="-237547377"/>
            <a:ext cx="5813425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3189288" y="-233717354"/>
            <a:ext cx="5813425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5567" y="1583603"/>
            <a:ext cx="11397789" cy="4507820"/>
          </a:xfrm>
          <a:prstGeom prst="rect">
            <a:avLst/>
          </a:prstGeom>
        </p:spPr>
        <p:txBody>
          <a:bodyPr/>
          <a:lstStyle>
            <a:lvl1pPr marL="209298" indent="-1756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795908" indent="-1680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072412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348916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  <a:lvl6pPr marL="1520770" indent="-138252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408807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204639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054" y="1444155"/>
            <a:ext cx="11388076" cy="4965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Subtitle here 18pt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5567" y="2212016"/>
            <a:ext cx="11397789" cy="3871028"/>
          </a:xfrm>
          <a:prstGeom prst="rect">
            <a:avLst/>
          </a:prstGeom>
        </p:spPr>
        <p:txBody>
          <a:bodyPr/>
          <a:lstStyle>
            <a:lvl1pPr marL="209298" indent="-1756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795908" indent="-1680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072412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348916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  <a:lvl6pPr marL="1520770" indent="-138252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8042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6053" y="1583603"/>
            <a:ext cx="5692399" cy="4507820"/>
          </a:xfrm>
          <a:prstGeom prst="rect">
            <a:avLst/>
          </a:prstGeom>
        </p:spPr>
        <p:txBody>
          <a:bodyPr/>
          <a:lstStyle>
            <a:lvl1pPr marL="209298" indent="-1756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795908" indent="-1680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072412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348916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  <a:lvl6pPr marL="1520770" indent="-138252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6102877" y="1580809"/>
            <a:ext cx="5692399" cy="4507820"/>
          </a:xfrm>
          <a:prstGeom prst="rect">
            <a:avLst/>
          </a:prstGeom>
        </p:spPr>
        <p:txBody>
          <a:bodyPr/>
          <a:lstStyle>
            <a:lvl1pPr marL="209298" indent="-1756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795908" indent="-1680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072412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348916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  <a:lvl6pPr marL="1520770" indent="-138252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1936804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layou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76759" y="1583602"/>
            <a:ext cx="5553703" cy="536246"/>
          </a:xfrm>
          <a:prstGeom prst="rect">
            <a:avLst/>
          </a:prstGeom>
        </p:spPr>
        <p:txBody>
          <a:bodyPr anchor="ctr"/>
          <a:lstStyle>
            <a:lvl1pPr marL="33603" indent="0">
              <a:buNone/>
              <a:defRPr sz="2000" b="1" u="none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276504" indent="0">
              <a:buNone/>
              <a:defRPr sz="1210" b="1"/>
            </a:lvl2pPr>
            <a:lvl3pPr marL="553007" indent="0">
              <a:buNone/>
              <a:defRPr sz="1088" b="1"/>
            </a:lvl3pPr>
            <a:lvl4pPr marL="829511" indent="0">
              <a:buNone/>
              <a:defRPr sz="968" b="1"/>
            </a:lvl4pPr>
            <a:lvl5pPr marL="1106015" indent="0">
              <a:buNone/>
              <a:defRPr sz="968" b="1"/>
            </a:lvl5pPr>
            <a:lvl6pPr marL="1382518" indent="0">
              <a:buNone/>
              <a:defRPr sz="968" b="1"/>
            </a:lvl6pPr>
            <a:lvl7pPr marL="1659022" indent="0">
              <a:buNone/>
              <a:defRPr sz="968" b="1"/>
            </a:lvl7pPr>
            <a:lvl8pPr marL="1935525" indent="0">
              <a:buNone/>
              <a:defRPr sz="968" b="1"/>
            </a:lvl8pPr>
            <a:lvl9pPr marL="2212029" indent="0">
              <a:buNone/>
              <a:defRPr sz="968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6104117" y="1583602"/>
            <a:ext cx="5551063" cy="536246"/>
          </a:xfrm>
          <a:prstGeom prst="rect">
            <a:avLst/>
          </a:prstGeom>
        </p:spPr>
        <p:txBody>
          <a:bodyPr anchor="ctr"/>
          <a:lstStyle>
            <a:lvl1pPr marL="33603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276504" indent="0">
              <a:buNone/>
              <a:defRPr sz="1210" b="1"/>
            </a:lvl2pPr>
            <a:lvl3pPr marL="553007" indent="0">
              <a:buNone/>
              <a:defRPr sz="1088" b="1"/>
            </a:lvl3pPr>
            <a:lvl4pPr marL="829511" indent="0">
              <a:buNone/>
              <a:defRPr sz="968" b="1"/>
            </a:lvl4pPr>
            <a:lvl5pPr marL="1106015" indent="0">
              <a:buNone/>
              <a:defRPr sz="968" b="1"/>
            </a:lvl5pPr>
            <a:lvl6pPr marL="1382518" indent="0">
              <a:buNone/>
              <a:defRPr sz="968" b="1"/>
            </a:lvl6pPr>
            <a:lvl7pPr marL="1659022" indent="0">
              <a:buNone/>
              <a:defRPr sz="968" b="1"/>
            </a:lvl7pPr>
            <a:lvl8pPr marL="1935525" indent="0">
              <a:buNone/>
              <a:defRPr sz="968" b="1"/>
            </a:lvl8pPr>
            <a:lvl9pPr marL="2212029" indent="0">
              <a:buNone/>
              <a:defRPr sz="968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76053" y="2119850"/>
            <a:ext cx="5554409" cy="3971573"/>
          </a:xfrm>
          <a:prstGeom prst="rect">
            <a:avLst/>
          </a:prstGeom>
        </p:spPr>
        <p:txBody>
          <a:bodyPr/>
          <a:lstStyle>
            <a:lvl1pPr marL="209298" indent="-1756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795908" indent="-1680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072412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348916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  <a:lvl6pPr marL="1520770" indent="-138252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02875" y="2119848"/>
            <a:ext cx="5552301" cy="3968780"/>
          </a:xfrm>
          <a:prstGeom prst="rect">
            <a:avLst/>
          </a:prstGeom>
        </p:spPr>
        <p:txBody>
          <a:bodyPr/>
          <a:lstStyle>
            <a:lvl1pPr marL="209298" indent="-1756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795908" indent="-1680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072412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348916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  <a:lvl6pPr marL="1520770" indent="-138252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1883972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o box with summar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5567" y="1583603"/>
            <a:ext cx="11397789" cy="3929680"/>
          </a:xfrm>
          <a:prstGeom prst="rect">
            <a:avLst/>
          </a:prstGeom>
        </p:spPr>
        <p:txBody>
          <a:bodyPr/>
          <a:lstStyle>
            <a:lvl1pPr marL="209298" indent="-1756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795908" indent="-1680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072412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348916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  <a:lvl6pPr marL="1520770" indent="-138252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76054" y="5615140"/>
            <a:ext cx="11398276" cy="60196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74320" rIns="274320"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Text Body 20pt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5421315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75082" y="1689499"/>
            <a:ext cx="11388076" cy="4452196"/>
          </a:xfrm>
          <a:prstGeom prst="rect">
            <a:avLst/>
          </a:prstGeom>
        </p:spPr>
        <p:txBody>
          <a:bodyPr/>
          <a:lstStyle>
            <a:lvl1pPr marL="33602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1966408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summary box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76054" y="1689499"/>
            <a:ext cx="11388076" cy="3279158"/>
          </a:xfrm>
          <a:prstGeom prst="rect">
            <a:avLst/>
          </a:prstGeom>
        </p:spPr>
        <p:txBody>
          <a:bodyPr/>
          <a:lstStyle>
            <a:lvl1pPr marL="33602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 smtClean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76054" y="5169750"/>
            <a:ext cx="11398276" cy="104735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182880" rIns="182880" bIns="182880"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Text Body 20pt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1430078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heading, text box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732662" y="1583603"/>
            <a:ext cx="6030495" cy="4533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76761" y="1583602"/>
            <a:ext cx="5334863" cy="536246"/>
          </a:xfrm>
          <a:prstGeom prst="rect">
            <a:avLst/>
          </a:prstGeom>
        </p:spPr>
        <p:txBody>
          <a:bodyPr anchor="ctr"/>
          <a:lstStyle>
            <a:lvl1pPr marL="33603" indent="0">
              <a:buNone/>
              <a:defRPr sz="2000" b="1" u="none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276504" indent="0">
              <a:buNone/>
              <a:defRPr sz="1210" b="1"/>
            </a:lvl2pPr>
            <a:lvl3pPr marL="553007" indent="0">
              <a:buNone/>
              <a:defRPr sz="1088" b="1"/>
            </a:lvl3pPr>
            <a:lvl4pPr marL="829511" indent="0">
              <a:buNone/>
              <a:defRPr sz="968" b="1"/>
            </a:lvl4pPr>
            <a:lvl5pPr marL="1106015" indent="0">
              <a:buNone/>
              <a:defRPr sz="968" b="1"/>
            </a:lvl5pPr>
            <a:lvl6pPr marL="1382518" indent="0">
              <a:buNone/>
              <a:defRPr sz="968" b="1"/>
            </a:lvl6pPr>
            <a:lvl7pPr marL="1659022" indent="0">
              <a:buNone/>
              <a:defRPr sz="968" b="1"/>
            </a:lvl7pPr>
            <a:lvl8pPr marL="1935525" indent="0">
              <a:buNone/>
              <a:defRPr sz="968" b="1"/>
            </a:lvl8pPr>
            <a:lvl9pPr marL="2212029" indent="0">
              <a:buNone/>
              <a:defRPr sz="968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376051" y="2119850"/>
            <a:ext cx="5335543" cy="3996857"/>
          </a:xfrm>
          <a:prstGeom prst="rect">
            <a:avLst/>
          </a:prstGeom>
        </p:spPr>
        <p:txBody>
          <a:bodyPr/>
          <a:lstStyle>
            <a:lvl1pPr marL="209298" indent="-1756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795908" indent="-1680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3pPr>
            <a:lvl4pPr marL="1072412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4pPr>
            <a:lvl5pPr marL="1348916" indent="-17185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5pPr>
            <a:lvl6pPr marL="1520770" indent="-138252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1013547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34295"/>
          <a:stretch/>
        </p:blipFill>
        <p:spPr>
          <a:xfrm>
            <a:off x="3273451" y="6387614"/>
            <a:ext cx="976789" cy="32004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2" name="Freeform: Shape 51"/>
            <p:cNvSpPr>
              <a:spLocks/>
            </p:cNvSpPr>
            <p:nvPr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3" name="Freeform: Shape 52"/>
            <p:cNvSpPr>
              <a:spLocks/>
            </p:cNvSpPr>
            <p:nvPr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30" name="Freeform 39"/>
          <p:cNvSpPr>
            <a:spLocks/>
          </p:cNvSpPr>
          <p:nvPr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3451" y="1830745"/>
            <a:ext cx="8369274" cy="615553"/>
          </a:xfrm>
        </p:spPr>
        <p:txBody>
          <a:bodyPr anchor="b" anchorCtr="0"/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3451" y="3886384"/>
            <a:ext cx="7096126" cy="482183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73451" y="2628076"/>
            <a:ext cx="8369274" cy="52546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8" name="Freeform: Shape 27"/>
          <p:cNvSpPr>
            <a:spLocks noChangeAspect="1"/>
          </p:cNvSpPr>
          <p:nvPr/>
        </p:nvSpPr>
        <p:spPr bwMode="auto">
          <a:xfrm rot="10800000" flipH="1">
            <a:off x="2048914" y="3361065"/>
            <a:ext cx="8898018" cy="137586"/>
          </a:xfrm>
          <a:custGeom>
            <a:avLst/>
            <a:gdLst>
              <a:gd name="connsiteX0" fmla="*/ 0 w 8898018"/>
              <a:gd name="connsiteY0" fmla="*/ 137586 h 137586"/>
              <a:gd name="connsiteX1" fmla="*/ 8031273 w 8898018"/>
              <a:gd name="connsiteY1" fmla="*/ 137586 h 137586"/>
              <a:gd name="connsiteX2" fmla="*/ 8799027 w 8898018"/>
              <a:gd name="connsiteY2" fmla="*/ 137586 h 137586"/>
              <a:gd name="connsiteX3" fmla="*/ 8864604 w 8898018"/>
              <a:gd name="connsiteY3" fmla="*/ 137586 h 137586"/>
              <a:gd name="connsiteX4" fmla="*/ 8898018 w 8898018"/>
              <a:gd name="connsiteY4" fmla="*/ 3057 h 137586"/>
              <a:gd name="connsiteX5" fmla="*/ 8897276 w 8898018"/>
              <a:gd name="connsiteY5" fmla="*/ 3056 h 137586"/>
              <a:gd name="connsiteX6" fmla="*/ 8898018 w 8898018"/>
              <a:gd name="connsiteY6" fmla="*/ 0 h 137586"/>
              <a:gd name="connsiteX7" fmla="*/ 8064688 w 8898018"/>
              <a:gd name="connsiteY7" fmla="*/ 0 h 137586"/>
              <a:gd name="connsiteX8" fmla="*/ 8064582 w 8898018"/>
              <a:gd name="connsiteY8" fmla="*/ 426 h 137586"/>
              <a:gd name="connsiteX9" fmla="*/ 0 w 8898018"/>
              <a:gd name="connsiteY9" fmla="*/ 426 h 1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018" h="137586">
                <a:moveTo>
                  <a:pt x="0" y="137586"/>
                </a:moveTo>
                <a:lnTo>
                  <a:pt x="8031273" y="137586"/>
                </a:lnTo>
                <a:lnTo>
                  <a:pt x="8799027" y="137586"/>
                </a:lnTo>
                <a:lnTo>
                  <a:pt x="8864604" y="137586"/>
                </a:lnTo>
                <a:lnTo>
                  <a:pt x="8898018" y="3057"/>
                </a:lnTo>
                <a:lnTo>
                  <a:pt x="8897276" y="3056"/>
                </a:lnTo>
                <a:lnTo>
                  <a:pt x="8898018" y="0"/>
                </a:lnTo>
                <a:lnTo>
                  <a:pt x="8064688" y="0"/>
                </a:lnTo>
                <a:lnTo>
                  <a:pt x="8064582" y="426"/>
                </a:lnTo>
                <a:lnTo>
                  <a:pt x="0" y="426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28741" r="28743" b="42635"/>
          <a:stretch/>
        </p:blipFill>
        <p:spPr>
          <a:xfrm>
            <a:off x="1271356" y="3084768"/>
            <a:ext cx="719293" cy="6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ng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6054" y="1583602"/>
            <a:ext cx="11397789" cy="234608"/>
          </a:xfrm>
          <a:prstGeom prst="rect">
            <a:avLst/>
          </a:prstGeom>
        </p:spPr>
        <p:txBody>
          <a:bodyPr anchor="ctr"/>
          <a:lstStyle>
            <a:lvl1pPr marL="33602" indent="0">
              <a:lnSpc>
                <a:spcPct val="100000"/>
              </a:lnSpc>
              <a:spcBef>
                <a:spcPts val="182"/>
              </a:spcBef>
              <a:spcAft>
                <a:spcPts val="725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627893" indent="0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51">
                <a:solidFill>
                  <a:schemeClr val="tx1"/>
                </a:solidFill>
              </a:defRPr>
            </a:lvl3pPr>
            <a:lvl4pPr marL="1072412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10">
                <a:solidFill>
                  <a:schemeClr val="tx1"/>
                </a:solidFill>
              </a:defRPr>
            </a:lvl4pPr>
            <a:lvl5pPr marL="1348916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88">
                <a:solidFill>
                  <a:schemeClr val="tx1"/>
                </a:solidFill>
              </a:defRPr>
            </a:lvl5pPr>
            <a:lvl6pPr marL="1520770" indent="-138252">
              <a:buClr>
                <a:schemeClr val="accent1"/>
              </a:buClr>
              <a:buFont typeface="Wingdings" panose="05000000000000000000" pitchFamily="2" charset="2"/>
              <a:buChar char="§"/>
              <a:defRPr sz="968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76054" y="1840554"/>
            <a:ext cx="11397789" cy="821127"/>
          </a:xfrm>
          <a:prstGeom prst="rect">
            <a:avLst/>
          </a:prstGeom>
        </p:spPr>
        <p:txBody>
          <a:bodyPr/>
          <a:lstStyle>
            <a:lvl1pPr marL="33602" indent="0">
              <a:lnSpc>
                <a:spcPct val="100000"/>
              </a:lnSpc>
              <a:spcBef>
                <a:spcPts val="182"/>
              </a:spcBef>
              <a:spcAft>
                <a:spcPts val="363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627893" indent="0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51">
                <a:solidFill>
                  <a:schemeClr val="tx1"/>
                </a:solidFill>
              </a:defRPr>
            </a:lvl3pPr>
            <a:lvl4pPr marL="1072412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10">
                <a:solidFill>
                  <a:schemeClr val="tx1"/>
                </a:solidFill>
              </a:defRPr>
            </a:lvl4pPr>
            <a:lvl5pPr marL="1348916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88">
                <a:solidFill>
                  <a:schemeClr val="tx1"/>
                </a:solidFill>
              </a:defRPr>
            </a:lvl5pPr>
            <a:lvl6pPr marL="1520770" indent="-138252">
              <a:buClr>
                <a:schemeClr val="accent1"/>
              </a:buClr>
              <a:buFont typeface="Wingdings" panose="05000000000000000000" pitchFamily="2" charset="2"/>
              <a:buChar char="§"/>
              <a:defRPr sz="968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76054" y="2720335"/>
            <a:ext cx="11397789" cy="234608"/>
          </a:xfrm>
          <a:prstGeom prst="rect">
            <a:avLst/>
          </a:prstGeom>
        </p:spPr>
        <p:txBody>
          <a:bodyPr anchor="ctr"/>
          <a:lstStyle>
            <a:lvl1pPr marL="33602" indent="0">
              <a:lnSpc>
                <a:spcPct val="100000"/>
              </a:lnSpc>
              <a:spcBef>
                <a:spcPts val="182"/>
              </a:spcBef>
              <a:spcAft>
                <a:spcPts val="725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627893" indent="0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51">
                <a:solidFill>
                  <a:schemeClr val="tx1"/>
                </a:solidFill>
              </a:defRPr>
            </a:lvl3pPr>
            <a:lvl4pPr marL="1072412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10">
                <a:solidFill>
                  <a:schemeClr val="tx1"/>
                </a:solidFill>
              </a:defRPr>
            </a:lvl4pPr>
            <a:lvl5pPr marL="1348916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88">
                <a:solidFill>
                  <a:schemeClr val="tx1"/>
                </a:solidFill>
              </a:defRPr>
            </a:lvl5pPr>
            <a:lvl6pPr marL="1520770" indent="-138252">
              <a:buClr>
                <a:schemeClr val="accent1"/>
              </a:buClr>
              <a:buFont typeface="Wingdings" panose="05000000000000000000" pitchFamily="2" charset="2"/>
              <a:buChar char="§"/>
              <a:defRPr sz="968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376054" y="2985754"/>
            <a:ext cx="11397789" cy="821127"/>
          </a:xfrm>
          <a:prstGeom prst="rect">
            <a:avLst/>
          </a:prstGeom>
        </p:spPr>
        <p:txBody>
          <a:bodyPr/>
          <a:lstStyle>
            <a:lvl1pPr marL="33602" indent="0">
              <a:lnSpc>
                <a:spcPct val="100000"/>
              </a:lnSpc>
              <a:spcBef>
                <a:spcPts val="182"/>
              </a:spcBef>
              <a:spcAft>
                <a:spcPts val="363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627893" indent="0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51">
                <a:solidFill>
                  <a:schemeClr val="tx1"/>
                </a:solidFill>
              </a:defRPr>
            </a:lvl3pPr>
            <a:lvl4pPr marL="1072412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10">
                <a:solidFill>
                  <a:schemeClr val="tx1"/>
                </a:solidFill>
              </a:defRPr>
            </a:lvl4pPr>
            <a:lvl5pPr marL="1348916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88">
                <a:solidFill>
                  <a:schemeClr val="tx1"/>
                </a:solidFill>
              </a:defRPr>
            </a:lvl5pPr>
            <a:lvl6pPr marL="1520770" indent="-138252">
              <a:buClr>
                <a:schemeClr val="accent1"/>
              </a:buClr>
              <a:buFont typeface="Wingdings" panose="05000000000000000000" pitchFamily="2" charset="2"/>
              <a:buChar char="§"/>
              <a:defRPr sz="968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376054" y="3857067"/>
            <a:ext cx="11397789" cy="234608"/>
          </a:xfrm>
          <a:prstGeom prst="rect">
            <a:avLst/>
          </a:prstGeom>
        </p:spPr>
        <p:txBody>
          <a:bodyPr anchor="ctr"/>
          <a:lstStyle>
            <a:lvl1pPr marL="33602" indent="0">
              <a:lnSpc>
                <a:spcPct val="100000"/>
              </a:lnSpc>
              <a:spcBef>
                <a:spcPts val="182"/>
              </a:spcBef>
              <a:spcAft>
                <a:spcPts val="725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627893" indent="0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51">
                <a:solidFill>
                  <a:schemeClr val="tx1"/>
                </a:solidFill>
              </a:defRPr>
            </a:lvl3pPr>
            <a:lvl4pPr marL="1072412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10">
                <a:solidFill>
                  <a:schemeClr val="tx1"/>
                </a:solidFill>
              </a:defRPr>
            </a:lvl4pPr>
            <a:lvl5pPr marL="1348916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88">
                <a:solidFill>
                  <a:schemeClr val="tx1"/>
                </a:solidFill>
              </a:defRPr>
            </a:lvl5pPr>
            <a:lvl6pPr marL="1520770" indent="-138252">
              <a:buClr>
                <a:schemeClr val="accent1"/>
              </a:buClr>
              <a:buFont typeface="Wingdings" panose="05000000000000000000" pitchFamily="2" charset="2"/>
              <a:buChar char="§"/>
              <a:defRPr sz="968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376054" y="4130953"/>
            <a:ext cx="11397789" cy="821127"/>
          </a:xfrm>
          <a:prstGeom prst="rect">
            <a:avLst/>
          </a:prstGeom>
        </p:spPr>
        <p:txBody>
          <a:bodyPr/>
          <a:lstStyle>
            <a:lvl1pPr marL="33602" indent="0">
              <a:lnSpc>
                <a:spcPct val="100000"/>
              </a:lnSpc>
              <a:spcBef>
                <a:spcPts val="182"/>
              </a:spcBef>
              <a:spcAft>
                <a:spcPts val="363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627893" indent="0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51">
                <a:solidFill>
                  <a:schemeClr val="tx1"/>
                </a:solidFill>
              </a:defRPr>
            </a:lvl3pPr>
            <a:lvl4pPr marL="1072412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10">
                <a:solidFill>
                  <a:schemeClr val="tx1"/>
                </a:solidFill>
              </a:defRPr>
            </a:lvl4pPr>
            <a:lvl5pPr marL="1348916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88">
                <a:solidFill>
                  <a:schemeClr val="tx1"/>
                </a:solidFill>
              </a:defRPr>
            </a:lvl5pPr>
            <a:lvl6pPr marL="1520770" indent="-138252">
              <a:buClr>
                <a:schemeClr val="accent1"/>
              </a:buClr>
              <a:buFont typeface="Wingdings" panose="05000000000000000000" pitchFamily="2" charset="2"/>
              <a:buChar char="§"/>
              <a:defRPr sz="968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376054" y="4996594"/>
            <a:ext cx="11397789" cy="234608"/>
          </a:xfrm>
          <a:prstGeom prst="rect">
            <a:avLst/>
          </a:prstGeom>
        </p:spPr>
        <p:txBody>
          <a:bodyPr anchor="ctr"/>
          <a:lstStyle>
            <a:lvl1pPr marL="33602" indent="0">
              <a:lnSpc>
                <a:spcPct val="100000"/>
              </a:lnSpc>
              <a:spcBef>
                <a:spcPts val="182"/>
              </a:spcBef>
              <a:spcAft>
                <a:spcPts val="725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627893" indent="0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51">
                <a:solidFill>
                  <a:schemeClr val="tx1"/>
                </a:solidFill>
              </a:defRPr>
            </a:lvl3pPr>
            <a:lvl4pPr marL="1072412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10">
                <a:solidFill>
                  <a:schemeClr val="tx1"/>
                </a:solidFill>
              </a:defRPr>
            </a:lvl4pPr>
            <a:lvl5pPr marL="1348916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88">
                <a:solidFill>
                  <a:schemeClr val="tx1"/>
                </a:solidFill>
              </a:defRPr>
            </a:lvl5pPr>
            <a:lvl6pPr marL="1520770" indent="-138252">
              <a:buClr>
                <a:schemeClr val="accent1"/>
              </a:buClr>
              <a:buFont typeface="Wingdings" panose="05000000000000000000" pitchFamily="2" charset="2"/>
              <a:buChar char="§"/>
              <a:defRPr sz="968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/>
          </p:nvPr>
        </p:nvSpPr>
        <p:spPr>
          <a:xfrm>
            <a:off x="376054" y="5253546"/>
            <a:ext cx="11397789" cy="821127"/>
          </a:xfrm>
          <a:prstGeom prst="rect">
            <a:avLst/>
          </a:prstGeom>
        </p:spPr>
        <p:txBody>
          <a:bodyPr/>
          <a:lstStyle>
            <a:lvl1pPr marL="33602" indent="0">
              <a:lnSpc>
                <a:spcPct val="100000"/>
              </a:lnSpc>
              <a:spcBef>
                <a:spcPts val="182"/>
              </a:spcBef>
              <a:spcAft>
                <a:spcPts val="363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14756" indent="-138252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51">
                <a:solidFill>
                  <a:schemeClr val="tx1"/>
                </a:solidFill>
              </a:defRPr>
            </a:lvl2pPr>
            <a:lvl3pPr marL="627893" indent="0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1451">
                <a:solidFill>
                  <a:schemeClr val="tx1"/>
                </a:solidFill>
              </a:defRPr>
            </a:lvl3pPr>
            <a:lvl4pPr marL="1072412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10">
                <a:solidFill>
                  <a:schemeClr val="tx1"/>
                </a:solidFill>
              </a:defRPr>
            </a:lvl4pPr>
            <a:lvl5pPr marL="1348916" indent="-171855">
              <a:lnSpc>
                <a:spcPct val="100000"/>
              </a:lnSpc>
              <a:spcBef>
                <a:spcPts val="182"/>
              </a:spcBef>
              <a:spcAft>
                <a:spcPts val="182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88">
                <a:solidFill>
                  <a:schemeClr val="tx1"/>
                </a:solidFill>
              </a:defRPr>
            </a:lvl5pPr>
            <a:lvl6pPr marL="1520770" indent="-138252">
              <a:buClr>
                <a:schemeClr val="accent1"/>
              </a:buClr>
              <a:buFont typeface="Wingdings" panose="05000000000000000000" pitchFamily="2" charset="2"/>
              <a:buChar char="§"/>
              <a:defRPr sz="968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393771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textbox with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76054" y="1582381"/>
            <a:ext cx="11388076" cy="4534324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9364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571" y="1768579"/>
            <a:ext cx="10837435" cy="4161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3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Text Body 20pt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3702525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textbox with fill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75081" y="1582381"/>
            <a:ext cx="11388076" cy="4699886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9364"/>
            <a:endParaRPr lang="en-US" sz="1539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2571" y="2367465"/>
            <a:ext cx="10837435" cy="1136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Text Body 18pt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32571" y="1732065"/>
            <a:ext cx="10837435" cy="485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Sub Heading 20pt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2571" y="3653955"/>
            <a:ext cx="10837435" cy="1136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Text Body 16pt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2571" y="4940446"/>
            <a:ext cx="10837435" cy="1136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Text Body 14pt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054" y="592667"/>
            <a:ext cx="11388076" cy="72480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Title to go here 24pt</a:t>
            </a:r>
          </a:p>
        </p:txBody>
      </p:sp>
    </p:spTree>
    <p:extLst>
      <p:ext uri="{BB962C8B-B14F-4D97-AF65-F5344CB8AC3E}">
        <p14:creationId xmlns:p14="http://schemas.microsoft.com/office/powerpoint/2010/main" val="47377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0" y="2"/>
            <a:ext cx="12192000" cy="6345751"/>
          </a:xfrm>
          <a:custGeom>
            <a:avLst/>
            <a:gdLst>
              <a:gd name="connsiteX0" fmla="*/ 8980916 w 15119350"/>
              <a:gd name="connsiteY0" fmla="*/ 0 h 9893203"/>
              <a:gd name="connsiteX1" fmla="*/ 15119350 w 15119350"/>
              <a:gd name="connsiteY1" fmla="*/ 0 h 9893203"/>
              <a:gd name="connsiteX2" fmla="*/ 15119350 w 15119350"/>
              <a:gd name="connsiteY2" fmla="*/ 9893203 h 9893203"/>
              <a:gd name="connsiteX3" fmla="*/ 0 w 15119350"/>
              <a:gd name="connsiteY3" fmla="*/ 7505143 h 9893203"/>
              <a:gd name="connsiteX4" fmla="*/ 0 w 15119350"/>
              <a:gd name="connsiteY4" fmla="*/ 1559818 h 989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9350" h="9893203">
                <a:moveTo>
                  <a:pt x="8980916" y="0"/>
                </a:moveTo>
                <a:lnTo>
                  <a:pt x="15119350" y="0"/>
                </a:lnTo>
                <a:lnTo>
                  <a:pt x="15119350" y="9893203"/>
                </a:lnTo>
                <a:lnTo>
                  <a:pt x="0" y="7505143"/>
                </a:lnTo>
                <a:lnTo>
                  <a:pt x="0" y="15598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9364"/>
            <a:endParaRPr lang="en-US" sz="1539" dirty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13331" y="834778"/>
            <a:ext cx="7203981" cy="41046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+mn-lt"/>
                <a:ea typeface="FS Me" charset="0"/>
                <a:cs typeface="FS Me" charset="0"/>
              </a:defRPr>
            </a:lvl1pPr>
          </a:lstStyle>
          <a:p>
            <a:pPr lvl="0"/>
            <a:r>
              <a:rPr lang="en-US" dirty="0" smtClean="0"/>
              <a:t>Divider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87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6" y="6098581"/>
            <a:ext cx="1308441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750"/>
              </a:lnSpc>
              <a:defRPr/>
            </a:pPr>
            <a:r>
              <a:rPr lang="en-US" sz="600" dirty="0" smtClean="0">
                <a:solidFill>
                  <a:prstClr val="white"/>
                </a:solidFill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0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27100"/>
            <a:ext cx="1121198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928" y="2459736"/>
            <a:ext cx="1121664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8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774701"/>
            <a:ext cx="12192000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6" y="6098581"/>
            <a:ext cx="1308441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161" y="1642534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0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370"/>
            <a:ext cx="11211984" cy="4812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28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223" y="2"/>
            <a:ext cx="406763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073724" y="6078715"/>
            <a:ext cx="2118277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 descr="att_hz_lkp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3" y="1917700"/>
            <a:ext cx="47263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639B6C3-93C9-4854-A1D2-CF272D082723}" type="datetimeFigureOut">
              <a:rPr lang="en-US" smtClean="0">
                <a:solidFill>
                  <a:srgbClr val="009FDB"/>
                </a:solidFill>
              </a:rPr>
              <a:pPr defTabSz="457200"/>
              <a:t>11/2/2020</a:t>
            </a:fld>
            <a:endParaRPr lang="en-US">
              <a:solidFill>
                <a:srgbClr val="009FD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9FD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26AD-68D7-4ADC-89CF-A87804091488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 bIns="18288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1013824"/>
            <a:ext cx="11095037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521" y="504702"/>
            <a:ext cx="11091672" cy="4985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/>
        </p:nvSpPr>
        <p:spPr bwMode="auto">
          <a:xfrm flipH="1">
            <a:off x="546521" y="152483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524000"/>
            <a:ext cx="5267873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0" name="Freeform: Shape 44"/>
          <p:cNvSpPr>
            <a:spLocks/>
          </p:cNvSpPr>
          <p:nvPr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1.emf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‹Nr.›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0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28729" y="1350551"/>
            <a:ext cx="11334545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 userDrawn="1"/>
        </p:nvSpPr>
        <p:spPr>
          <a:xfrm>
            <a:off x="0" y="1"/>
            <a:ext cx="12192000" cy="521351"/>
          </a:xfrm>
          <a:custGeom>
            <a:avLst/>
            <a:gdLst>
              <a:gd name="connsiteX0" fmla="*/ 0 w 15119350"/>
              <a:gd name="connsiteY0" fmla="*/ 0 h 812800"/>
              <a:gd name="connsiteX1" fmla="*/ 15119350 w 15119350"/>
              <a:gd name="connsiteY1" fmla="*/ 0 h 812800"/>
              <a:gd name="connsiteX2" fmla="*/ 15119350 w 15119350"/>
              <a:gd name="connsiteY2" fmla="*/ 812800 h 812800"/>
              <a:gd name="connsiteX3" fmla="*/ 0 w 15119350"/>
              <a:gd name="connsiteY3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19350" h="812800">
                <a:moveTo>
                  <a:pt x="0" y="0"/>
                </a:moveTo>
                <a:lnTo>
                  <a:pt x="15119350" y="0"/>
                </a:lnTo>
                <a:lnTo>
                  <a:pt x="15119350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9364"/>
            <a:endParaRPr lang="en-US" sz="1539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428290" y="6443979"/>
            <a:ext cx="318857" cy="2377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9364"/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764895" y="6448521"/>
            <a:ext cx="2957316" cy="1984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FS Me" charset="0"/>
                <a:cs typeface="FS Me" charset="0"/>
              </a:rPr>
              <a:t>Ovum | TMT intelligence | informa</a:t>
            </a:r>
            <a:endParaRPr lang="en-US" sz="1000" dirty="0">
              <a:solidFill>
                <a:srgbClr val="000000">
                  <a:lumMod val="85000"/>
                  <a:lumOff val="15000"/>
                </a:srgbClr>
              </a:solidFill>
              <a:ea typeface="FS Me" charset="0"/>
              <a:cs typeface="FS Me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0043" y="643974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29364"/>
            <a:fld id="{DECDBDCF-2AF1-F049-A812-F560591400CC}" type="slidenum">
              <a:rPr lang="en-US" sz="1000" smtClean="0">
                <a:solidFill>
                  <a:srgbClr val="EEECE1"/>
                </a:solidFill>
                <a:ea typeface="FS Me" charset="0"/>
                <a:cs typeface="FS Me" charset="0"/>
              </a:rPr>
              <a:pPr algn="ctr" defTabSz="829364"/>
              <a:t>‹Nr.›</a:t>
            </a:fld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3" t="16887" r="41013" b="23452"/>
          <a:stretch/>
        </p:blipFill>
        <p:spPr>
          <a:xfrm>
            <a:off x="11501910" y="6385476"/>
            <a:ext cx="310772" cy="32456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782583" y="6439462"/>
            <a:ext cx="262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2008">
              <a:defRPr/>
            </a:pPr>
            <a:r>
              <a:rPr lang="en-US" sz="10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FS Me" charset="0"/>
                <a:cs typeface="FS Me" charset="0"/>
              </a:rPr>
              <a:t>Copyright © Informa PLC</a:t>
            </a:r>
            <a:endParaRPr lang="en-US" sz="1000" dirty="0">
              <a:solidFill>
                <a:srgbClr val="000000">
                  <a:lumMod val="85000"/>
                  <a:lumOff val="15000"/>
                </a:srgbClr>
              </a:solidFill>
              <a:ea typeface="FS Me" charset="0"/>
              <a:cs typeface="FS M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iming>
    <p:tnLst>
      <p:par>
        <p:cTn id="1" dur="indefinite" restart="never" nodeType="tmRoot"/>
      </p:par>
    </p:tnLst>
  </p:timing>
  <p:txStyles>
    <p:titleStyle>
      <a:lvl1pPr algn="l" defTabSz="553007" rtl="0" eaLnBrk="1" latinLnBrk="0" hangingPunct="1">
        <a:lnSpc>
          <a:spcPct val="90000"/>
        </a:lnSpc>
        <a:spcBef>
          <a:spcPct val="0"/>
        </a:spcBef>
        <a:buNone/>
        <a:defRPr sz="26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252" indent="-138252" algn="l" defTabSz="553007" rtl="0" eaLnBrk="1" latinLnBrk="0" hangingPunct="1">
        <a:lnSpc>
          <a:spcPct val="90000"/>
        </a:lnSpc>
        <a:spcBef>
          <a:spcPts val="605"/>
        </a:spcBef>
        <a:buFont typeface="Arial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414756" indent="-138252" algn="l" defTabSz="553007" rtl="0" eaLnBrk="1" latinLnBrk="0" hangingPunct="1">
        <a:lnSpc>
          <a:spcPct val="90000"/>
        </a:lnSpc>
        <a:spcBef>
          <a:spcPts val="302"/>
        </a:spcBef>
        <a:buFont typeface="Arial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691259" indent="-138252" algn="l" defTabSz="553007" rtl="0" eaLnBrk="1" latinLnBrk="0" hangingPunct="1">
        <a:lnSpc>
          <a:spcPct val="90000"/>
        </a:lnSpc>
        <a:spcBef>
          <a:spcPts val="302"/>
        </a:spcBef>
        <a:buFont typeface="Arial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67763" indent="-138252" algn="l" defTabSz="553007" rtl="0" eaLnBrk="1" latinLnBrk="0" hangingPunct="1">
        <a:lnSpc>
          <a:spcPct val="90000"/>
        </a:lnSpc>
        <a:spcBef>
          <a:spcPts val="302"/>
        </a:spcBef>
        <a:buFont typeface="Arial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4pPr>
      <a:lvl5pPr marL="1244266" indent="-138252" algn="l" defTabSz="553007" rtl="0" eaLnBrk="1" latinLnBrk="0" hangingPunct="1">
        <a:lnSpc>
          <a:spcPct val="90000"/>
        </a:lnSpc>
        <a:spcBef>
          <a:spcPts val="302"/>
        </a:spcBef>
        <a:buFont typeface="Arial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5pPr>
      <a:lvl6pPr marL="1520770" indent="-138252" algn="l" defTabSz="553007" rtl="0" eaLnBrk="1" latinLnBrk="0" hangingPunct="1">
        <a:lnSpc>
          <a:spcPct val="90000"/>
        </a:lnSpc>
        <a:spcBef>
          <a:spcPts val="302"/>
        </a:spcBef>
        <a:buFont typeface="Arial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6pPr>
      <a:lvl7pPr marL="1797273" indent="-138252" algn="l" defTabSz="553007" rtl="0" eaLnBrk="1" latinLnBrk="0" hangingPunct="1">
        <a:lnSpc>
          <a:spcPct val="90000"/>
        </a:lnSpc>
        <a:spcBef>
          <a:spcPts val="302"/>
        </a:spcBef>
        <a:buFont typeface="Arial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7pPr>
      <a:lvl8pPr marL="2073777" indent="-138252" algn="l" defTabSz="553007" rtl="0" eaLnBrk="1" latinLnBrk="0" hangingPunct="1">
        <a:lnSpc>
          <a:spcPct val="90000"/>
        </a:lnSpc>
        <a:spcBef>
          <a:spcPts val="302"/>
        </a:spcBef>
        <a:buFont typeface="Arial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8pPr>
      <a:lvl9pPr marL="2350281" indent="-138252" algn="l" defTabSz="553007" rtl="0" eaLnBrk="1" latinLnBrk="0" hangingPunct="1">
        <a:lnSpc>
          <a:spcPct val="90000"/>
        </a:lnSpc>
        <a:spcBef>
          <a:spcPts val="302"/>
        </a:spcBef>
        <a:buFont typeface="Arial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1pPr>
      <a:lvl2pPr marL="276504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53007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3pPr>
      <a:lvl4pPr marL="829511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4pPr>
      <a:lvl5pPr marL="1106015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5pPr>
      <a:lvl6pPr marL="1382518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6pPr>
      <a:lvl7pPr marL="1659022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7pPr>
      <a:lvl8pPr marL="1935525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8pPr>
      <a:lvl9pPr marL="2212029" algn="l" defTabSz="553007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56" y="6098580"/>
            <a:ext cx="1308441" cy="7594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9024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pPr defTabSz="457200"/>
            <a:fld id="{12CB907E-C602-C34B-93F7-CA9E40714286}" type="slidenum">
              <a:rPr lang="en-US" smtClean="0">
                <a:solidFill>
                  <a:srgbClr val="000000"/>
                </a:solidFill>
              </a:rPr>
              <a:pPr defTabSz="457200"/>
              <a:t>‹Nr.›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5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9986" y="1830745"/>
            <a:ext cx="9232739" cy="615553"/>
          </a:xfrm>
        </p:spPr>
        <p:txBody>
          <a:bodyPr/>
          <a:lstStyle/>
          <a:p>
            <a:r>
              <a:rPr lang="en-US" dirty="0" smtClean="0"/>
              <a:t>ONAP E2E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3451" y="3886384"/>
            <a:ext cx="7096126" cy="779701"/>
          </a:xfrm>
        </p:spPr>
        <p:txBody>
          <a:bodyPr/>
          <a:lstStyle/>
          <a:p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6125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22" y="102079"/>
            <a:ext cx="11209064" cy="342206"/>
          </a:xfrm>
        </p:spPr>
        <p:txBody>
          <a:bodyPr/>
          <a:lstStyle/>
          <a:p>
            <a:r>
              <a:rPr lang="en-US" sz="3200" b="1" dirty="0"/>
              <a:t>Control Loop </a:t>
            </a:r>
            <a:br>
              <a:rPr lang="en-US" sz="3200" b="1" dirty="0"/>
            </a:br>
            <a:r>
              <a:rPr lang="en-US" sz="3200" b="1" dirty="0"/>
              <a:t>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26AD-68D7-4ADC-89CF-A87804091488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437508" y="6302344"/>
            <a:ext cx="448616" cy="3238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074B6C9-7640-0346-9181-9D7622A30249}" type="slidenum">
              <a:rPr lang="en-US">
                <a:solidFill>
                  <a:srgbClr val="009FDB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9FDB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10910" y="3316168"/>
            <a:ext cx="949082" cy="450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76033" y="1381442"/>
            <a:ext cx="6499175" cy="1728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52901" y="102080"/>
            <a:ext cx="7267967" cy="952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2901" y="3226170"/>
            <a:ext cx="6522307" cy="2554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79263" y="1842839"/>
            <a:ext cx="1343902" cy="783755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DCAE</a:t>
            </a:r>
          </a:p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Orchestrator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453400" y="1567669"/>
            <a:ext cx="1395629" cy="276189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Dispatcher API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24519" y="1540372"/>
            <a:ext cx="1395629" cy="276189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Inventory API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64644" y="5865936"/>
            <a:ext cx="975224" cy="621965"/>
          </a:xfrm>
          <a:prstGeom prst="rect">
            <a:avLst/>
          </a:prstGeom>
          <a:solidFill>
            <a:srgbClr val="FFFF00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Source VF: </a:t>
            </a:r>
            <a:r>
              <a:rPr lang="en-US" sz="1320" b="1" dirty="0" err="1">
                <a:solidFill>
                  <a:srgbClr val="067AB4">
                    <a:lumMod val="50000"/>
                  </a:srgbClr>
                </a:solidFill>
              </a:rPr>
              <a:t>vBNG</a:t>
            </a:r>
            <a:endParaRPr lang="en-US" sz="1320" b="1" dirty="0">
              <a:solidFill>
                <a:srgbClr val="067AB4">
                  <a:lumMod val="50000"/>
                </a:srgb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90050" y="5356018"/>
            <a:ext cx="2361585" cy="42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2160" dirty="0">
                <a:solidFill>
                  <a:srgbClr val="000000"/>
                </a:solidFill>
                <a:ea typeface="ＭＳ Ｐゴシック" charset="0"/>
              </a:rPr>
              <a:t>DCAE Edge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89803" y="4403531"/>
            <a:ext cx="1172378" cy="58967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67AB4">
                    <a:lumMod val="50000"/>
                  </a:srgbClr>
                </a:solidFill>
              </a:rPr>
              <a:t>SNMP Trap Collector</a:t>
            </a:r>
          </a:p>
        </p:txBody>
      </p:sp>
      <p:cxnSp>
        <p:nvCxnSpPr>
          <p:cNvPr id="55" name="Elbow Connector 54"/>
          <p:cNvCxnSpPr>
            <a:stCxn id="52" idx="0"/>
            <a:endCxn id="54" idx="1"/>
          </p:cNvCxnSpPr>
          <p:nvPr/>
        </p:nvCxnSpPr>
        <p:spPr>
          <a:xfrm rot="5400000" flipH="1" flipV="1">
            <a:off x="2037246" y="4713379"/>
            <a:ext cx="1167569" cy="1137547"/>
          </a:xfrm>
          <a:prstGeom prst="bentConnector2">
            <a:avLst/>
          </a:prstGeom>
          <a:ln w="41275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640391" y="3717646"/>
            <a:ext cx="1099563" cy="50134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67AB4">
                    <a:lumMod val="50000"/>
                  </a:srgbClr>
                </a:solidFill>
              </a:rPr>
              <a:t>Event Normalizer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24848" y="3649023"/>
            <a:ext cx="1172378" cy="589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67AB4">
                    <a:lumMod val="50000"/>
                  </a:srgbClr>
                </a:solidFill>
              </a:rPr>
              <a:t>Fault Management </a:t>
            </a:r>
            <a:r>
              <a:rPr lang="en-US" sz="1100" b="1" dirty="0" err="1">
                <a:solidFill>
                  <a:srgbClr val="067AB4">
                    <a:lumMod val="50000"/>
                  </a:srgbClr>
                </a:solidFill>
              </a:rPr>
              <a:t>Microservice</a:t>
            </a:r>
            <a:endParaRPr lang="en-US" sz="1100" b="1" dirty="0">
              <a:solidFill>
                <a:srgbClr val="067AB4">
                  <a:lumMod val="50000"/>
                </a:srgb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42502" y="4279173"/>
            <a:ext cx="1172378" cy="589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67AB4">
                    <a:lumMod val="50000"/>
                  </a:srgbClr>
                </a:solidFill>
              </a:rPr>
              <a:t>A&amp;AI </a:t>
            </a:r>
            <a:r>
              <a:rPr lang="en-US" sz="1100" b="1" dirty="0" err="1">
                <a:solidFill>
                  <a:srgbClr val="067AB4">
                    <a:lumMod val="50000"/>
                  </a:srgbClr>
                </a:solidFill>
              </a:rPr>
              <a:t>Microservice</a:t>
            </a:r>
            <a:endParaRPr lang="en-US" sz="1100" b="1" dirty="0">
              <a:solidFill>
                <a:srgbClr val="067AB4">
                  <a:lumMod val="50000"/>
                </a:srgb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54242" y="4249848"/>
            <a:ext cx="1136225" cy="288176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CDAP Cluster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47450" y="4849113"/>
            <a:ext cx="1647394" cy="288176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Docker Server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76032" y="5040532"/>
            <a:ext cx="1647394" cy="288176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Docker Server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83860" y="4259426"/>
            <a:ext cx="1647394" cy="288176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Docker Server</a:t>
            </a:r>
          </a:p>
        </p:txBody>
      </p:sp>
      <p:cxnSp>
        <p:nvCxnSpPr>
          <p:cNvPr id="64" name="Elbow Connector 63"/>
          <p:cNvCxnSpPr>
            <a:stCxn id="54" idx="0"/>
          </p:cNvCxnSpPr>
          <p:nvPr/>
        </p:nvCxnSpPr>
        <p:spPr>
          <a:xfrm rot="5400000" flipH="1" flipV="1">
            <a:off x="3983457" y="3732384"/>
            <a:ext cx="463683" cy="878610"/>
          </a:xfrm>
          <a:prstGeom prst="bentConnector2">
            <a:avLst/>
          </a:prstGeom>
          <a:ln w="41275">
            <a:solidFill>
              <a:schemeClr val="accent4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Flowchart: Magnetic Disk 64"/>
          <p:cNvSpPr/>
          <p:nvPr/>
        </p:nvSpPr>
        <p:spPr>
          <a:xfrm>
            <a:off x="7676245" y="1842839"/>
            <a:ext cx="1335711" cy="74409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srgbClr val="000000"/>
                </a:solidFill>
              </a:rPr>
              <a:t>Inventory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64304" y="198773"/>
            <a:ext cx="1343902" cy="78375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CL Runtime</a:t>
            </a:r>
          </a:p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Cockpit &amp; Dashboard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4557307" y="997068"/>
            <a:ext cx="2405121" cy="60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1" idx="0"/>
          </p:cNvCxnSpPr>
          <p:nvPr/>
        </p:nvCxnSpPr>
        <p:spPr>
          <a:xfrm>
            <a:off x="6911127" y="994709"/>
            <a:ext cx="1411207" cy="54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77530" y="1381443"/>
            <a:ext cx="1459796" cy="73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A&amp;AI trigger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Or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MSO</a:t>
            </a:r>
          </a:p>
        </p:txBody>
      </p:sp>
      <p:cxnSp>
        <p:nvCxnSpPr>
          <p:cNvPr id="72" name="Straight Arrow Connector 71"/>
          <p:cNvCxnSpPr>
            <a:endCxn id="50" idx="1"/>
          </p:cNvCxnSpPr>
          <p:nvPr/>
        </p:nvCxnSpPr>
        <p:spPr>
          <a:xfrm>
            <a:off x="2537327" y="1617641"/>
            <a:ext cx="916073" cy="881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63722" y="2261153"/>
            <a:ext cx="912621" cy="677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>
                <a:solidFill>
                  <a:srgbClr val="000000"/>
                </a:solidFill>
              </a:rPr>
              <a:t>DCAE</a:t>
            </a:r>
          </a:p>
          <a:p>
            <a:pPr algn="ctr" defTabSz="457200"/>
            <a:r>
              <a:rPr lang="en-US" sz="1100" dirty="0">
                <a:solidFill>
                  <a:srgbClr val="000000"/>
                </a:solidFill>
              </a:rPr>
              <a:t>Controller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954636" y="2716654"/>
            <a:ext cx="1668790" cy="4247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2160" dirty="0">
                <a:solidFill>
                  <a:srgbClr val="000000"/>
                </a:solidFill>
                <a:ea typeface="ＭＳ Ｐゴシック" charset="0"/>
              </a:rPr>
              <a:t>DCAE Central</a:t>
            </a:r>
          </a:p>
        </p:txBody>
      </p:sp>
      <p:cxnSp>
        <p:nvCxnSpPr>
          <p:cNvPr id="75" name="Straight Arrow Connector 74"/>
          <p:cNvCxnSpPr>
            <a:endCxn id="96" idx="0"/>
          </p:cNvCxnSpPr>
          <p:nvPr/>
        </p:nvCxnSpPr>
        <p:spPr>
          <a:xfrm>
            <a:off x="4823166" y="2062740"/>
            <a:ext cx="840703" cy="18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1" idx="1"/>
          </p:cNvCxnSpPr>
          <p:nvPr/>
        </p:nvCxnSpPr>
        <p:spPr>
          <a:xfrm flipV="1">
            <a:off x="4823166" y="1678467"/>
            <a:ext cx="2801353" cy="23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961511" y="2758515"/>
            <a:ext cx="1840977" cy="1245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Policy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Engine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220867" y="2480424"/>
            <a:ext cx="1395629" cy="276189"/>
          </a:xfrm>
          <a:prstGeom prst="rect">
            <a:avLst/>
          </a:prstGeom>
          <a:solidFill>
            <a:srgbClr val="FFFFFF"/>
          </a:solidFill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320" b="1" dirty="0">
                <a:solidFill>
                  <a:srgbClr val="067AB4">
                    <a:lumMod val="50000"/>
                  </a:srgbClr>
                </a:solidFill>
              </a:rPr>
              <a:t>Policy API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6032" y="308349"/>
            <a:ext cx="61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srgbClr val="000000"/>
                </a:solidFill>
              </a:rPr>
              <a:t>ONAP</a:t>
            </a:r>
          </a:p>
          <a:p>
            <a:pPr defTabSz="457200"/>
            <a:r>
              <a:rPr lang="en-US" sz="1400" dirty="0">
                <a:solidFill>
                  <a:srgbClr val="000000"/>
                </a:solidFill>
              </a:rPr>
              <a:t>Portal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890269" y="5547214"/>
            <a:ext cx="1836977" cy="96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App-C</a:t>
            </a:r>
          </a:p>
        </p:txBody>
      </p:sp>
      <p:cxnSp>
        <p:nvCxnSpPr>
          <p:cNvPr id="82" name="Straight Arrow Connector 81"/>
          <p:cNvCxnSpPr>
            <a:stCxn id="77" idx="2"/>
          </p:cNvCxnSpPr>
          <p:nvPr/>
        </p:nvCxnSpPr>
        <p:spPr>
          <a:xfrm>
            <a:off x="10881999" y="4004105"/>
            <a:ext cx="36682" cy="1543108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2658727" y="6160774"/>
            <a:ext cx="7231542" cy="38319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3"/>
          </p:cNvCxnSpPr>
          <p:nvPr/>
        </p:nvCxnSpPr>
        <p:spPr>
          <a:xfrm>
            <a:off x="7376342" y="2600042"/>
            <a:ext cx="2585168" cy="40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2"/>
            <a:endCxn id="57" idx="0"/>
          </p:cNvCxnSpPr>
          <p:nvPr/>
        </p:nvCxnSpPr>
        <p:spPr>
          <a:xfrm>
            <a:off x="6920033" y="2938930"/>
            <a:ext cx="191005" cy="71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8" idx="0"/>
          </p:cNvCxnSpPr>
          <p:nvPr/>
        </p:nvCxnSpPr>
        <p:spPr>
          <a:xfrm>
            <a:off x="7096743" y="2928074"/>
            <a:ext cx="1531949" cy="135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625141" y="2958965"/>
            <a:ext cx="1137760" cy="75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918051" y="2937362"/>
            <a:ext cx="2636191" cy="145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6" idx="1"/>
          </p:cNvCxnSpPr>
          <p:nvPr/>
        </p:nvCxnSpPr>
        <p:spPr>
          <a:xfrm flipH="1">
            <a:off x="3987499" y="2582207"/>
            <a:ext cx="1220058" cy="7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59702" y="3296973"/>
            <a:ext cx="939440" cy="76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95343" y="3872138"/>
            <a:ext cx="939440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8205" y="292583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APIs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4014" y="3436135"/>
            <a:ext cx="90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CL Flow</a:t>
            </a:r>
          </a:p>
        </p:txBody>
      </p:sp>
      <p:cxnSp>
        <p:nvCxnSpPr>
          <p:cNvPr id="94" name="Elbow Connector 93"/>
          <p:cNvCxnSpPr/>
          <p:nvPr/>
        </p:nvCxnSpPr>
        <p:spPr>
          <a:xfrm flipV="1">
            <a:off x="7690467" y="3312061"/>
            <a:ext cx="2314801" cy="659696"/>
          </a:xfrm>
          <a:prstGeom prst="bentConnector3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6" idx="3"/>
          </p:cNvCxnSpPr>
          <p:nvPr/>
        </p:nvCxnSpPr>
        <p:spPr>
          <a:xfrm flipV="1">
            <a:off x="5739954" y="3753124"/>
            <a:ext cx="784895" cy="215193"/>
          </a:xfrm>
          <a:prstGeom prst="bentConnector3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207558" y="2243318"/>
            <a:ext cx="912621" cy="677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err="1">
                <a:solidFill>
                  <a:srgbClr val="000000"/>
                </a:solidFill>
              </a:rPr>
              <a:t>DMaaP</a:t>
            </a:r>
            <a:endParaRPr lang="en-US" sz="1100" dirty="0">
              <a:solidFill>
                <a:srgbClr val="000000"/>
              </a:solidFill>
            </a:endParaRPr>
          </a:p>
          <a:p>
            <a:pPr algn="ctr" defTabSz="457200"/>
            <a:r>
              <a:rPr lang="en-US" sz="1100" dirty="0">
                <a:solidFill>
                  <a:srgbClr val="000000"/>
                </a:solidFill>
              </a:rPr>
              <a:t>Controller</a:t>
            </a:r>
          </a:p>
        </p:txBody>
      </p:sp>
      <p:cxnSp>
        <p:nvCxnSpPr>
          <p:cNvPr id="97" name="Straight Arrow Connector 96"/>
          <p:cNvCxnSpPr>
            <a:endCxn id="73" idx="0"/>
          </p:cNvCxnSpPr>
          <p:nvPr/>
        </p:nvCxnSpPr>
        <p:spPr>
          <a:xfrm>
            <a:off x="4823166" y="2007813"/>
            <a:ext cx="2096867" cy="25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103555" y="5130642"/>
            <a:ext cx="1738052" cy="1485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52655" y="5547214"/>
            <a:ext cx="1289179" cy="981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125168" y="5109778"/>
            <a:ext cx="5788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0"/>
              </a:rPr>
              <a:t>NTC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418351" y="5582388"/>
            <a:ext cx="11194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9957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9921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9885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9836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4981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99770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49728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99684" algn="l" defTabSz="129992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0"/>
              </a:rPr>
              <a:t>OpenStack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493203" y="3375196"/>
            <a:ext cx="868979" cy="410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dirty="0" err="1">
                <a:solidFill>
                  <a:srgbClr val="000000"/>
                </a:solidFill>
              </a:rPr>
              <a:t>DMaaP</a:t>
            </a:r>
            <a:endParaRPr lang="en-US" sz="1100" dirty="0">
              <a:solidFill>
                <a:srgbClr val="000000"/>
              </a:solidFill>
            </a:endParaRPr>
          </a:p>
          <a:p>
            <a:pPr algn="ctr" defTabSz="457200"/>
            <a:r>
              <a:rPr lang="en-US" sz="1100" dirty="0">
                <a:solidFill>
                  <a:srgbClr val="000000"/>
                </a:solidFill>
              </a:rPr>
              <a:t>Local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90532" y="2351312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Orchestration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84997" y="3699784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Execution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841488" y="5417554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FTL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92665" y="6160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Restart VM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881999" y="4486985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Restart VM</a:t>
            </a:r>
          </a:p>
        </p:txBody>
      </p:sp>
      <p:cxnSp>
        <p:nvCxnSpPr>
          <p:cNvPr id="113" name="Elbow Connector 112"/>
          <p:cNvCxnSpPr>
            <a:endCxn id="79" idx="0"/>
          </p:cNvCxnSpPr>
          <p:nvPr/>
        </p:nvCxnSpPr>
        <p:spPr>
          <a:xfrm>
            <a:off x="7508207" y="578521"/>
            <a:ext cx="3410475" cy="1901902"/>
          </a:xfrm>
          <a:prstGeom prst="bentConnector2">
            <a:avLst/>
          </a:prstGeom>
          <a:ln w="635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99" dirty="0"/>
              <a:t>CM Process Design</a:t>
            </a:r>
            <a:endParaRPr lang="zh-CN" altLang="en-US" dirty="0"/>
          </a:p>
        </p:txBody>
      </p:sp>
      <p:sp>
        <p:nvSpPr>
          <p:cNvPr id="35" name="Content Placeholder 1"/>
          <p:cNvSpPr txBox="1">
            <a:spLocks/>
          </p:cNvSpPr>
          <p:nvPr/>
        </p:nvSpPr>
        <p:spPr bwMode="auto">
          <a:xfrm>
            <a:off x="689002" y="3821329"/>
            <a:ext cx="5706308" cy="1900655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37251" tIns="68626" rIns="137251" bIns="137251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95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979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9262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783" indent="-174698" algn="l" defTabSz="860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66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783" indent="0" algn="l" defTabSz="9147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30429" indent="-228695" algn="l" defTabSz="9147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818" indent="-228695" algn="l" defTabSz="9147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66" b="1" i="0" u="none" strike="noStrike" kern="1200" cap="none" spc="0" normalizeH="0" baseline="0" noProof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CM Designer </a:t>
            </a:r>
            <a:endParaRPr kumimoji="0" lang="en-US" sz="2666" b="0" i="0" u="none" strike="noStrike" kern="1200" cap="none" spc="0" normalizeH="0" baseline="0" noProof="0">
              <a:ln>
                <a:noFill/>
              </a:ln>
              <a:solidFill>
                <a:srgbClr val="067AB4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  <a:p>
            <a:pPr marL="380905" marR="0" lvl="0" indent="-3809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Modular composition to stitch different building blocks into a workflow (using a visual designer)  e.g., In-place software upgrade, Build and Replace.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67AB4"/>
              </a:solidFill>
              <a:effectLst/>
              <a:uLnTx/>
              <a:uFillTx/>
              <a:latin typeface="Calibri"/>
              <a:ea typeface="ＭＳ Ｐゴシック" charset="0"/>
            </a:endParaRPr>
          </a:p>
        </p:txBody>
      </p:sp>
      <p:sp>
        <p:nvSpPr>
          <p:cNvPr id="36" name="Rounded Rectangle 5"/>
          <p:cNvSpPr/>
          <p:nvPr/>
        </p:nvSpPr>
        <p:spPr>
          <a:xfrm>
            <a:off x="7394087" y="981690"/>
            <a:ext cx="2465344" cy="495642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8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SDC (catalog)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582858" y="1468925"/>
            <a:ext cx="847371" cy="80009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38" name="Rounded Rectangle 7"/>
          <p:cNvSpPr/>
          <p:nvPr/>
        </p:nvSpPr>
        <p:spPr>
          <a:xfrm>
            <a:off x="9032046" y="2007305"/>
            <a:ext cx="1112582" cy="434819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8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A&amp;AI</a:t>
            </a:r>
          </a:p>
        </p:txBody>
      </p:sp>
      <p:sp>
        <p:nvSpPr>
          <p:cNvPr id="39" name="Rounded Rectangle 8"/>
          <p:cNvSpPr/>
          <p:nvPr/>
        </p:nvSpPr>
        <p:spPr>
          <a:xfrm>
            <a:off x="7582857" y="2597865"/>
            <a:ext cx="2059510" cy="683581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8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Controllers</a:t>
            </a: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9"/>
          <p:cNvSpPr/>
          <p:nvPr/>
        </p:nvSpPr>
        <p:spPr>
          <a:xfrm>
            <a:off x="7067068" y="2023071"/>
            <a:ext cx="1329972" cy="419053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8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DCAE</a:t>
            </a:r>
          </a:p>
        </p:txBody>
      </p:sp>
      <p:cxnSp>
        <p:nvCxnSpPr>
          <p:cNvPr id="41" name="Straight Connector 40"/>
          <p:cNvCxnSpPr>
            <a:stCxn id="38" idx="0"/>
          </p:cNvCxnSpPr>
          <p:nvPr/>
        </p:nvCxnSpPr>
        <p:spPr>
          <a:xfrm flipH="1" flipV="1">
            <a:off x="8809143" y="1429066"/>
            <a:ext cx="779194" cy="57823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2" name="Straight Connector 41"/>
          <p:cNvCxnSpPr>
            <a:stCxn id="39" idx="0"/>
            <a:endCxn id="36" idx="2"/>
          </p:cNvCxnSpPr>
          <p:nvPr/>
        </p:nvCxnSpPr>
        <p:spPr>
          <a:xfrm flipV="1">
            <a:off x="8612613" y="1477332"/>
            <a:ext cx="14147" cy="112053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43" name="Content Placeholder 1"/>
          <p:cNvSpPr txBox="1">
            <a:spLocks/>
          </p:cNvSpPr>
          <p:nvPr/>
        </p:nvSpPr>
        <p:spPr bwMode="auto">
          <a:xfrm>
            <a:off x="712669" y="1350375"/>
            <a:ext cx="5658974" cy="1904052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954" tIns="91478" rIns="182954" bIns="182954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1500" b="0" kern="1200">
                <a:ln>
                  <a:noFill/>
                </a:ln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450"/>
              </a:spcAft>
              <a:buFont typeface="Arial" charset="0"/>
              <a:defRPr sz="15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171564" indent="-171564" algn="l" rtl="0" eaLnBrk="1" fontAlgn="base" hangingPunct="1">
              <a:spcBef>
                <a:spcPct val="0"/>
              </a:spcBef>
              <a:spcAft>
                <a:spcPts val="300"/>
              </a:spcAft>
              <a:buSzPct val="80000"/>
              <a:buFont typeface="Arial" charset="0"/>
              <a:buChar char="•"/>
              <a:defRPr sz="15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344320" indent="-171564" algn="l" rtl="0" eaLnBrk="1" fontAlgn="base" hangingPunct="1">
              <a:spcBef>
                <a:spcPct val="0"/>
              </a:spcBef>
              <a:spcAft>
                <a:spcPts val="3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517076" indent="-171564" algn="l" rtl="0" eaLnBrk="1" fontAlgn="base" hangingPunct="1">
              <a:spcBef>
                <a:spcPct val="0"/>
              </a:spcBef>
              <a:spcAft>
                <a:spcPts val="300"/>
              </a:spcAft>
              <a:buSzPct val="80000"/>
              <a:buFont typeface="Arial" charset="0"/>
              <a:buChar char="•"/>
              <a:defRPr sz="12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645749" indent="-131056" algn="l" defTabSz="645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Font typeface="Arial" pitchFamily="34" charset="0"/>
              <a:buChar char="•"/>
              <a:defRPr sz="11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645749" indent="0" algn="l" defTabSz="6862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FontTx/>
              <a:buNone/>
              <a:defRPr sz="9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2573465" indent="-171564" algn="l" defTabSz="6862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6593" indent="-171564" algn="l" defTabSz="6862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66" b="1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CM Building Blocks in Catalog</a:t>
            </a:r>
            <a:endParaRPr kumimoji="0" lang="en-US" sz="2666" b="0" i="0" u="none" strike="noStrike" kern="1200" cap="none" spc="0" normalizeH="0" baseline="0" noProof="0" dirty="0">
              <a:ln>
                <a:noFill/>
              </a:ln>
              <a:solidFill>
                <a:srgbClr val="067AB4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  <a:p>
            <a:pPr marL="380905" marR="0" lvl="0" indent="-380905" algn="l" defTabSz="1218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DCAE micro-services, A&amp;AI APIs, Controller capabilities (e.g., health check APIs), scripts/workflows.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26795" y="1421562"/>
            <a:ext cx="214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Onboard component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capabilities</a:t>
            </a:r>
          </a:p>
        </p:txBody>
      </p:sp>
      <p:sp>
        <p:nvSpPr>
          <p:cNvPr id="45" name="Rounded Rectangle 20"/>
          <p:cNvSpPr/>
          <p:nvPr/>
        </p:nvSpPr>
        <p:spPr>
          <a:xfrm>
            <a:off x="7818814" y="5414219"/>
            <a:ext cx="1849490" cy="404848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SDC (CM catalog)</a:t>
            </a:r>
          </a:p>
        </p:txBody>
      </p:sp>
      <p:sp>
        <p:nvSpPr>
          <p:cNvPr id="46" name="Rounded Rectangle 21"/>
          <p:cNvSpPr/>
          <p:nvPr/>
        </p:nvSpPr>
        <p:spPr>
          <a:xfrm>
            <a:off x="7104457" y="4432238"/>
            <a:ext cx="3102290" cy="532129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SDC (CM Designer)</a:t>
            </a:r>
          </a:p>
        </p:txBody>
      </p:sp>
      <p:pic>
        <p:nvPicPr>
          <p:cNvPr id="47" name="Picture 1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6893" y="4401977"/>
            <a:ext cx="628441" cy="6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>
            <a:stCxn id="45" idx="0"/>
          </p:cNvCxnSpPr>
          <p:nvPr/>
        </p:nvCxnSpPr>
        <p:spPr>
          <a:xfrm flipV="1">
            <a:off x="8743559" y="4964367"/>
            <a:ext cx="0" cy="449853"/>
          </a:xfrm>
          <a:prstGeom prst="straightConnector1">
            <a:avLst/>
          </a:prstGeom>
          <a:noFill/>
          <a:ln w="9525" cap="flat" cmpd="sng" algn="ctr">
            <a:solidFill>
              <a:srgbClr val="EF6F00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44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0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03" y="274638"/>
            <a:ext cx="10893398" cy="1143001"/>
          </a:xfrm>
        </p:spPr>
        <p:txBody>
          <a:bodyPr/>
          <a:lstStyle/>
          <a:p>
            <a:r>
              <a:rPr lang="en-US" altLang="zh-CN" sz="3199" dirty="0"/>
              <a:t>Change Management Scheduling &amp; Conflict Avoidance</a:t>
            </a:r>
            <a:endParaRPr lang="zh-CN" altLang="en-US" dirty="0"/>
          </a:p>
        </p:txBody>
      </p:sp>
      <p:sp>
        <p:nvSpPr>
          <p:cNvPr id="60" name="Content Placeholder 1"/>
          <p:cNvSpPr txBox="1">
            <a:spLocks/>
          </p:cNvSpPr>
          <p:nvPr/>
        </p:nvSpPr>
        <p:spPr bwMode="auto">
          <a:xfrm>
            <a:off x="573004" y="1502199"/>
            <a:ext cx="4742706" cy="4163471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37251" tIns="68626" rIns="137251" bIns="137251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95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979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9262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783" indent="-174698" algn="l" defTabSz="860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66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783" indent="0" algn="l" defTabSz="9147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30429" indent="-228695" algn="l" defTabSz="9147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818" indent="-228695" algn="l" defTabSz="9147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66" b="1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CM Schedule </a:t>
            </a:r>
            <a:r>
              <a:rPr kumimoji="0" lang="en-US" sz="2666" b="1" i="0" u="none" strike="noStrike" kern="1200" cap="none" spc="0" normalizeH="0" baseline="0" noProof="0" dirty="0" smtClean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Optimizer</a:t>
            </a:r>
            <a:endParaRPr kumimoji="0" lang="en-US" sz="2666" b="0" i="0" u="none" strike="noStrike" kern="1200" cap="none" spc="0" normalizeH="0" baseline="0" noProof="0" dirty="0">
              <a:ln>
                <a:noFill/>
              </a:ln>
              <a:solidFill>
                <a:srgbClr val="067AB4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  <a:p>
            <a:pPr marL="457086" marR="0" lvl="1" indent="-45708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Create a schedule/plan for rolling out a change such that we minimize service disruption during the change within the specific completion time</a:t>
            </a:r>
          </a:p>
          <a:p>
            <a:pPr marL="380905" marR="0" lvl="1" indent="-3809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Dependency modeling </a:t>
            </a:r>
          </a:p>
          <a:p>
            <a:pPr marL="609600" marR="0" lvl="2" indent="-3809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Pct val="80000"/>
              <a:buFont typeface="Arial"/>
              <a:buChar char="•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Conflict scoping</a:t>
            </a:r>
          </a:p>
          <a:p>
            <a:pPr marL="609600" marR="0" lvl="2" indent="-3809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Pct val="80000"/>
              <a:buFont typeface="Arial"/>
              <a:buChar char="•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Service Impact scoping </a:t>
            </a:r>
          </a:p>
          <a:p>
            <a:pPr marL="609600" marR="0" lvl="2" indent="-3809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Pct val="80000"/>
              <a:buFont typeface="Arial"/>
              <a:buChar char="•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Execution ordering </a:t>
            </a:r>
          </a:p>
          <a:p>
            <a:pPr marL="457086" marR="0" lvl="1" indent="-45708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rgbClr val="067AB4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52444" y="4684173"/>
            <a:ext cx="6566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– Send workflow, VNF list and time range to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schedule optimizer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 – Request constraints for scheduling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 – Request data for </a:t>
            </a:r>
            <a:r>
              <a:rPr lang="en-US" sz="1600" kern="1200" dirty="0" smtClean="0">
                <a:solidFill>
                  <a:sysClr val="windowText" lastClr="000000"/>
                </a:solidFill>
              </a:rPr>
              <a:t>optimal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schedule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 – Identify CM schedule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 – Provide the schedule for approval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 – Once approved, send the schedule to Change tracking/notification OSS.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 – Push the approved change schedule for execution </a:t>
            </a:r>
          </a:p>
        </p:txBody>
      </p:sp>
      <p:cxnSp>
        <p:nvCxnSpPr>
          <p:cNvPr id="62" name="Straight Connector 61"/>
          <p:cNvCxnSpPr>
            <a:endCxn id="63" idx="0"/>
          </p:cNvCxnSpPr>
          <p:nvPr/>
        </p:nvCxnSpPr>
        <p:spPr>
          <a:xfrm>
            <a:off x="8740826" y="1934090"/>
            <a:ext cx="1536171" cy="62340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arrow"/>
          </a:ln>
          <a:effectLst/>
        </p:spPr>
      </p:cxnSp>
      <p:sp>
        <p:nvSpPr>
          <p:cNvPr id="63" name="Rounded Rectangle 36"/>
          <p:cNvSpPr/>
          <p:nvPr/>
        </p:nvSpPr>
        <p:spPr>
          <a:xfrm>
            <a:off x="9327272" y="2557497"/>
            <a:ext cx="1899449" cy="553527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Orchestrator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85744" y="1293670"/>
            <a:ext cx="5096403" cy="3120647"/>
          </a:xfrm>
          <a:prstGeom prst="rect">
            <a:avLst/>
          </a:prstGeom>
          <a:noFill/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ounded Rectangle 38"/>
          <p:cNvSpPr/>
          <p:nvPr/>
        </p:nvSpPr>
        <p:spPr>
          <a:xfrm>
            <a:off x="6589393" y="2331197"/>
            <a:ext cx="1816492" cy="724393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 schedule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" name="Straight Connector 65"/>
          <p:cNvCxnSpPr>
            <a:stCxn id="72" idx="0"/>
          </p:cNvCxnSpPr>
          <p:nvPr/>
        </p:nvCxnSpPr>
        <p:spPr>
          <a:xfrm flipV="1">
            <a:off x="7310092" y="3071141"/>
            <a:ext cx="42076" cy="85445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67" name="Rounded Rectangle 40"/>
          <p:cNvSpPr/>
          <p:nvPr/>
        </p:nvSpPr>
        <p:spPr>
          <a:xfrm>
            <a:off x="6321159" y="1400858"/>
            <a:ext cx="4207886" cy="532129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Portal</a:t>
            </a:r>
          </a:p>
        </p:txBody>
      </p:sp>
      <p:sp>
        <p:nvSpPr>
          <p:cNvPr id="68" name="Rounded Rectangle 41"/>
          <p:cNvSpPr/>
          <p:nvPr/>
        </p:nvSpPr>
        <p:spPr>
          <a:xfrm>
            <a:off x="9215945" y="1459181"/>
            <a:ext cx="1114677" cy="42320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 Portal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7578326" y="1932986"/>
            <a:ext cx="636948" cy="43058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arrow"/>
          </a:ln>
          <a:effectLst/>
        </p:spPr>
      </p:cxnSp>
      <p:sp>
        <p:nvSpPr>
          <p:cNvPr id="70" name="Oval 69"/>
          <p:cNvSpPr/>
          <p:nvPr/>
        </p:nvSpPr>
        <p:spPr>
          <a:xfrm>
            <a:off x="7843337" y="1954942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1" name="Rounded Rectangle 44"/>
          <p:cNvSpPr/>
          <p:nvPr/>
        </p:nvSpPr>
        <p:spPr>
          <a:xfrm>
            <a:off x="8000585" y="3903871"/>
            <a:ext cx="834654" cy="392668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A&amp;AI</a:t>
            </a:r>
          </a:p>
        </p:txBody>
      </p:sp>
      <p:sp>
        <p:nvSpPr>
          <p:cNvPr id="72" name="Rounded Rectangle 45"/>
          <p:cNvSpPr/>
          <p:nvPr/>
        </p:nvSpPr>
        <p:spPr>
          <a:xfrm>
            <a:off x="6811223" y="3925597"/>
            <a:ext cx="997739" cy="392668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DCAE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7654345" y="3091983"/>
            <a:ext cx="743048" cy="82144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Connector 73"/>
          <p:cNvCxnSpPr>
            <a:stCxn id="78" idx="3"/>
          </p:cNvCxnSpPr>
          <p:nvPr/>
        </p:nvCxnSpPr>
        <p:spPr>
          <a:xfrm flipV="1">
            <a:off x="5520574" y="1934092"/>
            <a:ext cx="970752" cy="117693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none"/>
          </a:ln>
          <a:effectLst/>
        </p:spPr>
      </p:cxnSp>
      <p:sp>
        <p:nvSpPr>
          <p:cNvPr id="75" name="Oval 74"/>
          <p:cNvSpPr/>
          <p:nvPr/>
        </p:nvSpPr>
        <p:spPr>
          <a:xfrm>
            <a:off x="7241711" y="3311454"/>
            <a:ext cx="238441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6" name="Oval 75"/>
          <p:cNvSpPr/>
          <p:nvPr/>
        </p:nvSpPr>
        <p:spPr>
          <a:xfrm>
            <a:off x="9435857" y="2067264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pic>
        <p:nvPicPr>
          <p:cNvPr id="77" name="Picture 1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191" y="1370597"/>
            <a:ext cx="628441" cy="6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Rounded Rectangle 51"/>
          <p:cNvSpPr/>
          <p:nvPr/>
        </p:nvSpPr>
        <p:spPr>
          <a:xfrm rot="16200000">
            <a:off x="4817431" y="3417998"/>
            <a:ext cx="1406285" cy="792336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Tracking/ Notification OSS</a:t>
            </a:r>
          </a:p>
        </p:txBody>
      </p:sp>
      <p:sp>
        <p:nvSpPr>
          <p:cNvPr id="79" name="Oval 78"/>
          <p:cNvSpPr/>
          <p:nvPr/>
        </p:nvSpPr>
        <p:spPr>
          <a:xfrm>
            <a:off x="5999811" y="2312398"/>
            <a:ext cx="238441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80" name="Oval 79"/>
          <p:cNvSpPr/>
          <p:nvPr/>
        </p:nvSpPr>
        <p:spPr>
          <a:xfrm>
            <a:off x="7838160" y="3290127"/>
            <a:ext cx="238441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1" name="Oval 80"/>
          <p:cNvSpPr/>
          <p:nvPr/>
        </p:nvSpPr>
        <p:spPr>
          <a:xfrm>
            <a:off x="6491325" y="2468469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6972606" y="1934090"/>
            <a:ext cx="674973" cy="41494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83" name="Oval 82"/>
          <p:cNvSpPr/>
          <p:nvPr/>
        </p:nvSpPr>
        <p:spPr>
          <a:xfrm>
            <a:off x="7142600" y="1986843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4" name="Rounded Rectangle 57"/>
          <p:cNvSpPr/>
          <p:nvPr/>
        </p:nvSpPr>
        <p:spPr>
          <a:xfrm>
            <a:off x="9383564" y="3861036"/>
            <a:ext cx="997739" cy="392668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8433712" y="2874904"/>
            <a:ext cx="1161615" cy="98613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86" name="Oval 85"/>
          <p:cNvSpPr/>
          <p:nvPr/>
        </p:nvSpPr>
        <p:spPr>
          <a:xfrm>
            <a:off x="8862732" y="3254794"/>
            <a:ext cx="426633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cxnSp>
        <p:nvCxnSpPr>
          <p:cNvPr id="87" name="Straight Connector 86"/>
          <p:cNvCxnSpPr>
            <a:stCxn id="78" idx="2"/>
          </p:cNvCxnSpPr>
          <p:nvPr/>
        </p:nvCxnSpPr>
        <p:spPr>
          <a:xfrm flipV="1">
            <a:off x="5916742" y="3111378"/>
            <a:ext cx="849987" cy="7027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88" name="Oval 87"/>
          <p:cNvSpPr/>
          <p:nvPr/>
        </p:nvSpPr>
        <p:spPr>
          <a:xfrm>
            <a:off x="6262459" y="3291331"/>
            <a:ext cx="238441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87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 animBg="1"/>
      <p:bldP spid="76" grpId="0" animBg="1"/>
      <p:bldP spid="79" grpId="0" animBg="1"/>
      <p:bldP spid="80" grpId="0" animBg="1"/>
      <p:bldP spid="81" grpId="0" animBg="1"/>
      <p:bldP spid="83" grpId="0" animBg="1"/>
      <p:bldP spid="86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03" y="274638"/>
            <a:ext cx="10893398" cy="1143001"/>
          </a:xfrm>
        </p:spPr>
        <p:txBody>
          <a:bodyPr/>
          <a:lstStyle/>
          <a:p>
            <a:r>
              <a:rPr lang="en-US" altLang="zh-CN" sz="3199" dirty="0"/>
              <a:t>Change Execution</a:t>
            </a:r>
            <a:endParaRPr lang="zh-CN" altLang="en-US" dirty="0"/>
          </a:p>
        </p:txBody>
      </p:sp>
      <p:sp>
        <p:nvSpPr>
          <p:cNvPr id="94" name="Content Placeholder 1"/>
          <p:cNvSpPr txBox="1">
            <a:spLocks/>
          </p:cNvSpPr>
          <p:nvPr/>
        </p:nvSpPr>
        <p:spPr bwMode="auto">
          <a:xfrm>
            <a:off x="427472" y="1130918"/>
            <a:ext cx="5651718" cy="539995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37251" tIns="68626" rIns="137251" bIns="137251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95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979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9262" indent="-228695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783" indent="-174698" algn="l" defTabSz="860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66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783" indent="0" algn="l" defTabSz="9147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30429" indent="-228695" algn="l" defTabSz="9147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818" indent="-228695" algn="l" defTabSz="91478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Orchestration Execution</a:t>
            </a:r>
            <a:r>
              <a:rPr kumimoji="0" lang="en-US" sz="2666" b="1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:</a:t>
            </a:r>
            <a:endParaRPr kumimoji="0" lang="en-US" sz="2666" b="0" i="0" u="none" strike="noStrike" kern="1200" cap="none" spc="0" normalizeH="0" baseline="0" noProof="0" dirty="0">
              <a:ln>
                <a:noFill/>
              </a:ln>
              <a:solidFill>
                <a:srgbClr val="067AB4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  <a:p>
            <a:pPr marL="457086" marR="0" lvl="1" indent="-45708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Execute the orchestration building blocks  and use RESTAPIs to interface controller for software upgrade, or A&amp;AI for updates to the CM flag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ONAP Portal: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67AB4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  <a:p>
            <a:pPr marL="457086" marR="0" lvl="1" indent="-45708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Track status of CM workflow execution – success/failure status of each building block</a:t>
            </a:r>
          </a:p>
          <a:p>
            <a:pPr marL="457086" marR="0" lvl="1" indent="-45708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Intercept CM workflow execution – pause/resume functions, and ability to inject new steps in the workflow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Pre / Post Analytics: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67AB4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  <a:p>
            <a:pPr marL="457086" marR="0" lvl="1" indent="-45708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7AB4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Performance analytics – pre/post performance comparisons, go/no-go decisions for network-wide deployment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179093" y="3988066"/>
            <a:ext cx="601290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– Start execution based on schedule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 – Conflict check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2b – Check roll-out status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 – (Pre) health check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 – Update CM flag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 – VNF upgrade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 – (Post) health check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 – Pre/post impact analysis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7b – Fallback (possibly)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 – Update CM flag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** – Status tracking and pause/resume execution at any/all times</a:t>
            </a:r>
          </a:p>
        </p:txBody>
      </p:sp>
      <p:sp>
        <p:nvSpPr>
          <p:cNvPr id="97" name="Rounded Rectangle 6"/>
          <p:cNvSpPr/>
          <p:nvPr/>
        </p:nvSpPr>
        <p:spPr>
          <a:xfrm>
            <a:off x="8691039" y="1367503"/>
            <a:ext cx="1899449" cy="553527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Orchestration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ounded Rectangle 7"/>
          <p:cNvSpPr/>
          <p:nvPr/>
        </p:nvSpPr>
        <p:spPr>
          <a:xfrm>
            <a:off x="10388315" y="3016757"/>
            <a:ext cx="993538" cy="392668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  <a:headEnd type="arrow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A&amp;AI</a:t>
            </a:r>
          </a:p>
        </p:txBody>
      </p:sp>
      <p:sp>
        <p:nvSpPr>
          <p:cNvPr id="99" name="Rounded Rectangle 8"/>
          <p:cNvSpPr/>
          <p:nvPr/>
        </p:nvSpPr>
        <p:spPr>
          <a:xfrm>
            <a:off x="7948501" y="3296449"/>
            <a:ext cx="1545035" cy="605096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179091" y="312002"/>
            <a:ext cx="5390866" cy="3665335"/>
          </a:xfrm>
          <a:prstGeom prst="rect">
            <a:avLst/>
          </a:prstGeom>
          <a:noFill/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/>
          <p:cNvCxnSpPr>
            <a:stCxn id="114" idx="2"/>
            <a:endCxn id="97" idx="0"/>
          </p:cNvCxnSpPr>
          <p:nvPr/>
        </p:nvCxnSpPr>
        <p:spPr>
          <a:xfrm>
            <a:off x="8662519" y="958756"/>
            <a:ext cx="978245" cy="40874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2" name="Straight Connector 101"/>
          <p:cNvCxnSpPr>
            <a:endCxn id="105" idx="0"/>
          </p:cNvCxnSpPr>
          <p:nvPr/>
        </p:nvCxnSpPr>
        <p:spPr>
          <a:xfrm flipH="1">
            <a:off x="6892310" y="1939971"/>
            <a:ext cx="2072328" cy="116924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 flipH="1">
            <a:off x="8959524" y="1948191"/>
            <a:ext cx="258567" cy="134037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10388315" y="1921029"/>
            <a:ext cx="761514" cy="109572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05" name="Rounded Rectangle 14"/>
          <p:cNvSpPr/>
          <p:nvPr/>
        </p:nvSpPr>
        <p:spPr>
          <a:xfrm>
            <a:off x="6393441" y="3109215"/>
            <a:ext cx="997739" cy="392668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DCAE</a:t>
            </a:r>
          </a:p>
        </p:txBody>
      </p:sp>
      <p:sp>
        <p:nvSpPr>
          <p:cNvPr id="106" name="Oval 105"/>
          <p:cNvSpPr/>
          <p:nvPr/>
        </p:nvSpPr>
        <p:spPr>
          <a:xfrm>
            <a:off x="8994886" y="2163285"/>
            <a:ext cx="233632" cy="285640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07" name="Oval 106"/>
          <p:cNvSpPr/>
          <p:nvPr/>
        </p:nvSpPr>
        <p:spPr>
          <a:xfrm>
            <a:off x="7662024" y="2455263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178724" y="1940982"/>
            <a:ext cx="576288" cy="106826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09" name="Straight Connector 108"/>
          <p:cNvCxnSpPr/>
          <p:nvPr/>
        </p:nvCxnSpPr>
        <p:spPr>
          <a:xfrm flipH="1">
            <a:off x="8712600" y="1940311"/>
            <a:ext cx="329006" cy="134037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10" name="Straight Connector 109"/>
          <p:cNvCxnSpPr/>
          <p:nvPr/>
        </p:nvCxnSpPr>
        <p:spPr>
          <a:xfrm flipH="1">
            <a:off x="9134832" y="1940311"/>
            <a:ext cx="352491" cy="135125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11" name="Straight Connector 110"/>
          <p:cNvCxnSpPr/>
          <p:nvPr/>
        </p:nvCxnSpPr>
        <p:spPr>
          <a:xfrm flipH="1">
            <a:off x="9425171" y="1940311"/>
            <a:ext cx="377997" cy="135966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12" name="Oval 111"/>
          <p:cNvSpPr/>
          <p:nvPr/>
        </p:nvSpPr>
        <p:spPr>
          <a:xfrm>
            <a:off x="8761767" y="1025953"/>
            <a:ext cx="712570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**</a:t>
            </a:r>
          </a:p>
        </p:txBody>
      </p:sp>
      <p:pic>
        <p:nvPicPr>
          <p:cNvPr id="113" name="Picture 13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6607" y="396366"/>
            <a:ext cx="628441" cy="6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Rounded Rectangle 24"/>
          <p:cNvSpPr/>
          <p:nvPr/>
        </p:nvSpPr>
        <p:spPr>
          <a:xfrm>
            <a:off x="6558575" y="426627"/>
            <a:ext cx="4207886" cy="532129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Portal</a:t>
            </a:r>
          </a:p>
        </p:txBody>
      </p:sp>
      <p:sp>
        <p:nvSpPr>
          <p:cNvPr id="115" name="Rounded Rectangle 25"/>
          <p:cNvSpPr/>
          <p:nvPr/>
        </p:nvSpPr>
        <p:spPr>
          <a:xfrm>
            <a:off x="9453361" y="484950"/>
            <a:ext cx="1114677" cy="42320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 Portal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0353790" y="1284182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7" name="Oval 116"/>
          <p:cNvSpPr/>
          <p:nvPr/>
        </p:nvSpPr>
        <p:spPr>
          <a:xfrm>
            <a:off x="9295109" y="2727743"/>
            <a:ext cx="610075" cy="289014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7b</a:t>
            </a:r>
          </a:p>
        </p:txBody>
      </p:sp>
      <p:sp>
        <p:nvSpPr>
          <p:cNvPr id="118" name="Oval 117"/>
          <p:cNvSpPr/>
          <p:nvPr/>
        </p:nvSpPr>
        <p:spPr>
          <a:xfrm>
            <a:off x="9260905" y="2270041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19" name="Oval 118"/>
          <p:cNvSpPr/>
          <p:nvPr/>
        </p:nvSpPr>
        <p:spPr>
          <a:xfrm>
            <a:off x="8669980" y="2615783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20" name="Oval 119"/>
          <p:cNvSpPr/>
          <p:nvPr/>
        </p:nvSpPr>
        <p:spPr>
          <a:xfrm>
            <a:off x="10367257" y="2367369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1" name="Oval 120"/>
          <p:cNvSpPr/>
          <p:nvPr/>
        </p:nvSpPr>
        <p:spPr>
          <a:xfrm>
            <a:off x="10756814" y="2417216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7495544" y="1528766"/>
            <a:ext cx="1195494" cy="37635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23" name="Rounded Rectangle 33"/>
          <p:cNvSpPr/>
          <p:nvPr/>
        </p:nvSpPr>
        <p:spPr>
          <a:xfrm>
            <a:off x="6510730" y="1824282"/>
            <a:ext cx="984815" cy="392668"/>
          </a:xfrm>
          <a:prstGeom prst="roundRect">
            <a:avLst/>
          </a:prstGeom>
          <a:solidFill>
            <a:srgbClr val="44C8F5">
              <a:lumMod val="75000"/>
            </a:srgbClr>
          </a:solidFill>
          <a:ln w="25400" cap="flat" cmpd="sng" algn="ctr">
            <a:solidFill>
              <a:srgbClr val="EF6F00">
                <a:shade val="50000"/>
              </a:srgbClr>
            </a:solidFill>
            <a:prstDash val="solid"/>
            <a:headEnd type="arrow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</a:t>
            </a:r>
          </a:p>
        </p:txBody>
      </p:sp>
      <p:sp>
        <p:nvSpPr>
          <p:cNvPr id="124" name="Oval 123"/>
          <p:cNvSpPr/>
          <p:nvPr/>
        </p:nvSpPr>
        <p:spPr>
          <a:xfrm>
            <a:off x="7881530" y="1609574"/>
            <a:ext cx="250166" cy="272481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H="1" flipV="1">
            <a:off x="9601424" y="983167"/>
            <a:ext cx="468079" cy="37682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26" name="Oval 125"/>
          <p:cNvSpPr/>
          <p:nvPr/>
        </p:nvSpPr>
        <p:spPr>
          <a:xfrm>
            <a:off x="9659358" y="1073381"/>
            <a:ext cx="519367" cy="166849"/>
          </a:xfrm>
          <a:prstGeom prst="ellipse">
            <a:avLst/>
          </a:prstGeom>
          <a:gradFill rotWithShape="1">
            <a:gsLst>
              <a:gs pos="0">
                <a:srgbClr val="44C8F5">
                  <a:tint val="50000"/>
                  <a:satMod val="300000"/>
                </a:srgbClr>
              </a:gs>
              <a:gs pos="35000">
                <a:srgbClr val="44C8F5">
                  <a:tint val="37000"/>
                  <a:satMod val="300000"/>
                </a:srgbClr>
              </a:gs>
              <a:gs pos="100000">
                <a:srgbClr val="44C8F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4C8F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39783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4" grpId="0" animBg="1"/>
      <p:bldP spid="1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vCPE</a:t>
            </a:r>
            <a:r>
              <a:rPr lang="en-US" dirty="0" smtClean="0"/>
              <a:t> Service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55365" y="2401883"/>
            <a:ext cx="8435546" cy="2215977"/>
            <a:chOff x="1433384" y="2084174"/>
            <a:chExt cx="8435546" cy="2215977"/>
          </a:xfrm>
        </p:grpSpPr>
        <p:sp>
          <p:nvSpPr>
            <p:cNvPr id="13" name="Rectangle 12"/>
            <p:cNvSpPr/>
            <p:nvPr/>
          </p:nvSpPr>
          <p:spPr>
            <a:xfrm>
              <a:off x="1433384" y="2084174"/>
              <a:ext cx="8435546" cy="22159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37036" y="2751438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vBNG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53231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vHGW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69426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vRouter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3"/>
              <a:endCxn id="6" idx="1"/>
            </p:cNvCxnSpPr>
            <p:nvPr/>
          </p:nvCxnSpPr>
          <p:spPr>
            <a:xfrm flipV="1">
              <a:off x="3616409" y="3328086"/>
              <a:ext cx="1136822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  <a:endCxn id="7" idx="1"/>
            </p:cNvCxnSpPr>
            <p:nvPr/>
          </p:nvCxnSpPr>
          <p:spPr>
            <a:xfrm>
              <a:off x="6532604" y="3328086"/>
              <a:ext cx="113682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1388" y="2095513"/>
              <a:ext cx="2170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2"/>
                  </a:solidFill>
                </a:rPr>
                <a:t>vCPE</a:t>
              </a:r>
              <a:r>
                <a:rPr lang="en-US" sz="2400" dirty="0" smtClean="0">
                  <a:solidFill>
                    <a:schemeClr val="tx2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tx2"/>
                  </a:solidFill>
                </a:rPr>
                <a:t>Servce</a:t>
              </a:r>
              <a:endParaRPr lang="en-US" sz="2400" dirty="0" smtClean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3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Steps </a:t>
            </a:r>
            <a:r>
              <a:rPr lang="en-US" dirty="0"/>
              <a:t>in Lifecycle Management of VNF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41400" y="1601409"/>
          <a:ext cx="10332718" cy="436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5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5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07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Onboarding</a:t>
                      </a:r>
                    </a:p>
                    <a:p>
                      <a:pPr algn="ctr"/>
                      <a:r>
                        <a:rPr lang="en-US" sz="2000" b="1" dirty="0" smtClean="0"/>
                        <a:t>(involves Portal and SDC)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Design</a:t>
                      </a:r>
                    </a:p>
                    <a:p>
                      <a:pPr algn="ctr"/>
                      <a:r>
                        <a:rPr lang="en-US" sz="2000" b="1" dirty="0" smtClean="0"/>
                        <a:t>(involves Portal and SDC)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Runtime</a:t>
                      </a:r>
                    </a:p>
                    <a:p>
                      <a:pPr algn="ctr"/>
                      <a:r>
                        <a:rPr lang="en-US" sz="2000" b="1" dirty="0" smtClean="0"/>
                        <a:t>(most</a:t>
                      </a:r>
                      <a:r>
                        <a:rPr lang="en-US" sz="2000" b="1" baseline="0" dirty="0" smtClean="0"/>
                        <a:t> ONAP components)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48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Vendor provided VNFs</a:t>
                      </a:r>
                      <a:r>
                        <a:rPr lang="en-US" sz="1800" baseline="0" dirty="0" smtClean="0"/>
                        <a:t> &amp;</a:t>
                      </a:r>
                      <a:r>
                        <a:rPr lang="en-US" sz="1800" dirty="0" smtClean="0"/>
                        <a:t> VNF artifacts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Analytics</a:t>
                      </a:r>
                      <a:r>
                        <a:rPr lang="en-US" sz="1800" baseline="0" dirty="0" smtClean="0"/>
                        <a:t> processing VNF events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Service Agnostic Control loop templates design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Service Design steps including: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Instantiation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Performance</a:t>
                      </a:r>
                      <a:r>
                        <a:rPr lang="en-US" sz="1800" baseline="0" dirty="0" smtClean="0"/>
                        <a:t> and Fault Management (Control Loops)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1800" baseline="0" dirty="0" smtClean="0"/>
                        <a:t>Change Management</a:t>
                      </a:r>
                      <a:endParaRPr lang="en-US" sz="18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Runtime steps: 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Instantiation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Performance</a:t>
                      </a:r>
                      <a:r>
                        <a:rPr lang="en-US" sz="1800" baseline="0" dirty="0" smtClean="0"/>
                        <a:t> and Fault Management (Control Loops)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1800" baseline="0" dirty="0" smtClean="0"/>
                        <a:t>Change Management</a:t>
                      </a:r>
                      <a:endParaRPr lang="en-US" sz="1800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1487587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 smtClean="0"/>
              <a:t>VNF-SDK: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get images, Heat files, various models from </a:t>
            </a:r>
            <a:r>
              <a:rPr lang="en-US" dirty="0" smtClean="0"/>
              <a:t>vendors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Onboarding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50188" y="339633"/>
            <a:ext cx="4443018" cy="757210"/>
            <a:chOff x="1433384" y="2084174"/>
            <a:chExt cx="8435546" cy="2215977"/>
          </a:xfrm>
        </p:grpSpPr>
        <p:sp>
          <p:nvSpPr>
            <p:cNvPr id="14" name="Rectangle 13"/>
            <p:cNvSpPr/>
            <p:nvPr/>
          </p:nvSpPr>
          <p:spPr>
            <a:xfrm>
              <a:off x="1433384" y="2084174"/>
              <a:ext cx="8435546" cy="22159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7036" y="2751438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vBNG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753231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vHGW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69426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vRouter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Straight Connector 17"/>
            <p:cNvCxnSpPr>
              <a:stCxn id="15" idx="3"/>
              <a:endCxn id="16" idx="1"/>
            </p:cNvCxnSpPr>
            <p:nvPr/>
          </p:nvCxnSpPr>
          <p:spPr>
            <a:xfrm flipV="1">
              <a:off x="3616409" y="3328086"/>
              <a:ext cx="1136822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3"/>
              <a:endCxn id="17" idx="1"/>
            </p:cNvCxnSpPr>
            <p:nvPr/>
          </p:nvCxnSpPr>
          <p:spPr>
            <a:xfrm>
              <a:off x="6532604" y="3328086"/>
              <a:ext cx="113682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41389" y="2095512"/>
              <a:ext cx="2170668" cy="6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2"/>
                  </a:solidFill>
                </a:rPr>
                <a:t>vCPE</a:t>
              </a:r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Servce</a:t>
              </a:r>
              <a:endParaRPr lang="en-US" sz="12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86446" y="3622766"/>
            <a:ext cx="2272937" cy="12714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VNF-SDK</a:t>
            </a:r>
          </a:p>
        </p:txBody>
      </p:sp>
      <p:pic>
        <p:nvPicPr>
          <p:cNvPr id="22" name="Picture 21" descr="EndUserFemale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6" y="3265793"/>
            <a:ext cx="223483" cy="35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9974" y="3261281"/>
            <a:ext cx="690490" cy="269304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875" dirty="0" smtClean="0">
                <a:solidFill>
                  <a:prstClr val="black"/>
                </a:solidFill>
              </a:rPr>
              <a:t>Onboard VNFs</a:t>
            </a:r>
            <a:endParaRPr lang="en-US" sz="87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0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50188" y="339633"/>
            <a:ext cx="4443018" cy="757210"/>
            <a:chOff x="1433384" y="2084174"/>
            <a:chExt cx="8435546" cy="2215977"/>
          </a:xfrm>
        </p:grpSpPr>
        <p:sp>
          <p:nvSpPr>
            <p:cNvPr id="4" name="Rectangle 3"/>
            <p:cNvSpPr/>
            <p:nvPr/>
          </p:nvSpPr>
          <p:spPr>
            <a:xfrm>
              <a:off x="1433384" y="2084174"/>
              <a:ext cx="8435546" cy="22159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37036" y="2751438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vBNG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53231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vHGW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69426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vRouter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6" idx="1"/>
            </p:cNvCxnSpPr>
            <p:nvPr/>
          </p:nvCxnSpPr>
          <p:spPr>
            <a:xfrm flipV="1">
              <a:off x="3616409" y="3328086"/>
              <a:ext cx="1136822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  <a:endCxn id="7" idx="1"/>
            </p:cNvCxnSpPr>
            <p:nvPr/>
          </p:nvCxnSpPr>
          <p:spPr>
            <a:xfrm>
              <a:off x="6532604" y="3328086"/>
              <a:ext cx="113682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41389" y="2095512"/>
              <a:ext cx="2170668" cy="6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2"/>
                  </a:solidFill>
                </a:rPr>
                <a:t>vCPE</a:t>
              </a:r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Servce</a:t>
              </a:r>
              <a:endParaRPr lang="en-US" sz="12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321167" y="2499359"/>
            <a:ext cx="5080000" cy="2612571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1270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15635" y="2834683"/>
            <a:ext cx="1905143" cy="585371"/>
          </a:xfrm>
          <a:prstGeom prst="rect">
            <a:avLst/>
          </a:prstGeom>
          <a:solidFill>
            <a:srgbClr val="FF72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52400" tIns="37891" rIns="152400" bIns="37891" rtlCol="0" anchor="ctr" anchorCtr="1"/>
          <a:lstStyle/>
          <a:p>
            <a:pPr defTabSz="757772">
              <a:defRPr/>
            </a:pPr>
            <a:r>
              <a:rPr lang="en-US" sz="16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rPr>
              <a:t>SO</a:t>
            </a:r>
            <a:endParaRPr lang="en-US" sz="1600" kern="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66177" y="2834683"/>
            <a:ext cx="1208220" cy="586173"/>
          </a:xfrm>
          <a:prstGeom prst="rect">
            <a:avLst/>
          </a:prstGeom>
          <a:solidFill>
            <a:srgbClr val="FFCC0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6178" tIns="38089" rIns="76178" bIns="38089" rtlCol="0" anchor="ctr" anchorCtr="1"/>
          <a:lstStyle/>
          <a:p>
            <a:pPr algn="ctr" defTabSz="757772">
              <a:defRPr/>
            </a:pPr>
            <a:r>
              <a:rPr lang="en-US" sz="16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rPr>
              <a:t>A&amp;AI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708154" y="3729796"/>
            <a:ext cx="1127457" cy="559687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5781" tIns="37891" rIns="75781" bIns="37891" rtlCol="0" anchor="ctr" anchorCtr="1"/>
          <a:lstStyle/>
          <a:p>
            <a:pPr algn="ctr" defTabSz="757772">
              <a:defRPr/>
            </a:pPr>
            <a:r>
              <a:rPr lang="en-US" sz="16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rPr>
              <a:t>Controllers</a:t>
            </a:r>
            <a:endParaRPr lang="en-US" sz="1600" kern="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75474" y="3838609"/>
            <a:ext cx="1203299" cy="559687"/>
          </a:xfrm>
          <a:prstGeom prst="rect">
            <a:avLst/>
          </a:pr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>
              <a:defRPr/>
            </a:pPr>
            <a:r>
              <a:rPr lang="en-US" sz="16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rPr>
              <a:t>DCAE</a:t>
            </a:r>
            <a:endParaRPr lang="en-US" sz="1200" kern="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860554" y="3882196"/>
            <a:ext cx="1127457" cy="559687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5781" tIns="37891" rIns="75781" bIns="37891" rtlCol="0" anchor="ctr" anchorCtr="1"/>
          <a:lstStyle/>
          <a:p>
            <a:pPr algn="ctr" defTabSz="757772">
              <a:defRPr/>
            </a:pPr>
            <a:r>
              <a:rPr lang="en-US" sz="16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rPr>
              <a:t>Controllers</a:t>
            </a:r>
            <a:endParaRPr lang="en-US" sz="1600" kern="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12954" y="4034596"/>
            <a:ext cx="1127457" cy="559687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5781" tIns="37891" rIns="75781" bIns="37891" rtlCol="0" anchor="ctr" anchorCtr="1"/>
          <a:lstStyle/>
          <a:p>
            <a:pPr algn="ctr" defTabSz="757772">
              <a:defRPr/>
            </a:pPr>
            <a:r>
              <a:rPr lang="en-US" sz="16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rPr>
              <a:t>Controllers</a:t>
            </a:r>
            <a:endParaRPr lang="en-US" sz="1600" kern="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46" y="210461"/>
            <a:ext cx="11091672" cy="1107996"/>
          </a:xfrm>
        </p:spPr>
        <p:txBody>
          <a:bodyPr/>
          <a:lstStyle/>
          <a:p>
            <a:r>
              <a:rPr lang="en-US" dirty="0" smtClean="0"/>
              <a:t>Step 2: Service Design and </a:t>
            </a:r>
            <a:br>
              <a:rPr lang="en-US" dirty="0" smtClean="0"/>
            </a:b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4424667" y="3018884"/>
            <a:ext cx="986674" cy="547325"/>
          </a:xfrm>
          <a:prstGeom prst="stripedRightArrow">
            <a:avLst/>
          </a:prstGeom>
          <a:solidFill>
            <a:srgbClr val="83D3FB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15" name="Picture 14" descr="EndUserFemale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73" y="1815056"/>
            <a:ext cx="223483" cy="35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80877" y="1823523"/>
            <a:ext cx="690490" cy="403957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875" dirty="0" err="1" smtClean="0">
                <a:solidFill>
                  <a:prstClr val="black"/>
                </a:solidFill>
              </a:rPr>
              <a:t>vCPE</a:t>
            </a:r>
            <a:r>
              <a:rPr lang="en-US" sz="875" dirty="0" smtClean="0">
                <a:solidFill>
                  <a:prstClr val="black"/>
                </a:solidFill>
              </a:rPr>
              <a:t> </a:t>
            </a:r>
            <a:r>
              <a:rPr lang="en-US" sz="875" dirty="0">
                <a:solidFill>
                  <a:prstClr val="black"/>
                </a:solidFill>
              </a:rPr>
              <a:t>Service Design</a:t>
            </a:r>
          </a:p>
        </p:txBody>
      </p:sp>
      <p:pic>
        <p:nvPicPr>
          <p:cNvPr id="17" name="Picture 16" descr="EndUserFemale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14" y="1828934"/>
            <a:ext cx="223483" cy="35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091996" y="1894330"/>
            <a:ext cx="690490" cy="269304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875" dirty="0" err="1" smtClean="0">
                <a:solidFill>
                  <a:prstClr val="black"/>
                </a:solidFill>
              </a:rPr>
              <a:t>vCPE</a:t>
            </a:r>
            <a:r>
              <a:rPr lang="en-US" sz="875" dirty="0" smtClean="0">
                <a:solidFill>
                  <a:prstClr val="black"/>
                </a:solidFill>
              </a:rPr>
              <a:t> </a:t>
            </a:r>
            <a:r>
              <a:rPr lang="en-US" sz="875" dirty="0">
                <a:solidFill>
                  <a:prstClr val="black"/>
                </a:solidFill>
              </a:rPr>
              <a:t>Policy</a:t>
            </a:r>
          </a:p>
          <a:p>
            <a:pPr algn="ctr"/>
            <a:r>
              <a:rPr lang="en-US" sz="875" dirty="0">
                <a:solidFill>
                  <a:prstClr val="black"/>
                </a:solidFill>
              </a:rPr>
              <a:t>Creation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4078510" y="3614731"/>
            <a:ext cx="3026737" cy="21397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52400" tIns="37891" rIns="152400" bIns="37891" rtlCol="0" anchor="ctr" anchorCtr="1"/>
          <a:lstStyle/>
          <a:p>
            <a:pPr defTabSz="757772">
              <a:defRPr/>
            </a:pPr>
            <a:r>
              <a:rPr lang="en-US" sz="1333" kern="0" dirty="0" smtClean="0">
                <a:solidFill>
                  <a:prstClr val="white"/>
                </a:solidFill>
                <a:latin typeface="Calibri"/>
              </a:rPr>
              <a:t>DMaaP</a:t>
            </a:r>
            <a:endParaRPr lang="en-US" sz="1333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4770" y="3728126"/>
            <a:ext cx="888469" cy="307777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1000" i="1" kern="0" dirty="0">
                <a:solidFill>
                  <a:prstClr val="black"/>
                </a:solidFill>
                <a:latin typeface="Calibri"/>
              </a:rPr>
              <a:t>Artifact distribution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45" y="5757976"/>
            <a:ext cx="5041445" cy="707886"/>
          </a:xfrm>
          <a:prstGeom prst="rect">
            <a:avLst/>
          </a:prstGeom>
          <a:solidFill>
            <a:schemeClr val="bg2"/>
          </a:solidFill>
        </p:spPr>
        <p:txBody>
          <a:bodyPr wrap="none" lIns="0" rIns="0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one time activity – happens whenever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service is modified/enhanced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8867" y="3594357"/>
            <a:ext cx="982473" cy="169277"/>
          </a:xfrm>
          <a:prstGeom prst="rect">
            <a:avLst/>
          </a:prstGeom>
          <a:solidFill>
            <a:srgbClr val="83D3FB"/>
          </a:solidFill>
        </p:spPr>
        <p:txBody>
          <a:bodyPr wrap="square" lIns="0" tIns="0" rIns="0" bIns="15240" rtlCol="0" anchor="ctr" anchorCtr="1">
            <a:spAutoFit/>
          </a:bodyPr>
          <a:lstStyle/>
          <a:p>
            <a:r>
              <a:rPr 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Links to Artifacts</a:t>
            </a:r>
          </a:p>
        </p:txBody>
      </p:sp>
      <p:pic>
        <p:nvPicPr>
          <p:cNvPr id="23" name="Picture 22" descr="EndUserFemale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7" y="1819713"/>
            <a:ext cx="223483" cy="35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332393" y="1831988"/>
            <a:ext cx="761823" cy="403957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sz="875" dirty="0" err="1" smtClean="0">
                <a:solidFill>
                  <a:prstClr val="black"/>
                </a:solidFill>
              </a:rPr>
              <a:t>vCPE</a:t>
            </a:r>
            <a:r>
              <a:rPr lang="en-US" sz="875" dirty="0" smtClean="0">
                <a:solidFill>
                  <a:prstClr val="black"/>
                </a:solidFill>
              </a:rPr>
              <a:t> </a:t>
            </a:r>
            <a:r>
              <a:rPr lang="en-US" sz="875" dirty="0">
                <a:solidFill>
                  <a:prstClr val="black"/>
                </a:solidFill>
              </a:rPr>
              <a:t>Analytics Design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91867" y="2208350"/>
            <a:ext cx="3857461" cy="3026739"/>
          </a:xfrm>
          <a:prstGeom prst="rect">
            <a:avLst/>
          </a:prstGeom>
          <a:solidFill>
            <a:srgbClr val="83D3FB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667" kern="0" dirty="0">
              <a:solidFill>
                <a:srgbClr val="CCCCCC"/>
              </a:solidFill>
              <a:latin typeface="Verdana" pitchFamily="-111" charset="0"/>
              <a:ea typeface="Arial" pitchFamily="-111" charset="-52"/>
              <a:cs typeface="Arial" pitchFamily="-111" charset="-52"/>
            </a:endParaRPr>
          </a:p>
          <a:p>
            <a:pPr algn="ctr" defTabSz="9143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667" kern="0" dirty="0">
              <a:solidFill>
                <a:srgbClr val="CCCCCC"/>
              </a:solidFill>
              <a:latin typeface="Verdana" pitchFamily="-111" charset="0"/>
              <a:ea typeface="Arial" pitchFamily="-111" charset="-52"/>
              <a:cs typeface="Arial" pitchFamily="-111" charset="-52"/>
            </a:endParaRPr>
          </a:p>
          <a:p>
            <a:pPr algn="ctr" defTabSz="9143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3000" kern="0" dirty="0">
              <a:solidFill>
                <a:srgbClr val="CCCCCC"/>
              </a:solidFill>
              <a:latin typeface="Verdana" pitchFamily="-111" charset="0"/>
              <a:ea typeface="Arial" pitchFamily="-111" charset="-52"/>
              <a:cs typeface="Arial" pitchFamily="-111" charset="-52"/>
            </a:endParaRPr>
          </a:p>
          <a:p>
            <a:pPr algn="ctr" defTabSz="9143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667" kern="0" dirty="0">
              <a:solidFill>
                <a:srgbClr val="CCCCCC"/>
              </a:solidFill>
              <a:latin typeface="Verdana" pitchFamily="-111" charset="0"/>
              <a:ea typeface="Arial" pitchFamily="-111" charset="-52"/>
              <a:cs typeface="Arial" pitchFamily="-111" charset="-52"/>
            </a:endParaRPr>
          </a:p>
          <a:p>
            <a:pPr algn="ctr" defTabSz="9143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333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Arial" pitchFamily="-111" charset="-52"/>
                <a:cs typeface="Arial" pitchFamily="-111" charset="-52"/>
              </a:rPr>
              <a:t>SDC</a:t>
            </a:r>
            <a:endParaRPr lang="en-US" sz="2667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5231" y="2729132"/>
            <a:ext cx="1139491" cy="1024948"/>
          </a:xfrm>
          <a:prstGeom prst="rect">
            <a:avLst/>
          </a:prstGeom>
          <a:solidFill>
            <a:srgbClr val="7CC6FF">
              <a:lumMod val="20000"/>
              <a:lumOff val="80000"/>
            </a:srgbClr>
          </a:solidFill>
          <a:ln w="25400" cap="flat" cmpd="sng" algn="ctr">
            <a:solidFill>
              <a:srgbClr val="067AB4"/>
            </a:solidFill>
            <a:prstDash val="solid"/>
          </a:ln>
          <a:effectLst/>
        </p:spPr>
        <p:txBody>
          <a:bodyPr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3982" y="2383173"/>
            <a:ext cx="1161988" cy="378435"/>
          </a:xfrm>
          <a:prstGeom prst="roundRect">
            <a:avLst/>
          </a:prstGeom>
          <a:gradFill rotWithShape="1">
            <a:gsLst>
              <a:gs pos="0">
                <a:srgbClr val="067AB4">
                  <a:shade val="51000"/>
                  <a:satMod val="130000"/>
                </a:srgbClr>
              </a:gs>
              <a:gs pos="80000">
                <a:srgbClr val="067AB4">
                  <a:shade val="93000"/>
                  <a:satMod val="130000"/>
                </a:srgbClr>
              </a:gs>
              <a:gs pos="100000">
                <a:srgbClr val="067AB4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>
                <a:solidFill>
                  <a:prstClr val="white"/>
                </a:solidFill>
                <a:latin typeface="Calibri"/>
              </a:rPr>
              <a:t>Service</a:t>
            </a:r>
          </a:p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>
                <a:solidFill>
                  <a:prstClr val="white"/>
                </a:solidFill>
                <a:latin typeface="Calibri"/>
              </a:rPr>
              <a:t>Design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7824" y="2727947"/>
            <a:ext cx="1139491" cy="1024948"/>
          </a:xfrm>
          <a:prstGeom prst="rect">
            <a:avLst/>
          </a:prstGeom>
          <a:solidFill>
            <a:srgbClr val="FCB314">
              <a:lumMod val="20000"/>
              <a:lumOff val="80000"/>
            </a:srgbClr>
          </a:solidFill>
          <a:ln w="25400" cap="flat" cmpd="sng" algn="ctr">
            <a:solidFill>
              <a:srgbClr val="FCB314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35541" y="2383173"/>
            <a:ext cx="1161988" cy="378435"/>
          </a:xfrm>
          <a:prstGeom prst="roundRect">
            <a:avLst/>
          </a:prstGeom>
          <a:solidFill>
            <a:srgbClr val="FCB314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>
                <a:solidFill>
                  <a:prstClr val="white"/>
                </a:solidFill>
                <a:latin typeface="Calibri"/>
              </a:rPr>
              <a:t>Policy Creation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8351" y="2727947"/>
            <a:ext cx="1139491" cy="1024948"/>
          </a:xfrm>
          <a:prstGeom prst="rect">
            <a:avLst/>
          </a:prstGeom>
          <a:solidFill>
            <a:srgbClr val="FF7200">
              <a:lumMod val="20000"/>
              <a:lumOff val="80000"/>
            </a:srgbClr>
          </a:solidFill>
          <a:ln w="25400" cap="flat" cmpd="sng" algn="ctr">
            <a:solidFill>
              <a:srgbClr val="FF7200"/>
            </a:solidFill>
            <a:prstDash val="solid"/>
          </a:ln>
          <a:effectLst/>
        </p:spPr>
        <p:txBody>
          <a:bodyPr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47102" y="2383173"/>
            <a:ext cx="1161988" cy="378435"/>
          </a:xfrm>
          <a:prstGeom prst="roundRect">
            <a:avLst/>
          </a:prstGeom>
          <a:solidFill>
            <a:srgbClr val="FF72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>
                <a:solidFill>
                  <a:prstClr val="white"/>
                </a:solidFill>
                <a:latin typeface="Calibri"/>
              </a:rPr>
              <a:t>Analytic</a:t>
            </a:r>
          </a:p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>
                <a:solidFill>
                  <a:prstClr val="white"/>
                </a:solidFill>
                <a:latin typeface="Calibri"/>
              </a:rPr>
              <a:t>Application Design</a:t>
            </a:r>
          </a:p>
        </p:txBody>
      </p:sp>
      <p:sp>
        <p:nvSpPr>
          <p:cNvPr id="32" name="Can 31"/>
          <p:cNvSpPr/>
          <p:nvPr/>
        </p:nvSpPr>
        <p:spPr>
          <a:xfrm>
            <a:off x="3143933" y="3102763"/>
            <a:ext cx="968655" cy="40538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KPIs, Alarms, Operators, etc.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883958" y="2873633"/>
            <a:ext cx="1065156" cy="141913"/>
          </a:xfrm>
          <a:prstGeom prst="roundRect">
            <a:avLst>
              <a:gd name="adj" fmla="val 50000"/>
            </a:avLst>
          </a:prstGeom>
          <a:solidFill>
            <a:srgbClr val="FCB314">
              <a:lumMod val="60000"/>
              <a:lumOff val="40000"/>
            </a:srgbClr>
          </a:solidFill>
          <a:ln w="9525" cap="flat" cmpd="sng" algn="ctr">
            <a:solidFill>
              <a:srgbClr val="FCB314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Policy Editor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883958" y="3366233"/>
            <a:ext cx="1065156" cy="141913"/>
          </a:xfrm>
          <a:prstGeom prst="roundRect">
            <a:avLst>
              <a:gd name="adj" fmla="val 50000"/>
            </a:avLst>
          </a:prstGeom>
          <a:solidFill>
            <a:srgbClr val="FCB314">
              <a:lumMod val="60000"/>
              <a:lumOff val="40000"/>
            </a:srgbClr>
          </a:solidFill>
          <a:ln w="9525" cap="flat" cmpd="sng" algn="ctr">
            <a:solidFill>
              <a:srgbClr val="FCB314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Conflict Identification</a:t>
            </a:r>
          </a:p>
        </p:txBody>
      </p:sp>
      <p:sp>
        <p:nvSpPr>
          <p:cNvPr id="35" name="Can 34"/>
          <p:cNvSpPr/>
          <p:nvPr/>
        </p:nvSpPr>
        <p:spPr>
          <a:xfrm>
            <a:off x="3047103" y="3661469"/>
            <a:ext cx="1150739" cy="617342"/>
          </a:xfrm>
          <a:prstGeom prst="can">
            <a:avLst>
              <a:gd name="adj" fmla="val 22162"/>
            </a:avLst>
          </a:prstGeom>
          <a:gradFill rotWithShape="1">
            <a:gsLst>
              <a:gs pos="0">
                <a:srgbClr val="FF7200">
                  <a:shade val="51000"/>
                  <a:satMod val="130000"/>
                </a:srgbClr>
              </a:gs>
              <a:gs pos="80000">
                <a:srgbClr val="FF7200">
                  <a:shade val="93000"/>
                  <a:satMod val="130000"/>
                </a:srgbClr>
              </a:gs>
              <a:gs pos="100000">
                <a:srgbClr val="FF72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" b="1" kern="0" dirty="0">
              <a:solidFill>
                <a:prstClr val="black"/>
              </a:solidFill>
              <a:latin typeface="Calibri"/>
            </a:endParaRPr>
          </a:p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Calibri"/>
              </a:rPr>
              <a:t>Analytic Applications Library</a:t>
            </a:r>
          </a:p>
        </p:txBody>
      </p:sp>
      <p:sp>
        <p:nvSpPr>
          <p:cNvPr id="36" name="Can 35"/>
          <p:cNvSpPr/>
          <p:nvPr/>
        </p:nvSpPr>
        <p:spPr>
          <a:xfrm>
            <a:off x="1828033" y="3655525"/>
            <a:ext cx="1150739" cy="617342"/>
          </a:xfrm>
          <a:prstGeom prst="can">
            <a:avLst>
              <a:gd name="adj" fmla="val 27838"/>
            </a:avLst>
          </a:prstGeom>
          <a:solidFill>
            <a:srgbClr val="FCB314">
              <a:lumMod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7318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Calibri"/>
              </a:rPr>
              <a:t>Policy Storage</a:t>
            </a:r>
          </a:p>
          <a:p>
            <a:pPr algn="ctr" defTabSz="1217318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prstClr val="black"/>
              </a:solidFill>
              <a:latin typeface="Calibri"/>
            </a:endParaRPr>
          </a:p>
          <a:p>
            <a:pPr algn="ctr" defTabSz="1217318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prstClr val="black"/>
              </a:solidFill>
              <a:latin typeface="Calibri"/>
            </a:endParaRPr>
          </a:p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prstClr val="black"/>
              </a:solidFill>
              <a:latin typeface="Calibri"/>
            </a:endParaRPr>
          </a:p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Can 36"/>
          <p:cNvSpPr/>
          <p:nvPr/>
        </p:nvSpPr>
        <p:spPr>
          <a:xfrm>
            <a:off x="626898" y="3647861"/>
            <a:ext cx="1150739" cy="61734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67AB4">
                  <a:shade val="51000"/>
                  <a:satMod val="130000"/>
                </a:srgbClr>
              </a:gs>
              <a:gs pos="80000">
                <a:srgbClr val="067AB4">
                  <a:shade val="93000"/>
                  <a:satMod val="130000"/>
                </a:srgbClr>
              </a:gs>
              <a:gs pos="100000">
                <a:srgbClr val="067AB4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Calibri"/>
              </a:rPr>
              <a:t>Catalog</a:t>
            </a:r>
          </a:p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prstClr val="black"/>
              </a:solidFill>
              <a:latin typeface="Calibri"/>
            </a:endParaRPr>
          </a:p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prstClr val="black"/>
              </a:solidFill>
              <a:latin typeface="Calibri"/>
            </a:endParaRPr>
          </a:p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prstClr val="black"/>
              </a:solidFill>
              <a:latin typeface="Calibri"/>
            </a:endParaRPr>
          </a:p>
          <a:p>
            <a:pPr algn="ctr" defTabSz="1217318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83613" y="3843140"/>
            <a:ext cx="484162" cy="94608"/>
          </a:xfrm>
          <a:prstGeom prst="roundRect">
            <a:avLst>
              <a:gd name="adj" fmla="val 26268"/>
            </a:avLst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Product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83613" y="3967494"/>
            <a:ext cx="484162" cy="94608"/>
          </a:xfrm>
          <a:prstGeom prst="roundRect">
            <a:avLst>
              <a:gd name="adj" fmla="val 26268"/>
            </a:avLst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Service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83613" y="4091847"/>
            <a:ext cx="484162" cy="94608"/>
          </a:xfrm>
          <a:prstGeom prst="roundRect">
            <a:avLst>
              <a:gd name="adj" fmla="val 26268"/>
            </a:avLst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Resource</a:t>
            </a:r>
          </a:p>
        </p:txBody>
      </p:sp>
      <p:sp>
        <p:nvSpPr>
          <p:cNvPr id="41" name="Can 40"/>
          <p:cNvSpPr/>
          <p:nvPr/>
        </p:nvSpPr>
        <p:spPr>
          <a:xfrm>
            <a:off x="1268344" y="4033878"/>
            <a:ext cx="1079079" cy="149028"/>
          </a:xfrm>
          <a:prstGeom prst="can">
            <a:avLst/>
          </a:prstGeom>
          <a:gradFill flip="none" rotWithShape="1">
            <a:gsLst>
              <a:gs pos="0">
                <a:srgbClr val="067AB4">
                  <a:tint val="50000"/>
                  <a:satMod val="300000"/>
                </a:srgbClr>
              </a:gs>
              <a:gs pos="100000">
                <a:srgbClr val="FCB314">
                  <a:lumMod val="20000"/>
                  <a:lumOff val="80000"/>
                </a:srgbClr>
              </a:gs>
            </a:gsLst>
            <a:lin ang="0" scaled="1"/>
            <a:tileRect/>
          </a:gradFill>
          <a:ln w="9525" cap="flat" cmpd="sng" algn="ctr">
            <a:solidFill>
              <a:srgbClr val="067A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prstClr val="black"/>
                </a:solidFill>
                <a:latin typeface="Calibri"/>
              </a:rPr>
              <a:t>Recipes &amp; Eng. Rules</a:t>
            </a:r>
          </a:p>
        </p:txBody>
      </p:sp>
      <p:sp>
        <p:nvSpPr>
          <p:cNvPr id="42" name="Can 41"/>
          <p:cNvSpPr/>
          <p:nvPr/>
        </p:nvSpPr>
        <p:spPr>
          <a:xfrm>
            <a:off x="1268344" y="3857128"/>
            <a:ext cx="473274" cy="141913"/>
          </a:xfrm>
          <a:prstGeom prst="can">
            <a:avLst/>
          </a:prstGeom>
          <a:gradFill rotWithShape="1">
            <a:gsLst>
              <a:gs pos="0">
                <a:srgbClr val="067AB4">
                  <a:tint val="50000"/>
                  <a:satMod val="300000"/>
                </a:srgbClr>
              </a:gs>
              <a:gs pos="35000">
                <a:srgbClr val="067AB4">
                  <a:tint val="37000"/>
                  <a:satMod val="300000"/>
                </a:srgbClr>
              </a:gs>
              <a:gs pos="100000">
                <a:srgbClr val="067A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67A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prstClr val="black"/>
                </a:solidFill>
                <a:latin typeface="Calibri"/>
              </a:rPr>
              <a:t>Process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883958" y="3119933"/>
            <a:ext cx="1065156" cy="141913"/>
          </a:xfrm>
          <a:prstGeom prst="roundRect">
            <a:avLst>
              <a:gd name="adj" fmla="val 50000"/>
            </a:avLst>
          </a:prstGeom>
          <a:solidFill>
            <a:srgbClr val="FCB314">
              <a:lumMod val="60000"/>
              <a:lumOff val="40000"/>
            </a:srgbClr>
          </a:solidFill>
          <a:ln w="9525" cap="flat" cmpd="sng" algn="ctr">
            <a:solidFill>
              <a:srgbClr val="FCB314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Policy Rules</a:t>
            </a:r>
          </a:p>
        </p:txBody>
      </p:sp>
      <p:sp>
        <p:nvSpPr>
          <p:cNvPr id="44" name="Can 43"/>
          <p:cNvSpPr/>
          <p:nvPr/>
        </p:nvSpPr>
        <p:spPr>
          <a:xfrm>
            <a:off x="2399266" y="4033330"/>
            <a:ext cx="524398" cy="149575"/>
          </a:xfrm>
          <a:prstGeom prst="can">
            <a:avLst/>
          </a:prstGeom>
          <a:solidFill>
            <a:srgbClr val="FCB314">
              <a:lumMod val="20000"/>
              <a:lumOff val="80000"/>
            </a:srgbClr>
          </a:solidFill>
          <a:ln w="9525" cap="flat" cmpd="sng" algn="ctr">
            <a:solidFill>
              <a:srgbClr val="FCB314">
                <a:lumMod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prstClr val="black"/>
                </a:solidFill>
                <a:latin typeface="Calibri"/>
              </a:rPr>
              <a:t>Templates</a:t>
            </a:r>
          </a:p>
        </p:txBody>
      </p:sp>
      <p:sp>
        <p:nvSpPr>
          <p:cNvPr id="45" name="Can 44"/>
          <p:cNvSpPr/>
          <p:nvPr/>
        </p:nvSpPr>
        <p:spPr>
          <a:xfrm>
            <a:off x="1920657" y="3857128"/>
            <a:ext cx="1003006" cy="141913"/>
          </a:xfrm>
          <a:prstGeom prst="can">
            <a:avLst/>
          </a:prstGeom>
          <a:solidFill>
            <a:srgbClr val="FCB314">
              <a:lumMod val="20000"/>
              <a:lumOff val="80000"/>
            </a:srgbClr>
          </a:solidFill>
          <a:ln w="9525" cap="flat" cmpd="sng" algn="ctr">
            <a:solidFill>
              <a:srgbClr val="FCB314">
                <a:lumMod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prstClr val="black"/>
                </a:solidFill>
                <a:latin typeface="Calibri"/>
              </a:rPr>
              <a:t>Library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91035" y="2873633"/>
            <a:ext cx="1065156" cy="1419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7200">
                  <a:tint val="50000"/>
                  <a:satMod val="300000"/>
                </a:srgbClr>
              </a:gs>
              <a:gs pos="35000">
                <a:srgbClr val="FF7200">
                  <a:tint val="37000"/>
                  <a:satMod val="300000"/>
                </a:srgbClr>
              </a:gs>
              <a:gs pos="100000">
                <a:srgbClr val="FF72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72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Analytics SDK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72398" y="2873633"/>
            <a:ext cx="1065156" cy="1419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67AB4">
                  <a:tint val="50000"/>
                  <a:satMod val="300000"/>
                </a:srgbClr>
              </a:gs>
              <a:gs pos="35000">
                <a:srgbClr val="067AB4">
                  <a:tint val="37000"/>
                  <a:satMod val="300000"/>
                </a:srgbClr>
              </a:gs>
              <a:gs pos="100000">
                <a:srgbClr val="067A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67A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Design Studio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72398" y="3366233"/>
            <a:ext cx="1065156" cy="1419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67AB4">
                  <a:tint val="50000"/>
                  <a:satMod val="300000"/>
                </a:srgbClr>
              </a:gs>
              <a:gs pos="35000">
                <a:srgbClr val="067AB4">
                  <a:tint val="37000"/>
                  <a:satMod val="300000"/>
                </a:srgbClr>
              </a:gs>
              <a:gs pos="100000">
                <a:srgbClr val="067A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67A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Certification Studio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72398" y="3119933"/>
            <a:ext cx="1065156" cy="1419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67AB4">
                  <a:tint val="50000"/>
                  <a:satMod val="300000"/>
                </a:srgbClr>
              </a:gs>
              <a:gs pos="35000">
                <a:srgbClr val="067AB4">
                  <a:tint val="37000"/>
                  <a:satMod val="300000"/>
                </a:srgbClr>
              </a:gs>
              <a:gs pos="100000">
                <a:srgbClr val="067A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67A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31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/>
              </a:rPr>
              <a:t>Resource Onboarding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9246" y="4326428"/>
            <a:ext cx="3710035" cy="313443"/>
          </a:xfrm>
          <a:prstGeom prst="roundRect">
            <a:avLst>
              <a:gd name="adj" fmla="val 50000"/>
            </a:avLst>
          </a:prstGeom>
          <a:solidFill>
            <a:srgbClr val="067AB4">
              <a:lumMod val="40000"/>
              <a:lumOff val="60000"/>
            </a:srgbClr>
          </a:solidFill>
          <a:ln w="25400" cap="flat" cmpd="sng" algn="ctr">
            <a:solidFill>
              <a:srgbClr val="067AB4">
                <a:lumMod val="75000"/>
              </a:srgbClr>
            </a:solidFill>
            <a:prstDash val="solid"/>
          </a:ln>
          <a:effectLst/>
        </p:spPr>
        <p:txBody>
          <a:bodyPr wrap="none" tIns="73152" rtlCol="0" anchor="ctr"/>
          <a:lstStyle/>
          <a:p>
            <a:pPr algn="ctr" defTabSz="1217318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067AB4">
                    <a:lumMod val="75000"/>
                  </a:srgbClr>
                </a:solidFill>
                <a:latin typeface="Calibri"/>
              </a:rPr>
              <a:t>Recipe/Engineering Rules &amp; Policy Distribution</a:t>
            </a:r>
          </a:p>
          <a:p>
            <a:pPr algn="ctr" defTabSz="1217318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>
                <a:solidFill>
                  <a:srgbClr val="067AB4">
                    <a:lumMod val="75000"/>
                  </a:srgbClr>
                </a:solidFill>
                <a:latin typeface="Calibri"/>
              </a:rPr>
              <a:t>(metadata artifacts/recipes)</a:t>
            </a:r>
          </a:p>
        </p:txBody>
      </p:sp>
      <p:sp>
        <p:nvSpPr>
          <p:cNvPr id="51" name="Oval 50"/>
          <p:cNvSpPr/>
          <p:nvPr/>
        </p:nvSpPr>
        <p:spPr>
          <a:xfrm>
            <a:off x="814483" y="3753584"/>
            <a:ext cx="693384" cy="256056"/>
          </a:xfrm>
          <a:prstGeom prst="ellipse">
            <a:avLst/>
          </a:prstGeom>
          <a:solidFill>
            <a:srgbClr val="0579BD"/>
          </a:solidFill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8100" rIns="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5000"/>
              </a:lnSpc>
            </a:pPr>
            <a:r>
              <a:rPr lang="en-US" sz="1167" dirty="0">
                <a:solidFill>
                  <a:prstClr val="black"/>
                </a:solidFill>
              </a:rPr>
              <a:t>----  ----</a:t>
            </a:r>
            <a:br>
              <a:rPr lang="en-US" sz="1167" dirty="0">
                <a:solidFill>
                  <a:prstClr val="black"/>
                </a:solidFill>
              </a:rPr>
            </a:br>
            <a:r>
              <a:rPr lang="en-US" sz="1167" dirty="0">
                <a:solidFill>
                  <a:prstClr val="black"/>
                </a:solidFill>
              </a:rPr>
              <a:t>----  ----</a:t>
            </a:r>
            <a:br>
              <a:rPr lang="en-US" sz="1167" dirty="0">
                <a:solidFill>
                  <a:prstClr val="black"/>
                </a:solidFill>
              </a:rPr>
            </a:br>
            <a:r>
              <a:rPr lang="en-US" sz="1167" dirty="0">
                <a:solidFill>
                  <a:prstClr val="black"/>
                </a:solidFill>
              </a:rPr>
              <a:t>----  ----</a:t>
            </a:r>
            <a:br>
              <a:rPr lang="en-US" sz="1167" dirty="0">
                <a:solidFill>
                  <a:prstClr val="black"/>
                </a:solidFill>
              </a:rPr>
            </a:br>
            <a:r>
              <a:rPr lang="en-US" sz="1167" dirty="0">
                <a:solidFill>
                  <a:prstClr val="black"/>
                </a:solidFill>
              </a:rPr>
              <a:t>----  ----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998774" y="3792625"/>
            <a:ext cx="729668" cy="247717"/>
            <a:chOff x="2077336" y="6195232"/>
            <a:chExt cx="1060662" cy="403556"/>
          </a:xfrm>
        </p:grpSpPr>
        <p:sp>
          <p:nvSpPr>
            <p:cNvPr id="53" name="Oval 52"/>
            <p:cNvSpPr/>
            <p:nvPr/>
          </p:nvSpPr>
          <p:spPr>
            <a:xfrm>
              <a:off x="2077336" y="6195232"/>
              <a:ext cx="1060662" cy="403556"/>
            </a:xfrm>
            <a:prstGeom prst="ellipse">
              <a:avLst/>
            </a:prstGeom>
            <a:solidFill>
              <a:srgbClr val="906507"/>
            </a:solidFill>
            <a:ln w="127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8100" rIns="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25000"/>
                </a:lnSpc>
              </a:pPr>
              <a:endParaRPr lang="en-US" sz="1500" dirty="0">
                <a:solidFill>
                  <a:prstClr val="black"/>
                </a:solidFill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262396" y="6277916"/>
              <a:ext cx="103682" cy="10368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469439" y="6220883"/>
              <a:ext cx="146310" cy="14631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658201" y="6241550"/>
              <a:ext cx="141336" cy="14133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28" y="6312218"/>
              <a:ext cx="128588" cy="12826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9427" y="6392844"/>
              <a:ext cx="142875" cy="14287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790" y="6423739"/>
              <a:ext cx="162511" cy="162511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3234060" y="3750454"/>
            <a:ext cx="740338" cy="234646"/>
            <a:chOff x="3607394" y="5941105"/>
            <a:chExt cx="888406" cy="281575"/>
          </a:xfrm>
        </p:grpSpPr>
        <p:sp>
          <p:nvSpPr>
            <p:cNvPr id="61" name="Oval 60"/>
            <p:cNvSpPr/>
            <p:nvPr/>
          </p:nvSpPr>
          <p:spPr>
            <a:xfrm>
              <a:off x="3607394" y="5941105"/>
              <a:ext cx="888406" cy="281575"/>
            </a:xfrm>
            <a:prstGeom prst="ellipse">
              <a:avLst/>
            </a:prstGeom>
            <a:solidFill>
              <a:srgbClr val="FF7B05"/>
            </a:solidFill>
            <a:ln w="127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8100" rIns="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33" dirty="0">
                  <a:solidFill>
                    <a:prstClr val="black"/>
                  </a:solidFill>
                </a:rPr>
                <a:t>Y=    Xi / 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6013854"/>
              <a:ext cx="111634" cy="158346"/>
            </a:xfrm>
            <a:prstGeom prst="rect">
              <a:avLst/>
            </a:prstGeom>
          </p:spPr>
        </p:pic>
      </p:grpSp>
      <p:sp>
        <p:nvSpPr>
          <p:cNvPr id="63" name="Rectangle 62"/>
          <p:cNvSpPr/>
          <p:nvPr/>
        </p:nvSpPr>
        <p:spPr>
          <a:xfrm>
            <a:off x="7071333" y="4306741"/>
            <a:ext cx="73272" cy="38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40178" y="4208940"/>
            <a:ext cx="153929" cy="420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755411" y="3671315"/>
            <a:ext cx="85333" cy="38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385584" y="4063364"/>
            <a:ext cx="114300" cy="447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269838" y="3521969"/>
            <a:ext cx="99081" cy="38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325448" y="3824075"/>
            <a:ext cx="88101" cy="38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292944" y="3829956"/>
            <a:ext cx="160673" cy="499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33435" y="3979539"/>
            <a:ext cx="160673" cy="499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70287" y="3974589"/>
            <a:ext cx="88101" cy="38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250188" y="4207782"/>
            <a:ext cx="153929" cy="420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233995" y="4061735"/>
            <a:ext cx="114300" cy="447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269092" y="3328769"/>
            <a:ext cx="114811" cy="431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627136" y="3896857"/>
            <a:ext cx="84300" cy="38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325066" y="4093582"/>
            <a:ext cx="111858" cy="497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6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7" presetClass="emph" presetSubtype="0" fill="remove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12409 -0.13171 C 0.15 -0.16134 0.19089 -0.18472 0.23438 -0.19814 C 0.28451 -0.21342 0.32552 -0.21504 0.35534 -0.20509 L 0.49753 -0.15601 " pathEditMode="relative" rAng="21000000" ptsTypes="AAAAA">
                                      <p:cBhvr>
                                        <p:cTn id="6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-1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6 0.1625 L 0.12279 -0.08449 C 0.14545 -0.13912 0.18256 -0.18056 0.22474 -0.19028 C 0.27214 -0.20579 0.3125 -0.19005 0.34349 -0.15 L 0.49011 0.03102 " pathEditMode="relative" rAng="21060000" ptsTypes="AAA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20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7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15625 L 0.14401 -0.12106 C 0.17161 -0.18287 0.2168 -0.2243 0.26602 -0.23495 C 0.32201 -0.24722 0.36901 -0.22662 0.40391 -0.17731 L 0.57096 0.03542 " pathEditMode="relative" rAng="21180000" ptsTypes="AAAAA">
                                      <p:cBhvr>
                                        <p:cTn id="7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225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250"/>
                            </p:stCondLst>
                            <p:childTnLst>
                              <p:par>
                                <p:cTn id="85" presetID="4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944E-6 -8.02469E-7 L 0.20214 -0.07137 C 0.24435 -0.08719 0.30859 -0.10185 0.37619 -0.11246 C 0.45247 -0.12403 0.51399 -0.12905 0.55729 -0.12635 L 0.7641 -0.11883 " pathEditMode="relative" rAng="21300000" ptsTypes="AAAAA">
                                      <p:cBhvr>
                                        <p:cTn id="8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64" y="-86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0.02662 L 0.09141 -0.11875 C 0.11042 -0.13935 0.1375 -0.15 0.16511 -0.14259 C 0.19636 -0.13681 0.22058 -0.1206 0.23672 -0.09329 L 0.31394 0.03148 " pathEditMode="relative" rAng="360000" ptsTypes="AAAAA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-435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35" grpId="0" animBg="1"/>
      <p:bldP spid="36" grpId="0" animBg="1"/>
      <p:bldP spid="37" grpId="0" animBg="1"/>
      <p:bldP spid="51" grpId="0" animBg="1"/>
      <p:bldP spid="51" grpId="2" animBg="1"/>
      <p:bldP spid="5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 smtClean="0"/>
              <a:t>Step 3: Customer Order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50188" y="339633"/>
            <a:ext cx="4443018" cy="757210"/>
            <a:chOff x="1433384" y="2084174"/>
            <a:chExt cx="8435546" cy="2215977"/>
          </a:xfrm>
        </p:grpSpPr>
        <p:sp>
          <p:nvSpPr>
            <p:cNvPr id="14" name="Rectangle 13"/>
            <p:cNvSpPr/>
            <p:nvPr/>
          </p:nvSpPr>
          <p:spPr>
            <a:xfrm>
              <a:off x="1433384" y="2084174"/>
              <a:ext cx="8435546" cy="22159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7036" y="2751438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vBNG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753231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vHGW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69426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vRouter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Straight Connector 17"/>
            <p:cNvCxnSpPr>
              <a:stCxn id="15" idx="3"/>
              <a:endCxn id="16" idx="1"/>
            </p:cNvCxnSpPr>
            <p:nvPr/>
          </p:nvCxnSpPr>
          <p:spPr>
            <a:xfrm flipV="1">
              <a:off x="3616409" y="3328086"/>
              <a:ext cx="1136822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3"/>
              <a:endCxn id="17" idx="1"/>
            </p:cNvCxnSpPr>
            <p:nvPr/>
          </p:nvCxnSpPr>
          <p:spPr>
            <a:xfrm>
              <a:off x="6532604" y="3328086"/>
              <a:ext cx="113682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41389" y="2095512"/>
              <a:ext cx="2170668" cy="6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2"/>
                  </a:solidFill>
                </a:rPr>
                <a:t>vCPE</a:t>
              </a:r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Servce</a:t>
              </a:r>
              <a:endParaRPr lang="en-US" sz="12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307777"/>
          </a:xfrm>
        </p:spPr>
        <p:txBody>
          <a:bodyPr/>
          <a:lstStyle/>
          <a:p>
            <a:r>
              <a:rPr lang="en-US" dirty="0" smtClean="0"/>
              <a:t>External to ONAP</a:t>
            </a:r>
          </a:p>
        </p:txBody>
      </p:sp>
    </p:spTree>
    <p:extLst>
      <p:ext uri="{BB962C8B-B14F-4D97-AF65-F5344CB8AC3E}">
        <p14:creationId xmlns:p14="http://schemas.microsoft.com/office/powerpoint/2010/main" val="17039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/>
          <p:cNvGrpSpPr/>
          <p:nvPr/>
        </p:nvGrpSpPr>
        <p:grpSpPr>
          <a:xfrm>
            <a:off x="7250188" y="339633"/>
            <a:ext cx="4443018" cy="757210"/>
            <a:chOff x="1433384" y="2084174"/>
            <a:chExt cx="8435546" cy="2215977"/>
          </a:xfrm>
        </p:grpSpPr>
        <p:sp>
          <p:nvSpPr>
            <p:cNvPr id="240" name="Rectangle 239"/>
            <p:cNvSpPr/>
            <p:nvPr/>
          </p:nvSpPr>
          <p:spPr>
            <a:xfrm>
              <a:off x="1433384" y="2084174"/>
              <a:ext cx="8435546" cy="22159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837036" y="2751438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vBNG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4753231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vHGW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7669426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vRouter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46" name="Straight Connector 245"/>
            <p:cNvCxnSpPr>
              <a:stCxn id="241" idx="3"/>
              <a:endCxn id="243" idx="1"/>
            </p:cNvCxnSpPr>
            <p:nvPr/>
          </p:nvCxnSpPr>
          <p:spPr>
            <a:xfrm flipV="1">
              <a:off x="3616409" y="3328086"/>
              <a:ext cx="1136822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43" idx="3"/>
              <a:endCxn id="245" idx="1"/>
            </p:cNvCxnSpPr>
            <p:nvPr/>
          </p:nvCxnSpPr>
          <p:spPr>
            <a:xfrm>
              <a:off x="6532604" y="3328086"/>
              <a:ext cx="113682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641389" y="2095512"/>
              <a:ext cx="2170668" cy="6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2"/>
                  </a:solidFill>
                </a:rPr>
                <a:t>vCPE</a:t>
              </a:r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Servce</a:t>
              </a:r>
              <a:endParaRPr lang="en-US" sz="12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276"/>
          <p:cNvGrpSpPr>
            <a:grpSpLocks/>
          </p:cNvGrpSpPr>
          <p:nvPr/>
        </p:nvGrpSpPr>
        <p:grpSpPr bwMode="auto">
          <a:xfrm>
            <a:off x="1272113" y="4698300"/>
            <a:ext cx="7814911" cy="1769894"/>
            <a:chOff x="3541" y="1344"/>
            <a:chExt cx="1363" cy="1152"/>
          </a:xfrm>
          <a:solidFill>
            <a:srgbClr val="EEECE1">
              <a:lumMod val="90000"/>
            </a:srgbClr>
          </a:solidFill>
        </p:grpSpPr>
        <p:sp>
          <p:nvSpPr>
            <p:cNvPr id="9" name="Freeform 277"/>
            <p:cNvSpPr>
              <a:spLocks/>
            </p:cNvSpPr>
            <p:nvPr/>
          </p:nvSpPr>
          <p:spPr bwMode="auto">
            <a:xfrm>
              <a:off x="3625" y="1968"/>
              <a:ext cx="54" cy="14"/>
            </a:xfrm>
            <a:custGeom>
              <a:avLst/>
              <a:gdLst>
                <a:gd name="T0" fmla="*/ 0 w 54"/>
                <a:gd name="T1" fmla="*/ 0 h 14"/>
                <a:gd name="T2" fmla="*/ 0 w 54"/>
                <a:gd name="T3" fmla="*/ 12 h 14"/>
                <a:gd name="T4" fmla="*/ 54 w 54"/>
                <a:gd name="T5" fmla="*/ 14 h 14"/>
                <a:gd name="T6" fmla="*/ 54 w 54"/>
                <a:gd name="T7" fmla="*/ 1 h 14"/>
                <a:gd name="T8" fmla="*/ 0 w 5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"/>
                <a:gd name="T17" fmla="*/ 54 w 5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">
                  <a:moveTo>
                    <a:pt x="0" y="0"/>
                  </a:moveTo>
                  <a:lnTo>
                    <a:pt x="0" y="12"/>
                  </a:lnTo>
                  <a:lnTo>
                    <a:pt x="54" y="14"/>
                  </a:lnTo>
                  <a:lnTo>
                    <a:pt x="54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757772">
                <a:defRPr/>
              </a:pPr>
              <a:endParaRPr lang="en-US" sz="1167" b="1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278"/>
            <p:cNvSpPr>
              <a:spLocks/>
            </p:cNvSpPr>
            <p:nvPr/>
          </p:nvSpPr>
          <p:spPr bwMode="auto">
            <a:xfrm>
              <a:off x="3734" y="1968"/>
              <a:ext cx="53" cy="14"/>
            </a:xfrm>
            <a:custGeom>
              <a:avLst/>
              <a:gdLst>
                <a:gd name="T0" fmla="*/ 0 w 53"/>
                <a:gd name="T1" fmla="*/ 0 h 14"/>
                <a:gd name="T2" fmla="*/ 0 w 53"/>
                <a:gd name="T3" fmla="*/ 12 h 14"/>
                <a:gd name="T4" fmla="*/ 53 w 53"/>
                <a:gd name="T5" fmla="*/ 14 h 14"/>
                <a:gd name="T6" fmla="*/ 53 w 53"/>
                <a:gd name="T7" fmla="*/ 1 h 14"/>
                <a:gd name="T8" fmla="*/ 0 w 53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4"/>
                <a:gd name="T17" fmla="*/ 53 w 53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4">
                  <a:moveTo>
                    <a:pt x="0" y="0"/>
                  </a:moveTo>
                  <a:lnTo>
                    <a:pt x="0" y="12"/>
                  </a:lnTo>
                  <a:lnTo>
                    <a:pt x="53" y="14"/>
                  </a:lnTo>
                  <a:lnTo>
                    <a:pt x="5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757772">
                <a:defRPr/>
              </a:pPr>
              <a:endParaRPr lang="en-US" sz="1167" b="1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279"/>
            <p:cNvSpPr>
              <a:spLocks/>
            </p:cNvSpPr>
            <p:nvPr/>
          </p:nvSpPr>
          <p:spPr bwMode="auto">
            <a:xfrm>
              <a:off x="3839" y="1968"/>
              <a:ext cx="55" cy="14"/>
            </a:xfrm>
            <a:custGeom>
              <a:avLst/>
              <a:gdLst>
                <a:gd name="T0" fmla="*/ 0 w 55"/>
                <a:gd name="T1" fmla="*/ 0 h 14"/>
                <a:gd name="T2" fmla="*/ 0 w 55"/>
                <a:gd name="T3" fmla="*/ 12 h 14"/>
                <a:gd name="T4" fmla="*/ 55 w 55"/>
                <a:gd name="T5" fmla="*/ 14 h 14"/>
                <a:gd name="T6" fmla="*/ 55 w 55"/>
                <a:gd name="T7" fmla="*/ 1 h 14"/>
                <a:gd name="T8" fmla="*/ 0 w 55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14"/>
                <a:gd name="T17" fmla="*/ 55 w 5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14">
                  <a:moveTo>
                    <a:pt x="0" y="0"/>
                  </a:moveTo>
                  <a:lnTo>
                    <a:pt x="0" y="12"/>
                  </a:lnTo>
                  <a:lnTo>
                    <a:pt x="55" y="14"/>
                  </a:lnTo>
                  <a:lnTo>
                    <a:pt x="55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757772">
                <a:defRPr/>
              </a:pPr>
              <a:endParaRPr lang="en-US" sz="1167" b="1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280"/>
            <p:cNvSpPr>
              <a:spLocks/>
            </p:cNvSpPr>
            <p:nvPr/>
          </p:nvSpPr>
          <p:spPr bwMode="auto">
            <a:xfrm>
              <a:off x="3946" y="1968"/>
              <a:ext cx="28" cy="14"/>
            </a:xfrm>
            <a:custGeom>
              <a:avLst/>
              <a:gdLst>
                <a:gd name="T0" fmla="*/ 0 w 28"/>
                <a:gd name="T1" fmla="*/ 0 h 14"/>
                <a:gd name="T2" fmla="*/ 0 w 28"/>
                <a:gd name="T3" fmla="*/ 12 h 14"/>
                <a:gd name="T4" fmla="*/ 28 w 28"/>
                <a:gd name="T5" fmla="*/ 14 h 14"/>
                <a:gd name="T6" fmla="*/ 28 w 28"/>
                <a:gd name="T7" fmla="*/ 1 h 14"/>
                <a:gd name="T8" fmla="*/ 0 w 28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4"/>
                <a:gd name="T17" fmla="*/ 28 w 28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4">
                  <a:moveTo>
                    <a:pt x="0" y="0"/>
                  </a:moveTo>
                  <a:lnTo>
                    <a:pt x="0" y="12"/>
                  </a:lnTo>
                  <a:lnTo>
                    <a:pt x="28" y="14"/>
                  </a:lnTo>
                  <a:lnTo>
                    <a:pt x="28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757772">
                <a:defRPr/>
              </a:pPr>
              <a:endParaRPr lang="en-US" sz="1167" b="1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281"/>
            <p:cNvSpPr>
              <a:spLocks/>
            </p:cNvSpPr>
            <p:nvPr/>
          </p:nvSpPr>
          <p:spPr bwMode="auto">
            <a:xfrm>
              <a:off x="3541" y="1344"/>
              <a:ext cx="1363" cy="1152"/>
            </a:xfrm>
            <a:custGeom>
              <a:avLst/>
              <a:gdLst>
                <a:gd name="T0" fmla="*/ 86 w 1363"/>
                <a:gd name="T1" fmla="*/ 394 h 1152"/>
                <a:gd name="T2" fmla="*/ 42 w 1363"/>
                <a:gd name="T3" fmla="*/ 424 h 1152"/>
                <a:gd name="T4" fmla="*/ 12 w 1363"/>
                <a:gd name="T5" fmla="*/ 470 h 1152"/>
                <a:gd name="T6" fmla="*/ 0 w 1363"/>
                <a:gd name="T7" fmla="*/ 526 h 1152"/>
                <a:gd name="T8" fmla="*/ 10 w 1363"/>
                <a:gd name="T9" fmla="*/ 602 h 1152"/>
                <a:gd name="T10" fmla="*/ 50 w 1363"/>
                <a:gd name="T11" fmla="*/ 666 h 1152"/>
                <a:gd name="T12" fmla="*/ 50 w 1363"/>
                <a:gd name="T13" fmla="*/ 699 h 1152"/>
                <a:gd name="T14" fmla="*/ 29 w 1363"/>
                <a:gd name="T15" fmla="*/ 754 h 1152"/>
                <a:gd name="T16" fmla="*/ 31 w 1363"/>
                <a:gd name="T17" fmla="*/ 816 h 1152"/>
                <a:gd name="T18" fmla="*/ 52 w 1363"/>
                <a:gd name="T19" fmla="*/ 871 h 1152"/>
                <a:gd name="T20" fmla="*/ 90 w 1363"/>
                <a:gd name="T21" fmla="*/ 913 h 1152"/>
                <a:gd name="T22" fmla="*/ 138 w 1363"/>
                <a:gd name="T23" fmla="*/ 939 h 1152"/>
                <a:gd name="T24" fmla="*/ 183 w 1363"/>
                <a:gd name="T25" fmla="*/ 941 h 1152"/>
                <a:gd name="T26" fmla="*/ 246 w 1363"/>
                <a:gd name="T27" fmla="*/ 1025 h 1152"/>
                <a:gd name="T28" fmla="*/ 300 w 1363"/>
                <a:gd name="T29" fmla="*/ 1062 h 1152"/>
                <a:gd name="T30" fmla="*/ 376 w 1363"/>
                <a:gd name="T31" fmla="*/ 1082 h 1152"/>
                <a:gd name="T32" fmla="*/ 441 w 1363"/>
                <a:gd name="T33" fmla="*/ 1076 h 1152"/>
                <a:gd name="T34" fmla="*/ 504 w 1363"/>
                <a:gd name="T35" fmla="*/ 1051 h 1152"/>
                <a:gd name="T36" fmla="*/ 552 w 1363"/>
                <a:gd name="T37" fmla="*/ 1089 h 1152"/>
                <a:gd name="T38" fmla="*/ 645 w 1363"/>
                <a:gd name="T39" fmla="*/ 1146 h 1152"/>
                <a:gd name="T40" fmla="*/ 731 w 1363"/>
                <a:gd name="T41" fmla="*/ 1150 h 1152"/>
                <a:gd name="T42" fmla="*/ 794 w 1363"/>
                <a:gd name="T43" fmla="*/ 1124 h 1152"/>
                <a:gd name="T44" fmla="*/ 849 w 1363"/>
                <a:gd name="T45" fmla="*/ 1078 h 1152"/>
                <a:gd name="T46" fmla="*/ 886 w 1363"/>
                <a:gd name="T47" fmla="*/ 1014 h 1152"/>
                <a:gd name="T48" fmla="*/ 922 w 1363"/>
                <a:gd name="T49" fmla="*/ 992 h 1152"/>
                <a:gd name="T50" fmla="*/ 998 w 1363"/>
                <a:gd name="T51" fmla="*/ 1010 h 1152"/>
                <a:gd name="T52" fmla="*/ 1069 w 1363"/>
                <a:gd name="T53" fmla="*/ 994 h 1152"/>
                <a:gd name="T54" fmla="*/ 1126 w 1363"/>
                <a:gd name="T55" fmla="*/ 950 h 1152"/>
                <a:gd name="T56" fmla="*/ 1164 w 1363"/>
                <a:gd name="T57" fmla="*/ 884 h 1152"/>
                <a:gd name="T58" fmla="*/ 1181 w 1363"/>
                <a:gd name="T59" fmla="*/ 803 h 1152"/>
                <a:gd name="T60" fmla="*/ 1235 w 1363"/>
                <a:gd name="T61" fmla="*/ 785 h 1152"/>
                <a:gd name="T62" fmla="*/ 1298 w 1363"/>
                <a:gd name="T63" fmla="*/ 735 h 1152"/>
                <a:gd name="T64" fmla="*/ 1342 w 1363"/>
                <a:gd name="T65" fmla="*/ 666 h 1152"/>
                <a:gd name="T66" fmla="*/ 1363 w 1363"/>
                <a:gd name="T67" fmla="*/ 581 h 1152"/>
                <a:gd name="T68" fmla="*/ 1357 w 1363"/>
                <a:gd name="T69" fmla="*/ 499 h 1152"/>
                <a:gd name="T70" fmla="*/ 1330 w 1363"/>
                <a:gd name="T71" fmla="*/ 427 h 1152"/>
                <a:gd name="T72" fmla="*/ 1330 w 1363"/>
                <a:gd name="T73" fmla="*/ 371 h 1152"/>
                <a:gd name="T74" fmla="*/ 1330 w 1363"/>
                <a:gd name="T75" fmla="*/ 301 h 1152"/>
                <a:gd name="T76" fmla="*/ 1313 w 1363"/>
                <a:gd name="T77" fmla="*/ 240 h 1152"/>
                <a:gd name="T78" fmla="*/ 1269 w 1363"/>
                <a:gd name="T79" fmla="*/ 182 h 1152"/>
                <a:gd name="T80" fmla="*/ 1221 w 1363"/>
                <a:gd name="T81" fmla="*/ 151 h 1152"/>
                <a:gd name="T82" fmla="*/ 1197 w 1363"/>
                <a:gd name="T83" fmla="*/ 99 h 1152"/>
                <a:gd name="T84" fmla="*/ 1166 w 1363"/>
                <a:gd name="T85" fmla="*/ 52 h 1152"/>
                <a:gd name="T86" fmla="*/ 1124 w 1363"/>
                <a:gd name="T87" fmla="*/ 17 h 1152"/>
                <a:gd name="T88" fmla="*/ 1071 w 1363"/>
                <a:gd name="T89" fmla="*/ 2 h 1152"/>
                <a:gd name="T90" fmla="*/ 1008 w 1363"/>
                <a:gd name="T91" fmla="*/ 9 h 1152"/>
                <a:gd name="T92" fmla="*/ 954 w 1363"/>
                <a:gd name="T93" fmla="*/ 48 h 1152"/>
                <a:gd name="T94" fmla="*/ 905 w 1363"/>
                <a:gd name="T95" fmla="*/ 26 h 1152"/>
                <a:gd name="T96" fmla="*/ 847 w 1363"/>
                <a:gd name="T97" fmla="*/ 2 h 1152"/>
                <a:gd name="T98" fmla="*/ 775 w 1363"/>
                <a:gd name="T99" fmla="*/ 15 h 1152"/>
                <a:gd name="T100" fmla="*/ 716 w 1363"/>
                <a:gd name="T101" fmla="*/ 70 h 1152"/>
                <a:gd name="T102" fmla="*/ 683 w 1363"/>
                <a:gd name="T103" fmla="*/ 68 h 1152"/>
                <a:gd name="T104" fmla="*/ 622 w 1363"/>
                <a:gd name="T105" fmla="*/ 39 h 1152"/>
                <a:gd name="T106" fmla="*/ 544 w 1363"/>
                <a:gd name="T107" fmla="*/ 42 h 1152"/>
                <a:gd name="T108" fmla="*/ 468 w 1363"/>
                <a:gd name="T109" fmla="*/ 94 h 1152"/>
                <a:gd name="T110" fmla="*/ 416 w 1363"/>
                <a:gd name="T111" fmla="*/ 125 h 1152"/>
                <a:gd name="T112" fmla="*/ 361 w 1363"/>
                <a:gd name="T113" fmla="*/ 108 h 1152"/>
                <a:gd name="T114" fmla="*/ 269 w 1363"/>
                <a:gd name="T115" fmla="*/ 116 h 1152"/>
                <a:gd name="T116" fmla="*/ 197 w 1363"/>
                <a:gd name="T117" fmla="*/ 162 h 1152"/>
                <a:gd name="T118" fmla="*/ 145 w 1363"/>
                <a:gd name="T119" fmla="*/ 233 h 1152"/>
                <a:gd name="T120" fmla="*/ 120 w 1363"/>
                <a:gd name="T121" fmla="*/ 327 h 1152"/>
                <a:gd name="T122" fmla="*/ 122 w 1363"/>
                <a:gd name="T123" fmla="*/ 38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63"/>
                <a:gd name="T187" fmla="*/ 0 h 1152"/>
                <a:gd name="T188" fmla="*/ 1363 w 1363"/>
                <a:gd name="T189" fmla="*/ 1152 h 115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63" h="1152">
                  <a:moveTo>
                    <a:pt x="122" y="383"/>
                  </a:moveTo>
                  <a:lnTo>
                    <a:pt x="109" y="385"/>
                  </a:lnTo>
                  <a:lnTo>
                    <a:pt x="96" y="391"/>
                  </a:lnTo>
                  <a:lnTo>
                    <a:pt x="86" y="394"/>
                  </a:lnTo>
                  <a:lnTo>
                    <a:pt x="73" y="400"/>
                  </a:lnTo>
                  <a:lnTo>
                    <a:pt x="63" y="407"/>
                  </a:lnTo>
                  <a:lnTo>
                    <a:pt x="52" y="415"/>
                  </a:lnTo>
                  <a:lnTo>
                    <a:pt x="42" y="424"/>
                  </a:lnTo>
                  <a:lnTo>
                    <a:pt x="36" y="435"/>
                  </a:lnTo>
                  <a:lnTo>
                    <a:pt x="27" y="446"/>
                  </a:lnTo>
                  <a:lnTo>
                    <a:pt x="19" y="459"/>
                  </a:lnTo>
                  <a:lnTo>
                    <a:pt x="12" y="470"/>
                  </a:lnTo>
                  <a:lnTo>
                    <a:pt x="8" y="482"/>
                  </a:lnTo>
                  <a:lnTo>
                    <a:pt x="4" y="497"/>
                  </a:lnTo>
                  <a:lnTo>
                    <a:pt x="0" y="510"/>
                  </a:lnTo>
                  <a:lnTo>
                    <a:pt x="0" y="526"/>
                  </a:lnTo>
                  <a:lnTo>
                    <a:pt x="0" y="541"/>
                  </a:lnTo>
                  <a:lnTo>
                    <a:pt x="0" y="561"/>
                  </a:lnTo>
                  <a:lnTo>
                    <a:pt x="4" y="583"/>
                  </a:lnTo>
                  <a:lnTo>
                    <a:pt x="10" y="602"/>
                  </a:lnTo>
                  <a:lnTo>
                    <a:pt x="17" y="620"/>
                  </a:lnTo>
                  <a:lnTo>
                    <a:pt x="27" y="636"/>
                  </a:lnTo>
                  <a:lnTo>
                    <a:pt x="38" y="651"/>
                  </a:lnTo>
                  <a:lnTo>
                    <a:pt x="50" y="666"/>
                  </a:lnTo>
                  <a:lnTo>
                    <a:pt x="65" y="677"/>
                  </a:lnTo>
                  <a:lnTo>
                    <a:pt x="65" y="675"/>
                  </a:lnTo>
                  <a:lnTo>
                    <a:pt x="57" y="686"/>
                  </a:lnTo>
                  <a:lnTo>
                    <a:pt x="50" y="699"/>
                  </a:lnTo>
                  <a:lnTo>
                    <a:pt x="44" y="712"/>
                  </a:lnTo>
                  <a:lnTo>
                    <a:pt x="38" y="726"/>
                  </a:lnTo>
                  <a:lnTo>
                    <a:pt x="36" y="739"/>
                  </a:lnTo>
                  <a:lnTo>
                    <a:pt x="29" y="754"/>
                  </a:lnTo>
                  <a:lnTo>
                    <a:pt x="29" y="768"/>
                  </a:lnTo>
                  <a:lnTo>
                    <a:pt x="29" y="785"/>
                  </a:lnTo>
                  <a:lnTo>
                    <a:pt x="29" y="800"/>
                  </a:lnTo>
                  <a:lnTo>
                    <a:pt x="31" y="816"/>
                  </a:lnTo>
                  <a:lnTo>
                    <a:pt x="36" y="831"/>
                  </a:lnTo>
                  <a:lnTo>
                    <a:pt x="40" y="845"/>
                  </a:lnTo>
                  <a:lnTo>
                    <a:pt x="46" y="858"/>
                  </a:lnTo>
                  <a:lnTo>
                    <a:pt x="52" y="871"/>
                  </a:lnTo>
                  <a:lnTo>
                    <a:pt x="61" y="884"/>
                  </a:lnTo>
                  <a:lnTo>
                    <a:pt x="69" y="895"/>
                  </a:lnTo>
                  <a:lnTo>
                    <a:pt x="78" y="906"/>
                  </a:lnTo>
                  <a:lnTo>
                    <a:pt x="90" y="913"/>
                  </a:lnTo>
                  <a:lnTo>
                    <a:pt x="101" y="922"/>
                  </a:lnTo>
                  <a:lnTo>
                    <a:pt x="113" y="928"/>
                  </a:lnTo>
                  <a:lnTo>
                    <a:pt x="126" y="933"/>
                  </a:lnTo>
                  <a:lnTo>
                    <a:pt x="138" y="939"/>
                  </a:lnTo>
                  <a:lnTo>
                    <a:pt x="151" y="941"/>
                  </a:lnTo>
                  <a:lnTo>
                    <a:pt x="166" y="941"/>
                  </a:lnTo>
                  <a:lnTo>
                    <a:pt x="174" y="941"/>
                  </a:lnTo>
                  <a:lnTo>
                    <a:pt x="183" y="941"/>
                  </a:lnTo>
                  <a:lnTo>
                    <a:pt x="191" y="957"/>
                  </a:lnTo>
                  <a:lnTo>
                    <a:pt x="199" y="972"/>
                  </a:lnTo>
                  <a:lnTo>
                    <a:pt x="220" y="999"/>
                  </a:lnTo>
                  <a:lnTo>
                    <a:pt x="246" y="1025"/>
                  </a:lnTo>
                  <a:lnTo>
                    <a:pt x="258" y="1034"/>
                  </a:lnTo>
                  <a:lnTo>
                    <a:pt x="271" y="1045"/>
                  </a:lnTo>
                  <a:lnTo>
                    <a:pt x="286" y="1053"/>
                  </a:lnTo>
                  <a:lnTo>
                    <a:pt x="300" y="1062"/>
                  </a:lnTo>
                  <a:lnTo>
                    <a:pt x="315" y="1069"/>
                  </a:lnTo>
                  <a:lnTo>
                    <a:pt x="330" y="1073"/>
                  </a:lnTo>
                  <a:lnTo>
                    <a:pt x="361" y="1080"/>
                  </a:lnTo>
                  <a:lnTo>
                    <a:pt x="376" y="1082"/>
                  </a:lnTo>
                  <a:lnTo>
                    <a:pt x="393" y="1084"/>
                  </a:lnTo>
                  <a:lnTo>
                    <a:pt x="409" y="1082"/>
                  </a:lnTo>
                  <a:lnTo>
                    <a:pt x="426" y="1080"/>
                  </a:lnTo>
                  <a:lnTo>
                    <a:pt x="441" y="1076"/>
                  </a:lnTo>
                  <a:lnTo>
                    <a:pt x="458" y="1073"/>
                  </a:lnTo>
                  <a:lnTo>
                    <a:pt x="475" y="1067"/>
                  </a:lnTo>
                  <a:lnTo>
                    <a:pt x="489" y="1060"/>
                  </a:lnTo>
                  <a:lnTo>
                    <a:pt x="504" y="1051"/>
                  </a:lnTo>
                  <a:lnTo>
                    <a:pt x="519" y="1043"/>
                  </a:lnTo>
                  <a:lnTo>
                    <a:pt x="533" y="1069"/>
                  </a:lnTo>
                  <a:lnTo>
                    <a:pt x="552" y="1089"/>
                  </a:lnTo>
                  <a:lnTo>
                    <a:pt x="573" y="1108"/>
                  </a:lnTo>
                  <a:lnTo>
                    <a:pt x="596" y="1124"/>
                  </a:lnTo>
                  <a:lnTo>
                    <a:pt x="620" y="1135"/>
                  </a:lnTo>
                  <a:lnTo>
                    <a:pt x="645" y="1146"/>
                  </a:lnTo>
                  <a:lnTo>
                    <a:pt x="670" y="1150"/>
                  </a:lnTo>
                  <a:lnTo>
                    <a:pt x="697" y="1152"/>
                  </a:lnTo>
                  <a:lnTo>
                    <a:pt x="714" y="1150"/>
                  </a:lnTo>
                  <a:lnTo>
                    <a:pt x="731" y="1150"/>
                  </a:lnTo>
                  <a:lnTo>
                    <a:pt x="748" y="1146"/>
                  </a:lnTo>
                  <a:lnTo>
                    <a:pt x="765" y="1139"/>
                  </a:lnTo>
                  <a:lnTo>
                    <a:pt x="779" y="1131"/>
                  </a:lnTo>
                  <a:lnTo>
                    <a:pt x="794" y="1124"/>
                  </a:lnTo>
                  <a:lnTo>
                    <a:pt x="809" y="1115"/>
                  </a:lnTo>
                  <a:lnTo>
                    <a:pt x="823" y="1104"/>
                  </a:lnTo>
                  <a:lnTo>
                    <a:pt x="836" y="1091"/>
                  </a:lnTo>
                  <a:lnTo>
                    <a:pt x="849" y="1078"/>
                  </a:lnTo>
                  <a:lnTo>
                    <a:pt x="859" y="1064"/>
                  </a:lnTo>
                  <a:lnTo>
                    <a:pt x="870" y="1049"/>
                  </a:lnTo>
                  <a:lnTo>
                    <a:pt x="880" y="1031"/>
                  </a:lnTo>
                  <a:lnTo>
                    <a:pt x="886" y="1014"/>
                  </a:lnTo>
                  <a:lnTo>
                    <a:pt x="895" y="996"/>
                  </a:lnTo>
                  <a:lnTo>
                    <a:pt x="901" y="977"/>
                  </a:lnTo>
                  <a:lnTo>
                    <a:pt x="901" y="979"/>
                  </a:lnTo>
                  <a:lnTo>
                    <a:pt x="922" y="992"/>
                  </a:lnTo>
                  <a:lnTo>
                    <a:pt x="947" y="1003"/>
                  </a:lnTo>
                  <a:lnTo>
                    <a:pt x="973" y="1009"/>
                  </a:lnTo>
                  <a:lnTo>
                    <a:pt x="983" y="1010"/>
                  </a:lnTo>
                  <a:lnTo>
                    <a:pt x="998" y="1010"/>
                  </a:lnTo>
                  <a:lnTo>
                    <a:pt x="1017" y="1009"/>
                  </a:lnTo>
                  <a:lnTo>
                    <a:pt x="1034" y="1007"/>
                  </a:lnTo>
                  <a:lnTo>
                    <a:pt x="1052" y="1003"/>
                  </a:lnTo>
                  <a:lnTo>
                    <a:pt x="1069" y="994"/>
                  </a:lnTo>
                  <a:lnTo>
                    <a:pt x="1084" y="987"/>
                  </a:lnTo>
                  <a:lnTo>
                    <a:pt x="1099" y="976"/>
                  </a:lnTo>
                  <a:lnTo>
                    <a:pt x="1113" y="963"/>
                  </a:lnTo>
                  <a:lnTo>
                    <a:pt x="1126" y="950"/>
                  </a:lnTo>
                  <a:lnTo>
                    <a:pt x="1136" y="935"/>
                  </a:lnTo>
                  <a:lnTo>
                    <a:pt x="1149" y="919"/>
                  </a:lnTo>
                  <a:lnTo>
                    <a:pt x="1157" y="902"/>
                  </a:lnTo>
                  <a:lnTo>
                    <a:pt x="1164" y="884"/>
                  </a:lnTo>
                  <a:lnTo>
                    <a:pt x="1170" y="866"/>
                  </a:lnTo>
                  <a:lnTo>
                    <a:pt x="1176" y="845"/>
                  </a:lnTo>
                  <a:lnTo>
                    <a:pt x="1181" y="825"/>
                  </a:lnTo>
                  <a:lnTo>
                    <a:pt x="1181" y="803"/>
                  </a:lnTo>
                  <a:lnTo>
                    <a:pt x="1181" y="801"/>
                  </a:lnTo>
                  <a:lnTo>
                    <a:pt x="1200" y="798"/>
                  </a:lnTo>
                  <a:lnTo>
                    <a:pt x="1218" y="792"/>
                  </a:lnTo>
                  <a:lnTo>
                    <a:pt x="1235" y="785"/>
                  </a:lnTo>
                  <a:lnTo>
                    <a:pt x="1252" y="774"/>
                  </a:lnTo>
                  <a:lnTo>
                    <a:pt x="1269" y="763"/>
                  </a:lnTo>
                  <a:lnTo>
                    <a:pt x="1284" y="748"/>
                  </a:lnTo>
                  <a:lnTo>
                    <a:pt x="1298" y="735"/>
                  </a:lnTo>
                  <a:lnTo>
                    <a:pt x="1311" y="719"/>
                  </a:lnTo>
                  <a:lnTo>
                    <a:pt x="1323" y="702"/>
                  </a:lnTo>
                  <a:lnTo>
                    <a:pt x="1334" y="686"/>
                  </a:lnTo>
                  <a:lnTo>
                    <a:pt x="1342" y="666"/>
                  </a:lnTo>
                  <a:lnTo>
                    <a:pt x="1351" y="646"/>
                  </a:lnTo>
                  <a:lnTo>
                    <a:pt x="1355" y="625"/>
                  </a:lnTo>
                  <a:lnTo>
                    <a:pt x="1359" y="603"/>
                  </a:lnTo>
                  <a:lnTo>
                    <a:pt x="1363" y="581"/>
                  </a:lnTo>
                  <a:lnTo>
                    <a:pt x="1363" y="558"/>
                  </a:lnTo>
                  <a:lnTo>
                    <a:pt x="1363" y="537"/>
                  </a:lnTo>
                  <a:lnTo>
                    <a:pt x="1359" y="519"/>
                  </a:lnTo>
                  <a:lnTo>
                    <a:pt x="1357" y="499"/>
                  </a:lnTo>
                  <a:lnTo>
                    <a:pt x="1353" y="481"/>
                  </a:lnTo>
                  <a:lnTo>
                    <a:pt x="1347" y="460"/>
                  </a:lnTo>
                  <a:lnTo>
                    <a:pt x="1338" y="444"/>
                  </a:lnTo>
                  <a:lnTo>
                    <a:pt x="1330" y="427"/>
                  </a:lnTo>
                  <a:lnTo>
                    <a:pt x="1319" y="409"/>
                  </a:lnTo>
                  <a:lnTo>
                    <a:pt x="1323" y="391"/>
                  </a:lnTo>
                  <a:lnTo>
                    <a:pt x="1330" y="371"/>
                  </a:lnTo>
                  <a:lnTo>
                    <a:pt x="1332" y="352"/>
                  </a:lnTo>
                  <a:lnTo>
                    <a:pt x="1332" y="332"/>
                  </a:lnTo>
                  <a:lnTo>
                    <a:pt x="1332" y="316"/>
                  </a:lnTo>
                  <a:lnTo>
                    <a:pt x="1330" y="301"/>
                  </a:lnTo>
                  <a:lnTo>
                    <a:pt x="1328" y="284"/>
                  </a:lnTo>
                  <a:lnTo>
                    <a:pt x="1323" y="272"/>
                  </a:lnTo>
                  <a:lnTo>
                    <a:pt x="1319" y="255"/>
                  </a:lnTo>
                  <a:lnTo>
                    <a:pt x="1313" y="240"/>
                  </a:lnTo>
                  <a:lnTo>
                    <a:pt x="1305" y="228"/>
                  </a:lnTo>
                  <a:lnTo>
                    <a:pt x="1288" y="204"/>
                  </a:lnTo>
                  <a:lnTo>
                    <a:pt x="1279" y="193"/>
                  </a:lnTo>
                  <a:lnTo>
                    <a:pt x="1269" y="182"/>
                  </a:lnTo>
                  <a:lnTo>
                    <a:pt x="1258" y="173"/>
                  </a:lnTo>
                  <a:lnTo>
                    <a:pt x="1248" y="163"/>
                  </a:lnTo>
                  <a:lnTo>
                    <a:pt x="1233" y="156"/>
                  </a:lnTo>
                  <a:lnTo>
                    <a:pt x="1221" y="151"/>
                  </a:lnTo>
                  <a:lnTo>
                    <a:pt x="1208" y="145"/>
                  </a:lnTo>
                  <a:lnTo>
                    <a:pt x="1206" y="130"/>
                  </a:lnTo>
                  <a:lnTo>
                    <a:pt x="1202" y="114"/>
                  </a:lnTo>
                  <a:lnTo>
                    <a:pt x="1197" y="99"/>
                  </a:lnTo>
                  <a:lnTo>
                    <a:pt x="1191" y="88"/>
                  </a:lnTo>
                  <a:lnTo>
                    <a:pt x="1183" y="75"/>
                  </a:lnTo>
                  <a:lnTo>
                    <a:pt x="1174" y="63"/>
                  </a:lnTo>
                  <a:lnTo>
                    <a:pt x="1166" y="52"/>
                  </a:lnTo>
                  <a:lnTo>
                    <a:pt x="1155" y="41"/>
                  </a:lnTo>
                  <a:lnTo>
                    <a:pt x="1147" y="33"/>
                  </a:lnTo>
                  <a:lnTo>
                    <a:pt x="1134" y="24"/>
                  </a:lnTo>
                  <a:lnTo>
                    <a:pt x="1124" y="17"/>
                  </a:lnTo>
                  <a:lnTo>
                    <a:pt x="1111" y="11"/>
                  </a:lnTo>
                  <a:lnTo>
                    <a:pt x="1099" y="8"/>
                  </a:lnTo>
                  <a:lnTo>
                    <a:pt x="1084" y="4"/>
                  </a:lnTo>
                  <a:lnTo>
                    <a:pt x="1071" y="2"/>
                  </a:lnTo>
                  <a:lnTo>
                    <a:pt x="1059" y="0"/>
                  </a:lnTo>
                  <a:lnTo>
                    <a:pt x="1042" y="2"/>
                  </a:lnTo>
                  <a:lnTo>
                    <a:pt x="1025" y="4"/>
                  </a:lnTo>
                  <a:lnTo>
                    <a:pt x="1008" y="9"/>
                  </a:lnTo>
                  <a:lnTo>
                    <a:pt x="991" y="15"/>
                  </a:lnTo>
                  <a:lnTo>
                    <a:pt x="977" y="26"/>
                  </a:lnTo>
                  <a:lnTo>
                    <a:pt x="964" y="35"/>
                  </a:lnTo>
                  <a:lnTo>
                    <a:pt x="954" y="48"/>
                  </a:lnTo>
                  <a:lnTo>
                    <a:pt x="941" y="63"/>
                  </a:lnTo>
                  <a:lnTo>
                    <a:pt x="931" y="50"/>
                  </a:lnTo>
                  <a:lnTo>
                    <a:pt x="918" y="35"/>
                  </a:lnTo>
                  <a:lnTo>
                    <a:pt x="905" y="26"/>
                  </a:lnTo>
                  <a:lnTo>
                    <a:pt x="891" y="17"/>
                  </a:lnTo>
                  <a:lnTo>
                    <a:pt x="878" y="9"/>
                  </a:lnTo>
                  <a:lnTo>
                    <a:pt x="863" y="4"/>
                  </a:lnTo>
                  <a:lnTo>
                    <a:pt x="847" y="2"/>
                  </a:lnTo>
                  <a:lnTo>
                    <a:pt x="830" y="0"/>
                  </a:lnTo>
                  <a:lnTo>
                    <a:pt x="813" y="2"/>
                  </a:lnTo>
                  <a:lnTo>
                    <a:pt x="794" y="8"/>
                  </a:lnTo>
                  <a:lnTo>
                    <a:pt x="775" y="15"/>
                  </a:lnTo>
                  <a:lnTo>
                    <a:pt x="758" y="24"/>
                  </a:lnTo>
                  <a:lnTo>
                    <a:pt x="744" y="35"/>
                  </a:lnTo>
                  <a:lnTo>
                    <a:pt x="729" y="53"/>
                  </a:lnTo>
                  <a:lnTo>
                    <a:pt x="716" y="70"/>
                  </a:lnTo>
                  <a:lnTo>
                    <a:pt x="708" y="88"/>
                  </a:lnTo>
                  <a:lnTo>
                    <a:pt x="708" y="92"/>
                  </a:lnTo>
                  <a:lnTo>
                    <a:pt x="695" y="77"/>
                  </a:lnTo>
                  <a:lnTo>
                    <a:pt x="683" y="68"/>
                  </a:lnTo>
                  <a:lnTo>
                    <a:pt x="668" y="57"/>
                  </a:lnTo>
                  <a:lnTo>
                    <a:pt x="653" y="52"/>
                  </a:lnTo>
                  <a:lnTo>
                    <a:pt x="639" y="42"/>
                  </a:lnTo>
                  <a:lnTo>
                    <a:pt x="622" y="39"/>
                  </a:lnTo>
                  <a:lnTo>
                    <a:pt x="607" y="35"/>
                  </a:lnTo>
                  <a:lnTo>
                    <a:pt x="590" y="35"/>
                  </a:lnTo>
                  <a:lnTo>
                    <a:pt x="567" y="37"/>
                  </a:lnTo>
                  <a:lnTo>
                    <a:pt x="544" y="42"/>
                  </a:lnTo>
                  <a:lnTo>
                    <a:pt x="523" y="52"/>
                  </a:lnTo>
                  <a:lnTo>
                    <a:pt x="504" y="63"/>
                  </a:lnTo>
                  <a:lnTo>
                    <a:pt x="483" y="77"/>
                  </a:lnTo>
                  <a:lnTo>
                    <a:pt x="468" y="94"/>
                  </a:lnTo>
                  <a:lnTo>
                    <a:pt x="454" y="116"/>
                  </a:lnTo>
                  <a:lnTo>
                    <a:pt x="441" y="138"/>
                  </a:lnTo>
                  <a:lnTo>
                    <a:pt x="428" y="132"/>
                  </a:lnTo>
                  <a:lnTo>
                    <a:pt x="416" y="125"/>
                  </a:lnTo>
                  <a:lnTo>
                    <a:pt x="403" y="118"/>
                  </a:lnTo>
                  <a:lnTo>
                    <a:pt x="388" y="114"/>
                  </a:lnTo>
                  <a:lnTo>
                    <a:pt x="374" y="112"/>
                  </a:lnTo>
                  <a:lnTo>
                    <a:pt x="361" y="108"/>
                  </a:lnTo>
                  <a:lnTo>
                    <a:pt x="332" y="107"/>
                  </a:lnTo>
                  <a:lnTo>
                    <a:pt x="311" y="107"/>
                  </a:lnTo>
                  <a:lnTo>
                    <a:pt x="290" y="112"/>
                  </a:lnTo>
                  <a:lnTo>
                    <a:pt x="269" y="116"/>
                  </a:lnTo>
                  <a:lnTo>
                    <a:pt x="250" y="125"/>
                  </a:lnTo>
                  <a:lnTo>
                    <a:pt x="231" y="136"/>
                  </a:lnTo>
                  <a:lnTo>
                    <a:pt x="214" y="149"/>
                  </a:lnTo>
                  <a:lnTo>
                    <a:pt x="197" y="162"/>
                  </a:lnTo>
                  <a:lnTo>
                    <a:pt x="183" y="176"/>
                  </a:lnTo>
                  <a:lnTo>
                    <a:pt x="168" y="195"/>
                  </a:lnTo>
                  <a:lnTo>
                    <a:pt x="155" y="213"/>
                  </a:lnTo>
                  <a:lnTo>
                    <a:pt x="145" y="233"/>
                  </a:lnTo>
                  <a:lnTo>
                    <a:pt x="136" y="255"/>
                  </a:lnTo>
                  <a:lnTo>
                    <a:pt x="128" y="277"/>
                  </a:lnTo>
                  <a:lnTo>
                    <a:pt x="124" y="301"/>
                  </a:lnTo>
                  <a:lnTo>
                    <a:pt x="120" y="327"/>
                  </a:lnTo>
                  <a:lnTo>
                    <a:pt x="120" y="350"/>
                  </a:lnTo>
                  <a:lnTo>
                    <a:pt x="120" y="369"/>
                  </a:lnTo>
                  <a:lnTo>
                    <a:pt x="122" y="38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757772">
                <a:defRPr/>
              </a:pPr>
              <a:endParaRPr lang="en-US" sz="1167" b="1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4" name="Group 285"/>
            <p:cNvGrpSpPr>
              <a:grpSpLocks/>
            </p:cNvGrpSpPr>
            <p:nvPr/>
          </p:nvGrpSpPr>
          <p:grpSpPr bwMode="auto">
            <a:xfrm>
              <a:off x="3608" y="2019"/>
              <a:ext cx="78" cy="24"/>
              <a:chOff x="3608" y="2019"/>
              <a:chExt cx="78" cy="24"/>
            </a:xfrm>
            <a:grpFill/>
          </p:grpSpPr>
          <p:sp>
            <p:nvSpPr>
              <p:cNvPr id="45" name="Freeform 286"/>
              <p:cNvSpPr>
                <a:spLocks/>
              </p:cNvSpPr>
              <p:nvPr/>
            </p:nvSpPr>
            <p:spPr bwMode="auto">
              <a:xfrm>
                <a:off x="3608" y="2019"/>
                <a:ext cx="78" cy="24"/>
              </a:xfrm>
              <a:custGeom>
                <a:avLst/>
                <a:gdLst>
                  <a:gd name="T0" fmla="*/ 0 w 78"/>
                  <a:gd name="T1" fmla="*/ 0 h 24"/>
                  <a:gd name="T2" fmla="*/ 17 w 78"/>
                  <a:gd name="T3" fmla="*/ 11 h 24"/>
                  <a:gd name="T4" fmla="*/ 34 w 78"/>
                  <a:gd name="T5" fmla="*/ 18 h 24"/>
                  <a:gd name="T6" fmla="*/ 50 w 78"/>
                  <a:gd name="T7" fmla="*/ 24 h 24"/>
                  <a:gd name="T8" fmla="*/ 67 w 78"/>
                  <a:gd name="T9" fmla="*/ 24 h 24"/>
                  <a:gd name="T10" fmla="*/ 74 w 78"/>
                  <a:gd name="T11" fmla="*/ 24 h 24"/>
                  <a:gd name="T12" fmla="*/ 78 w 78"/>
                  <a:gd name="T13" fmla="*/ 24 h 24"/>
                  <a:gd name="T14" fmla="*/ 0 w 78"/>
                  <a:gd name="T15" fmla="*/ 0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"/>
                  <a:gd name="T25" fmla="*/ 0 h 24"/>
                  <a:gd name="T26" fmla="*/ 78 w 78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" h="24">
                    <a:moveTo>
                      <a:pt x="0" y="0"/>
                    </a:moveTo>
                    <a:lnTo>
                      <a:pt x="17" y="11"/>
                    </a:lnTo>
                    <a:lnTo>
                      <a:pt x="34" y="18"/>
                    </a:lnTo>
                    <a:lnTo>
                      <a:pt x="50" y="24"/>
                    </a:lnTo>
                    <a:lnTo>
                      <a:pt x="67" y="24"/>
                    </a:lnTo>
                    <a:lnTo>
                      <a:pt x="74" y="24"/>
                    </a:lnTo>
                    <a:lnTo>
                      <a:pt x="78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6" name="Freeform 287"/>
              <p:cNvSpPr>
                <a:spLocks/>
              </p:cNvSpPr>
              <p:nvPr/>
            </p:nvSpPr>
            <p:spPr bwMode="auto">
              <a:xfrm>
                <a:off x="3608" y="2019"/>
                <a:ext cx="78" cy="24"/>
              </a:xfrm>
              <a:custGeom>
                <a:avLst/>
                <a:gdLst>
                  <a:gd name="T0" fmla="*/ 0 w 78"/>
                  <a:gd name="T1" fmla="*/ 0 h 24"/>
                  <a:gd name="T2" fmla="*/ 17 w 78"/>
                  <a:gd name="T3" fmla="*/ 11 h 24"/>
                  <a:gd name="T4" fmla="*/ 34 w 78"/>
                  <a:gd name="T5" fmla="*/ 18 h 24"/>
                  <a:gd name="T6" fmla="*/ 50 w 78"/>
                  <a:gd name="T7" fmla="*/ 24 h 24"/>
                  <a:gd name="T8" fmla="*/ 67 w 78"/>
                  <a:gd name="T9" fmla="*/ 24 h 24"/>
                  <a:gd name="T10" fmla="*/ 74 w 78"/>
                  <a:gd name="T11" fmla="*/ 24 h 24"/>
                  <a:gd name="T12" fmla="*/ 78 w 78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24"/>
                  <a:gd name="T23" fmla="*/ 78 w 78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24">
                    <a:moveTo>
                      <a:pt x="0" y="0"/>
                    </a:moveTo>
                    <a:lnTo>
                      <a:pt x="17" y="11"/>
                    </a:lnTo>
                    <a:lnTo>
                      <a:pt x="34" y="18"/>
                    </a:lnTo>
                    <a:lnTo>
                      <a:pt x="50" y="24"/>
                    </a:lnTo>
                    <a:lnTo>
                      <a:pt x="67" y="24"/>
                    </a:lnTo>
                    <a:lnTo>
                      <a:pt x="74" y="24"/>
                    </a:lnTo>
                    <a:lnTo>
                      <a:pt x="78" y="24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5" name="Group 288"/>
            <p:cNvGrpSpPr>
              <a:grpSpLocks/>
            </p:cNvGrpSpPr>
            <p:nvPr/>
          </p:nvGrpSpPr>
          <p:grpSpPr bwMode="auto">
            <a:xfrm>
              <a:off x="3724" y="2272"/>
              <a:ext cx="35" cy="11"/>
              <a:chOff x="3724" y="2272"/>
              <a:chExt cx="35" cy="11"/>
            </a:xfrm>
            <a:grpFill/>
          </p:grpSpPr>
          <p:sp>
            <p:nvSpPr>
              <p:cNvPr id="43" name="Freeform 289"/>
              <p:cNvSpPr>
                <a:spLocks/>
              </p:cNvSpPr>
              <p:nvPr/>
            </p:nvSpPr>
            <p:spPr bwMode="auto">
              <a:xfrm>
                <a:off x="3724" y="2272"/>
                <a:ext cx="35" cy="11"/>
              </a:xfrm>
              <a:custGeom>
                <a:avLst/>
                <a:gdLst>
                  <a:gd name="T0" fmla="*/ 0 w 35"/>
                  <a:gd name="T1" fmla="*/ 11 h 11"/>
                  <a:gd name="T2" fmla="*/ 8 w 35"/>
                  <a:gd name="T3" fmla="*/ 9 h 11"/>
                  <a:gd name="T4" fmla="*/ 18 w 35"/>
                  <a:gd name="T5" fmla="*/ 7 h 11"/>
                  <a:gd name="T6" fmla="*/ 35 w 35"/>
                  <a:gd name="T7" fmla="*/ 0 h 11"/>
                  <a:gd name="T8" fmla="*/ 0 w 35"/>
                  <a:gd name="T9" fmla="*/ 11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1"/>
                  <a:gd name="T17" fmla="*/ 35 w 35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1">
                    <a:moveTo>
                      <a:pt x="0" y="11"/>
                    </a:moveTo>
                    <a:lnTo>
                      <a:pt x="8" y="9"/>
                    </a:lnTo>
                    <a:lnTo>
                      <a:pt x="18" y="7"/>
                    </a:lnTo>
                    <a:lnTo>
                      <a:pt x="3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4" name="Freeform 290"/>
              <p:cNvSpPr>
                <a:spLocks/>
              </p:cNvSpPr>
              <p:nvPr/>
            </p:nvSpPr>
            <p:spPr bwMode="auto">
              <a:xfrm>
                <a:off x="3724" y="2272"/>
                <a:ext cx="35" cy="11"/>
              </a:xfrm>
              <a:custGeom>
                <a:avLst/>
                <a:gdLst>
                  <a:gd name="T0" fmla="*/ 0 w 35"/>
                  <a:gd name="T1" fmla="*/ 11 h 11"/>
                  <a:gd name="T2" fmla="*/ 8 w 35"/>
                  <a:gd name="T3" fmla="*/ 9 h 11"/>
                  <a:gd name="T4" fmla="*/ 18 w 35"/>
                  <a:gd name="T5" fmla="*/ 7 h 11"/>
                  <a:gd name="T6" fmla="*/ 35 w 35"/>
                  <a:gd name="T7" fmla="*/ 0 h 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11"/>
                  <a:gd name="T14" fmla="*/ 35 w 35"/>
                  <a:gd name="T15" fmla="*/ 11 h 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11">
                    <a:moveTo>
                      <a:pt x="0" y="11"/>
                    </a:moveTo>
                    <a:lnTo>
                      <a:pt x="8" y="9"/>
                    </a:lnTo>
                    <a:lnTo>
                      <a:pt x="18" y="7"/>
                    </a:lnTo>
                    <a:lnTo>
                      <a:pt x="35" y="0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6" name="Group 291"/>
            <p:cNvGrpSpPr>
              <a:grpSpLocks/>
            </p:cNvGrpSpPr>
            <p:nvPr/>
          </p:nvGrpSpPr>
          <p:grpSpPr bwMode="auto">
            <a:xfrm>
              <a:off x="4039" y="2340"/>
              <a:ext cx="21" cy="46"/>
              <a:chOff x="4039" y="2340"/>
              <a:chExt cx="21" cy="46"/>
            </a:xfrm>
            <a:grpFill/>
          </p:grpSpPr>
          <p:sp>
            <p:nvSpPr>
              <p:cNvPr id="41" name="Freeform 292"/>
              <p:cNvSpPr>
                <a:spLocks/>
              </p:cNvSpPr>
              <p:nvPr/>
            </p:nvSpPr>
            <p:spPr bwMode="auto">
              <a:xfrm>
                <a:off x="4039" y="2340"/>
                <a:ext cx="21" cy="46"/>
              </a:xfrm>
              <a:custGeom>
                <a:avLst/>
                <a:gdLst>
                  <a:gd name="T0" fmla="*/ 0 w 21"/>
                  <a:gd name="T1" fmla="*/ 0 h 46"/>
                  <a:gd name="T2" fmla="*/ 10 w 21"/>
                  <a:gd name="T3" fmla="*/ 22 h 46"/>
                  <a:gd name="T4" fmla="*/ 21 w 21"/>
                  <a:gd name="T5" fmla="*/ 46 h 46"/>
                  <a:gd name="T6" fmla="*/ 0 w 2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46"/>
                  <a:gd name="T14" fmla="*/ 21 w 2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46">
                    <a:moveTo>
                      <a:pt x="0" y="0"/>
                    </a:moveTo>
                    <a:lnTo>
                      <a:pt x="10" y="22"/>
                    </a:lnTo>
                    <a:lnTo>
                      <a:pt x="21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Freeform 293"/>
              <p:cNvSpPr>
                <a:spLocks/>
              </p:cNvSpPr>
              <p:nvPr/>
            </p:nvSpPr>
            <p:spPr bwMode="auto">
              <a:xfrm>
                <a:off x="4039" y="2340"/>
                <a:ext cx="21" cy="46"/>
              </a:xfrm>
              <a:custGeom>
                <a:avLst/>
                <a:gdLst>
                  <a:gd name="T0" fmla="*/ 0 w 21"/>
                  <a:gd name="T1" fmla="*/ 0 h 46"/>
                  <a:gd name="T2" fmla="*/ 10 w 21"/>
                  <a:gd name="T3" fmla="*/ 22 h 46"/>
                  <a:gd name="T4" fmla="*/ 21 w 21"/>
                  <a:gd name="T5" fmla="*/ 46 h 46"/>
                  <a:gd name="T6" fmla="*/ 0 60000 65536"/>
                  <a:gd name="T7" fmla="*/ 0 60000 65536"/>
                  <a:gd name="T8" fmla="*/ 0 60000 65536"/>
                  <a:gd name="T9" fmla="*/ 0 w 21"/>
                  <a:gd name="T10" fmla="*/ 0 h 46"/>
                  <a:gd name="T11" fmla="*/ 21 w 21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" h="46">
                    <a:moveTo>
                      <a:pt x="0" y="0"/>
                    </a:moveTo>
                    <a:lnTo>
                      <a:pt x="10" y="22"/>
                    </a:lnTo>
                    <a:lnTo>
                      <a:pt x="21" y="46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7" name="Group 294"/>
            <p:cNvGrpSpPr>
              <a:grpSpLocks/>
            </p:cNvGrpSpPr>
            <p:nvPr/>
          </p:nvGrpSpPr>
          <p:grpSpPr bwMode="auto">
            <a:xfrm>
              <a:off x="4442" y="2270"/>
              <a:ext cx="6" cy="50"/>
              <a:chOff x="4442" y="2270"/>
              <a:chExt cx="6" cy="50"/>
            </a:xfrm>
            <a:grpFill/>
          </p:grpSpPr>
          <p:sp>
            <p:nvSpPr>
              <p:cNvPr id="39" name="Freeform 295"/>
              <p:cNvSpPr>
                <a:spLocks/>
              </p:cNvSpPr>
              <p:nvPr/>
            </p:nvSpPr>
            <p:spPr bwMode="auto">
              <a:xfrm>
                <a:off x="4442" y="2270"/>
                <a:ext cx="6" cy="50"/>
              </a:xfrm>
              <a:custGeom>
                <a:avLst/>
                <a:gdLst>
                  <a:gd name="T0" fmla="*/ 0 w 6"/>
                  <a:gd name="T1" fmla="*/ 50 h 50"/>
                  <a:gd name="T2" fmla="*/ 2 w 6"/>
                  <a:gd name="T3" fmla="*/ 39 h 50"/>
                  <a:gd name="T4" fmla="*/ 4 w 6"/>
                  <a:gd name="T5" fmla="*/ 24 h 50"/>
                  <a:gd name="T6" fmla="*/ 6 w 6"/>
                  <a:gd name="T7" fmla="*/ 0 h 50"/>
                  <a:gd name="T8" fmla="*/ 0 w 6"/>
                  <a:gd name="T9" fmla="*/ 5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50"/>
                  <a:gd name="T17" fmla="*/ 6 w 6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50">
                    <a:moveTo>
                      <a:pt x="0" y="50"/>
                    </a:moveTo>
                    <a:lnTo>
                      <a:pt x="2" y="39"/>
                    </a:lnTo>
                    <a:lnTo>
                      <a:pt x="4" y="24"/>
                    </a:lnTo>
                    <a:lnTo>
                      <a:pt x="6" y="0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reeform 296"/>
              <p:cNvSpPr>
                <a:spLocks/>
              </p:cNvSpPr>
              <p:nvPr/>
            </p:nvSpPr>
            <p:spPr bwMode="auto">
              <a:xfrm>
                <a:off x="4442" y="2270"/>
                <a:ext cx="6" cy="50"/>
              </a:xfrm>
              <a:custGeom>
                <a:avLst/>
                <a:gdLst>
                  <a:gd name="T0" fmla="*/ 0 w 6"/>
                  <a:gd name="T1" fmla="*/ 50 h 50"/>
                  <a:gd name="T2" fmla="*/ 2 w 6"/>
                  <a:gd name="T3" fmla="*/ 39 h 50"/>
                  <a:gd name="T4" fmla="*/ 4 w 6"/>
                  <a:gd name="T5" fmla="*/ 24 h 50"/>
                  <a:gd name="T6" fmla="*/ 6 w 6"/>
                  <a:gd name="T7" fmla="*/ 0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50"/>
                  <a:gd name="T14" fmla="*/ 6 w 6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50">
                    <a:moveTo>
                      <a:pt x="0" y="50"/>
                    </a:moveTo>
                    <a:lnTo>
                      <a:pt x="2" y="39"/>
                    </a:lnTo>
                    <a:lnTo>
                      <a:pt x="4" y="24"/>
                    </a:lnTo>
                    <a:lnTo>
                      <a:pt x="6" y="0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8" name="Group 297"/>
            <p:cNvGrpSpPr>
              <a:grpSpLocks/>
            </p:cNvGrpSpPr>
            <p:nvPr/>
          </p:nvGrpSpPr>
          <p:grpSpPr bwMode="auto">
            <a:xfrm>
              <a:off x="4619" y="1955"/>
              <a:ext cx="103" cy="190"/>
              <a:chOff x="4619" y="1955"/>
              <a:chExt cx="103" cy="190"/>
            </a:xfrm>
            <a:grpFill/>
          </p:grpSpPr>
          <p:sp>
            <p:nvSpPr>
              <p:cNvPr id="37" name="Freeform 298"/>
              <p:cNvSpPr>
                <a:spLocks/>
              </p:cNvSpPr>
              <p:nvPr/>
            </p:nvSpPr>
            <p:spPr bwMode="auto">
              <a:xfrm>
                <a:off x="4619" y="1955"/>
                <a:ext cx="103" cy="190"/>
              </a:xfrm>
              <a:custGeom>
                <a:avLst/>
                <a:gdLst>
                  <a:gd name="T0" fmla="*/ 103 w 103"/>
                  <a:gd name="T1" fmla="*/ 190 h 190"/>
                  <a:gd name="T2" fmla="*/ 103 w 103"/>
                  <a:gd name="T3" fmla="*/ 189 h 190"/>
                  <a:gd name="T4" fmla="*/ 103 w 103"/>
                  <a:gd name="T5" fmla="*/ 157 h 190"/>
                  <a:gd name="T6" fmla="*/ 100 w 103"/>
                  <a:gd name="T7" fmla="*/ 145 h 190"/>
                  <a:gd name="T8" fmla="*/ 96 w 103"/>
                  <a:gd name="T9" fmla="*/ 130 h 190"/>
                  <a:gd name="T10" fmla="*/ 92 w 103"/>
                  <a:gd name="T11" fmla="*/ 117 h 190"/>
                  <a:gd name="T12" fmla="*/ 88 w 103"/>
                  <a:gd name="T13" fmla="*/ 102 h 190"/>
                  <a:gd name="T14" fmla="*/ 75 w 103"/>
                  <a:gd name="T15" fmla="*/ 79 h 190"/>
                  <a:gd name="T16" fmla="*/ 61 w 103"/>
                  <a:gd name="T17" fmla="*/ 55 h 190"/>
                  <a:gd name="T18" fmla="*/ 44 w 103"/>
                  <a:gd name="T19" fmla="*/ 33 h 190"/>
                  <a:gd name="T20" fmla="*/ 23 w 103"/>
                  <a:gd name="T21" fmla="*/ 14 h 190"/>
                  <a:gd name="T22" fmla="*/ 0 w 103"/>
                  <a:gd name="T23" fmla="*/ 0 h 190"/>
                  <a:gd name="T24" fmla="*/ 103 w 103"/>
                  <a:gd name="T25" fmla="*/ 190 h 19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3"/>
                  <a:gd name="T40" fmla="*/ 0 h 190"/>
                  <a:gd name="T41" fmla="*/ 103 w 103"/>
                  <a:gd name="T42" fmla="*/ 190 h 19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3" h="190">
                    <a:moveTo>
                      <a:pt x="103" y="190"/>
                    </a:moveTo>
                    <a:lnTo>
                      <a:pt x="103" y="189"/>
                    </a:lnTo>
                    <a:lnTo>
                      <a:pt x="103" y="157"/>
                    </a:lnTo>
                    <a:lnTo>
                      <a:pt x="100" y="145"/>
                    </a:lnTo>
                    <a:lnTo>
                      <a:pt x="96" y="130"/>
                    </a:lnTo>
                    <a:lnTo>
                      <a:pt x="92" y="117"/>
                    </a:lnTo>
                    <a:lnTo>
                      <a:pt x="88" y="102"/>
                    </a:lnTo>
                    <a:lnTo>
                      <a:pt x="75" y="79"/>
                    </a:lnTo>
                    <a:lnTo>
                      <a:pt x="61" y="55"/>
                    </a:lnTo>
                    <a:lnTo>
                      <a:pt x="44" y="33"/>
                    </a:lnTo>
                    <a:lnTo>
                      <a:pt x="23" y="14"/>
                    </a:lnTo>
                    <a:lnTo>
                      <a:pt x="0" y="0"/>
                    </a:lnTo>
                    <a:lnTo>
                      <a:pt x="103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Freeform 299"/>
              <p:cNvSpPr>
                <a:spLocks/>
              </p:cNvSpPr>
              <p:nvPr/>
            </p:nvSpPr>
            <p:spPr bwMode="auto">
              <a:xfrm>
                <a:off x="4619" y="1955"/>
                <a:ext cx="103" cy="190"/>
              </a:xfrm>
              <a:custGeom>
                <a:avLst/>
                <a:gdLst>
                  <a:gd name="T0" fmla="*/ 103 w 103"/>
                  <a:gd name="T1" fmla="*/ 190 h 190"/>
                  <a:gd name="T2" fmla="*/ 103 w 103"/>
                  <a:gd name="T3" fmla="*/ 189 h 190"/>
                  <a:gd name="T4" fmla="*/ 103 w 103"/>
                  <a:gd name="T5" fmla="*/ 157 h 190"/>
                  <a:gd name="T6" fmla="*/ 100 w 103"/>
                  <a:gd name="T7" fmla="*/ 145 h 190"/>
                  <a:gd name="T8" fmla="*/ 96 w 103"/>
                  <a:gd name="T9" fmla="*/ 130 h 190"/>
                  <a:gd name="T10" fmla="*/ 92 w 103"/>
                  <a:gd name="T11" fmla="*/ 117 h 190"/>
                  <a:gd name="T12" fmla="*/ 88 w 103"/>
                  <a:gd name="T13" fmla="*/ 102 h 190"/>
                  <a:gd name="T14" fmla="*/ 75 w 103"/>
                  <a:gd name="T15" fmla="*/ 79 h 190"/>
                  <a:gd name="T16" fmla="*/ 61 w 103"/>
                  <a:gd name="T17" fmla="*/ 55 h 190"/>
                  <a:gd name="T18" fmla="*/ 44 w 103"/>
                  <a:gd name="T19" fmla="*/ 33 h 190"/>
                  <a:gd name="T20" fmla="*/ 23 w 103"/>
                  <a:gd name="T21" fmla="*/ 14 h 190"/>
                  <a:gd name="T22" fmla="*/ 0 w 103"/>
                  <a:gd name="T23" fmla="*/ 0 h 1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3"/>
                  <a:gd name="T37" fmla="*/ 0 h 190"/>
                  <a:gd name="T38" fmla="*/ 103 w 103"/>
                  <a:gd name="T39" fmla="*/ 190 h 1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3" h="190">
                    <a:moveTo>
                      <a:pt x="103" y="190"/>
                    </a:moveTo>
                    <a:lnTo>
                      <a:pt x="103" y="189"/>
                    </a:lnTo>
                    <a:lnTo>
                      <a:pt x="103" y="157"/>
                    </a:lnTo>
                    <a:lnTo>
                      <a:pt x="100" y="145"/>
                    </a:lnTo>
                    <a:lnTo>
                      <a:pt x="96" y="130"/>
                    </a:lnTo>
                    <a:lnTo>
                      <a:pt x="92" y="117"/>
                    </a:lnTo>
                    <a:lnTo>
                      <a:pt x="88" y="102"/>
                    </a:lnTo>
                    <a:lnTo>
                      <a:pt x="75" y="79"/>
                    </a:lnTo>
                    <a:lnTo>
                      <a:pt x="61" y="55"/>
                    </a:lnTo>
                    <a:lnTo>
                      <a:pt x="44" y="33"/>
                    </a:lnTo>
                    <a:lnTo>
                      <a:pt x="23" y="14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9" name="Group 300"/>
            <p:cNvGrpSpPr>
              <a:grpSpLocks/>
            </p:cNvGrpSpPr>
            <p:nvPr/>
          </p:nvGrpSpPr>
          <p:grpSpPr bwMode="auto">
            <a:xfrm>
              <a:off x="4814" y="1751"/>
              <a:ext cx="46" cy="72"/>
              <a:chOff x="4814" y="1751"/>
              <a:chExt cx="46" cy="72"/>
            </a:xfrm>
            <a:grpFill/>
          </p:grpSpPr>
          <p:sp>
            <p:nvSpPr>
              <p:cNvPr id="35" name="Freeform 301"/>
              <p:cNvSpPr>
                <a:spLocks/>
              </p:cNvSpPr>
              <p:nvPr/>
            </p:nvSpPr>
            <p:spPr bwMode="auto">
              <a:xfrm>
                <a:off x="4814" y="1751"/>
                <a:ext cx="46" cy="72"/>
              </a:xfrm>
              <a:custGeom>
                <a:avLst/>
                <a:gdLst>
                  <a:gd name="T0" fmla="*/ 0 w 46"/>
                  <a:gd name="T1" fmla="*/ 72 h 72"/>
                  <a:gd name="T2" fmla="*/ 15 w 46"/>
                  <a:gd name="T3" fmla="*/ 55 h 72"/>
                  <a:gd name="T4" fmla="*/ 27 w 46"/>
                  <a:gd name="T5" fmla="*/ 41 h 72"/>
                  <a:gd name="T6" fmla="*/ 38 w 46"/>
                  <a:gd name="T7" fmla="*/ 20 h 72"/>
                  <a:gd name="T8" fmla="*/ 46 w 46"/>
                  <a:gd name="T9" fmla="*/ 0 h 72"/>
                  <a:gd name="T10" fmla="*/ 0 w 46"/>
                  <a:gd name="T11" fmla="*/ 72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72"/>
                  <a:gd name="T20" fmla="*/ 46 w 46"/>
                  <a:gd name="T21" fmla="*/ 72 h 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72">
                    <a:moveTo>
                      <a:pt x="0" y="72"/>
                    </a:moveTo>
                    <a:lnTo>
                      <a:pt x="15" y="55"/>
                    </a:lnTo>
                    <a:lnTo>
                      <a:pt x="27" y="41"/>
                    </a:lnTo>
                    <a:lnTo>
                      <a:pt x="38" y="20"/>
                    </a:lnTo>
                    <a:lnTo>
                      <a:pt x="46" y="0"/>
                    </a:lnTo>
                    <a:lnTo>
                      <a:pt x="0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6" name="Freeform 302"/>
              <p:cNvSpPr>
                <a:spLocks/>
              </p:cNvSpPr>
              <p:nvPr/>
            </p:nvSpPr>
            <p:spPr bwMode="auto">
              <a:xfrm>
                <a:off x="4814" y="1751"/>
                <a:ext cx="46" cy="72"/>
              </a:xfrm>
              <a:custGeom>
                <a:avLst/>
                <a:gdLst>
                  <a:gd name="T0" fmla="*/ 0 w 46"/>
                  <a:gd name="T1" fmla="*/ 72 h 72"/>
                  <a:gd name="T2" fmla="*/ 15 w 46"/>
                  <a:gd name="T3" fmla="*/ 55 h 72"/>
                  <a:gd name="T4" fmla="*/ 27 w 46"/>
                  <a:gd name="T5" fmla="*/ 41 h 72"/>
                  <a:gd name="T6" fmla="*/ 38 w 46"/>
                  <a:gd name="T7" fmla="*/ 20 h 72"/>
                  <a:gd name="T8" fmla="*/ 46 w 46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72"/>
                  <a:gd name="T17" fmla="*/ 46 w 4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72">
                    <a:moveTo>
                      <a:pt x="0" y="72"/>
                    </a:moveTo>
                    <a:lnTo>
                      <a:pt x="15" y="55"/>
                    </a:lnTo>
                    <a:lnTo>
                      <a:pt x="27" y="41"/>
                    </a:lnTo>
                    <a:lnTo>
                      <a:pt x="38" y="20"/>
                    </a:lnTo>
                    <a:lnTo>
                      <a:pt x="46" y="0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20" name="Group 303"/>
            <p:cNvGrpSpPr>
              <a:grpSpLocks/>
            </p:cNvGrpSpPr>
            <p:nvPr/>
          </p:nvGrpSpPr>
          <p:grpSpPr bwMode="auto">
            <a:xfrm>
              <a:off x="4751" y="1489"/>
              <a:ext cx="2" cy="33"/>
              <a:chOff x="4751" y="1489"/>
              <a:chExt cx="2" cy="33"/>
            </a:xfrm>
            <a:grpFill/>
          </p:grpSpPr>
          <p:sp>
            <p:nvSpPr>
              <p:cNvPr id="33" name="Freeform 304"/>
              <p:cNvSpPr>
                <a:spLocks/>
              </p:cNvSpPr>
              <p:nvPr/>
            </p:nvSpPr>
            <p:spPr bwMode="auto">
              <a:xfrm>
                <a:off x="4751" y="1489"/>
                <a:ext cx="2" cy="33"/>
              </a:xfrm>
              <a:custGeom>
                <a:avLst/>
                <a:gdLst>
                  <a:gd name="T0" fmla="*/ 2 w 2"/>
                  <a:gd name="T1" fmla="*/ 33 h 33"/>
                  <a:gd name="T2" fmla="*/ 2 w 2"/>
                  <a:gd name="T3" fmla="*/ 33 h 33"/>
                  <a:gd name="T4" fmla="*/ 0 w 2"/>
                  <a:gd name="T5" fmla="*/ 15 h 33"/>
                  <a:gd name="T6" fmla="*/ 0 w 2"/>
                  <a:gd name="T7" fmla="*/ 0 h 33"/>
                  <a:gd name="T8" fmla="*/ 2 w 2"/>
                  <a:gd name="T9" fmla="*/ 33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33"/>
                  <a:gd name="T17" fmla="*/ 2 w 2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33">
                    <a:moveTo>
                      <a:pt x="2" y="33"/>
                    </a:moveTo>
                    <a:lnTo>
                      <a:pt x="2" y="33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4" name="Freeform 305"/>
              <p:cNvSpPr>
                <a:spLocks/>
              </p:cNvSpPr>
              <p:nvPr/>
            </p:nvSpPr>
            <p:spPr bwMode="auto">
              <a:xfrm>
                <a:off x="4751" y="1489"/>
                <a:ext cx="2" cy="33"/>
              </a:xfrm>
              <a:custGeom>
                <a:avLst/>
                <a:gdLst>
                  <a:gd name="T0" fmla="*/ 2 w 2"/>
                  <a:gd name="T1" fmla="*/ 33 h 33"/>
                  <a:gd name="T2" fmla="*/ 2 w 2"/>
                  <a:gd name="T3" fmla="*/ 33 h 33"/>
                  <a:gd name="T4" fmla="*/ 0 w 2"/>
                  <a:gd name="T5" fmla="*/ 15 h 33"/>
                  <a:gd name="T6" fmla="*/ 0 w 2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33"/>
                  <a:gd name="T14" fmla="*/ 2 w 2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33">
                    <a:moveTo>
                      <a:pt x="2" y="33"/>
                    </a:moveTo>
                    <a:lnTo>
                      <a:pt x="2" y="33"/>
                    </a:lnTo>
                    <a:lnTo>
                      <a:pt x="0" y="15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21" name="Group 306"/>
            <p:cNvGrpSpPr>
              <a:grpSpLocks/>
            </p:cNvGrpSpPr>
            <p:nvPr/>
          </p:nvGrpSpPr>
          <p:grpSpPr bwMode="auto">
            <a:xfrm>
              <a:off x="4457" y="1408"/>
              <a:ext cx="25" cy="43"/>
              <a:chOff x="4457" y="1408"/>
              <a:chExt cx="25" cy="43"/>
            </a:xfrm>
            <a:grpFill/>
          </p:grpSpPr>
          <p:sp>
            <p:nvSpPr>
              <p:cNvPr id="31" name="Freeform 307"/>
              <p:cNvSpPr>
                <a:spLocks/>
              </p:cNvSpPr>
              <p:nvPr/>
            </p:nvSpPr>
            <p:spPr bwMode="auto">
              <a:xfrm>
                <a:off x="4457" y="1408"/>
                <a:ext cx="25" cy="43"/>
              </a:xfrm>
              <a:custGeom>
                <a:avLst/>
                <a:gdLst>
                  <a:gd name="T0" fmla="*/ 25 w 25"/>
                  <a:gd name="T1" fmla="*/ 0 h 43"/>
                  <a:gd name="T2" fmla="*/ 10 w 25"/>
                  <a:gd name="T3" fmla="*/ 21 h 43"/>
                  <a:gd name="T4" fmla="*/ 6 w 25"/>
                  <a:gd name="T5" fmla="*/ 32 h 43"/>
                  <a:gd name="T6" fmla="*/ 0 w 25"/>
                  <a:gd name="T7" fmla="*/ 43 h 43"/>
                  <a:gd name="T8" fmla="*/ 25 w 25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43"/>
                  <a:gd name="T17" fmla="*/ 25 w 25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43">
                    <a:moveTo>
                      <a:pt x="25" y="0"/>
                    </a:moveTo>
                    <a:lnTo>
                      <a:pt x="10" y="21"/>
                    </a:lnTo>
                    <a:lnTo>
                      <a:pt x="6" y="32"/>
                    </a:lnTo>
                    <a:lnTo>
                      <a:pt x="0" y="43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Freeform 308"/>
              <p:cNvSpPr>
                <a:spLocks/>
              </p:cNvSpPr>
              <p:nvPr/>
            </p:nvSpPr>
            <p:spPr bwMode="auto">
              <a:xfrm>
                <a:off x="4457" y="1408"/>
                <a:ext cx="25" cy="43"/>
              </a:xfrm>
              <a:custGeom>
                <a:avLst/>
                <a:gdLst>
                  <a:gd name="T0" fmla="*/ 25 w 25"/>
                  <a:gd name="T1" fmla="*/ 0 h 43"/>
                  <a:gd name="T2" fmla="*/ 10 w 25"/>
                  <a:gd name="T3" fmla="*/ 21 h 43"/>
                  <a:gd name="T4" fmla="*/ 6 w 25"/>
                  <a:gd name="T5" fmla="*/ 32 h 43"/>
                  <a:gd name="T6" fmla="*/ 0 w 25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"/>
                  <a:gd name="T13" fmla="*/ 0 h 43"/>
                  <a:gd name="T14" fmla="*/ 25 w 25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" h="43">
                    <a:moveTo>
                      <a:pt x="25" y="0"/>
                    </a:moveTo>
                    <a:lnTo>
                      <a:pt x="10" y="21"/>
                    </a:lnTo>
                    <a:lnTo>
                      <a:pt x="6" y="32"/>
                    </a:lnTo>
                    <a:lnTo>
                      <a:pt x="0" y="43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22" name="Group 309"/>
            <p:cNvGrpSpPr>
              <a:grpSpLocks/>
            </p:cNvGrpSpPr>
            <p:nvPr/>
          </p:nvGrpSpPr>
          <p:grpSpPr bwMode="auto">
            <a:xfrm>
              <a:off x="4238" y="1430"/>
              <a:ext cx="11" cy="39"/>
              <a:chOff x="4238" y="1430"/>
              <a:chExt cx="11" cy="39"/>
            </a:xfrm>
            <a:grpFill/>
          </p:grpSpPr>
          <p:sp>
            <p:nvSpPr>
              <p:cNvPr id="29" name="Freeform 310"/>
              <p:cNvSpPr>
                <a:spLocks/>
              </p:cNvSpPr>
              <p:nvPr/>
            </p:nvSpPr>
            <p:spPr bwMode="auto">
              <a:xfrm>
                <a:off x="4238" y="1430"/>
                <a:ext cx="11" cy="39"/>
              </a:xfrm>
              <a:custGeom>
                <a:avLst/>
                <a:gdLst>
                  <a:gd name="T0" fmla="*/ 11 w 11"/>
                  <a:gd name="T1" fmla="*/ 0 h 39"/>
                  <a:gd name="T2" fmla="*/ 5 w 11"/>
                  <a:gd name="T3" fmla="*/ 19 h 39"/>
                  <a:gd name="T4" fmla="*/ 0 w 11"/>
                  <a:gd name="T5" fmla="*/ 39 h 39"/>
                  <a:gd name="T6" fmla="*/ 11 w 11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39"/>
                  <a:gd name="T14" fmla="*/ 11 w 11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39">
                    <a:moveTo>
                      <a:pt x="11" y="0"/>
                    </a:moveTo>
                    <a:lnTo>
                      <a:pt x="5" y="19"/>
                    </a:lnTo>
                    <a:lnTo>
                      <a:pt x="0" y="39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0" name="Freeform 311"/>
              <p:cNvSpPr>
                <a:spLocks/>
              </p:cNvSpPr>
              <p:nvPr/>
            </p:nvSpPr>
            <p:spPr bwMode="auto">
              <a:xfrm>
                <a:off x="4238" y="1430"/>
                <a:ext cx="11" cy="39"/>
              </a:xfrm>
              <a:custGeom>
                <a:avLst/>
                <a:gdLst>
                  <a:gd name="T0" fmla="*/ 11 w 11"/>
                  <a:gd name="T1" fmla="*/ 0 h 39"/>
                  <a:gd name="T2" fmla="*/ 5 w 11"/>
                  <a:gd name="T3" fmla="*/ 19 h 39"/>
                  <a:gd name="T4" fmla="*/ 0 w 11"/>
                  <a:gd name="T5" fmla="*/ 39 h 39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39"/>
                  <a:gd name="T11" fmla="*/ 11 w 11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39">
                    <a:moveTo>
                      <a:pt x="11" y="0"/>
                    </a:moveTo>
                    <a:lnTo>
                      <a:pt x="5" y="19"/>
                    </a:lnTo>
                    <a:lnTo>
                      <a:pt x="0" y="39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23" name="Group 312"/>
            <p:cNvGrpSpPr>
              <a:grpSpLocks/>
            </p:cNvGrpSpPr>
            <p:nvPr/>
          </p:nvGrpSpPr>
          <p:grpSpPr bwMode="auto">
            <a:xfrm>
              <a:off x="3982" y="1482"/>
              <a:ext cx="42" cy="36"/>
              <a:chOff x="3982" y="1482"/>
              <a:chExt cx="42" cy="36"/>
            </a:xfrm>
            <a:grpFill/>
          </p:grpSpPr>
          <p:sp>
            <p:nvSpPr>
              <p:cNvPr id="27" name="Freeform 313"/>
              <p:cNvSpPr>
                <a:spLocks/>
              </p:cNvSpPr>
              <p:nvPr/>
            </p:nvSpPr>
            <p:spPr bwMode="auto">
              <a:xfrm>
                <a:off x="3982" y="1482"/>
                <a:ext cx="42" cy="36"/>
              </a:xfrm>
              <a:custGeom>
                <a:avLst/>
                <a:gdLst>
                  <a:gd name="T0" fmla="*/ 42 w 42"/>
                  <a:gd name="T1" fmla="*/ 36 h 36"/>
                  <a:gd name="T2" fmla="*/ 21 w 42"/>
                  <a:gd name="T3" fmla="*/ 18 h 36"/>
                  <a:gd name="T4" fmla="*/ 0 w 42"/>
                  <a:gd name="T5" fmla="*/ 0 h 36"/>
                  <a:gd name="T6" fmla="*/ 42 w 42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36"/>
                  <a:gd name="T14" fmla="*/ 42 w 42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36">
                    <a:moveTo>
                      <a:pt x="42" y="36"/>
                    </a:moveTo>
                    <a:lnTo>
                      <a:pt x="21" y="18"/>
                    </a:lnTo>
                    <a:lnTo>
                      <a:pt x="0" y="0"/>
                    </a:lnTo>
                    <a:lnTo>
                      <a:pt x="42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8" name="Freeform 314"/>
              <p:cNvSpPr>
                <a:spLocks/>
              </p:cNvSpPr>
              <p:nvPr/>
            </p:nvSpPr>
            <p:spPr bwMode="auto">
              <a:xfrm>
                <a:off x="3982" y="1482"/>
                <a:ext cx="42" cy="36"/>
              </a:xfrm>
              <a:custGeom>
                <a:avLst/>
                <a:gdLst>
                  <a:gd name="T0" fmla="*/ 42 w 42"/>
                  <a:gd name="T1" fmla="*/ 36 h 36"/>
                  <a:gd name="T2" fmla="*/ 21 w 42"/>
                  <a:gd name="T3" fmla="*/ 18 h 36"/>
                  <a:gd name="T4" fmla="*/ 0 w 42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36"/>
                  <a:gd name="T11" fmla="*/ 42 w 42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36">
                    <a:moveTo>
                      <a:pt x="42" y="36"/>
                    </a:moveTo>
                    <a:lnTo>
                      <a:pt x="21" y="18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24" name="Group 315"/>
            <p:cNvGrpSpPr>
              <a:grpSpLocks/>
            </p:cNvGrpSpPr>
            <p:nvPr/>
          </p:nvGrpSpPr>
          <p:grpSpPr bwMode="auto">
            <a:xfrm>
              <a:off x="3663" y="1727"/>
              <a:ext cx="6" cy="39"/>
              <a:chOff x="3663" y="1727"/>
              <a:chExt cx="6" cy="39"/>
            </a:xfrm>
            <a:grpFill/>
          </p:grpSpPr>
          <p:sp>
            <p:nvSpPr>
              <p:cNvPr id="25" name="Freeform 316"/>
              <p:cNvSpPr>
                <a:spLocks/>
              </p:cNvSpPr>
              <p:nvPr/>
            </p:nvSpPr>
            <p:spPr bwMode="auto">
              <a:xfrm>
                <a:off x="3663" y="1727"/>
                <a:ext cx="6" cy="39"/>
              </a:xfrm>
              <a:custGeom>
                <a:avLst/>
                <a:gdLst>
                  <a:gd name="T0" fmla="*/ 0 w 6"/>
                  <a:gd name="T1" fmla="*/ 0 h 39"/>
                  <a:gd name="T2" fmla="*/ 2 w 6"/>
                  <a:gd name="T3" fmla="*/ 19 h 39"/>
                  <a:gd name="T4" fmla="*/ 6 w 6"/>
                  <a:gd name="T5" fmla="*/ 39 h 39"/>
                  <a:gd name="T6" fmla="*/ 0 w 6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39"/>
                  <a:gd name="T14" fmla="*/ 6 w 6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39">
                    <a:moveTo>
                      <a:pt x="0" y="0"/>
                    </a:moveTo>
                    <a:lnTo>
                      <a:pt x="2" y="19"/>
                    </a:lnTo>
                    <a:lnTo>
                      <a:pt x="6" y="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Freeform 317"/>
              <p:cNvSpPr>
                <a:spLocks/>
              </p:cNvSpPr>
              <p:nvPr/>
            </p:nvSpPr>
            <p:spPr bwMode="auto">
              <a:xfrm>
                <a:off x="3663" y="1727"/>
                <a:ext cx="6" cy="39"/>
              </a:xfrm>
              <a:custGeom>
                <a:avLst/>
                <a:gdLst>
                  <a:gd name="T0" fmla="*/ 0 w 6"/>
                  <a:gd name="T1" fmla="*/ 0 h 39"/>
                  <a:gd name="T2" fmla="*/ 2 w 6"/>
                  <a:gd name="T3" fmla="*/ 19 h 39"/>
                  <a:gd name="T4" fmla="*/ 6 w 6"/>
                  <a:gd name="T5" fmla="*/ 39 h 39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9"/>
                  <a:gd name="T11" fmla="*/ 6 w 6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9">
                    <a:moveTo>
                      <a:pt x="0" y="0"/>
                    </a:moveTo>
                    <a:lnTo>
                      <a:pt x="2" y="19"/>
                    </a:lnTo>
                    <a:lnTo>
                      <a:pt x="6" y="39"/>
                    </a:lnTo>
                  </a:path>
                </a:pathLst>
              </a:custGeom>
              <a:grpFill/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8" name="Rectangle 318"/>
          <p:cNvSpPr>
            <a:spLocks noChangeArrowheads="1"/>
          </p:cNvSpPr>
          <p:nvPr/>
        </p:nvSpPr>
        <p:spPr bwMode="auto">
          <a:xfrm>
            <a:off x="5999149" y="5175713"/>
            <a:ext cx="65" cy="161647"/>
          </a:xfrm>
          <a:prstGeom prst="rect">
            <a:avLst/>
          </a:prstGeom>
          <a:solidFill>
            <a:srgbClr val="EEECE1">
              <a:lumMod val="9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757772" eaLnBrk="0" hangingPunct="0">
              <a:lnSpc>
                <a:spcPct val="90000"/>
              </a:lnSpc>
              <a:defRPr/>
            </a:pPr>
            <a:endParaRPr lang="en-US" sz="1167" b="1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7536" y="210685"/>
            <a:ext cx="11091672" cy="110799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4.1: Instantiation and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540500"/>
            <a:ext cx="685800" cy="1492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0" y="2535860"/>
            <a:ext cx="5484615" cy="448641"/>
          </a:xfrm>
          <a:prstGeom prst="rect">
            <a:avLst/>
          </a:prstGeom>
          <a:solidFill>
            <a:srgbClr val="FF72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52400" tIns="37891" rIns="152400" bIns="37891" rtlCol="0" anchor="ctr" anchorCtr="1"/>
          <a:lstStyle/>
          <a:p>
            <a:pPr defTabSz="757772">
              <a:defRPr/>
            </a:pPr>
            <a:r>
              <a:rPr lang="en-US" sz="1333" kern="0" dirty="0" smtClean="0">
                <a:solidFill>
                  <a:prstClr val="white"/>
                </a:solidFill>
                <a:latin typeface="Calibri"/>
              </a:rPr>
              <a:t>SO</a:t>
            </a:r>
            <a:endParaRPr lang="en-US" sz="1333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467449" y="2372194"/>
            <a:ext cx="1591153" cy="773589"/>
          </a:xfrm>
          <a:prstGeom prst="rect">
            <a:avLst/>
          </a:prstGeom>
          <a:solidFill>
            <a:srgbClr val="FFCC0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6178" tIns="38089" rIns="76178" bIns="38089" rtlCol="0" anchor="t" anchorCtr="1"/>
          <a:lstStyle/>
          <a:p>
            <a:pPr algn="ctr" defTabSz="757772">
              <a:defRPr/>
            </a:pPr>
            <a:r>
              <a:rPr lang="en-US" sz="1333" kern="0" dirty="0">
                <a:solidFill>
                  <a:prstClr val="black"/>
                </a:solidFill>
                <a:latin typeface="Calibri"/>
              </a:rPr>
              <a:t>A&amp;AI</a:t>
            </a:r>
          </a:p>
        </p:txBody>
      </p:sp>
      <p:sp>
        <p:nvSpPr>
          <p:cNvPr id="56" name="Can 55"/>
          <p:cNvSpPr/>
          <p:nvPr/>
        </p:nvSpPr>
        <p:spPr>
          <a:xfrm>
            <a:off x="9559080" y="2698101"/>
            <a:ext cx="1083063" cy="327133"/>
          </a:xfrm>
          <a:prstGeom prst="can">
            <a:avLst>
              <a:gd name="adj" fmla="val 17987"/>
            </a:avLst>
          </a:prstGeom>
          <a:solidFill>
            <a:srgbClr val="FFC000">
              <a:lumMod val="60000"/>
              <a:lumOff val="40000"/>
            </a:srgbClr>
          </a:soli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6178" tIns="76178" rIns="76178" bIns="38089" rtlCol="0" anchor="ctr"/>
          <a:lstStyle/>
          <a:p>
            <a:pPr algn="ctr" defTabSz="757772">
              <a:lnSpc>
                <a:spcPts val="749"/>
              </a:lnSpc>
              <a:defRPr/>
            </a:pPr>
            <a:r>
              <a:rPr lang="en-US" sz="1167" kern="0" dirty="0">
                <a:solidFill>
                  <a:prstClr val="black"/>
                </a:solidFill>
                <a:latin typeface="Calibri"/>
              </a:rPr>
              <a:t>Inventory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14875" y="5694302"/>
            <a:ext cx="1812601" cy="333087"/>
          </a:xfrm>
          <a:prstGeom prst="rect">
            <a:avLst/>
          </a:prstGeom>
          <a:noFill/>
        </p:spPr>
        <p:txBody>
          <a:bodyPr wrap="square" lIns="0" tIns="37901" rIns="0" bIns="37901" rtlCol="0" anchor="ctr" anchorCtr="1">
            <a:spAutoFit/>
          </a:bodyPr>
          <a:lstStyle/>
          <a:p>
            <a:pPr defTabSz="965526"/>
            <a:r>
              <a:rPr lang="en-US" sz="1667" b="1" dirty="0" smtClean="0">
                <a:solidFill>
                  <a:prstClr val="black"/>
                </a:solidFill>
                <a:latin typeface="Calibri"/>
              </a:rPr>
              <a:t>Infrastructure</a:t>
            </a:r>
            <a:endParaRPr lang="en-US" sz="16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567787" y="3000889"/>
            <a:ext cx="2228" cy="9560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78" name="Rounded Rectangle 77"/>
          <p:cNvSpPr/>
          <p:nvPr/>
        </p:nvSpPr>
        <p:spPr>
          <a:xfrm>
            <a:off x="2531108" y="4549895"/>
            <a:ext cx="1623233" cy="67385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5781" tIns="37891" rIns="75781" bIns="37891" rtlCol="0" anchor="ctr"/>
          <a:lstStyle/>
          <a:p>
            <a:pPr defTabSz="757772">
              <a:defRPr/>
            </a:pPr>
            <a:endParaRPr lang="en-US" sz="1167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66952" y="3948238"/>
            <a:ext cx="1800087" cy="557514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5781" tIns="37891" rIns="75781" bIns="37891" rtlCol="0" anchor="ctr" anchorCtr="1"/>
          <a:lstStyle/>
          <a:p>
            <a:pPr algn="ctr" defTabSz="757772">
              <a:defRPr/>
            </a:pPr>
            <a:r>
              <a:rPr lang="en-US" sz="1333" kern="0" dirty="0" smtClean="0">
                <a:solidFill>
                  <a:prstClr val="black"/>
                </a:solidFill>
                <a:latin typeface="Calibri"/>
              </a:rPr>
              <a:t>SDNC</a:t>
            </a:r>
            <a:endParaRPr lang="en-US" sz="133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536768" y="3958919"/>
            <a:ext cx="1243145" cy="550833"/>
          </a:xfrm>
          <a:prstGeom prst="rect">
            <a:avLst/>
          </a:pr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>
              <a:defRPr/>
            </a:pPr>
            <a:r>
              <a:rPr lang="en-US" sz="1167" kern="0" dirty="0">
                <a:solidFill>
                  <a:prstClr val="black"/>
                </a:solidFill>
              </a:rPr>
              <a:t>DCAE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4041523" y="5086138"/>
            <a:ext cx="116603" cy="763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86940" y="4401802"/>
            <a:ext cx="191206" cy="1039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332" name="Elbow Connector 331"/>
          <p:cNvCxnSpPr>
            <a:stCxn id="67" idx="2"/>
            <a:endCxn id="408" idx="2"/>
          </p:cNvCxnSpPr>
          <p:nvPr/>
        </p:nvCxnSpPr>
        <p:spPr>
          <a:xfrm rot="5400000" flipH="1" flipV="1">
            <a:off x="7507545" y="2216216"/>
            <a:ext cx="1364534" cy="3214538"/>
          </a:xfrm>
          <a:prstGeom prst="bentConnector3">
            <a:avLst>
              <a:gd name="adj1" fmla="val -13961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48" idx="3"/>
            <a:endCxn id="55" idx="1"/>
          </p:cNvCxnSpPr>
          <p:nvPr/>
        </p:nvCxnSpPr>
        <p:spPr>
          <a:xfrm flipV="1">
            <a:off x="8532615" y="2758989"/>
            <a:ext cx="934834" cy="11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endCxn id="78" idx="0"/>
          </p:cNvCxnSpPr>
          <p:nvPr/>
        </p:nvCxnSpPr>
        <p:spPr>
          <a:xfrm>
            <a:off x="3341992" y="3025234"/>
            <a:ext cx="733" cy="15246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10367789" y="3049799"/>
            <a:ext cx="105998" cy="91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2724819" y="4607273"/>
            <a:ext cx="1259324" cy="56584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lIns="75781" tIns="0" rIns="75781" bIns="37891" rtlCol="0" anchor="t" anchorCtr="0"/>
          <a:lstStyle/>
          <a:p>
            <a:pPr algn="ctr" defTabSz="757772">
              <a:defRPr/>
            </a:pPr>
            <a:endParaRPr lang="en-US" sz="1333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2827314" y="4928398"/>
            <a:ext cx="1052047" cy="165409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75781" tIns="37891" rIns="75781" bIns="37891" rtlCol="0" anchor="ctr"/>
          <a:lstStyle/>
          <a:p>
            <a:pPr algn="ctr" defTabSz="757772">
              <a:defRPr/>
            </a:pPr>
            <a:r>
              <a:rPr lang="en-US" sz="1333" kern="0" dirty="0" err="1">
                <a:solidFill>
                  <a:prstClr val="white"/>
                </a:solidFill>
                <a:latin typeface="Calibri"/>
              </a:rPr>
              <a:t>OpenStack</a:t>
            </a:r>
            <a:endParaRPr lang="en-US" sz="1333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4825538" y="3587874"/>
            <a:ext cx="645573" cy="423386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917" i="1" kern="0" dirty="0" err="1" smtClean="0">
                <a:solidFill>
                  <a:prstClr val="black"/>
                </a:solidFill>
                <a:latin typeface="Calibri"/>
              </a:rPr>
              <a:t>vCPE</a:t>
            </a:r>
            <a:r>
              <a:rPr lang="en-US" sz="917" i="1" kern="0" dirty="0" smtClean="0">
                <a:solidFill>
                  <a:prstClr val="black"/>
                </a:solidFill>
                <a:latin typeface="Calibri"/>
              </a:rPr>
              <a:t> Resources</a:t>
            </a:r>
            <a:r>
              <a:rPr lang="en-US" sz="917" i="1" kern="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917" i="1" kern="0" dirty="0">
                <a:solidFill>
                  <a:prstClr val="black"/>
                </a:solidFill>
                <a:latin typeface="Calibri"/>
              </a:rPr>
            </a:br>
            <a:r>
              <a:rPr lang="en-US" sz="917" i="1" kern="0" dirty="0">
                <a:solidFill>
                  <a:prstClr val="black"/>
                </a:solidFill>
                <a:latin typeface="Calibri"/>
              </a:rPr>
              <a:t>assignments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8700648" y="4413235"/>
            <a:ext cx="141980" cy="1104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9735543" y="3055352"/>
            <a:ext cx="123075" cy="858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7028463" y="4566460"/>
            <a:ext cx="633232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Update/create Objects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8921431" y="2496992"/>
            <a:ext cx="445793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Create Objects</a:t>
            </a:r>
          </a:p>
        </p:txBody>
      </p:sp>
      <p:cxnSp>
        <p:nvCxnSpPr>
          <p:cNvPr id="432" name="Straight Arrow Connector 431"/>
          <p:cNvCxnSpPr/>
          <p:nvPr/>
        </p:nvCxnSpPr>
        <p:spPr>
          <a:xfrm>
            <a:off x="7450348" y="1697950"/>
            <a:ext cx="0" cy="8503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433" name="TextBox 432"/>
          <p:cNvSpPr txBox="1"/>
          <p:nvPr/>
        </p:nvSpPr>
        <p:spPr>
          <a:xfrm>
            <a:off x="7488740" y="1840950"/>
            <a:ext cx="1058592" cy="282257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917" i="1" kern="0" dirty="0" err="1" smtClean="0">
                <a:solidFill>
                  <a:prstClr val="black"/>
                </a:solidFill>
                <a:latin typeface="Calibri"/>
              </a:rPr>
              <a:t>vCPE</a:t>
            </a:r>
            <a:r>
              <a:rPr lang="en-US" sz="917" i="1" kern="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917" i="1" kern="0" dirty="0">
                <a:solidFill>
                  <a:prstClr val="black"/>
                </a:solidFill>
                <a:latin typeface="Calibri"/>
              </a:rPr>
            </a:br>
            <a:r>
              <a:rPr lang="en-US" sz="917" i="1" kern="0" dirty="0">
                <a:solidFill>
                  <a:prstClr val="black"/>
                </a:solidFill>
                <a:latin typeface="Calibri"/>
              </a:rPr>
              <a:t>orchestration request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2504297" y="3445856"/>
            <a:ext cx="785313" cy="423386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917" i="1" kern="0" dirty="0" smtClean="0">
                <a:solidFill>
                  <a:prstClr val="black"/>
                </a:solidFill>
                <a:latin typeface="Calibri"/>
              </a:rPr>
              <a:t>Heat Instantiation Request</a:t>
            </a:r>
            <a:endParaRPr lang="en-US" sz="917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9" name="Oval 438"/>
          <p:cNvSpPr/>
          <p:nvPr/>
        </p:nvSpPr>
        <p:spPr>
          <a:xfrm>
            <a:off x="3625264" y="2602508"/>
            <a:ext cx="580439" cy="315993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sp>
        <p:nvSpPr>
          <p:cNvPr id="440" name="Oval 439"/>
          <p:cNvSpPr/>
          <p:nvPr/>
        </p:nvSpPr>
        <p:spPr>
          <a:xfrm>
            <a:off x="4798008" y="4255972"/>
            <a:ext cx="547895" cy="267669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5060359" y="1282193"/>
            <a:ext cx="133985" cy="13769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3790036" y="5110712"/>
            <a:ext cx="154723" cy="11303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5674949" y="4925183"/>
            <a:ext cx="780348" cy="282257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917" i="1" kern="0" dirty="0">
                <a:solidFill>
                  <a:prstClr val="black"/>
                </a:solidFill>
                <a:latin typeface="Calibri"/>
              </a:rPr>
              <a:t>Create virtual networks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10642143" y="3954769"/>
            <a:ext cx="109436" cy="774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8588956" y="3953374"/>
            <a:ext cx="199582" cy="1233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6361652" y="3948988"/>
            <a:ext cx="199582" cy="1233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10758122" y="3952213"/>
            <a:ext cx="109436" cy="774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09" name="Rectangle 508"/>
          <p:cNvSpPr/>
          <p:nvPr/>
        </p:nvSpPr>
        <p:spPr>
          <a:xfrm>
            <a:off x="6264821" y="4399528"/>
            <a:ext cx="191206" cy="1039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8523426" y="4410037"/>
            <a:ext cx="141980" cy="1104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9797081" y="2375385"/>
            <a:ext cx="142613" cy="1066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7547099" y="2603501"/>
            <a:ext cx="580439" cy="315993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 err="1" smtClean="0">
                <a:solidFill>
                  <a:srgbClr val="FF0000"/>
                </a:solidFill>
              </a:rPr>
              <a:t>vCPE</a:t>
            </a:r>
            <a:r>
              <a:rPr lang="en-US" sz="833" b="1" dirty="0" smtClean="0">
                <a:solidFill>
                  <a:srgbClr val="FF0000"/>
                </a:solidFill>
              </a:rPr>
              <a:t> </a:t>
            </a:r>
            <a:r>
              <a:rPr lang="en-US" sz="833" b="1" dirty="0">
                <a:solidFill>
                  <a:srgbClr val="FF0000"/>
                </a:solidFill>
              </a:rPr>
              <a:t>BPELs  </a:t>
            </a:r>
          </a:p>
        </p:txBody>
      </p:sp>
      <p:sp>
        <p:nvSpPr>
          <p:cNvPr id="225" name="Oval 224"/>
          <p:cNvSpPr/>
          <p:nvPr/>
        </p:nvSpPr>
        <p:spPr>
          <a:xfrm>
            <a:off x="7125055" y="2024834"/>
            <a:ext cx="239193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6" name="Oval 225"/>
          <p:cNvSpPr/>
          <p:nvPr/>
        </p:nvSpPr>
        <p:spPr>
          <a:xfrm>
            <a:off x="5593115" y="3604690"/>
            <a:ext cx="239193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27" name="Oval 226"/>
          <p:cNvSpPr/>
          <p:nvPr/>
        </p:nvSpPr>
        <p:spPr>
          <a:xfrm>
            <a:off x="6623598" y="4606571"/>
            <a:ext cx="239193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30" name="Oval 229"/>
          <p:cNvSpPr/>
          <p:nvPr/>
        </p:nvSpPr>
        <p:spPr>
          <a:xfrm>
            <a:off x="3020009" y="3116552"/>
            <a:ext cx="239193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31" name="Oval 230"/>
          <p:cNvSpPr/>
          <p:nvPr/>
        </p:nvSpPr>
        <p:spPr>
          <a:xfrm>
            <a:off x="4431773" y="4940562"/>
            <a:ext cx="239193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32" name="Oval 231"/>
          <p:cNvSpPr/>
          <p:nvPr/>
        </p:nvSpPr>
        <p:spPr>
          <a:xfrm>
            <a:off x="5193398" y="4924808"/>
            <a:ext cx="239193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233" name="Oval 232"/>
          <p:cNvSpPr/>
          <p:nvPr/>
        </p:nvSpPr>
        <p:spPr>
          <a:xfrm>
            <a:off x="8616612" y="2476500"/>
            <a:ext cx="239193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8771638" y="2833359"/>
            <a:ext cx="633232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Update Objects</a:t>
            </a:r>
          </a:p>
        </p:txBody>
      </p:sp>
      <p:sp>
        <p:nvSpPr>
          <p:cNvPr id="259" name="Oval 258"/>
          <p:cNvSpPr/>
          <p:nvPr/>
        </p:nvSpPr>
        <p:spPr>
          <a:xfrm>
            <a:off x="8603435" y="2852412"/>
            <a:ext cx="239193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35" name="Oval 234"/>
          <p:cNvSpPr/>
          <p:nvPr/>
        </p:nvSpPr>
        <p:spPr>
          <a:xfrm>
            <a:off x="9310723" y="2399641"/>
            <a:ext cx="547895" cy="267669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10348833" y="4262132"/>
            <a:ext cx="547895" cy="267669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cxnSp>
        <p:nvCxnSpPr>
          <p:cNvPr id="461" name="Elbow Connector 460"/>
          <p:cNvCxnSpPr>
            <a:stCxn id="78" idx="3"/>
            <a:endCxn id="347" idx="0"/>
          </p:cNvCxnSpPr>
          <p:nvPr/>
        </p:nvCxnSpPr>
        <p:spPr>
          <a:xfrm>
            <a:off x="4154341" y="4886821"/>
            <a:ext cx="1430003" cy="36832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909708" y="3235199"/>
            <a:ext cx="1490283" cy="4051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5781" tIns="37891" rIns="75781" bIns="37891" rtlCol="0" anchor="ctr" anchorCtr="1"/>
          <a:lstStyle/>
          <a:p>
            <a:pPr algn="ctr" defTabSz="757772">
              <a:defRPr/>
            </a:pPr>
            <a:r>
              <a:rPr lang="en-US" sz="1333" kern="0" dirty="0" smtClean="0">
                <a:solidFill>
                  <a:srgbClr val="232323"/>
                </a:solidFill>
                <a:latin typeface="Calibri"/>
              </a:rPr>
              <a:t>Homing/placement Function</a:t>
            </a:r>
            <a:endParaRPr lang="en-US" sz="1333" kern="0" dirty="0">
              <a:solidFill>
                <a:srgbClr val="232323"/>
              </a:solidFill>
              <a:latin typeface="Calibri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5910568" y="3177316"/>
            <a:ext cx="567211" cy="235973"/>
          </a:xfrm>
          <a:prstGeom prst="ellipse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0.5</a:t>
            </a:r>
          </a:p>
        </p:txBody>
      </p:sp>
      <p:cxnSp>
        <p:nvCxnSpPr>
          <p:cNvPr id="85" name="Elbow Connector 84"/>
          <p:cNvCxnSpPr>
            <a:stCxn id="48" idx="2"/>
            <a:endCxn id="237" idx="1"/>
          </p:cNvCxnSpPr>
          <p:nvPr/>
        </p:nvCxnSpPr>
        <p:spPr bwMode="auto">
          <a:xfrm rot="16200000" flipH="1">
            <a:off x="6123372" y="2651437"/>
            <a:ext cx="453272" cy="1119400"/>
          </a:xfrm>
          <a:prstGeom prst="bentConnector2">
            <a:avLst/>
          </a:prstGeom>
          <a:noFill/>
          <a:ln w="19050" cap="flat" cmpd="sng" algn="ctr">
            <a:solidFill>
              <a:srgbClr val="FF7B05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4143822" y="5233625"/>
            <a:ext cx="2977156" cy="961517"/>
            <a:chOff x="4143822" y="5233625"/>
            <a:chExt cx="2977156" cy="961517"/>
          </a:xfrm>
        </p:grpSpPr>
        <p:sp>
          <p:nvSpPr>
            <p:cNvPr id="347" name="Rounded Rectangle 346"/>
            <p:cNvSpPr/>
            <p:nvPr/>
          </p:nvSpPr>
          <p:spPr bwMode="auto">
            <a:xfrm>
              <a:off x="4143822" y="5255141"/>
              <a:ext cx="2881043" cy="940001"/>
            </a:xfrm>
            <a:prstGeom prst="roundRect">
              <a:avLst>
                <a:gd name="adj" fmla="val 9226"/>
              </a:avLst>
            </a:prstGeom>
            <a:solidFill>
              <a:schemeClr val="bg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13" tIns="46007" rIns="92013" bIns="46007" numCol="1" rtlCol="0" anchor="b" anchorCtr="1" compatLnSpc="1">
              <a:prstTxWarp prst="textNoShape">
                <a:avLst/>
              </a:prstTxWarp>
              <a:noAutofit/>
            </a:bodyPr>
            <a:lstStyle/>
            <a:p>
              <a:pPr algn="ctr" defTabSz="92009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1000" kern="0" dirty="0">
                <a:solidFill>
                  <a:prstClr val="white"/>
                </a:solidFill>
                <a:ea typeface="Arial" pitchFamily="-111" charset="-52"/>
                <a:cs typeface="Arial" panose="020B0604020202020204" pitchFamily="34" charset="0"/>
              </a:endParaRPr>
            </a:p>
          </p:txBody>
        </p:sp>
        <p:sp>
          <p:nvSpPr>
            <p:cNvPr id="348" name="Rounded Rectangle 347"/>
            <p:cNvSpPr/>
            <p:nvPr/>
          </p:nvSpPr>
          <p:spPr bwMode="auto">
            <a:xfrm>
              <a:off x="4430098" y="5407064"/>
              <a:ext cx="499833" cy="323233"/>
            </a:xfrm>
            <a:prstGeom prst="roundRect">
              <a:avLst/>
            </a:prstGeom>
            <a:solidFill>
              <a:srgbClr val="C4D82D">
                <a:lumMod val="20000"/>
                <a:lumOff val="80000"/>
              </a:srgb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13" tIns="46007" rIns="92013" bIns="4600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2009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00" kern="0" dirty="0" err="1">
                  <a:solidFill>
                    <a:prstClr val="black"/>
                  </a:solidFill>
                  <a:ea typeface="Arial" pitchFamily="-111" charset="-52"/>
                  <a:cs typeface="Arial" panose="020B0604020202020204" pitchFamily="34" charset="0"/>
                </a:rPr>
                <a:t>vCE</a:t>
              </a:r>
              <a:endParaRPr lang="en-US" sz="1000" kern="0" dirty="0">
                <a:solidFill>
                  <a:prstClr val="black"/>
                </a:solidFill>
                <a:ea typeface="Arial" pitchFamily="-111" charset="-52"/>
                <a:cs typeface="Arial" panose="020B0604020202020204" pitchFamily="34" charset="0"/>
              </a:endParaRPr>
            </a:p>
          </p:txBody>
        </p:sp>
        <p:sp>
          <p:nvSpPr>
            <p:cNvPr id="349" name="Rounded Rectangle 348"/>
            <p:cNvSpPr/>
            <p:nvPr/>
          </p:nvSpPr>
          <p:spPr bwMode="auto">
            <a:xfrm>
              <a:off x="4350169" y="5488584"/>
              <a:ext cx="499833" cy="323233"/>
            </a:xfrm>
            <a:prstGeom prst="roundRect">
              <a:avLst/>
            </a:prstGeom>
            <a:solidFill>
              <a:srgbClr val="C4D82D">
                <a:lumMod val="20000"/>
                <a:lumOff val="80000"/>
              </a:srgb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13" tIns="46007" rIns="92013" bIns="4600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2009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00" kern="0" dirty="0" err="1">
                  <a:solidFill>
                    <a:prstClr val="black"/>
                  </a:solidFill>
                  <a:ea typeface="Arial" pitchFamily="-111" charset="-52"/>
                  <a:cs typeface="Arial" panose="020B0604020202020204" pitchFamily="34" charset="0"/>
                </a:rPr>
                <a:t>vCE</a:t>
              </a:r>
              <a:endParaRPr lang="en-US" sz="1000" kern="0" dirty="0">
                <a:solidFill>
                  <a:prstClr val="black"/>
                </a:solidFill>
                <a:ea typeface="Arial" pitchFamily="-111" charset="-52"/>
                <a:cs typeface="Arial" panose="020B0604020202020204" pitchFamily="34" charset="0"/>
              </a:endParaRPr>
            </a:p>
          </p:txBody>
        </p:sp>
        <p:sp>
          <p:nvSpPr>
            <p:cNvPr id="350" name="Rounded Rectangle 349"/>
            <p:cNvSpPr/>
            <p:nvPr/>
          </p:nvSpPr>
          <p:spPr bwMode="auto">
            <a:xfrm>
              <a:off x="4267988" y="5548205"/>
              <a:ext cx="499833" cy="323233"/>
            </a:xfrm>
            <a:prstGeom prst="roundRect">
              <a:avLst/>
            </a:prstGeom>
            <a:solidFill>
              <a:srgbClr val="C4D82D">
                <a:lumMod val="20000"/>
                <a:lumOff val="80000"/>
              </a:srgb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13" tIns="46007" rIns="92013" bIns="4600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2009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prstClr val="black"/>
                  </a:solidFill>
                  <a:ea typeface="Arial" pitchFamily="-111" charset="-52"/>
                  <a:cs typeface="Arial" panose="020B0604020202020204" pitchFamily="34" charset="0"/>
                </a:rPr>
                <a:t>VMs</a:t>
              </a:r>
            </a:p>
          </p:txBody>
        </p:sp>
        <p:cxnSp>
          <p:nvCxnSpPr>
            <p:cNvPr id="351" name="Straight Connector 350"/>
            <p:cNvCxnSpPr/>
            <p:nvPr/>
          </p:nvCxnSpPr>
          <p:spPr>
            <a:xfrm flipV="1">
              <a:off x="4989672" y="5450919"/>
              <a:ext cx="192429" cy="13871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ysDot"/>
              <a:miter lim="800000"/>
            </a:ln>
            <a:effectLst/>
          </p:spPr>
        </p:cxnSp>
        <p:sp>
          <p:nvSpPr>
            <p:cNvPr id="224" name="Rectangle 223"/>
            <p:cNvSpPr/>
            <p:nvPr/>
          </p:nvSpPr>
          <p:spPr>
            <a:xfrm>
              <a:off x="5236125" y="5422539"/>
              <a:ext cx="119521" cy="1132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235803" y="5537792"/>
              <a:ext cx="119521" cy="1132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5233604" y="5652984"/>
              <a:ext cx="119521" cy="1132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559264" y="5514187"/>
              <a:ext cx="102926" cy="885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89673" y="5296649"/>
              <a:ext cx="98636" cy="9630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17367" y="5233625"/>
              <a:ext cx="96113" cy="783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024865" y="5235626"/>
              <a:ext cx="96113" cy="783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26912" y="6027956"/>
              <a:ext cx="129687" cy="1214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5039759" y="6050833"/>
              <a:ext cx="119521" cy="1408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92351" y="5731674"/>
              <a:ext cx="84774" cy="6652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5959096" y="5560139"/>
              <a:ext cx="377558" cy="147234"/>
            </a:xfrm>
            <a:prstGeom prst="roundRect">
              <a:avLst>
                <a:gd name="adj" fmla="val 29883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57772">
                <a:defRPr/>
              </a:pPr>
              <a:r>
                <a:rPr lang="en-US" sz="667" kern="0" dirty="0" err="1" smtClean="0">
                  <a:solidFill>
                    <a:prstClr val="white"/>
                  </a:solidFill>
                  <a:latin typeface="Calibri" panose="020F0502020204030204"/>
                </a:rPr>
                <a:t>vHGW</a:t>
              </a:r>
              <a:endParaRPr lang="en-US" sz="667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5407768" y="5555802"/>
              <a:ext cx="377558" cy="147234"/>
            </a:xfrm>
            <a:prstGeom prst="roundRect">
              <a:avLst>
                <a:gd name="adj" fmla="val 29883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57772">
                <a:defRPr/>
              </a:pPr>
              <a:r>
                <a:rPr lang="en-US" sz="667" kern="0" dirty="0" err="1" smtClean="0">
                  <a:solidFill>
                    <a:prstClr val="white"/>
                  </a:solidFill>
                  <a:latin typeface="Calibri" panose="020F0502020204030204"/>
                </a:rPr>
                <a:t>vBNG</a:t>
              </a:r>
              <a:endParaRPr lang="en-US" sz="667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50" name="Elbow Connector 249"/>
            <p:cNvCxnSpPr>
              <a:stCxn id="397" idx="3"/>
            </p:cNvCxnSpPr>
            <p:nvPr/>
          </p:nvCxnSpPr>
          <p:spPr>
            <a:xfrm flipV="1">
              <a:off x="5785326" y="5627998"/>
              <a:ext cx="166412" cy="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/>
            <p:nvPr/>
          </p:nvCxnSpPr>
          <p:spPr>
            <a:xfrm flipV="1">
              <a:off x="6352234" y="5632035"/>
              <a:ext cx="166412" cy="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ounded Rectangle 251"/>
            <p:cNvSpPr/>
            <p:nvPr/>
          </p:nvSpPr>
          <p:spPr>
            <a:xfrm>
              <a:off x="6537297" y="5555802"/>
              <a:ext cx="377558" cy="147234"/>
            </a:xfrm>
            <a:prstGeom prst="roundRect">
              <a:avLst>
                <a:gd name="adj" fmla="val 29883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57772">
                <a:defRPr/>
              </a:pPr>
              <a:r>
                <a:rPr lang="en-US" sz="667" kern="0" dirty="0" err="1" smtClean="0">
                  <a:solidFill>
                    <a:prstClr val="white"/>
                  </a:solidFill>
                  <a:latin typeface="Calibri" panose="020F0502020204030204"/>
                </a:rPr>
                <a:t>vRouter</a:t>
              </a:r>
              <a:endParaRPr lang="en-US" sz="667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3123476" y="5343363"/>
            <a:ext cx="936417" cy="282257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1158340">
              <a:defRPr/>
            </a:pPr>
            <a:r>
              <a:rPr lang="en-US" sz="917" i="1" kern="0" dirty="0">
                <a:solidFill>
                  <a:prstClr val="black"/>
                </a:solidFill>
                <a:latin typeface="Calibri"/>
              </a:rPr>
              <a:t>Create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3947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/>
          <p:cNvGrpSpPr/>
          <p:nvPr/>
        </p:nvGrpSpPr>
        <p:grpSpPr>
          <a:xfrm>
            <a:off x="7250188" y="339633"/>
            <a:ext cx="4443018" cy="757210"/>
            <a:chOff x="1433384" y="2084174"/>
            <a:chExt cx="8435546" cy="2215977"/>
          </a:xfrm>
        </p:grpSpPr>
        <p:sp>
          <p:nvSpPr>
            <p:cNvPr id="386" name="Rectangle 385"/>
            <p:cNvSpPr/>
            <p:nvPr/>
          </p:nvSpPr>
          <p:spPr>
            <a:xfrm>
              <a:off x="1433384" y="2084174"/>
              <a:ext cx="8435546" cy="22159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387" name="Rounded Rectangle 386"/>
            <p:cNvSpPr/>
            <p:nvPr/>
          </p:nvSpPr>
          <p:spPr>
            <a:xfrm>
              <a:off x="1837036" y="2751438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vBNG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8" name="Rounded Rectangle 387"/>
            <p:cNvSpPr/>
            <p:nvPr/>
          </p:nvSpPr>
          <p:spPr>
            <a:xfrm>
              <a:off x="4753231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vHGW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669426" y="2751437"/>
              <a:ext cx="1779373" cy="11532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vRouter</a:t>
              </a:r>
              <a:endPara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90" name="Straight Connector 389"/>
            <p:cNvCxnSpPr>
              <a:stCxn id="387" idx="3"/>
              <a:endCxn id="388" idx="1"/>
            </p:cNvCxnSpPr>
            <p:nvPr/>
          </p:nvCxnSpPr>
          <p:spPr>
            <a:xfrm flipV="1">
              <a:off x="3616409" y="3328086"/>
              <a:ext cx="1136822" cy="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88" idx="3"/>
              <a:endCxn id="389" idx="1"/>
            </p:cNvCxnSpPr>
            <p:nvPr/>
          </p:nvCxnSpPr>
          <p:spPr>
            <a:xfrm>
              <a:off x="6532604" y="3328086"/>
              <a:ext cx="113682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1641389" y="2095512"/>
              <a:ext cx="2170668" cy="66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2"/>
                  </a:solidFill>
                </a:rPr>
                <a:t>vCPE</a:t>
              </a:r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Servce</a:t>
              </a:r>
              <a:endParaRPr lang="en-US" sz="12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275"/>
          <p:cNvGrpSpPr>
            <a:grpSpLocks/>
          </p:cNvGrpSpPr>
          <p:nvPr/>
        </p:nvGrpSpPr>
        <p:grpSpPr bwMode="auto">
          <a:xfrm>
            <a:off x="635000" y="4453106"/>
            <a:ext cx="7814911" cy="1769894"/>
            <a:chOff x="3643" y="1977"/>
            <a:chExt cx="855" cy="576"/>
          </a:xfrm>
          <a:solidFill>
            <a:srgbClr val="EEECE1">
              <a:lumMod val="90000"/>
            </a:srgbClr>
          </a:solidFill>
        </p:grpSpPr>
        <p:grpSp>
          <p:nvGrpSpPr>
            <p:cNvPr id="7" name="Group 276"/>
            <p:cNvGrpSpPr>
              <a:grpSpLocks/>
            </p:cNvGrpSpPr>
            <p:nvPr/>
          </p:nvGrpSpPr>
          <p:grpSpPr bwMode="auto">
            <a:xfrm>
              <a:off x="3643" y="1977"/>
              <a:ext cx="855" cy="576"/>
              <a:chOff x="3541" y="1344"/>
              <a:chExt cx="1363" cy="1152"/>
            </a:xfrm>
            <a:grpFill/>
          </p:grpSpPr>
          <p:sp>
            <p:nvSpPr>
              <p:cNvPr id="9" name="Freeform 277"/>
              <p:cNvSpPr>
                <a:spLocks/>
              </p:cNvSpPr>
              <p:nvPr/>
            </p:nvSpPr>
            <p:spPr bwMode="auto">
              <a:xfrm>
                <a:off x="3625" y="1968"/>
                <a:ext cx="54" cy="14"/>
              </a:xfrm>
              <a:custGeom>
                <a:avLst/>
                <a:gdLst>
                  <a:gd name="T0" fmla="*/ 0 w 54"/>
                  <a:gd name="T1" fmla="*/ 0 h 14"/>
                  <a:gd name="T2" fmla="*/ 0 w 54"/>
                  <a:gd name="T3" fmla="*/ 12 h 14"/>
                  <a:gd name="T4" fmla="*/ 54 w 54"/>
                  <a:gd name="T5" fmla="*/ 14 h 14"/>
                  <a:gd name="T6" fmla="*/ 54 w 54"/>
                  <a:gd name="T7" fmla="*/ 1 h 14"/>
                  <a:gd name="T8" fmla="*/ 0 w 54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4"/>
                  <a:gd name="T17" fmla="*/ 54 w 54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4">
                    <a:moveTo>
                      <a:pt x="0" y="0"/>
                    </a:moveTo>
                    <a:lnTo>
                      <a:pt x="0" y="12"/>
                    </a:lnTo>
                    <a:lnTo>
                      <a:pt x="54" y="14"/>
                    </a:lnTo>
                    <a:lnTo>
                      <a:pt x="54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" name="Freeform 278"/>
              <p:cNvSpPr>
                <a:spLocks/>
              </p:cNvSpPr>
              <p:nvPr/>
            </p:nvSpPr>
            <p:spPr bwMode="auto">
              <a:xfrm>
                <a:off x="3734" y="1968"/>
                <a:ext cx="53" cy="14"/>
              </a:xfrm>
              <a:custGeom>
                <a:avLst/>
                <a:gdLst>
                  <a:gd name="T0" fmla="*/ 0 w 53"/>
                  <a:gd name="T1" fmla="*/ 0 h 14"/>
                  <a:gd name="T2" fmla="*/ 0 w 53"/>
                  <a:gd name="T3" fmla="*/ 12 h 14"/>
                  <a:gd name="T4" fmla="*/ 53 w 53"/>
                  <a:gd name="T5" fmla="*/ 14 h 14"/>
                  <a:gd name="T6" fmla="*/ 53 w 53"/>
                  <a:gd name="T7" fmla="*/ 1 h 14"/>
                  <a:gd name="T8" fmla="*/ 0 w 53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4"/>
                  <a:gd name="T17" fmla="*/ 53 w 53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4">
                    <a:moveTo>
                      <a:pt x="0" y="0"/>
                    </a:moveTo>
                    <a:lnTo>
                      <a:pt x="0" y="12"/>
                    </a:lnTo>
                    <a:lnTo>
                      <a:pt x="53" y="14"/>
                    </a:lnTo>
                    <a:lnTo>
                      <a:pt x="53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279"/>
              <p:cNvSpPr>
                <a:spLocks/>
              </p:cNvSpPr>
              <p:nvPr/>
            </p:nvSpPr>
            <p:spPr bwMode="auto">
              <a:xfrm>
                <a:off x="3839" y="1968"/>
                <a:ext cx="55" cy="14"/>
              </a:xfrm>
              <a:custGeom>
                <a:avLst/>
                <a:gdLst>
                  <a:gd name="T0" fmla="*/ 0 w 55"/>
                  <a:gd name="T1" fmla="*/ 0 h 14"/>
                  <a:gd name="T2" fmla="*/ 0 w 55"/>
                  <a:gd name="T3" fmla="*/ 12 h 14"/>
                  <a:gd name="T4" fmla="*/ 55 w 55"/>
                  <a:gd name="T5" fmla="*/ 14 h 14"/>
                  <a:gd name="T6" fmla="*/ 55 w 55"/>
                  <a:gd name="T7" fmla="*/ 1 h 14"/>
                  <a:gd name="T8" fmla="*/ 0 w 55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4"/>
                  <a:gd name="T17" fmla="*/ 55 w 55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4">
                    <a:moveTo>
                      <a:pt x="0" y="0"/>
                    </a:moveTo>
                    <a:lnTo>
                      <a:pt x="0" y="12"/>
                    </a:lnTo>
                    <a:lnTo>
                      <a:pt x="55" y="14"/>
                    </a:lnTo>
                    <a:lnTo>
                      <a:pt x="55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" name="Freeform 280"/>
              <p:cNvSpPr>
                <a:spLocks/>
              </p:cNvSpPr>
              <p:nvPr/>
            </p:nvSpPr>
            <p:spPr bwMode="auto">
              <a:xfrm>
                <a:off x="3946" y="1968"/>
                <a:ext cx="28" cy="14"/>
              </a:xfrm>
              <a:custGeom>
                <a:avLst/>
                <a:gdLst>
                  <a:gd name="T0" fmla="*/ 0 w 28"/>
                  <a:gd name="T1" fmla="*/ 0 h 14"/>
                  <a:gd name="T2" fmla="*/ 0 w 28"/>
                  <a:gd name="T3" fmla="*/ 12 h 14"/>
                  <a:gd name="T4" fmla="*/ 28 w 28"/>
                  <a:gd name="T5" fmla="*/ 14 h 14"/>
                  <a:gd name="T6" fmla="*/ 28 w 28"/>
                  <a:gd name="T7" fmla="*/ 1 h 14"/>
                  <a:gd name="T8" fmla="*/ 0 w 28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14"/>
                  <a:gd name="T17" fmla="*/ 28 w 28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14">
                    <a:moveTo>
                      <a:pt x="0" y="0"/>
                    </a:moveTo>
                    <a:lnTo>
                      <a:pt x="0" y="12"/>
                    </a:lnTo>
                    <a:lnTo>
                      <a:pt x="28" y="14"/>
                    </a:lnTo>
                    <a:lnTo>
                      <a:pt x="28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" name="Freeform 281"/>
              <p:cNvSpPr>
                <a:spLocks/>
              </p:cNvSpPr>
              <p:nvPr/>
            </p:nvSpPr>
            <p:spPr bwMode="auto">
              <a:xfrm>
                <a:off x="3541" y="1344"/>
                <a:ext cx="1363" cy="1152"/>
              </a:xfrm>
              <a:custGeom>
                <a:avLst/>
                <a:gdLst>
                  <a:gd name="T0" fmla="*/ 86 w 1363"/>
                  <a:gd name="T1" fmla="*/ 394 h 1152"/>
                  <a:gd name="T2" fmla="*/ 42 w 1363"/>
                  <a:gd name="T3" fmla="*/ 424 h 1152"/>
                  <a:gd name="T4" fmla="*/ 12 w 1363"/>
                  <a:gd name="T5" fmla="*/ 470 h 1152"/>
                  <a:gd name="T6" fmla="*/ 0 w 1363"/>
                  <a:gd name="T7" fmla="*/ 526 h 1152"/>
                  <a:gd name="T8" fmla="*/ 10 w 1363"/>
                  <a:gd name="T9" fmla="*/ 602 h 1152"/>
                  <a:gd name="T10" fmla="*/ 50 w 1363"/>
                  <a:gd name="T11" fmla="*/ 666 h 1152"/>
                  <a:gd name="T12" fmla="*/ 50 w 1363"/>
                  <a:gd name="T13" fmla="*/ 699 h 1152"/>
                  <a:gd name="T14" fmla="*/ 29 w 1363"/>
                  <a:gd name="T15" fmla="*/ 754 h 1152"/>
                  <a:gd name="T16" fmla="*/ 31 w 1363"/>
                  <a:gd name="T17" fmla="*/ 816 h 1152"/>
                  <a:gd name="T18" fmla="*/ 52 w 1363"/>
                  <a:gd name="T19" fmla="*/ 871 h 1152"/>
                  <a:gd name="T20" fmla="*/ 90 w 1363"/>
                  <a:gd name="T21" fmla="*/ 913 h 1152"/>
                  <a:gd name="T22" fmla="*/ 138 w 1363"/>
                  <a:gd name="T23" fmla="*/ 939 h 1152"/>
                  <a:gd name="T24" fmla="*/ 183 w 1363"/>
                  <a:gd name="T25" fmla="*/ 941 h 1152"/>
                  <a:gd name="T26" fmla="*/ 246 w 1363"/>
                  <a:gd name="T27" fmla="*/ 1025 h 1152"/>
                  <a:gd name="T28" fmla="*/ 300 w 1363"/>
                  <a:gd name="T29" fmla="*/ 1062 h 1152"/>
                  <a:gd name="T30" fmla="*/ 376 w 1363"/>
                  <a:gd name="T31" fmla="*/ 1082 h 1152"/>
                  <a:gd name="T32" fmla="*/ 441 w 1363"/>
                  <a:gd name="T33" fmla="*/ 1076 h 1152"/>
                  <a:gd name="T34" fmla="*/ 504 w 1363"/>
                  <a:gd name="T35" fmla="*/ 1051 h 1152"/>
                  <a:gd name="T36" fmla="*/ 552 w 1363"/>
                  <a:gd name="T37" fmla="*/ 1089 h 1152"/>
                  <a:gd name="T38" fmla="*/ 645 w 1363"/>
                  <a:gd name="T39" fmla="*/ 1146 h 1152"/>
                  <a:gd name="T40" fmla="*/ 731 w 1363"/>
                  <a:gd name="T41" fmla="*/ 1150 h 1152"/>
                  <a:gd name="T42" fmla="*/ 794 w 1363"/>
                  <a:gd name="T43" fmla="*/ 1124 h 1152"/>
                  <a:gd name="T44" fmla="*/ 849 w 1363"/>
                  <a:gd name="T45" fmla="*/ 1078 h 1152"/>
                  <a:gd name="T46" fmla="*/ 886 w 1363"/>
                  <a:gd name="T47" fmla="*/ 1014 h 1152"/>
                  <a:gd name="T48" fmla="*/ 922 w 1363"/>
                  <a:gd name="T49" fmla="*/ 992 h 1152"/>
                  <a:gd name="T50" fmla="*/ 998 w 1363"/>
                  <a:gd name="T51" fmla="*/ 1010 h 1152"/>
                  <a:gd name="T52" fmla="*/ 1069 w 1363"/>
                  <a:gd name="T53" fmla="*/ 994 h 1152"/>
                  <a:gd name="T54" fmla="*/ 1126 w 1363"/>
                  <a:gd name="T55" fmla="*/ 950 h 1152"/>
                  <a:gd name="T56" fmla="*/ 1164 w 1363"/>
                  <a:gd name="T57" fmla="*/ 884 h 1152"/>
                  <a:gd name="T58" fmla="*/ 1181 w 1363"/>
                  <a:gd name="T59" fmla="*/ 803 h 1152"/>
                  <a:gd name="T60" fmla="*/ 1235 w 1363"/>
                  <a:gd name="T61" fmla="*/ 785 h 1152"/>
                  <a:gd name="T62" fmla="*/ 1298 w 1363"/>
                  <a:gd name="T63" fmla="*/ 735 h 1152"/>
                  <a:gd name="T64" fmla="*/ 1342 w 1363"/>
                  <a:gd name="T65" fmla="*/ 666 h 1152"/>
                  <a:gd name="T66" fmla="*/ 1363 w 1363"/>
                  <a:gd name="T67" fmla="*/ 581 h 1152"/>
                  <a:gd name="T68" fmla="*/ 1357 w 1363"/>
                  <a:gd name="T69" fmla="*/ 499 h 1152"/>
                  <a:gd name="T70" fmla="*/ 1330 w 1363"/>
                  <a:gd name="T71" fmla="*/ 427 h 1152"/>
                  <a:gd name="T72" fmla="*/ 1330 w 1363"/>
                  <a:gd name="T73" fmla="*/ 371 h 1152"/>
                  <a:gd name="T74" fmla="*/ 1330 w 1363"/>
                  <a:gd name="T75" fmla="*/ 301 h 1152"/>
                  <a:gd name="T76" fmla="*/ 1313 w 1363"/>
                  <a:gd name="T77" fmla="*/ 240 h 1152"/>
                  <a:gd name="T78" fmla="*/ 1269 w 1363"/>
                  <a:gd name="T79" fmla="*/ 182 h 1152"/>
                  <a:gd name="T80" fmla="*/ 1221 w 1363"/>
                  <a:gd name="T81" fmla="*/ 151 h 1152"/>
                  <a:gd name="T82" fmla="*/ 1197 w 1363"/>
                  <a:gd name="T83" fmla="*/ 99 h 1152"/>
                  <a:gd name="T84" fmla="*/ 1166 w 1363"/>
                  <a:gd name="T85" fmla="*/ 52 h 1152"/>
                  <a:gd name="T86" fmla="*/ 1124 w 1363"/>
                  <a:gd name="T87" fmla="*/ 17 h 1152"/>
                  <a:gd name="T88" fmla="*/ 1071 w 1363"/>
                  <a:gd name="T89" fmla="*/ 2 h 1152"/>
                  <a:gd name="T90" fmla="*/ 1008 w 1363"/>
                  <a:gd name="T91" fmla="*/ 9 h 1152"/>
                  <a:gd name="T92" fmla="*/ 954 w 1363"/>
                  <a:gd name="T93" fmla="*/ 48 h 1152"/>
                  <a:gd name="T94" fmla="*/ 905 w 1363"/>
                  <a:gd name="T95" fmla="*/ 26 h 1152"/>
                  <a:gd name="T96" fmla="*/ 847 w 1363"/>
                  <a:gd name="T97" fmla="*/ 2 h 1152"/>
                  <a:gd name="T98" fmla="*/ 775 w 1363"/>
                  <a:gd name="T99" fmla="*/ 15 h 1152"/>
                  <a:gd name="T100" fmla="*/ 716 w 1363"/>
                  <a:gd name="T101" fmla="*/ 70 h 1152"/>
                  <a:gd name="T102" fmla="*/ 683 w 1363"/>
                  <a:gd name="T103" fmla="*/ 68 h 1152"/>
                  <a:gd name="T104" fmla="*/ 622 w 1363"/>
                  <a:gd name="T105" fmla="*/ 39 h 1152"/>
                  <a:gd name="T106" fmla="*/ 544 w 1363"/>
                  <a:gd name="T107" fmla="*/ 42 h 1152"/>
                  <a:gd name="T108" fmla="*/ 468 w 1363"/>
                  <a:gd name="T109" fmla="*/ 94 h 1152"/>
                  <a:gd name="T110" fmla="*/ 416 w 1363"/>
                  <a:gd name="T111" fmla="*/ 125 h 1152"/>
                  <a:gd name="T112" fmla="*/ 361 w 1363"/>
                  <a:gd name="T113" fmla="*/ 108 h 1152"/>
                  <a:gd name="T114" fmla="*/ 269 w 1363"/>
                  <a:gd name="T115" fmla="*/ 116 h 1152"/>
                  <a:gd name="T116" fmla="*/ 197 w 1363"/>
                  <a:gd name="T117" fmla="*/ 162 h 1152"/>
                  <a:gd name="T118" fmla="*/ 145 w 1363"/>
                  <a:gd name="T119" fmla="*/ 233 h 1152"/>
                  <a:gd name="T120" fmla="*/ 120 w 1363"/>
                  <a:gd name="T121" fmla="*/ 327 h 1152"/>
                  <a:gd name="T122" fmla="*/ 122 w 1363"/>
                  <a:gd name="T123" fmla="*/ 383 h 115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63"/>
                  <a:gd name="T187" fmla="*/ 0 h 1152"/>
                  <a:gd name="T188" fmla="*/ 1363 w 1363"/>
                  <a:gd name="T189" fmla="*/ 1152 h 115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63" h="1152">
                    <a:moveTo>
                      <a:pt x="122" y="383"/>
                    </a:moveTo>
                    <a:lnTo>
                      <a:pt x="109" y="385"/>
                    </a:lnTo>
                    <a:lnTo>
                      <a:pt x="96" y="391"/>
                    </a:lnTo>
                    <a:lnTo>
                      <a:pt x="86" y="394"/>
                    </a:lnTo>
                    <a:lnTo>
                      <a:pt x="73" y="400"/>
                    </a:lnTo>
                    <a:lnTo>
                      <a:pt x="63" y="407"/>
                    </a:lnTo>
                    <a:lnTo>
                      <a:pt x="52" y="415"/>
                    </a:lnTo>
                    <a:lnTo>
                      <a:pt x="42" y="424"/>
                    </a:lnTo>
                    <a:lnTo>
                      <a:pt x="36" y="435"/>
                    </a:lnTo>
                    <a:lnTo>
                      <a:pt x="27" y="446"/>
                    </a:lnTo>
                    <a:lnTo>
                      <a:pt x="19" y="459"/>
                    </a:lnTo>
                    <a:lnTo>
                      <a:pt x="12" y="470"/>
                    </a:lnTo>
                    <a:lnTo>
                      <a:pt x="8" y="482"/>
                    </a:lnTo>
                    <a:lnTo>
                      <a:pt x="4" y="497"/>
                    </a:lnTo>
                    <a:lnTo>
                      <a:pt x="0" y="510"/>
                    </a:lnTo>
                    <a:lnTo>
                      <a:pt x="0" y="526"/>
                    </a:lnTo>
                    <a:lnTo>
                      <a:pt x="0" y="541"/>
                    </a:lnTo>
                    <a:lnTo>
                      <a:pt x="0" y="561"/>
                    </a:lnTo>
                    <a:lnTo>
                      <a:pt x="4" y="583"/>
                    </a:lnTo>
                    <a:lnTo>
                      <a:pt x="10" y="602"/>
                    </a:lnTo>
                    <a:lnTo>
                      <a:pt x="17" y="620"/>
                    </a:lnTo>
                    <a:lnTo>
                      <a:pt x="27" y="636"/>
                    </a:lnTo>
                    <a:lnTo>
                      <a:pt x="38" y="651"/>
                    </a:lnTo>
                    <a:lnTo>
                      <a:pt x="50" y="666"/>
                    </a:lnTo>
                    <a:lnTo>
                      <a:pt x="65" y="677"/>
                    </a:lnTo>
                    <a:lnTo>
                      <a:pt x="65" y="675"/>
                    </a:lnTo>
                    <a:lnTo>
                      <a:pt x="57" y="686"/>
                    </a:lnTo>
                    <a:lnTo>
                      <a:pt x="50" y="699"/>
                    </a:lnTo>
                    <a:lnTo>
                      <a:pt x="44" y="712"/>
                    </a:lnTo>
                    <a:lnTo>
                      <a:pt x="38" y="726"/>
                    </a:lnTo>
                    <a:lnTo>
                      <a:pt x="36" y="739"/>
                    </a:lnTo>
                    <a:lnTo>
                      <a:pt x="29" y="754"/>
                    </a:lnTo>
                    <a:lnTo>
                      <a:pt x="29" y="768"/>
                    </a:lnTo>
                    <a:lnTo>
                      <a:pt x="29" y="785"/>
                    </a:lnTo>
                    <a:lnTo>
                      <a:pt x="29" y="800"/>
                    </a:lnTo>
                    <a:lnTo>
                      <a:pt x="31" y="816"/>
                    </a:lnTo>
                    <a:lnTo>
                      <a:pt x="36" y="831"/>
                    </a:lnTo>
                    <a:lnTo>
                      <a:pt x="40" y="845"/>
                    </a:lnTo>
                    <a:lnTo>
                      <a:pt x="46" y="858"/>
                    </a:lnTo>
                    <a:lnTo>
                      <a:pt x="52" y="871"/>
                    </a:lnTo>
                    <a:lnTo>
                      <a:pt x="61" y="884"/>
                    </a:lnTo>
                    <a:lnTo>
                      <a:pt x="69" y="895"/>
                    </a:lnTo>
                    <a:lnTo>
                      <a:pt x="78" y="906"/>
                    </a:lnTo>
                    <a:lnTo>
                      <a:pt x="90" y="913"/>
                    </a:lnTo>
                    <a:lnTo>
                      <a:pt x="101" y="922"/>
                    </a:lnTo>
                    <a:lnTo>
                      <a:pt x="113" y="928"/>
                    </a:lnTo>
                    <a:lnTo>
                      <a:pt x="126" y="933"/>
                    </a:lnTo>
                    <a:lnTo>
                      <a:pt x="138" y="939"/>
                    </a:lnTo>
                    <a:lnTo>
                      <a:pt x="151" y="941"/>
                    </a:lnTo>
                    <a:lnTo>
                      <a:pt x="166" y="941"/>
                    </a:lnTo>
                    <a:lnTo>
                      <a:pt x="174" y="941"/>
                    </a:lnTo>
                    <a:lnTo>
                      <a:pt x="183" y="941"/>
                    </a:lnTo>
                    <a:lnTo>
                      <a:pt x="191" y="957"/>
                    </a:lnTo>
                    <a:lnTo>
                      <a:pt x="199" y="972"/>
                    </a:lnTo>
                    <a:lnTo>
                      <a:pt x="220" y="999"/>
                    </a:lnTo>
                    <a:lnTo>
                      <a:pt x="246" y="1025"/>
                    </a:lnTo>
                    <a:lnTo>
                      <a:pt x="258" y="1034"/>
                    </a:lnTo>
                    <a:lnTo>
                      <a:pt x="271" y="1045"/>
                    </a:lnTo>
                    <a:lnTo>
                      <a:pt x="286" y="1053"/>
                    </a:lnTo>
                    <a:lnTo>
                      <a:pt x="300" y="1062"/>
                    </a:lnTo>
                    <a:lnTo>
                      <a:pt x="315" y="1069"/>
                    </a:lnTo>
                    <a:lnTo>
                      <a:pt x="330" y="1073"/>
                    </a:lnTo>
                    <a:lnTo>
                      <a:pt x="361" y="1080"/>
                    </a:lnTo>
                    <a:lnTo>
                      <a:pt x="376" y="1082"/>
                    </a:lnTo>
                    <a:lnTo>
                      <a:pt x="393" y="1084"/>
                    </a:lnTo>
                    <a:lnTo>
                      <a:pt x="409" y="1082"/>
                    </a:lnTo>
                    <a:lnTo>
                      <a:pt x="426" y="1080"/>
                    </a:lnTo>
                    <a:lnTo>
                      <a:pt x="441" y="1076"/>
                    </a:lnTo>
                    <a:lnTo>
                      <a:pt x="458" y="1073"/>
                    </a:lnTo>
                    <a:lnTo>
                      <a:pt x="475" y="1067"/>
                    </a:lnTo>
                    <a:lnTo>
                      <a:pt x="489" y="1060"/>
                    </a:lnTo>
                    <a:lnTo>
                      <a:pt x="504" y="1051"/>
                    </a:lnTo>
                    <a:lnTo>
                      <a:pt x="519" y="1043"/>
                    </a:lnTo>
                    <a:lnTo>
                      <a:pt x="533" y="1069"/>
                    </a:lnTo>
                    <a:lnTo>
                      <a:pt x="552" y="1089"/>
                    </a:lnTo>
                    <a:lnTo>
                      <a:pt x="573" y="1108"/>
                    </a:lnTo>
                    <a:lnTo>
                      <a:pt x="596" y="1124"/>
                    </a:lnTo>
                    <a:lnTo>
                      <a:pt x="620" y="1135"/>
                    </a:lnTo>
                    <a:lnTo>
                      <a:pt x="645" y="1146"/>
                    </a:lnTo>
                    <a:lnTo>
                      <a:pt x="670" y="1150"/>
                    </a:lnTo>
                    <a:lnTo>
                      <a:pt x="697" y="1152"/>
                    </a:lnTo>
                    <a:lnTo>
                      <a:pt x="714" y="1150"/>
                    </a:lnTo>
                    <a:lnTo>
                      <a:pt x="731" y="1150"/>
                    </a:lnTo>
                    <a:lnTo>
                      <a:pt x="748" y="1146"/>
                    </a:lnTo>
                    <a:lnTo>
                      <a:pt x="765" y="1139"/>
                    </a:lnTo>
                    <a:lnTo>
                      <a:pt x="779" y="1131"/>
                    </a:lnTo>
                    <a:lnTo>
                      <a:pt x="794" y="1124"/>
                    </a:lnTo>
                    <a:lnTo>
                      <a:pt x="809" y="1115"/>
                    </a:lnTo>
                    <a:lnTo>
                      <a:pt x="823" y="1104"/>
                    </a:lnTo>
                    <a:lnTo>
                      <a:pt x="836" y="1091"/>
                    </a:lnTo>
                    <a:lnTo>
                      <a:pt x="849" y="1078"/>
                    </a:lnTo>
                    <a:lnTo>
                      <a:pt x="859" y="1064"/>
                    </a:lnTo>
                    <a:lnTo>
                      <a:pt x="870" y="1049"/>
                    </a:lnTo>
                    <a:lnTo>
                      <a:pt x="880" y="1031"/>
                    </a:lnTo>
                    <a:lnTo>
                      <a:pt x="886" y="1014"/>
                    </a:lnTo>
                    <a:lnTo>
                      <a:pt x="895" y="996"/>
                    </a:lnTo>
                    <a:lnTo>
                      <a:pt x="901" y="977"/>
                    </a:lnTo>
                    <a:lnTo>
                      <a:pt x="901" y="979"/>
                    </a:lnTo>
                    <a:lnTo>
                      <a:pt x="922" y="992"/>
                    </a:lnTo>
                    <a:lnTo>
                      <a:pt x="947" y="1003"/>
                    </a:lnTo>
                    <a:lnTo>
                      <a:pt x="973" y="1009"/>
                    </a:lnTo>
                    <a:lnTo>
                      <a:pt x="983" y="1010"/>
                    </a:lnTo>
                    <a:lnTo>
                      <a:pt x="998" y="1010"/>
                    </a:lnTo>
                    <a:lnTo>
                      <a:pt x="1017" y="1009"/>
                    </a:lnTo>
                    <a:lnTo>
                      <a:pt x="1034" y="1007"/>
                    </a:lnTo>
                    <a:lnTo>
                      <a:pt x="1052" y="1003"/>
                    </a:lnTo>
                    <a:lnTo>
                      <a:pt x="1069" y="994"/>
                    </a:lnTo>
                    <a:lnTo>
                      <a:pt x="1084" y="987"/>
                    </a:lnTo>
                    <a:lnTo>
                      <a:pt x="1099" y="976"/>
                    </a:lnTo>
                    <a:lnTo>
                      <a:pt x="1113" y="963"/>
                    </a:lnTo>
                    <a:lnTo>
                      <a:pt x="1126" y="950"/>
                    </a:lnTo>
                    <a:lnTo>
                      <a:pt x="1136" y="935"/>
                    </a:lnTo>
                    <a:lnTo>
                      <a:pt x="1149" y="919"/>
                    </a:lnTo>
                    <a:lnTo>
                      <a:pt x="1157" y="902"/>
                    </a:lnTo>
                    <a:lnTo>
                      <a:pt x="1164" y="884"/>
                    </a:lnTo>
                    <a:lnTo>
                      <a:pt x="1170" y="866"/>
                    </a:lnTo>
                    <a:lnTo>
                      <a:pt x="1176" y="845"/>
                    </a:lnTo>
                    <a:lnTo>
                      <a:pt x="1181" y="825"/>
                    </a:lnTo>
                    <a:lnTo>
                      <a:pt x="1181" y="803"/>
                    </a:lnTo>
                    <a:lnTo>
                      <a:pt x="1181" y="801"/>
                    </a:lnTo>
                    <a:lnTo>
                      <a:pt x="1200" y="798"/>
                    </a:lnTo>
                    <a:lnTo>
                      <a:pt x="1218" y="792"/>
                    </a:lnTo>
                    <a:lnTo>
                      <a:pt x="1235" y="785"/>
                    </a:lnTo>
                    <a:lnTo>
                      <a:pt x="1252" y="774"/>
                    </a:lnTo>
                    <a:lnTo>
                      <a:pt x="1269" y="763"/>
                    </a:lnTo>
                    <a:lnTo>
                      <a:pt x="1284" y="748"/>
                    </a:lnTo>
                    <a:lnTo>
                      <a:pt x="1298" y="735"/>
                    </a:lnTo>
                    <a:lnTo>
                      <a:pt x="1311" y="719"/>
                    </a:lnTo>
                    <a:lnTo>
                      <a:pt x="1323" y="702"/>
                    </a:lnTo>
                    <a:lnTo>
                      <a:pt x="1334" y="686"/>
                    </a:lnTo>
                    <a:lnTo>
                      <a:pt x="1342" y="666"/>
                    </a:lnTo>
                    <a:lnTo>
                      <a:pt x="1351" y="646"/>
                    </a:lnTo>
                    <a:lnTo>
                      <a:pt x="1355" y="625"/>
                    </a:lnTo>
                    <a:lnTo>
                      <a:pt x="1359" y="603"/>
                    </a:lnTo>
                    <a:lnTo>
                      <a:pt x="1363" y="581"/>
                    </a:lnTo>
                    <a:lnTo>
                      <a:pt x="1363" y="558"/>
                    </a:lnTo>
                    <a:lnTo>
                      <a:pt x="1363" y="537"/>
                    </a:lnTo>
                    <a:lnTo>
                      <a:pt x="1359" y="519"/>
                    </a:lnTo>
                    <a:lnTo>
                      <a:pt x="1357" y="499"/>
                    </a:lnTo>
                    <a:lnTo>
                      <a:pt x="1353" y="481"/>
                    </a:lnTo>
                    <a:lnTo>
                      <a:pt x="1347" y="460"/>
                    </a:lnTo>
                    <a:lnTo>
                      <a:pt x="1338" y="444"/>
                    </a:lnTo>
                    <a:lnTo>
                      <a:pt x="1330" y="427"/>
                    </a:lnTo>
                    <a:lnTo>
                      <a:pt x="1319" y="409"/>
                    </a:lnTo>
                    <a:lnTo>
                      <a:pt x="1323" y="391"/>
                    </a:lnTo>
                    <a:lnTo>
                      <a:pt x="1330" y="371"/>
                    </a:lnTo>
                    <a:lnTo>
                      <a:pt x="1332" y="352"/>
                    </a:lnTo>
                    <a:lnTo>
                      <a:pt x="1332" y="332"/>
                    </a:lnTo>
                    <a:lnTo>
                      <a:pt x="1332" y="316"/>
                    </a:lnTo>
                    <a:lnTo>
                      <a:pt x="1330" y="301"/>
                    </a:lnTo>
                    <a:lnTo>
                      <a:pt x="1328" y="284"/>
                    </a:lnTo>
                    <a:lnTo>
                      <a:pt x="1323" y="272"/>
                    </a:lnTo>
                    <a:lnTo>
                      <a:pt x="1319" y="255"/>
                    </a:lnTo>
                    <a:lnTo>
                      <a:pt x="1313" y="240"/>
                    </a:lnTo>
                    <a:lnTo>
                      <a:pt x="1305" y="228"/>
                    </a:lnTo>
                    <a:lnTo>
                      <a:pt x="1288" y="204"/>
                    </a:lnTo>
                    <a:lnTo>
                      <a:pt x="1279" y="193"/>
                    </a:lnTo>
                    <a:lnTo>
                      <a:pt x="1269" y="182"/>
                    </a:lnTo>
                    <a:lnTo>
                      <a:pt x="1258" y="173"/>
                    </a:lnTo>
                    <a:lnTo>
                      <a:pt x="1248" y="163"/>
                    </a:lnTo>
                    <a:lnTo>
                      <a:pt x="1233" y="156"/>
                    </a:lnTo>
                    <a:lnTo>
                      <a:pt x="1221" y="151"/>
                    </a:lnTo>
                    <a:lnTo>
                      <a:pt x="1208" y="145"/>
                    </a:lnTo>
                    <a:lnTo>
                      <a:pt x="1206" y="130"/>
                    </a:lnTo>
                    <a:lnTo>
                      <a:pt x="1202" y="114"/>
                    </a:lnTo>
                    <a:lnTo>
                      <a:pt x="1197" y="99"/>
                    </a:lnTo>
                    <a:lnTo>
                      <a:pt x="1191" y="88"/>
                    </a:lnTo>
                    <a:lnTo>
                      <a:pt x="1183" y="75"/>
                    </a:lnTo>
                    <a:lnTo>
                      <a:pt x="1174" y="63"/>
                    </a:lnTo>
                    <a:lnTo>
                      <a:pt x="1166" y="52"/>
                    </a:lnTo>
                    <a:lnTo>
                      <a:pt x="1155" y="41"/>
                    </a:lnTo>
                    <a:lnTo>
                      <a:pt x="1147" y="33"/>
                    </a:lnTo>
                    <a:lnTo>
                      <a:pt x="1134" y="24"/>
                    </a:lnTo>
                    <a:lnTo>
                      <a:pt x="1124" y="17"/>
                    </a:lnTo>
                    <a:lnTo>
                      <a:pt x="1111" y="11"/>
                    </a:lnTo>
                    <a:lnTo>
                      <a:pt x="1099" y="8"/>
                    </a:lnTo>
                    <a:lnTo>
                      <a:pt x="1084" y="4"/>
                    </a:lnTo>
                    <a:lnTo>
                      <a:pt x="1071" y="2"/>
                    </a:lnTo>
                    <a:lnTo>
                      <a:pt x="1059" y="0"/>
                    </a:lnTo>
                    <a:lnTo>
                      <a:pt x="1042" y="2"/>
                    </a:lnTo>
                    <a:lnTo>
                      <a:pt x="1025" y="4"/>
                    </a:lnTo>
                    <a:lnTo>
                      <a:pt x="1008" y="9"/>
                    </a:lnTo>
                    <a:lnTo>
                      <a:pt x="991" y="15"/>
                    </a:lnTo>
                    <a:lnTo>
                      <a:pt x="977" y="26"/>
                    </a:lnTo>
                    <a:lnTo>
                      <a:pt x="964" y="35"/>
                    </a:lnTo>
                    <a:lnTo>
                      <a:pt x="954" y="48"/>
                    </a:lnTo>
                    <a:lnTo>
                      <a:pt x="941" y="63"/>
                    </a:lnTo>
                    <a:lnTo>
                      <a:pt x="931" y="50"/>
                    </a:lnTo>
                    <a:lnTo>
                      <a:pt x="918" y="35"/>
                    </a:lnTo>
                    <a:lnTo>
                      <a:pt x="905" y="26"/>
                    </a:lnTo>
                    <a:lnTo>
                      <a:pt x="891" y="17"/>
                    </a:lnTo>
                    <a:lnTo>
                      <a:pt x="878" y="9"/>
                    </a:lnTo>
                    <a:lnTo>
                      <a:pt x="863" y="4"/>
                    </a:lnTo>
                    <a:lnTo>
                      <a:pt x="847" y="2"/>
                    </a:lnTo>
                    <a:lnTo>
                      <a:pt x="830" y="0"/>
                    </a:lnTo>
                    <a:lnTo>
                      <a:pt x="813" y="2"/>
                    </a:lnTo>
                    <a:lnTo>
                      <a:pt x="794" y="8"/>
                    </a:lnTo>
                    <a:lnTo>
                      <a:pt x="775" y="15"/>
                    </a:lnTo>
                    <a:lnTo>
                      <a:pt x="758" y="24"/>
                    </a:lnTo>
                    <a:lnTo>
                      <a:pt x="744" y="35"/>
                    </a:lnTo>
                    <a:lnTo>
                      <a:pt x="729" y="53"/>
                    </a:lnTo>
                    <a:lnTo>
                      <a:pt x="716" y="70"/>
                    </a:lnTo>
                    <a:lnTo>
                      <a:pt x="708" y="88"/>
                    </a:lnTo>
                    <a:lnTo>
                      <a:pt x="708" y="92"/>
                    </a:lnTo>
                    <a:lnTo>
                      <a:pt x="695" y="77"/>
                    </a:lnTo>
                    <a:lnTo>
                      <a:pt x="683" y="68"/>
                    </a:lnTo>
                    <a:lnTo>
                      <a:pt x="668" y="57"/>
                    </a:lnTo>
                    <a:lnTo>
                      <a:pt x="653" y="52"/>
                    </a:lnTo>
                    <a:lnTo>
                      <a:pt x="639" y="42"/>
                    </a:lnTo>
                    <a:lnTo>
                      <a:pt x="622" y="39"/>
                    </a:lnTo>
                    <a:lnTo>
                      <a:pt x="607" y="35"/>
                    </a:lnTo>
                    <a:lnTo>
                      <a:pt x="590" y="35"/>
                    </a:lnTo>
                    <a:lnTo>
                      <a:pt x="567" y="37"/>
                    </a:lnTo>
                    <a:lnTo>
                      <a:pt x="544" y="42"/>
                    </a:lnTo>
                    <a:lnTo>
                      <a:pt x="523" y="52"/>
                    </a:lnTo>
                    <a:lnTo>
                      <a:pt x="504" y="63"/>
                    </a:lnTo>
                    <a:lnTo>
                      <a:pt x="483" y="77"/>
                    </a:lnTo>
                    <a:lnTo>
                      <a:pt x="468" y="94"/>
                    </a:lnTo>
                    <a:lnTo>
                      <a:pt x="454" y="116"/>
                    </a:lnTo>
                    <a:lnTo>
                      <a:pt x="441" y="138"/>
                    </a:lnTo>
                    <a:lnTo>
                      <a:pt x="428" y="132"/>
                    </a:lnTo>
                    <a:lnTo>
                      <a:pt x="416" y="125"/>
                    </a:lnTo>
                    <a:lnTo>
                      <a:pt x="403" y="118"/>
                    </a:lnTo>
                    <a:lnTo>
                      <a:pt x="388" y="114"/>
                    </a:lnTo>
                    <a:lnTo>
                      <a:pt x="374" y="112"/>
                    </a:lnTo>
                    <a:lnTo>
                      <a:pt x="361" y="108"/>
                    </a:lnTo>
                    <a:lnTo>
                      <a:pt x="332" y="107"/>
                    </a:lnTo>
                    <a:lnTo>
                      <a:pt x="311" y="107"/>
                    </a:lnTo>
                    <a:lnTo>
                      <a:pt x="290" y="112"/>
                    </a:lnTo>
                    <a:lnTo>
                      <a:pt x="269" y="116"/>
                    </a:lnTo>
                    <a:lnTo>
                      <a:pt x="250" y="125"/>
                    </a:lnTo>
                    <a:lnTo>
                      <a:pt x="231" y="136"/>
                    </a:lnTo>
                    <a:lnTo>
                      <a:pt x="214" y="149"/>
                    </a:lnTo>
                    <a:lnTo>
                      <a:pt x="197" y="162"/>
                    </a:lnTo>
                    <a:lnTo>
                      <a:pt x="183" y="176"/>
                    </a:lnTo>
                    <a:lnTo>
                      <a:pt x="168" y="195"/>
                    </a:lnTo>
                    <a:lnTo>
                      <a:pt x="155" y="213"/>
                    </a:lnTo>
                    <a:lnTo>
                      <a:pt x="145" y="233"/>
                    </a:lnTo>
                    <a:lnTo>
                      <a:pt x="136" y="255"/>
                    </a:lnTo>
                    <a:lnTo>
                      <a:pt x="128" y="277"/>
                    </a:lnTo>
                    <a:lnTo>
                      <a:pt x="124" y="301"/>
                    </a:lnTo>
                    <a:lnTo>
                      <a:pt x="120" y="327"/>
                    </a:lnTo>
                    <a:lnTo>
                      <a:pt x="120" y="350"/>
                    </a:lnTo>
                    <a:lnTo>
                      <a:pt x="120" y="369"/>
                    </a:lnTo>
                    <a:lnTo>
                      <a:pt x="122" y="38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757772">
                  <a:defRPr/>
                </a:pPr>
                <a:endParaRPr lang="en-US" sz="1167" b="1" kern="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14" name="Group 285"/>
              <p:cNvGrpSpPr>
                <a:grpSpLocks/>
              </p:cNvGrpSpPr>
              <p:nvPr/>
            </p:nvGrpSpPr>
            <p:grpSpPr bwMode="auto">
              <a:xfrm>
                <a:off x="3608" y="2019"/>
                <a:ext cx="78" cy="24"/>
                <a:chOff x="3608" y="2019"/>
                <a:chExt cx="78" cy="24"/>
              </a:xfrm>
              <a:grpFill/>
            </p:grpSpPr>
            <p:sp>
              <p:nvSpPr>
                <p:cNvPr id="45" name="Freeform 286"/>
                <p:cNvSpPr>
                  <a:spLocks/>
                </p:cNvSpPr>
                <p:nvPr/>
              </p:nvSpPr>
              <p:spPr bwMode="auto">
                <a:xfrm>
                  <a:off x="3608" y="2019"/>
                  <a:ext cx="78" cy="24"/>
                </a:xfrm>
                <a:custGeom>
                  <a:avLst/>
                  <a:gdLst>
                    <a:gd name="T0" fmla="*/ 0 w 78"/>
                    <a:gd name="T1" fmla="*/ 0 h 24"/>
                    <a:gd name="T2" fmla="*/ 17 w 78"/>
                    <a:gd name="T3" fmla="*/ 11 h 24"/>
                    <a:gd name="T4" fmla="*/ 34 w 78"/>
                    <a:gd name="T5" fmla="*/ 18 h 24"/>
                    <a:gd name="T6" fmla="*/ 50 w 78"/>
                    <a:gd name="T7" fmla="*/ 24 h 24"/>
                    <a:gd name="T8" fmla="*/ 67 w 78"/>
                    <a:gd name="T9" fmla="*/ 24 h 24"/>
                    <a:gd name="T10" fmla="*/ 74 w 78"/>
                    <a:gd name="T11" fmla="*/ 24 h 24"/>
                    <a:gd name="T12" fmla="*/ 78 w 78"/>
                    <a:gd name="T13" fmla="*/ 24 h 24"/>
                    <a:gd name="T14" fmla="*/ 0 w 78"/>
                    <a:gd name="T15" fmla="*/ 0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8"/>
                    <a:gd name="T25" fmla="*/ 0 h 24"/>
                    <a:gd name="T26" fmla="*/ 78 w 78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8" h="24">
                      <a:moveTo>
                        <a:pt x="0" y="0"/>
                      </a:moveTo>
                      <a:lnTo>
                        <a:pt x="17" y="11"/>
                      </a:lnTo>
                      <a:lnTo>
                        <a:pt x="34" y="18"/>
                      </a:lnTo>
                      <a:lnTo>
                        <a:pt x="50" y="24"/>
                      </a:lnTo>
                      <a:lnTo>
                        <a:pt x="67" y="24"/>
                      </a:lnTo>
                      <a:lnTo>
                        <a:pt x="74" y="24"/>
                      </a:lnTo>
                      <a:lnTo>
                        <a:pt x="78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6" name="Freeform 287"/>
                <p:cNvSpPr>
                  <a:spLocks/>
                </p:cNvSpPr>
                <p:nvPr/>
              </p:nvSpPr>
              <p:spPr bwMode="auto">
                <a:xfrm>
                  <a:off x="3608" y="2019"/>
                  <a:ext cx="78" cy="24"/>
                </a:xfrm>
                <a:custGeom>
                  <a:avLst/>
                  <a:gdLst>
                    <a:gd name="T0" fmla="*/ 0 w 78"/>
                    <a:gd name="T1" fmla="*/ 0 h 24"/>
                    <a:gd name="T2" fmla="*/ 17 w 78"/>
                    <a:gd name="T3" fmla="*/ 11 h 24"/>
                    <a:gd name="T4" fmla="*/ 34 w 78"/>
                    <a:gd name="T5" fmla="*/ 18 h 24"/>
                    <a:gd name="T6" fmla="*/ 50 w 78"/>
                    <a:gd name="T7" fmla="*/ 24 h 24"/>
                    <a:gd name="T8" fmla="*/ 67 w 78"/>
                    <a:gd name="T9" fmla="*/ 24 h 24"/>
                    <a:gd name="T10" fmla="*/ 74 w 78"/>
                    <a:gd name="T11" fmla="*/ 24 h 24"/>
                    <a:gd name="T12" fmla="*/ 78 w 78"/>
                    <a:gd name="T13" fmla="*/ 24 h 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8"/>
                    <a:gd name="T22" fmla="*/ 0 h 24"/>
                    <a:gd name="T23" fmla="*/ 78 w 78"/>
                    <a:gd name="T24" fmla="*/ 24 h 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8" h="24">
                      <a:moveTo>
                        <a:pt x="0" y="0"/>
                      </a:moveTo>
                      <a:lnTo>
                        <a:pt x="17" y="11"/>
                      </a:lnTo>
                      <a:lnTo>
                        <a:pt x="34" y="18"/>
                      </a:lnTo>
                      <a:lnTo>
                        <a:pt x="50" y="24"/>
                      </a:lnTo>
                      <a:lnTo>
                        <a:pt x="67" y="24"/>
                      </a:lnTo>
                      <a:lnTo>
                        <a:pt x="74" y="24"/>
                      </a:lnTo>
                      <a:lnTo>
                        <a:pt x="78" y="24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5" name="Group 288"/>
              <p:cNvGrpSpPr>
                <a:grpSpLocks/>
              </p:cNvGrpSpPr>
              <p:nvPr/>
            </p:nvGrpSpPr>
            <p:grpSpPr bwMode="auto">
              <a:xfrm>
                <a:off x="3724" y="2272"/>
                <a:ext cx="35" cy="11"/>
                <a:chOff x="3724" y="2272"/>
                <a:chExt cx="35" cy="11"/>
              </a:xfrm>
              <a:grpFill/>
            </p:grpSpPr>
            <p:sp>
              <p:nvSpPr>
                <p:cNvPr id="43" name="Freeform 289"/>
                <p:cNvSpPr>
                  <a:spLocks/>
                </p:cNvSpPr>
                <p:nvPr/>
              </p:nvSpPr>
              <p:spPr bwMode="auto">
                <a:xfrm>
                  <a:off x="3724" y="2272"/>
                  <a:ext cx="35" cy="11"/>
                </a:xfrm>
                <a:custGeom>
                  <a:avLst/>
                  <a:gdLst>
                    <a:gd name="T0" fmla="*/ 0 w 35"/>
                    <a:gd name="T1" fmla="*/ 11 h 11"/>
                    <a:gd name="T2" fmla="*/ 8 w 35"/>
                    <a:gd name="T3" fmla="*/ 9 h 11"/>
                    <a:gd name="T4" fmla="*/ 18 w 35"/>
                    <a:gd name="T5" fmla="*/ 7 h 11"/>
                    <a:gd name="T6" fmla="*/ 35 w 35"/>
                    <a:gd name="T7" fmla="*/ 0 h 11"/>
                    <a:gd name="T8" fmla="*/ 0 w 35"/>
                    <a:gd name="T9" fmla="*/ 11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1"/>
                    <a:gd name="T17" fmla="*/ 35 w 35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1">
                      <a:moveTo>
                        <a:pt x="0" y="11"/>
                      </a:moveTo>
                      <a:lnTo>
                        <a:pt x="8" y="9"/>
                      </a:lnTo>
                      <a:lnTo>
                        <a:pt x="18" y="7"/>
                      </a:lnTo>
                      <a:lnTo>
                        <a:pt x="35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4" name="Freeform 290"/>
                <p:cNvSpPr>
                  <a:spLocks/>
                </p:cNvSpPr>
                <p:nvPr/>
              </p:nvSpPr>
              <p:spPr bwMode="auto">
                <a:xfrm>
                  <a:off x="3724" y="2272"/>
                  <a:ext cx="35" cy="11"/>
                </a:xfrm>
                <a:custGeom>
                  <a:avLst/>
                  <a:gdLst>
                    <a:gd name="T0" fmla="*/ 0 w 35"/>
                    <a:gd name="T1" fmla="*/ 11 h 11"/>
                    <a:gd name="T2" fmla="*/ 8 w 35"/>
                    <a:gd name="T3" fmla="*/ 9 h 11"/>
                    <a:gd name="T4" fmla="*/ 18 w 35"/>
                    <a:gd name="T5" fmla="*/ 7 h 11"/>
                    <a:gd name="T6" fmla="*/ 35 w 35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1"/>
                    <a:gd name="T14" fmla="*/ 35 w 35"/>
                    <a:gd name="T15" fmla="*/ 11 h 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1">
                      <a:moveTo>
                        <a:pt x="0" y="11"/>
                      </a:moveTo>
                      <a:lnTo>
                        <a:pt x="8" y="9"/>
                      </a:lnTo>
                      <a:lnTo>
                        <a:pt x="18" y="7"/>
                      </a:lnTo>
                      <a:lnTo>
                        <a:pt x="35" y="0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6" name="Group 291"/>
              <p:cNvGrpSpPr>
                <a:grpSpLocks/>
              </p:cNvGrpSpPr>
              <p:nvPr/>
            </p:nvGrpSpPr>
            <p:grpSpPr bwMode="auto">
              <a:xfrm>
                <a:off x="4039" y="2340"/>
                <a:ext cx="21" cy="46"/>
                <a:chOff x="4039" y="2340"/>
                <a:chExt cx="21" cy="46"/>
              </a:xfrm>
              <a:grpFill/>
            </p:grpSpPr>
            <p:sp>
              <p:nvSpPr>
                <p:cNvPr id="41" name="Freeform 292"/>
                <p:cNvSpPr>
                  <a:spLocks/>
                </p:cNvSpPr>
                <p:nvPr/>
              </p:nvSpPr>
              <p:spPr bwMode="auto">
                <a:xfrm>
                  <a:off x="4039" y="2340"/>
                  <a:ext cx="21" cy="46"/>
                </a:xfrm>
                <a:custGeom>
                  <a:avLst/>
                  <a:gdLst>
                    <a:gd name="T0" fmla="*/ 0 w 21"/>
                    <a:gd name="T1" fmla="*/ 0 h 46"/>
                    <a:gd name="T2" fmla="*/ 10 w 21"/>
                    <a:gd name="T3" fmla="*/ 22 h 46"/>
                    <a:gd name="T4" fmla="*/ 21 w 21"/>
                    <a:gd name="T5" fmla="*/ 46 h 46"/>
                    <a:gd name="T6" fmla="*/ 0 w 21"/>
                    <a:gd name="T7" fmla="*/ 0 h 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"/>
                    <a:gd name="T13" fmla="*/ 0 h 46"/>
                    <a:gd name="T14" fmla="*/ 21 w 21"/>
                    <a:gd name="T15" fmla="*/ 46 h 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" h="46">
                      <a:moveTo>
                        <a:pt x="0" y="0"/>
                      </a:moveTo>
                      <a:lnTo>
                        <a:pt x="10" y="22"/>
                      </a:lnTo>
                      <a:lnTo>
                        <a:pt x="21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2" name="Freeform 293"/>
                <p:cNvSpPr>
                  <a:spLocks/>
                </p:cNvSpPr>
                <p:nvPr/>
              </p:nvSpPr>
              <p:spPr bwMode="auto">
                <a:xfrm>
                  <a:off x="4039" y="2340"/>
                  <a:ext cx="21" cy="46"/>
                </a:xfrm>
                <a:custGeom>
                  <a:avLst/>
                  <a:gdLst>
                    <a:gd name="T0" fmla="*/ 0 w 21"/>
                    <a:gd name="T1" fmla="*/ 0 h 46"/>
                    <a:gd name="T2" fmla="*/ 10 w 21"/>
                    <a:gd name="T3" fmla="*/ 22 h 46"/>
                    <a:gd name="T4" fmla="*/ 21 w 21"/>
                    <a:gd name="T5" fmla="*/ 46 h 46"/>
                    <a:gd name="T6" fmla="*/ 0 60000 65536"/>
                    <a:gd name="T7" fmla="*/ 0 60000 65536"/>
                    <a:gd name="T8" fmla="*/ 0 60000 65536"/>
                    <a:gd name="T9" fmla="*/ 0 w 21"/>
                    <a:gd name="T10" fmla="*/ 0 h 46"/>
                    <a:gd name="T11" fmla="*/ 21 w 21"/>
                    <a:gd name="T12" fmla="*/ 46 h 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" h="46">
                      <a:moveTo>
                        <a:pt x="0" y="0"/>
                      </a:moveTo>
                      <a:lnTo>
                        <a:pt x="10" y="22"/>
                      </a:lnTo>
                      <a:lnTo>
                        <a:pt x="21" y="46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7" name="Group 294"/>
              <p:cNvGrpSpPr>
                <a:grpSpLocks/>
              </p:cNvGrpSpPr>
              <p:nvPr/>
            </p:nvGrpSpPr>
            <p:grpSpPr bwMode="auto">
              <a:xfrm>
                <a:off x="4442" y="2270"/>
                <a:ext cx="6" cy="50"/>
                <a:chOff x="4442" y="2270"/>
                <a:chExt cx="6" cy="50"/>
              </a:xfrm>
              <a:grpFill/>
            </p:grpSpPr>
            <p:sp>
              <p:nvSpPr>
                <p:cNvPr id="39" name="Freeform 295"/>
                <p:cNvSpPr>
                  <a:spLocks/>
                </p:cNvSpPr>
                <p:nvPr/>
              </p:nvSpPr>
              <p:spPr bwMode="auto">
                <a:xfrm>
                  <a:off x="4442" y="2270"/>
                  <a:ext cx="6" cy="50"/>
                </a:xfrm>
                <a:custGeom>
                  <a:avLst/>
                  <a:gdLst>
                    <a:gd name="T0" fmla="*/ 0 w 6"/>
                    <a:gd name="T1" fmla="*/ 50 h 50"/>
                    <a:gd name="T2" fmla="*/ 2 w 6"/>
                    <a:gd name="T3" fmla="*/ 39 h 50"/>
                    <a:gd name="T4" fmla="*/ 4 w 6"/>
                    <a:gd name="T5" fmla="*/ 24 h 50"/>
                    <a:gd name="T6" fmla="*/ 6 w 6"/>
                    <a:gd name="T7" fmla="*/ 0 h 50"/>
                    <a:gd name="T8" fmla="*/ 0 w 6"/>
                    <a:gd name="T9" fmla="*/ 50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50"/>
                    <a:gd name="T17" fmla="*/ 6 w 6"/>
                    <a:gd name="T18" fmla="*/ 50 h 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50">
                      <a:moveTo>
                        <a:pt x="0" y="50"/>
                      </a:moveTo>
                      <a:lnTo>
                        <a:pt x="2" y="39"/>
                      </a:lnTo>
                      <a:lnTo>
                        <a:pt x="4" y="24"/>
                      </a:lnTo>
                      <a:lnTo>
                        <a:pt x="6" y="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0" name="Freeform 296"/>
                <p:cNvSpPr>
                  <a:spLocks/>
                </p:cNvSpPr>
                <p:nvPr/>
              </p:nvSpPr>
              <p:spPr bwMode="auto">
                <a:xfrm>
                  <a:off x="4442" y="2270"/>
                  <a:ext cx="6" cy="50"/>
                </a:xfrm>
                <a:custGeom>
                  <a:avLst/>
                  <a:gdLst>
                    <a:gd name="T0" fmla="*/ 0 w 6"/>
                    <a:gd name="T1" fmla="*/ 50 h 50"/>
                    <a:gd name="T2" fmla="*/ 2 w 6"/>
                    <a:gd name="T3" fmla="*/ 39 h 50"/>
                    <a:gd name="T4" fmla="*/ 4 w 6"/>
                    <a:gd name="T5" fmla="*/ 24 h 50"/>
                    <a:gd name="T6" fmla="*/ 6 w 6"/>
                    <a:gd name="T7" fmla="*/ 0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50"/>
                    <a:gd name="T14" fmla="*/ 6 w 6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50">
                      <a:moveTo>
                        <a:pt x="0" y="50"/>
                      </a:moveTo>
                      <a:lnTo>
                        <a:pt x="2" y="39"/>
                      </a:lnTo>
                      <a:lnTo>
                        <a:pt x="4" y="24"/>
                      </a:lnTo>
                      <a:lnTo>
                        <a:pt x="6" y="0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8" name="Group 297"/>
              <p:cNvGrpSpPr>
                <a:grpSpLocks/>
              </p:cNvGrpSpPr>
              <p:nvPr/>
            </p:nvGrpSpPr>
            <p:grpSpPr bwMode="auto">
              <a:xfrm>
                <a:off x="4619" y="1955"/>
                <a:ext cx="103" cy="190"/>
                <a:chOff x="4619" y="1955"/>
                <a:chExt cx="103" cy="190"/>
              </a:xfrm>
              <a:grpFill/>
            </p:grpSpPr>
            <p:sp>
              <p:nvSpPr>
                <p:cNvPr id="37" name="Freeform 298"/>
                <p:cNvSpPr>
                  <a:spLocks/>
                </p:cNvSpPr>
                <p:nvPr/>
              </p:nvSpPr>
              <p:spPr bwMode="auto">
                <a:xfrm>
                  <a:off x="4619" y="1955"/>
                  <a:ext cx="103" cy="190"/>
                </a:xfrm>
                <a:custGeom>
                  <a:avLst/>
                  <a:gdLst>
                    <a:gd name="T0" fmla="*/ 103 w 103"/>
                    <a:gd name="T1" fmla="*/ 190 h 190"/>
                    <a:gd name="T2" fmla="*/ 103 w 103"/>
                    <a:gd name="T3" fmla="*/ 189 h 190"/>
                    <a:gd name="T4" fmla="*/ 103 w 103"/>
                    <a:gd name="T5" fmla="*/ 157 h 190"/>
                    <a:gd name="T6" fmla="*/ 100 w 103"/>
                    <a:gd name="T7" fmla="*/ 145 h 190"/>
                    <a:gd name="T8" fmla="*/ 96 w 103"/>
                    <a:gd name="T9" fmla="*/ 130 h 190"/>
                    <a:gd name="T10" fmla="*/ 92 w 103"/>
                    <a:gd name="T11" fmla="*/ 117 h 190"/>
                    <a:gd name="T12" fmla="*/ 88 w 103"/>
                    <a:gd name="T13" fmla="*/ 102 h 190"/>
                    <a:gd name="T14" fmla="*/ 75 w 103"/>
                    <a:gd name="T15" fmla="*/ 79 h 190"/>
                    <a:gd name="T16" fmla="*/ 61 w 103"/>
                    <a:gd name="T17" fmla="*/ 55 h 190"/>
                    <a:gd name="T18" fmla="*/ 44 w 103"/>
                    <a:gd name="T19" fmla="*/ 33 h 190"/>
                    <a:gd name="T20" fmla="*/ 23 w 103"/>
                    <a:gd name="T21" fmla="*/ 14 h 190"/>
                    <a:gd name="T22" fmla="*/ 0 w 103"/>
                    <a:gd name="T23" fmla="*/ 0 h 190"/>
                    <a:gd name="T24" fmla="*/ 103 w 103"/>
                    <a:gd name="T25" fmla="*/ 190 h 19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3"/>
                    <a:gd name="T40" fmla="*/ 0 h 190"/>
                    <a:gd name="T41" fmla="*/ 103 w 103"/>
                    <a:gd name="T42" fmla="*/ 190 h 19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3" h="190">
                      <a:moveTo>
                        <a:pt x="103" y="190"/>
                      </a:moveTo>
                      <a:lnTo>
                        <a:pt x="103" y="189"/>
                      </a:lnTo>
                      <a:lnTo>
                        <a:pt x="103" y="157"/>
                      </a:lnTo>
                      <a:lnTo>
                        <a:pt x="100" y="145"/>
                      </a:lnTo>
                      <a:lnTo>
                        <a:pt x="96" y="130"/>
                      </a:lnTo>
                      <a:lnTo>
                        <a:pt x="92" y="117"/>
                      </a:lnTo>
                      <a:lnTo>
                        <a:pt x="88" y="102"/>
                      </a:lnTo>
                      <a:lnTo>
                        <a:pt x="75" y="79"/>
                      </a:lnTo>
                      <a:lnTo>
                        <a:pt x="61" y="55"/>
                      </a:lnTo>
                      <a:lnTo>
                        <a:pt x="44" y="33"/>
                      </a:lnTo>
                      <a:lnTo>
                        <a:pt x="23" y="14"/>
                      </a:lnTo>
                      <a:lnTo>
                        <a:pt x="0" y="0"/>
                      </a:lnTo>
                      <a:lnTo>
                        <a:pt x="103" y="19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8" name="Freeform 299"/>
                <p:cNvSpPr>
                  <a:spLocks/>
                </p:cNvSpPr>
                <p:nvPr/>
              </p:nvSpPr>
              <p:spPr bwMode="auto">
                <a:xfrm>
                  <a:off x="4619" y="1955"/>
                  <a:ext cx="103" cy="190"/>
                </a:xfrm>
                <a:custGeom>
                  <a:avLst/>
                  <a:gdLst>
                    <a:gd name="T0" fmla="*/ 103 w 103"/>
                    <a:gd name="T1" fmla="*/ 190 h 190"/>
                    <a:gd name="T2" fmla="*/ 103 w 103"/>
                    <a:gd name="T3" fmla="*/ 189 h 190"/>
                    <a:gd name="T4" fmla="*/ 103 w 103"/>
                    <a:gd name="T5" fmla="*/ 157 h 190"/>
                    <a:gd name="T6" fmla="*/ 100 w 103"/>
                    <a:gd name="T7" fmla="*/ 145 h 190"/>
                    <a:gd name="T8" fmla="*/ 96 w 103"/>
                    <a:gd name="T9" fmla="*/ 130 h 190"/>
                    <a:gd name="T10" fmla="*/ 92 w 103"/>
                    <a:gd name="T11" fmla="*/ 117 h 190"/>
                    <a:gd name="T12" fmla="*/ 88 w 103"/>
                    <a:gd name="T13" fmla="*/ 102 h 190"/>
                    <a:gd name="T14" fmla="*/ 75 w 103"/>
                    <a:gd name="T15" fmla="*/ 79 h 190"/>
                    <a:gd name="T16" fmla="*/ 61 w 103"/>
                    <a:gd name="T17" fmla="*/ 55 h 190"/>
                    <a:gd name="T18" fmla="*/ 44 w 103"/>
                    <a:gd name="T19" fmla="*/ 33 h 190"/>
                    <a:gd name="T20" fmla="*/ 23 w 103"/>
                    <a:gd name="T21" fmla="*/ 14 h 190"/>
                    <a:gd name="T22" fmla="*/ 0 w 103"/>
                    <a:gd name="T23" fmla="*/ 0 h 19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3"/>
                    <a:gd name="T37" fmla="*/ 0 h 190"/>
                    <a:gd name="T38" fmla="*/ 103 w 103"/>
                    <a:gd name="T39" fmla="*/ 190 h 19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3" h="190">
                      <a:moveTo>
                        <a:pt x="103" y="190"/>
                      </a:moveTo>
                      <a:lnTo>
                        <a:pt x="103" y="189"/>
                      </a:lnTo>
                      <a:lnTo>
                        <a:pt x="103" y="157"/>
                      </a:lnTo>
                      <a:lnTo>
                        <a:pt x="100" y="145"/>
                      </a:lnTo>
                      <a:lnTo>
                        <a:pt x="96" y="130"/>
                      </a:lnTo>
                      <a:lnTo>
                        <a:pt x="92" y="117"/>
                      </a:lnTo>
                      <a:lnTo>
                        <a:pt x="88" y="102"/>
                      </a:lnTo>
                      <a:lnTo>
                        <a:pt x="75" y="79"/>
                      </a:lnTo>
                      <a:lnTo>
                        <a:pt x="61" y="55"/>
                      </a:lnTo>
                      <a:lnTo>
                        <a:pt x="44" y="33"/>
                      </a:lnTo>
                      <a:lnTo>
                        <a:pt x="23" y="1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9" name="Group 300"/>
              <p:cNvGrpSpPr>
                <a:grpSpLocks/>
              </p:cNvGrpSpPr>
              <p:nvPr/>
            </p:nvGrpSpPr>
            <p:grpSpPr bwMode="auto">
              <a:xfrm>
                <a:off x="4814" y="1751"/>
                <a:ext cx="46" cy="72"/>
                <a:chOff x="4814" y="1751"/>
                <a:chExt cx="46" cy="72"/>
              </a:xfrm>
              <a:grpFill/>
            </p:grpSpPr>
            <p:sp>
              <p:nvSpPr>
                <p:cNvPr id="35" name="Freeform 301"/>
                <p:cNvSpPr>
                  <a:spLocks/>
                </p:cNvSpPr>
                <p:nvPr/>
              </p:nvSpPr>
              <p:spPr bwMode="auto">
                <a:xfrm>
                  <a:off x="4814" y="1751"/>
                  <a:ext cx="46" cy="72"/>
                </a:xfrm>
                <a:custGeom>
                  <a:avLst/>
                  <a:gdLst>
                    <a:gd name="T0" fmla="*/ 0 w 46"/>
                    <a:gd name="T1" fmla="*/ 72 h 72"/>
                    <a:gd name="T2" fmla="*/ 15 w 46"/>
                    <a:gd name="T3" fmla="*/ 55 h 72"/>
                    <a:gd name="T4" fmla="*/ 27 w 46"/>
                    <a:gd name="T5" fmla="*/ 41 h 72"/>
                    <a:gd name="T6" fmla="*/ 38 w 46"/>
                    <a:gd name="T7" fmla="*/ 20 h 72"/>
                    <a:gd name="T8" fmla="*/ 46 w 46"/>
                    <a:gd name="T9" fmla="*/ 0 h 72"/>
                    <a:gd name="T10" fmla="*/ 0 w 46"/>
                    <a:gd name="T11" fmla="*/ 72 h 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"/>
                    <a:gd name="T19" fmla="*/ 0 h 72"/>
                    <a:gd name="T20" fmla="*/ 46 w 46"/>
                    <a:gd name="T21" fmla="*/ 72 h 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" h="72">
                      <a:moveTo>
                        <a:pt x="0" y="72"/>
                      </a:moveTo>
                      <a:lnTo>
                        <a:pt x="15" y="55"/>
                      </a:lnTo>
                      <a:lnTo>
                        <a:pt x="27" y="41"/>
                      </a:lnTo>
                      <a:lnTo>
                        <a:pt x="38" y="20"/>
                      </a:lnTo>
                      <a:lnTo>
                        <a:pt x="46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6" name="Freeform 302"/>
                <p:cNvSpPr>
                  <a:spLocks/>
                </p:cNvSpPr>
                <p:nvPr/>
              </p:nvSpPr>
              <p:spPr bwMode="auto">
                <a:xfrm>
                  <a:off x="4814" y="1751"/>
                  <a:ext cx="46" cy="72"/>
                </a:xfrm>
                <a:custGeom>
                  <a:avLst/>
                  <a:gdLst>
                    <a:gd name="T0" fmla="*/ 0 w 46"/>
                    <a:gd name="T1" fmla="*/ 72 h 72"/>
                    <a:gd name="T2" fmla="*/ 15 w 46"/>
                    <a:gd name="T3" fmla="*/ 55 h 72"/>
                    <a:gd name="T4" fmla="*/ 27 w 46"/>
                    <a:gd name="T5" fmla="*/ 41 h 72"/>
                    <a:gd name="T6" fmla="*/ 38 w 46"/>
                    <a:gd name="T7" fmla="*/ 20 h 72"/>
                    <a:gd name="T8" fmla="*/ 46 w 46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72"/>
                    <a:gd name="T17" fmla="*/ 46 w 4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72">
                      <a:moveTo>
                        <a:pt x="0" y="72"/>
                      </a:moveTo>
                      <a:lnTo>
                        <a:pt x="15" y="55"/>
                      </a:lnTo>
                      <a:lnTo>
                        <a:pt x="27" y="41"/>
                      </a:lnTo>
                      <a:lnTo>
                        <a:pt x="38" y="20"/>
                      </a:lnTo>
                      <a:lnTo>
                        <a:pt x="46" y="0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0" name="Group 303"/>
              <p:cNvGrpSpPr>
                <a:grpSpLocks/>
              </p:cNvGrpSpPr>
              <p:nvPr/>
            </p:nvGrpSpPr>
            <p:grpSpPr bwMode="auto">
              <a:xfrm>
                <a:off x="4751" y="1489"/>
                <a:ext cx="2" cy="33"/>
                <a:chOff x="4751" y="1489"/>
                <a:chExt cx="2" cy="33"/>
              </a:xfrm>
              <a:grpFill/>
            </p:grpSpPr>
            <p:sp>
              <p:nvSpPr>
                <p:cNvPr id="33" name="Freeform 304"/>
                <p:cNvSpPr>
                  <a:spLocks/>
                </p:cNvSpPr>
                <p:nvPr/>
              </p:nvSpPr>
              <p:spPr bwMode="auto">
                <a:xfrm>
                  <a:off x="4751" y="1489"/>
                  <a:ext cx="2" cy="33"/>
                </a:xfrm>
                <a:custGeom>
                  <a:avLst/>
                  <a:gdLst>
                    <a:gd name="T0" fmla="*/ 2 w 2"/>
                    <a:gd name="T1" fmla="*/ 33 h 33"/>
                    <a:gd name="T2" fmla="*/ 2 w 2"/>
                    <a:gd name="T3" fmla="*/ 33 h 33"/>
                    <a:gd name="T4" fmla="*/ 0 w 2"/>
                    <a:gd name="T5" fmla="*/ 15 h 33"/>
                    <a:gd name="T6" fmla="*/ 0 w 2"/>
                    <a:gd name="T7" fmla="*/ 0 h 33"/>
                    <a:gd name="T8" fmla="*/ 2 w 2"/>
                    <a:gd name="T9" fmla="*/ 33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33"/>
                    <a:gd name="T17" fmla="*/ 2 w 2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33">
                      <a:moveTo>
                        <a:pt x="2" y="33"/>
                      </a:moveTo>
                      <a:lnTo>
                        <a:pt x="2" y="33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4" name="Freeform 305"/>
                <p:cNvSpPr>
                  <a:spLocks/>
                </p:cNvSpPr>
                <p:nvPr/>
              </p:nvSpPr>
              <p:spPr bwMode="auto">
                <a:xfrm>
                  <a:off x="4751" y="1489"/>
                  <a:ext cx="2" cy="33"/>
                </a:xfrm>
                <a:custGeom>
                  <a:avLst/>
                  <a:gdLst>
                    <a:gd name="T0" fmla="*/ 2 w 2"/>
                    <a:gd name="T1" fmla="*/ 33 h 33"/>
                    <a:gd name="T2" fmla="*/ 2 w 2"/>
                    <a:gd name="T3" fmla="*/ 33 h 33"/>
                    <a:gd name="T4" fmla="*/ 0 w 2"/>
                    <a:gd name="T5" fmla="*/ 15 h 33"/>
                    <a:gd name="T6" fmla="*/ 0 w 2"/>
                    <a:gd name="T7" fmla="*/ 0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33"/>
                    <a:gd name="T14" fmla="*/ 2 w 2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33">
                      <a:moveTo>
                        <a:pt x="2" y="33"/>
                      </a:moveTo>
                      <a:lnTo>
                        <a:pt x="2" y="33"/>
                      </a:lnTo>
                      <a:lnTo>
                        <a:pt x="0" y="15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1" name="Group 306"/>
              <p:cNvGrpSpPr>
                <a:grpSpLocks/>
              </p:cNvGrpSpPr>
              <p:nvPr/>
            </p:nvGrpSpPr>
            <p:grpSpPr bwMode="auto">
              <a:xfrm>
                <a:off x="4457" y="1408"/>
                <a:ext cx="25" cy="43"/>
                <a:chOff x="4457" y="1408"/>
                <a:chExt cx="25" cy="43"/>
              </a:xfrm>
              <a:grpFill/>
            </p:grpSpPr>
            <p:sp>
              <p:nvSpPr>
                <p:cNvPr id="31" name="Freeform 307"/>
                <p:cNvSpPr>
                  <a:spLocks/>
                </p:cNvSpPr>
                <p:nvPr/>
              </p:nvSpPr>
              <p:spPr bwMode="auto">
                <a:xfrm>
                  <a:off x="4457" y="1408"/>
                  <a:ext cx="25" cy="43"/>
                </a:xfrm>
                <a:custGeom>
                  <a:avLst/>
                  <a:gdLst>
                    <a:gd name="T0" fmla="*/ 25 w 25"/>
                    <a:gd name="T1" fmla="*/ 0 h 43"/>
                    <a:gd name="T2" fmla="*/ 10 w 25"/>
                    <a:gd name="T3" fmla="*/ 21 h 43"/>
                    <a:gd name="T4" fmla="*/ 6 w 25"/>
                    <a:gd name="T5" fmla="*/ 32 h 43"/>
                    <a:gd name="T6" fmla="*/ 0 w 25"/>
                    <a:gd name="T7" fmla="*/ 43 h 43"/>
                    <a:gd name="T8" fmla="*/ 25 w 25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43"/>
                    <a:gd name="T17" fmla="*/ 25 w 25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43">
                      <a:moveTo>
                        <a:pt x="25" y="0"/>
                      </a:moveTo>
                      <a:lnTo>
                        <a:pt x="10" y="21"/>
                      </a:lnTo>
                      <a:lnTo>
                        <a:pt x="6" y="32"/>
                      </a:lnTo>
                      <a:lnTo>
                        <a:pt x="0" y="4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2" name="Freeform 308"/>
                <p:cNvSpPr>
                  <a:spLocks/>
                </p:cNvSpPr>
                <p:nvPr/>
              </p:nvSpPr>
              <p:spPr bwMode="auto">
                <a:xfrm>
                  <a:off x="4457" y="1408"/>
                  <a:ext cx="25" cy="43"/>
                </a:xfrm>
                <a:custGeom>
                  <a:avLst/>
                  <a:gdLst>
                    <a:gd name="T0" fmla="*/ 25 w 25"/>
                    <a:gd name="T1" fmla="*/ 0 h 43"/>
                    <a:gd name="T2" fmla="*/ 10 w 25"/>
                    <a:gd name="T3" fmla="*/ 21 h 43"/>
                    <a:gd name="T4" fmla="*/ 6 w 25"/>
                    <a:gd name="T5" fmla="*/ 32 h 43"/>
                    <a:gd name="T6" fmla="*/ 0 w 25"/>
                    <a:gd name="T7" fmla="*/ 43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"/>
                    <a:gd name="T13" fmla="*/ 0 h 43"/>
                    <a:gd name="T14" fmla="*/ 25 w 25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" h="43">
                      <a:moveTo>
                        <a:pt x="25" y="0"/>
                      </a:moveTo>
                      <a:lnTo>
                        <a:pt x="10" y="21"/>
                      </a:lnTo>
                      <a:lnTo>
                        <a:pt x="6" y="32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2" name="Group 309"/>
              <p:cNvGrpSpPr>
                <a:grpSpLocks/>
              </p:cNvGrpSpPr>
              <p:nvPr/>
            </p:nvGrpSpPr>
            <p:grpSpPr bwMode="auto">
              <a:xfrm>
                <a:off x="4238" y="1430"/>
                <a:ext cx="11" cy="39"/>
                <a:chOff x="4238" y="1430"/>
                <a:chExt cx="11" cy="39"/>
              </a:xfrm>
              <a:grpFill/>
            </p:grpSpPr>
            <p:sp>
              <p:nvSpPr>
                <p:cNvPr id="29" name="Freeform 310"/>
                <p:cNvSpPr>
                  <a:spLocks/>
                </p:cNvSpPr>
                <p:nvPr/>
              </p:nvSpPr>
              <p:spPr bwMode="auto">
                <a:xfrm>
                  <a:off x="4238" y="1430"/>
                  <a:ext cx="11" cy="39"/>
                </a:xfrm>
                <a:custGeom>
                  <a:avLst/>
                  <a:gdLst>
                    <a:gd name="T0" fmla="*/ 11 w 11"/>
                    <a:gd name="T1" fmla="*/ 0 h 39"/>
                    <a:gd name="T2" fmla="*/ 5 w 11"/>
                    <a:gd name="T3" fmla="*/ 19 h 39"/>
                    <a:gd name="T4" fmla="*/ 0 w 11"/>
                    <a:gd name="T5" fmla="*/ 39 h 39"/>
                    <a:gd name="T6" fmla="*/ 11 w 11"/>
                    <a:gd name="T7" fmla="*/ 0 h 3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39"/>
                    <a:gd name="T14" fmla="*/ 11 w 11"/>
                    <a:gd name="T15" fmla="*/ 39 h 3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39">
                      <a:moveTo>
                        <a:pt x="11" y="0"/>
                      </a:moveTo>
                      <a:lnTo>
                        <a:pt x="5" y="19"/>
                      </a:lnTo>
                      <a:lnTo>
                        <a:pt x="0" y="39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30" name="Freeform 311"/>
                <p:cNvSpPr>
                  <a:spLocks/>
                </p:cNvSpPr>
                <p:nvPr/>
              </p:nvSpPr>
              <p:spPr bwMode="auto">
                <a:xfrm>
                  <a:off x="4238" y="1430"/>
                  <a:ext cx="11" cy="39"/>
                </a:xfrm>
                <a:custGeom>
                  <a:avLst/>
                  <a:gdLst>
                    <a:gd name="T0" fmla="*/ 11 w 11"/>
                    <a:gd name="T1" fmla="*/ 0 h 39"/>
                    <a:gd name="T2" fmla="*/ 5 w 11"/>
                    <a:gd name="T3" fmla="*/ 19 h 39"/>
                    <a:gd name="T4" fmla="*/ 0 w 11"/>
                    <a:gd name="T5" fmla="*/ 39 h 39"/>
                    <a:gd name="T6" fmla="*/ 0 60000 65536"/>
                    <a:gd name="T7" fmla="*/ 0 60000 65536"/>
                    <a:gd name="T8" fmla="*/ 0 60000 65536"/>
                    <a:gd name="T9" fmla="*/ 0 w 11"/>
                    <a:gd name="T10" fmla="*/ 0 h 39"/>
                    <a:gd name="T11" fmla="*/ 11 w 11"/>
                    <a:gd name="T12" fmla="*/ 39 h 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" h="39">
                      <a:moveTo>
                        <a:pt x="11" y="0"/>
                      </a:moveTo>
                      <a:lnTo>
                        <a:pt x="5" y="19"/>
                      </a:lnTo>
                      <a:lnTo>
                        <a:pt x="0" y="39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3" name="Group 312"/>
              <p:cNvGrpSpPr>
                <a:grpSpLocks/>
              </p:cNvGrpSpPr>
              <p:nvPr/>
            </p:nvGrpSpPr>
            <p:grpSpPr bwMode="auto">
              <a:xfrm>
                <a:off x="3982" y="1482"/>
                <a:ext cx="42" cy="36"/>
                <a:chOff x="3982" y="1482"/>
                <a:chExt cx="42" cy="36"/>
              </a:xfrm>
              <a:grpFill/>
            </p:grpSpPr>
            <p:sp>
              <p:nvSpPr>
                <p:cNvPr id="27" name="Freeform 313"/>
                <p:cNvSpPr>
                  <a:spLocks/>
                </p:cNvSpPr>
                <p:nvPr/>
              </p:nvSpPr>
              <p:spPr bwMode="auto">
                <a:xfrm>
                  <a:off x="3982" y="1482"/>
                  <a:ext cx="42" cy="36"/>
                </a:xfrm>
                <a:custGeom>
                  <a:avLst/>
                  <a:gdLst>
                    <a:gd name="T0" fmla="*/ 42 w 42"/>
                    <a:gd name="T1" fmla="*/ 36 h 36"/>
                    <a:gd name="T2" fmla="*/ 21 w 42"/>
                    <a:gd name="T3" fmla="*/ 18 h 36"/>
                    <a:gd name="T4" fmla="*/ 0 w 42"/>
                    <a:gd name="T5" fmla="*/ 0 h 36"/>
                    <a:gd name="T6" fmla="*/ 42 w 42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36"/>
                    <a:gd name="T14" fmla="*/ 42 w 42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36">
                      <a:moveTo>
                        <a:pt x="42" y="36"/>
                      </a:moveTo>
                      <a:lnTo>
                        <a:pt x="21" y="18"/>
                      </a:lnTo>
                      <a:lnTo>
                        <a:pt x="0" y="0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8" name="Freeform 314"/>
                <p:cNvSpPr>
                  <a:spLocks/>
                </p:cNvSpPr>
                <p:nvPr/>
              </p:nvSpPr>
              <p:spPr bwMode="auto">
                <a:xfrm>
                  <a:off x="3982" y="1482"/>
                  <a:ext cx="42" cy="36"/>
                </a:xfrm>
                <a:custGeom>
                  <a:avLst/>
                  <a:gdLst>
                    <a:gd name="T0" fmla="*/ 42 w 42"/>
                    <a:gd name="T1" fmla="*/ 36 h 36"/>
                    <a:gd name="T2" fmla="*/ 21 w 42"/>
                    <a:gd name="T3" fmla="*/ 18 h 36"/>
                    <a:gd name="T4" fmla="*/ 0 w 42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42"/>
                    <a:gd name="T10" fmla="*/ 0 h 36"/>
                    <a:gd name="T11" fmla="*/ 42 w 42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" h="36">
                      <a:moveTo>
                        <a:pt x="42" y="36"/>
                      </a:moveTo>
                      <a:lnTo>
                        <a:pt x="21" y="1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4" name="Group 315"/>
              <p:cNvGrpSpPr>
                <a:grpSpLocks/>
              </p:cNvGrpSpPr>
              <p:nvPr/>
            </p:nvGrpSpPr>
            <p:grpSpPr bwMode="auto">
              <a:xfrm>
                <a:off x="3663" y="1727"/>
                <a:ext cx="6" cy="39"/>
                <a:chOff x="3663" y="1727"/>
                <a:chExt cx="6" cy="39"/>
              </a:xfrm>
              <a:grpFill/>
            </p:grpSpPr>
            <p:sp>
              <p:nvSpPr>
                <p:cNvPr id="25" name="Freeform 316"/>
                <p:cNvSpPr>
                  <a:spLocks/>
                </p:cNvSpPr>
                <p:nvPr/>
              </p:nvSpPr>
              <p:spPr bwMode="auto">
                <a:xfrm>
                  <a:off x="3663" y="1727"/>
                  <a:ext cx="6" cy="39"/>
                </a:xfrm>
                <a:custGeom>
                  <a:avLst/>
                  <a:gdLst>
                    <a:gd name="T0" fmla="*/ 0 w 6"/>
                    <a:gd name="T1" fmla="*/ 0 h 39"/>
                    <a:gd name="T2" fmla="*/ 2 w 6"/>
                    <a:gd name="T3" fmla="*/ 19 h 39"/>
                    <a:gd name="T4" fmla="*/ 6 w 6"/>
                    <a:gd name="T5" fmla="*/ 39 h 39"/>
                    <a:gd name="T6" fmla="*/ 0 w 6"/>
                    <a:gd name="T7" fmla="*/ 0 h 3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39"/>
                    <a:gd name="T14" fmla="*/ 6 w 6"/>
                    <a:gd name="T15" fmla="*/ 39 h 3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39">
                      <a:moveTo>
                        <a:pt x="0" y="0"/>
                      </a:moveTo>
                      <a:lnTo>
                        <a:pt x="2" y="19"/>
                      </a:lnTo>
                      <a:lnTo>
                        <a:pt x="6" y="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6" name="Freeform 317"/>
                <p:cNvSpPr>
                  <a:spLocks/>
                </p:cNvSpPr>
                <p:nvPr/>
              </p:nvSpPr>
              <p:spPr bwMode="auto">
                <a:xfrm>
                  <a:off x="3663" y="1727"/>
                  <a:ext cx="6" cy="39"/>
                </a:xfrm>
                <a:custGeom>
                  <a:avLst/>
                  <a:gdLst>
                    <a:gd name="T0" fmla="*/ 0 w 6"/>
                    <a:gd name="T1" fmla="*/ 0 h 39"/>
                    <a:gd name="T2" fmla="*/ 2 w 6"/>
                    <a:gd name="T3" fmla="*/ 19 h 39"/>
                    <a:gd name="T4" fmla="*/ 6 w 6"/>
                    <a:gd name="T5" fmla="*/ 39 h 39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39"/>
                    <a:gd name="T11" fmla="*/ 6 w 6"/>
                    <a:gd name="T12" fmla="*/ 39 h 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39">
                      <a:moveTo>
                        <a:pt x="0" y="0"/>
                      </a:moveTo>
                      <a:lnTo>
                        <a:pt x="2" y="19"/>
                      </a:lnTo>
                      <a:lnTo>
                        <a:pt x="6" y="39"/>
                      </a:lnTo>
                    </a:path>
                  </a:pathLst>
                </a:custGeom>
                <a:grpFill/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757772">
                    <a:defRPr/>
                  </a:pPr>
                  <a:endParaRPr lang="en-US" sz="1167" b="1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8" name="Rectangle 318"/>
            <p:cNvSpPr>
              <a:spLocks noChangeArrowheads="1"/>
            </p:cNvSpPr>
            <p:nvPr/>
          </p:nvSpPr>
          <p:spPr bwMode="auto">
            <a:xfrm>
              <a:off x="4105" y="2109"/>
              <a:ext cx="0" cy="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757772" eaLnBrk="0" hangingPunct="0">
                <a:lnSpc>
                  <a:spcPct val="90000"/>
                </a:lnSpc>
                <a:defRPr/>
              </a:pPr>
              <a:endParaRPr lang="en-US" sz="1167" b="1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7685" y="101904"/>
            <a:ext cx="11091672" cy="1225815"/>
          </a:xfrm>
        </p:spPr>
        <p:txBody>
          <a:bodyPr vert="horz" wrap="square" lIns="116642" tIns="58340" rIns="116642" bIns="58340" rtlCol="0" anchor="b" anchorCtr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4.2: Configuration and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43483" y="2279475"/>
            <a:ext cx="5262595" cy="448641"/>
          </a:xfrm>
          <a:prstGeom prst="rect">
            <a:avLst/>
          </a:prstGeom>
          <a:solidFill>
            <a:srgbClr val="FF72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52400" tIns="37891" rIns="152400" bIns="37891" rtlCol="0" anchor="ctr" anchorCtr="1"/>
          <a:lstStyle/>
          <a:p>
            <a:pPr defTabSz="757772">
              <a:defRPr/>
            </a:pPr>
            <a:r>
              <a:rPr lang="en-US" sz="1333" kern="0" dirty="0" smtClean="0">
                <a:solidFill>
                  <a:prstClr val="white"/>
                </a:solidFill>
                <a:latin typeface="Calibri"/>
              </a:rPr>
              <a:t>SO</a:t>
            </a:r>
            <a:endParaRPr lang="en-US" sz="1333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358948" y="2115156"/>
            <a:ext cx="1591153" cy="773589"/>
          </a:xfrm>
          <a:prstGeom prst="rect">
            <a:avLst/>
          </a:prstGeom>
          <a:solidFill>
            <a:srgbClr val="FFCC0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6178" tIns="38089" rIns="76178" bIns="38089" rtlCol="0" anchor="t" anchorCtr="1"/>
          <a:lstStyle/>
          <a:p>
            <a:pPr algn="ctr" defTabSz="757772">
              <a:defRPr/>
            </a:pPr>
            <a:r>
              <a:rPr lang="en-US" sz="1333" kern="0" dirty="0">
                <a:solidFill>
                  <a:prstClr val="black"/>
                </a:solidFill>
                <a:latin typeface="Calibri"/>
              </a:rPr>
              <a:t>A&amp;AI</a:t>
            </a:r>
          </a:p>
        </p:txBody>
      </p:sp>
      <p:sp>
        <p:nvSpPr>
          <p:cNvPr id="56" name="Can 55"/>
          <p:cNvSpPr/>
          <p:nvPr/>
        </p:nvSpPr>
        <p:spPr>
          <a:xfrm>
            <a:off x="9432544" y="2444100"/>
            <a:ext cx="1083063" cy="327133"/>
          </a:xfrm>
          <a:prstGeom prst="can">
            <a:avLst>
              <a:gd name="adj" fmla="val 17987"/>
            </a:avLst>
          </a:prstGeom>
          <a:solidFill>
            <a:srgbClr val="FFC000">
              <a:lumMod val="60000"/>
              <a:lumOff val="40000"/>
            </a:srgbClr>
          </a:soli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6178" tIns="76178" rIns="76178" bIns="38089" rtlCol="0" anchor="ctr"/>
          <a:lstStyle/>
          <a:p>
            <a:pPr algn="ctr" defTabSz="757772">
              <a:lnSpc>
                <a:spcPts val="749"/>
              </a:lnSpc>
              <a:defRPr/>
            </a:pPr>
            <a:r>
              <a:rPr lang="en-US" sz="1167" kern="0" dirty="0">
                <a:solidFill>
                  <a:prstClr val="black"/>
                </a:solidFill>
                <a:latin typeface="Calibri"/>
              </a:rPr>
              <a:t>Inventory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40415" y="3694237"/>
            <a:ext cx="1800087" cy="557514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5781" tIns="37891" rIns="75781" bIns="37891" rtlCol="0" anchor="ctr" anchorCtr="1"/>
          <a:lstStyle/>
          <a:p>
            <a:pPr algn="ctr" defTabSz="757772">
              <a:defRPr/>
            </a:pPr>
            <a:r>
              <a:rPr lang="en-US" sz="1333" kern="0" dirty="0" smtClean="0">
                <a:solidFill>
                  <a:prstClr val="black"/>
                </a:solidFill>
                <a:latin typeface="Calibri"/>
              </a:rPr>
              <a:t>Controller</a:t>
            </a:r>
            <a:endParaRPr lang="en-US" sz="133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410231" y="3704918"/>
            <a:ext cx="1243145" cy="550833"/>
          </a:xfrm>
          <a:prstGeom prst="rect">
            <a:avLst/>
          </a:pr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>
              <a:defRPr/>
            </a:pPr>
            <a:r>
              <a:rPr lang="en-US" sz="1167" kern="0" dirty="0">
                <a:solidFill>
                  <a:prstClr val="black"/>
                </a:solidFill>
              </a:rPr>
              <a:t>DCAE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360403" y="4147801"/>
            <a:ext cx="191206" cy="1039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332" name="Elbow Connector 331"/>
          <p:cNvCxnSpPr>
            <a:stCxn id="67" idx="2"/>
            <a:endCxn id="55" idx="2"/>
          </p:cNvCxnSpPr>
          <p:nvPr/>
        </p:nvCxnSpPr>
        <p:spPr>
          <a:xfrm rot="5400000" flipH="1" flipV="1">
            <a:off x="7623762" y="1720989"/>
            <a:ext cx="1363006" cy="3698518"/>
          </a:xfrm>
          <a:prstGeom prst="bentConnector3">
            <a:avLst>
              <a:gd name="adj1" fmla="val -13976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358" name="Elbow Connector 357"/>
          <p:cNvCxnSpPr>
            <a:stCxn id="377" idx="3"/>
            <a:endCxn id="124" idx="2"/>
          </p:cNvCxnSpPr>
          <p:nvPr/>
        </p:nvCxnSpPr>
        <p:spPr>
          <a:xfrm flipV="1">
            <a:off x="6398306" y="4255751"/>
            <a:ext cx="4633498" cy="1440636"/>
          </a:xfrm>
          <a:prstGeom prst="bentConnector2">
            <a:avLst/>
          </a:prstGeom>
          <a:ln w="28575">
            <a:solidFill>
              <a:srgbClr val="FFC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stCxn id="55" idx="3"/>
            <a:endCxn id="124" idx="0"/>
          </p:cNvCxnSpPr>
          <p:nvPr/>
        </p:nvCxnSpPr>
        <p:spPr>
          <a:xfrm>
            <a:off x="10950101" y="2501951"/>
            <a:ext cx="81703" cy="1202967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10241253" y="2795799"/>
            <a:ext cx="105998" cy="91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8574111" y="4159234"/>
            <a:ext cx="141980" cy="1104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9597113" y="2832637"/>
            <a:ext cx="123075" cy="858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6543609" y="4310453"/>
            <a:ext cx="633232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Inventory update</a:t>
            </a: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5314250" y="2730500"/>
            <a:ext cx="2228" cy="9560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419" name="TextBox 418"/>
          <p:cNvSpPr txBox="1"/>
          <p:nvPr/>
        </p:nvSpPr>
        <p:spPr>
          <a:xfrm>
            <a:off x="4572001" y="3388049"/>
            <a:ext cx="645573" cy="282257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917" i="1" kern="0" dirty="0">
                <a:solidFill>
                  <a:prstClr val="black"/>
                </a:solidFill>
                <a:latin typeface="Calibri"/>
              </a:rPr>
              <a:t>Configure resources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8445500" y="2220084"/>
            <a:ext cx="539863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Inventory update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6158751" y="5051598"/>
            <a:ext cx="713164" cy="384529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Local telemetry collection &amp; Analysis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10515606" y="3700769"/>
            <a:ext cx="109436" cy="774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8462419" y="3699373"/>
            <a:ext cx="199582" cy="1233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6235116" y="3694987"/>
            <a:ext cx="199582" cy="1233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10631585" y="3698212"/>
            <a:ext cx="109436" cy="774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5683995" y="4514990"/>
            <a:ext cx="857304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 smtClean="0">
                <a:solidFill>
                  <a:prstClr val="black"/>
                </a:solidFill>
                <a:latin typeface="Calibri"/>
              </a:rPr>
              <a:t>VNFs configuration </a:t>
            </a: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&amp; control</a:t>
            </a:r>
          </a:p>
        </p:txBody>
      </p:sp>
      <p:sp>
        <p:nvSpPr>
          <p:cNvPr id="509" name="Rectangle 508"/>
          <p:cNvSpPr/>
          <p:nvPr/>
        </p:nvSpPr>
        <p:spPr>
          <a:xfrm>
            <a:off x="6138285" y="4145528"/>
            <a:ext cx="191206" cy="1039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29" name="Rectangle 528"/>
          <p:cNvSpPr/>
          <p:nvPr/>
        </p:nvSpPr>
        <p:spPr>
          <a:xfrm>
            <a:off x="8396889" y="4156036"/>
            <a:ext cx="141980" cy="1104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61" name="Rectangle 560"/>
          <p:cNvSpPr/>
          <p:nvPr/>
        </p:nvSpPr>
        <p:spPr>
          <a:xfrm>
            <a:off x="9670544" y="2121384"/>
            <a:ext cx="142613" cy="1066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5015345" y="2869613"/>
            <a:ext cx="239193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8</a:t>
            </a:r>
            <a:endParaRPr lang="en-US" sz="1167" dirty="0">
              <a:solidFill>
                <a:prstClr val="black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5040582" y="4564835"/>
            <a:ext cx="239193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9</a:t>
            </a:r>
            <a:endParaRPr lang="en-US" sz="1167" dirty="0">
              <a:solidFill>
                <a:prstClr val="black"/>
              </a:solidFill>
            </a:endParaRPr>
          </a:p>
        </p:txBody>
      </p:sp>
      <p:sp>
        <p:nvSpPr>
          <p:cNvPr id="334" name="Oval 333"/>
          <p:cNvSpPr/>
          <p:nvPr/>
        </p:nvSpPr>
        <p:spPr>
          <a:xfrm>
            <a:off x="7144658" y="4344486"/>
            <a:ext cx="495666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10</a:t>
            </a:r>
            <a:endParaRPr lang="en-US" sz="1167" dirty="0">
              <a:solidFill>
                <a:prstClr val="black"/>
              </a:solidFill>
            </a:endParaRPr>
          </a:p>
        </p:txBody>
      </p:sp>
      <p:sp>
        <p:nvSpPr>
          <p:cNvPr id="336" name="Oval 335"/>
          <p:cNvSpPr/>
          <p:nvPr/>
        </p:nvSpPr>
        <p:spPr>
          <a:xfrm>
            <a:off x="8864469" y="2240246"/>
            <a:ext cx="516355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11</a:t>
            </a:r>
            <a:endParaRPr lang="en-US" sz="1167" dirty="0">
              <a:solidFill>
                <a:prstClr val="black"/>
              </a:solidFill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11061671" y="2939028"/>
            <a:ext cx="631535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13</a:t>
            </a:r>
            <a:endParaRPr lang="en-US" sz="1167" dirty="0">
              <a:solidFill>
                <a:prstClr val="black"/>
              </a:solidFill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11190374" y="4816651"/>
            <a:ext cx="502832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14</a:t>
            </a:r>
            <a:endParaRPr lang="en-US" sz="1167" dirty="0">
              <a:solidFill>
                <a:prstClr val="black"/>
              </a:solidFill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5886987" y="1491632"/>
            <a:ext cx="592802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Service is active</a:t>
            </a:r>
          </a:p>
        </p:txBody>
      </p:sp>
      <p:sp>
        <p:nvSpPr>
          <p:cNvPr id="366" name="Oval 365"/>
          <p:cNvSpPr/>
          <p:nvPr/>
        </p:nvSpPr>
        <p:spPr>
          <a:xfrm>
            <a:off x="5915673" y="1804213"/>
            <a:ext cx="507921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17</a:t>
            </a:r>
            <a:endParaRPr lang="en-US" sz="1167" dirty="0">
              <a:solidFill>
                <a:prstClr val="black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051811" y="2601084"/>
            <a:ext cx="505189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i="1" kern="0" dirty="0">
                <a:solidFill>
                  <a:prstClr val="black"/>
                </a:solidFill>
                <a:latin typeface="Calibri"/>
              </a:rPr>
              <a:t>Inventory read</a:t>
            </a:r>
          </a:p>
        </p:txBody>
      </p:sp>
      <p:sp>
        <p:nvSpPr>
          <p:cNvPr id="239" name="Oval 238"/>
          <p:cNvSpPr/>
          <p:nvPr/>
        </p:nvSpPr>
        <p:spPr>
          <a:xfrm>
            <a:off x="4623633" y="4014121"/>
            <a:ext cx="547895" cy="267669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9237101" y="2208137"/>
            <a:ext cx="547895" cy="267669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0273226" y="3971340"/>
            <a:ext cx="547895" cy="267669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3514597" y="2349501"/>
            <a:ext cx="547895" cy="267669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cxnSp>
        <p:nvCxnSpPr>
          <p:cNvPr id="507" name="Elbow Connector 506"/>
          <p:cNvCxnSpPr>
            <a:stCxn id="52" idx="2"/>
            <a:endCxn id="341" idx="0"/>
          </p:cNvCxnSpPr>
          <p:nvPr/>
        </p:nvCxnSpPr>
        <p:spPr>
          <a:xfrm rot="5400000">
            <a:off x="4847469" y="4037283"/>
            <a:ext cx="578523" cy="10074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37" idx="0"/>
          </p:cNvCxnSpPr>
          <p:nvPr/>
        </p:nvCxnSpPr>
        <p:spPr>
          <a:xfrm>
            <a:off x="7050560" y="2728115"/>
            <a:ext cx="1" cy="366666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353" name="Oval 352"/>
          <p:cNvSpPr/>
          <p:nvPr/>
        </p:nvSpPr>
        <p:spPr>
          <a:xfrm>
            <a:off x="6476496" y="2777368"/>
            <a:ext cx="513782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12</a:t>
            </a:r>
            <a:endParaRPr lang="en-US" sz="1167" dirty="0">
              <a:solidFill>
                <a:prstClr val="black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039532" y="3094781"/>
            <a:ext cx="2022056" cy="186499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52400" tIns="37891" rIns="152400" bIns="37891" rtlCol="0" anchor="ctr" anchorCtr="1"/>
          <a:lstStyle/>
          <a:p>
            <a:pPr defTabSz="757772">
              <a:defRPr/>
            </a:pPr>
            <a:r>
              <a:rPr lang="en-US" sz="1333" kern="0" dirty="0">
                <a:solidFill>
                  <a:prstClr val="white"/>
                </a:solidFill>
                <a:latin typeface="Calibri"/>
              </a:rPr>
              <a:t>Event System</a:t>
            </a:r>
          </a:p>
        </p:txBody>
      </p:sp>
      <p:cxnSp>
        <p:nvCxnSpPr>
          <p:cNvPr id="47" name="Elbow Connector 46"/>
          <p:cNvCxnSpPr>
            <a:stCxn id="237" idx="3"/>
            <a:endCxn id="124" idx="1"/>
          </p:cNvCxnSpPr>
          <p:nvPr/>
        </p:nvCxnSpPr>
        <p:spPr>
          <a:xfrm>
            <a:off x="8061588" y="3188031"/>
            <a:ext cx="2348643" cy="792303"/>
          </a:xfrm>
          <a:prstGeom prst="bentConnector3">
            <a:avLst/>
          </a:prstGeom>
          <a:noFill/>
          <a:ln w="19050" cap="flat" cmpd="sng" algn="ctr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258" name="Oval 257"/>
          <p:cNvSpPr/>
          <p:nvPr/>
        </p:nvSpPr>
        <p:spPr>
          <a:xfrm>
            <a:off x="9354389" y="3675979"/>
            <a:ext cx="239193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7196967" y="2791234"/>
            <a:ext cx="540492" cy="256352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kern="0" dirty="0" err="1" smtClean="0">
                <a:solidFill>
                  <a:prstClr val="black"/>
                </a:solidFill>
                <a:latin typeface="Calibri"/>
              </a:rPr>
              <a:t>vCPE</a:t>
            </a:r>
            <a:r>
              <a:rPr lang="en-US" sz="833" kern="0" dirty="0" smtClean="0">
                <a:solidFill>
                  <a:prstClr val="black"/>
                </a:solidFill>
                <a:latin typeface="Calibri"/>
              </a:rPr>
              <a:t> is up and running</a:t>
            </a:r>
            <a:endParaRPr lang="en-US" sz="833" i="1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5" name="Elbow Connector 284"/>
          <p:cNvCxnSpPr>
            <a:stCxn id="237" idx="2"/>
            <a:endCxn id="468" idx="0"/>
          </p:cNvCxnSpPr>
          <p:nvPr/>
        </p:nvCxnSpPr>
        <p:spPr>
          <a:xfrm rot="16200000" flipH="1">
            <a:off x="8600698" y="1731142"/>
            <a:ext cx="419488" cy="3519764"/>
          </a:xfrm>
          <a:prstGeom prst="bentConnector3">
            <a:avLst>
              <a:gd name="adj1" fmla="val 67660"/>
            </a:avLst>
          </a:prstGeom>
          <a:noFill/>
          <a:ln w="19050" cap="flat" cmpd="sng" algn="ctr">
            <a:solidFill>
              <a:srgbClr val="7030A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1" name="TextBox 330"/>
          <p:cNvSpPr txBox="1"/>
          <p:nvPr/>
        </p:nvSpPr>
        <p:spPr>
          <a:xfrm>
            <a:off x="7175500" y="3362823"/>
            <a:ext cx="1082517" cy="128177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defTabSz="965245">
              <a:defRPr/>
            </a:pPr>
            <a:r>
              <a:rPr lang="en-US" sz="833" kern="0" dirty="0" err="1" smtClean="0">
                <a:solidFill>
                  <a:prstClr val="black"/>
                </a:solidFill>
                <a:latin typeface="Calibri"/>
              </a:rPr>
              <a:t>vCPE</a:t>
            </a:r>
            <a:r>
              <a:rPr lang="en-US" sz="833" kern="0" dirty="0" smtClean="0">
                <a:solidFill>
                  <a:prstClr val="black"/>
                </a:solidFill>
                <a:latin typeface="Calibri"/>
              </a:rPr>
              <a:t> is monitored</a:t>
            </a:r>
            <a:endParaRPr lang="en-US" sz="833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6408508" y="3317347"/>
            <a:ext cx="527619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16</a:t>
            </a:r>
            <a:endParaRPr lang="en-US" sz="1167" dirty="0">
              <a:solidFill>
                <a:prstClr val="black"/>
              </a:solidFill>
            </a:endParaRPr>
          </a:p>
        </p:txBody>
      </p:sp>
      <p:cxnSp>
        <p:nvCxnSpPr>
          <p:cNvPr id="364" name="Straight Arrow Connector 363"/>
          <p:cNvCxnSpPr/>
          <p:nvPr/>
        </p:nvCxnSpPr>
        <p:spPr>
          <a:xfrm>
            <a:off x="5766023" y="1402080"/>
            <a:ext cx="0" cy="87739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35" name="Elbow Connector 334"/>
          <p:cNvCxnSpPr>
            <a:stCxn id="48" idx="3"/>
            <a:endCxn id="55" idx="1"/>
          </p:cNvCxnSpPr>
          <p:nvPr/>
        </p:nvCxnSpPr>
        <p:spPr>
          <a:xfrm flipV="1">
            <a:off x="8406079" y="2501951"/>
            <a:ext cx="952869" cy="184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grpSp>
        <p:nvGrpSpPr>
          <p:cNvPr id="340" name="Group 339"/>
          <p:cNvGrpSpPr/>
          <p:nvPr/>
        </p:nvGrpSpPr>
        <p:grpSpPr>
          <a:xfrm>
            <a:off x="3192478" y="4808758"/>
            <a:ext cx="2977156" cy="961517"/>
            <a:chOff x="4143822" y="5233625"/>
            <a:chExt cx="2977156" cy="961517"/>
          </a:xfrm>
        </p:grpSpPr>
        <p:sp>
          <p:nvSpPr>
            <p:cNvPr id="341" name="Rounded Rectangle 340"/>
            <p:cNvSpPr/>
            <p:nvPr/>
          </p:nvSpPr>
          <p:spPr bwMode="auto">
            <a:xfrm>
              <a:off x="4143822" y="5255141"/>
              <a:ext cx="2881043" cy="940001"/>
            </a:xfrm>
            <a:prstGeom prst="roundRect">
              <a:avLst>
                <a:gd name="adj" fmla="val 9226"/>
              </a:avLst>
            </a:prstGeom>
            <a:solidFill>
              <a:schemeClr val="bg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13" tIns="46007" rIns="92013" bIns="46007" numCol="1" rtlCol="0" anchor="b" anchorCtr="1" compatLnSpc="1">
              <a:prstTxWarp prst="textNoShape">
                <a:avLst/>
              </a:prstTxWarp>
              <a:noAutofit/>
            </a:bodyPr>
            <a:lstStyle/>
            <a:p>
              <a:pPr algn="ctr" defTabSz="92009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sz="1000" kern="0" dirty="0">
                <a:solidFill>
                  <a:prstClr val="white"/>
                </a:solidFill>
                <a:ea typeface="Arial" pitchFamily="-111" charset="-52"/>
                <a:cs typeface="Arial" panose="020B0604020202020204" pitchFamily="34" charset="0"/>
              </a:endParaRPr>
            </a:p>
          </p:txBody>
        </p:sp>
        <p:sp>
          <p:nvSpPr>
            <p:cNvPr id="345" name="Rounded Rectangle 344"/>
            <p:cNvSpPr/>
            <p:nvPr/>
          </p:nvSpPr>
          <p:spPr bwMode="auto">
            <a:xfrm>
              <a:off x="4430098" y="5407064"/>
              <a:ext cx="499833" cy="323233"/>
            </a:xfrm>
            <a:prstGeom prst="roundRect">
              <a:avLst/>
            </a:prstGeom>
            <a:solidFill>
              <a:srgbClr val="C4D82D">
                <a:lumMod val="20000"/>
                <a:lumOff val="80000"/>
              </a:srgb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13" tIns="46007" rIns="92013" bIns="4600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2009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00" kern="0" dirty="0" err="1">
                  <a:solidFill>
                    <a:prstClr val="black"/>
                  </a:solidFill>
                  <a:ea typeface="Arial" pitchFamily="-111" charset="-52"/>
                  <a:cs typeface="Arial" panose="020B0604020202020204" pitchFamily="34" charset="0"/>
                </a:rPr>
                <a:t>vCE</a:t>
              </a:r>
              <a:endParaRPr lang="en-US" sz="1000" kern="0" dirty="0">
                <a:solidFill>
                  <a:prstClr val="black"/>
                </a:solidFill>
                <a:ea typeface="Arial" pitchFamily="-111" charset="-52"/>
                <a:cs typeface="Arial" panose="020B0604020202020204" pitchFamily="34" charset="0"/>
              </a:endParaRPr>
            </a:p>
          </p:txBody>
        </p:sp>
        <p:sp>
          <p:nvSpPr>
            <p:cNvPr id="354" name="Rounded Rectangle 353"/>
            <p:cNvSpPr/>
            <p:nvPr/>
          </p:nvSpPr>
          <p:spPr bwMode="auto">
            <a:xfrm>
              <a:off x="4350169" y="5488584"/>
              <a:ext cx="499833" cy="323233"/>
            </a:xfrm>
            <a:prstGeom prst="roundRect">
              <a:avLst/>
            </a:prstGeom>
            <a:solidFill>
              <a:srgbClr val="C4D82D">
                <a:lumMod val="20000"/>
                <a:lumOff val="80000"/>
              </a:srgb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13" tIns="46007" rIns="92013" bIns="4600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2009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00" kern="0" dirty="0" err="1">
                  <a:solidFill>
                    <a:prstClr val="black"/>
                  </a:solidFill>
                  <a:ea typeface="Arial" pitchFamily="-111" charset="-52"/>
                  <a:cs typeface="Arial" panose="020B0604020202020204" pitchFamily="34" charset="0"/>
                </a:rPr>
                <a:t>vCE</a:t>
              </a:r>
              <a:endParaRPr lang="en-US" sz="1000" kern="0" dirty="0">
                <a:solidFill>
                  <a:prstClr val="black"/>
                </a:solidFill>
                <a:ea typeface="Arial" pitchFamily="-111" charset="-52"/>
                <a:cs typeface="Arial" panose="020B0604020202020204" pitchFamily="34" charset="0"/>
              </a:endParaRPr>
            </a:p>
          </p:txBody>
        </p:sp>
        <p:sp>
          <p:nvSpPr>
            <p:cNvPr id="355" name="Rounded Rectangle 354"/>
            <p:cNvSpPr/>
            <p:nvPr/>
          </p:nvSpPr>
          <p:spPr bwMode="auto">
            <a:xfrm>
              <a:off x="4267988" y="5548205"/>
              <a:ext cx="499833" cy="323233"/>
            </a:xfrm>
            <a:prstGeom prst="roundRect">
              <a:avLst/>
            </a:prstGeom>
            <a:solidFill>
              <a:srgbClr val="C4D82D">
                <a:lumMod val="20000"/>
                <a:lumOff val="80000"/>
              </a:srgb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13" tIns="46007" rIns="92013" bIns="4600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20097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prstClr val="black"/>
                  </a:solidFill>
                  <a:ea typeface="Arial" pitchFamily="-111" charset="-52"/>
                  <a:cs typeface="Arial" panose="020B0604020202020204" pitchFamily="34" charset="0"/>
                </a:rPr>
                <a:t>VMs</a:t>
              </a:r>
            </a:p>
          </p:txBody>
        </p:sp>
        <p:cxnSp>
          <p:nvCxnSpPr>
            <p:cNvPr id="356" name="Straight Connector 355"/>
            <p:cNvCxnSpPr/>
            <p:nvPr/>
          </p:nvCxnSpPr>
          <p:spPr>
            <a:xfrm flipV="1">
              <a:off x="4989672" y="5450919"/>
              <a:ext cx="192429" cy="138718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ysDot"/>
              <a:miter lim="800000"/>
            </a:ln>
            <a:effectLst/>
          </p:spPr>
        </p:cxnSp>
        <p:sp>
          <p:nvSpPr>
            <p:cNvPr id="357" name="Rectangle 356"/>
            <p:cNvSpPr/>
            <p:nvPr/>
          </p:nvSpPr>
          <p:spPr>
            <a:xfrm>
              <a:off x="5236125" y="5422539"/>
              <a:ext cx="119521" cy="1132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5235803" y="5537792"/>
              <a:ext cx="119521" cy="1132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233604" y="5652984"/>
              <a:ext cx="119521" cy="1132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5559264" y="5514187"/>
              <a:ext cx="102926" cy="885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589673" y="5296649"/>
              <a:ext cx="98636" cy="9630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717367" y="5233625"/>
              <a:ext cx="96113" cy="783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7024865" y="5235626"/>
              <a:ext cx="96113" cy="783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226912" y="6027956"/>
              <a:ext cx="129687" cy="1214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039759" y="6050833"/>
              <a:ext cx="119521" cy="1408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5792351" y="5731674"/>
              <a:ext cx="84774" cy="6652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74" name="Rounded Rectangle 373"/>
            <p:cNvSpPr/>
            <p:nvPr/>
          </p:nvSpPr>
          <p:spPr>
            <a:xfrm>
              <a:off x="5959096" y="5560139"/>
              <a:ext cx="377558" cy="147234"/>
            </a:xfrm>
            <a:prstGeom prst="roundRect">
              <a:avLst>
                <a:gd name="adj" fmla="val 29883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57772">
                <a:defRPr/>
              </a:pPr>
              <a:r>
                <a:rPr lang="en-US" sz="667" kern="0" dirty="0" err="1" smtClean="0">
                  <a:solidFill>
                    <a:prstClr val="white"/>
                  </a:solidFill>
                  <a:latin typeface="Calibri" panose="020F0502020204030204"/>
                </a:rPr>
                <a:t>vHGW</a:t>
              </a:r>
              <a:endParaRPr lang="en-US" sz="667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5" name="Rounded Rectangle 374"/>
            <p:cNvSpPr/>
            <p:nvPr/>
          </p:nvSpPr>
          <p:spPr>
            <a:xfrm>
              <a:off x="5407768" y="5555802"/>
              <a:ext cx="377558" cy="147234"/>
            </a:xfrm>
            <a:prstGeom prst="roundRect">
              <a:avLst>
                <a:gd name="adj" fmla="val 29883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57772">
                <a:defRPr/>
              </a:pPr>
              <a:r>
                <a:rPr lang="en-US" sz="667" kern="0" dirty="0" err="1" smtClean="0">
                  <a:solidFill>
                    <a:prstClr val="white"/>
                  </a:solidFill>
                  <a:latin typeface="Calibri" panose="020F0502020204030204"/>
                </a:rPr>
                <a:t>vBNG</a:t>
              </a:r>
              <a:endParaRPr lang="en-US" sz="667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80" name="Elbow Connector 379"/>
            <p:cNvCxnSpPr>
              <a:stCxn id="375" idx="3"/>
            </p:cNvCxnSpPr>
            <p:nvPr/>
          </p:nvCxnSpPr>
          <p:spPr>
            <a:xfrm flipV="1">
              <a:off x="5785326" y="5627998"/>
              <a:ext cx="166412" cy="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/>
            <p:nvPr/>
          </p:nvCxnSpPr>
          <p:spPr>
            <a:xfrm flipV="1">
              <a:off x="6352234" y="5632035"/>
              <a:ext cx="166412" cy="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ounded Rectangle 381"/>
            <p:cNvSpPr/>
            <p:nvPr/>
          </p:nvSpPr>
          <p:spPr>
            <a:xfrm>
              <a:off x="6537297" y="5555802"/>
              <a:ext cx="377558" cy="147234"/>
            </a:xfrm>
            <a:prstGeom prst="roundRect">
              <a:avLst>
                <a:gd name="adj" fmla="val 29883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57772">
                <a:defRPr/>
              </a:pPr>
              <a:r>
                <a:rPr lang="en-US" sz="667" kern="0" dirty="0" err="1" smtClean="0">
                  <a:solidFill>
                    <a:prstClr val="white"/>
                  </a:solidFill>
                  <a:latin typeface="Calibri" panose="020F0502020204030204"/>
                </a:rPr>
                <a:t>vRouter</a:t>
              </a:r>
              <a:endParaRPr lang="en-US" sz="667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77" name="Rectangle 376"/>
          <p:cNvSpPr/>
          <p:nvPr/>
        </p:nvSpPr>
        <p:spPr>
          <a:xfrm>
            <a:off x="5845853" y="5535380"/>
            <a:ext cx="552453" cy="322014"/>
          </a:xfrm>
          <a:prstGeom prst="rect">
            <a:avLst/>
          </a:pr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>
              <a:defRPr/>
            </a:pPr>
            <a:r>
              <a:rPr lang="en-US" sz="1167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br>
              <a:rPr lang="en-US" sz="1167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67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DCAE</a:t>
            </a:r>
          </a:p>
        </p:txBody>
      </p:sp>
      <p:sp>
        <p:nvSpPr>
          <p:cNvPr id="252" name="Oval 251"/>
          <p:cNvSpPr/>
          <p:nvPr/>
        </p:nvSpPr>
        <p:spPr>
          <a:xfrm>
            <a:off x="5385310" y="5546165"/>
            <a:ext cx="547895" cy="267669"/>
          </a:xfrm>
          <a:prstGeom prst="ellipse">
            <a:avLst/>
          </a:prstGeom>
          <a:solidFill>
            <a:srgbClr val="C6D9F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33" b="1" dirty="0">
                <a:solidFill>
                  <a:prstClr val="black"/>
                </a:solidFill>
              </a:rPr>
              <a:t>From </a:t>
            </a:r>
            <a:r>
              <a:rPr lang="en-US" sz="833" b="1" dirty="0" smtClean="0">
                <a:solidFill>
                  <a:prstClr val="black"/>
                </a:solidFill>
              </a:rPr>
              <a:t>SDC</a:t>
            </a:r>
            <a:endParaRPr lang="en-US" sz="833" b="1" dirty="0">
              <a:solidFill>
                <a:prstClr val="black"/>
              </a:solidFill>
            </a:endParaRPr>
          </a:p>
        </p:txBody>
      </p:sp>
      <p:cxnSp>
        <p:nvCxnSpPr>
          <p:cNvPr id="383" name="Elbow Connector 382"/>
          <p:cNvCxnSpPr>
            <a:endCxn id="58" idx="2"/>
          </p:cNvCxnSpPr>
          <p:nvPr/>
        </p:nvCxnSpPr>
        <p:spPr>
          <a:xfrm rot="16200000" flipV="1">
            <a:off x="10173096" y="3008373"/>
            <a:ext cx="834444" cy="59213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384" name="Oval 383"/>
          <p:cNvSpPr/>
          <p:nvPr/>
        </p:nvSpPr>
        <p:spPr>
          <a:xfrm>
            <a:off x="10357646" y="3014562"/>
            <a:ext cx="528738" cy="235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7" dirty="0" smtClean="0">
                <a:solidFill>
                  <a:prstClr val="black"/>
                </a:solidFill>
              </a:rPr>
              <a:t>15</a:t>
            </a:r>
            <a:endParaRPr lang="en-US" sz="116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2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6" grpId="0" animBg="1"/>
      <p:bldP spid="365" grpId="0" animBg="1"/>
      <p:bldP spid="366" grpId="0" animBg="1"/>
      <p:bldP spid="237" grpId="0" animBg="1"/>
      <p:bldP spid="331" grpId="0" animBg="1"/>
      <p:bldP spid="333" grpId="0" animBg="1"/>
      <p:bldP spid="3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89253" y="1180437"/>
            <a:ext cx="2346543" cy="1746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FD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4336" y="1167519"/>
            <a:ext cx="234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009FDB"/>
                </a:solidFill>
              </a:rPr>
              <a:t>SDC : Control Loop</a:t>
            </a:r>
          </a:p>
          <a:p>
            <a:pPr algn="ctr" defTabSz="457200"/>
            <a:r>
              <a:rPr lang="en-US" b="1" dirty="0">
                <a:solidFill>
                  <a:srgbClr val="009FDB"/>
                </a:solidFill>
              </a:rPr>
              <a:t>Designer/cockpit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6068" y="4075941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Distribute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CL blueprint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(Tosca)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851347" y="1215195"/>
            <a:ext cx="1232989" cy="32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1923" y="1490123"/>
            <a:ext cx="11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Query template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services, 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VNFs</a:t>
            </a:r>
          </a:p>
        </p:txBody>
      </p:sp>
      <p:sp>
        <p:nvSpPr>
          <p:cNvPr id="36" name="Oval 35"/>
          <p:cNvSpPr/>
          <p:nvPr/>
        </p:nvSpPr>
        <p:spPr>
          <a:xfrm>
            <a:off x="6211402" y="969391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021633" y="3595894"/>
            <a:ext cx="1840498" cy="1245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9FDB"/>
                </a:solidFill>
              </a:rPr>
              <a:t>Policy</a:t>
            </a:r>
          </a:p>
          <a:p>
            <a:pPr algn="ctr" defTabSz="457200"/>
            <a:r>
              <a:rPr lang="en-US" dirty="0">
                <a:solidFill>
                  <a:srgbClr val="009FDB"/>
                </a:solidFill>
              </a:rPr>
              <a:t>Engine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481648" y="2577147"/>
            <a:ext cx="817556" cy="98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599486" y="2766154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30533" y="2819350"/>
            <a:ext cx="157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Create and activate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Configuration policies,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Operation policies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36263" y="1163944"/>
            <a:ext cx="2206144" cy="20542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FDB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4619" y="117522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9FDB"/>
                </a:solidFill>
              </a:rPr>
              <a:t>SDC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9334" y="5261252"/>
            <a:ext cx="7868554" cy="1596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FDB"/>
              </a:solidFill>
            </a:endParaRPr>
          </a:p>
        </p:txBody>
      </p:sp>
      <p:sp>
        <p:nvSpPr>
          <p:cNvPr id="2" name="Flowchart: Magnetic Disk 1"/>
          <p:cNvSpPr/>
          <p:nvPr/>
        </p:nvSpPr>
        <p:spPr>
          <a:xfrm>
            <a:off x="6466394" y="5328205"/>
            <a:ext cx="1638824" cy="8382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9FDB"/>
                </a:solidFill>
              </a:rPr>
              <a:t>DCAE Inventory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0998" y="6488668"/>
            <a:ext cx="69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9FDB"/>
                </a:solidFill>
              </a:rPr>
              <a:t>DCAE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80326" y="3243688"/>
            <a:ext cx="9469" cy="25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24270" y="4007591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57" name="Oval 56"/>
          <p:cNvSpPr/>
          <p:nvPr/>
        </p:nvSpPr>
        <p:spPr>
          <a:xfrm>
            <a:off x="3767566" y="1404003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03286" y="2773019"/>
            <a:ext cx="139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Advance change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toward distribution</a:t>
            </a:r>
          </a:p>
        </p:txBody>
      </p:sp>
      <p:sp>
        <p:nvSpPr>
          <p:cNvPr id="7" name="Flowchart: Card 6"/>
          <p:cNvSpPr/>
          <p:nvPr/>
        </p:nvSpPr>
        <p:spPr>
          <a:xfrm>
            <a:off x="3789206" y="5878918"/>
            <a:ext cx="1480263" cy="765006"/>
          </a:xfrm>
          <a:prstGeom prst="flowChartPunchedCa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9FDB"/>
                </a:solidFill>
              </a:rPr>
              <a:t>Distribution Client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042315" y="6082677"/>
            <a:ext cx="2044911" cy="3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841923" y="5978162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8938" y="3184543"/>
            <a:ext cx="2079244" cy="1581543"/>
          </a:xfrm>
          <a:prstGeom prst="rect">
            <a:avLst/>
          </a:prstGeom>
          <a:solidFill>
            <a:srgbClr val="B16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FDB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1289" y="1101987"/>
            <a:ext cx="2079244" cy="1581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FDB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9336" y="11297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9FDB"/>
                </a:solidFill>
              </a:rPr>
              <a:t>SO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09336" y="3197940"/>
            <a:ext cx="66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9FDB"/>
                </a:solidFill>
              </a:rPr>
              <a:t>A&amp;AI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656908" y="1164411"/>
            <a:ext cx="2351458" cy="1341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FDB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96124" y="1163943"/>
            <a:ext cx="146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009FDB"/>
                </a:solidFill>
              </a:rPr>
              <a:t>Control Loop </a:t>
            </a:r>
          </a:p>
          <a:p>
            <a:pPr algn="ctr" defTabSz="457200"/>
            <a:r>
              <a:rPr lang="en-US" b="1" dirty="0">
                <a:solidFill>
                  <a:srgbClr val="009FDB"/>
                </a:solidFill>
              </a:rPr>
              <a:t>Dashboard</a:t>
            </a:r>
          </a:p>
        </p:txBody>
      </p:sp>
      <p:sp>
        <p:nvSpPr>
          <p:cNvPr id="64" name="Oval 63"/>
          <p:cNvSpPr/>
          <p:nvPr/>
        </p:nvSpPr>
        <p:spPr>
          <a:xfrm>
            <a:off x="3785609" y="2402320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33660" y="1422528"/>
            <a:ext cx="15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Onboard VNF (</a:t>
            </a:r>
            <a:r>
              <a:rPr lang="en-US" sz="1200" dirty="0" err="1">
                <a:solidFill>
                  <a:srgbClr val="009FDB"/>
                </a:solidFill>
              </a:rPr>
              <a:t>vBNG</a:t>
            </a:r>
            <a:r>
              <a:rPr lang="en-US" sz="1200" dirty="0">
                <a:solidFill>
                  <a:srgbClr val="009FDB"/>
                </a:solidFill>
              </a:rPr>
              <a:t>) 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create service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91851" y="2014574"/>
            <a:ext cx="1373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Create CL template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860432" y="2049245"/>
            <a:ext cx="1232989" cy="32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53072" y="1792404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4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851347" y="2817252"/>
            <a:ext cx="1232989" cy="32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3988" y="2560411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51347" y="2267955"/>
            <a:ext cx="109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Get alarm files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58468" y="3022981"/>
            <a:ext cx="133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Upload Blueprint 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and Locations File 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as artifacts</a:t>
            </a:r>
          </a:p>
        </p:txBody>
      </p:sp>
      <p:sp>
        <p:nvSpPr>
          <p:cNvPr id="74" name="Oval 73"/>
          <p:cNvSpPr/>
          <p:nvPr/>
        </p:nvSpPr>
        <p:spPr>
          <a:xfrm>
            <a:off x="7547310" y="1829618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105218" y="1810274"/>
            <a:ext cx="1157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User configures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template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484960" y="1790660"/>
            <a:ext cx="1141434" cy="17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86047" y="1533819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84960" y="2014574"/>
            <a:ext cx="116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Distribute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Service Update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17482" y="6247035"/>
            <a:ext cx="173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DCAE Service Type for CL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is  pushed to Inventory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459552" y="2858199"/>
            <a:ext cx="1222057" cy="53779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839694" y="2883075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26792" y="3363829"/>
            <a:ext cx="112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Distribute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Service Update</a:t>
            </a:r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>
            <a:off x="343405" y="-61416"/>
            <a:ext cx="10512862" cy="1325563"/>
          </a:xfrm>
        </p:spPr>
        <p:txBody>
          <a:bodyPr/>
          <a:lstStyle/>
          <a:p>
            <a:r>
              <a:rPr lang="en-US" sz="3600" dirty="0"/>
              <a:t>Control Loop Flow (Design time – Fault Management)</a:t>
            </a:r>
          </a:p>
        </p:txBody>
      </p:sp>
      <p:cxnSp>
        <p:nvCxnSpPr>
          <p:cNvPr id="6" name="Straight Connector 5"/>
          <p:cNvCxnSpPr>
            <a:stCxn id="4" idx="3"/>
            <a:endCxn id="62" idx="1"/>
          </p:cNvCxnSpPr>
          <p:nvPr/>
        </p:nvCxnSpPr>
        <p:spPr>
          <a:xfrm flipV="1">
            <a:off x="9435796" y="1835333"/>
            <a:ext cx="221113" cy="21816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951181" y="2265876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81" name="Oval 80"/>
          <p:cNvSpPr/>
          <p:nvPr/>
        </p:nvSpPr>
        <p:spPr>
          <a:xfrm>
            <a:off x="7547310" y="2522050"/>
            <a:ext cx="531046" cy="48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27295" y="2492045"/>
            <a:ext cx="130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User can control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Start/stop/update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49009" y="2010336"/>
            <a:ext cx="147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>
                <a:solidFill>
                  <a:srgbClr val="009FDB"/>
                </a:solidFill>
              </a:rPr>
              <a:t>CL Runtime statistics</a:t>
            </a:r>
          </a:p>
          <a:p>
            <a:pPr defTabSz="457200"/>
            <a:r>
              <a:rPr lang="en-US" sz="1200" dirty="0">
                <a:solidFill>
                  <a:srgbClr val="009FDB"/>
                </a:solidFill>
              </a:rPr>
              <a:t>Reporting, etc.</a:t>
            </a:r>
          </a:p>
        </p:txBody>
      </p:sp>
    </p:spTree>
    <p:extLst>
      <p:ext uri="{BB962C8B-B14F-4D97-AF65-F5344CB8AC3E}">
        <p14:creationId xmlns:p14="http://schemas.microsoft.com/office/powerpoint/2010/main" val="3805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1686E0AB-E1E1-4872-A0C4-D17CB5DC2168}" vid="{A8F51EC5-8BB8-489C-9396-442BAAD59F5D}"/>
    </a:ext>
  </a:extLst>
</a:theme>
</file>

<file path=ppt/theme/theme2.xml><?xml version="1.0" encoding="utf-8"?>
<a:theme xmlns:a="http://schemas.openxmlformats.org/drawingml/2006/main" name="Standard master">
  <a:themeElements>
    <a:clrScheme name="Ovum 20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A7287"/>
      </a:accent1>
      <a:accent2>
        <a:srgbClr val="E30613"/>
      </a:accent2>
      <a:accent3>
        <a:srgbClr val="3479AD"/>
      </a:accent3>
      <a:accent4>
        <a:srgbClr val="BDD39B"/>
      </a:accent4>
      <a:accent5>
        <a:srgbClr val="8F7FBA"/>
      </a:accent5>
      <a:accent6>
        <a:srgbClr val="008EAD"/>
      </a:accent6>
      <a:hlink>
        <a:srgbClr val="0066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April 2016 - rebranded.potx" id="{3D304430-74C3-4D40-8036-C8E29B044BF4}" vid="{58FF1941-CA9C-40B2-B2FB-C79ED4FE1781}"/>
    </a:ext>
  </a:extLst>
</a:theme>
</file>

<file path=ppt/theme/theme3.xml><?xml version="1.0" encoding="utf-8"?>
<a:theme xmlns:a="http://schemas.openxmlformats.org/drawingml/2006/main" name="att_int_wde_globe_att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int_wide_globe_att_template_160106 (002).potx [Read-Only]" id="{4DDE3E01-A09B-455A-9D1B-5A588B67156C}" vid="{DF22EA94-0CDC-4B63-BBC9-3BF56E3B4A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1130</Words>
  <Application>Microsoft Office PowerPoint</Application>
  <PresentationFormat>Breitbild</PresentationFormat>
  <Paragraphs>376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ＭＳ Ｐゴシック</vt:lpstr>
      <vt:lpstr>宋体</vt:lpstr>
      <vt:lpstr>Arial</vt:lpstr>
      <vt:lpstr>Calibri</vt:lpstr>
      <vt:lpstr>Century Gothic</vt:lpstr>
      <vt:lpstr>FS Me</vt:lpstr>
      <vt:lpstr>Lucida Grande</vt:lpstr>
      <vt:lpstr>Verdana</vt:lpstr>
      <vt:lpstr>Wingdings</vt:lpstr>
      <vt:lpstr>Default Theme</vt:lpstr>
      <vt:lpstr>Standard master</vt:lpstr>
      <vt:lpstr>att_int_wde_globe_att</vt:lpstr>
      <vt:lpstr>ONAP E2E Flow</vt:lpstr>
      <vt:lpstr>vCPE Service</vt:lpstr>
      <vt:lpstr>E2E Steps in Lifecycle Management of VNF</vt:lpstr>
      <vt:lpstr>Step 1: Onboarding</vt:lpstr>
      <vt:lpstr>Step 2: Service Design and  Distribution</vt:lpstr>
      <vt:lpstr>Step 3: Customer Order</vt:lpstr>
      <vt:lpstr>Step 4.1: Instantiation and  Chaining</vt:lpstr>
      <vt:lpstr>Step 4.2: Configuration and  Activation</vt:lpstr>
      <vt:lpstr>Control Loop Flow (Design time – Fault Management)</vt:lpstr>
      <vt:lpstr>Control Loop  Runtime</vt:lpstr>
      <vt:lpstr>CM Process Design</vt:lpstr>
      <vt:lpstr>Change Management Scheduling &amp; Conflict Avoidance</vt:lpstr>
      <vt:lpstr>Change Execution</vt:lpstr>
    </vt:vector>
  </TitlesOfParts>
  <Company>Amdocs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landscape/strategy</dc:title>
  <dc:creator>Tzvika Naveh</dc:creator>
  <cp:lastModifiedBy>Gonzalez Luengo Roberto</cp:lastModifiedBy>
  <cp:revision>163</cp:revision>
  <cp:lastPrinted>2017-03-22T14:11:00Z</cp:lastPrinted>
  <dcterms:created xsi:type="dcterms:W3CDTF">2017-03-21T12:55:17Z</dcterms:created>
  <dcterms:modified xsi:type="dcterms:W3CDTF">2020-11-02T09:32:21Z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2BBFCF0315815A99D4B1C276282707D7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GONZAR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