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1.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7.xml" ContentType="application/vnd.openxmlformats-officedocument.presentationml.tags+xml"/>
  <Override PartName="/ppt/notesSlides/notesSlide27.xml" ContentType="application/vnd.openxmlformats-officedocument.presentationml.notesSlide+xml"/>
  <Override PartName="/ppt/tags/tag18.xml" ContentType="application/vnd.openxmlformats-officedocument.presentationml.tags+xml"/>
  <Override PartName="/ppt/notesSlides/notesSlide28.xml" ContentType="application/vnd.openxmlformats-officedocument.presentationml.notesSlide+xml"/>
  <Override PartName="/ppt/tags/tag19.xml" ContentType="application/vnd.openxmlformats-officedocument.presentationml.tags+xml"/>
  <Override PartName="/ppt/notesSlides/notesSlide29.xml" ContentType="application/vnd.openxmlformats-officedocument.presentationml.notesSlide+xml"/>
  <Override PartName="/ppt/tags/tag2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1.xml" ContentType="application/vnd.openxmlformats-officedocument.presentationml.tags+xml"/>
  <Override PartName="/ppt/notesSlides/notesSlide33.xml" ContentType="application/vnd.openxmlformats-officedocument.presentationml.notesSlide+xml"/>
  <Override PartName="/ppt/tags/tag2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338" r:id="rId3"/>
    <p:sldId id="387" r:id="rId4"/>
    <p:sldId id="323" r:id="rId5"/>
    <p:sldId id="293" r:id="rId6"/>
    <p:sldId id="279" r:id="rId7"/>
    <p:sldId id="406" r:id="rId8"/>
    <p:sldId id="370" r:id="rId9"/>
    <p:sldId id="392" r:id="rId10"/>
    <p:sldId id="393" r:id="rId11"/>
    <p:sldId id="394" r:id="rId12"/>
    <p:sldId id="395" r:id="rId13"/>
    <p:sldId id="303" r:id="rId14"/>
    <p:sldId id="300" r:id="rId15"/>
    <p:sldId id="379" r:id="rId16"/>
    <p:sldId id="261" r:id="rId17"/>
    <p:sldId id="367" r:id="rId18"/>
    <p:sldId id="278" r:id="rId19"/>
    <p:sldId id="343" r:id="rId20"/>
    <p:sldId id="380" r:id="rId21"/>
    <p:sldId id="407" r:id="rId22"/>
    <p:sldId id="294" r:id="rId23"/>
    <p:sldId id="283" r:id="rId24"/>
    <p:sldId id="386" r:id="rId25"/>
    <p:sldId id="405" r:id="rId26"/>
    <p:sldId id="397" r:id="rId27"/>
    <p:sldId id="399" r:id="rId28"/>
    <p:sldId id="403" r:id="rId29"/>
    <p:sldId id="400" r:id="rId30"/>
    <p:sldId id="381" r:id="rId31"/>
    <p:sldId id="382" r:id="rId32"/>
    <p:sldId id="383" r:id="rId33"/>
    <p:sldId id="384" r:id="rId34"/>
    <p:sldId id="385" r:id="rId35"/>
    <p:sldId id="401" r:id="rId36"/>
    <p:sldId id="404" r:id="rId37"/>
    <p:sldId id="280" r:id="rId38"/>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a:srgbClr val="CCFFCC"/>
    <a:srgbClr val="FFFFCC"/>
    <a:srgbClr val="A8EEFE"/>
    <a:srgbClr val="96EAFE"/>
    <a:srgbClr val="7C5989"/>
    <a:srgbClr val="000066"/>
    <a:srgbClr val="333399"/>
    <a:srgbClr val="FFFF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0" autoAdjust="0"/>
    <p:restoredTop sz="81349" autoAdjust="0"/>
  </p:normalViewPr>
  <p:slideViewPr>
    <p:cSldViewPr>
      <p:cViewPr>
        <p:scale>
          <a:sx n="102" d="100"/>
          <a:sy n="102" d="100"/>
        </p:scale>
        <p:origin x="-1256" y="448"/>
      </p:cViewPr>
      <p:guideLst>
        <p:guide orient="horz" pos="2160"/>
        <p:guide pos="2880"/>
      </p:guideLst>
    </p:cSldViewPr>
  </p:slideViewPr>
  <p:outlineViewPr>
    <p:cViewPr>
      <p:scale>
        <a:sx n="33" d="100"/>
        <a:sy n="33" d="100"/>
      </p:scale>
      <p:origin x="0" y="5456"/>
    </p:cViewPr>
  </p:outlineViewPr>
  <p:notesTextViewPr>
    <p:cViewPr>
      <p:scale>
        <a:sx n="100" d="100"/>
        <a:sy n="100" d="100"/>
      </p:scale>
      <p:origin x="0" y="0"/>
    </p:cViewPr>
  </p:notesTextViewPr>
  <p:sorterViewPr>
    <p:cViewPr>
      <p:scale>
        <a:sx n="100" d="100"/>
        <a:sy n="100" d="100"/>
      </p:scale>
      <p:origin x="0" y="2864"/>
    </p:cViewPr>
  </p:sorterViewPr>
  <p:notesViewPr>
    <p:cSldViewPr>
      <p:cViewPr varScale="1">
        <p:scale>
          <a:sx n="90" d="100"/>
          <a:sy n="90" d="100"/>
        </p:scale>
        <p:origin x="-3756"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2" y="1"/>
            <a:ext cx="3076363" cy="511731"/>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109571" name="Rectangle 3"/>
          <p:cNvSpPr>
            <a:spLocks noGrp="1" noChangeArrowheads="1"/>
          </p:cNvSpPr>
          <p:nvPr>
            <p:ph type="dt" sz="quarter" idx="1"/>
          </p:nvPr>
        </p:nvSpPr>
        <p:spPr bwMode="auto">
          <a:xfrm>
            <a:off x="4021296" y="1"/>
            <a:ext cx="3076363" cy="511731"/>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109572" name="Rectangle 4"/>
          <p:cNvSpPr>
            <a:spLocks noGrp="1" noChangeArrowheads="1"/>
          </p:cNvSpPr>
          <p:nvPr>
            <p:ph type="ftr" sz="quarter" idx="2"/>
          </p:nvPr>
        </p:nvSpPr>
        <p:spPr bwMode="auto">
          <a:xfrm>
            <a:off x="2" y="9721108"/>
            <a:ext cx="3076363" cy="51173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109573" name="Rectangle 5"/>
          <p:cNvSpPr>
            <a:spLocks noGrp="1" noChangeArrowheads="1"/>
          </p:cNvSpPr>
          <p:nvPr>
            <p:ph type="sldNum" sz="quarter" idx="3"/>
          </p:nvPr>
        </p:nvSpPr>
        <p:spPr bwMode="auto">
          <a:xfrm>
            <a:off x="4021296" y="9721108"/>
            <a:ext cx="3076363" cy="51173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eaLnBrk="1" hangingPunct="1">
              <a:defRPr sz="1300">
                <a:latin typeface="Times New Roman" pitchFamily="18" charset="0"/>
              </a:defRPr>
            </a:lvl1pPr>
          </a:lstStyle>
          <a:p>
            <a:pPr>
              <a:defRPr/>
            </a:pPr>
            <a:fld id="{14746049-A844-4C78-A1DB-890C5DD66B57}" type="slidenum">
              <a:rPr lang="en-US"/>
              <a:pPr>
                <a:defRPr/>
              </a:pPr>
              <a:t>‹#›</a:t>
            </a:fld>
            <a:endParaRPr lang="en-US"/>
          </a:p>
        </p:txBody>
      </p:sp>
    </p:spTree>
    <p:extLst>
      <p:ext uri="{BB962C8B-B14F-4D97-AF65-F5344CB8AC3E}">
        <p14:creationId xmlns:p14="http://schemas.microsoft.com/office/powerpoint/2010/main" val="430507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2" y="1"/>
            <a:ext cx="3076363" cy="511731"/>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106499" name="Rectangle 3"/>
          <p:cNvSpPr>
            <a:spLocks noGrp="1" noChangeArrowheads="1"/>
          </p:cNvSpPr>
          <p:nvPr>
            <p:ph type="dt" idx="1"/>
          </p:nvPr>
        </p:nvSpPr>
        <p:spPr bwMode="auto">
          <a:xfrm>
            <a:off x="4021296" y="1"/>
            <a:ext cx="3076363" cy="511731"/>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p:spPr>
      </p:sp>
      <p:sp>
        <p:nvSpPr>
          <p:cNvPr id="106501" name="Rectangle 5"/>
          <p:cNvSpPr>
            <a:spLocks noGrp="1" noChangeArrowheads="1"/>
          </p:cNvSpPr>
          <p:nvPr>
            <p:ph type="body" sz="quarter" idx="3"/>
          </p:nvPr>
        </p:nvSpPr>
        <p:spPr bwMode="auto">
          <a:xfrm>
            <a:off x="709931" y="4861444"/>
            <a:ext cx="5679440" cy="4605576"/>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6502" name="Rectangle 6"/>
          <p:cNvSpPr>
            <a:spLocks noGrp="1" noChangeArrowheads="1"/>
          </p:cNvSpPr>
          <p:nvPr>
            <p:ph type="ftr" sz="quarter" idx="4"/>
          </p:nvPr>
        </p:nvSpPr>
        <p:spPr bwMode="auto">
          <a:xfrm>
            <a:off x="2" y="9721108"/>
            <a:ext cx="3076363" cy="51173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106503" name="Rectangle 7"/>
          <p:cNvSpPr>
            <a:spLocks noGrp="1" noChangeArrowheads="1"/>
          </p:cNvSpPr>
          <p:nvPr>
            <p:ph type="sldNum" sz="quarter" idx="5"/>
          </p:nvPr>
        </p:nvSpPr>
        <p:spPr bwMode="auto">
          <a:xfrm>
            <a:off x="4021296" y="9721108"/>
            <a:ext cx="3076363" cy="51173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eaLnBrk="1" hangingPunct="1">
              <a:defRPr sz="1300">
                <a:latin typeface="Times New Roman" pitchFamily="18" charset="0"/>
              </a:defRPr>
            </a:lvl1pPr>
          </a:lstStyle>
          <a:p>
            <a:pPr>
              <a:defRPr/>
            </a:pPr>
            <a:fld id="{D8E62E5E-7050-42AD-9FCB-894C205EDEA8}" type="slidenum">
              <a:rPr lang="en-US"/>
              <a:pPr>
                <a:defRPr/>
              </a:pPr>
              <a:t>‹#›</a:t>
            </a:fld>
            <a:endParaRPr lang="en-US"/>
          </a:p>
        </p:txBody>
      </p:sp>
    </p:spTree>
    <p:extLst>
      <p:ext uri="{BB962C8B-B14F-4D97-AF65-F5344CB8AC3E}">
        <p14:creationId xmlns:p14="http://schemas.microsoft.com/office/powerpoint/2010/main" val="8821852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I’ll talk about a wireless sensor network middleware framework that reduces energy consumption, provides</a:t>
            </a:r>
            <a:r>
              <a:rPr lang="en-US" baseline="0" dirty="0" smtClean="0"/>
              <a:t> support for complex queries, and reduces the amount of communication</a:t>
            </a: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construction phase aims to find the critical path value of the network.</a:t>
            </a:r>
          </a:p>
          <a:p>
            <a:r>
              <a:rPr lang="en-GB" dirty="0" smtClean="0"/>
              <a:t>In simple terms, the critical path value is</a:t>
            </a:r>
            <a:r>
              <a:rPr lang="en-GB" baseline="0" dirty="0" smtClean="0"/>
              <a:t> the branch of the tree who has the maximum cumulative workload of all sensors.</a:t>
            </a:r>
          </a:p>
          <a:p>
            <a:endParaRPr lang="en-GB" dirty="0" smtClean="0"/>
          </a:p>
          <a:p>
            <a:r>
              <a:rPr lang="en-GB" dirty="0" smtClean="0"/>
              <a:t>Let</a:t>
            </a:r>
            <a:r>
              <a:rPr lang="en-GB" baseline="0" dirty="0" smtClean="0"/>
              <a:t> us assume that each sensor has some workload value (for example s5 has a workload value of 11)</a:t>
            </a:r>
          </a:p>
          <a:p>
            <a:r>
              <a:rPr lang="en-GB" baseline="0" dirty="0" smtClean="0"/>
              <a:t>11 can be the number of tuples that s5 transmits at each epoch or the number of packets.</a:t>
            </a:r>
          </a:p>
          <a:p>
            <a:endParaRPr lang="en-GB" baseline="0" dirty="0" smtClean="0"/>
          </a:p>
          <a:p>
            <a:r>
              <a:rPr lang="en-GB" baseline="0" dirty="0" smtClean="0"/>
              <a:t>Leaf nodes start by sending their results to the parents.</a:t>
            </a:r>
          </a:p>
          <a:p>
            <a:r>
              <a:rPr lang="en-GB" baseline="0" dirty="0" smtClean="0"/>
              <a:t>Each parent calculates the maximum workload value of their child nodes and transmits it to its parent.</a:t>
            </a:r>
          </a:p>
          <a:p>
            <a:r>
              <a:rPr lang="en-GB" baseline="0" dirty="0" smtClean="0"/>
              <a:t>This procedures is executed recursively until the sink node calculates the critical path value.</a:t>
            </a: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11</a:t>
            </a:fld>
            <a:endParaRPr lang="en-US"/>
          </a:p>
        </p:txBody>
      </p:sp>
    </p:spTree>
    <p:extLst>
      <p:ext uri="{BB962C8B-B14F-4D97-AF65-F5344CB8AC3E}">
        <p14:creationId xmlns:p14="http://schemas.microsoft.com/office/powerpoint/2010/main" val="287175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dissemination phase, the sink node transmits the critical path value to its child sensor nodes until they all</a:t>
            </a:r>
            <a:r>
              <a:rPr lang="en-GB" baseline="0" dirty="0" smtClean="0"/>
              <a:t> tune their waking windows accordingly.</a:t>
            </a:r>
          </a:p>
          <a:p>
            <a:r>
              <a:rPr lang="en-GB" baseline="0" dirty="0" smtClean="0"/>
              <a:t>Sensors receiving the critical path value, subtract their workload value and then forward the new critical path value to their child nodes.</a:t>
            </a:r>
          </a:p>
          <a:p>
            <a:endParaRPr lang="en-GB" baseline="0" dirty="0" smtClean="0"/>
          </a:p>
          <a:p>
            <a:r>
              <a:rPr lang="en-GB" baseline="0" dirty="0" smtClean="0"/>
              <a:t>For example, s2 received the critical path value, 42 and subtracted its own workload value, 13.</a:t>
            </a:r>
          </a:p>
          <a:p>
            <a:r>
              <a:rPr lang="en-GB" baseline="0" dirty="0" smtClean="0"/>
              <a:t>Therefore its waking window is from time 29 to time 42.</a:t>
            </a:r>
          </a:p>
          <a:p>
            <a:r>
              <a:rPr lang="en-GB" baseline="0" dirty="0" smtClean="0"/>
              <a:t>It then transmitted the new critical path value 29 to its child sensors s5 and s6 who in turn perform their own local arrangements.</a:t>
            </a:r>
            <a:endParaRPr lang="en-GB" dirty="0" smtClean="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12</a:t>
            </a:fld>
            <a:endParaRPr lang="en-US"/>
          </a:p>
        </p:txBody>
      </p:sp>
    </p:spTree>
    <p:extLst>
      <p:ext uri="{BB962C8B-B14F-4D97-AF65-F5344CB8AC3E}">
        <p14:creationId xmlns:p14="http://schemas.microsoft.com/office/powerpoint/2010/main" val="183752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7593">
              <a:defRPr/>
            </a:pPr>
            <a:r>
              <a:rPr lang="en-GB" dirty="0" smtClean="0"/>
              <a:t>We now move on to the Tree Balancing module, whose objective is to </a:t>
            </a:r>
            <a:r>
              <a:rPr lang="en-GB" kern="0" dirty="0">
                <a:solidFill>
                  <a:srgbClr val="000000"/>
                </a:solidFill>
                <a:latin typeface="Arial"/>
              </a:rPr>
              <a:t>identify structural inefficiencies and attempt to remove them by reconstructing the query routing tree.</a:t>
            </a:r>
            <a:endParaRPr lang="en-GB" kern="0" dirty="0" smtClean="0">
              <a:solidFill>
                <a:srgbClr val="000000"/>
              </a:solidFill>
              <a:latin typeface="Arial"/>
            </a:endParaRPr>
          </a:p>
          <a:p>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see an example</a:t>
            </a:r>
            <a:r>
              <a:rPr lang="en-GB" baseline="0" dirty="0" smtClean="0"/>
              <a:t> of how ETC reconstructs the initial query routing tree.</a:t>
            </a:r>
          </a:p>
          <a:p>
            <a:r>
              <a:rPr lang="en-GB" baseline="0" dirty="0" smtClean="0"/>
              <a:t>In the first phase, the sink node discovers the optimal branching factor b by disseminating a query to the network.</a:t>
            </a:r>
          </a:p>
          <a:p>
            <a:r>
              <a:rPr lang="en-GB" baseline="0" dirty="0" smtClean="0"/>
              <a:t>The values represent the workload values which are not taken into consideration at this point.</a:t>
            </a:r>
          </a:p>
          <a:p>
            <a:endParaRPr lang="en-GB" baseline="0" dirty="0" smtClean="0"/>
          </a:p>
          <a:p>
            <a:r>
              <a:rPr lang="en-GB" baseline="0" dirty="0" smtClean="0"/>
              <a:t>In the second phase, the sink node disseminates </a:t>
            </a:r>
            <a:r>
              <a:rPr lang="el-GR" baseline="0" dirty="0" smtClean="0"/>
              <a:t>β</a:t>
            </a:r>
            <a:r>
              <a:rPr lang="en-GB" baseline="0" dirty="0" smtClean="0"/>
              <a:t> to the network and each parent reassigns the parents of its child nodes.</a:t>
            </a:r>
          </a:p>
          <a:p>
            <a:r>
              <a:rPr lang="en-GB" baseline="0" dirty="0" smtClean="0"/>
              <a:t>s1 checks if it has a larger number of child nodes than the optimal branching factor. There isn’t any problem so it proceeds by sending the </a:t>
            </a:r>
            <a:r>
              <a:rPr lang="el-GR" baseline="0" dirty="0" smtClean="0"/>
              <a:t>β</a:t>
            </a:r>
            <a:r>
              <a:rPr lang="en-GB" baseline="0" dirty="0" smtClean="0"/>
              <a:t> value to its child nodes.</a:t>
            </a:r>
          </a:p>
          <a:p>
            <a:endParaRPr lang="en-GB" baseline="0" dirty="0" smtClean="0"/>
          </a:p>
          <a:p>
            <a:r>
              <a:rPr lang="en-GB" baseline="0" dirty="0" smtClean="0"/>
              <a:t>s2 has a problem as it has 5 child nodes which is larger than 3.</a:t>
            </a:r>
          </a:p>
          <a:p>
            <a:r>
              <a:rPr lang="en-GB" baseline="0" dirty="0" smtClean="0"/>
              <a:t>As a result it reassigns the parent of s8 and s9  to s3.</a:t>
            </a:r>
          </a:p>
          <a:p>
            <a:endParaRPr lang="en-GB" baseline="0" dirty="0" smtClean="0"/>
          </a:p>
          <a:p>
            <a:r>
              <a:rPr lang="en-GB" baseline="0" dirty="0" smtClean="0"/>
              <a:t>To process is repeated recursively until all parent nodes make their local arrangements.</a:t>
            </a:r>
          </a:p>
          <a:p>
            <a:endParaRPr lang="en-GB" baseline="0" dirty="0" smtClean="0"/>
          </a:p>
          <a:p>
            <a:r>
              <a:rPr lang="en-GB" baseline="0" dirty="0" smtClean="0"/>
              <a:t>Of course, since the number of child sensor nodes change so is the workload occurred on affected nodes.</a:t>
            </a:r>
          </a:p>
          <a:p>
            <a:r>
              <a:rPr lang="en-GB" baseline="0" dirty="0" smtClean="0"/>
              <a:t>Since a change of workload occurs then we need to first </a:t>
            </a:r>
            <a:r>
              <a:rPr lang="en-GB" baseline="0" dirty="0" smtClean="0"/>
              <a:t>run </a:t>
            </a:r>
            <a:r>
              <a:rPr lang="en-GB" baseline="0" dirty="0" smtClean="0"/>
              <a:t>ETC and then WART.</a:t>
            </a:r>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14</a:t>
            </a:fld>
            <a:endParaRPr lang="en-US"/>
          </a:p>
        </p:txBody>
      </p:sp>
    </p:spTree>
    <p:extLst>
      <p:ext uri="{BB962C8B-B14F-4D97-AF65-F5344CB8AC3E}">
        <p14:creationId xmlns:p14="http://schemas.microsoft.com/office/powerpoint/2010/main" val="2459450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Let’s first see some examples of Top-k queries.</a:t>
            </a:r>
          </a:p>
          <a:p>
            <a:r>
              <a:rPr lang="en-GB" dirty="0" smtClean="0"/>
              <a:t>The first query retrieves</a:t>
            </a:r>
            <a:r>
              <a:rPr lang="en-GB" baseline="0" dirty="0" smtClean="0"/>
              <a:t> the two maximum light values from the network every 1000 milliseconds and is considered an easy case as sensor can prune locally and transmit only the two tuples with the maximum light value.</a:t>
            </a:r>
          </a:p>
          <a:p>
            <a:endParaRPr lang="en-GB" baseline="0" dirty="0" smtClean="0"/>
          </a:p>
          <a:p>
            <a:r>
              <a:rPr lang="en-GB" baseline="0" dirty="0" smtClean="0"/>
              <a:t>On the other hand, this query which retrieves the room with the maximum average temperature, is not so trivial and I will show why.</a:t>
            </a: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see what happens if we adopt the naïve</a:t>
            </a:r>
            <a:r>
              <a:rPr lang="en-GB" baseline="0" dirty="0" smtClean="0"/>
              <a:t> solution we mentioned for simple queries on a group by query.</a:t>
            </a:r>
          </a:p>
          <a:p>
            <a:r>
              <a:rPr lang="en-GB" baseline="0" dirty="0" smtClean="0"/>
              <a:t>Assume that sensors are located in various rooms as seen here and that the query is to retrieve the top-1 room with the maximum average temperature.</a:t>
            </a:r>
          </a:p>
          <a:p>
            <a:endParaRPr lang="en-GB" baseline="0" dirty="0" smtClean="0"/>
          </a:p>
          <a:p>
            <a:r>
              <a:rPr lang="en-GB" baseline="0" dirty="0" smtClean="0"/>
              <a:t>The leaf nodes start by recording their local temperature values from the room they are assigned to.</a:t>
            </a:r>
          </a:p>
          <a:p>
            <a:r>
              <a:rPr lang="en-GB" baseline="0" dirty="0" smtClean="0"/>
              <a:t>In the second step, they transmit their results to their parents.</a:t>
            </a:r>
          </a:p>
          <a:p>
            <a:endParaRPr lang="en-GB" baseline="0" dirty="0" smtClean="0"/>
          </a:p>
          <a:p>
            <a:r>
              <a:rPr lang="en-GB" baseline="0" dirty="0" smtClean="0"/>
              <a:t>Let’s take s2 for example.</a:t>
            </a:r>
          </a:p>
          <a:p>
            <a:r>
              <a:rPr lang="en-GB" baseline="0" dirty="0" smtClean="0"/>
              <a:t>It received two measurements of C-75 from its child nodes (the average is again 75) and recorded its own temperature value B-74.</a:t>
            </a:r>
          </a:p>
          <a:p>
            <a:r>
              <a:rPr lang="en-GB" baseline="0" dirty="0" smtClean="0"/>
              <a:t>The maximum temperature value is C-75 so it prunes the other value and transmits only this one.</a:t>
            </a:r>
          </a:p>
          <a:p>
            <a:endParaRPr lang="en-GB" baseline="0" dirty="0" smtClean="0"/>
          </a:p>
          <a:p>
            <a:r>
              <a:rPr lang="en-GB" baseline="0" dirty="0" smtClean="0"/>
              <a:t>This happens at each sensor node and finally s1 calculates the final value D76.5 that will be transmitted to the sink node.</a:t>
            </a:r>
          </a:p>
          <a:p>
            <a:r>
              <a:rPr lang="en-GB" baseline="0" dirty="0" smtClean="0"/>
              <a:t>Is this correct?</a:t>
            </a:r>
          </a:p>
          <a:p>
            <a:r>
              <a:rPr lang="en-GB" baseline="0" dirty="0" smtClean="0"/>
              <a:t>The answer is no as the room with the maximum average temperature is C-75 and not D-76.5.</a:t>
            </a:r>
          </a:p>
          <a:p>
            <a:r>
              <a:rPr lang="en-GB" baseline="0" dirty="0" smtClean="0"/>
              <a:t>The question is why this happened.</a:t>
            </a:r>
          </a:p>
          <a:p>
            <a:pPr defTabSz="947593">
              <a:defRPr/>
            </a:pPr>
            <a:r>
              <a:rPr lang="en-GB" baseline="0" dirty="0" smtClean="0"/>
              <a:t>The answer is because we </a:t>
            </a:r>
            <a:r>
              <a:rPr lang="en-US" dirty="0">
                <a:solidFill>
                  <a:schemeClr val="accent2"/>
                </a:solidFill>
              </a:rPr>
              <a:t>eliminated (</a:t>
            </a:r>
            <a:r>
              <a:rPr lang="en-US" b="1" dirty="0">
                <a:solidFill>
                  <a:schemeClr val="accent2"/>
                </a:solidFill>
                <a:latin typeface="Calibri" pitchFamily="34" charset="0"/>
                <a:cs typeface="Calibri" pitchFamily="34" charset="0"/>
              </a:rPr>
              <a:t>D,39</a:t>
            </a:r>
            <a:r>
              <a:rPr lang="en-US" dirty="0">
                <a:solidFill>
                  <a:schemeClr val="accent2"/>
                </a:solidFill>
              </a:rPr>
              <a:t>) that would have changed the result to (</a:t>
            </a:r>
            <a:r>
              <a:rPr lang="en-US" b="1" dirty="0">
                <a:solidFill>
                  <a:schemeClr val="accent2"/>
                </a:solidFill>
                <a:latin typeface="Calibri" pitchFamily="34" charset="0"/>
                <a:cs typeface="Calibri" pitchFamily="34" charset="0"/>
              </a:rPr>
              <a:t>D,64</a:t>
            </a:r>
            <a:r>
              <a:rPr lang="en-US" dirty="0">
                <a:solidFill>
                  <a:schemeClr val="accent2"/>
                </a:solidFill>
              </a:rPr>
              <a:t>).</a:t>
            </a:r>
          </a:p>
          <a:p>
            <a:endParaRPr lang="en-GB" baseline="0" dirty="0" smtClean="0"/>
          </a:p>
          <a:p>
            <a:endParaRPr lang="en-GB" baseline="0" dirty="0" smtClean="0"/>
          </a:p>
          <a:p>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17</a:t>
            </a:fld>
            <a:endParaRPr lang="en-US"/>
          </a:p>
        </p:txBody>
      </p:sp>
    </p:spTree>
    <p:extLst>
      <p:ext uri="{BB962C8B-B14F-4D97-AF65-F5344CB8AC3E}">
        <p14:creationId xmlns:p14="http://schemas.microsoft.com/office/powerpoint/2010/main" val="45416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1007600"/>
            <a:fld id="{847F1E6A-9CC6-4B14-9350-900B3FB71AD2}" type="slidenum">
              <a:rPr lang="el-GR"/>
              <a:pPr defTabSz="1007600"/>
              <a:t>18</a:t>
            </a:fld>
            <a:endParaRPr lang="el-GR" dirty="0"/>
          </a:p>
        </p:txBody>
      </p:sp>
      <p:sp>
        <p:nvSpPr>
          <p:cNvPr id="71683" name="Rectangle 2"/>
          <p:cNvSpPr>
            <a:spLocks noGrp="1" noRot="1" noChangeAspect="1" noChangeArrowheads="1" noTextEdit="1"/>
          </p:cNvSpPr>
          <p:nvPr>
            <p:ph type="sldImg"/>
          </p:nvPr>
        </p:nvSpPr>
        <p:spPr>
          <a:xfrm>
            <a:off x="992188" y="769938"/>
            <a:ext cx="5114925" cy="3836987"/>
          </a:xfrm>
          <a:ln/>
        </p:spPr>
      </p:sp>
      <p:sp>
        <p:nvSpPr>
          <p:cNvPr id="71684" name="Rectangle 3"/>
          <p:cNvSpPr>
            <a:spLocks noGrp="1" noChangeArrowheads="1"/>
          </p:cNvSpPr>
          <p:nvPr>
            <p:ph type="body" idx="1"/>
          </p:nvPr>
        </p:nvSpPr>
        <p:spPr>
          <a:xfrm>
            <a:off x="710929" y="4860989"/>
            <a:ext cx="5677446" cy="4603844"/>
          </a:xfrm>
          <a:noFill/>
          <a:ln/>
        </p:spPr>
        <p:txBody>
          <a:bodyPr/>
          <a:lstStyle/>
          <a:p>
            <a:pPr eaLnBrk="1" hangingPunct="1"/>
            <a:r>
              <a:rPr lang="en-US" dirty="0" smtClean="0"/>
              <a:t>In order to alleviate this problem we developed the MINT Views algorithm.</a:t>
            </a:r>
          </a:p>
          <a:p>
            <a:pPr eaLnBrk="1" hangingPunct="1"/>
            <a:endParaRPr lang="en-US" baseline="0" dirty="0" smtClean="0"/>
          </a:p>
          <a:p>
            <a:pPr eaLnBrk="1" hangingPunct="1"/>
            <a:r>
              <a:rPr lang="en-US" baseline="0" dirty="0" smtClean="0"/>
              <a:t>Its main idea is to bound tuples with their maximum possible value. </a:t>
            </a:r>
          </a:p>
          <a:p>
            <a:pPr eaLnBrk="1" hangingPunct="1"/>
            <a:r>
              <a:rPr lang="en-US" baseline="0" dirty="0" smtClean="0"/>
              <a:t>In order to accomplish this we first need to have a priori knowledge of the minimum and maximum values for each attribute and the number of sensors in each room.</a:t>
            </a:r>
          </a:p>
          <a:p>
            <a:pPr eaLnBrk="1" hangingPunct="1"/>
            <a:endParaRPr lang="en-US" baseline="0" dirty="0" smtClean="0"/>
          </a:p>
          <a:p>
            <a:pPr eaLnBrk="1" hangingPunct="1"/>
            <a:r>
              <a:rPr lang="en-US" baseline="0" dirty="0" smtClean="0"/>
              <a:t>In our example, let us assume that the maximum temperature values is 120F and the number of sensors in each room is 5.</a:t>
            </a:r>
          </a:p>
          <a:p>
            <a:pPr eaLnBrk="1" hangingPunct="1"/>
            <a:endParaRPr lang="en-US" baseline="0" dirty="0" smtClean="0"/>
          </a:p>
          <a:p>
            <a:pPr eaLnBrk="1" hangingPunct="1"/>
            <a:r>
              <a:rPr lang="en-US" baseline="0" dirty="0" smtClean="0"/>
              <a:t>At some point a sensor may have the following intermediate results from its child sensors.</a:t>
            </a:r>
          </a:p>
          <a:p>
            <a:pPr eaLnBrk="1" hangingPunct="1"/>
            <a:r>
              <a:rPr lang="en-US" baseline="0" dirty="0" smtClean="0"/>
              <a:t>If we display this graphically then we have this.</a:t>
            </a:r>
          </a:p>
          <a:p>
            <a:pPr eaLnBrk="1" hangingPunct="1"/>
            <a:endParaRPr lang="en-US" baseline="0" dirty="0" smtClean="0"/>
          </a:p>
          <a:p>
            <a:pPr eaLnBrk="1" hangingPunct="1"/>
            <a:r>
              <a:rPr lang="en-US" baseline="0" dirty="0" smtClean="0"/>
              <a:t>Now let’s take room 2 for example. It has recorded so far a total temperature of 200F from 4 sensors.</a:t>
            </a:r>
          </a:p>
          <a:p>
            <a:pPr eaLnBrk="1" hangingPunct="1"/>
            <a:r>
              <a:rPr lang="en-US" baseline="0" dirty="0" smtClean="0"/>
              <a:t>Since we know that the maximum number of sensors in each room is 5 then we are missing only one value.</a:t>
            </a:r>
          </a:p>
          <a:p>
            <a:pPr eaLnBrk="1" hangingPunct="1"/>
            <a:r>
              <a:rPr lang="en-US" baseline="0" dirty="0" smtClean="0"/>
              <a:t>We assumed that the maximum value for temperature is 120F so we can safely assume that the maximum total temperature value that room 2 can get is 200+120=320F.</a:t>
            </a:r>
          </a:p>
          <a:p>
            <a:pPr eaLnBrk="1" hangingPunct="1"/>
            <a:endParaRPr lang="en-US" baseline="0" dirty="0" smtClean="0"/>
          </a:p>
          <a:p>
            <a:pPr eaLnBrk="1" hangingPunct="1"/>
            <a:r>
              <a:rPr lang="en-US" baseline="0" dirty="0" smtClean="0"/>
              <a:t>We apply this to all rooms and we get the upper bounds for all.</a:t>
            </a:r>
          </a:p>
          <a:p>
            <a:pPr eaLnBrk="1" hangingPunct="1"/>
            <a:endParaRPr lang="en-US" baseline="0" dirty="0" smtClean="0"/>
          </a:p>
          <a:p>
            <a:pPr defTabSz="947593" eaLnBrk="1" hangingPunct="1">
              <a:defRPr/>
            </a:pPr>
            <a:r>
              <a:rPr lang="en-US" baseline="0" dirty="0" smtClean="0"/>
              <a:t>Now we define the </a:t>
            </a:r>
            <a:r>
              <a:rPr lang="en-US" i="1" dirty="0">
                <a:solidFill>
                  <a:schemeClr val="tx2"/>
                </a:solidFill>
                <a:sym typeface="Wingdings" pitchFamily="2" charset="2"/>
              </a:rPr>
              <a:t>k</a:t>
            </a:r>
            <a:r>
              <a:rPr lang="en-US" dirty="0">
                <a:solidFill>
                  <a:schemeClr val="tx2"/>
                </a:solidFill>
                <a:sym typeface="Wingdings" pitchFamily="2" charset="2"/>
              </a:rPr>
              <a:t>-covered bound-set as a set which includes all the objects that have an upper bound greater or equal to the </a:t>
            </a:r>
            <a:r>
              <a:rPr lang="en-US" dirty="0" err="1">
                <a:solidFill>
                  <a:schemeClr val="tx2"/>
                </a:solidFill>
                <a:sym typeface="Wingdings" pitchFamily="2" charset="2"/>
              </a:rPr>
              <a:t>k</a:t>
            </a:r>
            <a:r>
              <a:rPr lang="en-US" baseline="30000" dirty="0" err="1">
                <a:solidFill>
                  <a:schemeClr val="tx2"/>
                </a:solidFill>
                <a:sym typeface="Wingdings" pitchFamily="2" charset="2"/>
              </a:rPr>
              <a:t>th</a:t>
            </a:r>
            <a:r>
              <a:rPr lang="en-US" dirty="0">
                <a:solidFill>
                  <a:schemeClr val="tx2"/>
                </a:solidFill>
                <a:sym typeface="Wingdings" pitchFamily="2" charset="2"/>
              </a:rPr>
              <a:t> highest lower bound</a:t>
            </a:r>
          </a:p>
          <a:p>
            <a:pPr defTabSz="947593" eaLnBrk="1" hangingPunct="1">
              <a:defRPr/>
            </a:pPr>
            <a:endParaRPr lang="en-US" baseline="30000" dirty="0">
              <a:solidFill>
                <a:schemeClr val="tx2"/>
              </a:solidFill>
              <a:sym typeface="Wingdings" pitchFamily="2" charset="2"/>
            </a:endParaRPr>
          </a:p>
          <a:p>
            <a:pPr defTabSz="947593" eaLnBrk="1" hangingPunct="1">
              <a:defRPr/>
            </a:pPr>
            <a:r>
              <a:rPr lang="en-US" dirty="0">
                <a:solidFill>
                  <a:schemeClr val="tx2"/>
                </a:solidFill>
                <a:sym typeface="Wingdings" pitchFamily="2" charset="2"/>
              </a:rPr>
              <a:t>Let’s see an example of what we mean.</a:t>
            </a:r>
          </a:p>
          <a:p>
            <a:pPr defTabSz="947593" eaLnBrk="1" hangingPunct="1">
              <a:defRPr/>
            </a:pPr>
            <a:r>
              <a:rPr lang="en-US" dirty="0">
                <a:solidFill>
                  <a:schemeClr val="tx2"/>
                </a:solidFill>
                <a:sym typeface="Wingdings" pitchFamily="2" charset="2"/>
              </a:rPr>
              <a:t>In our previous example we considered a top-1 query therefore k=1.</a:t>
            </a:r>
          </a:p>
          <a:p>
            <a:pPr defTabSz="947593" eaLnBrk="1" hangingPunct="1">
              <a:defRPr/>
            </a:pPr>
            <a:endParaRPr lang="en-US" dirty="0">
              <a:solidFill>
                <a:schemeClr val="tx2"/>
              </a:solidFill>
              <a:sym typeface="Wingdings" pitchFamily="2" charset="2"/>
            </a:endParaRPr>
          </a:p>
          <a:p>
            <a:pPr defTabSz="947593" eaLnBrk="1" hangingPunct="1">
              <a:defRPr/>
            </a:pPr>
            <a:r>
              <a:rPr lang="en-US" dirty="0">
                <a:solidFill>
                  <a:schemeClr val="tx2"/>
                </a:solidFill>
                <a:sym typeface="Wingdings" pitchFamily="2" charset="2"/>
              </a:rPr>
              <a:t>What is the </a:t>
            </a:r>
            <a:r>
              <a:rPr lang="en-US" dirty="0" err="1">
                <a:solidFill>
                  <a:schemeClr val="tx2"/>
                </a:solidFill>
                <a:sym typeface="Wingdings" pitchFamily="2" charset="2"/>
              </a:rPr>
              <a:t>kth</a:t>
            </a:r>
            <a:r>
              <a:rPr lang="en-US" dirty="0">
                <a:solidFill>
                  <a:schemeClr val="tx2"/>
                </a:solidFill>
                <a:sym typeface="Wingdings" pitchFamily="2" charset="2"/>
              </a:rPr>
              <a:t> = the first highest lower.</a:t>
            </a:r>
          </a:p>
          <a:p>
            <a:pPr defTabSz="947593" eaLnBrk="1" hangingPunct="1">
              <a:defRPr/>
            </a:pPr>
            <a:endParaRPr lang="en-US" dirty="0">
              <a:solidFill>
                <a:schemeClr val="tx2"/>
              </a:solidFill>
              <a:sym typeface="Wingdings" pitchFamily="2" charset="2"/>
            </a:endParaRPr>
          </a:p>
          <a:p>
            <a:pPr defTabSz="947593" eaLnBrk="1" hangingPunct="1">
              <a:defRPr/>
            </a:pPr>
            <a:r>
              <a:rPr lang="en-US" dirty="0">
                <a:solidFill>
                  <a:schemeClr val="tx2"/>
                </a:solidFill>
                <a:sym typeface="Wingdings" pitchFamily="2" charset="2"/>
              </a:rPr>
              <a:t>Now what rooms can have a larger value than this threshold. Only rooms 11 and 12.</a:t>
            </a:r>
          </a:p>
          <a:p>
            <a:pPr defTabSz="947593" eaLnBrk="1" hangingPunct="1">
              <a:defRPr/>
            </a:pPr>
            <a:endParaRPr lang="en-US" dirty="0">
              <a:solidFill>
                <a:schemeClr val="tx2"/>
              </a:solidFill>
              <a:sym typeface="Wingdings" pitchFamily="2" charset="2"/>
            </a:endParaRPr>
          </a:p>
          <a:p>
            <a:pPr defTabSz="947593" eaLnBrk="1" hangingPunct="1">
              <a:defRPr/>
            </a:pPr>
            <a:r>
              <a:rPr lang="en-US" dirty="0">
                <a:solidFill>
                  <a:schemeClr val="tx2"/>
                </a:solidFill>
                <a:sym typeface="Wingdings" pitchFamily="2" charset="2"/>
              </a:rPr>
              <a:t>That is the k-covered </a:t>
            </a:r>
            <a:r>
              <a:rPr lang="en-US" dirty="0" err="1">
                <a:solidFill>
                  <a:schemeClr val="tx2"/>
                </a:solidFill>
                <a:sym typeface="Wingdings" pitchFamily="2" charset="2"/>
              </a:rPr>
              <a:t>boundset</a:t>
            </a:r>
            <a:r>
              <a:rPr lang="en-US" dirty="0">
                <a:solidFill>
                  <a:schemeClr val="tx2"/>
                </a:solidFill>
                <a:sym typeface="Wingdings" pitchFamily="2" charset="2"/>
              </a:rPr>
              <a:t> and we can now safely eliminate all other tuples.</a:t>
            </a:r>
          </a:p>
          <a:p>
            <a:pPr defTabSz="947593" eaLnBrk="1" hangingPunct="1">
              <a:defRPr/>
            </a:pPr>
            <a:endParaRPr lang="en-US" dirty="0">
              <a:solidFill>
                <a:srgbClr val="FF0000"/>
              </a:solidFill>
              <a:sym typeface="Wingdings" pitchFamily="2" charset="2"/>
            </a:endParaRP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performed a preliminary </a:t>
            </a:r>
            <a:r>
              <a:rPr lang="en-GB" baseline="0" dirty="0" smtClean="0"/>
              <a:t>experimental evaluation (not included in the paper), which shows that the KSpot+ framework offers significant energy savings.</a:t>
            </a: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19</a:t>
            </a:fld>
            <a:endParaRPr lang="en-US"/>
          </a:p>
        </p:txBody>
      </p:sp>
    </p:spTree>
    <p:extLst>
      <p:ext uri="{BB962C8B-B14F-4D97-AF65-F5344CB8AC3E}">
        <p14:creationId xmlns:p14="http://schemas.microsoft.com/office/powerpoint/2010/main" val="119973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experiments we studied</a:t>
            </a:r>
            <a:r>
              <a:rPr lang="en-US" baseline="0" dirty="0" smtClean="0"/>
              <a:t> the effects of each module on the network longevity.</a:t>
            </a: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20</a:t>
            </a:fld>
            <a:endParaRPr lang="en-US"/>
          </a:p>
        </p:txBody>
      </p:sp>
    </p:spTree>
    <p:extLst>
      <p:ext uri="{BB962C8B-B14F-4D97-AF65-F5344CB8AC3E}">
        <p14:creationId xmlns:p14="http://schemas.microsoft.com/office/powerpoint/2010/main" val="1416856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summarize how</a:t>
            </a:r>
            <a:r>
              <a:rPr lang="en-US" baseline="0" dirty="0" smtClean="0"/>
              <a:t> </a:t>
            </a:r>
            <a:r>
              <a:rPr lang="en-US" baseline="0" dirty="0" err="1" smtClean="0"/>
              <a:t>Kspot</a:t>
            </a:r>
            <a:r>
              <a:rPr lang="en-US" baseline="0" dirty="0" smtClean="0"/>
              <a:t>+’s </a:t>
            </a:r>
            <a:r>
              <a:rPr lang="en-US" baseline="0" dirty="0" err="1" smtClean="0"/>
              <a:t>compenents</a:t>
            </a:r>
            <a:r>
              <a:rPr lang="en-US" baseline="0" dirty="0" smtClean="0"/>
              <a:t> relate to the existing technologies we have compared it with. TAG augmented with the Tree module makes the Energy driven Tree construction.</a:t>
            </a:r>
          </a:p>
          <a:p>
            <a:r>
              <a:rPr lang="en-US" baseline="0" dirty="0" smtClean="0"/>
              <a:t>Tina with MINT enables Top-K complex queries</a:t>
            </a:r>
          </a:p>
          <a:p>
            <a:r>
              <a:rPr lang="en-US" baseline="0" dirty="0" smtClean="0"/>
              <a:t>And Tina with TAG and Wart compose the Workload balancing module.</a:t>
            </a:r>
            <a:endParaRPr lang="en-US"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21</a:t>
            </a:fld>
            <a:endParaRPr lang="en-US"/>
          </a:p>
        </p:txBody>
      </p:sp>
    </p:spTree>
    <p:extLst>
      <p:ext uri="{BB962C8B-B14F-4D97-AF65-F5344CB8AC3E}">
        <p14:creationId xmlns:p14="http://schemas.microsoft.com/office/powerpoint/2010/main" val="2175201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WSNS</a:t>
            </a:r>
            <a:r>
              <a:rPr lang="en-GB" baseline="0" dirty="0" smtClean="0"/>
              <a:t> </a:t>
            </a:r>
            <a:r>
              <a:rPr lang="en-GB" dirty="0" smtClean="0"/>
              <a:t>are composed of resource constraint devices, called sensors, and are utilized by numerous applications for monitoring and understanding the physical world.</a:t>
            </a:r>
            <a:endParaRPr lang="el-GR" baseline="0" dirty="0" smtClean="0"/>
          </a:p>
          <a:p>
            <a:r>
              <a:rPr lang="el-GR" baseline="0" dirty="0" smtClean="0"/>
              <a:t>	</a:t>
            </a:r>
            <a:r>
              <a:rPr lang="en-GB" b="1" baseline="0" dirty="0" smtClean="0"/>
              <a:t>Typically</a:t>
            </a:r>
            <a:r>
              <a:rPr lang="en-GB" baseline="0" dirty="0" smtClean="0"/>
              <a:t>, these devices are not expensive, ranging from 10$-150$, they use low-power components and support on the fly programming which enables application designers to update their applications after the WSN has been deployed</a:t>
            </a:r>
            <a:r>
              <a:rPr lang="en-GB" baseline="0" dirty="0" smtClean="0"/>
              <a:t>.</a:t>
            </a:r>
            <a:endParaRPr lang="en-GB" baseline="0" dirty="0" smtClean="0"/>
          </a:p>
          <a:p>
            <a:r>
              <a:rPr lang="el-GR" baseline="0" dirty="0" smtClean="0"/>
              <a:t>	</a:t>
            </a:r>
            <a:r>
              <a:rPr lang="en-GB" b="1" baseline="0" dirty="0" smtClean="0"/>
              <a:t>However</a:t>
            </a:r>
            <a:r>
              <a:rPr lang="en-GB" baseline="0" dirty="0" smtClean="0"/>
              <a:t>, they also feature a number of disadvantages with the most important being their limited energy as they are typically powered by 2 AA batteries, they have limited possessing speed and memory and are very prone to failures</a:t>
            </a:r>
            <a:r>
              <a:rPr lang="en-GB" baseline="0" dirty="0" smtClean="0"/>
              <a:t>.</a:t>
            </a:r>
            <a:endParaRPr lang="en-GB" baseline="0" dirty="0" smtClean="0"/>
          </a:p>
          <a:p>
            <a:r>
              <a:rPr lang="el-GR" baseline="0" dirty="0" smtClean="0"/>
              <a:t>	</a:t>
            </a:r>
            <a:r>
              <a:rPr lang="en-GB" b="1" baseline="0" dirty="0" smtClean="0"/>
              <a:t>As </a:t>
            </a:r>
            <a:r>
              <a:rPr lang="en-GB" b="1" baseline="0" dirty="0" smtClean="0"/>
              <a:t>a result there </a:t>
            </a:r>
            <a:r>
              <a:rPr lang="en-GB" baseline="0" dirty="0" smtClean="0"/>
              <a:t>is a need for developing energy efficient algorithms for any sensor operation and especially for data acquisition which is one of the most important ones.</a:t>
            </a: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now present our conclusions</a:t>
            </a: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22</a:t>
            </a:fld>
            <a:endParaRPr lang="en-US"/>
          </a:p>
        </p:txBody>
      </p:sp>
    </p:spTree>
    <p:extLst>
      <p:ext uri="{BB962C8B-B14F-4D97-AF65-F5344CB8AC3E}">
        <p14:creationId xmlns:p14="http://schemas.microsoft.com/office/powerpoint/2010/main" val="1548973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We showed that </a:t>
            </a:r>
            <a:r>
              <a:rPr lang="en-US" dirty="0" err="1"/>
              <a:t>KSpot</a:t>
            </a:r>
            <a:r>
              <a:rPr lang="en-US" baseline="30000" dirty="0"/>
              <a:t>+</a:t>
            </a:r>
            <a:r>
              <a:rPr lang="en-US" dirty="0"/>
              <a:t> makes a strong case for an alternative framework design tailored specifically for energy-efficient wireless sensor networks: </a:t>
            </a:r>
          </a:p>
          <a:p>
            <a:r>
              <a:rPr lang="en-US" b="1" dirty="0"/>
              <a:t>provides significant energy savings (up to 317%) </a:t>
            </a:r>
            <a:r>
              <a:rPr lang="en-US" dirty="0"/>
              <a:t>compared to predominant data-centric middleware</a:t>
            </a:r>
          </a:p>
          <a:p>
            <a:r>
              <a:rPr lang="en-US" b="1" dirty="0"/>
              <a:t>minimizes data reception and transmission inefficiencies</a:t>
            </a:r>
            <a:endParaRPr lang="en-US" dirty="0"/>
          </a:p>
          <a:p>
            <a:r>
              <a:rPr lang="en-US" b="1" dirty="0"/>
              <a:t>minimizes both the size and number of packets</a:t>
            </a:r>
            <a:r>
              <a:rPr lang="en-US" dirty="0"/>
              <a:t> transmitted over the network</a:t>
            </a:r>
          </a:p>
          <a:p>
            <a:r>
              <a:rPr lang="en-US" b="1" dirty="0"/>
              <a:t>prolongs the longevity of a WSN</a:t>
            </a:r>
            <a:endParaRPr lang="en-US" dirty="0"/>
          </a:p>
          <a:p>
            <a:endParaRPr lang="en-US" sz="800" dirty="0"/>
          </a:p>
          <a:p>
            <a:r>
              <a:rPr lang="en-US" dirty="0"/>
              <a:t>Additionally, the algorithms presented in this work can be adapted to support a number of future applications (e.g., people-centric sensing, mobile sensor networks, etc.)</a:t>
            </a:r>
            <a:endParaRPr lang="en-US" b="1"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23</a:t>
            </a:fld>
            <a:endParaRPr lang="en-US"/>
          </a:p>
        </p:txBody>
      </p:sp>
    </p:spTree>
    <p:extLst>
      <p:ext uri="{BB962C8B-B14F-4D97-AF65-F5344CB8AC3E}">
        <p14:creationId xmlns:p14="http://schemas.microsoft.com/office/powerpoint/2010/main" val="3930341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b="1"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24</a:t>
            </a:fld>
            <a:endParaRPr lang="en-US"/>
          </a:p>
        </p:txBody>
      </p:sp>
    </p:spTree>
    <p:extLst>
      <p:ext uri="{BB962C8B-B14F-4D97-AF65-F5344CB8AC3E}">
        <p14:creationId xmlns:p14="http://schemas.microsoft.com/office/powerpoint/2010/main" val="3930341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WSNS</a:t>
            </a:r>
            <a:r>
              <a:rPr lang="en-GB" baseline="0" dirty="0" smtClean="0"/>
              <a:t> </a:t>
            </a:r>
            <a:r>
              <a:rPr lang="en-GB" dirty="0" smtClean="0"/>
              <a:t>are composed of resource constraint devices, called sensors, </a:t>
            </a:r>
          </a:p>
          <a:p>
            <a:r>
              <a:rPr lang="en-GB" dirty="0" smtClean="0"/>
              <a:t>and are utilized by numerous applications for monitoring and understanding the physical world.</a:t>
            </a:r>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GB" dirty="0" smtClean="0"/>
              <a:t>Since the majority of applications require data, it is important to understand first how are data routed back to a</a:t>
            </a:r>
            <a:r>
              <a:rPr lang="en-GB" baseline="0" dirty="0" smtClean="0"/>
              <a:t> central location (most commonly known as sink).</a:t>
            </a:r>
          </a:p>
          <a:p>
            <a:r>
              <a:rPr lang="en-GB" baseline="0" dirty="0" smtClean="0"/>
              <a:t>First of all, sensors have limited communication range up to 300feet and they use broadcast.</a:t>
            </a:r>
          </a:p>
          <a:p>
            <a:r>
              <a:rPr lang="en-GB" baseline="0" dirty="0" smtClean="0"/>
              <a:t>The sink nodes start by broadcasting a continuous query (e.g., Find temperature every 30 seconds) to all sensors within communication range. </a:t>
            </a:r>
          </a:p>
          <a:p>
            <a:r>
              <a:rPr lang="en-GB" baseline="0" dirty="0" smtClean="0"/>
              <a:t>Then each sensor forwards the query to its nearby sensors. Additionally, each sensor sets the sender of the query as its parent, which means that all results will be forwarded to it.</a:t>
            </a:r>
          </a:p>
          <a:p>
            <a:r>
              <a:rPr lang="en-GB" baseline="0" dirty="0" smtClean="0"/>
              <a:t>This results in a Query Routing Tree</a:t>
            </a:r>
          </a:p>
          <a:p>
            <a:endParaRPr lang="en-GB" baseline="0" dirty="0" smtClean="0"/>
          </a:p>
          <a:p>
            <a:r>
              <a:rPr lang="en-GB" baseline="0" dirty="0" smtClean="0"/>
              <a:t>A very important research challenge is how to disseminate queries and acquire data in an energy efficient manner.</a:t>
            </a:r>
            <a:endParaRPr lang="el-GR" dirty="0" smtClean="0"/>
          </a:p>
        </p:txBody>
      </p:sp>
      <p:sp>
        <p:nvSpPr>
          <p:cNvPr id="62468" name="Slide Number Placeholder 3"/>
          <p:cNvSpPr>
            <a:spLocks noGrp="1"/>
          </p:cNvSpPr>
          <p:nvPr>
            <p:ph type="sldNum" sz="quarter" idx="5"/>
          </p:nvPr>
        </p:nvSpPr>
        <p:spPr>
          <a:noFill/>
        </p:spPr>
        <p:txBody>
          <a:bodyPr/>
          <a:lstStyle/>
          <a:p>
            <a:fld id="{322CDC4D-C21C-4D75-B36B-6C798CAC3834}" type="slidenum">
              <a:rPr lang="en-US"/>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pPr defTabSz="1005880"/>
            <a:fld id="{0F016E08-D5F2-471D-8A98-F5B60D9B854A}" type="slidenum">
              <a:rPr lang="el-GR"/>
              <a:pPr defTabSz="1005880"/>
              <a:t>28</a:t>
            </a:fld>
            <a:endParaRPr lang="el-GR" dirty="0"/>
          </a:p>
        </p:txBody>
      </p:sp>
      <p:sp>
        <p:nvSpPr>
          <p:cNvPr id="45059" name="Rectangle 2"/>
          <p:cNvSpPr>
            <a:spLocks noGrp="1" noRot="1" noChangeAspect="1" noChangeArrowheads="1" noTextEdit="1"/>
          </p:cNvSpPr>
          <p:nvPr>
            <p:ph type="sldImg"/>
          </p:nvPr>
        </p:nvSpPr>
        <p:spPr>
          <a:xfrm>
            <a:off x="993775" y="771525"/>
            <a:ext cx="5113338" cy="3833813"/>
          </a:xfrm>
          <a:ln w="12700" cap="flat"/>
        </p:spPr>
      </p:sp>
      <p:sp>
        <p:nvSpPr>
          <p:cNvPr id="45060" name="Rectangle 3"/>
          <p:cNvSpPr>
            <a:spLocks noGrp="1" noChangeArrowheads="1"/>
          </p:cNvSpPr>
          <p:nvPr>
            <p:ph type="body" idx="1"/>
          </p:nvPr>
        </p:nvSpPr>
        <p:spPr>
          <a:noFill/>
          <a:ln/>
        </p:spPr>
        <p:txBody>
          <a:bodyPr lIns="101443" tIns="50722" rIns="101443" bIns="50722"/>
          <a:lstStyle/>
          <a:p>
            <a:pPr eaLnBrk="1" hangingPunct="1"/>
            <a:r>
              <a:rPr lang="en-US" dirty="0" smtClean="0"/>
              <a:t>Our work started in 2007 were we introduced the algorithmic foundations for the Workload Balancing and</a:t>
            </a:r>
            <a:r>
              <a:rPr lang="en-US" baseline="0" dirty="0" smtClean="0"/>
              <a:t> Query Processing </a:t>
            </a:r>
            <a:r>
              <a:rPr lang="en-US" dirty="0" smtClean="0"/>
              <a:t>Modules.</a:t>
            </a:r>
          </a:p>
          <a:p>
            <a:pPr eaLnBrk="1" hangingPunct="1"/>
            <a:r>
              <a:rPr lang="en-US" dirty="0" smtClean="0"/>
              <a:t>We then proceeded in 2008</a:t>
            </a:r>
            <a:r>
              <a:rPr lang="en-US" baseline="0" dirty="0" smtClean="0"/>
              <a:t> and 2009 with producing the first versions of these two modules as well as </a:t>
            </a:r>
            <a:r>
              <a:rPr lang="en-US" dirty="0" smtClean="0"/>
              <a:t>introduced the algorithmic foundations for the Tree Balancing Module.</a:t>
            </a:r>
          </a:p>
          <a:p>
            <a:pPr eaLnBrk="1" hangingPunct="1"/>
            <a:r>
              <a:rPr lang="en-US" dirty="0" smtClean="0"/>
              <a:t>Next</a:t>
            </a:r>
            <a:r>
              <a:rPr lang="en-US" baseline="0" dirty="0" smtClean="0"/>
              <a:t> in 2010 we created the final versions of the modules as well as experimented with the combination of the </a:t>
            </a:r>
            <a:r>
              <a:rPr lang="en-US" dirty="0" smtClean="0"/>
              <a:t>Tree and Workload Balancing Modules.</a:t>
            </a:r>
          </a:p>
          <a:p>
            <a:pPr eaLnBrk="1" hangingPunct="1"/>
            <a:r>
              <a:rPr lang="en-US" dirty="0" smtClean="0"/>
              <a:t>Finally in 2011 we created the </a:t>
            </a:r>
            <a:r>
              <a:rPr lang="en-US" dirty="0" err="1" smtClean="0"/>
              <a:t>KSpot</a:t>
            </a:r>
            <a:r>
              <a:rPr lang="en-US" dirty="0" smtClean="0"/>
              <a:t>+ framework.</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22BB55E-3C63-4999-A386-C8C8830F9FD7}" type="slidenum">
              <a:rPr lang="el-GR"/>
              <a:pPr/>
              <a:t>29</a:t>
            </a:fld>
            <a:endParaRPr lang="el-G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dirty="0" smtClean="0"/>
              <a:t>In order to experimentally </a:t>
            </a:r>
            <a:r>
              <a:rPr lang="en-US" baseline="0" dirty="0" smtClean="0"/>
              <a:t>justify why data reception and transmission inefficiencies have to be optimized we have performed two micro-benchmarks on the CC2420 radio chip that is utilized in various sensor motes including the </a:t>
            </a:r>
            <a:r>
              <a:rPr lang="en-US" baseline="0" dirty="0" err="1" smtClean="0"/>
              <a:t>TelosB</a:t>
            </a:r>
            <a:r>
              <a:rPr lang="en-US" baseline="0" dirty="0" smtClean="0"/>
              <a:t> one utilized in our experiments.</a:t>
            </a:r>
          </a:p>
          <a:p>
            <a:pPr eaLnBrk="1" hangingPunct="1"/>
            <a:endParaRPr lang="en-US" baseline="0" dirty="0" smtClean="0"/>
          </a:p>
          <a:p>
            <a:pPr eaLnBrk="1" hangingPunct="1"/>
            <a:r>
              <a:rPr lang="en-US" baseline="0" dirty="0" smtClean="0"/>
              <a:t>In the first experiment we study data reception inefficiencies</a:t>
            </a:r>
          </a:p>
          <a:p>
            <a:pPr eaLnBrk="1" hangingPunct="1"/>
            <a:r>
              <a:rPr lang="en-US" baseline="0" dirty="0" smtClean="0"/>
              <a:t>More specifically, we transmit </a:t>
            </a:r>
            <a:r>
              <a:rPr lang="en-US" dirty="0"/>
              <a:t>1000 16-byte packets between two </a:t>
            </a:r>
            <a:r>
              <a:rPr lang="en-US" dirty="0" err="1"/>
              <a:t>TelosB</a:t>
            </a:r>
            <a:r>
              <a:rPr lang="en-US" dirty="0"/>
              <a:t> devices in 1, 10, 100, 1000 rounds and measure the energy in </a:t>
            </a:r>
            <a:r>
              <a:rPr lang="en-US" dirty="0" err="1"/>
              <a:t>milliJoules</a:t>
            </a:r>
            <a:r>
              <a:rPr lang="en-US" dirty="0"/>
              <a:t>.</a:t>
            </a:r>
          </a:p>
          <a:p>
            <a:pPr eaLnBrk="1" hangingPunct="1"/>
            <a:r>
              <a:rPr lang="en-US" dirty="0"/>
              <a:t>For example in the 1-round experiment we turn ON the transceiver once, transmit the 1000 tuples and then turn it OFF.</a:t>
            </a:r>
          </a:p>
          <a:p>
            <a:pPr eaLnBrk="1" hangingPunct="1"/>
            <a:r>
              <a:rPr lang="en-US" dirty="0"/>
              <a:t>In the 10 round experiment we turn ON and OFF the transceiver, 10 times, transmitting 100 packets each time.</a:t>
            </a:r>
          </a:p>
          <a:p>
            <a:pPr defTabSz="947593" eaLnBrk="1" hangingPunct="1">
              <a:defRPr/>
            </a:pPr>
            <a:r>
              <a:rPr lang="en-US" dirty="0"/>
              <a:t>We found out that c</a:t>
            </a:r>
            <a:r>
              <a:rPr lang="en-US" dirty="0" smtClean="0">
                <a:solidFill>
                  <a:schemeClr val="tx2"/>
                </a:solidFill>
                <a:sym typeface="Wingdings" pitchFamily="2" charset="2"/>
              </a:rPr>
              <a:t>ontinuously changing the transceiver consumes approximately 65% more energy.</a:t>
            </a:r>
          </a:p>
          <a:p>
            <a:pPr defTabSz="947593" eaLnBrk="1" hangingPunct="1">
              <a:defRPr/>
            </a:pPr>
            <a:r>
              <a:rPr lang="en-US" dirty="0" smtClean="0">
                <a:solidFill>
                  <a:schemeClr val="tx2"/>
                </a:solidFill>
                <a:sym typeface="Wingdings" pitchFamily="2" charset="2"/>
              </a:rPr>
              <a:t>In the </a:t>
            </a:r>
            <a:r>
              <a:rPr lang="en-US" dirty="0" err="1" smtClean="0">
                <a:solidFill>
                  <a:schemeClr val="tx2"/>
                </a:solidFill>
                <a:sym typeface="Wingdings" pitchFamily="2" charset="2"/>
              </a:rPr>
              <a:t>Kspot</a:t>
            </a:r>
            <a:r>
              <a:rPr lang="en-US" dirty="0" smtClean="0">
                <a:solidFill>
                  <a:schemeClr val="tx2"/>
                </a:solidFill>
                <a:sym typeface="Wingdings" pitchFamily="2" charset="2"/>
              </a:rPr>
              <a:t>+</a:t>
            </a:r>
            <a:r>
              <a:rPr lang="en-US" baseline="0" dirty="0" smtClean="0">
                <a:solidFill>
                  <a:schemeClr val="tx2"/>
                </a:solidFill>
                <a:sym typeface="Wingdings" pitchFamily="2" charset="2"/>
              </a:rPr>
              <a:t> framework, the Workload Balancing Module assigns specific time intervals thus the transceiver is enabled only once at each epoch.</a:t>
            </a:r>
            <a:endParaRPr lang="en-US" dirty="0" smtClean="0">
              <a:solidFill>
                <a:schemeClr val="tx2"/>
              </a:solidFill>
              <a:sym typeface="Wingdings" pitchFamily="2" charset="2"/>
            </a:endParaRPr>
          </a:p>
          <a:p>
            <a:pPr defTabSz="947593" eaLnBrk="1" hangingPunct="1">
              <a:defRPr/>
            </a:pPr>
            <a:endParaRPr lang="en-US" baseline="0" dirty="0" smtClean="0"/>
          </a:p>
          <a:p>
            <a:pPr defTabSz="947593" eaLnBrk="1" hangingPunct="1">
              <a:defRPr/>
            </a:pPr>
            <a:r>
              <a:rPr lang="en-US" baseline="0" dirty="0" smtClean="0"/>
              <a:t>In the second experiment we study data transmission inefficiencies.</a:t>
            </a:r>
          </a:p>
          <a:p>
            <a:pPr defTabSz="947593" eaLnBrk="1" hangingPunct="1">
              <a:defRPr/>
            </a:pPr>
            <a:r>
              <a:rPr lang="en-US" baseline="0" dirty="0" smtClean="0"/>
              <a:t>For this purpose, we construct 20 star topologies ranging from 10 to 30 nodes where all nodes try to transmit the same packet to the sink node. </a:t>
            </a:r>
          </a:p>
          <a:p>
            <a:pPr defTabSz="947593" eaLnBrk="1" hangingPunct="1">
              <a:defRPr/>
            </a:pPr>
            <a:r>
              <a:rPr lang="en-US" baseline="0" dirty="0" smtClean="0"/>
              <a:t>We observe that as the number of children nodes rise, so does the data loss rate.</a:t>
            </a:r>
          </a:p>
          <a:p>
            <a:pPr defTabSz="947593" eaLnBrk="1" hangingPunct="1">
              <a:defRPr/>
            </a:pPr>
            <a:r>
              <a:rPr lang="en-US" baseline="0" dirty="0" smtClean="0"/>
              <a:t>To alleviate this problem in the </a:t>
            </a:r>
            <a:r>
              <a:rPr lang="en-US" baseline="0" dirty="0" err="1" smtClean="0"/>
              <a:t>Kspot</a:t>
            </a:r>
            <a:r>
              <a:rPr lang="en-US" baseline="0" dirty="0" smtClean="0"/>
              <a:t>+ framework, the Tree Balancing module creates balanced query routing trees that decrease the number of data transmission collisions.</a:t>
            </a:r>
          </a:p>
          <a:p>
            <a:pPr defTabSz="947593" eaLnBrk="1" hangingPunct="1">
              <a:defRPr/>
            </a:pPr>
            <a:endParaRPr lang="en-US" baseline="0" dirty="0" smtClean="0"/>
          </a:p>
          <a:p>
            <a:pPr defTabSz="947593" eaLnBrk="1" hangingPunct="1">
              <a:defRPr/>
            </a:pPr>
            <a:r>
              <a:rPr lang="en-US" baseline="0" dirty="0" smtClean="0"/>
              <a:t>[---INFO---</a:t>
            </a:r>
          </a:p>
          <a:p>
            <a:pPr defTabSz="947593" eaLnBrk="1" hangingPunct="1">
              <a:defRPr/>
            </a:pPr>
            <a:r>
              <a:rPr lang="en-US" baseline="0" dirty="0" smtClean="0"/>
              <a:t>To accomplish this we have utilized the TOSSIM environment along with its </a:t>
            </a:r>
            <a:r>
              <a:rPr lang="en-US" baseline="0" dirty="0" err="1" smtClean="0"/>
              <a:t>LossyBuilder</a:t>
            </a:r>
            <a:r>
              <a:rPr lang="en-US" baseline="0" dirty="0" smtClean="0"/>
              <a:t> module that created “</a:t>
            </a:r>
            <a:r>
              <a:rPr lang="en-US" baseline="0" dirty="0" err="1" smtClean="0"/>
              <a:t>lossy</a:t>
            </a:r>
            <a:r>
              <a:rPr lang="en-US" baseline="0" dirty="0" smtClean="0"/>
              <a:t>” radio models for each topology. The </a:t>
            </a:r>
            <a:r>
              <a:rPr lang="en-US" baseline="0" dirty="0" err="1" smtClean="0"/>
              <a:t>lossy</a:t>
            </a:r>
            <a:r>
              <a:rPr lang="en-US" baseline="0" dirty="0" smtClean="0"/>
              <a:t> model we have created places the sensors at various distances from the sink node and generates a Gaussian packet loss probability distribution for each distance.</a:t>
            </a:r>
          </a:p>
          <a:p>
            <a:pPr defTabSz="947593" eaLnBrk="1" hangingPunct="1">
              <a:defRPr/>
            </a:pPr>
            <a:endParaRPr lang="en-US" baseline="0" dirty="0" smtClean="0"/>
          </a:p>
          <a:p>
            <a:pPr defTabSz="947593" eaLnBrk="1" hangingPunct="1">
              <a:defRPr/>
            </a:pPr>
            <a:r>
              <a:rPr lang="en-US" baseline="0" dirty="0" smtClean="0"/>
              <a:t>We measure: i) the Total Packets Sent from all sensors to the sink, and ii) the Total Packets Received from s0</a:t>
            </a:r>
          </a:p>
          <a:p>
            <a:pPr defTabSz="947593" eaLnBrk="1" hangingPunct="1">
              <a:defRPr/>
            </a:pPr>
            <a:endParaRPr lang="en-US" baseline="0" dirty="0" smtClean="0"/>
          </a:p>
          <a:p>
            <a:pPr defTabSz="947593" eaLnBrk="1" hangingPunct="1">
              <a:defRPr/>
            </a:pPr>
            <a:r>
              <a:rPr lang="en-US" baseline="0" dirty="0" smtClean="0"/>
              <a:t>It should be noted these findings are highly correlated with the </a:t>
            </a:r>
            <a:r>
              <a:rPr lang="en-US" baseline="0" dirty="0" err="1" smtClean="0"/>
              <a:t>lossy</a:t>
            </a:r>
            <a:r>
              <a:rPr lang="en-US" baseline="0" dirty="0" smtClean="0"/>
              <a:t> model generated by the TOSSIM’s </a:t>
            </a:r>
            <a:r>
              <a:rPr lang="en-US" baseline="0" dirty="0" err="1" smtClean="0"/>
              <a:t>LossyBuilder</a:t>
            </a:r>
            <a:r>
              <a:rPr lang="en-US" baseline="0" dirty="0" smtClean="0"/>
              <a:t> component. More pessimistic </a:t>
            </a:r>
            <a:r>
              <a:rPr lang="en-US" baseline="0" dirty="0" err="1" smtClean="0"/>
              <a:t>lossy</a:t>
            </a:r>
            <a:r>
              <a:rPr lang="en-US" baseline="0" dirty="0" smtClean="0"/>
              <a:t> models would have generated even higher loss rates. However, investigating the results of our experiments indicates that nodes closer to the sink node manage to transmit more messages successfully and that is why the loss rates may appear somewhat optimistic.</a:t>
            </a:r>
          </a:p>
          <a:p>
            <a:pPr defTabSz="947593" eaLnBrk="1" hangingPunct="1">
              <a:defRPr/>
            </a:pPr>
            <a:r>
              <a:rPr lang="en-US" baseline="0" dirty="0" smtClean="0"/>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20000"/>
              </a:spcBef>
            </a:pPr>
            <a:endParaRPr lang="en-US" kern="0" dirty="0">
              <a:solidFill>
                <a:schemeClr val="tx2"/>
              </a:solidFill>
            </a:endParaRPr>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20000"/>
              </a:spcBef>
            </a:pPr>
            <a:endParaRPr lang="en-US" kern="0" dirty="0">
              <a:solidFill>
                <a:schemeClr val="tx2"/>
              </a:solidFill>
            </a:endParaRPr>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itchFamily="34" charset="0"/>
              <a:buNone/>
            </a:pP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20000"/>
              </a:spcBef>
            </a:pPr>
            <a:endParaRPr lang="en-US" kern="0" dirty="0">
              <a:solidFill>
                <a:schemeClr val="tx2"/>
              </a:solidFill>
            </a:endParaRPr>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04">
              <a:defRPr/>
            </a:pP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04">
              <a:defRPr/>
            </a:pP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indent="-355347" eaLnBrk="1" hangingPunct="1">
              <a:spcBef>
                <a:spcPct val="20000"/>
              </a:spcBef>
            </a:pPr>
            <a:r>
              <a:rPr lang="en-US" sz="1500" kern="0" dirty="0" err="1">
                <a:solidFill>
                  <a:schemeClr val="tx2"/>
                </a:solidFill>
              </a:rPr>
              <a:t>Kspot</a:t>
            </a:r>
            <a:r>
              <a:rPr lang="en-US" sz="1500" kern="0" dirty="0">
                <a:solidFill>
                  <a:schemeClr val="tx2"/>
                </a:solidFill>
              </a:rPr>
              <a:t>+ is a novel </a:t>
            </a:r>
            <a:r>
              <a:rPr lang="en-US" sz="1500" kern="0" dirty="0">
                <a:solidFill>
                  <a:srgbClr val="FF0000"/>
                </a:solidFill>
              </a:rPr>
              <a:t>network-aware data-centric framework</a:t>
            </a:r>
            <a:r>
              <a:rPr lang="en-US" sz="1500" kern="0" dirty="0">
                <a:solidFill>
                  <a:schemeClr val="tx2"/>
                </a:solidFill>
              </a:rPr>
              <a:t> for WSNs that enables </a:t>
            </a:r>
            <a:r>
              <a:rPr lang="en-US" sz="1500" kern="0" dirty="0">
                <a:solidFill>
                  <a:srgbClr val="FF0000"/>
                </a:solidFill>
              </a:rPr>
              <a:t>energy efficient data acquisition</a:t>
            </a:r>
            <a:r>
              <a:rPr lang="en-US" sz="1500" kern="0" dirty="0">
                <a:solidFill>
                  <a:schemeClr val="tx2"/>
                </a:solidFill>
              </a:rPr>
              <a:t>.</a:t>
            </a:r>
          </a:p>
          <a:p>
            <a:pPr marL="355347" indent="-355347" eaLnBrk="1" hangingPunct="1">
              <a:spcBef>
                <a:spcPct val="20000"/>
              </a:spcBef>
            </a:pPr>
            <a:r>
              <a:rPr lang="en-US" sz="1500" kern="0" dirty="0">
                <a:solidFill>
                  <a:schemeClr val="tx2"/>
                </a:solidFill>
                <a:cs typeface="Arial"/>
              </a:rPr>
              <a:t>It consists of 3 basic components:</a:t>
            </a:r>
          </a:p>
          <a:p>
            <a:pPr eaLnBrk="1" hangingPunct="1">
              <a:spcBef>
                <a:spcPct val="20000"/>
              </a:spcBef>
            </a:pPr>
            <a:r>
              <a:rPr lang="en-US" kern="0" dirty="0">
                <a:solidFill>
                  <a:schemeClr val="tx2"/>
                </a:solidFill>
                <a:cs typeface="Arial"/>
              </a:rPr>
              <a:t>- The Workload Balancing Module, which a</a:t>
            </a:r>
            <a:r>
              <a:rPr lang="en-US" kern="0" dirty="0">
                <a:solidFill>
                  <a:schemeClr val="tx2"/>
                </a:solidFill>
                <a:cs typeface="Arial"/>
                <a:sym typeface="Wingdings" pitchFamily="2" charset="2"/>
              </a:rPr>
              <a:t>ddresses the first problem mentioned in the motivation by </a:t>
            </a:r>
            <a:r>
              <a:rPr lang="en-US" kern="0" dirty="0">
                <a:solidFill>
                  <a:schemeClr val="tx2"/>
                </a:solidFill>
                <a:cs typeface="Arial"/>
              </a:rPr>
              <a:t>discovering data reception inefficiencies and dynamically adapting the waking window of each sensor</a:t>
            </a:r>
          </a:p>
          <a:p>
            <a:pPr eaLnBrk="1" hangingPunct="1">
              <a:spcBef>
                <a:spcPct val="20000"/>
              </a:spcBef>
            </a:pPr>
            <a:r>
              <a:rPr lang="en-US" kern="0" dirty="0">
                <a:solidFill>
                  <a:schemeClr val="tx2"/>
                </a:solidFill>
                <a:cs typeface="Arial"/>
              </a:rPr>
              <a:t>- The Tree Balancing Module, which a</a:t>
            </a:r>
            <a:r>
              <a:rPr lang="en-US" kern="0" dirty="0">
                <a:solidFill>
                  <a:schemeClr val="tx2"/>
                </a:solidFill>
                <a:cs typeface="Arial"/>
                <a:sym typeface="Wingdings" pitchFamily="2" charset="2"/>
              </a:rPr>
              <a:t>ddresses the second problem mentioned in the motivation by </a:t>
            </a:r>
            <a:r>
              <a:rPr lang="en-US" kern="0" dirty="0">
                <a:solidFill>
                  <a:schemeClr val="tx2"/>
                </a:solidFill>
                <a:cs typeface="Arial"/>
              </a:rPr>
              <a:t>identifying structural inefficiencies in the initial Query Routing Tree</a:t>
            </a:r>
            <a:r>
              <a:rPr lang="en-US" kern="0" dirty="0">
                <a:solidFill>
                  <a:schemeClr val="tx2"/>
                </a:solidFill>
                <a:latin typeface="Arial"/>
                <a:cs typeface="Arial"/>
              </a:rPr>
              <a:t> and reconstructing it in a more balanced manner</a:t>
            </a:r>
            <a:endParaRPr lang="en-US" kern="0" dirty="0">
              <a:solidFill>
                <a:schemeClr val="tx2"/>
              </a:solidFill>
              <a:cs typeface="Arial"/>
            </a:endParaRPr>
          </a:p>
          <a:p>
            <a:pPr eaLnBrk="1" hangingPunct="1">
              <a:spcBef>
                <a:spcPct val="20000"/>
              </a:spcBef>
            </a:pPr>
            <a:r>
              <a:rPr lang="en-US" kern="0" dirty="0">
                <a:solidFill>
                  <a:schemeClr val="tx2"/>
                </a:solidFill>
                <a:cs typeface="Arial"/>
              </a:rPr>
              <a:t>- The Query Processing Module, which a</a:t>
            </a:r>
            <a:r>
              <a:rPr lang="en-US" kern="0" dirty="0">
                <a:solidFill>
                  <a:schemeClr val="tx2"/>
                </a:solidFill>
                <a:cs typeface="Arial"/>
                <a:sym typeface="Wingdings" pitchFamily="2" charset="2"/>
              </a:rPr>
              <a:t>ddresses the third problem mentioned in the motivation by </a:t>
            </a:r>
            <a:r>
              <a:rPr lang="en-US" kern="0" dirty="0">
                <a:solidFill>
                  <a:schemeClr val="tx2"/>
                </a:solidFill>
                <a:cs typeface="Arial"/>
              </a:rPr>
              <a:t>that facilitating the execution of complex queries (e.g., Top-k, Group-By) in conjunction with Materialized In-network Views</a:t>
            </a:r>
            <a:endParaRPr lang="en-US" kern="0" dirty="0">
              <a:solidFill>
                <a:schemeClr val="tx2"/>
              </a:solidFill>
              <a:cs typeface="Arial"/>
              <a:sym typeface="Wingdings" pitchFamily="2" charset="2"/>
            </a:endParaRPr>
          </a:p>
          <a:p>
            <a:pPr marL="355347" indent="-355347" eaLnBrk="1" hangingPunct="1">
              <a:spcBef>
                <a:spcPct val="20000"/>
              </a:spcBef>
            </a:pPr>
            <a:endParaRPr lang="en-US" kern="0" dirty="0">
              <a:solidFill>
                <a:schemeClr val="tx2"/>
              </a:solidFill>
            </a:endParaRPr>
          </a:p>
          <a:p>
            <a:pPr marL="355347" indent="-355347" eaLnBrk="1" hangingPunct="1">
              <a:spcBef>
                <a:spcPct val="20000"/>
              </a:spcBef>
            </a:pPr>
            <a:r>
              <a:rPr lang="en-US" kern="0" dirty="0">
                <a:solidFill>
                  <a:schemeClr val="tx2"/>
                </a:solidFill>
              </a:rPr>
              <a:t>Design Goals: Modularity, Distributed and Autonomous Behavior, Scalability, Accuracy in Failures</a:t>
            </a:r>
          </a:p>
          <a:p>
            <a:pPr defTabSz="990404">
              <a:defRPr/>
            </a:pPr>
            <a:endParaRPr lang="el-GR" b="0"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GB" dirty="0" smtClean="0"/>
              <a:t>Finally, from our study, we observed that the majority of proposed frameworks focus on the complete result for a Query. However, users</a:t>
            </a:r>
            <a:r>
              <a:rPr lang="en-GB" baseline="0" dirty="0" smtClean="0"/>
              <a:t> are usually interested in the most important events of the network. For example, in a forest fire detection system, the fire officers are not interested in all values but only the ones that are over a specific threshold.</a:t>
            </a:r>
          </a:p>
          <a:p>
            <a:pPr>
              <a:buFont typeface="Arial" pitchFamily="34" charset="0"/>
              <a:buNone/>
            </a:pPr>
            <a:r>
              <a:rPr lang="en-GB" baseline="0" dirty="0" smtClean="0"/>
              <a:t>This can be avoided by supporting Top-k queries, which can</a:t>
            </a:r>
          </a:p>
          <a:p>
            <a:pPr>
              <a:buFont typeface="Arial" pitchFamily="34" charset="0"/>
              <a:buNone/>
            </a:pPr>
            <a:r>
              <a:rPr lang="en-GB" baseline="0" dirty="0" smtClean="0"/>
              <a:t>Minimize the size of packets by pruning tuples that will not appear in the final results.</a:t>
            </a:r>
          </a:p>
          <a:p>
            <a:pPr>
              <a:buFont typeface="Arial" pitchFamily="34" charset="0"/>
              <a:buNone/>
            </a:pPr>
            <a:r>
              <a:rPr lang="en-GB" baseline="0" dirty="0" smtClean="0"/>
              <a:t>Let’s see an example with a Top-1 query.</a:t>
            </a:r>
          </a:p>
          <a:p>
            <a:pPr>
              <a:buFont typeface="Arial" pitchFamily="34" charset="0"/>
              <a:buNone/>
            </a:pPr>
            <a:r>
              <a:rPr lang="en-GB" baseline="0" dirty="0" smtClean="0"/>
              <a:t>In this tree each sensor records its local temperature value and transmits it to its parent.</a:t>
            </a:r>
          </a:p>
          <a:p>
            <a:pPr>
              <a:buFont typeface="Arial" pitchFamily="34" charset="0"/>
              <a:buNone/>
            </a:pPr>
            <a:r>
              <a:rPr lang="en-GB" baseline="0" dirty="0" smtClean="0"/>
              <a:t>A parent records its local reading and receives the results of its child nodes.</a:t>
            </a:r>
          </a:p>
          <a:p>
            <a:pPr>
              <a:buFont typeface="Arial" pitchFamily="34" charset="0"/>
              <a:buNone/>
            </a:pPr>
            <a:r>
              <a:rPr lang="en-GB" baseline="0" dirty="0" smtClean="0"/>
              <a:t>Now, instead of transmitting a packet with three tuples, it calculates which is the highest one (or lower depending on the query) and sends only that to its parent. And this is repeated recursively until the final result reaches the sink node.</a:t>
            </a:r>
          </a:p>
          <a:p>
            <a:pPr>
              <a:buFont typeface="Arial" pitchFamily="34" charset="0"/>
              <a:buNone/>
            </a:pPr>
            <a:endParaRPr lang="en-GB" baseline="0" dirty="0" smtClean="0"/>
          </a:p>
          <a:p>
            <a:pPr>
              <a:buFont typeface="Arial" pitchFamily="34" charset="0"/>
              <a:buNone/>
            </a:pPr>
            <a:r>
              <a:rPr lang="en-GB" baseline="0" dirty="0" smtClean="0"/>
              <a:t>Furthermore, top-k queries can minimize the number of packets as first of all minimizing the size of packets means less segmentation of large packets and additionally, if we materialize the result of a specific time instance we may not have to transmit it in the next epoch if it is the same.</a:t>
            </a:r>
          </a:p>
          <a:p>
            <a:pPr>
              <a:buFont typeface="Arial" pitchFamily="34" charset="0"/>
              <a:buNone/>
            </a:pPr>
            <a:endParaRPr lang="en-GB" baseline="0" dirty="0" smtClean="0"/>
          </a:p>
          <a:p>
            <a:pPr>
              <a:buFont typeface="Arial" pitchFamily="34" charset="0"/>
              <a:buNone/>
            </a:pPr>
            <a:r>
              <a:rPr lang="en-GB" baseline="0" dirty="0" smtClean="0"/>
              <a:t>As a result, if a framework does not support Top-k queries this can lead to an increase in energy cost for query execution.</a:t>
            </a: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a:t>
            </a:r>
            <a:r>
              <a:rPr lang="en-GB" dirty="0" err="1" smtClean="0"/>
              <a:t>testbed</a:t>
            </a:r>
            <a:r>
              <a:rPr lang="en-GB" dirty="0" smtClean="0"/>
              <a:t> has the following characteristics.</a:t>
            </a:r>
          </a:p>
          <a:p>
            <a:pPr marL="0" lvl="1"/>
            <a:r>
              <a:rPr lang="en-US" b="0" dirty="0" smtClean="0">
                <a:sym typeface="Wingdings" pitchFamily="2" charset="2"/>
              </a:rPr>
              <a:t>We utilize a trace-driven evaluation using the </a:t>
            </a:r>
            <a:r>
              <a:rPr lang="en-US" b="0" dirty="0" err="1" smtClean="0">
                <a:sym typeface="Wingdings" pitchFamily="2" charset="2"/>
              </a:rPr>
              <a:t>KSpot</a:t>
            </a:r>
            <a:r>
              <a:rPr lang="en-US" b="0" baseline="30000" dirty="0" smtClean="0">
                <a:sym typeface="Wingdings" pitchFamily="2" charset="2"/>
              </a:rPr>
              <a:t>+</a:t>
            </a:r>
            <a:r>
              <a:rPr lang="en-US" b="0" dirty="0" smtClean="0">
                <a:sym typeface="Wingdings" pitchFamily="2" charset="2"/>
              </a:rPr>
              <a:t> prototype.</a:t>
            </a:r>
          </a:p>
          <a:p>
            <a:pPr marL="631728" lvl="1" indent="-631728"/>
            <a:r>
              <a:rPr lang="en-US" b="0" dirty="0" smtClean="0">
                <a:sym typeface="Wingdings" pitchFamily="2" charset="2"/>
              </a:rPr>
              <a:t>As we mentioned earlier,</a:t>
            </a:r>
            <a:r>
              <a:rPr lang="en-US" b="0" baseline="0" dirty="0" smtClean="0">
                <a:sym typeface="Wingdings" pitchFamily="2" charset="2"/>
              </a:rPr>
              <a:t> the client side components are implemented in </a:t>
            </a:r>
            <a:r>
              <a:rPr lang="en-US" b="0" dirty="0" err="1" smtClean="0">
                <a:sym typeface="Wingdings" pitchFamily="2" charset="2"/>
              </a:rPr>
              <a:t>nesC</a:t>
            </a:r>
            <a:r>
              <a:rPr lang="en-US" b="0" dirty="0" smtClean="0">
                <a:sym typeface="Wingdings" pitchFamily="2" charset="2"/>
              </a:rPr>
              <a:t> and the server-side in JAVA</a:t>
            </a:r>
          </a:p>
          <a:p>
            <a:pPr marL="631728" lvl="1" indent="-631728"/>
            <a:r>
              <a:rPr lang="en-US" b="0" dirty="0" smtClean="0">
                <a:sym typeface="Wingdings" pitchFamily="2" charset="2"/>
              </a:rPr>
              <a:t>We utilize the energy model of the </a:t>
            </a:r>
            <a:r>
              <a:rPr lang="en-US" b="0" dirty="0" err="1" smtClean="0">
                <a:sym typeface="Wingdings" pitchFamily="2" charset="2"/>
              </a:rPr>
              <a:t>TelosB</a:t>
            </a:r>
            <a:r>
              <a:rPr lang="en-US" b="0" dirty="0" smtClean="0">
                <a:sym typeface="Wingdings" pitchFamily="2" charset="2"/>
              </a:rPr>
              <a:t> Sensor Device</a:t>
            </a:r>
          </a:p>
          <a:p>
            <a:pPr marL="631728" lvl="1" indent="-631728"/>
            <a:r>
              <a:rPr lang="en-US" b="0" dirty="0" smtClean="0">
                <a:sym typeface="Wingdings" pitchFamily="2" charset="2"/>
              </a:rPr>
              <a:t>We perform experiments using </a:t>
            </a:r>
            <a:r>
              <a:rPr lang="en-US" b="0" u="none" dirty="0" smtClean="0">
                <a:sym typeface="Wingdings" pitchFamily="2" charset="2"/>
              </a:rPr>
              <a:t>Real and Realistic Datasets of various sizes</a:t>
            </a:r>
          </a:p>
          <a:p>
            <a:pPr marL="631728" lvl="1" indent="-631728"/>
            <a:r>
              <a:rPr lang="en-US" b="0" u="none" dirty="0" smtClean="0">
                <a:sym typeface="Wingdings" pitchFamily="2" charset="2"/>
              </a:rPr>
              <a:t>Our</a:t>
            </a:r>
            <a:r>
              <a:rPr lang="en-US" b="0" u="none" baseline="0" dirty="0" smtClean="0">
                <a:sym typeface="Wingdings" pitchFamily="2" charset="2"/>
              </a:rPr>
              <a:t> </a:t>
            </a:r>
            <a:r>
              <a:rPr lang="en-US" b="0" u="none" dirty="0" smtClean="0">
                <a:sym typeface="Wingdings" pitchFamily="2" charset="2"/>
              </a:rPr>
              <a:t>Queries are Continuous and</a:t>
            </a:r>
            <a:r>
              <a:rPr lang="en-US" b="0" u="none" baseline="0" dirty="0" smtClean="0">
                <a:sym typeface="Wingdings" pitchFamily="2" charset="2"/>
              </a:rPr>
              <a:t> we include three types: the </a:t>
            </a:r>
            <a:r>
              <a:rPr lang="en-US" b="0" u="none" dirty="0" smtClean="0">
                <a:sym typeface="Wingdings" pitchFamily="2" charset="2"/>
              </a:rPr>
              <a:t>Single-tuple (ST), which return a single result, the Multi-tuple Fixed Size (MTF), which return</a:t>
            </a:r>
            <a:r>
              <a:rPr lang="en-US" b="0" u="none" baseline="0" dirty="0" smtClean="0">
                <a:sym typeface="Wingdings" pitchFamily="2" charset="2"/>
              </a:rPr>
              <a:t> multiple tuples of fixed size and the </a:t>
            </a:r>
            <a:r>
              <a:rPr lang="en-US" b="0" u="none" dirty="0" smtClean="0">
                <a:sym typeface="Wingdings" pitchFamily="2" charset="2"/>
              </a:rPr>
              <a:t>Multi-tuple Arbitrary Size (MTA), which return</a:t>
            </a:r>
            <a:r>
              <a:rPr lang="en-US" b="0" u="none" baseline="0" dirty="0" smtClean="0">
                <a:sym typeface="Wingdings" pitchFamily="2" charset="2"/>
              </a:rPr>
              <a:t> multiple tuples of arbitrary size </a:t>
            </a:r>
            <a:endParaRPr lang="en-US" b="0" u="none" dirty="0" smtClean="0">
              <a:sym typeface="Wingdings" pitchFamily="2" charset="2"/>
            </a:endParaRPr>
          </a:p>
          <a:p>
            <a:pPr marL="631728" lvl="1" indent="-631728"/>
            <a:r>
              <a:rPr lang="en-US" b="0" u="none" dirty="0" smtClean="0">
                <a:sym typeface="Wingdings" pitchFamily="2" charset="2"/>
              </a:rPr>
              <a:t>Our energy modeling is performed using</a:t>
            </a:r>
            <a:r>
              <a:rPr lang="en-US" b="0" u="none" baseline="0" dirty="0" smtClean="0">
                <a:sym typeface="Wingdings" pitchFamily="2" charset="2"/>
              </a:rPr>
              <a:t> </a:t>
            </a:r>
            <a:r>
              <a:rPr lang="en-US" b="0" u="none" dirty="0" err="1" smtClean="0">
                <a:sym typeface="Wingdings" pitchFamily="2" charset="2"/>
              </a:rPr>
              <a:t>PowerTOSSIM</a:t>
            </a:r>
            <a:r>
              <a:rPr lang="en-US" b="0" u="none" dirty="0" smtClean="0">
                <a:sym typeface="Wingdings" pitchFamily="2" charset="2"/>
              </a:rPr>
              <a:t> which is a popular power </a:t>
            </a:r>
            <a:r>
              <a:rPr lang="en-US" b="0" u="none" dirty="0" err="1" smtClean="0">
                <a:sym typeface="Wingdings" pitchFamily="2" charset="2"/>
              </a:rPr>
              <a:t>modelling</a:t>
            </a:r>
            <a:r>
              <a:rPr lang="en-US" b="0" u="none" dirty="0" smtClean="0">
                <a:sym typeface="Wingdings" pitchFamily="2" charset="2"/>
              </a:rPr>
              <a:t> tool for TOSSIM the </a:t>
            </a:r>
            <a:r>
              <a:rPr lang="en-US" b="0" u="none" dirty="0" err="1" smtClean="0">
                <a:sym typeface="Wingdings" pitchFamily="2" charset="2"/>
              </a:rPr>
              <a:t>TinyOS</a:t>
            </a:r>
            <a:r>
              <a:rPr lang="en-US" b="0" u="none" dirty="0" smtClean="0">
                <a:sym typeface="Wingdings" pitchFamily="2" charset="2"/>
              </a:rPr>
              <a:t> simulator.</a:t>
            </a:r>
          </a:p>
          <a:p>
            <a:pPr marL="631728" lvl="1" indent="-631728"/>
            <a:r>
              <a:rPr lang="en-US" b="0" u="none" dirty="0" smtClean="0">
                <a:sym typeface="Wingdings" pitchFamily="2" charset="2"/>
              </a:rPr>
              <a:t>Finally, in order to build </a:t>
            </a:r>
            <a:r>
              <a:rPr lang="en-US" b="0" u="none" dirty="0" err="1" smtClean="0">
                <a:sym typeface="Wingdings" pitchFamily="2" charset="2"/>
              </a:rPr>
              <a:t>multihop</a:t>
            </a:r>
            <a:r>
              <a:rPr lang="en-US" b="0" u="none" dirty="0" smtClean="0">
                <a:sym typeface="Wingdings" pitchFamily="2" charset="2"/>
              </a:rPr>
              <a:t> topologies and introduce </a:t>
            </a:r>
            <a:r>
              <a:rPr lang="en-US" b="0" u="none" dirty="0" err="1" smtClean="0">
                <a:sym typeface="Wingdings" pitchFamily="2" charset="2"/>
              </a:rPr>
              <a:t>lossy</a:t>
            </a:r>
            <a:r>
              <a:rPr lang="en-US" b="0" u="none" dirty="0" smtClean="0">
                <a:sym typeface="Wingdings" pitchFamily="2" charset="2"/>
              </a:rPr>
              <a:t> scenarios we use the </a:t>
            </a:r>
            <a:r>
              <a:rPr lang="en-US" b="0" u="none" dirty="0" err="1" smtClean="0">
                <a:sym typeface="Wingdings" pitchFamily="2" charset="2"/>
              </a:rPr>
              <a:t>TinyOS</a:t>
            </a:r>
            <a:r>
              <a:rPr lang="en-US" b="0" u="none" dirty="0" smtClean="0">
                <a:sym typeface="Wingdings" pitchFamily="2" charset="2"/>
              </a:rPr>
              <a:t> </a:t>
            </a:r>
            <a:r>
              <a:rPr lang="en-US" b="0" u="none" dirty="0" err="1" smtClean="0">
                <a:sym typeface="Wingdings" pitchFamily="2" charset="2"/>
              </a:rPr>
              <a:t>LossyBuilder</a:t>
            </a:r>
            <a:endParaRPr lang="en-US" sz="2900" dirty="0">
              <a:sym typeface="Wingdings" pitchFamily="2" charset="2"/>
            </a:endParaRPr>
          </a:p>
          <a:p>
            <a:endParaRPr lang="el-GR" b="0" u="none"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37</a:t>
            </a:fld>
            <a:endParaRPr lang="en-US"/>
          </a:p>
        </p:txBody>
      </p:sp>
    </p:spTree>
    <p:extLst>
      <p:ext uri="{BB962C8B-B14F-4D97-AF65-F5344CB8AC3E}">
        <p14:creationId xmlns:p14="http://schemas.microsoft.com/office/powerpoint/2010/main" val="310176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Now, we present our KSpot+ framework, its main components and their algorithmic foundations.</a:t>
            </a: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a:t>
            </a:r>
            <a:r>
              <a:rPr lang="en-US" dirty="0" err="1"/>
              <a:t>KSpot</a:t>
            </a:r>
            <a:r>
              <a:rPr lang="en-US" baseline="30000" dirty="0"/>
              <a:t>+</a:t>
            </a:r>
            <a:r>
              <a:rPr lang="en-US" dirty="0"/>
              <a:t> Framework Architecture Design is depicted on this slide.</a:t>
            </a:r>
          </a:p>
          <a:p>
            <a:r>
              <a:rPr lang="en-GB" dirty="0" smtClean="0"/>
              <a:t>It resides on the middle tier between the server and the data tier and consists of server and</a:t>
            </a:r>
            <a:r>
              <a:rPr lang="en-GB" baseline="0" dirty="0" smtClean="0"/>
              <a:t> client side components.</a:t>
            </a:r>
          </a:p>
          <a:p>
            <a:endParaRPr lang="en-GB" baseline="0" dirty="0" smtClean="0"/>
          </a:p>
          <a:p>
            <a:r>
              <a:rPr lang="en-GB" baseline="0" dirty="0" smtClean="0"/>
              <a:t>Applications can send queries or balancing requests through the sink station to the appropriate components.</a:t>
            </a:r>
          </a:p>
          <a:p>
            <a:endParaRPr lang="en-GB" baseline="0" dirty="0" smtClean="0"/>
          </a:p>
          <a:p>
            <a:r>
              <a:rPr lang="en-GB" baseline="0" dirty="0" smtClean="0"/>
              <a:t>The Query manager translates SQL-like queries through the query API (or in the case of Top-k queries) through the Top-k Query API and sends them to the Query Processing Module.</a:t>
            </a:r>
          </a:p>
          <a:p>
            <a:r>
              <a:rPr lang="en-GB" baseline="0" dirty="0" smtClean="0"/>
              <a:t>Depending on the query the Query Processing module may utilize the group management or caching components.</a:t>
            </a:r>
          </a:p>
          <a:p>
            <a:endParaRPr lang="en-GB" baseline="0" dirty="0" smtClean="0"/>
          </a:p>
          <a:p>
            <a:r>
              <a:rPr lang="en-GB" baseline="0" dirty="0" smtClean="0"/>
              <a:t>Balancing requests are send to the Workload or the Tree Balancing Modules.</a:t>
            </a:r>
          </a:p>
          <a:p>
            <a:r>
              <a:rPr lang="en-GB" baseline="0" dirty="0" smtClean="0"/>
              <a:t>Both utilize coordinator components that store global information about the sensor network, like the optimal branching factor or the critical path value that I will explain later.</a:t>
            </a:r>
          </a:p>
          <a:p>
            <a:r>
              <a:rPr lang="en-GB" baseline="0" dirty="0" smtClean="0"/>
              <a:t>The requests are then forwarded to the respective modules for client-side processing.</a:t>
            </a:r>
          </a:p>
          <a:p>
            <a:endParaRPr lang="en-GB" baseline="0" dirty="0" smtClean="0"/>
          </a:p>
          <a:p>
            <a:r>
              <a:rPr lang="en-GB" baseline="0" dirty="0" smtClean="0"/>
              <a:t>We utilize the following TAGs in the remaining presentation to easily pinpoint on which module we are referring to.</a:t>
            </a:r>
          </a:p>
          <a:p>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a:t>
            </a:r>
            <a:r>
              <a:rPr lang="en-GB" dirty="0" err="1" smtClean="0"/>
              <a:t>testbed</a:t>
            </a:r>
            <a:r>
              <a:rPr lang="en-GB" dirty="0" smtClean="0"/>
              <a:t> has the following characteristics.</a:t>
            </a:r>
          </a:p>
          <a:p>
            <a:pPr marL="631728" lvl="1" indent="-631728"/>
            <a:r>
              <a:rPr lang="en-US" b="0" dirty="0" smtClean="0">
                <a:sym typeface="Wingdings" pitchFamily="2" charset="2"/>
              </a:rPr>
              <a:t>As </a:t>
            </a:r>
            <a:r>
              <a:rPr lang="en-US" b="0" dirty="0" smtClean="0">
                <a:sym typeface="Wingdings" pitchFamily="2" charset="2"/>
              </a:rPr>
              <a:t>we mentioned earlier,</a:t>
            </a:r>
            <a:r>
              <a:rPr lang="en-US" b="0" baseline="0" dirty="0" smtClean="0">
                <a:sym typeface="Wingdings" pitchFamily="2" charset="2"/>
              </a:rPr>
              <a:t> the client side components are implemented in </a:t>
            </a:r>
            <a:r>
              <a:rPr lang="en-US" b="0" dirty="0" err="1" smtClean="0">
                <a:sym typeface="Wingdings" pitchFamily="2" charset="2"/>
              </a:rPr>
              <a:t>nesC</a:t>
            </a:r>
            <a:r>
              <a:rPr lang="en-US" b="0" dirty="0" smtClean="0">
                <a:sym typeface="Wingdings" pitchFamily="2" charset="2"/>
              </a:rPr>
              <a:t> and the server-side in JAVA</a:t>
            </a:r>
          </a:p>
          <a:p>
            <a:pPr marL="631728" lvl="1" indent="-631728"/>
            <a:r>
              <a:rPr lang="en-US" b="0" dirty="0" smtClean="0">
                <a:sym typeface="Wingdings" pitchFamily="2" charset="2"/>
              </a:rPr>
              <a:t>We utilize the energy model of the </a:t>
            </a:r>
            <a:r>
              <a:rPr lang="en-US" b="0" dirty="0" err="1" smtClean="0">
                <a:sym typeface="Wingdings" pitchFamily="2" charset="2"/>
              </a:rPr>
              <a:t>TelosB</a:t>
            </a:r>
            <a:r>
              <a:rPr lang="en-US" b="0" dirty="0" smtClean="0">
                <a:sym typeface="Wingdings" pitchFamily="2" charset="2"/>
              </a:rPr>
              <a:t> Sensor Device</a:t>
            </a:r>
          </a:p>
          <a:p>
            <a:pPr marL="631728" lvl="1" indent="-631728"/>
            <a:r>
              <a:rPr lang="en-US" b="0" dirty="0" smtClean="0">
                <a:sym typeface="Wingdings" pitchFamily="2" charset="2"/>
              </a:rPr>
              <a:t>We perform experiments using </a:t>
            </a:r>
            <a:r>
              <a:rPr lang="en-US" b="0" u="none" dirty="0" smtClean="0">
                <a:sym typeface="Wingdings" pitchFamily="2" charset="2"/>
              </a:rPr>
              <a:t>Real and Realistic Datasets of various sizes</a:t>
            </a:r>
          </a:p>
          <a:p>
            <a:pPr marL="631728" lvl="1" indent="-631728"/>
            <a:r>
              <a:rPr lang="en-US" b="0" u="none" dirty="0" smtClean="0">
                <a:sym typeface="Wingdings" pitchFamily="2" charset="2"/>
              </a:rPr>
              <a:t>Our</a:t>
            </a:r>
            <a:r>
              <a:rPr lang="en-US" b="0" u="none" baseline="0" dirty="0" smtClean="0">
                <a:sym typeface="Wingdings" pitchFamily="2" charset="2"/>
              </a:rPr>
              <a:t> </a:t>
            </a:r>
            <a:r>
              <a:rPr lang="en-US" b="0" u="none" dirty="0" smtClean="0">
                <a:sym typeface="Wingdings" pitchFamily="2" charset="2"/>
              </a:rPr>
              <a:t>Queries are Continuous and</a:t>
            </a:r>
            <a:r>
              <a:rPr lang="en-US" b="0" u="none" baseline="0" dirty="0" smtClean="0">
                <a:sym typeface="Wingdings" pitchFamily="2" charset="2"/>
              </a:rPr>
              <a:t> we include three types: the </a:t>
            </a:r>
            <a:r>
              <a:rPr lang="en-US" b="0" u="none" dirty="0" smtClean="0">
                <a:sym typeface="Wingdings" pitchFamily="2" charset="2"/>
              </a:rPr>
              <a:t>Single-tuple (ST), which return a single result, the Multi-tuple Fixed Size (MTF), which return</a:t>
            </a:r>
            <a:r>
              <a:rPr lang="en-US" b="0" u="none" baseline="0" dirty="0" smtClean="0">
                <a:sym typeface="Wingdings" pitchFamily="2" charset="2"/>
              </a:rPr>
              <a:t> multiple tuples of fixed size and the </a:t>
            </a:r>
            <a:r>
              <a:rPr lang="en-US" b="0" u="none" dirty="0" smtClean="0">
                <a:sym typeface="Wingdings" pitchFamily="2" charset="2"/>
              </a:rPr>
              <a:t>Multi-tuple Arbitrary Size (MTA), which return</a:t>
            </a:r>
            <a:r>
              <a:rPr lang="en-US" b="0" u="none" baseline="0" dirty="0" smtClean="0">
                <a:sym typeface="Wingdings" pitchFamily="2" charset="2"/>
              </a:rPr>
              <a:t> multiple tuples of arbitrary size </a:t>
            </a:r>
            <a:endParaRPr lang="en-US" b="0" u="none" dirty="0" smtClean="0">
              <a:sym typeface="Wingdings" pitchFamily="2" charset="2"/>
            </a:endParaRPr>
          </a:p>
          <a:p>
            <a:pPr marL="631728" lvl="1" indent="-631728"/>
            <a:r>
              <a:rPr lang="en-US" b="0" u="none" dirty="0" smtClean="0">
                <a:sym typeface="Wingdings" pitchFamily="2" charset="2"/>
              </a:rPr>
              <a:t>Our energy modeling is performed using</a:t>
            </a:r>
            <a:r>
              <a:rPr lang="en-US" b="0" u="none" baseline="0" dirty="0" smtClean="0">
                <a:sym typeface="Wingdings" pitchFamily="2" charset="2"/>
              </a:rPr>
              <a:t> </a:t>
            </a:r>
            <a:r>
              <a:rPr lang="en-US" b="0" u="none" dirty="0" err="1" smtClean="0">
                <a:sym typeface="Wingdings" pitchFamily="2" charset="2"/>
              </a:rPr>
              <a:t>PowerTOSSIM</a:t>
            </a:r>
            <a:r>
              <a:rPr lang="en-US" b="0" u="none" dirty="0" smtClean="0">
                <a:sym typeface="Wingdings" pitchFamily="2" charset="2"/>
              </a:rPr>
              <a:t> which is a popular power </a:t>
            </a:r>
            <a:r>
              <a:rPr lang="en-US" b="0" u="none" dirty="0" err="1" smtClean="0">
                <a:sym typeface="Wingdings" pitchFamily="2" charset="2"/>
              </a:rPr>
              <a:t>modelling</a:t>
            </a:r>
            <a:r>
              <a:rPr lang="en-US" b="0" u="none" dirty="0" smtClean="0">
                <a:sym typeface="Wingdings" pitchFamily="2" charset="2"/>
              </a:rPr>
              <a:t> tool for TOSSIM the </a:t>
            </a:r>
            <a:r>
              <a:rPr lang="en-US" b="0" u="none" dirty="0" err="1" smtClean="0">
                <a:sym typeface="Wingdings" pitchFamily="2" charset="2"/>
              </a:rPr>
              <a:t>TinyOS</a:t>
            </a:r>
            <a:r>
              <a:rPr lang="en-US" b="0" u="none" dirty="0" smtClean="0">
                <a:sym typeface="Wingdings" pitchFamily="2" charset="2"/>
              </a:rPr>
              <a:t> simulator.</a:t>
            </a:r>
          </a:p>
          <a:p>
            <a:pPr marL="631728" lvl="1" indent="-631728"/>
            <a:r>
              <a:rPr lang="en-US" b="0" u="none" dirty="0" smtClean="0">
                <a:sym typeface="Wingdings" pitchFamily="2" charset="2"/>
              </a:rPr>
              <a:t>Finally, in order to build </a:t>
            </a:r>
            <a:r>
              <a:rPr lang="en-US" b="0" u="none" dirty="0" err="1" smtClean="0">
                <a:sym typeface="Wingdings" pitchFamily="2" charset="2"/>
              </a:rPr>
              <a:t>multihop</a:t>
            </a:r>
            <a:r>
              <a:rPr lang="en-US" b="0" u="none" dirty="0" smtClean="0">
                <a:sym typeface="Wingdings" pitchFamily="2" charset="2"/>
              </a:rPr>
              <a:t> topologies and introduce </a:t>
            </a:r>
            <a:r>
              <a:rPr lang="en-US" b="0" u="none" dirty="0" err="1" smtClean="0">
                <a:sym typeface="Wingdings" pitchFamily="2" charset="2"/>
              </a:rPr>
              <a:t>lossy</a:t>
            </a:r>
            <a:r>
              <a:rPr lang="en-US" b="0" u="none" dirty="0" smtClean="0">
                <a:sym typeface="Wingdings" pitchFamily="2" charset="2"/>
              </a:rPr>
              <a:t> scenarios we use the </a:t>
            </a:r>
            <a:r>
              <a:rPr lang="en-US" b="0" u="none" dirty="0" err="1" smtClean="0">
                <a:sym typeface="Wingdings" pitchFamily="2" charset="2"/>
              </a:rPr>
              <a:t>TinyOS</a:t>
            </a:r>
            <a:r>
              <a:rPr lang="en-US" b="0" u="none" dirty="0" smtClean="0">
                <a:sym typeface="Wingdings" pitchFamily="2" charset="2"/>
              </a:rPr>
              <a:t> </a:t>
            </a:r>
            <a:r>
              <a:rPr lang="en-US" b="0" u="none" dirty="0" err="1" smtClean="0">
                <a:sym typeface="Wingdings" pitchFamily="2" charset="2"/>
              </a:rPr>
              <a:t>LossyBuilder</a:t>
            </a:r>
            <a:endParaRPr lang="en-US" sz="2900" dirty="0">
              <a:sym typeface="Wingdings" pitchFamily="2" charset="2"/>
            </a:endParaRPr>
          </a:p>
          <a:p>
            <a:endParaRPr lang="el-GR" b="0" u="none"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7</a:t>
            </a:fld>
            <a:endParaRPr lang="en-US"/>
          </a:p>
        </p:txBody>
      </p:sp>
    </p:spTree>
    <p:extLst>
      <p:ext uri="{BB962C8B-B14F-4D97-AF65-F5344CB8AC3E}">
        <p14:creationId xmlns:p14="http://schemas.microsoft.com/office/powerpoint/2010/main" val="310176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experimentally validate our framework,</a:t>
            </a:r>
            <a:r>
              <a:rPr lang="en-GB" baseline="0" dirty="0" smtClean="0"/>
              <a:t> </a:t>
            </a:r>
            <a:r>
              <a:rPr lang="en-GB" dirty="0" smtClean="0"/>
              <a:t>we have created a prototype</a:t>
            </a:r>
            <a:r>
              <a:rPr lang="en-GB" baseline="0" dirty="0" smtClean="0"/>
              <a:t> implementation of </a:t>
            </a:r>
            <a:r>
              <a:rPr lang="en-GB" baseline="0" dirty="0" err="1" smtClean="0"/>
              <a:t>KSpot</a:t>
            </a:r>
            <a:r>
              <a:rPr lang="en-GB" baseline="0" dirty="0" smtClean="0"/>
              <a:t>+ in JAVA for the </a:t>
            </a:r>
          </a:p>
          <a:p>
            <a:r>
              <a:rPr lang="en-GB" baseline="0" dirty="0" smtClean="0"/>
              <a:t>server-side components and </a:t>
            </a:r>
            <a:r>
              <a:rPr lang="en-GB" baseline="0" dirty="0" err="1" smtClean="0"/>
              <a:t>nesC</a:t>
            </a:r>
            <a:r>
              <a:rPr lang="en-GB" baseline="0" dirty="0" smtClean="0"/>
              <a:t> for the client-side components.</a:t>
            </a:r>
          </a:p>
          <a:p>
            <a:r>
              <a:rPr lang="en-GB" baseline="0" dirty="0" smtClean="0"/>
              <a:t>The interface we’ve created allows us to visually display the sensors in rooms and send queries to the network using the Query Panel.</a:t>
            </a:r>
          </a:p>
          <a:p>
            <a:r>
              <a:rPr lang="en-GB" baseline="0" dirty="0" smtClean="0"/>
              <a:t>Finally, we visualize continuous ranking of the top-k results using these bullets.</a:t>
            </a:r>
          </a:p>
          <a:p>
            <a:endParaRPr lang="en-GB" baseline="0" dirty="0" smtClean="0"/>
          </a:p>
          <a:p>
            <a:r>
              <a:rPr lang="en-GB" baseline="0" dirty="0" smtClean="0"/>
              <a:t>The framework is publicly available for other researchers to download and experiment on.</a:t>
            </a:r>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8</a:t>
            </a:fld>
            <a:endParaRPr lang="en-US"/>
          </a:p>
        </p:txBody>
      </p:sp>
    </p:spTree>
    <p:extLst>
      <p:ext uri="{BB962C8B-B14F-4D97-AF65-F5344CB8AC3E}">
        <p14:creationId xmlns:p14="http://schemas.microsoft.com/office/powerpoint/2010/main" val="43822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Now</a:t>
            </a:r>
            <a:r>
              <a:rPr lang="en-GB" baseline="0" dirty="0" smtClean="0"/>
              <a:t> we present the three major components of </a:t>
            </a:r>
            <a:r>
              <a:rPr lang="en-GB" baseline="0" dirty="0" err="1" smtClean="0"/>
              <a:t>KSpot</a:t>
            </a:r>
            <a:r>
              <a:rPr lang="en-GB" baseline="0" dirty="0" smtClean="0"/>
              <a:t> in details.</a:t>
            </a:r>
            <a:endParaRPr lang="en-GB" dirty="0" smtClean="0"/>
          </a:p>
          <a:p>
            <a:endParaRPr lang="en-GB" dirty="0" smtClean="0"/>
          </a:p>
          <a:p>
            <a:pPr defTabSz="947593">
              <a:defRPr/>
            </a:pPr>
            <a:r>
              <a:rPr lang="en-GB" dirty="0" smtClean="0"/>
              <a:t>Firstly, the Workload Balancing</a:t>
            </a:r>
            <a:r>
              <a:rPr lang="en-GB" baseline="0" dirty="0" smtClean="0"/>
              <a:t> module</a:t>
            </a:r>
            <a:r>
              <a:rPr lang="en-GB" dirty="0" smtClean="0"/>
              <a:t>, whose</a:t>
            </a:r>
            <a:r>
              <a:rPr lang="en-GB" baseline="0" dirty="0" smtClean="0"/>
              <a:t> objective is to </a:t>
            </a:r>
            <a:r>
              <a:rPr lang="en-GB" kern="0" dirty="0">
                <a:solidFill>
                  <a:srgbClr val="000000"/>
                </a:solidFill>
                <a:latin typeface="Arial"/>
              </a:rPr>
              <a:t>Dynamically adapt sensor waking windows</a:t>
            </a:r>
            <a:r>
              <a:rPr lang="el-GR" kern="0" dirty="0">
                <a:solidFill>
                  <a:srgbClr val="000000"/>
                </a:solidFill>
                <a:latin typeface="Arial"/>
              </a:rPr>
              <a:t> </a:t>
            </a:r>
            <a:r>
              <a:rPr lang="el-GR" b="1" kern="0" dirty="0">
                <a:solidFill>
                  <a:srgbClr val="000000"/>
                </a:solidFill>
                <a:latin typeface="Arial"/>
              </a:rPr>
              <a:t>τ</a:t>
            </a:r>
            <a:r>
              <a:rPr lang="en-GB" kern="0" dirty="0">
                <a:solidFill>
                  <a:srgbClr val="000000"/>
                </a:solidFill>
                <a:latin typeface="Arial"/>
              </a:rPr>
              <a:t> to minimize the time the transceiver is turned on.</a:t>
            </a:r>
            <a:endParaRPr lang="en-GB" kern="0" dirty="0" smtClean="0">
              <a:solidFill>
                <a:srgbClr val="000000"/>
              </a:solidFill>
              <a:latin typeface="Arial"/>
            </a:endParaRPr>
          </a:p>
          <a:p>
            <a:endParaRPr lang="en-GB" dirty="0" smtClean="0"/>
          </a:p>
          <a:p>
            <a:r>
              <a:rPr lang="en-GB" dirty="0" smtClean="0"/>
              <a:t>It utilizes the </a:t>
            </a:r>
            <a:r>
              <a:rPr lang="en-GB" b="1" dirty="0" smtClean="0"/>
              <a:t>WART </a:t>
            </a:r>
            <a:r>
              <a:rPr lang="en-GB" dirty="0" smtClean="0"/>
              <a:t>algorithm, which:</a:t>
            </a:r>
          </a:p>
          <a:p>
            <a:pPr marL="177674" indent="-177674">
              <a:buFontTx/>
              <a:buChar char="-"/>
            </a:pPr>
            <a:r>
              <a:rPr lang="en-GB" dirty="0" smtClean="0"/>
              <a:t>Profiles recent data acquisition</a:t>
            </a:r>
          </a:p>
          <a:p>
            <a:pPr marL="177674" indent="-177674">
              <a:buFontTx/>
              <a:buChar char="-"/>
            </a:pPr>
            <a:r>
              <a:rPr lang="en-US" dirty="0" smtClean="0">
                <a:sym typeface="Wingdings" pitchFamily="2" charset="2"/>
              </a:rPr>
              <a:t>Schedules </a:t>
            </a:r>
            <a:r>
              <a:rPr lang="el-GR" b="1" dirty="0" smtClean="0">
                <a:sym typeface="Wingdings" pitchFamily="2" charset="2"/>
              </a:rPr>
              <a:t>τ</a:t>
            </a:r>
            <a:r>
              <a:rPr lang="en-US" dirty="0" smtClean="0">
                <a:sym typeface="Wingdings" pitchFamily="2" charset="2"/>
              </a:rPr>
              <a:t> using an in-network execution of the </a:t>
            </a:r>
            <a:r>
              <a:rPr lang="en-US" i="1" dirty="0" smtClean="0">
                <a:sym typeface="Wingdings" pitchFamily="2" charset="2"/>
              </a:rPr>
              <a:t>Critical Path Method (CPM)</a:t>
            </a:r>
          </a:p>
          <a:p>
            <a:endParaRPr lang="en-GB" dirty="0" smtClean="0"/>
          </a:p>
          <a:p>
            <a:r>
              <a:rPr lang="en-US" dirty="0" smtClean="0">
                <a:sym typeface="Wingdings" pitchFamily="2" charset="2"/>
              </a:rPr>
              <a:t>WART has three</a:t>
            </a:r>
            <a:r>
              <a:rPr lang="en-US" baseline="0" dirty="0" smtClean="0">
                <a:sym typeface="Wingdings" pitchFamily="2" charset="2"/>
              </a:rPr>
              <a:t> </a:t>
            </a:r>
            <a:r>
              <a:rPr lang="en-US" dirty="0" smtClean="0">
                <a:sym typeface="Wingdings" pitchFamily="2" charset="2"/>
              </a:rPr>
              <a:t>phases:</a:t>
            </a:r>
          </a:p>
          <a:p>
            <a:pPr marL="177674" indent="-177674">
              <a:buFontTx/>
              <a:buChar char="-"/>
            </a:pPr>
            <a:r>
              <a:rPr lang="en-US" baseline="0" dirty="0" smtClean="0">
                <a:sym typeface="Wingdings" pitchFamily="2" charset="2"/>
              </a:rPr>
              <a:t>To </a:t>
            </a:r>
            <a:r>
              <a:rPr lang="en-GB" dirty="0" smtClean="0">
                <a:sym typeface="Wingdings" pitchFamily="2" charset="2"/>
              </a:rPr>
              <a:t>Recursively compute the critical path value of the network </a:t>
            </a:r>
            <a:r>
              <a:rPr lang="el-GR" dirty="0" smtClean="0">
                <a:sym typeface="Wingdings" pitchFamily="2" charset="2"/>
              </a:rPr>
              <a:t>Ψ</a:t>
            </a:r>
            <a:endParaRPr lang="en-GB" dirty="0" smtClean="0">
              <a:sym typeface="Wingdings" pitchFamily="2" charset="2"/>
            </a:endParaRPr>
          </a:p>
          <a:p>
            <a:pPr marL="177674" indent="-177674">
              <a:buFontTx/>
              <a:buChar char="-"/>
            </a:pPr>
            <a:r>
              <a:rPr lang="en-GB" dirty="0" smtClean="0">
                <a:sym typeface="Wingdings" pitchFamily="2" charset="2"/>
              </a:rPr>
              <a:t>To Disseminate </a:t>
            </a:r>
            <a:r>
              <a:rPr lang="el-GR" dirty="0" smtClean="0">
                <a:sym typeface="Wingdings" pitchFamily="2" charset="2"/>
              </a:rPr>
              <a:t>Ψ </a:t>
            </a:r>
            <a:r>
              <a:rPr lang="en-GB" dirty="0" smtClean="0">
                <a:sym typeface="Wingdings" pitchFamily="2" charset="2"/>
              </a:rPr>
              <a:t>to the network and adjust </a:t>
            </a:r>
            <a:r>
              <a:rPr lang="el-GR" b="1" dirty="0" smtClean="0">
                <a:sym typeface="Wingdings" pitchFamily="2" charset="2"/>
              </a:rPr>
              <a:t>τ </a:t>
            </a:r>
            <a:r>
              <a:rPr lang="en-GB" dirty="0" smtClean="0">
                <a:sym typeface="Wingdings" pitchFamily="2" charset="2"/>
              </a:rPr>
              <a:t>locally</a:t>
            </a:r>
          </a:p>
          <a:p>
            <a:pPr marL="177674" indent="-177674">
              <a:buFontTx/>
              <a:buChar char="-"/>
            </a:pPr>
            <a:r>
              <a:rPr lang="en-GB" dirty="0" smtClean="0">
                <a:sym typeface="Wingdings" pitchFamily="2" charset="2"/>
              </a:rPr>
              <a:t>To</a:t>
            </a:r>
            <a:r>
              <a:rPr lang="en-GB" baseline="0" dirty="0" smtClean="0">
                <a:sym typeface="Wingdings" pitchFamily="2" charset="2"/>
              </a:rPr>
              <a:t> </a:t>
            </a:r>
            <a:r>
              <a:rPr lang="en-GB" dirty="0" smtClean="0">
                <a:sym typeface="Wingdings" pitchFamily="2" charset="2"/>
              </a:rPr>
              <a:t>Adjust </a:t>
            </a:r>
            <a:r>
              <a:rPr lang="el-GR" b="1" dirty="0" smtClean="0">
                <a:sym typeface="Wingdings" pitchFamily="2" charset="2"/>
              </a:rPr>
              <a:t>τ</a:t>
            </a:r>
            <a:r>
              <a:rPr lang="en-GB" dirty="0" smtClean="0">
                <a:sym typeface="Wingdings" pitchFamily="2" charset="2"/>
              </a:rPr>
              <a:t> according to workload changes</a:t>
            </a:r>
            <a:endParaRPr lang="en-US" dirty="0" smtClean="0">
              <a:sym typeface="Wingdings" pitchFamily="2" charset="2"/>
            </a:endParaRPr>
          </a:p>
          <a:p>
            <a:endParaRPr lang="en-GB" dirty="0" smtClean="0"/>
          </a:p>
          <a:p>
            <a:pPr defTabSz="947593">
              <a:defRPr/>
            </a:pPr>
            <a:r>
              <a:rPr lang="en-GB" dirty="0" smtClean="0"/>
              <a:t>I</a:t>
            </a:r>
            <a:r>
              <a:rPr lang="en-GB" baseline="0" dirty="0" smtClean="0"/>
              <a:t> will explain WART’s phases in more detail in the next slides.</a:t>
            </a:r>
            <a:endParaRPr lang="el-GR" dirty="0" smtClean="0"/>
          </a:p>
          <a:p>
            <a:endParaRPr lang="el-GR"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GB" b="0" dirty="0" smtClean="0"/>
              <a:t>Since Query </a:t>
            </a:r>
            <a:r>
              <a:rPr lang="en-GB" b="0" baseline="0" dirty="0" smtClean="0"/>
              <a:t>Routing </a:t>
            </a:r>
            <a:r>
              <a:rPr lang="en-GB" b="0" baseline="0" dirty="0" smtClean="0"/>
              <a:t>trees are constructed in the ad hoc </a:t>
            </a:r>
            <a:r>
              <a:rPr lang="en-GB" b="0" baseline="0" dirty="0" smtClean="0"/>
              <a:t>they </a:t>
            </a:r>
            <a:r>
              <a:rPr lang="en-GB" b="0" baseline="0" dirty="0" smtClean="0"/>
              <a:t>usually present two major sources of inefficiencies.</a:t>
            </a:r>
          </a:p>
          <a:p>
            <a:pPr>
              <a:buFont typeface="Arial" pitchFamily="34" charset="0"/>
              <a:buNone/>
            </a:pPr>
            <a:endParaRPr lang="en-GB" b="0" baseline="0" dirty="0" smtClean="0"/>
          </a:p>
          <a:p>
            <a:pPr>
              <a:buFont typeface="Arial" pitchFamily="34" charset="0"/>
              <a:buNone/>
            </a:pPr>
            <a:r>
              <a:rPr lang="en-GB" b="0" baseline="0" dirty="0" smtClean="0"/>
              <a:t>The first one is data reception inefficiencies, which occurs because sensor nodes are not assigned a specific time interval in which they power on their transceiver, receive results and then transmit the results to their parents. </a:t>
            </a:r>
          </a:p>
          <a:p>
            <a:pPr>
              <a:buFont typeface="Arial" pitchFamily="34" charset="0"/>
              <a:buNone/>
            </a:pPr>
            <a:r>
              <a:rPr lang="en-GB" b="0" baseline="0" dirty="0" smtClean="0"/>
              <a:t>In many cases this is an overestimate that leads to significant energy waste.</a:t>
            </a:r>
          </a:p>
          <a:p>
            <a:pPr>
              <a:buFont typeface="Arial" pitchFamily="34" charset="0"/>
              <a:buNone/>
            </a:pPr>
            <a:endParaRPr lang="en-GB" b="0" baseline="0" dirty="0" smtClean="0"/>
          </a:p>
          <a:p>
            <a:pPr>
              <a:buFont typeface="Arial" pitchFamily="34" charset="0"/>
              <a:buNone/>
            </a:pPr>
            <a:r>
              <a:rPr lang="en-GB" b="0" baseline="0" dirty="0" smtClean="0"/>
              <a:t>Let’s take for example this query routing tree. It has 3 levels of 7 sensors. A naïve approach to route data back to the sink will be to continuously leave the transceiver on. However, as we can see in the highlighted sections, the sensors could have powered down the transceiver during these time periods without affecting the operation of the tree.</a:t>
            </a:r>
          </a:p>
          <a:p>
            <a:pPr>
              <a:buFont typeface="Arial" pitchFamily="34" charset="0"/>
              <a:buNone/>
            </a:pPr>
            <a:endParaRPr lang="en-GB" b="0" baseline="0" dirty="0" smtClean="0"/>
          </a:p>
          <a:p>
            <a:pPr>
              <a:buFont typeface="Arial" pitchFamily="34" charset="0"/>
              <a:buNone/>
            </a:pPr>
            <a:r>
              <a:rPr lang="en-GB" b="0" baseline="0" dirty="0" smtClean="0"/>
              <a:t>So, the first problem we have identified is that </a:t>
            </a:r>
            <a:r>
              <a:rPr lang="en-US" dirty="0">
                <a:solidFill>
                  <a:schemeClr val="tx2"/>
                </a:solidFill>
              </a:rPr>
              <a:t>Unsynchronized Query Routing Trees increase energy consumption and hamper network longevity</a:t>
            </a:r>
            <a:endParaRPr lang="el-GR" b="0" dirty="0"/>
          </a:p>
        </p:txBody>
      </p:sp>
      <p:sp>
        <p:nvSpPr>
          <p:cNvPr id="4" name="Slide Number Placeholder 3"/>
          <p:cNvSpPr>
            <a:spLocks noGrp="1"/>
          </p:cNvSpPr>
          <p:nvPr>
            <p:ph type="sldNum" sz="quarter" idx="10"/>
          </p:nvPr>
        </p:nvSpPr>
        <p:spPr/>
        <p:txBody>
          <a:bodyPr/>
          <a:lstStyle/>
          <a:p>
            <a:pPr>
              <a:defRPr/>
            </a:pPr>
            <a:fld id="{D8E62E5E-7050-42AD-9FCB-894C205EDEA8}"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3048000"/>
            <a:ext cx="9144000" cy="762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39688" y="3810000"/>
            <a:ext cx="9104312" cy="457200"/>
          </a:xfrm>
        </p:spPr>
        <p:txBody>
          <a:bodyPr/>
          <a:lstStyle>
            <a:lvl1pPr marL="0" indent="0">
              <a:buFontTx/>
              <a:buNone/>
              <a:defRPr sz="2000"/>
            </a:lvl1pPr>
          </a:lstStyle>
          <a:p>
            <a:r>
              <a:rPr lang="en-US"/>
              <a:t>Click to edit Master subtitle style</a:t>
            </a:r>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3AE190-4B60-4F3F-A129-7502A840627F}" type="slidenum">
              <a:rPr lang="en-US"/>
              <a:pPr>
                <a:defRPr/>
              </a:pPr>
              <a:t>‹#›</a:t>
            </a:fld>
            <a:endParaRPr 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407150"/>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0" y="-76200"/>
            <a:ext cx="6705600" cy="6407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E08096-2E14-469F-B5F2-279F82713A6B}" type="slidenum">
              <a:rPr lang="en-US"/>
              <a:pPr>
                <a:defRPr/>
              </a:pPr>
              <a:t>‹#›</a:t>
            </a:fld>
            <a:endParaRPr lang="en-US"/>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85800"/>
          </a:xfrm>
        </p:spPr>
        <p:txBody>
          <a:bodyPr/>
          <a:lstStyle/>
          <a:p>
            <a:r>
              <a:rPr lang="en-US" smtClean="0"/>
              <a:t>Click to edit Master title style</a:t>
            </a:r>
            <a:endParaRPr lang="el-GR"/>
          </a:p>
        </p:txBody>
      </p:sp>
      <p:sp>
        <p:nvSpPr>
          <p:cNvPr id="3" name="Text Placeholder 2"/>
          <p:cNvSpPr>
            <a:spLocks noGrp="1"/>
          </p:cNvSpPr>
          <p:nvPr>
            <p:ph type="body" sz="half" idx="1"/>
          </p:nvPr>
        </p:nvSpPr>
        <p:spPr>
          <a:xfrm>
            <a:off x="0" y="692150"/>
            <a:ext cx="44958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692150"/>
            <a:ext cx="44958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1516CC-16B6-4C26-85B2-44BC8C64BD05}" type="slidenum">
              <a:rPr lang="en-US"/>
              <a:pPr>
                <a:defRPr/>
              </a:pPr>
              <a:t>‹#›</a:t>
            </a:fld>
            <a:endParaRPr lang="en-US"/>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333B2B45-BD84-4A0D-8795-EC0659F95C89}" type="slidenum">
              <a:rPr lang="en-US" smtClean="0"/>
              <a:pPr>
                <a:defRPr/>
              </a:pPr>
              <a:t>‹#›</a:t>
            </a:fld>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496" y="44624"/>
            <a:ext cx="9073008" cy="564976"/>
          </a:xfrm>
          <a:ln w="12700">
            <a:solidFill>
              <a:srgbClr val="00B050"/>
            </a:solidFill>
          </a:ln>
        </p:spPr>
        <p:txBody>
          <a:bodyPr/>
          <a:lstStyle/>
          <a:p>
            <a:r>
              <a:rPr lang="en-US" smtClean="0"/>
              <a:t>Click to edit Master title style</a:t>
            </a:r>
            <a:endParaRPr lang="el-GR"/>
          </a:p>
        </p:txBody>
      </p:sp>
      <p:sp>
        <p:nvSpPr>
          <p:cNvPr id="3" name="Content Placeholder 2"/>
          <p:cNvSpPr>
            <a:spLocks noGrp="1"/>
          </p:cNvSpPr>
          <p:nvPr>
            <p:ph idx="1"/>
          </p:nvPr>
        </p:nvSpPr>
        <p:spPr>
          <a:xfrm>
            <a:off x="0" y="764704"/>
            <a:ext cx="9144000" cy="55662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AEDE97-2AE4-436B-80E9-D23F6D040457}" type="slidenum">
              <a:rPr lang="en-US"/>
              <a:pPr>
                <a:defRPr/>
              </a:pPr>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2840F4-8140-48DC-9E25-6E538CF3A0DF}" type="slidenum">
              <a:rPr lang="en-US"/>
              <a:pPr>
                <a:defRPr/>
              </a:pPr>
              <a:t>‹#›</a:t>
            </a:fld>
            <a:endParaRPr lang="en-US"/>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0" y="692150"/>
            <a:ext cx="44958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692150"/>
            <a:ext cx="44958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2C25C6-7C7A-4520-8F0D-F76F523346D8}" type="slidenum">
              <a:rPr lang="en-US"/>
              <a:pPr>
                <a:defRPr/>
              </a:pPr>
              <a:t>‹#›</a:t>
            </a:fld>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66A7DBE-BDE0-4635-A725-2ECEB7AD5FE1}" type="slidenum">
              <a:rPr lang="en-US"/>
              <a:pPr>
                <a:defRPr/>
              </a:pPr>
              <a:t>‹#›</a:t>
            </a:fld>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37AF0FB-1688-4BA6-AA64-252B5C448C69}" type="slidenum">
              <a:rPr lang="en-US"/>
              <a:pPr>
                <a:defRPr/>
              </a:pPr>
              <a:t>‹#›</a:t>
            </a:fld>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B5F2A9E-F72D-4AFB-BD17-FA6BF918C6CB}" type="slidenum">
              <a:rPr lang="en-US"/>
              <a:pPr>
                <a:defRPr/>
              </a:pPr>
              <a:t>‹#›</a:t>
            </a:fld>
            <a:endParaRPr lang="en-US"/>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1A10B4-3DD6-41FD-832B-1697569D6BC0}" type="slidenum">
              <a:rPr lang="en-US"/>
              <a:pPr>
                <a:defRPr/>
              </a:pPr>
              <a:t>‹#›</a:t>
            </a:fld>
            <a:endParaRPr lang="en-US"/>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FF0A608-F377-430E-B745-C88C0F417AEE}" type="slidenum">
              <a:rPr lang="en-US"/>
              <a:pPr>
                <a:defRPr/>
              </a:pPr>
              <a:t>‹#›</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7" name="Rectangle 33"/>
          <p:cNvSpPr>
            <a:spLocks noChangeArrowheads="1"/>
          </p:cNvSpPr>
          <p:nvPr/>
        </p:nvSpPr>
        <p:spPr bwMode="auto">
          <a:xfrm>
            <a:off x="0" y="0"/>
            <a:ext cx="9144000" cy="498475"/>
          </a:xfrm>
          <a:prstGeom prst="rect">
            <a:avLst/>
          </a:prstGeom>
          <a:solidFill>
            <a:schemeClr val="bg1"/>
          </a:solidFill>
          <a:ln w="9525">
            <a:noFill/>
            <a:miter lim="800000"/>
            <a:headEnd/>
            <a:tailEnd/>
          </a:ln>
          <a:effectLst/>
        </p:spPr>
        <p:txBody>
          <a:bodyPr wrap="none" anchor="ctr"/>
          <a:lstStyle/>
          <a:p>
            <a:pPr>
              <a:defRPr/>
            </a:pPr>
            <a:endParaRPr lang="el-GR"/>
          </a:p>
        </p:txBody>
      </p:sp>
      <p:sp>
        <p:nvSpPr>
          <p:cNvPr id="1027" name="Rectangle 3"/>
          <p:cNvSpPr>
            <a:spLocks noGrp="1" noChangeArrowheads="1"/>
          </p:cNvSpPr>
          <p:nvPr>
            <p:ph type="body" idx="1"/>
          </p:nvPr>
        </p:nvSpPr>
        <p:spPr bwMode="auto">
          <a:xfrm>
            <a:off x="0" y="692150"/>
            <a:ext cx="9144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2"/>
          <p:cNvSpPr>
            <a:spLocks noGrp="1" noChangeArrowheads="1"/>
          </p:cNvSpPr>
          <p:nvPr>
            <p:ph type="title"/>
          </p:nvPr>
        </p:nvSpPr>
        <p:spPr bwMode="auto">
          <a:xfrm>
            <a:off x="0" y="-76200"/>
            <a:ext cx="9144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solidFill>
                  <a:schemeClr val="tx2"/>
                </a:solidFill>
              </a:defRPr>
            </a:lvl1pPr>
          </a:lstStyle>
          <a:p>
            <a:pPr>
              <a:defRPr/>
            </a:pPr>
            <a:endParaRPr lang="en-US"/>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solidFill>
                  <a:schemeClr val="tx2"/>
                </a:solidFill>
              </a:defRPr>
            </a:lvl1pPr>
          </a:lstStyle>
          <a:p>
            <a:pPr>
              <a:defRPr/>
            </a:pPr>
            <a:endParaRPr lang="en-US"/>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solidFill>
                  <a:schemeClr val="tx2"/>
                </a:solidFill>
              </a:defRPr>
            </a:lvl1pPr>
          </a:lstStyle>
          <a:p>
            <a:pPr>
              <a:defRPr/>
            </a:pPr>
            <a:fld id="{333B2B45-BD84-4A0D-8795-EC0659F95C8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8"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9" r:id="rId13"/>
  </p:sldLayoutIdLst>
  <p:transition xmlns:p14="http://schemas.microsoft.com/office/powerpoint/2010/main"/>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Black" pitchFamily="34" charset="0"/>
        </a:defRPr>
      </a:lvl2pPr>
      <a:lvl3pPr algn="l" rtl="0" eaLnBrk="0" fontAlgn="base" hangingPunct="0">
        <a:spcBef>
          <a:spcPct val="0"/>
        </a:spcBef>
        <a:spcAft>
          <a:spcPct val="0"/>
        </a:spcAft>
        <a:defRPr sz="3200">
          <a:solidFill>
            <a:schemeClr val="tx2"/>
          </a:solidFill>
          <a:latin typeface="Arial Black" pitchFamily="34" charset="0"/>
        </a:defRPr>
      </a:lvl3pPr>
      <a:lvl4pPr algn="l" rtl="0" eaLnBrk="0" fontAlgn="base" hangingPunct="0">
        <a:spcBef>
          <a:spcPct val="0"/>
        </a:spcBef>
        <a:spcAft>
          <a:spcPct val="0"/>
        </a:spcAft>
        <a:defRPr sz="3200">
          <a:solidFill>
            <a:schemeClr val="tx2"/>
          </a:solidFill>
          <a:latin typeface="Arial Black" pitchFamily="34" charset="0"/>
        </a:defRPr>
      </a:lvl4pPr>
      <a:lvl5pPr algn="l" rtl="0" eaLnBrk="0" fontAlgn="base" hangingPunct="0">
        <a:spcBef>
          <a:spcPct val="0"/>
        </a:spcBef>
        <a:spcAft>
          <a:spcPct val="0"/>
        </a:spcAft>
        <a:defRPr sz="3200">
          <a:solidFill>
            <a:schemeClr val="tx2"/>
          </a:solidFill>
          <a:latin typeface="Arial Black" pitchFamily="34" charset="0"/>
        </a:defRPr>
      </a:lvl5pPr>
      <a:lvl6pPr marL="457200" algn="l" rtl="0" fontAlgn="base">
        <a:spcBef>
          <a:spcPct val="0"/>
        </a:spcBef>
        <a:spcAft>
          <a:spcPct val="0"/>
        </a:spcAft>
        <a:defRPr sz="3200">
          <a:solidFill>
            <a:schemeClr val="tx2"/>
          </a:solidFill>
          <a:latin typeface="Arial Black" pitchFamily="34" charset="0"/>
        </a:defRPr>
      </a:lvl6pPr>
      <a:lvl7pPr marL="914400" algn="l" rtl="0" fontAlgn="base">
        <a:spcBef>
          <a:spcPct val="0"/>
        </a:spcBef>
        <a:spcAft>
          <a:spcPct val="0"/>
        </a:spcAft>
        <a:defRPr sz="3200">
          <a:solidFill>
            <a:schemeClr val="tx2"/>
          </a:solidFill>
          <a:latin typeface="Arial Black" pitchFamily="34" charset="0"/>
        </a:defRPr>
      </a:lvl7pPr>
      <a:lvl8pPr marL="1371600" algn="l" rtl="0" fontAlgn="base">
        <a:spcBef>
          <a:spcPct val="0"/>
        </a:spcBef>
        <a:spcAft>
          <a:spcPct val="0"/>
        </a:spcAft>
        <a:defRPr sz="3200">
          <a:solidFill>
            <a:schemeClr val="tx2"/>
          </a:solidFill>
          <a:latin typeface="Arial Black" pitchFamily="34" charset="0"/>
        </a:defRPr>
      </a:lvl8pPr>
      <a:lvl9pPr marL="1828800" algn="l" rtl="0" fontAlgn="base">
        <a:spcBef>
          <a:spcPct val="0"/>
        </a:spcBef>
        <a:spcAft>
          <a:spcPct val="0"/>
        </a:spcAft>
        <a:defRPr sz="32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2"/>
          </a:solidFill>
          <a:latin typeface="+mn-lt"/>
        </a:defRPr>
      </a:lvl2pPr>
      <a:lvl3pPr marL="1143000" indent="-228600" algn="l" rtl="0" eaLnBrk="0" fontAlgn="base" hangingPunct="0">
        <a:spcBef>
          <a:spcPct val="20000"/>
        </a:spcBef>
        <a:spcAft>
          <a:spcPct val="0"/>
        </a:spcAft>
        <a:buChar char="•"/>
        <a:defRPr sz="2000">
          <a:solidFill>
            <a:schemeClr val="tx2"/>
          </a:solidFill>
          <a:latin typeface="+mn-lt"/>
        </a:defRPr>
      </a:lvl3pPr>
      <a:lvl4pPr marL="1600200" indent="-228600" algn="l" rtl="0" eaLnBrk="0" fontAlgn="base" hangingPunct="0">
        <a:spcBef>
          <a:spcPct val="20000"/>
        </a:spcBef>
        <a:spcAft>
          <a:spcPct val="0"/>
        </a:spcAft>
        <a:buChar char="•"/>
        <a:defRPr>
          <a:solidFill>
            <a:schemeClr val="tx2"/>
          </a:solidFill>
          <a:latin typeface="+mn-lt"/>
        </a:defRPr>
      </a:lvl4pPr>
      <a:lvl5pPr marL="2057400" indent="-228600" algn="l" rtl="0" eaLnBrk="0" fontAlgn="base" hangingPunct="0">
        <a:spcBef>
          <a:spcPct val="20000"/>
        </a:spcBef>
        <a:spcAft>
          <a:spcPct val="0"/>
        </a:spcAft>
        <a:buChar char="•"/>
        <a:defRPr>
          <a:solidFill>
            <a:schemeClr val="tx2"/>
          </a:solidFill>
          <a:latin typeface="+mn-lt"/>
        </a:defRPr>
      </a:lvl5pPr>
      <a:lvl6pPr marL="2514600" indent="-228600" algn="l" rtl="0" fontAlgn="base">
        <a:spcBef>
          <a:spcPct val="20000"/>
        </a:spcBef>
        <a:spcAft>
          <a:spcPct val="0"/>
        </a:spcAft>
        <a:buChar char="•"/>
        <a:defRPr>
          <a:solidFill>
            <a:schemeClr val="tx2"/>
          </a:solidFill>
          <a:latin typeface="+mn-lt"/>
        </a:defRPr>
      </a:lvl6pPr>
      <a:lvl7pPr marL="2971800" indent="-228600" algn="l" rtl="0" fontAlgn="base">
        <a:spcBef>
          <a:spcPct val="20000"/>
        </a:spcBef>
        <a:spcAft>
          <a:spcPct val="0"/>
        </a:spcAft>
        <a:buChar char="•"/>
        <a:defRPr>
          <a:solidFill>
            <a:schemeClr val="tx2"/>
          </a:solidFill>
          <a:latin typeface="+mn-lt"/>
        </a:defRPr>
      </a:lvl7pPr>
      <a:lvl8pPr marL="3429000" indent="-228600" algn="l" rtl="0" fontAlgn="base">
        <a:spcBef>
          <a:spcPct val="20000"/>
        </a:spcBef>
        <a:spcAft>
          <a:spcPct val="0"/>
        </a:spcAft>
        <a:buChar char="•"/>
        <a:defRPr>
          <a:solidFill>
            <a:schemeClr val="tx2"/>
          </a:solidFill>
          <a:latin typeface="+mn-lt"/>
        </a:defRPr>
      </a:lvl8pPr>
      <a:lvl9pPr marL="3886200" indent="-228600" algn="l" rtl="0" fontAlgn="base">
        <a:spcBef>
          <a:spcPct val="20000"/>
        </a:spcBef>
        <a:spcAft>
          <a:spcPct val="0"/>
        </a:spcAft>
        <a:buChar char="•"/>
        <a:defRPr>
          <a:solidFill>
            <a:schemeClr val="tx2"/>
          </a:solidFill>
          <a:latin typeface="+mn-lt"/>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tags" Target="../tags/tag5.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3.wmf"/><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bin"/><Relationship Id="rId5" Type="http://schemas.openxmlformats.org/officeDocument/2006/relationships/image" Target="../media/image14.wmf"/><Relationship Id="rId6" Type="http://schemas.openxmlformats.org/officeDocument/2006/relationships/image" Target="../media/image15.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cs.ucy.ac.cy/~panic/kspot/" TargetMode="External"/><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hyperlink" Target="http://images.google.com/imgres?imgurl=http://www.virtualtravelguides.co.uk/images/golden-gate-bridge.jpg&amp;imgrefurl=http://www.virtualtravel.freeuk.com/california-travel-guide.htm&amp;h=864&amp;w=1152&amp;sz=149&amp;tbnid=aTTSUgauvHUJ:&amp;tbnh=112&amp;tbnw=150&amp;hl=en&amp;start=2&amp;prev=/images?q=san+francisco+bridge&amp;svnum=10&amp;hl=en&amp;lr=&amp;safe=off" TargetMode="External"/><Relationship Id="rId5" Type="http://schemas.openxmlformats.org/officeDocument/2006/relationships/image" Target="../media/image16.jpe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jpeg"/><Relationship Id="rId9" Type="http://schemas.openxmlformats.org/officeDocument/2006/relationships/image" Target="../media/image20.jpeg"/><Relationship Id="rId10" Type="http://schemas.openxmlformats.org/officeDocument/2006/relationships/image" Target="../media/image21.jpeg"/><Relationship Id="rId11" Type="http://schemas.openxmlformats.org/officeDocument/2006/relationships/image" Target="../media/image22.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7.xml"/><Relationship Id="rId3"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7.xml"/><Relationship Id="rId3"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7.xml"/><Relationship Id="rId3"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7.xml"/><Relationship Id="rId3"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7.xml"/><Relationship Id="rId3"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7.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0.png"/><Relationship Id="rId5" Type="http://schemas.openxmlformats.org/officeDocument/2006/relationships/hyperlink" Target="http://www.cs.ucy.ac.cy/~panic/kspot/" TargetMode="External"/><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7504" y="1124744"/>
            <a:ext cx="8928992" cy="1368152"/>
          </a:xfrm>
          <a:ln w="28575">
            <a:solidFill>
              <a:srgbClr val="00B050"/>
            </a:solidFill>
          </a:ln>
        </p:spPr>
        <p:txBody>
          <a:bodyPr/>
          <a:lstStyle/>
          <a:p>
            <a:pPr eaLnBrk="1" hangingPunct="1"/>
            <a:r>
              <a:rPr lang="en-US" dirty="0"/>
              <a:t>Towards a Network-aware Middleware for Wireless </a:t>
            </a:r>
            <a:r>
              <a:rPr lang="en-US" dirty="0" smtClean="0"/>
              <a:t>Sensor Networks</a:t>
            </a:r>
          </a:p>
        </p:txBody>
      </p:sp>
      <p:pic>
        <p:nvPicPr>
          <p:cNvPr id="3076" name="Picture 4" descr="ucy"/>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807804" y="5301398"/>
            <a:ext cx="838200" cy="827087"/>
          </a:xfrm>
          <a:prstGeom prst="rect">
            <a:avLst/>
          </a:prstGeom>
          <a:noFill/>
          <a:ln w="9525">
            <a:noFill/>
            <a:miter lim="800000"/>
            <a:headEnd/>
            <a:tailEnd/>
          </a:ln>
        </p:spPr>
      </p:pic>
      <p:sp>
        <p:nvSpPr>
          <p:cNvPr id="3077" name="Text Box 5"/>
          <p:cNvSpPr txBox="1">
            <a:spLocks noChangeArrowheads="1"/>
          </p:cNvSpPr>
          <p:nvPr/>
        </p:nvSpPr>
        <p:spPr bwMode="auto">
          <a:xfrm>
            <a:off x="2249923" y="6093296"/>
            <a:ext cx="1935145" cy="738664"/>
          </a:xfrm>
          <a:prstGeom prst="rect">
            <a:avLst/>
          </a:prstGeom>
          <a:noFill/>
          <a:ln w="9525">
            <a:noFill/>
            <a:miter lim="800000"/>
            <a:headEnd/>
            <a:tailEnd/>
          </a:ln>
        </p:spPr>
        <p:txBody>
          <a:bodyPr wrap="none">
            <a:spAutoFit/>
          </a:bodyPr>
          <a:lstStyle/>
          <a:p>
            <a:pPr algn="ctr" eaLnBrk="1" hangingPunct="1"/>
            <a:r>
              <a:rPr lang="en-US" sz="1400" b="1" dirty="0">
                <a:solidFill>
                  <a:schemeClr val="tx2"/>
                </a:solidFill>
                <a:cs typeface="Arial" charset="0"/>
              </a:rPr>
              <a:t>University of Cyprus</a:t>
            </a:r>
          </a:p>
          <a:p>
            <a:pPr algn="ctr" eaLnBrk="1" hangingPunct="1"/>
            <a:r>
              <a:rPr lang="en-US" sz="1400" b="1" dirty="0">
                <a:solidFill>
                  <a:schemeClr val="tx2"/>
                </a:solidFill>
                <a:cs typeface="Arial" charset="0"/>
              </a:rPr>
              <a:t>Department of </a:t>
            </a:r>
          </a:p>
          <a:p>
            <a:pPr algn="ctr" eaLnBrk="1" hangingPunct="1"/>
            <a:r>
              <a:rPr lang="en-US" sz="1400" b="1" dirty="0">
                <a:solidFill>
                  <a:schemeClr val="tx2"/>
                </a:solidFill>
                <a:cs typeface="Arial" charset="0"/>
              </a:rPr>
              <a:t>Computer Science</a:t>
            </a:r>
            <a:endParaRPr lang="en-GB" sz="1400" b="1" dirty="0">
              <a:solidFill>
                <a:schemeClr val="tx2"/>
              </a:solidFill>
              <a:cs typeface="Arial" charset="0"/>
            </a:endParaRPr>
          </a:p>
        </p:txBody>
      </p:sp>
      <p:sp>
        <p:nvSpPr>
          <p:cNvPr id="7" name="Rectangle 3"/>
          <p:cNvSpPr txBox="1">
            <a:spLocks noChangeArrowheads="1"/>
          </p:cNvSpPr>
          <p:nvPr/>
        </p:nvSpPr>
        <p:spPr bwMode="auto">
          <a:xfrm>
            <a:off x="107504" y="3140968"/>
            <a:ext cx="65527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1" hangingPunct="1">
              <a:spcBef>
                <a:spcPct val="20000"/>
              </a:spcBef>
              <a:defRPr/>
            </a:pPr>
            <a:r>
              <a:rPr lang="en-US" sz="2000" b="1" kern="0" dirty="0">
                <a:solidFill>
                  <a:schemeClr val="tx2"/>
                </a:solidFill>
                <a:latin typeface="+mn-lt"/>
              </a:rPr>
              <a:t>Panayiotis G. Andreou, </a:t>
            </a:r>
            <a:r>
              <a:rPr lang="en-US" sz="2000" b="1" kern="0" dirty="0" err="1">
                <a:solidFill>
                  <a:schemeClr val="tx2"/>
                </a:solidFill>
                <a:latin typeface="+mn-lt"/>
              </a:rPr>
              <a:t>Demetrios</a:t>
            </a:r>
            <a:r>
              <a:rPr lang="en-US" sz="2000" b="1" kern="0" dirty="0">
                <a:solidFill>
                  <a:schemeClr val="tx2"/>
                </a:solidFill>
                <a:latin typeface="+mn-lt"/>
              </a:rPr>
              <a:t> </a:t>
            </a:r>
            <a:r>
              <a:rPr lang="en-US" sz="2000" b="1" kern="0" dirty="0" smtClean="0">
                <a:solidFill>
                  <a:schemeClr val="tx2"/>
                </a:solidFill>
                <a:latin typeface="+mn-lt"/>
              </a:rPr>
              <a:t>Zeinalipour-</a:t>
            </a:r>
            <a:r>
              <a:rPr lang="en-US" sz="2000" b="1" kern="0" dirty="0" err="1" smtClean="0">
                <a:solidFill>
                  <a:schemeClr val="tx2"/>
                </a:solidFill>
                <a:latin typeface="+mn-lt"/>
              </a:rPr>
              <a:t>Yazti</a:t>
            </a:r>
            <a:r>
              <a:rPr lang="en-US" sz="2000" b="1" kern="0" dirty="0" smtClean="0">
                <a:solidFill>
                  <a:schemeClr val="tx2"/>
                </a:solidFill>
                <a:latin typeface="+mn-lt"/>
              </a:rPr>
              <a:t>, George Samaras and </a:t>
            </a:r>
            <a:r>
              <a:rPr lang="en-US" sz="2000" b="1" kern="0" dirty="0">
                <a:solidFill>
                  <a:schemeClr val="tx2"/>
                </a:solidFill>
                <a:latin typeface="+mn-lt"/>
              </a:rPr>
              <a:t>Panos K. </a:t>
            </a:r>
            <a:r>
              <a:rPr lang="en-US" sz="2000" b="1" kern="0" dirty="0" err="1" smtClean="0">
                <a:solidFill>
                  <a:schemeClr val="tx2"/>
                </a:solidFill>
                <a:latin typeface="+mn-lt"/>
              </a:rPr>
              <a:t>Chrysanthis</a:t>
            </a:r>
            <a:endParaRPr lang="en-US" sz="2000" b="1" kern="0" dirty="0" smtClean="0">
              <a:solidFill>
                <a:schemeClr val="tx2"/>
              </a:solidFill>
              <a:latin typeface="+mn-lt"/>
            </a:endParaRPr>
          </a:p>
          <a:p>
            <a:pPr lvl="0" eaLnBrk="1" hangingPunct="1">
              <a:spcBef>
                <a:spcPct val="20000"/>
              </a:spcBef>
              <a:defRPr/>
            </a:pPr>
            <a:endParaRPr kumimoji="0" lang="en-US" b="1" i="0" u="none" strike="noStrike" kern="0" cap="none" spc="0" normalizeH="0" baseline="0" noProof="0" dirty="0">
              <a:ln>
                <a:noFill/>
              </a:ln>
              <a:solidFill>
                <a:schemeClr val="tx2"/>
              </a:solidFill>
              <a:effectLst/>
              <a:uLnTx/>
              <a:uFillTx/>
              <a:latin typeface="+mn-lt"/>
            </a:endParaRPr>
          </a:p>
          <a:p>
            <a:pPr lvl="0" eaLnBrk="1" hangingPunct="1">
              <a:spcBef>
                <a:spcPct val="20000"/>
              </a:spcBef>
              <a:defRPr/>
            </a:pPr>
            <a:r>
              <a:rPr lang="en-US" sz="2000" b="1" u="sng" kern="0" dirty="0" smtClean="0">
                <a:solidFill>
                  <a:schemeClr val="tx2"/>
                </a:solidFill>
                <a:latin typeface="+mn-lt"/>
              </a:rPr>
              <a:t>Presenter: Panickos </a:t>
            </a:r>
            <a:r>
              <a:rPr lang="en-US" sz="2000" b="1" u="sng" kern="0" dirty="0" err="1" smtClean="0">
                <a:solidFill>
                  <a:schemeClr val="tx2"/>
                </a:solidFill>
                <a:latin typeface="+mn-lt"/>
              </a:rPr>
              <a:t>Neophytou</a:t>
            </a:r>
            <a:endParaRPr kumimoji="0" lang="en-US" sz="2000" b="1" i="0" u="sng" strike="noStrike" kern="0" cap="none" spc="0" normalizeH="0" baseline="0" noProof="0" dirty="0" smtClean="0">
              <a:ln>
                <a:noFill/>
              </a:ln>
              <a:solidFill>
                <a:schemeClr val="tx2"/>
              </a:solidFill>
              <a:effectLst/>
              <a:uLnTx/>
              <a:uFillTx/>
              <a:latin typeface="+mn-lt"/>
            </a:endParaRPr>
          </a:p>
        </p:txBody>
      </p:sp>
      <p:pic>
        <p:nvPicPr>
          <p:cNvPr id="16386" name="Picture 2" descr="http://www.pitt.edu/~crew/images/pittse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5266209"/>
            <a:ext cx="827087" cy="82708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5"/>
          <p:cNvSpPr txBox="1">
            <a:spLocks noChangeArrowheads="1"/>
          </p:cNvSpPr>
          <p:nvPr/>
        </p:nvSpPr>
        <p:spPr bwMode="auto">
          <a:xfrm>
            <a:off x="5288716" y="6058297"/>
            <a:ext cx="2212465" cy="738664"/>
          </a:xfrm>
          <a:prstGeom prst="rect">
            <a:avLst/>
          </a:prstGeom>
          <a:noFill/>
          <a:ln w="9525">
            <a:noFill/>
            <a:miter lim="800000"/>
            <a:headEnd/>
            <a:tailEnd/>
          </a:ln>
        </p:spPr>
        <p:txBody>
          <a:bodyPr wrap="none">
            <a:spAutoFit/>
          </a:bodyPr>
          <a:lstStyle/>
          <a:p>
            <a:pPr algn="ctr" eaLnBrk="1" hangingPunct="1"/>
            <a:r>
              <a:rPr lang="en-US" sz="1400" b="1" dirty="0">
                <a:solidFill>
                  <a:schemeClr val="tx2"/>
                </a:solidFill>
                <a:cs typeface="Arial" charset="0"/>
              </a:rPr>
              <a:t>University of </a:t>
            </a:r>
            <a:r>
              <a:rPr lang="en-US" sz="1400" b="1" dirty="0" smtClean="0">
                <a:solidFill>
                  <a:schemeClr val="tx2"/>
                </a:solidFill>
                <a:cs typeface="Arial" charset="0"/>
              </a:rPr>
              <a:t>Pittsburgh</a:t>
            </a:r>
            <a:endParaRPr lang="en-US" sz="1400" b="1" dirty="0">
              <a:solidFill>
                <a:schemeClr val="tx2"/>
              </a:solidFill>
              <a:cs typeface="Arial" charset="0"/>
            </a:endParaRPr>
          </a:p>
          <a:p>
            <a:pPr algn="ctr" eaLnBrk="1" hangingPunct="1"/>
            <a:r>
              <a:rPr lang="en-US" sz="1400" b="1" dirty="0">
                <a:solidFill>
                  <a:schemeClr val="tx2"/>
                </a:solidFill>
                <a:cs typeface="Arial" charset="0"/>
              </a:rPr>
              <a:t>Department of </a:t>
            </a:r>
          </a:p>
          <a:p>
            <a:pPr algn="ctr" eaLnBrk="1" hangingPunct="1"/>
            <a:r>
              <a:rPr lang="en-US" sz="1400" b="1" dirty="0">
                <a:solidFill>
                  <a:schemeClr val="tx2"/>
                </a:solidFill>
                <a:cs typeface="Arial" charset="0"/>
              </a:rPr>
              <a:t>Computer Science</a:t>
            </a:r>
            <a:endParaRPr lang="en-GB" sz="1400" b="1" dirty="0">
              <a:solidFill>
                <a:schemeClr val="tx2"/>
              </a:solidFill>
              <a:cs typeface="Arial" charset="0"/>
            </a:endParaRPr>
          </a:p>
        </p:txBody>
      </p:sp>
      <p:sp>
        <p:nvSpPr>
          <p:cNvPr id="9" name="Rectangle 3"/>
          <p:cNvSpPr txBox="1">
            <a:spLocks noChangeArrowheads="1"/>
          </p:cNvSpPr>
          <p:nvPr/>
        </p:nvSpPr>
        <p:spPr bwMode="auto">
          <a:xfrm>
            <a:off x="122108" y="116632"/>
            <a:ext cx="8914388" cy="6840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1" hangingPunct="1">
              <a:spcBef>
                <a:spcPct val="20000"/>
              </a:spcBef>
              <a:defRPr/>
            </a:pPr>
            <a:r>
              <a:rPr lang="en-US" sz="1600" b="1" kern="0" dirty="0">
                <a:solidFill>
                  <a:schemeClr val="tx2"/>
                </a:solidFill>
                <a:latin typeface="+mn-lt"/>
              </a:rPr>
              <a:t>The </a:t>
            </a:r>
            <a:r>
              <a:rPr lang="en-US" sz="1600" b="1" kern="0" dirty="0" smtClean="0">
                <a:solidFill>
                  <a:schemeClr val="tx2"/>
                </a:solidFill>
                <a:latin typeface="+mn-lt"/>
              </a:rPr>
              <a:t>8</a:t>
            </a:r>
            <a:r>
              <a:rPr lang="en-US" sz="1600" b="1" kern="0" baseline="30000" dirty="0" smtClean="0">
                <a:solidFill>
                  <a:schemeClr val="tx2"/>
                </a:solidFill>
                <a:latin typeface="+mn-lt"/>
              </a:rPr>
              <a:t>th</a:t>
            </a:r>
            <a:r>
              <a:rPr lang="en-US" sz="1600" b="1" kern="0" dirty="0" smtClean="0">
                <a:solidFill>
                  <a:schemeClr val="tx2"/>
                </a:solidFill>
                <a:latin typeface="+mn-lt"/>
              </a:rPr>
              <a:t> International </a:t>
            </a:r>
            <a:r>
              <a:rPr lang="en-US" sz="1600" b="1" kern="0" dirty="0">
                <a:solidFill>
                  <a:schemeClr val="tx2"/>
                </a:solidFill>
                <a:latin typeface="+mn-lt"/>
              </a:rPr>
              <a:t>Workshop on Data Management for Sensor Networks, in conjunction with VLDB 2011, August 29, 2011, The Westin Hotel, Seattle, WA, USA </a:t>
            </a:r>
            <a:endParaRPr kumimoji="0" lang="en-US" sz="1600" b="1" i="0" u="none" strike="noStrike" kern="0" cap="none" spc="0" normalizeH="0" baseline="0" noProof="0" dirty="0" smtClean="0">
              <a:ln>
                <a:noFill/>
              </a:ln>
              <a:solidFill>
                <a:schemeClr val="tx2"/>
              </a:solidFill>
              <a:effectLst/>
              <a:uLnTx/>
              <a:uFillTx/>
              <a:latin typeface="+mn-lt"/>
            </a:endParaRPr>
          </a:p>
        </p:txBody>
      </p:sp>
    </p:spTree>
  </p:cSld>
  <p:clrMapOvr>
    <a:masterClrMapping/>
  </p:clrMapOvr>
  <p:transition xmlns:p14="http://schemas.microsoft.com/office/powerpoint/2010/main" advTm="32067"/>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B5F2A9E-F72D-4AFB-BD17-FA6BF918C6CB}" type="slidenum">
              <a:rPr lang="en-US" smtClean="0"/>
              <a:pPr>
                <a:defRPr/>
              </a:pPr>
              <a:t>10</a:t>
            </a:fld>
            <a:endParaRPr lang="en-US"/>
          </a:p>
        </p:txBody>
      </p:sp>
      <p:sp>
        <p:nvSpPr>
          <p:cNvPr id="3" name="Rectangle 2"/>
          <p:cNvSpPr txBox="1">
            <a:spLocks noChangeArrowheads="1"/>
          </p:cNvSpPr>
          <p:nvPr/>
        </p:nvSpPr>
        <p:spPr bwMode="auto">
          <a:xfrm>
            <a:off x="35496" y="44624"/>
            <a:ext cx="9036496" cy="576064"/>
          </a:xfrm>
          <a:prstGeom prst="rect">
            <a:avLst/>
          </a:prstGeom>
          <a:noFill/>
          <a:ln w="19050">
            <a:solidFill>
              <a:srgbClr val="00B05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chemeClr val="tx2"/>
                </a:solidFill>
                <a:effectLst/>
                <a:uLnTx/>
                <a:uFillTx/>
                <a:latin typeface="+mj-lt"/>
                <a:ea typeface="+mj-ea"/>
                <a:cs typeface="+mj-cs"/>
              </a:rPr>
              <a:t>Query Tree </a:t>
            </a:r>
            <a:r>
              <a:rPr kumimoji="0" lang="en-US" sz="2800" b="0" i="0" u="none" strike="noStrike" kern="0" cap="none" spc="0" normalizeH="0" baseline="0" noProof="0" dirty="0" smtClean="0">
                <a:ln>
                  <a:noFill/>
                </a:ln>
                <a:solidFill>
                  <a:schemeClr val="tx2"/>
                </a:solidFill>
                <a:effectLst/>
                <a:uLnTx/>
                <a:uFillTx/>
                <a:latin typeface="+mj-lt"/>
                <a:ea typeface="+mj-ea"/>
                <a:cs typeface="+mj-cs"/>
              </a:rPr>
              <a:t>Construction</a:t>
            </a:r>
            <a:endParaRPr kumimoji="0" lang="en-US" sz="28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107504" y="548680"/>
            <a:ext cx="8964488" cy="3528392"/>
          </a:xfrm>
          <a:prstGeom prst="rect">
            <a:avLst/>
          </a:prstGeom>
        </p:spPr>
        <p:txBody>
          <a:bodyPr/>
          <a:lstStyle/>
          <a:p>
            <a:pPr marL="342900" indent="-342900" eaLnBrk="1" hangingPunct="1">
              <a:spcBef>
                <a:spcPct val="20000"/>
              </a:spcBef>
            </a:pPr>
            <a:r>
              <a:rPr lang="en-US" sz="2800" b="1" kern="0" dirty="0" smtClean="0">
                <a:solidFill>
                  <a:schemeClr val="tx2"/>
                </a:solidFill>
                <a:latin typeface="+mn-lt"/>
              </a:rPr>
              <a:t>Query Routing Trees </a:t>
            </a:r>
            <a:r>
              <a:rPr lang="en-US" sz="2800" kern="0" dirty="0" smtClean="0">
                <a:solidFill>
                  <a:schemeClr val="tx2"/>
                </a:solidFill>
                <a:latin typeface="+mn-lt"/>
              </a:rPr>
              <a:t>(</a:t>
            </a:r>
            <a:r>
              <a:rPr lang="en-US" sz="2800" kern="0" dirty="0" smtClean="0">
                <a:solidFill>
                  <a:schemeClr val="tx2"/>
                </a:solidFill>
                <a:latin typeface="Arial"/>
                <a:cs typeface="Arial"/>
              </a:rPr>
              <a:t>Ƭ</a:t>
            </a:r>
            <a:r>
              <a:rPr lang="en-US" sz="2800" kern="0" dirty="0" smtClean="0">
                <a:solidFill>
                  <a:schemeClr val="tx2"/>
                </a:solidFill>
                <a:latin typeface="+mn-lt"/>
              </a:rPr>
              <a:t>) are typically constructed in an ad hoc manner (First-Heard-From).</a:t>
            </a:r>
          </a:p>
          <a:p>
            <a:pPr marL="342900" indent="-342900" eaLnBrk="1" hangingPunct="1">
              <a:spcBef>
                <a:spcPct val="20000"/>
              </a:spcBef>
            </a:pPr>
            <a:r>
              <a:rPr kumimoji="0" lang="en-US" sz="2800" b="0" i="0" u="none" strike="noStrike" kern="0" cap="none" spc="0" normalizeH="0" baseline="0" noProof="0" dirty="0" smtClean="0">
                <a:ln>
                  <a:noFill/>
                </a:ln>
                <a:solidFill>
                  <a:schemeClr val="tx2"/>
                </a:solidFill>
                <a:effectLst/>
                <a:uLnTx/>
                <a:uFillTx/>
                <a:latin typeface="+mn-lt"/>
                <a:ea typeface="+mn-ea"/>
                <a:cs typeface="+mn-cs"/>
              </a:rPr>
              <a:t>This presents two major sources of inefficiencies:</a:t>
            </a:r>
          </a:p>
          <a:p>
            <a:pPr marL="342900" indent="-342900" eaLnBrk="1" hangingPunct="1">
              <a:spcBef>
                <a:spcPct val="20000"/>
              </a:spcBef>
              <a:buFont typeface="Arial" pitchFamily="34" charset="0"/>
              <a:buChar char="•"/>
            </a:pPr>
            <a:r>
              <a:rPr lang="en-US" sz="2400" b="1" kern="0" dirty="0" smtClean="0">
                <a:solidFill>
                  <a:schemeClr val="tx2"/>
                </a:solidFill>
                <a:latin typeface="+mn-lt"/>
              </a:rPr>
              <a:t>Data Reception Inefficiencies</a:t>
            </a:r>
          </a:p>
          <a:p>
            <a:pPr marL="342900" indent="-342900" eaLnBrk="1" hangingPunct="1">
              <a:spcBef>
                <a:spcPct val="20000"/>
              </a:spcBef>
            </a:pPr>
            <a:r>
              <a:rPr lang="en-US" sz="2400" kern="0" dirty="0" smtClean="0">
                <a:solidFill>
                  <a:schemeClr val="tx2"/>
                </a:solidFill>
                <a:latin typeface="+mn-lt"/>
              </a:rPr>
              <a:t>	</a:t>
            </a:r>
            <a:r>
              <a:rPr lang="en-US" sz="2200" kern="0" dirty="0" smtClean="0">
                <a:solidFill>
                  <a:schemeClr val="tx2"/>
                </a:solidFill>
                <a:latin typeface="+mn-lt"/>
              </a:rPr>
              <a:t>Ƭ structures do not define the data reception/transmission</a:t>
            </a:r>
          </a:p>
          <a:p>
            <a:pPr marL="342900" indent="-342900" eaLnBrk="1" hangingPunct="1">
              <a:spcBef>
                <a:spcPct val="20000"/>
              </a:spcBef>
            </a:pPr>
            <a:r>
              <a:rPr lang="en-US" sz="2200" kern="0" dirty="0" smtClean="0">
                <a:solidFill>
                  <a:schemeClr val="tx2"/>
                </a:solidFill>
                <a:latin typeface="+mn-lt"/>
              </a:rPr>
              <a:t>    window (τ) of a sensing device.  In many cases τ is an </a:t>
            </a:r>
          </a:p>
          <a:p>
            <a:pPr marL="342900" indent="-342900" eaLnBrk="1" hangingPunct="1">
              <a:spcBef>
                <a:spcPct val="20000"/>
              </a:spcBef>
            </a:pPr>
            <a:r>
              <a:rPr lang="en-US" sz="2200" kern="0" dirty="0" smtClean="0">
                <a:solidFill>
                  <a:schemeClr val="tx2"/>
                </a:solidFill>
                <a:latin typeface="+mn-lt"/>
              </a:rPr>
              <a:t>    over-estimate that leads to significant energy waste.</a:t>
            </a:r>
          </a:p>
          <a:p>
            <a:pPr marL="342900" indent="-342900" eaLnBrk="1" hangingPunct="1">
              <a:spcBef>
                <a:spcPct val="20000"/>
              </a:spcBef>
            </a:pPr>
            <a:r>
              <a:rPr lang="en-US" sz="2200" b="1" kern="0" dirty="0" smtClean="0">
                <a:solidFill>
                  <a:schemeClr val="tx2"/>
                </a:solidFill>
                <a:latin typeface="+mn-lt"/>
              </a:rPr>
              <a:t>Naïve approach: </a:t>
            </a:r>
            <a:r>
              <a:rPr lang="en-US" sz="2200" kern="0" dirty="0" smtClean="0">
                <a:solidFill>
                  <a:schemeClr val="tx2"/>
                </a:solidFill>
                <a:latin typeface="+mn-lt"/>
              </a:rPr>
              <a:t>Leave the transceiver ON </a:t>
            </a:r>
          </a:p>
        </p:txBody>
      </p:sp>
      <p:sp>
        <p:nvSpPr>
          <p:cNvPr id="7" name="Rectangle 6"/>
          <p:cNvSpPr/>
          <p:nvPr/>
        </p:nvSpPr>
        <p:spPr bwMode="auto">
          <a:xfrm>
            <a:off x="323528" y="5733256"/>
            <a:ext cx="8424936" cy="1080120"/>
          </a:xfrm>
          <a:prstGeom prst="rect">
            <a:avLst/>
          </a:prstGeom>
          <a:solidFill>
            <a:schemeClr val="accent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solidFill>
                  <a:schemeClr val="tx2"/>
                </a:solidFill>
              </a:rPr>
              <a:t>Problem 1: </a:t>
            </a:r>
            <a:r>
              <a:rPr lang="en-US" sz="2400" dirty="0">
                <a:solidFill>
                  <a:schemeClr val="tx2"/>
                </a:solidFill>
              </a:rPr>
              <a:t>Unsynchronized </a:t>
            </a:r>
            <a:r>
              <a:rPr lang="en-US" sz="2400" kern="0" dirty="0">
                <a:solidFill>
                  <a:schemeClr val="tx2"/>
                </a:solidFill>
                <a:latin typeface="Arial"/>
                <a:cs typeface="Arial"/>
              </a:rPr>
              <a:t>Ƭ structures </a:t>
            </a:r>
            <a:r>
              <a:rPr lang="en-US" sz="2400" dirty="0">
                <a:solidFill>
                  <a:schemeClr val="tx2"/>
                </a:solidFill>
              </a:rPr>
              <a:t>increase energy consumption and hamper network </a:t>
            </a:r>
            <a:r>
              <a:rPr lang="en-US" sz="2400" dirty="0" smtClean="0">
                <a:solidFill>
                  <a:schemeClr val="tx2"/>
                </a:solidFill>
              </a:rPr>
              <a:t>longevity</a:t>
            </a:r>
            <a:endParaRPr lang="el-GR" sz="2400" dirty="0">
              <a:solidFill>
                <a:schemeClr val="tx2"/>
              </a:solidFill>
            </a:endParaRPr>
          </a:p>
        </p:txBody>
      </p:sp>
      <p:grpSp>
        <p:nvGrpSpPr>
          <p:cNvPr id="62" name="Group 61"/>
          <p:cNvGrpSpPr/>
          <p:nvPr/>
        </p:nvGrpSpPr>
        <p:grpSpPr>
          <a:xfrm>
            <a:off x="6804248" y="2843644"/>
            <a:ext cx="1584176" cy="2673588"/>
            <a:chOff x="6876256" y="2627620"/>
            <a:chExt cx="1584176" cy="2673588"/>
          </a:xfrm>
        </p:grpSpPr>
        <p:sp>
          <p:nvSpPr>
            <p:cNvPr id="9" name="Oval 8"/>
            <p:cNvSpPr/>
            <p:nvPr/>
          </p:nvSpPr>
          <p:spPr bwMode="auto">
            <a:xfrm>
              <a:off x="7524328" y="3356992"/>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0" name="Oval 9"/>
            <p:cNvSpPr/>
            <p:nvPr/>
          </p:nvSpPr>
          <p:spPr bwMode="auto">
            <a:xfrm>
              <a:off x="7092280" y="414908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1" name="Oval 10"/>
            <p:cNvSpPr/>
            <p:nvPr/>
          </p:nvSpPr>
          <p:spPr bwMode="auto">
            <a:xfrm>
              <a:off x="7956376" y="414908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2" name="Oval 11"/>
            <p:cNvSpPr/>
            <p:nvPr/>
          </p:nvSpPr>
          <p:spPr bwMode="auto">
            <a:xfrm>
              <a:off x="6876256" y="5013176"/>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3" name="Oval 12"/>
            <p:cNvSpPr/>
            <p:nvPr/>
          </p:nvSpPr>
          <p:spPr bwMode="auto">
            <a:xfrm>
              <a:off x="7308304" y="5013176"/>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4" name="Oval 13"/>
            <p:cNvSpPr/>
            <p:nvPr/>
          </p:nvSpPr>
          <p:spPr bwMode="auto">
            <a:xfrm>
              <a:off x="7740352" y="5013176"/>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5" name="Oval 14"/>
            <p:cNvSpPr/>
            <p:nvPr/>
          </p:nvSpPr>
          <p:spPr bwMode="auto">
            <a:xfrm>
              <a:off x="8172400" y="5013176"/>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cxnSp>
          <p:nvCxnSpPr>
            <p:cNvPr id="17" name="Straight Arrow Connector 16"/>
            <p:cNvCxnSpPr>
              <a:stCxn id="12" idx="0"/>
              <a:endCxn id="10" idx="4"/>
            </p:cNvCxnSpPr>
            <p:nvPr/>
          </p:nvCxnSpPr>
          <p:spPr bwMode="auto">
            <a:xfrm rot="5400000" flipH="1" flipV="1">
              <a:off x="6840252" y="4617132"/>
              <a:ext cx="576064" cy="216024"/>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19" name="Straight Arrow Connector 18"/>
            <p:cNvCxnSpPr>
              <a:stCxn id="13" idx="0"/>
              <a:endCxn id="10" idx="4"/>
            </p:cNvCxnSpPr>
            <p:nvPr/>
          </p:nvCxnSpPr>
          <p:spPr bwMode="auto">
            <a:xfrm rot="16200000" flipV="1">
              <a:off x="7056276" y="4617132"/>
              <a:ext cx="576064" cy="216024"/>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24" name="Straight Arrow Connector 23"/>
            <p:cNvCxnSpPr>
              <a:stCxn id="14" idx="0"/>
              <a:endCxn id="11" idx="4"/>
            </p:cNvCxnSpPr>
            <p:nvPr/>
          </p:nvCxnSpPr>
          <p:spPr bwMode="auto">
            <a:xfrm rot="5400000" flipH="1" flipV="1">
              <a:off x="7704348" y="4617132"/>
              <a:ext cx="576064" cy="216024"/>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27" name="Straight Arrow Connector 26"/>
            <p:cNvCxnSpPr>
              <a:stCxn id="15" idx="0"/>
              <a:endCxn id="11" idx="4"/>
            </p:cNvCxnSpPr>
            <p:nvPr/>
          </p:nvCxnSpPr>
          <p:spPr bwMode="auto">
            <a:xfrm rot="16200000" flipV="1">
              <a:off x="7920372" y="4617132"/>
              <a:ext cx="576064" cy="216024"/>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30" name="Straight Arrow Connector 29"/>
            <p:cNvCxnSpPr>
              <a:stCxn id="10" idx="0"/>
              <a:endCxn id="9" idx="4"/>
            </p:cNvCxnSpPr>
            <p:nvPr/>
          </p:nvCxnSpPr>
          <p:spPr bwMode="auto">
            <a:xfrm rot="5400000" flipH="1" flipV="1">
              <a:off x="7200292" y="3681028"/>
              <a:ext cx="504056" cy="432048"/>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33" name="Straight Arrow Connector 32"/>
            <p:cNvCxnSpPr>
              <a:stCxn id="11" idx="0"/>
              <a:endCxn id="9" idx="4"/>
            </p:cNvCxnSpPr>
            <p:nvPr/>
          </p:nvCxnSpPr>
          <p:spPr bwMode="auto">
            <a:xfrm rot="16200000" flipV="1">
              <a:off x="7632340" y="3681028"/>
              <a:ext cx="504056" cy="432048"/>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36" name="Straight Arrow Connector 35"/>
            <p:cNvCxnSpPr>
              <a:stCxn id="9" idx="0"/>
              <a:endCxn id="39" idx="2"/>
            </p:cNvCxnSpPr>
            <p:nvPr/>
          </p:nvCxnSpPr>
          <p:spPr bwMode="auto">
            <a:xfrm rot="16200000" flipV="1">
              <a:off x="7485762" y="3174410"/>
              <a:ext cx="360040" cy="5124"/>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sp>
          <p:nvSpPr>
            <p:cNvPr id="39" name="TextBox 38"/>
            <p:cNvSpPr txBox="1"/>
            <p:nvPr/>
          </p:nvSpPr>
          <p:spPr>
            <a:xfrm>
              <a:off x="7340054" y="2627620"/>
              <a:ext cx="646331" cy="369332"/>
            </a:xfrm>
            <a:prstGeom prst="rect">
              <a:avLst/>
            </a:prstGeom>
            <a:noFill/>
          </p:spPr>
          <p:txBody>
            <a:bodyPr wrap="none" rtlCol="0">
              <a:spAutoFit/>
            </a:bodyPr>
            <a:lstStyle/>
            <a:p>
              <a:r>
                <a:rPr lang="en-GB" b="1" dirty="0" smtClean="0">
                  <a:solidFill>
                    <a:srgbClr val="FF0000"/>
                  </a:solidFill>
                </a:rPr>
                <a:t>sink</a:t>
              </a:r>
              <a:endParaRPr lang="el-GR" b="1" dirty="0">
                <a:solidFill>
                  <a:srgbClr val="FF0000"/>
                </a:solidFill>
              </a:endParaRPr>
            </a:p>
          </p:txBody>
        </p:sp>
      </p:grpSp>
      <p:pic>
        <p:nvPicPr>
          <p:cNvPr id="47105" name="Picture 1"/>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1680" y="4293096"/>
            <a:ext cx="1224136" cy="920102"/>
          </a:xfrm>
          <a:prstGeom prst="rect">
            <a:avLst/>
          </a:prstGeom>
          <a:noFill/>
          <a:ln w="9525">
            <a:noFill/>
            <a:miter lim="800000"/>
            <a:headEnd/>
            <a:tailEnd/>
          </a:ln>
        </p:spPr>
      </p:pic>
      <p:grpSp>
        <p:nvGrpSpPr>
          <p:cNvPr id="64" name="Group 63"/>
          <p:cNvGrpSpPr/>
          <p:nvPr/>
        </p:nvGrpSpPr>
        <p:grpSpPr>
          <a:xfrm>
            <a:off x="8351811" y="2852936"/>
            <a:ext cx="790601" cy="2664296"/>
            <a:chOff x="8423819" y="2636912"/>
            <a:chExt cx="790601" cy="2664296"/>
          </a:xfrm>
        </p:grpSpPr>
        <p:sp>
          <p:nvSpPr>
            <p:cNvPr id="42" name="TextBox 41"/>
            <p:cNvSpPr txBox="1"/>
            <p:nvPr/>
          </p:nvSpPr>
          <p:spPr>
            <a:xfrm>
              <a:off x="8423819" y="3284984"/>
              <a:ext cx="790601" cy="307777"/>
            </a:xfrm>
            <a:prstGeom prst="rect">
              <a:avLst/>
            </a:prstGeom>
            <a:noFill/>
          </p:spPr>
          <p:txBody>
            <a:bodyPr wrap="none" rtlCol="0">
              <a:spAutoFit/>
            </a:bodyPr>
            <a:lstStyle/>
            <a:p>
              <a:pPr algn="r"/>
              <a:r>
                <a:rPr lang="en-GB" sz="1400" b="1" dirty="0" smtClean="0">
                  <a:solidFill>
                    <a:schemeClr val="tx2"/>
                  </a:solidFill>
                </a:rPr>
                <a:t>Level 1</a:t>
              </a:r>
              <a:endParaRPr lang="el-GR" sz="1400" b="1" dirty="0">
                <a:solidFill>
                  <a:schemeClr val="tx2"/>
                </a:solidFill>
              </a:endParaRPr>
            </a:p>
          </p:txBody>
        </p:sp>
        <p:sp>
          <p:nvSpPr>
            <p:cNvPr id="43" name="TextBox 42"/>
            <p:cNvSpPr txBox="1"/>
            <p:nvPr/>
          </p:nvSpPr>
          <p:spPr>
            <a:xfrm>
              <a:off x="8423819" y="4129335"/>
              <a:ext cx="790601" cy="307777"/>
            </a:xfrm>
            <a:prstGeom prst="rect">
              <a:avLst/>
            </a:prstGeom>
            <a:noFill/>
          </p:spPr>
          <p:txBody>
            <a:bodyPr wrap="none" rtlCol="0">
              <a:spAutoFit/>
            </a:bodyPr>
            <a:lstStyle/>
            <a:p>
              <a:pPr algn="r"/>
              <a:r>
                <a:rPr lang="en-GB" sz="1400" b="1" dirty="0" smtClean="0">
                  <a:solidFill>
                    <a:schemeClr val="tx2"/>
                  </a:solidFill>
                </a:rPr>
                <a:t>Level 2</a:t>
              </a:r>
              <a:endParaRPr lang="el-GR" sz="1400" b="1" dirty="0">
                <a:solidFill>
                  <a:schemeClr val="tx2"/>
                </a:solidFill>
              </a:endParaRPr>
            </a:p>
          </p:txBody>
        </p:sp>
        <p:sp>
          <p:nvSpPr>
            <p:cNvPr id="44" name="TextBox 43"/>
            <p:cNvSpPr txBox="1"/>
            <p:nvPr/>
          </p:nvSpPr>
          <p:spPr>
            <a:xfrm>
              <a:off x="8423819" y="4993431"/>
              <a:ext cx="790601" cy="307777"/>
            </a:xfrm>
            <a:prstGeom prst="rect">
              <a:avLst/>
            </a:prstGeom>
            <a:noFill/>
          </p:spPr>
          <p:txBody>
            <a:bodyPr wrap="none" rtlCol="0">
              <a:spAutoFit/>
            </a:bodyPr>
            <a:lstStyle/>
            <a:p>
              <a:pPr algn="r"/>
              <a:r>
                <a:rPr lang="en-GB" sz="1400" b="1" dirty="0" smtClean="0">
                  <a:solidFill>
                    <a:schemeClr val="tx2"/>
                  </a:solidFill>
                </a:rPr>
                <a:t>Level 3</a:t>
              </a:r>
              <a:endParaRPr lang="el-GR" sz="1400" b="1" dirty="0">
                <a:solidFill>
                  <a:schemeClr val="tx2"/>
                </a:solidFill>
              </a:endParaRPr>
            </a:p>
          </p:txBody>
        </p:sp>
        <p:sp>
          <p:nvSpPr>
            <p:cNvPr id="45" name="TextBox 44"/>
            <p:cNvSpPr txBox="1"/>
            <p:nvPr/>
          </p:nvSpPr>
          <p:spPr>
            <a:xfrm>
              <a:off x="8423819" y="2636912"/>
              <a:ext cx="790601" cy="307777"/>
            </a:xfrm>
            <a:prstGeom prst="rect">
              <a:avLst/>
            </a:prstGeom>
            <a:noFill/>
          </p:spPr>
          <p:txBody>
            <a:bodyPr wrap="none" rtlCol="0">
              <a:spAutoFit/>
            </a:bodyPr>
            <a:lstStyle/>
            <a:p>
              <a:pPr algn="r"/>
              <a:r>
                <a:rPr lang="en-GB" sz="1400" b="1" dirty="0" smtClean="0">
                  <a:solidFill>
                    <a:schemeClr val="tx2"/>
                  </a:solidFill>
                </a:rPr>
                <a:t>Level 0</a:t>
              </a:r>
              <a:endParaRPr lang="el-GR" sz="1400" b="1" dirty="0">
                <a:solidFill>
                  <a:schemeClr val="tx2"/>
                </a:solidFill>
              </a:endParaRPr>
            </a:p>
          </p:txBody>
        </p:sp>
      </p:grpSp>
      <p:grpSp>
        <p:nvGrpSpPr>
          <p:cNvPr id="61" name="Group 60"/>
          <p:cNvGrpSpPr/>
          <p:nvPr/>
        </p:nvGrpSpPr>
        <p:grpSpPr>
          <a:xfrm>
            <a:off x="3555184" y="3869068"/>
            <a:ext cx="2673000" cy="1864188"/>
            <a:chOff x="1403649" y="3600781"/>
            <a:chExt cx="2673000" cy="1864188"/>
          </a:xfrm>
        </p:grpSpPr>
        <p:pic>
          <p:nvPicPr>
            <p:cNvPr id="47107"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3649" y="3600781"/>
              <a:ext cx="2673000" cy="1620000"/>
            </a:xfrm>
            <a:prstGeom prst="rect">
              <a:avLst/>
            </a:prstGeom>
            <a:noFill/>
            <a:ln w="9525">
              <a:noFill/>
              <a:miter lim="800000"/>
              <a:headEnd/>
              <a:tailEnd/>
            </a:ln>
          </p:spPr>
        </p:pic>
        <p:sp>
          <p:nvSpPr>
            <p:cNvPr id="47" name="TextBox 46"/>
            <p:cNvSpPr txBox="1"/>
            <p:nvPr/>
          </p:nvSpPr>
          <p:spPr>
            <a:xfrm>
              <a:off x="1907704" y="5157192"/>
              <a:ext cx="2016223" cy="307777"/>
            </a:xfrm>
            <a:prstGeom prst="rect">
              <a:avLst/>
            </a:prstGeom>
            <a:noFill/>
          </p:spPr>
          <p:txBody>
            <a:bodyPr wrap="square" rtlCol="0">
              <a:spAutoFit/>
            </a:bodyPr>
            <a:lstStyle/>
            <a:p>
              <a:pPr algn="ctr"/>
              <a:r>
                <a:rPr lang="en-GB" sz="1400" b="1" dirty="0" smtClean="0">
                  <a:solidFill>
                    <a:schemeClr val="tx2"/>
                  </a:solidFill>
                </a:rPr>
                <a:t>Naive</a:t>
              </a:r>
              <a:endParaRPr lang="el-GR" sz="1400" b="1" dirty="0">
                <a:solidFill>
                  <a:schemeClr val="tx2"/>
                </a:solidFill>
              </a:endParaRPr>
            </a:p>
          </p:txBody>
        </p:sp>
      </p:grpSp>
      <p:sp>
        <p:nvSpPr>
          <p:cNvPr id="65" name="Rectangle 64"/>
          <p:cNvSpPr/>
          <p:nvPr/>
        </p:nvSpPr>
        <p:spPr bwMode="auto">
          <a:xfrm>
            <a:off x="5897540" y="4204418"/>
            <a:ext cx="144016" cy="36004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66" name="Rectangle 65"/>
          <p:cNvSpPr/>
          <p:nvPr/>
        </p:nvSpPr>
        <p:spPr bwMode="auto">
          <a:xfrm>
            <a:off x="5257976" y="4567633"/>
            <a:ext cx="788144" cy="36004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4495232" y="4927673"/>
            <a:ext cx="1550888" cy="36004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34" name="Rectangle 33"/>
          <p:cNvSpPr/>
          <p:nvPr/>
        </p:nvSpPr>
        <p:spPr bwMode="auto">
          <a:xfrm>
            <a:off x="8316416" y="94383"/>
            <a:ext cx="720080" cy="454297"/>
          </a:xfrm>
          <a:prstGeom prst="rect">
            <a:avLst/>
          </a:prstGeom>
          <a:solidFill>
            <a:schemeClr val="bg1"/>
          </a:solidFill>
          <a:ln w="38100" cap="flat" cmpd="sng" algn="ctr">
            <a:solidFill>
              <a:srgbClr val="00924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1" dirty="0">
                <a:solidFill>
                  <a:srgbClr val="009242"/>
                </a:solidFill>
              </a:rPr>
              <a:t>W</a:t>
            </a:r>
            <a:endParaRPr kumimoji="0" lang="el-GR" sz="2400" b="1" i="0" u="none" strike="noStrike" cap="none" normalizeH="0" baseline="0" dirty="0" smtClean="0">
              <a:ln>
                <a:noFill/>
              </a:ln>
              <a:solidFill>
                <a:srgbClr val="009242"/>
              </a:solidFill>
              <a:effectLst/>
              <a:latin typeface="Arial" charset="0"/>
            </a:endParaRPr>
          </a:p>
        </p:txBody>
      </p:sp>
    </p:spTree>
    <p:custDataLst>
      <p:tags r:id="rId1"/>
    </p:custDataLst>
    <p:extLst>
      <p:ext uri="{BB962C8B-B14F-4D97-AF65-F5344CB8AC3E}">
        <p14:creationId xmlns:p14="http://schemas.microsoft.com/office/powerpoint/2010/main" val="1616605497"/>
      </p:ext>
    </p:extLst>
  </p:cSld>
  <p:clrMapOvr>
    <a:masterClrMapping/>
  </p:clrMapOvr>
  <p:transition xmlns:p14="http://schemas.microsoft.com/office/powerpoint/2010/main" advTm="111807"/>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dissolve">
                                      <p:cBhvr>
                                        <p:cTn id="23" dur="500"/>
                                        <p:tgtEl>
                                          <p:spTgt spid="62"/>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dissolve">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7105"/>
                                        </p:tgtEl>
                                        <p:attrNameLst>
                                          <p:attrName>style.visibility</p:attrName>
                                        </p:attrNameLst>
                                      </p:cBhvr>
                                      <p:to>
                                        <p:strVal val="visible"/>
                                      </p:to>
                                    </p:set>
                                    <p:animEffect transition="in" filter="dissolve">
                                      <p:cBhvr>
                                        <p:cTn id="32" dur="500"/>
                                        <p:tgtEl>
                                          <p:spTgt spid="47105"/>
                                        </p:tgtEl>
                                      </p:cBhvr>
                                    </p:animEffect>
                                  </p:childTnLst>
                                </p:cTn>
                              </p:par>
                              <p:par>
                                <p:cTn id="33" presetID="9"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dissolve">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67"/>
                                        </p:tgtEl>
                                        <p:attrNameLst>
                                          <p:attrName>style.visibility</p:attrName>
                                        </p:attrNameLst>
                                      </p:cBhvr>
                                      <p:to>
                                        <p:strVal val="visible"/>
                                      </p:to>
                                    </p:set>
                                    <p:anim calcmode="lin" valueType="num">
                                      <p:cBhvr>
                                        <p:cTn id="44" dur="250" fill="hold"/>
                                        <p:tgtEl>
                                          <p:spTgt spid="67"/>
                                        </p:tgtEl>
                                        <p:attrNameLst>
                                          <p:attrName>ppt_w</p:attrName>
                                        </p:attrNameLst>
                                      </p:cBhvr>
                                      <p:tavLst>
                                        <p:tav tm="0">
                                          <p:val>
                                            <p:strVal val="#ppt_w*0.70"/>
                                          </p:val>
                                        </p:tav>
                                        <p:tav tm="100000">
                                          <p:val>
                                            <p:strVal val="#ppt_w"/>
                                          </p:val>
                                        </p:tav>
                                      </p:tavLst>
                                    </p:anim>
                                    <p:anim calcmode="lin" valueType="num">
                                      <p:cBhvr>
                                        <p:cTn id="45" dur="250" fill="hold"/>
                                        <p:tgtEl>
                                          <p:spTgt spid="67"/>
                                        </p:tgtEl>
                                        <p:attrNameLst>
                                          <p:attrName>ppt_h</p:attrName>
                                        </p:attrNameLst>
                                      </p:cBhvr>
                                      <p:tavLst>
                                        <p:tav tm="0">
                                          <p:val>
                                            <p:strVal val="#ppt_h"/>
                                          </p:val>
                                        </p:tav>
                                        <p:tav tm="100000">
                                          <p:val>
                                            <p:strVal val="#ppt_h"/>
                                          </p:val>
                                        </p:tav>
                                      </p:tavLst>
                                    </p:anim>
                                    <p:animEffect transition="in" filter="fade">
                                      <p:cBhvr>
                                        <p:cTn id="46" dur="250"/>
                                        <p:tgtEl>
                                          <p:spTgt spid="67"/>
                                        </p:tgtEl>
                                      </p:cBhvr>
                                    </p:animEffect>
                                  </p:childTnLst>
                                </p:cTn>
                              </p:par>
                            </p:childTnLst>
                          </p:cTn>
                        </p:par>
                        <p:par>
                          <p:cTn id="47" fill="hold">
                            <p:stCondLst>
                              <p:cond delay="250"/>
                            </p:stCondLst>
                            <p:childTnLst>
                              <p:par>
                                <p:cTn id="48" presetID="55" presetClass="entr" presetSubtype="0" fill="hold" grpId="0" nodeType="afterEffect">
                                  <p:stCondLst>
                                    <p:cond delay="0"/>
                                  </p:stCondLst>
                                  <p:childTnLst>
                                    <p:set>
                                      <p:cBhvr>
                                        <p:cTn id="49" dur="1" fill="hold">
                                          <p:stCondLst>
                                            <p:cond delay="0"/>
                                          </p:stCondLst>
                                        </p:cTn>
                                        <p:tgtEl>
                                          <p:spTgt spid="66"/>
                                        </p:tgtEl>
                                        <p:attrNameLst>
                                          <p:attrName>style.visibility</p:attrName>
                                        </p:attrNameLst>
                                      </p:cBhvr>
                                      <p:to>
                                        <p:strVal val="visible"/>
                                      </p:to>
                                    </p:set>
                                    <p:anim calcmode="lin" valueType="num">
                                      <p:cBhvr>
                                        <p:cTn id="50" dur="250" fill="hold"/>
                                        <p:tgtEl>
                                          <p:spTgt spid="66"/>
                                        </p:tgtEl>
                                        <p:attrNameLst>
                                          <p:attrName>ppt_w</p:attrName>
                                        </p:attrNameLst>
                                      </p:cBhvr>
                                      <p:tavLst>
                                        <p:tav tm="0">
                                          <p:val>
                                            <p:strVal val="#ppt_w*0.70"/>
                                          </p:val>
                                        </p:tav>
                                        <p:tav tm="100000">
                                          <p:val>
                                            <p:strVal val="#ppt_w"/>
                                          </p:val>
                                        </p:tav>
                                      </p:tavLst>
                                    </p:anim>
                                    <p:anim calcmode="lin" valueType="num">
                                      <p:cBhvr>
                                        <p:cTn id="51" dur="250" fill="hold"/>
                                        <p:tgtEl>
                                          <p:spTgt spid="66"/>
                                        </p:tgtEl>
                                        <p:attrNameLst>
                                          <p:attrName>ppt_h</p:attrName>
                                        </p:attrNameLst>
                                      </p:cBhvr>
                                      <p:tavLst>
                                        <p:tav tm="0">
                                          <p:val>
                                            <p:strVal val="#ppt_h"/>
                                          </p:val>
                                        </p:tav>
                                        <p:tav tm="100000">
                                          <p:val>
                                            <p:strVal val="#ppt_h"/>
                                          </p:val>
                                        </p:tav>
                                      </p:tavLst>
                                    </p:anim>
                                    <p:animEffect transition="in" filter="fade">
                                      <p:cBhvr>
                                        <p:cTn id="52" dur="250"/>
                                        <p:tgtEl>
                                          <p:spTgt spid="66"/>
                                        </p:tgtEl>
                                      </p:cBhvr>
                                    </p:animEffect>
                                  </p:childTnLst>
                                </p:cTn>
                              </p:par>
                            </p:childTnLst>
                          </p:cTn>
                        </p:par>
                        <p:par>
                          <p:cTn id="53" fill="hold">
                            <p:stCondLst>
                              <p:cond delay="500"/>
                            </p:stCondLst>
                            <p:childTnLst>
                              <p:par>
                                <p:cTn id="54" presetID="55" presetClass="entr" presetSubtype="0" fill="hold" grpId="0" nodeType="afterEffect">
                                  <p:stCondLst>
                                    <p:cond delay="0"/>
                                  </p:stCondLst>
                                  <p:childTnLst>
                                    <p:set>
                                      <p:cBhvr>
                                        <p:cTn id="55" dur="1" fill="hold">
                                          <p:stCondLst>
                                            <p:cond delay="0"/>
                                          </p:stCondLst>
                                        </p:cTn>
                                        <p:tgtEl>
                                          <p:spTgt spid="65"/>
                                        </p:tgtEl>
                                        <p:attrNameLst>
                                          <p:attrName>style.visibility</p:attrName>
                                        </p:attrNameLst>
                                      </p:cBhvr>
                                      <p:to>
                                        <p:strVal val="visible"/>
                                      </p:to>
                                    </p:set>
                                    <p:anim calcmode="lin" valueType="num">
                                      <p:cBhvr>
                                        <p:cTn id="56" dur="250" fill="hold"/>
                                        <p:tgtEl>
                                          <p:spTgt spid="65"/>
                                        </p:tgtEl>
                                        <p:attrNameLst>
                                          <p:attrName>ppt_w</p:attrName>
                                        </p:attrNameLst>
                                      </p:cBhvr>
                                      <p:tavLst>
                                        <p:tav tm="0">
                                          <p:val>
                                            <p:strVal val="#ppt_w*0.70"/>
                                          </p:val>
                                        </p:tav>
                                        <p:tav tm="100000">
                                          <p:val>
                                            <p:strVal val="#ppt_w"/>
                                          </p:val>
                                        </p:tav>
                                      </p:tavLst>
                                    </p:anim>
                                    <p:anim calcmode="lin" valueType="num">
                                      <p:cBhvr>
                                        <p:cTn id="57" dur="250" fill="hold"/>
                                        <p:tgtEl>
                                          <p:spTgt spid="65"/>
                                        </p:tgtEl>
                                        <p:attrNameLst>
                                          <p:attrName>ppt_h</p:attrName>
                                        </p:attrNameLst>
                                      </p:cBhvr>
                                      <p:tavLst>
                                        <p:tav tm="0">
                                          <p:val>
                                            <p:strVal val="#ppt_h"/>
                                          </p:val>
                                        </p:tav>
                                        <p:tav tm="100000">
                                          <p:val>
                                            <p:strVal val="#ppt_h"/>
                                          </p:val>
                                        </p:tav>
                                      </p:tavLst>
                                    </p:anim>
                                    <p:animEffect transition="in" filter="fade">
                                      <p:cBhvr>
                                        <p:cTn id="58" dur="25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5" grpId="0" animBg="1"/>
      <p:bldP spid="66" grpId="0" animBg="1"/>
      <p:bldP spid="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GB" dirty="0" smtClean="0"/>
              <a:t>WART: Construction Phase</a:t>
            </a:r>
            <a:endParaRPr lang="el-GR" dirty="0"/>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11</a:t>
            </a:fld>
            <a:endParaRPr lang="en-US"/>
          </a:p>
        </p:txBody>
      </p:sp>
      <p:sp>
        <p:nvSpPr>
          <p:cNvPr id="7" name="Oval 6"/>
          <p:cNvSpPr/>
          <p:nvPr/>
        </p:nvSpPr>
        <p:spPr bwMode="auto">
          <a:xfrm>
            <a:off x="4629475" y="1879024"/>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1</a:t>
            </a:r>
            <a:endParaRPr kumimoji="0" lang="el-GR" sz="2800" b="1" i="0" u="none" strike="noStrike" cap="none" normalizeH="0" baseline="-25000" dirty="0" smtClean="0">
              <a:ln>
                <a:noFill/>
              </a:ln>
              <a:solidFill>
                <a:schemeClr val="tx2"/>
              </a:solidFill>
              <a:effectLst/>
              <a:latin typeface="Arial" charset="0"/>
            </a:endParaRPr>
          </a:p>
        </p:txBody>
      </p:sp>
      <p:sp>
        <p:nvSpPr>
          <p:cNvPr id="8" name="Oval 7"/>
          <p:cNvSpPr/>
          <p:nvPr/>
        </p:nvSpPr>
        <p:spPr bwMode="auto">
          <a:xfrm>
            <a:off x="2619521" y="3664974"/>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2</a:t>
            </a:r>
            <a:endParaRPr kumimoji="0" lang="el-GR" sz="2800" b="1" i="0" u="none" strike="noStrike" cap="none" normalizeH="0" baseline="-25000" dirty="0" smtClean="0">
              <a:ln>
                <a:noFill/>
              </a:ln>
              <a:solidFill>
                <a:schemeClr val="tx2"/>
              </a:solidFill>
              <a:effectLst/>
              <a:latin typeface="Arial" charset="0"/>
            </a:endParaRPr>
          </a:p>
        </p:txBody>
      </p:sp>
      <p:sp>
        <p:nvSpPr>
          <p:cNvPr id="9" name="Oval 8"/>
          <p:cNvSpPr/>
          <p:nvPr/>
        </p:nvSpPr>
        <p:spPr bwMode="auto">
          <a:xfrm>
            <a:off x="4629475" y="3664974"/>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3</a:t>
            </a:r>
            <a:endParaRPr kumimoji="0" lang="el-GR" sz="2800" b="1" i="0" u="none" strike="noStrike" cap="none" normalizeH="0" baseline="-25000" dirty="0" smtClean="0">
              <a:ln>
                <a:noFill/>
              </a:ln>
              <a:solidFill>
                <a:schemeClr val="tx2"/>
              </a:solidFill>
              <a:effectLst/>
              <a:latin typeface="Arial" charset="0"/>
            </a:endParaRPr>
          </a:p>
        </p:txBody>
      </p:sp>
      <p:sp>
        <p:nvSpPr>
          <p:cNvPr id="11" name="Oval 10"/>
          <p:cNvSpPr/>
          <p:nvPr/>
        </p:nvSpPr>
        <p:spPr bwMode="auto">
          <a:xfrm>
            <a:off x="1905141" y="5379486"/>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5</a:t>
            </a:r>
            <a:endParaRPr kumimoji="0" lang="el-GR" sz="2800" b="1" i="0" u="none" strike="noStrike" cap="none" normalizeH="0" baseline="-25000" dirty="0" smtClean="0">
              <a:ln>
                <a:noFill/>
              </a:ln>
              <a:solidFill>
                <a:schemeClr val="tx2"/>
              </a:solidFill>
              <a:effectLst/>
              <a:latin typeface="Arial" charset="0"/>
            </a:endParaRPr>
          </a:p>
        </p:txBody>
      </p:sp>
      <p:sp>
        <p:nvSpPr>
          <p:cNvPr id="12" name="Oval 11"/>
          <p:cNvSpPr/>
          <p:nvPr/>
        </p:nvSpPr>
        <p:spPr bwMode="auto">
          <a:xfrm>
            <a:off x="3262463" y="5379486"/>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6</a:t>
            </a:r>
            <a:endParaRPr kumimoji="0" lang="el-GR" sz="2800" b="1" i="0" u="none" strike="noStrike" cap="none" normalizeH="0" baseline="-25000" dirty="0" smtClean="0">
              <a:ln>
                <a:noFill/>
              </a:ln>
              <a:solidFill>
                <a:schemeClr val="tx2"/>
              </a:solidFill>
              <a:effectLst/>
              <a:latin typeface="Arial" charset="0"/>
            </a:endParaRPr>
          </a:p>
        </p:txBody>
      </p:sp>
      <p:sp>
        <p:nvSpPr>
          <p:cNvPr id="13" name="Oval 12"/>
          <p:cNvSpPr/>
          <p:nvPr/>
        </p:nvSpPr>
        <p:spPr bwMode="auto">
          <a:xfrm>
            <a:off x="6784585" y="5379486"/>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lang="en-GB" sz="2800" b="1" baseline="-25000" dirty="0" smtClean="0">
                <a:solidFill>
                  <a:schemeClr val="tx2"/>
                </a:solidFill>
              </a:rPr>
              <a:t>7</a:t>
            </a:r>
            <a:endParaRPr kumimoji="0" lang="el-GR" sz="2800" b="1" i="0" u="none" strike="noStrike" cap="none" normalizeH="0" baseline="-25000" dirty="0" smtClean="0">
              <a:ln>
                <a:noFill/>
              </a:ln>
              <a:solidFill>
                <a:schemeClr val="tx2"/>
              </a:solidFill>
              <a:effectLst/>
              <a:latin typeface="Arial" charset="0"/>
            </a:endParaRPr>
          </a:p>
        </p:txBody>
      </p:sp>
      <p:sp>
        <p:nvSpPr>
          <p:cNvPr id="14" name="Oval 13"/>
          <p:cNvSpPr/>
          <p:nvPr/>
        </p:nvSpPr>
        <p:spPr bwMode="auto">
          <a:xfrm>
            <a:off x="6784585" y="3664974"/>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4</a:t>
            </a:r>
            <a:endParaRPr kumimoji="0" lang="el-GR" sz="2800" b="1" i="0" u="none" strike="noStrike" cap="none" normalizeH="0" baseline="-25000" dirty="0" smtClean="0">
              <a:ln>
                <a:noFill/>
              </a:ln>
              <a:solidFill>
                <a:schemeClr val="tx2"/>
              </a:solidFill>
              <a:effectLst/>
              <a:latin typeface="Arial" charset="0"/>
            </a:endParaRPr>
          </a:p>
        </p:txBody>
      </p:sp>
      <p:cxnSp>
        <p:nvCxnSpPr>
          <p:cNvPr id="18" name="Elbow Connector 17"/>
          <p:cNvCxnSpPr>
            <a:stCxn id="11" idx="0"/>
            <a:endCxn id="8" idx="3"/>
          </p:cNvCxnSpPr>
          <p:nvPr/>
        </p:nvCxnSpPr>
        <p:spPr bwMode="auto">
          <a:xfrm rot="5400000" flipH="1" flipV="1">
            <a:off x="1994438" y="4639324"/>
            <a:ext cx="1043774" cy="436551"/>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19" name="Elbow Connector 17"/>
          <p:cNvCxnSpPr>
            <a:stCxn id="12" idx="0"/>
            <a:endCxn id="8" idx="5"/>
          </p:cNvCxnSpPr>
          <p:nvPr/>
        </p:nvCxnSpPr>
        <p:spPr bwMode="auto">
          <a:xfrm rot="16200000" flipV="1">
            <a:off x="2950929" y="4675042"/>
            <a:ext cx="1043774" cy="365113"/>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22" name="Elbow Connector 17"/>
          <p:cNvCxnSpPr>
            <a:stCxn id="8" idx="0"/>
            <a:endCxn id="7" idx="3"/>
          </p:cNvCxnSpPr>
          <p:nvPr/>
        </p:nvCxnSpPr>
        <p:spPr bwMode="auto">
          <a:xfrm flipV="1">
            <a:off x="3012430" y="2549762"/>
            <a:ext cx="1732125" cy="1115212"/>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25" name="Elbow Connector 17"/>
          <p:cNvCxnSpPr>
            <a:stCxn id="9" idx="0"/>
            <a:endCxn id="7" idx="4"/>
          </p:cNvCxnSpPr>
          <p:nvPr/>
        </p:nvCxnSpPr>
        <p:spPr bwMode="auto">
          <a:xfrm rot="5400000" flipH="1" flipV="1">
            <a:off x="4522318" y="3164908"/>
            <a:ext cx="1000132" cy="1588"/>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28" name="Elbow Connector 17"/>
          <p:cNvCxnSpPr>
            <a:stCxn id="14" idx="0"/>
            <a:endCxn id="7" idx="5"/>
          </p:cNvCxnSpPr>
          <p:nvPr/>
        </p:nvCxnSpPr>
        <p:spPr bwMode="auto">
          <a:xfrm flipH="1" flipV="1">
            <a:off x="5300213" y="2549762"/>
            <a:ext cx="1877281" cy="1115212"/>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37" name="Elbow Connector 17"/>
          <p:cNvCxnSpPr>
            <a:stCxn id="13" idx="0"/>
            <a:endCxn id="14" idx="4"/>
          </p:cNvCxnSpPr>
          <p:nvPr/>
        </p:nvCxnSpPr>
        <p:spPr bwMode="auto">
          <a:xfrm rot="5400000" flipH="1" flipV="1">
            <a:off x="6713147" y="4915139"/>
            <a:ext cx="928694" cy="1588"/>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sp>
        <p:nvSpPr>
          <p:cNvPr id="40" name="TextBox 39"/>
          <p:cNvSpPr txBox="1"/>
          <p:nvPr/>
        </p:nvSpPr>
        <p:spPr>
          <a:xfrm>
            <a:off x="2898874" y="3038550"/>
            <a:ext cx="527709" cy="461665"/>
          </a:xfrm>
          <a:prstGeom prst="rect">
            <a:avLst/>
          </a:prstGeom>
          <a:noFill/>
        </p:spPr>
        <p:txBody>
          <a:bodyPr wrap="none" rtlCol="0">
            <a:spAutoFit/>
          </a:bodyPr>
          <a:lstStyle/>
          <a:p>
            <a:r>
              <a:rPr lang="en-GB" sz="2400" b="1" dirty="0" smtClean="0">
                <a:solidFill>
                  <a:schemeClr val="tx2"/>
                </a:solidFill>
              </a:rPr>
              <a:t>13</a:t>
            </a:r>
            <a:endParaRPr lang="el-GR" b="1" dirty="0">
              <a:solidFill>
                <a:schemeClr val="tx2"/>
              </a:solidFill>
            </a:endParaRPr>
          </a:p>
        </p:txBody>
      </p:sp>
      <p:sp>
        <p:nvSpPr>
          <p:cNvPr id="41" name="TextBox 40"/>
          <p:cNvSpPr txBox="1"/>
          <p:nvPr/>
        </p:nvSpPr>
        <p:spPr>
          <a:xfrm>
            <a:off x="5058103" y="2950594"/>
            <a:ext cx="527709" cy="461665"/>
          </a:xfrm>
          <a:prstGeom prst="rect">
            <a:avLst/>
          </a:prstGeom>
          <a:noFill/>
        </p:spPr>
        <p:txBody>
          <a:bodyPr wrap="none" rtlCol="0">
            <a:spAutoFit/>
          </a:bodyPr>
          <a:lstStyle/>
          <a:p>
            <a:r>
              <a:rPr lang="en-GB" sz="2400" b="1" dirty="0" smtClean="0">
                <a:solidFill>
                  <a:schemeClr val="tx2"/>
                </a:solidFill>
              </a:rPr>
              <a:t>15</a:t>
            </a:r>
            <a:endParaRPr lang="el-GR" b="1" dirty="0">
              <a:solidFill>
                <a:schemeClr val="tx2"/>
              </a:solidFill>
            </a:endParaRPr>
          </a:p>
        </p:txBody>
      </p:sp>
      <p:sp>
        <p:nvSpPr>
          <p:cNvPr id="42" name="TextBox 41"/>
          <p:cNvSpPr txBox="1"/>
          <p:nvPr/>
        </p:nvSpPr>
        <p:spPr>
          <a:xfrm>
            <a:off x="6744972" y="2846119"/>
            <a:ext cx="527709" cy="461665"/>
          </a:xfrm>
          <a:prstGeom prst="rect">
            <a:avLst/>
          </a:prstGeom>
          <a:noFill/>
        </p:spPr>
        <p:txBody>
          <a:bodyPr wrap="none" rtlCol="0">
            <a:spAutoFit/>
          </a:bodyPr>
          <a:lstStyle/>
          <a:p>
            <a:r>
              <a:rPr lang="en-GB" sz="2400" b="1" dirty="0" smtClean="0">
                <a:solidFill>
                  <a:schemeClr val="tx2"/>
                </a:solidFill>
              </a:rPr>
              <a:t>22</a:t>
            </a:r>
            <a:endParaRPr lang="el-GR" b="1" dirty="0">
              <a:solidFill>
                <a:schemeClr val="tx2"/>
              </a:solidFill>
            </a:endParaRPr>
          </a:p>
        </p:txBody>
      </p:sp>
      <p:sp>
        <p:nvSpPr>
          <p:cNvPr id="43" name="TextBox 42"/>
          <p:cNvSpPr txBox="1"/>
          <p:nvPr/>
        </p:nvSpPr>
        <p:spPr>
          <a:xfrm>
            <a:off x="1976579" y="4665106"/>
            <a:ext cx="510717" cy="461665"/>
          </a:xfrm>
          <a:prstGeom prst="rect">
            <a:avLst/>
          </a:prstGeom>
          <a:noFill/>
        </p:spPr>
        <p:txBody>
          <a:bodyPr wrap="none" rtlCol="0">
            <a:spAutoFit/>
          </a:bodyPr>
          <a:lstStyle/>
          <a:p>
            <a:r>
              <a:rPr lang="en-GB" sz="2400" b="1" dirty="0" smtClean="0">
                <a:solidFill>
                  <a:schemeClr val="tx2"/>
                </a:solidFill>
              </a:rPr>
              <a:t>11</a:t>
            </a:r>
            <a:endParaRPr lang="el-GR" b="1" dirty="0">
              <a:solidFill>
                <a:schemeClr val="tx2"/>
              </a:solidFill>
            </a:endParaRPr>
          </a:p>
        </p:txBody>
      </p:sp>
      <p:sp>
        <p:nvSpPr>
          <p:cNvPr id="44" name="TextBox 43"/>
          <p:cNvSpPr txBox="1"/>
          <p:nvPr/>
        </p:nvSpPr>
        <p:spPr>
          <a:xfrm>
            <a:off x="3476777" y="4665106"/>
            <a:ext cx="356188" cy="461665"/>
          </a:xfrm>
          <a:prstGeom prst="rect">
            <a:avLst/>
          </a:prstGeom>
          <a:noFill/>
        </p:spPr>
        <p:txBody>
          <a:bodyPr wrap="none" rtlCol="0">
            <a:spAutoFit/>
          </a:bodyPr>
          <a:lstStyle/>
          <a:p>
            <a:r>
              <a:rPr lang="en-GB" sz="2400" b="1" dirty="0" smtClean="0">
                <a:solidFill>
                  <a:schemeClr val="tx2"/>
                </a:solidFill>
              </a:rPr>
              <a:t>7</a:t>
            </a:r>
            <a:endParaRPr lang="el-GR" b="1" dirty="0">
              <a:solidFill>
                <a:schemeClr val="tx2"/>
              </a:solidFill>
            </a:endParaRPr>
          </a:p>
        </p:txBody>
      </p:sp>
      <p:sp>
        <p:nvSpPr>
          <p:cNvPr id="45" name="TextBox 44"/>
          <p:cNvSpPr txBox="1"/>
          <p:nvPr/>
        </p:nvSpPr>
        <p:spPr>
          <a:xfrm>
            <a:off x="7284651" y="4736544"/>
            <a:ext cx="527709" cy="461665"/>
          </a:xfrm>
          <a:prstGeom prst="rect">
            <a:avLst/>
          </a:prstGeom>
          <a:noFill/>
        </p:spPr>
        <p:txBody>
          <a:bodyPr wrap="none" rtlCol="0">
            <a:spAutoFit/>
          </a:bodyPr>
          <a:lstStyle/>
          <a:p>
            <a:r>
              <a:rPr lang="en-GB" sz="2400" b="1" dirty="0" smtClean="0">
                <a:solidFill>
                  <a:schemeClr val="tx2"/>
                </a:solidFill>
              </a:rPr>
              <a:t>20</a:t>
            </a:r>
            <a:endParaRPr lang="el-GR" b="1" dirty="0">
              <a:solidFill>
                <a:schemeClr val="tx2"/>
              </a:solidFill>
            </a:endParaRPr>
          </a:p>
        </p:txBody>
      </p:sp>
      <p:sp>
        <p:nvSpPr>
          <p:cNvPr id="47" name="TextBox 46"/>
          <p:cNvSpPr txBox="1"/>
          <p:nvPr/>
        </p:nvSpPr>
        <p:spPr>
          <a:xfrm>
            <a:off x="3059832" y="1340768"/>
            <a:ext cx="4337085" cy="461665"/>
          </a:xfrm>
          <a:prstGeom prst="rect">
            <a:avLst/>
          </a:prstGeom>
          <a:noFill/>
        </p:spPr>
        <p:txBody>
          <a:bodyPr wrap="none" rtlCol="0">
            <a:spAutoFit/>
          </a:bodyPr>
          <a:lstStyle/>
          <a:p>
            <a:r>
              <a:rPr lang="el-GR" sz="2400" b="1" dirty="0" smtClean="0">
                <a:solidFill>
                  <a:schemeClr val="tx2"/>
                </a:solidFill>
              </a:rPr>
              <a:t>Ψ=</a:t>
            </a:r>
            <a:r>
              <a:rPr lang="en-GB" sz="2400" b="1" dirty="0" smtClean="0">
                <a:solidFill>
                  <a:schemeClr val="tx2"/>
                </a:solidFill>
              </a:rPr>
              <a:t>Max(13+11, 15, </a:t>
            </a:r>
            <a:r>
              <a:rPr lang="en-GB" sz="2400" b="1" dirty="0" smtClean="0">
                <a:solidFill>
                  <a:srgbClr val="FF0000"/>
                </a:solidFill>
              </a:rPr>
              <a:t>22+20</a:t>
            </a:r>
            <a:r>
              <a:rPr lang="en-GB" sz="2400" b="1" dirty="0" smtClean="0">
                <a:solidFill>
                  <a:schemeClr val="tx2"/>
                </a:solidFill>
              </a:rPr>
              <a:t>)=42</a:t>
            </a:r>
            <a:endParaRPr lang="el-GR" b="1" dirty="0">
              <a:solidFill>
                <a:schemeClr val="tx2"/>
              </a:solidFill>
            </a:endParaRPr>
          </a:p>
        </p:txBody>
      </p:sp>
      <p:cxnSp>
        <p:nvCxnSpPr>
          <p:cNvPr id="49" name="Straight Arrow Connector 48"/>
          <p:cNvCxnSpPr>
            <a:stCxn id="13" idx="0"/>
            <a:endCxn id="14" idx="4"/>
          </p:cNvCxnSpPr>
          <p:nvPr/>
        </p:nvCxnSpPr>
        <p:spPr bwMode="auto">
          <a:xfrm rot="5400000" flipH="1" flipV="1">
            <a:off x="6713147" y="4915139"/>
            <a:ext cx="928694"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50" name="Straight Arrow Connector 49"/>
          <p:cNvCxnSpPr>
            <a:stCxn id="14" idx="0"/>
            <a:endCxn id="7" idx="5"/>
          </p:cNvCxnSpPr>
          <p:nvPr/>
        </p:nvCxnSpPr>
        <p:spPr bwMode="auto">
          <a:xfrm flipH="1" flipV="1">
            <a:off x="5300213" y="2549762"/>
            <a:ext cx="1877281" cy="1115212"/>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55" name="TextBox 54"/>
          <p:cNvSpPr txBox="1"/>
          <p:nvPr/>
        </p:nvSpPr>
        <p:spPr>
          <a:xfrm>
            <a:off x="7657720" y="3831431"/>
            <a:ext cx="1306768" cy="461665"/>
          </a:xfrm>
          <a:prstGeom prst="rect">
            <a:avLst/>
          </a:prstGeom>
          <a:noFill/>
        </p:spPr>
        <p:txBody>
          <a:bodyPr wrap="none" rtlCol="0">
            <a:spAutoFit/>
          </a:bodyPr>
          <a:lstStyle/>
          <a:p>
            <a:r>
              <a:rPr lang="en-GB" sz="2400" b="1" dirty="0" smtClean="0">
                <a:solidFill>
                  <a:schemeClr val="tx2"/>
                </a:solidFill>
              </a:rPr>
              <a:t>Max=20</a:t>
            </a:r>
            <a:endParaRPr lang="el-GR" b="1" dirty="0">
              <a:solidFill>
                <a:schemeClr val="tx2"/>
              </a:solidFill>
            </a:endParaRPr>
          </a:p>
        </p:txBody>
      </p:sp>
      <p:sp>
        <p:nvSpPr>
          <p:cNvPr id="56" name="TextBox 55"/>
          <p:cNvSpPr txBox="1"/>
          <p:nvPr/>
        </p:nvSpPr>
        <p:spPr>
          <a:xfrm>
            <a:off x="1262199" y="3774813"/>
            <a:ext cx="1289777" cy="461665"/>
          </a:xfrm>
          <a:prstGeom prst="rect">
            <a:avLst/>
          </a:prstGeom>
          <a:noFill/>
        </p:spPr>
        <p:txBody>
          <a:bodyPr wrap="none" rtlCol="0">
            <a:spAutoFit/>
          </a:bodyPr>
          <a:lstStyle/>
          <a:p>
            <a:r>
              <a:rPr lang="en-GB" sz="2400" b="1" dirty="0" smtClean="0">
                <a:solidFill>
                  <a:schemeClr val="tx2"/>
                </a:solidFill>
              </a:rPr>
              <a:t>Max=11</a:t>
            </a:r>
            <a:endParaRPr lang="el-GR" b="1" dirty="0">
              <a:solidFill>
                <a:schemeClr val="tx2"/>
              </a:solidFill>
            </a:endParaRPr>
          </a:p>
        </p:txBody>
      </p:sp>
      <p:sp>
        <p:nvSpPr>
          <p:cNvPr id="57" name="Content Placeholder 2"/>
          <p:cNvSpPr>
            <a:spLocks noGrp="1"/>
          </p:cNvSpPr>
          <p:nvPr>
            <p:ph idx="1"/>
          </p:nvPr>
        </p:nvSpPr>
        <p:spPr>
          <a:xfrm>
            <a:off x="0" y="548680"/>
            <a:ext cx="9144000" cy="593710"/>
          </a:xfrm>
        </p:spPr>
        <p:txBody>
          <a:bodyPr/>
          <a:lstStyle/>
          <a:p>
            <a:pPr>
              <a:buNone/>
            </a:pPr>
            <a:r>
              <a:rPr lang="en-GB" dirty="0" smtClean="0"/>
              <a:t>Find the Critical Path value </a:t>
            </a:r>
            <a:r>
              <a:rPr lang="el-GR" dirty="0" smtClean="0"/>
              <a:t>Ψ</a:t>
            </a:r>
            <a:r>
              <a:rPr lang="en-GB" dirty="0" smtClean="0"/>
              <a:t> of the network</a:t>
            </a:r>
          </a:p>
        </p:txBody>
      </p:sp>
      <p:sp>
        <p:nvSpPr>
          <p:cNvPr id="32" name="Oval 31"/>
          <p:cNvSpPr/>
          <p:nvPr/>
        </p:nvSpPr>
        <p:spPr bwMode="auto">
          <a:xfrm>
            <a:off x="35496" y="1072686"/>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2</a:t>
            </a:r>
            <a:endParaRPr kumimoji="0" lang="el-GR" sz="2800" b="1" i="0" u="none" strike="noStrike" cap="none" normalizeH="0" baseline="-25000" dirty="0" smtClean="0">
              <a:ln>
                <a:noFill/>
              </a:ln>
              <a:solidFill>
                <a:schemeClr val="tx2"/>
              </a:solidFill>
              <a:effectLst/>
              <a:latin typeface="Arial" charset="0"/>
            </a:endParaRPr>
          </a:p>
        </p:txBody>
      </p:sp>
      <p:sp>
        <p:nvSpPr>
          <p:cNvPr id="33" name="Oval 32"/>
          <p:cNvSpPr/>
          <p:nvPr/>
        </p:nvSpPr>
        <p:spPr bwMode="auto">
          <a:xfrm>
            <a:off x="35496" y="2787198"/>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5</a:t>
            </a:r>
            <a:endParaRPr kumimoji="0" lang="el-GR" sz="2800" b="1" i="0" u="none" strike="noStrike" cap="none" normalizeH="0" baseline="-25000" dirty="0" smtClean="0">
              <a:ln>
                <a:noFill/>
              </a:ln>
              <a:solidFill>
                <a:schemeClr val="tx2"/>
              </a:solidFill>
              <a:effectLst/>
              <a:latin typeface="Arial" charset="0"/>
            </a:endParaRPr>
          </a:p>
        </p:txBody>
      </p:sp>
      <p:sp>
        <p:nvSpPr>
          <p:cNvPr id="34" name="TextBox 33"/>
          <p:cNvSpPr txBox="1"/>
          <p:nvPr/>
        </p:nvSpPr>
        <p:spPr>
          <a:xfrm>
            <a:off x="565955" y="1772816"/>
            <a:ext cx="2833468" cy="1200329"/>
          </a:xfrm>
          <a:prstGeom prst="rect">
            <a:avLst/>
          </a:prstGeom>
          <a:noFill/>
        </p:spPr>
        <p:txBody>
          <a:bodyPr wrap="none" rtlCol="0">
            <a:spAutoFit/>
          </a:bodyPr>
          <a:lstStyle/>
          <a:p>
            <a:r>
              <a:rPr lang="en-GB" sz="2400" b="1" dirty="0" smtClean="0">
                <a:solidFill>
                  <a:srgbClr val="FF0000"/>
                </a:solidFill>
              </a:rPr>
              <a:t>11</a:t>
            </a:r>
            <a:r>
              <a:rPr lang="en-GB" sz="2400" b="1" dirty="0" smtClean="0">
                <a:solidFill>
                  <a:schemeClr val="tx2"/>
                </a:solidFill>
              </a:rPr>
              <a:t> is the workload</a:t>
            </a:r>
          </a:p>
          <a:p>
            <a:r>
              <a:rPr lang="en-GB" sz="2400" b="1" dirty="0" smtClean="0">
                <a:solidFill>
                  <a:schemeClr val="tx2"/>
                </a:solidFill>
              </a:rPr>
              <a:t>e.g., number of </a:t>
            </a:r>
          </a:p>
          <a:p>
            <a:r>
              <a:rPr lang="en-GB" sz="2400" b="1" dirty="0" smtClean="0">
                <a:solidFill>
                  <a:schemeClr val="tx2"/>
                </a:solidFill>
              </a:rPr>
              <a:t>tuples</a:t>
            </a:r>
            <a:endParaRPr lang="el-GR" b="1" dirty="0">
              <a:solidFill>
                <a:schemeClr val="tx2"/>
              </a:solidFill>
            </a:endParaRPr>
          </a:p>
        </p:txBody>
      </p:sp>
      <p:cxnSp>
        <p:nvCxnSpPr>
          <p:cNvPr id="35" name="Elbow Connector 17"/>
          <p:cNvCxnSpPr>
            <a:stCxn id="33" idx="0"/>
            <a:endCxn id="32" idx="4"/>
          </p:cNvCxnSpPr>
          <p:nvPr/>
        </p:nvCxnSpPr>
        <p:spPr bwMode="auto">
          <a:xfrm flipV="1">
            <a:off x="428405" y="1858504"/>
            <a:ext cx="0" cy="928694"/>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sp>
        <p:nvSpPr>
          <p:cNvPr id="36" name="Rectangle 35"/>
          <p:cNvSpPr/>
          <p:nvPr/>
        </p:nvSpPr>
        <p:spPr bwMode="auto">
          <a:xfrm>
            <a:off x="8316416" y="94383"/>
            <a:ext cx="720080" cy="454297"/>
          </a:xfrm>
          <a:prstGeom prst="rect">
            <a:avLst/>
          </a:prstGeom>
          <a:solidFill>
            <a:schemeClr val="bg1"/>
          </a:solidFill>
          <a:ln w="38100" cap="flat" cmpd="sng" algn="ctr">
            <a:solidFill>
              <a:srgbClr val="00924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1" dirty="0">
                <a:solidFill>
                  <a:srgbClr val="009242"/>
                </a:solidFill>
              </a:rPr>
              <a:t>W</a:t>
            </a:r>
            <a:endParaRPr kumimoji="0" lang="el-GR" sz="2400" b="1" i="0" u="none" strike="noStrike" cap="none" normalizeH="0" baseline="0" dirty="0" smtClean="0">
              <a:ln>
                <a:noFill/>
              </a:ln>
              <a:solidFill>
                <a:srgbClr val="009242"/>
              </a:solidFill>
              <a:effectLst/>
              <a:latin typeface="Arial" charset="0"/>
            </a:endParaRPr>
          </a:p>
        </p:txBody>
      </p:sp>
    </p:spTree>
    <p:custDataLst>
      <p:tags r:id="rId1"/>
    </p:custDataLst>
    <p:extLst>
      <p:ext uri="{BB962C8B-B14F-4D97-AF65-F5344CB8AC3E}">
        <p14:creationId xmlns:p14="http://schemas.microsoft.com/office/powerpoint/2010/main" val="3229523849"/>
      </p:ext>
    </p:extLst>
  </p:cSld>
  <p:clrMapOvr>
    <a:masterClrMapping/>
  </p:clrMapOvr>
  <p:transition xmlns:p14="http://schemas.microsoft.com/office/powerpoint/2010/main" advTm="65856"/>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slide(fromBottom)">
                                      <p:cBhvr>
                                        <p:cTn id="21" dur="500"/>
                                        <p:tgtEl>
                                          <p:spTgt spid="55"/>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slide(fromBottom)">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slide(fromBottom)">
                                      <p:cBhvr>
                                        <p:cTn id="29" dur="500"/>
                                        <p:tgtEl>
                                          <p:spTgt spid="47"/>
                                        </p:tgtEl>
                                      </p:cBhvr>
                                    </p:animEffect>
                                  </p:childTnLst>
                                </p:cTn>
                              </p:par>
                            </p:childTnLst>
                          </p:cTn>
                        </p:par>
                        <p:par>
                          <p:cTn id="30" fill="hold">
                            <p:stCondLst>
                              <p:cond delay="500"/>
                            </p:stCondLst>
                            <p:childTnLst>
                              <p:par>
                                <p:cTn id="31" presetID="18" presetClass="entr" presetSubtype="3"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strips(upRight)">
                                      <p:cBhvr>
                                        <p:cTn id="33" dur="500"/>
                                        <p:tgtEl>
                                          <p:spTgt spid="49"/>
                                        </p:tgtEl>
                                      </p:cBhvr>
                                    </p:animEffect>
                                  </p:childTnLst>
                                </p:cTn>
                              </p:par>
                            </p:childTnLst>
                          </p:cTn>
                        </p:par>
                        <p:par>
                          <p:cTn id="34" fill="hold">
                            <p:stCondLst>
                              <p:cond delay="1000"/>
                            </p:stCondLst>
                            <p:childTnLst>
                              <p:par>
                                <p:cTn id="35" presetID="18" presetClass="entr" presetSubtype="9" fill="hold" nodeType="after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strips(upLeft)">
                                      <p:cBhvr>
                                        <p:cTn id="3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5" grpId="0"/>
      <p:bldP spid="56" grpId="0"/>
      <p:bldP spid="32" grpId="0" animBg="1"/>
      <p:bldP spid="33" grpId="0" animBg="1"/>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GB" dirty="0" smtClean="0"/>
              <a:t>WART: Dissemination Phase</a:t>
            </a:r>
            <a:endParaRPr lang="el-GR" dirty="0"/>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12</a:t>
            </a:fld>
            <a:endParaRPr lang="en-US"/>
          </a:p>
        </p:txBody>
      </p:sp>
      <p:sp>
        <p:nvSpPr>
          <p:cNvPr id="7" name="Oval 6"/>
          <p:cNvSpPr/>
          <p:nvPr/>
        </p:nvSpPr>
        <p:spPr bwMode="auto">
          <a:xfrm>
            <a:off x="3929058" y="1357298"/>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1</a:t>
            </a:r>
            <a:endParaRPr kumimoji="0" lang="el-GR" sz="2800" b="1" i="0" u="none" strike="noStrike" cap="none" normalizeH="0" baseline="-25000" dirty="0" smtClean="0">
              <a:ln>
                <a:noFill/>
              </a:ln>
              <a:solidFill>
                <a:schemeClr val="tx2"/>
              </a:solidFill>
              <a:effectLst/>
              <a:latin typeface="Arial" charset="0"/>
            </a:endParaRPr>
          </a:p>
        </p:txBody>
      </p:sp>
      <p:sp>
        <p:nvSpPr>
          <p:cNvPr id="8" name="Oval 7"/>
          <p:cNvSpPr/>
          <p:nvPr/>
        </p:nvSpPr>
        <p:spPr bwMode="auto">
          <a:xfrm>
            <a:off x="1643042" y="3143248"/>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2</a:t>
            </a:r>
            <a:endParaRPr kumimoji="0" lang="el-GR" sz="2800" b="1" i="0" u="none" strike="noStrike" cap="none" normalizeH="0" baseline="-25000" dirty="0" smtClean="0">
              <a:ln>
                <a:noFill/>
              </a:ln>
              <a:solidFill>
                <a:schemeClr val="tx2"/>
              </a:solidFill>
              <a:effectLst/>
              <a:latin typeface="Arial" charset="0"/>
            </a:endParaRPr>
          </a:p>
        </p:txBody>
      </p:sp>
      <p:sp>
        <p:nvSpPr>
          <p:cNvPr id="9" name="Oval 8"/>
          <p:cNvSpPr/>
          <p:nvPr/>
        </p:nvSpPr>
        <p:spPr bwMode="auto">
          <a:xfrm>
            <a:off x="3929058" y="3143248"/>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3</a:t>
            </a:r>
            <a:endParaRPr kumimoji="0" lang="el-GR" sz="2800" b="1" i="0" u="none" strike="noStrike" cap="none" normalizeH="0" baseline="-25000" dirty="0" smtClean="0">
              <a:ln>
                <a:noFill/>
              </a:ln>
              <a:solidFill>
                <a:schemeClr val="tx2"/>
              </a:solidFill>
              <a:effectLst/>
              <a:latin typeface="Arial" charset="0"/>
            </a:endParaRPr>
          </a:p>
        </p:txBody>
      </p:sp>
      <p:sp>
        <p:nvSpPr>
          <p:cNvPr id="11" name="Oval 10"/>
          <p:cNvSpPr/>
          <p:nvPr/>
        </p:nvSpPr>
        <p:spPr bwMode="auto">
          <a:xfrm>
            <a:off x="928662" y="4857760"/>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5</a:t>
            </a:r>
            <a:endParaRPr kumimoji="0" lang="el-GR" sz="2800" b="1" i="0" u="none" strike="noStrike" cap="none" normalizeH="0" baseline="-25000" dirty="0" smtClean="0">
              <a:ln>
                <a:noFill/>
              </a:ln>
              <a:solidFill>
                <a:schemeClr val="tx2"/>
              </a:solidFill>
              <a:effectLst/>
              <a:latin typeface="Arial" charset="0"/>
            </a:endParaRPr>
          </a:p>
        </p:txBody>
      </p:sp>
      <p:sp>
        <p:nvSpPr>
          <p:cNvPr id="12" name="Oval 11"/>
          <p:cNvSpPr/>
          <p:nvPr/>
        </p:nvSpPr>
        <p:spPr bwMode="auto">
          <a:xfrm>
            <a:off x="2285984" y="4857760"/>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6</a:t>
            </a:r>
            <a:endParaRPr kumimoji="0" lang="el-GR" sz="2800" b="1" i="0" u="none" strike="noStrike" cap="none" normalizeH="0" baseline="-25000" dirty="0" smtClean="0">
              <a:ln>
                <a:noFill/>
              </a:ln>
              <a:solidFill>
                <a:schemeClr val="tx2"/>
              </a:solidFill>
              <a:effectLst/>
              <a:latin typeface="Arial" charset="0"/>
            </a:endParaRPr>
          </a:p>
        </p:txBody>
      </p:sp>
      <p:sp>
        <p:nvSpPr>
          <p:cNvPr id="13" name="Oval 12"/>
          <p:cNvSpPr/>
          <p:nvPr/>
        </p:nvSpPr>
        <p:spPr bwMode="auto">
          <a:xfrm>
            <a:off x="6500826" y="4857760"/>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lang="en-GB" sz="2800" b="1" baseline="-25000" dirty="0" smtClean="0">
                <a:solidFill>
                  <a:schemeClr val="tx2"/>
                </a:solidFill>
              </a:rPr>
              <a:t>7</a:t>
            </a:r>
            <a:endParaRPr kumimoji="0" lang="el-GR" sz="2800" b="1" i="0" u="none" strike="noStrike" cap="none" normalizeH="0" baseline="-25000" dirty="0" smtClean="0">
              <a:ln>
                <a:noFill/>
              </a:ln>
              <a:solidFill>
                <a:schemeClr val="tx2"/>
              </a:solidFill>
              <a:effectLst/>
              <a:latin typeface="Arial" charset="0"/>
            </a:endParaRPr>
          </a:p>
        </p:txBody>
      </p:sp>
      <p:sp>
        <p:nvSpPr>
          <p:cNvPr id="14" name="Oval 13"/>
          <p:cNvSpPr/>
          <p:nvPr/>
        </p:nvSpPr>
        <p:spPr bwMode="auto">
          <a:xfrm>
            <a:off x="6500826" y="3143248"/>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4</a:t>
            </a:r>
            <a:endParaRPr kumimoji="0" lang="el-GR" sz="2800" b="1" i="0" u="none" strike="noStrike" cap="none" normalizeH="0" baseline="-25000" dirty="0" smtClean="0">
              <a:ln>
                <a:noFill/>
              </a:ln>
              <a:solidFill>
                <a:schemeClr val="tx2"/>
              </a:solidFill>
              <a:effectLst/>
              <a:latin typeface="Arial" charset="0"/>
            </a:endParaRPr>
          </a:p>
        </p:txBody>
      </p:sp>
      <p:cxnSp>
        <p:nvCxnSpPr>
          <p:cNvPr id="18" name="Elbow Connector 17"/>
          <p:cNvCxnSpPr>
            <a:stCxn id="11" idx="0"/>
            <a:endCxn id="8" idx="3"/>
          </p:cNvCxnSpPr>
          <p:nvPr/>
        </p:nvCxnSpPr>
        <p:spPr bwMode="auto">
          <a:xfrm rot="5400000" flipH="1" flipV="1">
            <a:off x="1017959" y="4117598"/>
            <a:ext cx="1043774" cy="436551"/>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19" name="Elbow Connector 17"/>
          <p:cNvCxnSpPr>
            <a:stCxn id="12" idx="0"/>
            <a:endCxn id="8" idx="5"/>
          </p:cNvCxnSpPr>
          <p:nvPr/>
        </p:nvCxnSpPr>
        <p:spPr bwMode="auto">
          <a:xfrm rot="16200000" flipV="1">
            <a:off x="1974450" y="4153316"/>
            <a:ext cx="1043774" cy="365113"/>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22" name="Elbow Connector 17"/>
          <p:cNvCxnSpPr>
            <a:stCxn id="8" idx="0"/>
            <a:endCxn id="7" idx="3"/>
          </p:cNvCxnSpPr>
          <p:nvPr/>
        </p:nvCxnSpPr>
        <p:spPr bwMode="auto">
          <a:xfrm rot="5400000" flipH="1" flipV="1">
            <a:off x="2482438" y="1581549"/>
            <a:ext cx="1115212" cy="2008187"/>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25" name="Elbow Connector 17"/>
          <p:cNvCxnSpPr>
            <a:stCxn id="9" idx="0"/>
            <a:endCxn id="7" idx="4"/>
          </p:cNvCxnSpPr>
          <p:nvPr/>
        </p:nvCxnSpPr>
        <p:spPr bwMode="auto">
          <a:xfrm rot="5400000" flipH="1" flipV="1">
            <a:off x="3821901" y="2643182"/>
            <a:ext cx="1000132" cy="1588"/>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28" name="Elbow Connector 17"/>
          <p:cNvCxnSpPr>
            <a:stCxn id="14" idx="0"/>
            <a:endCxn id="7" idx="5"/>
          </p:cNvCxnSpPr>
          <p:nvPr/>
        </p:nvCxnSpPr>
        <p:spPr bwMode="auto">
          <a:xfrm rot="16200000" flipV="1">
            <a:off x="5189160" y="1438672"/>
            <a:ext cx="1115212" cy="2293939"/>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37" name="Elbow Connector 17"/>
          <p:cNvCxnSpPr>
            <a:stCxn id="13" idx="0"/>
            <a:endCxn id="14" idx="4"/>
          </p:cNvCxnSpPr>
          <p:nvPr/>
        </p:nvCxnSpPr>
        <p:spPr bwMode="auto">
          <a:xfrm rot="5400000" flipH="1" flipV="1">
            <a:off x="6429388" y="4393413"/>
            <a:ext cx="928694" cy="1588"/>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sp>
        <p:nvSpPr>
          <p:cNvPr id="40" name="TextBox 39"/>
          <p:cNvSpPr txBox="1"/>
          <p:nvPr/>
        </p:nvSpPr>
        <p:spPr>
          <a:xfrm>
            <a:off x="2428860" y="2285992"/>
            <a:ext cx="527709" cy="461665"/>
          </a:xfrm>
          <a:prstGeom prst="rect">
            <a:avLst/>
          </a:prstGeom>
          <a:noFill/>
        </p:spPr>
        <p:txBody>
          <a:bodyPr wrap="none" rtlCol="0">
            <a:spAutoFit/>
          </a:bodyPr>
          <a:lstStyle/>
          <a:p>
            <a:r>
              <a:rPr lang="en-GB" sz="2400" b="1" dirty="0" smtClean="0"/>
              <a:t>13</a:t>
            </a:r>
            <a:endParaRPr lang="el-GR" b="1" dirty="0"/>
          </a:p>
        </p:txBody>
      </p:sp>
      <p:sp>
        <p:nvSpPr>
          <p:cNvPr id="41" name="TextBox 40"/>
          <p:cNvSpPr txBox="1"/>
          <p:nvPr/>
        </p:nvSpPr>
        <p:spPr>
          <a:xfrm>
            <a:off x="4357686" y="2610145"/>
            <a:ext cx="527709" cy="461665"/>
          </a:xfrm>
          <a:prstGeom prst="rect">
            <a:avLst/>
          </a:prstGeom>
          <a:noFill/>
        </p:spPr>
        <p:txBody>
          <a:bodyPr wrap="none" rtlCol="0">
            <a:spAutoFit/>
          </a:bodyPr>
          <a:lstStyle/>
          <a:p>
            <a:r>
              <a:rPr lang="en-GB" sz="2400" b="1" dirty="0" smtClean="0"/>
              <a:t>15</a:t>
            </a:r>
            <a:endParaRPr lang="el-GR" b="1" dirty="0"/>
          </a:p>
        </p:txBody>
      </p:sp>
      <p:sp>
        <p:nvSpPr>
          <p:cNvPr id="42" name="TextBox 41"/>
          <p:cNvSpPr txBox="1"/>
          <p:nvPr/>
        </p:nvSpPr>
        <p:spPr>
          <a:xfrm>
            <a:off x="6044555" y="2324393"/>
            <a:ext cx="527709" cy="461665"/>
          </a:xfrm>
          <a:prstGeom prst="rect">
            <a:avLst/>
          </a:prstGeom>
          <a:noFill/>
        </p:spPr>
        <p:txBody>
          <a:bodyPr wrap="none" rtlCol="0">
            <a:spAutoFit/>
          </a:bodyPr>
          <a:lstStyle/>
          <a:p>
            <a:r>
              <a:rPr lang="en-GB" sz="2400" b="1" dirty="0" smtClean="0"/>
              <a:t>22</a:t>
            </a:r>
            <a:endParaRPr lang="el-GR" b="1" dirty="0"/>
          </a:p>
        </p:txBody>
      </p:sp>
      <p:sp>
        <p:nvSpPr>
          <p:cNvPr id="43" name="TextBox 42"/>
          <p:cNvSpPr txBox="1"/>
          <p:nvPr/>
        </p:nvSpPr>
        <p:spPr>
          <a:xfrm>
            <a:off x="1000100" y="4143380"/>
            <a:ext cx="510717" cy="461665"/>
          </a:xfrm>
          <a:prstGeom prst="rect">
            <a:avLst/>
          </a:prstGeom>
          <a:noFill/>
        </p:spPr>
        <p:txBody>
          <a:bodyPr wrap="none" rtlCol="0">
            <a:spAutoFit/>
          </a:bodyPr>
          <a:lstStyle/>
          <a:p>
            <a:r>
              <a:rPr lang="en-GB" sz="2400" b="1" dirty="0" smtClean="0"/>
              <a:t>11</a:t>
            </a:r>
            <a:endParaRPr lang="el-GR" b="1" dirty="0"/>
          </a:p>
        </p:txBody>
      </p:sp>
      <p:sp>
        <p:nvSpPr>
          <p:cNvPr id="44" name="TextBox 43"/>
          <p:cNvSpPr txBox="1"/>
          <p:nvPr/>
        </p:nvSpPr>
        <p:spPr>
          <a:xfrm>
            <a:off x="2500298" y="4143380"/>
            <a:ext cx="356188" cy="461665"/>
          </a:xfrm>
          <a:prstGeom prst="rect">
            <a:avLst/>
          </a:prstGeom>
          <a:noFill/>
        </p:spPr>
        <p:txBody>
          <a:bodyPr wrap="none" rtlCol="0">
            <a:spAutoFit/>
          </a:bodyPr>
          <a:lstStyle/>
          <a:p>
            <a:r>
              <a:rPr lang="en-GB" sz="2400" b="1" dirty="0" smtClean="0"/>
              <a:t>7</a:t>
            </a:r>
            <a:endParaRPr lang="el-GR" b="1" dirty="0"/>
          </a:p>
        </p:txBody>
      </p:sp>
      <p:sp>
        <p:nvSpPr>
          <p:cNvPr id="45" name="TextBox 44"/>
          <p:cNvSpPr txBox="1"/>
          <p:nvPr/>
        </p:nvSpPr>
        <p:spPr>
          <a:xfrm>
            <a:off x="7000892" y="4324657"/>
            <a:ext cx="527709" cy="461665"/>
          </a:xfrm>
          <a:prstGeom prst="rect">
            <a:avLst/>
          </a:prstGeom>
          <a:noFill/>
        </p:spPr>
        <p:txBody>
          <a:bodyPr wrap="none" rtlCol="0">
            <a:spAutoFit/>
          </a:bodyPr>
          <a:lstStyle/>
          <a:p>
            <a:r>
              <a:rPr lang="en-GB" sz="2400" b="1" dirty="0" smtClean="0"/>
              <a:t>20</a:t>
            </a:r>
            <a:endParaRPr lang="el-GR" b="1" dirty="0"/>
          </a:p>
        </p:txBody>
      </p:sp>
      <p:sp>
        <p:nvSpPr>
          <p:cNvPr id="47" name="TextBox 46"/>
          <p:cNvSpPr txBox="1"/>
          <p:nvPr/>
        </p:nvSpPr>
        <p:spPr>
          <a:xfrm>
            <a:off x="4714876" y="1500174"/>
            <a:ext cx="527709" cy="461665"/>
          </a:xfrm>
          <a:prstGeom prst="rect">
            <a:avLst/>
          </a:prstGeom>
          <a:noFill/>
        </p:spPr>
        <p:txBody>
          <a:bodyPr wrap="none" rtlCol="0">
            <a:spAutoFit/>
          </a:bodyPr>
          <a:lstStyle/>
          <a:p>
            <a:r>
              <a:rPr lang="en-GB" sz="2400" b="1" dirty="0" smtClean="0">
                <a:solidFill>
                  <a:schemeClr val="tx2"/>
                </a:solidFill>
              </a:rPr>
              <a:t>42</a:t>
            </a:r>
            <a:endParaRPr lang="el-GR" b="1" dirty="0">
              <a:solidFill>
                <a:schemeClr val="tx2"/>
              </a:solidFill>
            </a:endParaRPr>
          </a:p>
        </p:txBody>
      </p:sp>
      <p:cxnSp>
        <p:nvCxnSpPr>
          <p:cNvPr id="50" name="Straight Arrow Connector 49"/>
          <p:cNvCxnSpPr>
            <a:stCxn id="14" idx="0"/>
            <a:endCxn id="7" idx="5"/>
          </p:cNvCxnSpPr>
          <p:nvPr/>
        </p:nvCxnSpPr>
        <p:spPr bwMode="auto">
          <a:xfrm rot="16200000" flipV="1">
            <a:off x="5189160" y="1438672"/>
            <a:ext cx="1115212" cy="2293939"/>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56" name="TextBox 55"/>
          <p:cNvSpPr txBox="1"/>
          <p:nvPr/>
        </p:nvSpPr>
        <p:spPr>
          <a:xfrm>
            <a:off x="285720" y="3253087"/>
            <a:ext cx="1245854" cy="461665"/>
          </a:xfrm>
          <a:prstGeom prst="rect">
            <a:avLst/>
          </a:prstGeom>
          <a:noFill/>
        </p:spPr>
        <p:txBody>
          <a:bodyPr wrap="none" rtlCol="0">
            <a:spAutoFit/>
          </a:bodyPr>
          <a:lstStyle/>
          <a:p>
            <a:r>
              <a:rPr lang="en-GB" sz="2400" b="1" dirty="0" smtClean="0">
                <a:solidFill>
                  <a:schemeClr val="tx2"/>
                </a:solidFill>
              </a:rPr>
              <a:t>[29..42)</a:t>
            </a:r>
            <a:endParaRPr lang="el-GR" b="1" dirty="0">
              <a:solidFill>
                <a:schemeClr val="tx2"/>
              </a:solidFill>
            </a:endParaRPr>
          </a:p>
        </p:txBody>
      </p:sp>
      <p:sp>
        <p:nvSpPr>
          <p:cNvPr id="57" name="Content Placeholder 2"/>
          <p:cNvSpPr>
            <a:spLocks noGrp="1"/>
          </p:cNvSpPr>
          <p:nvPr>
            <p:ph idx="1"/>
          </p:nvPr>
        </p:nvSpPr>
        <p:spPr>
          <a:xfrm>
            <a:off x="0" y="548680"/>
            <a:ext cx="9144000" cy="593710"/>
          </a:xfrm>
        </p:spPr>
        <p:txBody>
          <a:bodyPr/>
          <a:lstStyle/>
          <a:p>
            <a:pPr>
              <a:buNone/>
            </a:pPr>
            <a:r>
              <a:rPr lang="en-GB" dirty="0" smtClean="0"/>
              <a:t>Disseminate the Critical Path</a:t>
            </a:r>
            <a:r>
              <a:rPr lang="el-GR" dirty="0" smtClean="0"/>
              <a:t> </a:t>
            </a:r>
            <a:r>
              <a:rPr lang="en-GB" dirty="0" smtClean="0"/>
              <a:t>value </a:t>
            </a:r>
            <a:r>
              <a:rPr lang="el-GR" dirty="0" smtClean="0"/>
              <a:t>Ψ=42 </a:t>
            </a:r>
            <a:r>
              <a:rPr lang="en-GB" dirty="0" smtClean="0"/>
              <a:t>to all nodes </a:t>
            </a:r>
          </a:p>
        </p:txBody>
      </p:sp>
      <p:cxnSp>
        <p:nvCxnSpPr>
          <p:cNvPr id="29" name="Straight Arrow Connector 28"/>
          <p:cNvCxnSpPr>
            <a:stCxn id="9" idx="0"/>
            <a:endCxn id="7" idx="4"/>
          </p:cNvCxnSpPr>
          <p:nvPr/>
        </p:nvCxnSpPr>
        <p:spPr bwMode="auto">
          <a:xfrm rot="5400000" flipH="1" flipV="1">
            <a:off x="3821901" y="2643182"/>
            <a:ext cx="1000132" cy="1588"/>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cxnSp>
        <p:nvCxnSpPr>
          <p:cNvPr id="32" name="Straight Arrow Connector 31"/>
          <p:cNvCxnSpPr>
            <a:stCxn id="8" idx="0"/>
            <a:endCxn id="7" idx="3"/>
          </p:cNvCxnSpPr>
          <p:nvPr/>
        </p:nvCxnSpPr>
        <p:spPr bwMode="auto">
          <a:xfrm rot="5400000" flipH="1" flipV="1">
            <a:off x="2482438" y="1581549"/>
            <a:ext cx="1115212" cy="2008187"/>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cxnSp>
        <p:nvCxnSpPr>
          <p:cNvPr id="35" name="Straight Arrow Connector 34"/>
          <p:cNvCxnSpPr>
            <a:stCxn id="11" idx="0"/>
            <a:endCxn id="8" idx="3"/>
          </p:cNvCxnSpPr>
          <p:nvPr/>
        </p:nvCxnSpPr>
        <p:spPr bwMode="auto">
          <a:xfrm rot="5400000" flipH="1" flipV="1">
            <a:off x="1017959" y="4117598"/>
            <a:ext cx="1043774" cy="436551"/>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cxnSp>
        <p:nvCxnSpPr>
          <p:cNvPr id="39" name="Straight Arrow Connector 38"/>
          <p:cNvCxnSpPr>
            <a:stCxn id="12" idx="0"/>
            <a:endCxn id="8" idx="5"/>
          </p:cNvCxnSpPr>
          <p:nvPr/>
        </p:nvCxnSpPr>
        <p:spPr bwMode="auto">
          <a:xfrm rot="16200000" flipV="1">
            <a:off x="1974450" y="4153316"/>
            <a:ext cx="1043774" cy="365113"/>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cxnSp>
        <p:nvCxnSpPr>
          <p:cNvPr id="51" name="Straight Arrow Connector 50"/>
          <p:cNvCxnSpPr>
            <a:stCxn id="13" idx="0"/>
            <a:endCxn id="14" idx="4"/>
          </p:cNvCxnSpPr>
          <p:nvPr/>
        </p:nvCxnSpPr>
        <p:spPr bwMode="auto">
          <a:xfrm rot="5400000" flipH="1" flipV="1">
            <a:off x="6429388" y="4393413"/>
            <a:ext cx="928694" cy="1588"/>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54" name="TextBox 53"/>
          <p:cNvSpPr txBox="1"/>
          <p:nvPr/>
        </p:nvSpPr>
        <p:spPr>
          <a:xfrm>
            <a:off x="4786314" y="3286124"/>
            <a:ext cx="1245854" cy="461665"/>
          </a:xfrm>
          <a:prstGeom prst="rect">
            <a:avLst/>
          </a:prstGeom>
          <a:noFill/>
        </p:spPr>
        <p:txBody>
          <a:bodyPr wrap="none" rtlCol="0">
            <a:spAutoFit/>
          </a:bodyPr>
          <a:lstStyle/>
          <a:p>
            <a:r>
              <a:rPr lang="en-GB" sz="2400" b="1" dirty="0" smtClean="0">
                <a:solidFill>
                  <a:schemeClr val="tx2"/>
                </a:solidFill>
              </a:rPr>
              <a:t>[27..42)</a:t>
            </a:r>
            <a:endParaRPr lang="el-GR" b="1" dirty="0">
              <a:solidFill>
                <a:schemeClr val="tx2"/>
              </a:solidFill>
            </a:endParaRPr>
          </a:p>
        </p:txBody>
      </p:sp>
      <p:sp>
        <p:nvSpPr>
          <p:cNvPr id="58" name="TextBox 57"/>
          <p:cNvSpPr txBox="1"/>
          <p:nvPr/>
        </p:nvSpPr>
        <p:spPr>
          <a:xfrm>
            <a:off x="7358082" y="3286124"/>
            <a:ext cx="1245854" cy="461665"/>
          </a:xfrm>
          <a:prstGeom prst="rect">
            <a:avLst/>
          </a:prstGeom>
          <a:noFill/>
        </p:spPr>
        <p:txBody>
          <a:bodyPr wrap="none" rtlCol="0">
            <a:spAutoFit/>
          </a:bodyPr>
          <a:lstStyle/>
          <a:p>
            <a:r>
              <a:rPr lang="en-GB" sz="2400" b="1" dirty="0" smtClean="0">
                <a:solidFill>
                  <a:schemeClr val="tx2"/>
                </a:solidFill>
              </a:rPr>
              <a:t>[20..42)</a:t>
            </a:r>
            <a:endParaRPr lang="el-GR" b="1" dirty="0">
              <a:solidFill>
                <a:schemeClr val="tx2"/>
              </a:solidFill>
            </a:endParaRPr>
          </a:p>
        </p:txBody>
      </p:sp>
      <p:sp>
        <p:nvSpPr>
          <p:cNvPr id="59" name="TextBox 58"/>
          <p:cNvSpPr txBox="1"/>
          <p:nvPr/>
        </p:nvSpPr>
        <p:spPr>
          <a:xfrm>
            <a:off x="428596" y="5786454"/>
            <a:ext cx="1245854" cy="461665"/>
          </a:xfrm>
          <a:prstGeom prst="rect">
            <a:avLst/>
          </a:prstGeom>
          <a:noFill/>
        </p:spPr>
        <p:txBody>
          <a:bodyPr wrap="none" rtlCol="0">
            <a:spAutoFit/>
          </a:bodyPr>
          <a:lstStyle/>
          <a:p>
            <a:r>
              <a:rPr lang="en-GB" sz="2400" b="1" dirty="0" smtClean="0">
                <a:solidFill>
                  <a:schemeClr val="tx2"/>
                </a:solidFill>
              </a:rPr>
              <a:t>[18..29)</a:t>
            </a:r>
            <a:endParaRPr lang="el-GR" b="1" dirty="0">
              <a:solidFill>
                <a:schemeClr val="tx2"/>
              </a:solidFill>
            </a:endParaRPr>
          </a:p>
        </p:txBody>
      </p:sp>
      <p:sp>
        <p:nvSpPr>
          <p:cNvPr id="60" name="TextBox 59"/>
          <p:cNvSpPr txBox="1"/>
          <p:nvPr/>
        </p:nvSpPr>
        <p:spPr>
          <a:xfrm>
            <a:off x="2071670" y="5786454"/>
            <a:ext cx="1245854" cy="461665"/>
          </a:xfrm>
          <a:prstGeom prst="rect">
            <a:avLst/>
          </a:prstGeom>
          <a:noFill/>
        </p:spPr>
        <p:txBody>
          <a:bodyPr wrap="none" rtlCol="0">
            <a:spAutoFit/>
          </a:bodyPr>
          <a:lstStyle/>
          <a:p>
            <a:r>
              <a:rPr lang="en-GB" sz="2400" b="1" dirty="0" smtClean="0">
                <a:solidFill>
                  <a:schemeClr val="tx2"/>
                </a:solidFill>
              </a:rPr>
              <a:t>[22..29)</a:t>
            </a:r>
            <a:endParaRPr lang="el-GR" b="1" dirty="0">
              <a:solidFill>
                <a:schemeClr val="tx2"/>
              </a:solidFill>
            </a:endParaRPr>
          </a:p>
        </p:txBody>
      </p:sp>
      <p:sp>
        <p:nvSpPr>
          <p:cNvPr id="61" name="TextBox 60"/>
          <p:cNvSpPr txBox="1"/>
          <p:nvPr/>
        </p:nvSpPr>
        <p:spPr>
          <a:xfrm>
            <a:off x="6286512" y="5786454"/>
            <a:ext cx="1074333" cy="461665"/>
          </a:xfrm>
          <a:prstGeom prst="rect">
            <a:avLst/>
          </a:prstGeom>
          <a:noFill/>
        </p:spPr>
        <p:txBody>
          <a:bodyPr wrap="none" rtlCol="0">
            <a:spAutoFit/>
          </a:bodyPr>
          <a:lstStyle/>
          <a:p>
            <a:r>
              <a:rPr lang="en-GB" sz="2400" b="1" dirty="0" smtClean="0">
                <a:solidFill>
                  <a:schemeClr val="tx2"/>
                </a:solidFill>
              </a:rPr>
              <a:t>[0..20)</a:t>
            </a:r>
            <a:endParaRPr lang="el-GR" b="1" dirty="0">
              <a:solidFill>
                <a:schemeClr val="tx2"/>
              </a:solidFill>
            </a:endParaRPr>
          </a:p>
        </p:txBody>
      </p:sp>
      <p:sp>
        <p:nvSpPr>
          <p:cNvPr id="62" name="TextBox 61"/>
          <p:cNvSpPr txBox="1"/>
          <p:nvPr/>
        </p:nvSpPr>
        <p:spPr>
          <a:xfrm>
            <a:off x="5286380" y="1928802"/>
            <a:ext cx="639919" cy="584775"/>
          </a:xfrm>
          <a:prstGeom prst="rect">
            <a:avLst/>
          </a:prstGeom>
          <a:noFill/>
        </p:spPr>
        <p:txBody>
          <a:bodyPr wrap="none" rtlCol="0">
            <a:spAutoFit/>
          </a:bodyPr>
          <a:lstStyle/>
          <a:p>
            <a:r>
              <a:rPr lang="en-GB" sz="3200" b="1" dirty="0" smtClean="0">
                <a:solidFill>
                  <a:srgbClr val="FF0000"/>
                </a:solidFill>
              </a:rPr>
              <a:t>42</a:t>
            </a:r>
            <a:endParaRPr lang="el-GR" sz="3200" b="1" dirty="0">
              <a:solidFill>
                <a:srgbClr val="FF0000"/>
              </a:solidFill>
            </a:endParaRPr>
          </a:p>
        </p:txBody>
      </p:sp>
      <p:sp>
        <p:nvSpPr>
          <p:cNvPr id="63" name="TextBox 62"/>
          <p:cNvSpPr txBox="1"/>
          <p:nvPr/>
        </p:nvSpPr>
        <p:spPr>
          <a:xfrm>
            <a:off x="2928926" y="1844093"/>
            <a:ext cx="639919" cy="584775"/>
          </a:xfrm>
          <a:prstGeom prst="rect">
            <a:avLst/>
          </a:prstGeom>
          <a:noFill/>
        </p:spPr>
        <p:txBody>
          <a:bodyPr wrap="none" rtlCol="0">
            <a:spAutoFit/>
          </a:bodyPr>
          <a:lstStyle/>
          <a:p>
            <a:r>
              <a:rPr lang="en-GB" sz="3200" b="1" dirty="0" smtClean="0">
                <a:solidFill>
                  <a:srgbClr val="FF0000"/>
                </a:solidFill>
              </a:rPr>
              <a:t>42</a:t>
            </a:r>
            <a:endParaRPr lang="el-GR" sz="3200" b="1" dirty="0">
              <a:solidFill>
                <a:srgbClr val="FF0000"/>
              </a:solidFill>
            </a:endParaRPr>
          </a:p>
        </p:txBody>
      </p:sp>
      <p:sp>
        <p:nvSpPr>
          <p:cNvPr id="64" name="TextBox 63"/>
          <p:cNvSpPr txBox="1"/>
          <p:nvPr/>
        </p:nvSpPr>
        <p:spPr>
          <a:xfrm>
            <a:off x="4357686" y="2143116"/>
            <a:ext cx="639919" cy="584775"/>
          </a:xfrm>
          <a:prstGeom prst="rect">
            <a:avLst/>
          </a:prstGeom>
          <a:noFill/>
        </p:spPr>
        <p:txBody>
          <a:bodyPr wrap="none" rtlCol="0">
            <a:spAutoFit/>
          </a:bodyPr>
          <a:lstStyle/>
          <a:p>
            <a:r>
              <a:rPr lang="en-GB" sz="3200" b="1" dirty="0" smtClean="0">
                <a:solidFill>
                  <a:srgbClr val="FF0000"/>
                </a:solidFill>
              </a:rPr>
              <a:t>42</a:t>
            </a:r>
            <a:endParaRPr lang="el-GR" sz="3200" b="1" dirty="0">
              <a:solidFill>
                <a:srgbClr val="FF0000"/>
              </a:solidFill>
            </a:endParaRPr>
          </a:p>
        </p:txBody>
      </p:sp>
      <p:sp>
        <p:nvSpPr>
          <p:cNvPr id="65" name="TextBox 64"/>
          <p:cNvSpPr txBox="1"/>
          <p:nvPr/>
        </p:nvSpPr>
        <p:spPr>
          <a:xfrm>
            <a:off x="1000100" y="3714752"/>
            <a:ext cx="639919" cy="584775"/>
          </a:xfrm>
          <a:prstGeom prst="rect">
            <a:avLst/>
          </a:prstGeom>
          <a:noFill/>
        </p:spPr>
        <p:txBody>
          <a:bodyPr wrap="none" rtlCol="0">
            <a:spAutoFit/>
          </a:bodyPr>
          <a:lstStyle/>
          <a:p>
            <a:r>
              <a:rPr lang="en-GB" sz="3200" b="1" dirty="0" smtClean="0">
                <a:solidFill>
                  <a:srgbClr val="FF0000"/>
                </a:solidFill>
              </a:rPr>
              <a:t>29</a:t>
            </a:r>
            <a:endParaRPr lang="el-GR" sz="3200" b="1" dirty="0">
              <a:solidFill>
                <a:srgbClr val="FF0000"/>
              </a:solidFill>
            </a:endParaRPr>
          </a:p>
        </p:txBody>
      </p:sp>
      <p:sp>
        <p:nvSpPr>
          <p:cNvPr id="66" name="TextBox 65"/>
          <p:cNvSpPr txBox="1"/>
          <p:nvPr/>
        </p:nvSpPr>
        <p:spPr>
          <a:xfrm>
            <a:off x="2428860" y="3643314"/>
            <a:ext cx="639919" cy="584775"/>
          </a:xfrm>
          <a:prstGeom prst="rect">
            <a:avLst/>
          </a:prstGeom>
          <a:noFill/>
        </p:spPr>
        <p:txBody>
          <a:bodyPr wrap="none" rtlCol="0">
            <a:spAutoFit/>
          </a:bodyPr>
          <a:lstStyle/>
          <a:p>
            <a:r>
              <a:rPr lang="en-GB" sz="3200" b="1" dirty="0" smtClean="0">
                <a:solidFill>
                  <a:srgbClr val="FF0000"/>
                </a:solidFill>
              </a:rPr>
              <a:t>29</a:t>
            </a:r>
            <a:endParaRPr lang="el-GR" sz="3200" b="1" dirty="0">
              <a:solidFill>
                <a:srgbClr val="FF0000"/>
              </a:solidFill>
            </a:endParaRPr>
          </a:p>
        </p:txBody>
      </p:sp>
      <p:sp>
        <p:nvSpPr>
          <p:cNvPr id="67" name="TextBox 66"/>
          <p:cNvSpPr txBox="1"/>
          <p:nvPr/>
        </p:nvSpPr>
        <p:spPr>
          <a:xfrm>
            <a:off x="7000892" y="3857628"/>
            <a:ext cx="639919" cy="584775"/>
          </a:xfrm>
          <a:prstGeom prst="rect">
            <a:avLst/>
          </a:prstGeom>
          <a:noFill/>
        </p:spPr>
        <p:txBody>
          <a:bodyPr wrap="none" rtlCol="0">
            <a:spAutoFit/>
          </a:bodyPr>
          <a:lstStyle/>
          <a:p>
            <a:r>
              <a:rPr lang="en-GB" sz="3200" b="1" dirty="0" smtClean="0">
                <a:solidFill>
                  <a:srgbClr val="FF0000"/>
                </a:solidFill>
              </a:rPr>
              <a:t>20</a:t>
            </a:r>
            <a:endParaRPr lang="el-GR" sz="3200" b="1" dirty="0">
              <a:solidFill>
                <a:srgbClr val="FF0000"/>
              </a:solidFill>
            </a:endParaRPr>
          </a:p>
        </p:txBody>
      </p:sp>
      <p:sp>
        <p:nvSpPr>
          <p:cNvPr id="46" name="Content Placeholder 2"/>
          <p:cNvSpPr txBox="1">
            <a:spLocks/>
          </p:cNvSpPr>
          <p:nvPr/>
        </p:nvSpPr>
        <p:spPr bwMode="auto">
          <a:xfrm>
            <a:off x="0" y="2060848"/>
            <a:ext cx="2448272"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GB" b="1" i="0" u="none" strike="noStrike" kern="0" cap="none" spc="0" normalizeH="0" baseline="0" noProof="0" dirty="0" smtClean="0">
                <a:ln>
                  <a:noFill/>
                </a:ln>
                <a:solidFill>
                  <a:srgbClr val="FF0000"/>
                </a:solidFill>
                <a:effectLst/>
                <a:uLnTx/>
                <a:uFillTx/>
                <a:latin typeface="+mn-lt"/>
                <a:ea typeface="+mn-ea"/>
                <a:cs typeface="+mn-cs"/>
              </a:rPr>
              <a:t>Local waking</a:t>
            </a:r>
            <a:r>
              <a:rPr kumimoji="0" lang="en-GB" b="1" i="0" u="none" strike="noStrike" kern="0" cap="none" spc="0" normalizeH="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GB" b="1" i="0" u="none" strike="noStrike" kern="0" cap="none" spc="0" normalizeH="0" noProof="0" dirty="0" smtClean="0">
                <a:ln>
                  <a:noFill/>
                </a:ln>
                <a:solidFill>
                  <a:srgbClr val="FF0000"/>
                </a:solidFill>
                <a:effectLst/>
                <a:uLnTx/>
                <a:uFillTx/>
                <a:latin typeface="+mn-lt"/>
                <a:ea typeface="+mn-ea"/>
                <a:cs typeface="+mn-cs"/>
              </a:rPr>
              <a:t>window adjustment</a:t>
            </a:r>
            <a:endParaRPr kumimoji="0" lang="en-GB" b="1" i="0" u="none" strike="noStrike" kern="0" cap="none" spc="0" normalizeH="0" baseline="0" noProof="0" dirty="0" smtClean="0">
              <a:ln>
                <a:noFill/>
              </a:ln>
              <a:solidFill>
                <a:srgbClr val="FF0000"/>
              </a:solidFill>
              <a:effectLst/>
              <a:uLnTx/>
              <a:uFillTx/>
              <a:latin typeface="+mn-lt"/>
              <a:ea typeface="+mn-ea"/>
              <a:cs typeface="+mn-cs"/>
            </a:endParaRPr>
          </a:p>
        </p:txBody>
      </p:sp>
      <p:cxnSp>
        <p:nvCxnSpPr>
          <p:cNvPr id="49" name="Straight Arrow Connector 48"/>
          <p:cNvCxnSpPr>
            <a:endCxn id="56" idx="0"/>
          </p:cNvCxnSpPr>
          <p:nvPr/>
        </p:nvCxnSpPr>
        <p:spPr bwMode="auto">
          <a:xfrm rot="16200000" flipH="1">
            <a:off x="704044" y="3048483"/>
            <a:ext cx="400151" cy="9055"/>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sp>
        <p:nvSpPr>
          <p:cNvPr id="48" name="Rectangle 47"/>
          <p:cNvSpPr/>
          <p:nvPr/>
        </p:nvSpPr>
        <p:spPr bwMode="auto">
          <a:xfrm>
            <a:off x="8316416" y="94383"/>
            <a:ext cx="720080" cy="454297"/>
          </a:xfrm>
          <a:prstGeom prst="rect">
            <a:avLst/>
          </a:prstGeom>
          <a:solidFill>
            <a:schemeClr val="bg1"/>
          </a:solidFill>
          <a:ln w="38100" cap="flat" cmpd="sng" algn="ctr">
            <a:solidFill>
              <a:srgbClr val="00924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1" dirty="0">
                <a:solidFill>
                  <a:srgbClr val="009242"/>
                </a:solidFill>
              </a:rPr>
              <a:t>W</a:t>
            </a:r>
            <a:endParaRPr kumimoji="0" lang="el-GR" sz="2400" b="1" i="0" u="none" strike="noStrike" cap="none" normalizeH="0" baseline="0" dirty="0" smtClean="0">
              <a:ln>
                <a:noFill/>
              </a:ln>
              <a:solidFill>
                <a:srgbClr val="009242"/>
              </a:solidFill>
              <a:effectLst/>
              <a:latin typeface="Arial" charset="0"/>
            </a:endParaRPr>
          </a:p>
        </p:txBody>
      </p:sp>
    </p:spTree>
    <p:custDataLst>
      <p:tags r:id="rId1"/>
    </p:custDataLst>
    <p:extLst>
      <p:ext uri="{BB962C8B-B14F-4D97-AF65-F5344CB8AC3E}">
        <p14:creationId xmlns:p14="http://schemas.microsoft.com/office/powerpoint/2010/main" val="33406422"/>
      </p:ext>
    </p:extLst>
  </p:cSld>
  <p:clrMapOvr>
    <a:masterClrMapping/>
  </p:clrMapOvr>
  <p:transition xmlns:p14="http://schemas.microsoft.com/office/powerpoint/2010/main" advTm="6900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par>
                                <p:cTn id="8" presetID="18" presetClass="entr" presetSubtype="12"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strips(downLeft)">
                                      <p:cBhvr>
                                        <p:cTn id="10" dur="500"/>
                                        <p:tgtEl>
                                          <p:spTgt spid="29"/>
                                        </p:tgtEl>
                                      </p:cBhvr>
                                    </p:animEffect>
                                  </p:childTnLst>
                                </p:cTn>
                              </p:par>
                              <p:par>
                                <p:cTn id="11" presetID="18" presetClass="entr" presetSubtype="6"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strips(downRight)">
                                      <p:cBhvr>
                                        <p:cTn id="13" dur="500"/>
                                        <p:tgtEl>
                                          <p:spTgt spid="50"/>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slide(fromTop)">
                                      <p:cBhvr>
                                        <p:cTn id="16" dur="500"/>
                                        <p:tgtEl>
                                          <p:spTgt spid="63"/>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slide(fromTop)">
                                      <p:cBhvr>
                                        <p:cTn id="19" dur="500"/>
                                        <p:tgtEl>
                                          <p:spTgt spid="64"/>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slide(fromTop)">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slide(fromBottom)">
                                      <p:cBhvr>
                                        <p:cTn id="27" dur="500"/>
                                        <p:tgtEl>
                                          <p:spTgt spid="56"/>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slide(fromBottom)">
                                      <p:cBhvr>
                                        <p:cTn id="30" dur="500"/>
                                        <p:tgtEl>
                                          <p:spTgt spid="54"/>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slide(fromBottom)">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dissolve">
                                      <p:cBhvr>
                                        <p:cTn id="38" dur="500"/>
                                        <p:tgtEl>
                                          <p:spTgt spid="46"/>
                                        </p:tgtEl>
                                      </p:cBhvr>
                                    </p:animEffect>
                                  </p:childTnLst>
                                </p:cTn>
                              </p:par>
                              <p:par>
                                <p:cTn id="39" presetID="9"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dissolve">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strips(downLeft)">
                                      <p:cBhvr>
                                        <p:cTn id="46" dur="500"/>
                                        <p:tgtEl>
                                          <p:spTgt spid="35"/>
                                        </p:tgtEl>
                                      </p:cBhvr>
                                    </p:animEffect>
                                  </p:childTnLst>
                                </p:cTn>
                              </p:par>
                              <p:par>
                                <p:cTn id="47" presetID="18" presetClass="entr" presetSubtype="12"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strips(downLeft)">
                                      <p:cBhvr>
                                        <p:cTn id="49" dur="500"/>
                                        <p:tgtEl>
                                          <p:spTgt spid="51"/>
                                        </p:tgtEl>
                                      </p:cBhvr>
                                    </p:animEffect>
                                  </p:childTnLst>
                                </p:cTn>
                              </p:par>
                              <p:par>
                                <p:cTn id="50" presetID="18" presetClass="entr" presetSubtype="6"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strips(downRight)">
                                      <p:cBhvr>
                                        <p:cTn id="52" dur="500"/>
                                        <p:tgtEl>
                                          <p:spTgt spid="39"/>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slide(fromTop)">
                                      <p:cBhvr>
                                        <p:cTn id="55" dur="500"/>
                                        <p:tgtEl>
                                          <p:spTgt spid="65"/>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slide(fromTop)">
                                      <p:cBhvr>
                                        <p:cTn id="58" dur="500"/>
                                        <p:tgtEl>
                                          <p:spTgt spid="66"/>
                                        </p:tgtEl>
                                      </p:cBhvr>
                                    </p:animEffect>
                                  </p:childTnLst>
                                </p:cTn>
                              </p:par>
                              <p:par>
                                <p:cTn id="59" presetID="12" presetClass="entr" presetSubtype="1"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slide(fromTop)">
                                      <p:cBhvr>
                                        <p:cTn id="61" dur="500"/>
                                        <p:tgtEl>
                                          <p:spTgt spid="67"/>
                                        </p:tgtEl>
                                      </p:cBhvr>
                                    </p:animEffect>
                                  </p:childTnLst>
                                </p:cTn>
                              </p:par>
                            </p:childTnLst>
                          </p:cTn>
                        </p:par>
                        <p:par>
                          <p:cTn id="62" fill="hold">
                            <p:stCondLst>
                              <p:cond delay="500"/>
                            </p:stCondLst>
                            <p:childTnLst>
                              <p:par>
                                <p:cTn id="63" presetID="12" presetClass="entr" presetSubtype="4"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slide(fromBottom)">
                                      <p:cBhvr>
                                        <p:cTn id="65" dur="500"/>
                                        <p:tgtEl>
                                          <p:spTgt spid="61"/>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slide(fromBottom)">
                                      <p:cBhvr>
                                        <p:cTn id="68" dur="500"/>
                                        <p:tgtEl>
                                          <p:spTgt spid="59"/>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slide(fromBottom)">
                                      <p:cBhvr>
                                        <p:cTn id="7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4" grpId="0"/>
      <p:bldP spid="58" grpId="0"/>
      <p:bldP spid="59" grpId="0"/>
      <p:bldP spid="60" grpId="0"/>
      <p:bldP spid="61" grpId="0"/>
      <p:bldP spid="62" grpId="0"/>
      <p:bldP spid="63" grpId="0"/>
      <p:bldP spid="64" grpId="0"/>
      <p:bldP spid="65" grpId="0"/>
      <p:bldP spid="66" grpId="0"/>
      <p:bldP spid="67" grpId="0"/>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GB" dirty="0" smtClean="0"/>
              <a:t>KSpot</a:t>
            </a:r>
            <a:r>
              <a:rPr lang="en-GB" baseline="30000" dirty="0" smtClean="0"/>
              <a:t>+</a:t>
            </a:r>
            <a:r>
              <a:rPr lang="en-GB" dirty="0" smtClean="0"/>
              <a:t> - Tree Balancing </a:t>
            </a:r>
            <a:r>
              <a:rPr lang="en-GB" dirty="0" smtClean="0"/>
              <a:t>Module</a:t>
            </a:r>
            <a:r>
              <a:rPr lang="en-GB" sz="1800" dirty="0" smtClean="0"/>
              <a:t> </a:t>
            </a:r>
            <a:r>
              <a:rPr lang="en-GB" sz="1200" dirty="0" smtClean="0"/>
              <a:t>(SeNTIE’09)</a:t>
            </a:r>
            <a:endParaRPr lang="el-GR" dirty="0"/>
          </a:p>
        </p:txBody>
      </p:sp>
      <p:sp>
        <p:nvSpPr>
          <p:cNvPr id="3" name="Content Placeholder 2"/>
          <p:cNvSpPr>
            <a:spLocks noGrp="1"/>
          </p:cNvSpPr>
          <p:nvPr>
            <p:ph idx="1"/>
          </p:nvPr>
        </p:nvSpPr>
        <p:spPr>
          <a:xfrm>
            <a:off x="0" y="2132856"/>
            <a:ext cx="9144000" cy="3744416"/>
          </a:xfrm>
        </p:spPr>
        <p:txBody>
          <a:bodyPr/>
          <a:lstStyle/>
          <a:p>
            <a:r>
              <a:rPr lang="en-GB" dirty="0" smtClean="0"/>
              <a:t>Utilizes the </a:t>
            </a:r>
            <a:r>
              <a:rPr lang="en-GB" b="1" dirty="0" smtClean="0"/>
              <a:t>Energy-driven Tree Construction (ETC) </a:t>
            </a:r>
            <a:r>
              <a:rPr lang="en-GB" dirty="0" smtClean="0"/>
              <a:t>algorithm, which:</a:t>
            </a:r>
          </a:p>
          <a:p>
            <a:pPr lvl="1"/>
            <a:r>
              <a:rPr lang="en-GB" dirty="0" smtClean="0"/>
              <a:t>Identifies bottlenecks in the query routing tree</a:t>
            </a:r>
          </a:p>
          <a:p>
            <a:pPr lvl="1"/>
            <a:r>
              <a:rPr lang="en-GB" dirty="0" smtClean="0"/>
              <a:t>Rearrange query routing tree in a distributed manner</a:t>
            </a:r>
          </a:p>
          <a:p>
            <a:r>
              <a:rPr lang="en-US" dirty="0" smtClean="0">
                <a:sym typeface="Wingdings" pitchFamily="2" charset="2"/>
              </a:rPr>
              <a:t>ETC phases:</a:t>
            </a:r>
          </a:p>
          <a:p>
            <a:pPr lvl="1"/>
            <a:r>
              <a:rPr lang="en-GB" dirty="0" smtClean="0">
                <a:sym typeface="Wingdings" pitchFamily="2" charset="2"/>
              </a:rPr>
              <a:t>Discover optimal branching factor </a:t>
            </a:r>
            <a:r>
              <a:rPr lang="el-GR" dirty="0" smtClean="0">
                <a:sym typeface="Wingdings" pitchFamily="2" charset="2"/>
              </a:rPr>
              <a:t>β</a:t>
            </a:r>
          </a:p>
          <a:p>
            <a:pPr lvl="1"/>
            <a:r>
              <a:rPr lang="en-GB" dirty="0" smtClean="0">
                <a:sym typeface="Wingdings" pitchFamily="2" charset="2"/>
              </a:rPr>
              <a:t>Disseminate </a:t>
            </a:r>
            <a:r>
              <a:rPr lang="el-GR" dirty="0" smtClean="0">
                <a:sym typeface="Wingdings" pitchFamily="2" charset="2"/>
              </a:rPr>
              <a:t>β </a:t>
            </a:r>
            <a:r>
              <a:rPr lang="en-GB" dirty="0" smtClean="0">
                <a:sym typeface="Wingdings" pitchFamily="2" charset="2"/>
              </a:rPr>
              <a:t>to the network and reassign parents recursively</a:t>
            </a:r>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13</a:t>
            </a:fld>
            <a:endParaRPr lang="en-US"/>
          </a:p>
        </p:txBody>
      </p:sp>
      <p:sp>
        <p:nvSpPr>
          <p:cNvPr id="6" name="Rectangle 5"/>
          <p:cNvSpPr/>
          <p:nvPr/>
        </p:nvSpPr>
        <p:spPr bwMode="auto">
          <a:xfrm>
            <a:off x="8316416" y="94383"/>
            <a:ext cx="720080" cy="454297"/>
          </a:xfrm>
          <a:prstGeom prst="rect">
            <a:avLst/>
          </a:prstGeom>
          <a:solidFill>
            <a:schemeClr val="bg1"/>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1" dirty="0">
                <a:solidFill>
                  <a:srgbClr val="0070C0"/>
                </a:solidFill>
              </a:rPr>
              <a:t>T</a:t>
            </a:r>
            <a:endParaRPr kumimoji="0" lang="el-GR" sz="2400" b="1" i="0" u="none" strike="noStrike" cap="none" normalizeH="0" baseline="0" dirty="0" smtClean="0">
              <a:ln>
                <a:noFill/>
              </a:ln>
              <a:solidFill>
                <a:srgbClr val="0070C0"/>
              </a:solidFill>
              <a:effectLst/>
              <a:latin typeface="Arial" charset="0"/>
            </a:endParaRPr>
          </a:p>
        </p:txBody>
      </p:sp>
      <p:sp>
        <p:nvSpPr>
          <p:cNvPr id="8" name="Rectangle 7"/>
          <p:cNvSpPr/>
          <p:nvPr/>
        </p:nvSpPr>
        <p:spPr bwMode="auto">
          <a:xfrm>
            <a:off x="107504" y="692696"/>
            <a:ext cx="8856984" cy="1296144"/>
          </a:xfrm>
          <a:prstGeom prst="rect">
            <a:avLst/>
          </a:prstGeom>
          <a:solidFill>
            <a:schemeClr val="accent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spcBef>
                <a:spcPct val="20000"/>
              </a:spcBef>
            </a:pPr>
            <a:r>
              <a:rPr lang="en-GB" sz="2800" b="1" kern="0" dirty="0">
                <a:solidFill>
                  <a:srgbClr val="000000"/>
                </a:solidFill>
                <a:latin typeface="Arial"/>
              </a:rPr>
              <a:t>Objective:</a:t>
            </a:r>
            <a:r>
              <a:rPr lang="en-GB" sz="2800" kern="0" dirty="0">
                <a:solidFill>
                  <a:srgbClr val="000000"/>
                </a:solidFill>
                <a:latin typeface="Arial"/>
              </a:rPr>
              <a:t> identify structural inefficiencies and attempt to remove them by reconstructing the query routing tree.</a:t>
            </a:r>
            <a:endParaRPr lang="en-GB" kern="0" dirty="0">
              <a:solidFill>
                <a:srgbClr val="000000"/>
              </a:solidFill>
              <a:latin typeface="Arial"/>
            </a:endParaRPr>
          </a:p>
        </p:txBody>
      </p:sp>
    </p:spTree>
    <p:custDataLst>
      <p:tags r:id="rId1"/>
    </p:custDataLst>
  </p:cSld>
  <p:clrMapOvr>
    <a:masterClrMapping/>
  </p:clrMapOvr>
  <p:transition xmlns:p14="http://schemas.microsoft.com/office/powerpoint/2010/main" advTm="41106"/>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ETC: Tree </a:t>
            </a:r>
            <a:r>
              <a:rPr lang="en-GB" dirty="0" err="1" smtClean="0"/>
              <a:t>reConstruction</a:t>
            </a:r>
            <a:r>
              <a:rPr lang="en-GB" dirty="0" smtClean="0"/>
              <a:t> Example</a:t>
            </a:r>
            <a:endParaRPr lang="el-GR" dirty="0"/>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14</a:t>
            </a:fld>
            <a:endParaRPr lang="en-US"/>
          </a:p>
        </p:txBody>
      </p:sp>
      <p:sp>
        <p:nvSpPr>
          <p:cNvPr id="7" name="Oval 6"/>
          <p:cNvSpPr/>
          <p:nvPr/>
        </p:nvSpPr>
        <p:spPr bwMode="auto">
          <a:xfrm>
            <a:off x="4216296" y="2161926"/>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1</a:t>
            </a:r>
            <a:endParaRPr kumimoji="0" lang="el-GR" sz="2800" b="1" i="0" u="none" strike="noStrike" cap="none" normalizeH="0" baseline="-25000" dirty="0" smtClean="0">
              <a:ln>
                <a:noFill/>
              </a:ln>
              <a:solidFill>
                <a:schemeClr val="tx2"/>
              </a:solidFill>
              <a:effectLst/>
              <a:latin typeface="Arial" charset="0"/>
            </a:endParaRPr>
          </a:p>
        </p:txBody>
      </p:sp>
      <p:sp>
        <p:nvSpPr>
          <p:cNvPr id="8" name="Oval 7"/>
          <p:cNvSpPr/>
          <p:nvPr/>
        </p:nvSpPr>
        <p:spPr bwMode="auto">
          <a:xfrm>
            <a:off x="1930280" y="3869598"/>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2</a:t>
            </a:r>
            <a:endParaRPr kumimoji="0" lang="el-GR" sz="2800" b="1" i="0" u="none" strike="noStrike" cap="none" normalizeH="0" baseline="-25000" dirty="0" smtClean="0">
              <a:ln>
                <a:noFill/>
              </a:ln>
              <a:solidFill>
                <a:schemeClr val="tx2"/>
              </a:solidFill>
              <a:effectLst/>
              <a:latin typeface="Arial" charset="0"/>
            </a:endParaRPr>
          </a:p>
        </p:txBody>
      </p:sp>
      <p:sp>
        <p:nvSpPr>
          <p:cNvPr id="9" name="Oval 8"/>
          <p:cNvSpPr/>
          <p:nvPr/>
        </p:nvSpPr>
        <p:spPr bwMode="auto">
          <a:xfrm>
            <a:off x="4216296" y="3869598"/>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3</a:t>
            </a:r>
            <a:endParaRPr kumimoji="0" lang="el-GR" sz="2800" b="1" i="0" u="none" strike="noStrike" cap="none" normalizeH="0" baseline="-25000" dirty="0" smtClean="0">
              <a:ln>
                <a:noFill/>
              </a:ln>
              <a:solidFill>
                <a:schemeClr val="tx2"/>
              </a:solidFill>
              <a:effectLst/>
              <a:latin typeface="Arial" charset="0"/>
            </a:endParaRPr>
          </a:p>
        </p:txBody>
      </p:sp>
      <p:sp>
        <p:nvSpPr>
          <p:cNvPr id="11" name="Oval 10"/>
          <p:cNvSpPr/>
          <p:nvPr/>
        </p:nvSpPr>
        <p:spPr bwMode="auto">
          <a:xfrm>
            <a:off x="430082" y="5584110"/>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5</a:t>
            </a:r>
            <a:endParaRPr kumimoji="0" lang="el-GR" sz="2800" b="1" i="0" u="none" strike="noStrike" cap="none" normalizeH="0" baseline="-25000" dirty="0" smtClean="0">
              <a:ln>
                <a:noFill/>
              </a:ln>
              <a:solidFill>
                <a:schemeClr val="tx2"/>
              </a:solidFill>
              <a:effectLst/>
              <a:latin typeface="Arial" charset="0"/>
            </a:endParaRPr>
          </a:p>
        </p:txBody>
      </p:sp>
      <p:sp>
        <p:nvSpPr>
          <p:cNvPr id="12" name="Oval 11"/>
          <p:cNvSpPr/>
          <p:nvPr/>
        </p:nvSpPr>
        <p:spPr bwMode="auto">
          <a:xfrm>
            <a:off x="1343386" y="5584110"/>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6</a:t>
            </a:r>
            <a:endParaRPr kumimoji="0" lang="el-GR" sz="2800" b="1" i="0" u="none" strike="noStrike" cap="none" normalizeH="0" baseline="-25000" dirty="0" smtClean="0">
              <a:ln>
                <a:noFill/>
              </a:ln>
              <a:solidFill>
                <a:schemeClr val="tx2"/>
              </a:solidFill>
              <a:effectLst/>
              <a:latin typeface="Arial" charset="0"/>
            </a:endParaRPr>
          </a:p>
        </p:txBody>
      </p:sp>
      <p:sp>
        <p:nvSpPr>
          <p:cNvPr id="13" name="Oval 12"/>
          <p:cNvSpPr/>
          <p:nvPr/>
        </p:nvSpPr>
        <p:spPr bwMode="auto">
          <a:xfrm>
            <a:off x="6788064" y="5584110"/>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lang="en-GB" sz="2800" b="1" baseline="-25000" dirty="0" smtClean="0">
                <a:solidFill>
                  <a:schemeClr val="tx2"/>
                </a:solidFill>
              </a:rPr>
              <a:t>10</a:t>
            </a:r>
            <a:endParaRPr kumimoji="0" lang="el-GR" sz="2800" b="1" i="0" u="none" strike="noStrike" cap="none" normalizeH="0" baseline="-25000" dirty="0" smtClean="0">
              <a:ln>
                <a:noFill/>
              </a:ln>
              <a:solidFill>
                <a:schemeClr val="tx2"/>
              </a:solidFill>
              <a:effectLst/>
              <a:latin typeface="Arial" charset="0"/>
            </a:endParaRPr>
          </a:p>
        </p:txBody>
      </p:sp>
      <p:sp>
        <p:nvSpPr>
          <p:cNvPr id="14" name="Oval 13"/>
          <p:cNvSpPr/>
          <p:nvPr/>
        </p:nvSpPr>
        <p:spPr bwMode="auto">
          <a:xfrm>
            <a:off x="6788064" y="3869598"/>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kumimoji="0" lang="en-GB" sz="2800" b="1" i="0" u="none" strike="noStrike" cap="none" normalizeH="0" baseline="-25000" dirty="0" smtClean="0">
                <a:ln>
                  <a:noFill/>
                </a:ln>
                <a:solidFill>
                  <a:schemeClr val="tx2"/>
                </a:solidFill>
                <a:effectLst/>
                <a:latin typeface="Arial" charset="0"/>
              </a:rPr>
              <a:t>4</a:t>
            </a:r>
            <a:endParaRPr kumimoji="0" lang="el-GR" sz="2800" b="1" i="0" u="none" strike="noStrike" cap="none" normalizeH="0" baseline="-25000" dirty="0" smtClean="0">
              <a:ln>
                <a:noFill/>
              </a:ln>
              <a:solidFill>
                <a:schemeClr val="tx2"/>
              </a:solidFill>
              <a:effectLst/>
              <a:latin typeface="Arial" charset="0"/>
            </a:endParaRPr>
          </a:p>
        </p:txBody>
      </p:sp>
      <p:cxnSp>
        <p:nvCxnSpPr>
          <p:cNvPr id="18" name="Elbow Connector 17"/>
          <p:cNvCxnSpPr>
            <a:stCxn id="11" idx="0"/>
            <a:endCxn id="8" idx="4"/>
          </p:cNvCxnSpPr>
          <p:nvPr/>
        </p:nvCxnSpPr>
        <p:spPr bwMode="auto">
          <a:xfrm rot="5400000" flipH="1" flipV="1">
            <a:off x="1108743" y="4369664"/>
            <a:ext cx="928694" cy="1500198"/>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19" name="Elbow Connector 17"/>
          <p:cNvCxnSpPr>
            <a:stCxn id="12" idx="0"/>
            <a:endCxn id="8" idx="4"/>
          </p:cNvCxnSpPr>
          <p:nvPr/>
        </p:nvCxnSpPr>
        <p:spPr bwMode="auto">
          <a:xfrm rot="5400000" flipH="1" flipV="1">
            <a:off x="1565395" y="4826316"/>
            <a:ext cx="928694" cy="586894"/>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22" name="Elbow Connector 17"/>
          <p:cNvCxnSpPr>
            <a:stCxn id="8" idx="0"/>
            <a:endCxn id="7" idx="3"/>
          </p:cNvCxnSpPr>
          <p:nvPr/>
        </p:nvCxnSpPr>
        <p:spPr bwMode="auto">
          <a:xfrm rot="5400000" flipH="1" flipV="1">
            <a:off x="2808815" y="2347038"/>
            <a:ext cx="1036934" cy="2008187"/>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25" name="Elbow Connector 17"/>
          <p:cNvCxnSpPr>
            <a:stCxn id="9" idx="0"/>
            <a:endCxn id="7" idx="4"/>
          </p:cNvCxnSpPr>
          <p:nvPr/>
        </p:nvCxnSpPr>
        <p:spPr bwMode="auto">
          <a:xfrm rot="5400000" flipH="1" flipV="1">
            <a:off x="4148278" y="3408671"/>
            <a:ext cx="921854" cy="1588"/>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28" name="Elbow Connector 17"/>
          <p:cNvCxnSpPr>
            <a:stCxn id="14" idx="0"/>
            <a:endCxn id="7" idx="5"/>
          </p:cNvCxnSpPr>
          <p:nvPr/>
        </p:nvCxnSpPr>
        <p:spPr bwMode="auto">
          <a:xfrm rot="16200000" flipV="1">
            <a:off x="5515537" y="2204161"/>
            <a:ext cx="1036934" cy="2293939"/>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37" name="Elbow Connector 17"/>
          <p:cNvCxnSpPr>
            <a:stCxn id="13" idx="0"/>
            <a:endCxn id="14" idx="4"/>
          </p:cNvCxnSpPr>
          <p:nvPr/>
        </p:nvCxnSpPr>
        <p:spPr bwMode="auto">
          <a:xfrm rot="5400000" flipH="1" flipV="1">
            <a:off x="6716626" y="5119763"/>
            <a:ext cx="928694" cy="1588"/>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sp>
        <p:nvSpPr>
          <p:cNvPr id="40" name="TextBox 39"/>
          <p:cNvSpPr txBox="1"/>
          <p:nvPr/>
        </p:nvSpPr>
        <p:spPr>
          <a:xfrm>
            <a:off x="2716098" y="3012342"/>
            <a:ext cx="527709" cy="461665"/>
          </a:xfrm>
          <a:prstGeom prst="rect">
            <a:avLst/>
          </a:prstGeom>
          <a:noFill/>
        </p:spPr>
        <p:txBody>
          <a:bodyPr wrap="none" rtlCol="0">
            <a:spAutoFit/>
          </a:bodyPr>
          <a:lstStyle/>
          <a:p>
            <a:r>
              <a:rPr lang="en-GB" sz="2400" b="1" dirty="0" smtClean="0">
                <a:solidFill>
                  <a:schemeClr val="tx2"/>
                </a:solidFill>
              </a:rPr>
              <a:t>41</a:t>
            </a:r>
            <a:endParaRPr lang="el-GR" b="1" dirty="0">
              <a:solidFill>
                <a:schemeClr val="tx2"/>
              </a:solidFill>
            </a:endParaRPr>
          </a:p>
        </p:txBody>
      </p:sp>
      <p:sp>
        <p:nvSpPr>
          <p:cNvPr id="41" name="TextBox 40"/>
          <p:cNvSpPr txBox="1"/>
          <p:nvPr/>
        </p:nvSpPr>
        <p:spPr>
          <a:xfrm>
            <a:off x="4067150" y="3307784"/>
            <a:ext cx="527709" cy="461665"/>
          </a:xfrm>
          <a:prstGeom prst="rect">
            <a:avLst/>
          </a:prstGeom>
          <a:noFill/>
        </p:spPr>
        <p:txBody>
          <a:bodyPr wrap="none" rtlCol="0">
            <a:spAutoFit/>
          </a:bodyPr>
          <a:lstStyle/>
          <a:p>
            <a:r>
              <a:rPr lang="en-GB" sz="2400" b="1" dirty="0" smtClean="0">
                <a:solidFill>
                  <a:schemeClr val="tx2"/>
                </a:solidFill>
              </a:rPr>
              <a:t>12</a:t>
            </a:r>
            <a:endParaRPr lang="el-GR" b="1" dirty="0">
              <a:solidFill>
                <a:schemeClr val="tx2"/>
              </a:solidFill>
            </a:endParaRPr>
          </a:p>
        </p:txBody>
      </p:sp>
      <p:sp>
        <p:nvSpPr>
          <p:cNvPr id="42" name="TextBox 41"/>
          <p:cNvSpPr txBox="1"/>
          <p:nvPr/>
        </p:nvSpPr>
        <p:spPr>
          <a:xfrm>
            <a:off x="6331793" y="3050743"/>
            <a:ext cx="527709" cy="461665"/>
          </a:xfrm>
          <a:prstGeom prst="rect">
            <a:avLst/>
          </a:prstGeom>
          <a:noFill/>
        </p:spPr>
        <p:txBody>
          <a:bodyPr wrap="none" rtlCol="0">
            <a:spAutoFit/>
          </a:bodyPr>
          <a:lstStyle/>
          <a:p>
            <a:r>
              <a:rPr lang="en-GB" sz="2400" b="1" dirty="0" smtClean="0">
                <a:solidFill>
                  <a:schemeClr val="tx2"/>
                </a:solidFill>
              </a:rPr>
              <a:t>21</a:t>
            </a:r>
            <a:endParaRPr lang="el-GR" b="1" dirty="0">
              <a:solidFill>
                <a:schemeClr val="tx2"/>
              </a:solidFill>
            </a:endParaRPr>
          </a:p>
        </p:txBody>
      </p:sp>
      <p:sp>
        <p:nvSpPr>
          <p:cNvPr id="43" name="TextBox 42"/>
          <p:cNvSpPr txBox="1"/>
          <p:nvPr/>
        </p:nvSpPr>
        <p:spPr>
          <a:xfrm>
            <a:off x="1114822" y="4875430"/>
            <a:ext cx="510717" cy="461665"/>
          </a:xfrm>
          <a:prstGeom prst="rect">
            <a:avLst/>
          </a:prstGeom>
          <a:noFill/>
        </p:spPr>
        <p:txBody>
          <a:bodyPr wrap="none" rtlCol="0">
            <a:spAutoFit/>
          </a:bodyPr>
          <a:lstStyle/>
          <a:p>
            <a:r>
              <a:rPr lang="en-GB" sz="2400" b="1" dirty="0" smtClean="0">
                <a:solidFill>
                  <a:schemeClr val="tx2"/>
                </a:solidFill>
              </a:rPr>
              <a:t>11</a:t>
            </a:r>
            <a:endParaRPr lang="el-GR" b="1" dirty="0">
              <a:solidFill>
                <a:schemeClr val="tx2"/>
              </a:solidFill>
            </a:endParaRPr>
          </a:p>
        </p:txBody>
      </p:sp>
      <p:sp>
        <p:nvSpPr>
          <p:cNvPr id="44" name="TextBox 43"/>
          <p:cNvSpPr txBox="1"/>
          <p:nvPr/>
        </p:nvSpPr>
        <p:spPr>
          <a:xfrm>
            <a:off x="1906910" y="5091454"/>
            <a:ext cx="356188" cy="461665"/>
          </a:xfrm>
          <a:prstGeom prst="rect">
            <a:avLst/>
          </a:prstGeom>
          <a:noFill/>
        </p:spPr>
        <p:txBody>
          <a:bodyPr wrap="none" rtlCol="0">
            <a:spAutoFit/>
          </a:bodyPr>
          <a:lstStyle/>
          <a:p>
            <a:r>
              <a:rPr lang="en-GB" sz="2400" b="1" dirty="0" smtClean="0">
                <a:solidFill>
                  <a:schemeClr val="tx2"/>
                </a:solidFill>
              </a:rPr>
              <a:t>7</a:t>
            </a:r>
            <a:endParaRPr lang="el-GR" b="1" dirty="0">
              <a:solidFill>
                <a:schemeClr val="tx2"/>
              </a:solidFill>
            </a:endParaRPr>
          </a:p>
        </p:txBody>
      </p:sp>
      <p:sp>
        <p:nvSpPr>
          <p:cNvPr id="45" name="TextBox 44"/>
          <p:cNvSpPr txBox="1"/>
          <p:nvPr/>
        </p:nvSpPr>
        <p:spPr>
          <a:xfrm>
            <a:off x="7288130" y="4941168"/>
            <a:ext cx="356188" cy="461665"/>
          </a:xfrm>
          <a:prstGeom prst="rect">
            <a:avLst/>
          </a:prstGeom>
          <a:noFill/>
        </p:spPr>
        <p:txBody>
          <a:bodyPr wrap="none" rtlCol="0">
            <a:spAutoFit/>
          </a:bodyPr>
          <a:lstStyle/>
          <a:p>
            <a:r>
              <a:rPr lang="en-GB" sz="2400" b="1" dirty="0" smtClean="0">
                <a:solidFill>
                  <a:schemeClr val="tx2"/>
                </a:solidFill>
              </a:rPr>
              <a:t>4</a:t>
            </a:r>
            <a:endParaRPr lang="el-GR" b="1" dirty="0">
              <a:solidFill>
                <a:schemeClr val="tx2"/>
              </a:solidFill>
            </a:endParaRPr>
          </a:p>
        </p:txBody>
      </p:sp>
      <p:sp>
        <p:nvSpPr>
          <p:cNvPr id="57" name="Content Placeholder 2"/>
          <p:cNvSpPr>
            <a:spLocks noGrp="1"/>
          </p:cNvSpPr>
          <p:nvPr>
            <p:ph idx="1"/>
          </p:nvPr>
        </p:nvSpPr>
        <p:spPr>
          <a:xfrm>
            <a:off x="0" y="675050"/>
            <a:ext cx="9144000" cy="1313790"/>
          </a:xfrm>
        </p:spPr>
        <p:txBody>
          <a:bodyPr/>
          <a:lstStyle/>
          <a:p>
            <a:pPr marL="457200" indent="-457200">
              <a:buAutoNum type="arabicPeriod"/>
            </a:pPr>
            <a:r>
              <a:rPr lang="en-GB" sz="2400" b="1" dirty="0" smtClean="0"/>
              <a:t>Discovery</a:t>
            </a:r>
            <a:r>
              <a:rPr lang="en-GB" sz="2400" dirty="0" smtClean="0"/>
              <a:t>: Find the Optimal Branching Factor</a:t>
            </a:r>
            <a:r>
              <a:rPr lang="el-GR" sz="2400" dirty="0" smtClean="0">
                <a:solidFill>
                  <a:srgbClr val="FF0000"/>
                </a:solidFill>
                <a:sym typeface="Wingdings" pitchFamily="2" charset="2"/>
              </a:rPr>
              <a:t> β</a:t>
            </a:r>
            <a:endParaRPr lang="en-GB" sz="2400" dirty="0" smtClean="0"/>
          </a:p>
          <a:p>
            <a:pPr marL="457200" indent="-457200">
              <a:buNone/>
            </a:pPr>
            <a:r>
              <a:rPr lang="en-GB" sz="2400" dirty="0" smtClean="0">
                <a:solidFill>
                  <a:srgbClr val="FF0000"/>
                </a:solidFill>
                <a:sym typeface="Wingdings" pitchFamily="2" charset="2"/>
              </a:rPr>
              <a:t>	Depth=2, Nodes=10  </a:t>
            </a:r>
            <a:r>
              <a:rPr lang="el-GR" sz="2400" dirty="0" smtClean="0">
                <a:solidFill>
                  <a:srgbClr val="FF0000"/>
                </a:solidFill>
                <a:sym typeface="Wingdings" pitchFamily="2" charset="2"/>
              </a:rPr>
              <a:t>β = </a:t>
            </a:r>
            <a:r>
              <a:rPr lang="en-US" sz="2400" baseline="30000" dirty="0" smtClean="0">
                <a:solidFill>
                  <a:srgbClr val="FF0000"/>
                </a:solidFill>
                <a:sym typeface="Wingdings" pitchFamily="2" charset="2"/>
              </a:rPr>
              <a:t>d</a:t>
            </a:r>
            <a:r>
              <a:rPr lang="en-GB" sz="2400" dirty="0" smtClean="0">
                <a:solidFill>
                  <a:srgbClr val="FF0000"/>
                </a:solidFill>
              </a:rPr>
              <a:t>√n = ⌊ </a:t>
            </a:r>
            <a:r>
              <a:rPr lang="en-US" sz="2400" baseline="30000" dirty="0" smtClean="0">
                <a:solidFill>
                  <a:srgbClr val="FF0000"/>
                </a:solidFill>
                <a:sym typeface="Wingdings" pitchFamily="2" charset="2"/>
              </a:rPr>
              <a:t>2</a:t>
            </a:r>
            <a:r>
              <a:rPr lang="en-GB" sz="2400" dirty="0" smtClean="0">
                <a:solidFill>
                  <a:srgbClr val="FF0000"/>
                </a:solidFill>
              </a:rPr>
              <a:t>√10 ⌋ = ⌊ </a:t>
            </a:r>
            <a:r>
              <a:rPr lang="en-GB" sz="2400" dirty="0" smtClean="0">
                <a:solidFill>
                  <a:srgbClr val="FF0000"/>
                </a:solidFill>
              </a:rPr>
              <a:t>3,16 </a:t>
            </a:r>
            <a:r>
              <a:rPr lang="en-GB" sz="2400" dirty="0" smtClean="0">
                <a:solidFill>
                  <a:srgbClr val="FF0000"/>
                </a:solidFill>
              </a:rPr>
              <a:t>⌋ = 3 </a:t>
            </a:r>
          </a:p>
          <a:p>
            <a:pPr marL="457200" indent="-457200">
              <a:buNone/>
            </a:pPr>
            <a:r>
              <a:rPr lang="en-GB" sz="2400" b="1" dirty="0" smtClean="0"/>
              <a:t>2.</a:t>
            </a:r>
            <a:r>
              <a:rPr lang="en-GB" sz="2400" dirty="0" smtClean="0"/>
              <a:t>    </a:t>
            </a:r>
            <a:r>
              <a:rPr lang="en-GB" sz="2400" b="1" dirty="0" smtClean="0"/>
              <a:t>Balancing:</a:t>
            </a:r>
            <a:r>
              <a:rPr lang="en-GB" sz="2400" dirty="0" smtClean="0"/>
              <a:t> Disseminate </a:t>
            </a:r>
            <a:r>
              <a:rPr lang="el-GR" sz="2400" dirty="0" smtClean="0">
                <a:solidFill>
                  <a:srgbClr val="FF0000"/>
                </a:solidFill>
                <a:sym typeface="Wingdings" pitchFamily="2" charset="2"/>
              </a:rPr>
              <a:t>β </a:t>
            </a:r>
            <a:r>
              <a:rPr lang="en-GB" sz="2400" dirty="0" smtClean="0"/>
              <a:t>and reassign parents</a:t>
            </a:r>
          </a:p>
        </p:txBody>
      </p:sp>
      <p:sp>
        <p:nvSpPr>
          <p:cNvPr id="31" name="Oval 30"/>
          <p:cNvSpPr/>
          <p:nvPr/>
        </p:nvSpPr>
        <p:spPr bwMode="auto">
          <a:xfrm>
            <a:off x="2273220" y="5595510"/>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lang="en-GB" sz="2800" b="1" baseline="-25000" dirty="0" smtClean="0">
                <a:solidFill>
                  <a:schemeClr val="tx2"/>
                </a:solidFill>
              </a:rPr>
              <a:t>7</a:t>
            </a:r>
            <a:endParaRPr kumimoji="0" lang="el-GR" sz="2800" b="1" i="0" u="none" strike="noStrike" cap="none" normalizeH="0" baseline="-25000" dirty="0" smtClean="0">
              <a:ln>
                <a:noFill/>
              </a:ln>
              <a:solidFill>
                <a:schemeClr val="tx2"/>
              </a:solidFill>
              <a:effectLst/>
              <a:latin typeface="Arial" charset="0"/>
            </a:endParaRPr>
          </a:p>
        </p:txBody>
      </p:sp>
      <p:sp>
        <p:nvSpPr>
          <p:cNvPr id="33" name="Oval 32"/>
          <p:cNvSpPr/>
          <p:nvPr/>
        </p:nvSpPr>
        <p:spPr bwMode="auto">
          <a:xfrm>
            <a:off x="3137316" y="5595510"/>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lang="en-GB" sz="2800" b="1" baseline="-25000" dirty="0" smtClean="0">
                <a:solidFill>
                  <a:schemeClr val="tx2"/>
                </a:solidFill>
              </a:rPr>
              <a:t>8</a:t>
            </a:r>
            <a:endParaRPr kumimoji="0" lang="el-GR" sz="2800" b="1" i="0" u="none" strike="noStrike" cap="none" normalizeH="0" baseline="-25000" dirty="0" smtClean="0">
              <a:ln>
                <a:noFill/>
              </a:ln>
              <a:solidFill>
                <a:schemeClr val="tx2"/>
              </a:solidFill>
              <a:effectLst/>
              <a:latin typeface="Arial" charset="0"/>
            </a:endParaRPr>
          </a:p>
        </p:txBody>
      </p:sp>
      <p:cxnSp>
        <p:nvCxnSpPr>
          <p:cNvPr id="38" name="Elbow Connector 17"/>
          <p:cNvCxnSpPr>
            <a:stCxn id="31" idx="0"/>
            <a:endCxn id="8" idx="4"/>
          </p:cNvCxnSpPr>
          <p:nvPr/>
        </p:nvCxnSpPr>
        <p:spPr bwMode="auto">
          <a:xfrm rot="16200000" flipV="1">
            <a:off x="2024612" y="4953993"/>
            <a:ext cx="940094" cy="342940"/>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cxnSp>
        <p:nvCxnSpPr>
          <p:cNvPr id="48" name="Elbow Connector 17"/>
          <p:cNvCxnSpPr>
            <a:stCxn id="33" idx="0"/>
            <a:endCxn id="8" idx="4"/>
          </p:cNvCxnSpPr>
          <p:nvPr/>
        </p:nvCxnSpPr>
        <p:spPr bwMode="auto">
          <a:xfrm rot="16200000" flipV="1">
            <a:off x="2456660" y="4521945"/>
            <a:ext cx="940094" cy="1207036"/>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sp>
        <p:nvSpPr>
          <p:cNvPr id="54" name="Oval 53"/>
          <p:cNvSpPr/>
          <p:nvPr/>
        </p:nvSpPr>
        <p:spPr bwMode="auto">
          <a:xfrm>
            <a:off x="4067150" y="5595510"/>
            <a:ext cx="785818" cy="7858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2"/>
                </a:solidFill>
                <a:effectLst/>
                <a:latin typeface="Arial" charset="0"/>
              </a:rPr>
              <a:t>s</a:t>
            </a:r>
            <a:r>
              <a:rPr lang="en-GB" sz="2800" b="1" baseline="-25000" dirty="0" smtClean="0">
                <a:solidFill>
                  <a:schemeClr val="tx2"/>
                </a:solidFill>
              </a:rPr>
              <a:t>9</a:t>
            </a:r>
            <a:endParaRPr kumimoji="0" lang="el-GR" sz="2800" b="1" i="0" u="none" strike="noStrike" cap="none" normalizeH="0" baseline="-25000" dirty="0" smtClean="0">
              <a:ln>
                <a:noFill/>
              </a:ln>
              <a:solidFill>
                <a:schemeClr val="tx2"/>
              </a:solidFill>
              <a:effectLst/>
              <a:latin typeface="Arial" charset="0"/>
            </a:endParaRPr>
          </a:p>
        </p:txBody>
      </p:sp>
      <p:cxnSp>
        <p:nvCxnSpPr>
          <p:cNvPr id="58" name="Elbow Connector 17"/>
          <p:cNvCxnSpPr>
            <a:stCxn id="54" idx="0"/>
            <a:endCxn id="8" idx="4"/>
          </p:cNvCxnSpPr>
          <p:nvPr/>
        </p:nvCxnSpPr>
        <p:spPr bwMode="auto">
          <a:xfrm rot="16200000" flipV="1">
            <a:off x="2921577" y="4057028"/>
            <a:ext cx="940094" cy="2136870"/>
          </a:xfrm>
          <a:prstGeom prst="straightConnector1">
            <a:avLst/>
          </a:prstGeom>
          <a:solidFill>
            <a:schemeClr val="accent1"/>
          </a:solidFill>
          <a:ln w="9525" cap="flat" cmpd="sng" algn="ctr">
            <a:solidFill>
              <a:schemeClr val="tx2"/>
            </a:solidFill>
            <a:prstDash val="solid"/>
            <a:round/>
            <a:headEnd type="none" w="med" len="med"/>
            <a:tailEnd type="none" w="med" len="med"/>
          </a:ln>
          <a:effectLst/>
        </p:spPr>
      </p:cxnSp>
      <p:sp>
        <p:nvSpPr>
          <p:cNvPr id="61" name="TextBox 60"/>
          <p:cNvSpPr txBox="1"/>
          <p:nvPr/>
        </p:nvSpPr>
        <p:spPr>
          <a:xfrm>
            <a:off x="2554982" y="5163462"/>
            <a:ext cx="356188" cy="461665"/>
          </a:xfrm>
          <a:prstGeom prst="rect">
            <a:avLst/>
          </a:prstGeom>
          <a:noFill/>
        </p:spPr>
        <p:txBody>
          <a:bodyPr wrap="none" rtlCol="0">
            <a:spAutoFit/>
          </a:bodyPr>
          <a:lstStyle/>
          <a:p>
            <a:r>
              <a:rPr lang="en-GB" sz="2400" b="1" dirty="0" smtClean="0">
                <a:solidFill>
                  <a:schemeClr val="tx2"/>
                </a:solidFill>
              </a:rPr>
              <a:t>2</a:t>
            </a:r>
            <a:endParaRPr lang="el-GR" b="1" dirty="0">
              <a:solidFill>
                <a:schemeClr val="tx2"/>
              </a:solidFill>
            </a:endParaRPr>
          </a:p>
        </p:txBody>
      </p:sp>
      <p:sp>
        <p:nvSpPr>
          <p:cNvPr id="62" name="TextBox 61"/>
          <p:cNvSpPr txBox="1"/>
          <p:nvPr/>
        </p:nvSpPr>
        <p:spPr>
          <a:xfrm>
            <a:off x="3275062" y="5163462"/>
            <a:ext cx="527709" cy="461665"/>
          </a:xfrm>
          <a:prstGeom prst="rect">
            <a:avLst/>
          </a:prstGeom>
          <a:noFill/>
        </p:spPr>
        <p:txBody>
          <a:bodyPr wrap="none" rtlCol="0">
            <a:spAutoFit/>
          </a:bodyPr>
          <a:lstStyle/>
          <a:p>
            <a:r>
              <a:rPr lang="en-GB" sz="2400" b="1" dirty="0" smtClean="0">
                <a:solidFill>
                  <a:schemeClr val="tx2"/>
                </a:solidFill>
              </a:rPr>
              <a:t>29</a:t>
            </a:r>
            <a:endParaRPr lang="el-GR" b="1" dirty="0">
              <a:solidFill>
                <a:schemeClr val="tx2"/>
              </a:solidFill>
            </a:endParaRPr>
          </a:p>
        </p:txBody>
      </p:sp>
      <p:sp>
        <p:nvSpPr>
          <p:cNvPr id="63" name="TextBox 62"/>
          <p:cNvSpPr txBox="1"/>
          <p:nvPr/>
        </p:nvSpPr>
        <p:spPr>
          <a:xfrm>
            <a:off x="4143010" y="5133845"/>
            <a:ext cx="356188" cy="461665"/>
          </a:xfrm>
          <a:prstGeom prst="rect">
            <a:avLst/>
          </a:prstGeom>
          <a:noFill/>
        </p:spPr>
        <p:txBody>
          <a:bodyPr wrap="none" rtlCol="0">
            <a:spAutoFit/>
          </a:bodyPr>
          <a:lstStyle/>
          <a:p>
            <a:r>
              <a:rPr lang="en-GB" sz="2400" b="1" dirty="0" smtClean="0">
                <a:solidFill>
                  <a:schemeClr val="tx2"/>
                </a:solidFill>
              </a:rPr>
              <a:t>3</a:t>
            </a:r>
            <a:endParaRPr lang="el-GR" b="1" dirty="0">
              <a:solidFill>
                <a:schemeClr val="tx2"/>
              </a:solidFill>
            </a:endParaRPr>
          </a:p>
        </p:txBody>
      </p:sp>
      <p:sp>
        <p:nvSpPr>
          <p:cNvPr id="64" name="Oval 63"/>
          <p:cNvSpPr/>
          <p:nvPr/>
        </p:nvSpPr>
        <p:spPr bwMode="auto">
          <a:xfrm>
            <a:off x="2987030" y="4155350"/>
            <a:ext cx="2448272" cy="2160240"/>
          </a:xfrm>
          <a:prstGeom prst="ellipse">
            <a:avLst/>
          </a:prstGeom>
          <a:noFill/>
          <a:ln w="381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cxnSp>
        <p:nvCxnSpPr>
          <p:cNvPr id="65" name="Elbow Connector 17"/>
          <p:cNvCxnSpPr>
            <a:stCxn id="62" idx="2"/>
            <a:endCxn id="9" idx="4"/>
          </p:cNvCxnSpPr>
          <p:nvPr/>
        </p:nvCxnSpPr>
        <p:spPr bwMode="auto">
          <a:xfrm rot="5400000" flipH="1" flipV="1">
            <a:off x="3589205" y="4605128"/>
            <a:ext cx="969711" cy="1070288"/>
          </a:xfrm>
          <a:prstGeom prst="straightConnector1">
            <a:avLst/>
          </a:prstGeom>
          <a:solidFill>
            <a:schemeClr val="accent1"/>
          </a:solidFill>
          <a:ln w="28575" cap="flat" cmpd="sng" algn="ctr">
            <a:solidFill>
              <a:srgbClr val="FF0000"/>
            </a:solidFill>
            <a:prstDash val="solid"/>
            <a:round/>
            <a:headEnd type="none" w="med" len="med"/>
            <a:tailEnd type="none" w="med" len="med"/>
          </a:ln>
          <a:effectLst/>
        </p:spPr>
      </p:cxnSp>
      <p:cxnSp>
        <p:nvCxnSpPr>
          <p:cNvPr id="68" name="Elbow Connector 17"/>
          <p:cNvCxnSpPr>
            <a:stCxn id="54" idx="0"/>
            <a:endCxn id="9" idx="4"/>
          </p:cNvCxnSpPr>
          <p:nvPr/>
        </p:nvCxnSpPr>
        <p:spPr bwMode="auto">
          <a:xfrm rot="5400000" flipH="1" flipV="1">
            <a:off x="4064585" y="5050890"/>
            <a:ext cx="940094" cy="149146"/>
          </a:xfrm>
          <a:prstGeom prst="straightConnector1">
            <a:avLst/>
          </a:prstGeom>
          <a:solidFill>
            <a:schemeClr val="accent1"/>
          </a:solidFill>
          <a:ln w="28575" cap="flat" cmpd="sng" algn="ctr">
            <a:solidFill>
              <a:srgbClr val="FF0000"/>
            </a:solidFill>
            <a:prstDash val="solid"/>
            <a:round/>
            <a:headEnd type="none" w="med" len="med"/>
            <a:tailEnd type="none" w="med" len="med"/>
          </a:ln>
          <a:effectLst/>
        </p:spPr>
      </p:cxnSp>
      <p:sp>
        <p:nvSpPr>
          <p:cNvPr id="71" name="TextBox 70"/>
          <p:cNvSpPr txBox="1"/>
          <p:nvPr/>
        </p:nvSpPr>
        <p:spPr>
          <a:xfrm>
            <a:off x="2963377" y="2875736"/>
            <a:ext cx="527709" cy="461665"/>
          </a:xfrm>
          <a:prstGeom prst="rect">
            <a:avLst/>
          </a:prstGeom>
          <a:noFill/>
        </p:spPr>
        <p:txBody>
          <a:bodyPr wrap="none" rtlCol="0">
            <a:spAutoFit/>
          </a:bodyPr>
          <a:lstStyle/>
          <a:p>
            <a:r>
              <a:rPr lang="en-GB" sz="2400" b="1" dirty="0" smtClean="0">
                <a:solidFill>
                  <a:srgbClr val="FF0000"/>
                </a:solidFill>
              </a:rPr>
              <a:t>13</a:t>
            </a:r>
            <a:endParaRPr lang="el-GR" b="1" dirty="0">
              <a:solidFill>
                <a:srgbClr val="FF0000"/>
              </a:solidFill>
            </a:endParaRPr>
          </a:p>
        </p:txBody>
      </p:sp>
      <p:sp>
        <p:nvSpPr>
          <p:cNvPr id="72" name="TextBox 71"/>
          <p:cNvSpPr txBox="1"/>
          <p:nvPr/>
        </p:nvSpPr>
        <p:spPr>
          <a:xfrm>
            <a:off x="3995142" y="3091760"/>
            <a:ext cx="527709" cy="461665"/>
          </a:xfrm>
          <a:prstGeom prst="rect">
            <a:avLst/>
          </a:prstGeom>
          <a:noFill/>
        </p:spPr>
        <p:txBody>
          <a:bodyPr wrap="none" rtlCol="0">
            <a:spAutoFit/>
          </a:bodyPr>
          <a:lstStyle/>
          <a:p>
            <a:r>
              <a:rPr lang="en-GB" sz="2400" b="1" dirty="0" smtClean="0">
                <a:solidFill>
                  <a:srgbClr val="FF0000"/>
                </a:solidFill>
              </a:rPr>
              <a:t>30</a:t>
            </a:r>
            <a:endParaRPr lang="el-GR" b="1" dirty="0">
              <a:solidFill>
                <a:srgbClr val="FF0000"/>
              </a:solidFill>
            </a:endParaRPr>
          </a:p>
        </p:txBody>
      </p:sp>
      <p:cxnSp>
        <p:nvCxnSpPr>
          <p:cNvPr id="75" name="Straight Arrow Connector 74"/>
          <p:cNvCxnSpPr/>
          <p:nvPr/>
        </p:nvCxnSpPr>
        <p:spPr bwMode="auto">
          <a:xfrm rot="5400000">
            <a:off x="6227390" y="4220294"/>
            <a:ext cx="3888432" cy="1588"/>
          </a:xfrm>
          <a:prstGeom prst="straightConnector1">
            <a:avLst/>
          </a:prstGeom>
          <a:solidFill>
            <a:schemeClr val="accent1"/>
          </a:solidFill>
          <a:ln w="38100" cap="flat" cmpd="sng" algn="ctr">
            <a:solidFill>
              <a:srgbClr val="FF0000"/>
            </a:solidFill>
            <a:prstDash val="solid"/>
            <a:round/>
            <a:headEnd type="triangle" w="med" len="med"/>
            <a:tailEnd type="triangle" w="med" len="med"/>
          </a:ln>
          <a:effectLst/>
        </p:spPr>
      </p:cxnSp>
      <p:sp>
        <p:nvSpPr>
          <p:cNvPr id="76" name="TextBox 75"/>
          <p:cNvSpPr txBox="1"/>
          <p:nvPr/>
        </p:nvSpPr>
        <p:spPr>
          <a:xfrm>
            <a:off x="8241213" y="3687415"/>
            <a:ext cx="723275" cy="461665"/>
          </a:xfrm>
          <a:prstGeom prst="rect">
            <a:avLst/>
          </a:prstGeom>
          <a:noFill/>
        </p:spPr>
        <p:txBody>
          <a:bodyPr wrap="none" rtlCol="0">
            <a:spAutoFit/>
          </a:bodyPr>
          <a:lstStyle/>
          <a:p>
            <a:r>
              <a:rPr lang="en-GB" sz="2400" b="1" dirty="0" smtClean="0">
                <a:solidFill>
                  <a:srgbClr val="FF0000"/>
                </a:solidFill>
              </a:rPr>
              <a:t>d=2</a:t>
            </a:r>
            <a:endParaRPr lang="el-GR" b="1" dirty="0">
              <a:solidFill>
                <a:srgbClr val="FF0000"/>
              </a:solidFill>
            </a:endParaRPr>
          </a:p>
        </p:txBody>
      </p:sp>
      <p:sp>
        <p:nvSpPr>
          <p:cNvPr id="46" name="TextBox 67"/>
          <p:cNvSpPr txBox="1">
            <a:spLocks noChangeArrowheads="1"/>
          </p:cNvSpPr>
          <p:nvPr/>
        </p:nvSpPr>
        <p:spPr bwMode="auto">
          <a:xfrm>
            <a:off x="466750" y="2155656"/>
            <a:ext cx="3672408" cy="1015663"/>
          </a:xfrm>
          <a:prstGeom prst="rect">
            <a:avLst/>
          </a:prstGeom>
          <a:noFill/>
          <a:ln w="9525">
            <a:noFill/>
            <a:miter lim="800000"/>
            <a:headEnd/>
            <a:tailEnd/>
          </a:ln>
        </p:spPr>
        <p:txBody>
          <a:bodyPr wrap="square">
            <a:spAutoFit/>
          </a:bodyPr>
          <a:lstStyle/>
          <a:p>
            <a:r>
              <a:rPr lang="en-GB" sz="2000" b="1" dirty="0" smtClean="0">
                <a:solidFill>
                  <a:srgbClr val="FF0000"/>
                </a:solidFill>
                <a:sym typeface="Wingdings" pitchFamily="2" charset="2"/>
              </a:rPr>
              <a:t>Reconstruction changes </a:t>
            </a:r>
          </a:p>
          <a:p>
            <a:r>
              <a:rPr lang="en-GB" sz="2000" b="1" dirty="0" smtClean="0">
                <a:solidFill>
                  <a:srgbClr val="FF0000"/>
                </a:solidFill>
                <a:sym typeface="Wingdings" pitchFamily="2" charset="2"/>
              </a:rPr>
              <a:t>the workload. ETC precedes </a:t>
            </a:r>
          </a:p>
          <a:p>
            <a:r>
              <a:rPr lang="en-GB" sz="2000" b="1" dirty="0" smtClean="0">
                <a:solidFill>
                  <a:srgbClr val="FF0000"/>
                </a:solidFill>
                <a:sym typeface="Wingdings" pitchFamily="2" charset="2"/>
              </a:rPr>
              <a:t>WART</a:t>
            </a:r>
            <a:endParaRPr lang="en-GB" sz="2000" b="1" dirty="0">
              <a:solidFill>
                <a:srgbClr val="FF0000"/>
              </a:solidFill>
            </a:endParaRPr>
          </a:p>
        </p:txBody>
      </p:sp>
      <p:cxnSp>
        <p:nvCxnSpPr>
          <p:cNvPr id="47" name="Straight Arrow Connector 46"/>
          <p:cNvCxnSpPr/>
          <p:nvPr/>
        </p:nvCxnSpPr>
        <p:spPr bwMode="auto">
          <a:xfrm rot="10800000" flipV="1">
            <a:off x="3491086" y="2803728"/>
            <a:ext cx="288032" cy="216024"/>
          </a:xfrm>
          <a:prstGeom prst="straightConnector1">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50" name="Straight Arrow Connector 49"/>
          <p:cNvCxnSpPr/>
          <p:nvPr/>
        </p:nvCxnSpPr>
        <p:spPr bwMode="auto">
          <a:xfrm rot="16200000" flipH="1">
            <a:off x="3779118" y="2803728"/>
            <a:ext cx="360040" cy="360040"/>
          </a:xfrm>
          <a:prstGeom prst="straightConnector1">
            <a:avLst/>
          </a:prstGeom>
          <a:solidFill>
            <a:schemeClr val="accent1"/>
          </a:solidFill>
          <a:ln w="38100" cap="flat" cmpd="sng" algn="ctr">
            <a:solidFill>
              <a:srgbClr val="FF0000"/>
            </a:solidFill>
            <a:prstDash val="solid"/>
            <a:round/>
            <a:headEnd type="none" w="med" len="med"/>
            <a:tailEnd type="triangle" w="med" len="med"/>
          </a:ln>
          <a:effectLst/>
        </p:spPr>
      </p:cxnSp>
      <p:sp>
        <p:nvSpPr>
          <p:cNvPr id="59" name="TextBox 58"/>
          <p:cNvSpPr txBox="1"/>
          <p:nvPr/>
        </p:nvSpPr>
        <p:spPr>
          <a:xfrm>
            <a:off x="5147270" y="2371680"/>
            <a:ext cx="2210862" cy="646331"/>
          </a:xfrm>
          <a:prstGeom prst="rect">
            <a:avLst/>
          </a:prstGeom>
          <a:noFill/>
        </p:spPr>
        <p:txBody>
          <a:bodyPr wrap="none" rtlCol="0">
            <a:spAutoFit/>
          </a:bodyPr>
          <a:lstStyle/>
          <a:p>
            <a:r>
              <a:rPr lang="en-GB" b="1" dirty="0" smtClean="0">
                <a:solidFill>
                  <a:srgbClr val="009242"/>
                </a:solidFill>
              </a:rPr>
              <a:t>Children(s</a:t>
            </a:r>
            <a:r>
              <a:rPr lang="en-GB" b="1" baseline="-25000" dirty="0" smtClean="0">
                <a:solidFill>
                  <a:srgbClr val="009242"/>
                </a:solidFill>
              </a:rPr>
              <a:t>1</a:t>
            </a:r>
            <a:r>
              <a:rPr lang="en-GB" b="1" dirty="0" smtClean="0">
                <a:solidFill>
                  <a:srgbClr val="009242"/>
                </a:solidFill>
              </a:rPr>
              <a:t>)=3</a:t>
            </a:r>
            <a:r>
              <a:rPr lang="el-GR" b="1" dirty="0" smtClean="0">
                <a:solidFill>
                  <a:srgbClr val="009242"/>
                </a:solidFill>
              </a:rPr>
              <a:t> </a:t>
            </a:r>
            <a:r>
              <a:rPr lang="en-GB" b="1" dirty="0" smtClean="0">
                <a:solidFill>
                  <a:srgbClr val="009242"/>
                </a:solidFill>
              </a:rPr>
              <a:t>≤</a:t>
            </a:r>
            <a:r>
              <a:rPr lang="el-GR" b="1" dirty="0" smtClean="0">
                <a:solidFill>
                  <a:srgbClr val="009242"/>
                </a:solidFill>
              </a:rPr>
              <a:t> β </a:t>
            </a:r>
          </a:p>
          <a:p>
            <a:r>
              <a:rPr lang="el-GR" b="1" dirty="0" err="1" smtClean="0">
                <a:solidFill>
                  <a:srgbClr val="009242"/>
                </a:solidFill>
                <a:sym typeface="Wingdings" pitchFamily="2" charset="2"/>
              </a:rPr>
              <a:t>ΟΚ</a:t>
            </a:r>
            <a:endParaRPr lang="el-GR" b="1" dirty="0">
              <a:solidFill>
                <a:srgbClr val="009242"/>
              </a:solidFill>
            </a:endParaRPr>
          </a:p>
        </p:txBody>
      </p:sp>
      <p:sp>
        <p:nvSpPr>
          <p:cNvPr id="60" name="TextBox 59"/>
          <p:cNvSpPr txBox="1"/>
          <p:nvPr/>
        </p:nvSpPr>
        <p:spPr>
          <a:xfrm>
            <a:off x="322734" y="3523808"/>
            <a:ext cx="2218877" cy="646331"/>
          </a:xfrm>
          <a:prstGeom prst="rect">
            <a:avLst/>
          </a:prstGeom>
          <a:noFill/>
        </p:spPr>
        <p:txBody>
          <a:bodyPr wrap="none" rtlCol="0">
            <a:spAutoFit/>
          </a:bodyPr>
          <a:lstStyle/>
          <a:p>
            <a:r>
              <a:rPr lang="en-GB" b="1" dirty="0" smtClean="0">
                <a:solidFill>
                  <a:srgbClr val="FF0000"/>
                </a:solidFill>
              </a:rPr>
              <a:t>Children(s</a:t>
            </a:r>
            <a:r>
              <a:rPr lang="el-GR" b="1" baseline="-25000" dirty="0" smtClean="0">
                <a:solidFill>
                  <a:srgbClr val="FF0000"/>
                </a:solidFill>
              </a:rPr>
              <a:t>2</a:t>
            </a:r>
            <a:r>
              <a:rPr lang="en-GB" b="1" dirty="0" smtClean="0">
                <a:solidFill>
                  <a:srgbClr val="FF0000"/>
                </a:solidFill>
              </a:rPr>
              <a:t>)=</a:t>
            </a:r>
            <a:r>
              <a:rPr lang="el-GR" b="1" dirty="0" smtClean="0">
                <a:solidFill>
                  <a:srgbClr val="FF0000"/>
                </a:solidFill>
              </a:rPr>
              <a:t>5 &gt; β </a:t>
            </a:r>
          </a:p>
          <a:p>
            <a:r>
              <a:rPr lang="el-GR" b="1" dirty="0" smtClean="0">
                <a:solidFill>
                  <a:srgbClr val="FF0000"/>
                </a:solidFill>
                <a:sym typeface="Wingdings" pitchFamily="2" charset="2"/>
              </a:rPr>
              <a:t></a:t>
            </a:r>
            <a:r>
              <a:rPr lang="en-GB" b="1" dirty="0" smtClean="0">
                <a:solidFill>
                  <a:srgbClr val="FF0000"/>
                </a:solidFill>
                <a:sym typeface="Wingdings" pitchFamily="2" charset="2"/>
              </a:rPr>
              <a:t>FIX</a:t>
            </a:r>
            <a:endParaRPr lang="el-GR" b="1" dirty="0">
              <a:solidFill>
                <a:srgbClr val="FF0000"/>
              </a:solidFill>
            </a:endParaRPr>
          </a:p>
        </p:txBody>
      </p:sp>
      <p:sp>
        <p:nvSpPr>
          <p:cNvPr id="49" name="Rectangle 48"/>
          <p:cNvSpPr/>
          <p:nvPr/>
        </p:nvSpPr>
        <p:spPr bwMode="auto">
          <a:xfrm>
            <a:off x="8316416" y="94383"/>
            <a:ext cx="720080" cy="454297"/>
          </a:xfrm>
          <a:prstGeom prst="rect">
            <a:avLst/>
          </a:prstGeom>
          <a:solidFill>
            <a:schemeClr val="bg1"/>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1" dirty="0">
                <a:solidFill>
                  <a:srgbClr val="0070C0"/>
                </a:solidFill>
              </a:rPr>
              <a:t>T</a:t>
            </a:r>
            <a:endParaRPr kumimoji="0" lang="el-GR" sz="2400" b="1" i="0" u="none" strike="noStrike" cap="none" normalizeH="0" baseline="0" dirty="0" smtClean="0">
              <a:ln>
                <a:noFill/>
              </a:ln>
              <a:solidFill>
                <a:srgbClr val="0070C0"/>
              </a:solidFill>
              <a:effectLst/>
              <a:latin typeface="Arial" charset="0"/>
            </a:endParaRPr>
          </a:p>
        </p:txBody>
      </p:sp>
    </p:spTree>
    <p:custDataLst>
      <p:tags r:id="rId1"/>
    </p:custDataLst>
  </p:cSld>
  <p:clrMapOvr>
    <a:masterClrMapping/>
  </p:clrMapOvr>
  <p:transition xmlns:p14="http://schemas.microsoft.com/office/powerpoint/2010/main" advTm="13624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slide(fromBottom)">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par>
                                <p:cTn id="13" presetID="22" presetClass="entr" presetSubtype="4"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down)">
                                      <p:cBhvr>
                                        <p:cTn id="15" dur="500"/>
                                        <p:tgtEl>
                                          <p:spTgt spid="58"/>
                                        </p:tgtEl>
                                      </p:cBhvr>
                                    </p:animEffect>
                                  </p:childTnLst>
                                </p:cTn>
                              </p:par>
                              <p:par>
                                <p:cTn id="16" presetID="22" presetClass="entr" presetSubtype="4"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par>
                                <p:cTn id="19" presetID="22" presetClass="entr" presetSubtype="4"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down)">
                                      <p:cBhvr>
                                        <p:cTn id="21" dur="500"/>
                                        <p:tgtEl>
                                          <p:spTgt spid="38"/>
                                        </p:tgtEl>
                                      </p:cBhvr>
                                    </p:animEffect>
                                  </p:childTnLst>
                                </p:cTn>
                              </p:par>
                              <p:par>
                                <p:cTn id="22" presetID="22" presetClass="entr" presetSubtype="4"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down)">
                                      <p:cBhvr>
                                        <p:cTn id="44" dur="500"/>
                                        <p:tgtEl>
                                          <p:spTgt spid="28"/>
                                        </p:tgtEl>
                                      </p:cBhvr>
                                    </p:animEffect>
                                  </p:childTnLst>
                                </p:cTn>
                              </p:par>
                              <p:par>
                                <p:cTn id="45" presetID="2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par>
                                <p:cTn id="48" presetID="22" presetClass="entr" presetSubtype="4"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par>
                                <p:cTn id="51" presetID="1" presetClass="entr" presetSubtype="0" fill="hold" grpId="1"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dissolve">
                                      <p:cBhvr>
                                        <p:cTn id="61" dur="500"/>
                                        <p:tgtEl>
                                          <p:spTgt spid="7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dissolve">
                                      <p:cBhvr>
                                        <p:cTn id="64" dur="500"/>
                                        <p:tgtEl>
                                          <p:spTgt spid="76"/>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nodeType="clickEffect">
                                  <p:stCondLst>
                                    <p:cond delay="0"/>
                                  </p:stCondLst>
                                  <p:childTnLst>
                                    <p:set>
                                      <p:cBhvr>
                                        <p:cTn id="68" dur="1" fill="hold">
                                          <p:stCondLst>
                                            <p:cond delay="0"/>
                                          </p:stCondLst>
                                        </p:cTn>
                                        <p:tgtEl>
                                          <p:spTgt spid="57">
                                            <p:txEl>
                                              <p:pRg st="1" end="1"/>
                                            </p:txEl>
                                          </p:spTgt>
                                        </p:tgtEl>
                                        <p:attrNameLst>
                                          <p:attrName>style.visibility</p:attrName>
                                        </p:attrNameLst>
                                      </p:cBhvr>
                                      <p:to>
                                        <p:strVal val="visible"/>
                                      </p:to>
                                    </p:set>
                                    <p:animEffect transition="in" filter="slide(fromBottom)">
                                      <p:cBhvr>
                                        <p:cTn id="69" dur="500"/>
                                        <p:tgtEl>
                                          <p:spTgt spid="57">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nodeType="clickEffect">
                                  <p:stCondLst>
                                    <p:cond delay="0"/>
                                  </p:stCondLst>
                                  <p:childTnLst>
                                    <p:set>
                                      <p:cBhvr>
                                        <p:cTn id="73" dur="1" fill="hold">
                                          <p:stCondLst>
                                            <p:cond delay="0"/>
                                          </p:stCondLst>
                                        </p:cTn>
                                        <p:tgtEl>
                                          <p:spTgt spid="57">
                                            <p:txEl>
                                              <p:pRg st="2" end="2"/>
                                            </p:txEl>
                                          </p:spTgt>
                                        </p:tgtEl>
                                        <p:attrNameLst>
                                          <p:attrName>style.visibility</p:attrName>
                                        </p:attrNameLst>
                                      </p:cBhvr>
                                      <p:to>
                                        <p:strVal val="visible"/>
                                      </p:to>
                                    </p:set>
                                    <p:animEffect transition="in" filter="slide(fromBottom)">
                                      <p:cBhvr>
                                        <p:cTn id="74" dur="500"/>
                                        <p:tgtEl>
                                          <p:spTgt spid="57">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dissolve">
                                      <p:cBhvr>
                                        <p:cTn id="88" dur="500"/>
                                        <p:tgtEl>
                                          <p:spTgt spid="64"/>
                                        </p:tgtEl>
                                      </p:cBhvr>
                                    </p:animEffect>
                                  </p:childTnLst>
                                </p:cTn>
                              </p:par>
                            </p:childTnLst>
                          </p:cTn>
                        </p:par>
                      </p:childTnLst>
                    </p:cTn>
                  </p:par>
                  <p:par>
                    <p:cTn id="89" fill="hold">
                      <p:stCondLst>
                        <p:cond delay="indefinite"/>
                      </p:stCondLst>
                      <p:childTnLst>
                        <p:par>
                          <p:cTn id="90" fill="hold">
                            <p:stCondLst>
                              <p:cond delay="0"/>
                            </p:stCondLst>
                            <p:childTnLst>
                              <p:par>
                                <p:cTn id="91" presetID="5" presetClass="exit" presetSubtype="10" fill="hold" nodeType="clickEffect">
                                  <p:stCondLst>
                                    <p:cond delay="0"/>
                                  </p:stCondLst>
                                  <p:childTnLst>
                                    <p:animEffect transition="out" filter="checkerboard(across)">
                                      <p:cBhvr>
                                        <p:cTn id="92" dur="500"/>
                                        <p:tgtEl>
                                          <p:spTgt spid="58"/>
                                        </p:tgtEl>
                                      </p:cBhvr>
                                    </p:animEffect>
                                    <p:set>
                                      <p:cBhvr>
                                        <p:cTn id="93" dur="1" fill="hold">
                                          <p:stCondLst>
                                            <p:cond delay="499"/>
                                          </p:stCondLst>
                                        </p:cTn>
                                        <p:tgtEl>
                                          <p:spTgt spid="58"/>
                                        </p:tgtEl>
                                        <p:attrNameLst>
                                          <p:attrName>style.visibility</p:attrName>
                                        </p:attrNameLst>
                                      </p:cBhvr>
                                      <p:to>
                                        <p:strVal val="hidden"/>
                                      </p:to>
                                    </p:set>
                                  </p:childTnLst>
                                </p:cTn>
                              </p:par>
                              <p:par>
                                <p:cTn id="94" presetID="5" presetClass="exit" presetSubtype="10" fill="hold" nodeType="withEffect">
                                  <p:stCondLst>
                                    <p:cond delay="0"/>
                                  </p:stCondLst>
                                  <p:childTnLst>
                                    <p:animEffect transition="out" filter="checkerboard(across)">
                                      <p:cBhvr>
                                        <p:cTn id="95" dur="500"/>
                                        <p:tgtEl>
                                          <p:spTgt spid="48"/>
                                        </p:tgtEl>
                                      </p:cBhvr>
                                    </p:animEffect>
                                    <p:set>
                                      <p:cBhvr>
                                        <p:cTn id="96" dur="1" fill="hold">
                                          <p:stCondLst>
                                            <p:cond delay="499"/>
                                          </p:stCondLst>
                                        </p:cTn>
                                        <p:tgtEl>
                                          <p:spTgt spid="48"/>
                                        </p:tgtEl>
                                        <p:attrNameLst>
                                          <p:attrName>style.visibility</p:attrName>
                                        </p:attrNameLst>
                                      </p:cBhvr>
                                      <p:to>
                                        <p:strVal val="hidden"/>
                                      </p:to>
                                    </p:set>
                                  </p:childTnLst>
                                </p:cTn>
                              </p:par>
                            </p:childTnLst>
                          </p:cTn>
                        </p:par>
                        <p:par>
                          <p:cTn id="97" fill="hold">
                            <p:stCondLst>
                              <p:cond delay="500"/>
                            </p:stCondLst>
                            <p:childTnLst>
                              <p:par>
                                <p:cTn id="98" presetID="5" presetClass="entr" presetSubtype="10" fill="hold" nodeType="after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checkerboard(across)">
                                      <p:cBhvr>
                                        <p:cTn id="100" dur="500"/>
                                        <p:tgtEl>
                                          <p:spTgt spid="65"/>
                                        </p:tgtEl>
                                      </p:cBhvr>
                                    </p:animEffect>
                                  </p:childTnLst>
                                </p:cTn>
                              </p:par>
                              <p:par>
                                <p:cTn id="101" presetID="5" presetClass="entr" presetSubtype="10"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checkerboard(across)">
                                      <p:cBhvr>
                                        <p:cTn id="103" dur="500"/>
                                        <p:tgtEl>
                                          <p:spTgt spid="68"/>
                                        </p:tgtEl>
                                      </p:cBhvr>
                                    </p:animEffect>
                                  </p:childTnLst>
                                </p:cTn>
                              </p:par>
                            </p:childTnLst>
                          </p:cTn>
                        </p:par>
                      </p:childTnLst>
                    </p:cTn>
                  </p:par>
                  <p:par>
                    <p:cTn id="104" fill="hold">
                      <p:stCondLst>
                        <p:cond delay="indefinite"/>
                      </p:stCondLst>
                      <p:childTnLst>
                        <p:par>
                          <p:cTn id="105" fill="hold">
                            <p:stCondLst>
                              <p:cond delay="0"/>
                            </p:stCondLst>
                            <p:childTnLst>
                              <p:par>
                                <p:cTn id="106" presetID="5" presetClass="exit" presetSubtype="10" fill="hold" grpId="0" nodeType="clickEffect">
                                  <p:stCondLst>
                                    <p:cond delay="0"/>
                                  </p:stCondLst>
                                  <p:childTnLst>
                                    <p:animEffect transition="out" filter="checkerboard(across)">
                                      <p:cBhvr>
                                        <p:cTn id="107" dur="500"/>
                                        <p:tgtEl>
                                          <p:spTgt spid="40"/>
                                        </p:tgtEl>
                                      </p:cBhvr>
                                    </p:animEffect>
                                    <p:set>
                                      <p:cBhvr>
                                        <p:cTn id="108" dur="1" fill="hold">
                                          <p:stCondLst>
                                            <p:cond delay="499"/>
                                          </p:stCondLst>
                                        </p:cTn>
                                        <p:tgtEl>
                                          <p:spTgt spid="40"/>
                                        </p:tgtEl>
                                        <p:attrNameLst>
                                          <p:attrName>style.visibility</p:attrName>
                                        </p:attrNameLst>
                                      </p:cBhvr>
                                      <p:to>
                                        <p:strVal val="hidden"/>
                                      </p:to>
                                    </p:set>
                                  </p:childTnLst>
                                </p:cTn>
                              </p:par>
                              <p:par>
                                <p:cTn id="109" presetID="5" presetClass="exit" presetSubtype="10" fill="hold" grpId="0" nodeType="withEffect">
                                  <p:stCondLst>
                                    <p:cond delay="0"/>
                                  </p:stCondLst>
                                  <p:childTnLst>
                                    <p:animEffect transition="out" filter="checkerboard(across)">
                                      <p:cBhvr>
                                        <p:cTn id="110" dur="500"/>
                                        <p:tgtEl>
                                          <p:spTgt spid="41"/>
                                        </p:tgtEl>
                                      </p:cBhvr>
                                    </p:animEffect>
                                    <p:set>
                                      <p:cBhvr>
                                        <p:cTn id="111" dur="1" fill="hold">
                                          <p:stCondLst>
                                            <p:cond delay="499"/>
                                          </p:stCondLst>
                                        </p:cTn>
                                        <p:tgtEl>
                                          <p:spTgt spid="41"/>
                                        </p:tgtEl>
                                        <p:attrNameLst>
                                          <p:attrName>style.visibility</p:attrName>
                                        </p:attrNameLst>
                                      </p:cBhvr>
                                      <p:to>
                                        <p:strVal val="hidden"/>
                                      </p:to>
                                    </p:set>
                                  </p:childTnLst>
                                </p:cTn>
                              </p:par>
                            </p:childTnLst>
                          </p:cTn>
                        </p:par>
                        <p:par>
                          <p:cTn id="112" fill="hold">
                            <p:stCondLst>
                              <p:cond delay="500"/>
                            </p:stCondLst>
                            <p:childTnLst>
                              <p:par>
                                <p:cTn id="113" presetID="5" presetClass="entr" presetSubtype="10" fill="hold" grpId="0" nodeType="afterEffect">
                                  <p:stCondLst>
                                    <p:cond delay="0"/>
                                  </p:stCondLst>
                                  <p:childTnLst>
                                    <p:set>
                                      <p:cBhvr>
                                        <p:cTn id="114" dur="1" fill="hold">
                                          <p:stCondLst>
                                            <p:cond delay="0"/>
                                          </p:stCondLst>
                                        </p:cTn>
                                        <p:tgtEl>
                                          <p:spTgt spid="72"/>
                                        </p:tgtEl>
                                        <p:attrNameLst>
                                          <p:attrName>style.visibility</p:attrName>
                                        </p:attrNameLst>
                                      </p:cBhvr>
                                      <p:to>
                                        <p:strVal val="visible"/>
                                      </p:to>
                                    </p:set>
                                    <p:animEffect transition="in" filter="checkerboard(across)">
                                      <p:cBhvr>
                                        <p:cTn id="115" dur="500"/>
                                        <p:tgtEl>
                                          <p:spTgt spid="72"/>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71"/>
                                        </p:tgtEl>
                                        <p:attrNameLst>
                                          <p:attrName>style.visibility</p:attrName>
                                        </p:attrNameLst>
                                      </p:cBhvr>
                                      <p:to>
                                        <p:strVal val="visible"/>
                                      </p:to>
                                    </p:set>
                                    <p:animEffect transition="in" filter="checkerboard(across)">
                                      <p:cBhvr>
                                        <p:cTn id="118" dur="500"/>
                                        <p:tgtEl>
                                          <p:spTgt spid="71"/>
                                        </p:tgtEl>
                                      </p:cBhvr>
                                    </p:animEffect>
                                  </p:childTnLst>
                                </p:cTn>
                              </p:par>
                            </p:childTnLst>
                          </p:cTn>
                        </p:par>
                        <p:par>
                          <p:cTn id="119" fill="hold">
                            <p:stCondLst>
                              <p:cond delay="1000"/>
                            </p:stCondLst>
                            <p:childTnLst>
                              <p:par>
                                <p:cTn id="120" presetID="3" presetClass="entr" presetSubtype="10" fill="hold" grpId="0" nodeType="after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blinds(horizontal)">
                                      <p:cBhvr>
                                        <p:cTn id="122" dur="500"/>
                                        <p:tgtEl>
                                          <p:spTgt spid="46"/>
                                        </p:tgtEl>
                                      </p:cBhvr>
                                    </p:animEffect>
                                  </p:childTnLst>
                                </p:cTn>
                              </p:par>
                              <p:par>
                                <p:cTn id="123" presetID="9" presetClass="entr" presetSubtype="0" fill="hold"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dissolve">
                                      <p:cBhvr>
                                        <p:cTn id="125" dur="500"/>
                                        <p:tgtEl>
                                          <p:spTgt spid="47"/>
                                        </p:tgtEl>
                                      </p:cBhvr>
                                    </p:animEffect>
                                  </p:childTnLst>
                                </p:cTn>
                              </p:par>
                              <p:par>
                                <p:cTn id="126" presetID="9" presetClass="entr" presetSubtype="0" fill="hold" nodeType="withEffect">
                                  <p:stCondLst>
                                    <p:cond delay="0"/>
                                  </p:stCondLst>
                                  <p:childTnLst>
                                    <p:set>
                                      <p:cBhvr>
                                        <p:cTn id="127" dur="1" fill="hold">
                                          <p:stCondLst>
                                            <p:cond delay="0"/>
                                          </p:stCondLst>
                                        </p:cTn>
                                        <p:tgtEl>
                                          <p:spTgt spid="50"/>
                                        </p:tgtEl>
                                        <p:attrNameLst>
                                          <p:attrName>style.visibility</p:attrName>
                                        </p:attrNameLst>
                                      </p:cBhvr>
                                      <p:to>
                                        <p:strVal val="visible"/>
                                      </p:to>
                                    </p:set>
                                    <p:animEffect transition="in" filter="dissolve">
                                      <p:cBhvr>
                                        <p:cTn id="12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1" grpId="0"/>
      <p:bldP spid="41" grpId="1"/>
      <p:bldP spid="42" grpId="0"/>
      <p:bldP spid="43" grpId="0"/>
      <p:bldP spid="44" grpId="0"/>
      <p:bldP spid="45" grpId="0"/>
      <p:bldP spid="61" grpId="0"/>
      <p:bldP spid="62" grpId="0"/>
      <p:bldP spid="63" grpId="0"/>
      <p:bldP spid="64" grpId="0" animBg="1"/>
      <p:bldP spid="71" grpId="0"/>
      <p:bldP spid="72" grpId="0"/>
      <p:bldP spid="76" grpId="0"/>
      <p:bldP spid="46"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KSpot</a:t>
            </a:r>
            <a:r>
              <a:rPr lang="en-GB" sz="2800" baseline="30000" dirty="0"/>
              <a:t>+</a:t>
            </a:r>
            <a:r>
              <a:rPr lang="en-GB" sz="2800" dirty="0"/>
              <a:t> - Query Processing Module</a:t>
            </a:r>
            <a:endParaRPr lang="el-GR" sz="2800" dirty="0"/>
          </a:p>
        </p:txBody>
      </p:sp>
      <p:sp>
        <p:nvSpPr>
          <p:cNvPr id="3" name="Content Placeholder 2"/>
          <p:cNvSpPr>
            <a:spLocks noGrp="1"/>
          </p:cNvSpPr>
          <p:nvPr>
            <p:ph idx="1"/>
          </p:nvPr>
        </p:nvSpPr>
        <p:spPr>
          <a:xfrm>
            <a:off x="0" y="2132856"/>
            <a:ext cx="9144000" cy="3744416"/>
          </a:xfrm>
        </p:spPr>
        <p:txBody>
          <a:bodyPr/>
          <a:lstStyle/>
          <a:p>
            <a:r>
              <a:rPr lang="en-US" dirty="0"/>
              <a:t>Utilizes the INT/MINT algorithm, which:</a:t>
            </a:r>
          </a:p>
          <a:p>
            <a:pPr lvl="1"/>
            <a:r>
              <a:rPr lang="en-US" dirty="0"/>
              <a:t>Minimize the packet size by pruning tuples not in Top-k</a:t>
            </a:r>
          </a:p>
          <a:p>
            <a:pPr lvl="1"/>
            <a:r>
              <a:rPr lang="en-US" dirty="0"/>
              <a:t>Minimize the packet number by using materialized Views</a:t>
            </a:r>
            <a:r>
              <a:rPr lang="en-US" dirty="0" smtClean="0"/>
              <a:t>.</a:t>
            </a:r>
          </a:p>
          <a:p>
            <a:pPr lvl="1"/>
            <a:endParaRPr lang="en-US" dirty="0"/>
          </a:p>
          <a:p>
            <a:r>
              <a:rPr lang="en-US" dirty="0"/>
              <a:t>INT/MINT phases:</a:t>
            </a:r>
          </a:p>
          <a:p>
            <a:pPr lvl="1"/>
            <a:r>
              <a:rPr lang="en-US" dirty="0"/>
              <a:t>Construct local View</a:t>
            </a:r>
          </a:p>
          <a:p>
            <a:pPr lvl="1"/>
            <a:r>
              <a:rPr lang="en-US" dirty="0"/>
              <a:t>Prune tuples not in Top-k result</a:t>
            </a:r>
          </a:p>
          <a:p>
            <a:pPr lvl="1"/>
            <a:r>
              <a:rPr lang="en-US" dirty="0"/>
              <a:t>Differentially update View at each epoch</a:t>
            </a:r>
          </a:p>
          <a:p>
            <a:endParaRPr lang="el-GR" dirty="0"/>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15</a:t>
            </a:fld>
            <a:endParaRPr lang="en-US"/>
          </a:p>
        </p:txBody>
      </p:sp>
      <p:sp>
        <p:nvSpPr>
          <p:cNvPr id="5" name="Rectangle 4"/>
          <p:cNvSpPr/>
          <p:nvPr/>
        </p:nvSpPr>
        <p:spPr bwMode="auto">
          <a:xfrm>
            <a:off x="8316416" y="94383"/>
            <a:ext cx="720080" cy="454297"/>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1" dirty="0" smtClean="0">
                <a:solidFill>
                  <a:srgbClr val="FF0000"/>
                </a:solidFill>
              </a:rPr>
              <a:t>Q</a:t>
            </a:r>
            <a:endParaRPr kumimoji="0" lang="el-GR" sz="2400" b="1" i="0" u="none" strike="noStrike" cap="none" normalizeH="0" baseline="0" dirty="0" smtClean="0">
              <a:ln>
                <a:noFill/>
              </a:ln>
              <a:solidFill>
                <a:srgbClr val="FF0000"/>
              </a:solidFill>
              <a:effectLst/>
              <a:latin typeface="Arial" charset="0"/>
            </a:endParaRPr>
          </a:p>
        </p:txBody>
      </p:sp>
      <p:sp>
        <p:nvSpPr>
          <p:cNvPr id="7" name="Rectangle 6"/>
          <p:cNvSpPr/>
          <p:nvPr/>
        </p:nvSpPr>
        <p:spPr bwMode="auto">
          <a:xfrm>
            <a:off x="107504" y="692696"/>
            <a:ext cx="8856984" cy="1368152"/>
          </a:xfrm>
          <a:prstGeom prst="rect">
            <a:avLst/>
          </a:prstGeom>
          <a:solidFill>
            <a:schemeClr val="accent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spcBef>
                <a:spcPct val="20000"/>
              </a:spcBef>
            </a:pPr>
            <a:r>
              <a:rPr lang="en-GB" sz="2800" b="1" kern="0" dirty="0">
                <a:solidFill>
                  <a:srgbClr val="000000"/>
                </a:solidFill>
                <a:latin typeface="Arial"/>
              </a:rPr>
              <a:t>Objective:</a:t>
            </a:r>
            <a:r>
              <a:rPr lang="en-GB" sz="2800" kern="0" dirty="0">
                <a:solidFill>
                  <a:srgbClr val="000000"/>
                </a:solidFill>
                <a:latin typeface="Arial"/>
              </a:rPr>
              <a:t> introduce Top-k queries in conjunction with In-network Views to further minimize the energy cost of query execution</a:t>
            </a:r>
            <a:endParaRPr lang="en-GB" kern="0" dirty="0">
              <a:solidFill>
                <a:srgbClr val="000000"/>
              </a:solidFill>
              <a:latin typeface="Arial"/>
            </a:endParaRPr>
          </a:p>
        </p:txBody>
      </p:sp>
      <p:sp>
        <p:nvSpPr>
          <p:cNvPr id="6" name="Rectangle 5"/>
          <p:cNvSpPr/>
          <p:nvPr/>
        </p:nvSpPr>
        <p:spPr>
          <a:xfrm>
            <a:off x="7308304" y="188640"/>
            <a:ext cx="962673" cy="276999"/>
          </a:xfrm>
          <a:prstGeom prst="rect">
            <a:avLst/>
          </a:prstGeom>
        </p:spPr>
        <p:txBody>
          <a:bodyPr wrap="none">
            <a:spAutoFit/>
          </a:bodyPr>
          <a:lstStyle/>
          <a:p>
            <a:r>
              <a:rPr lang="en-GB" sz="1200" kern="0" dirty="0" smtClean="0">
                <a:solidFill>
                  <a:srgbClr val="000000"/>
                </a:solidFill>
                <a:latin typeface="Arial Black"/>
                <a:ea typeface="+mj-ea"/>
                <a:cs typeface="+mj-cs"/>
              </a:rPr>
              <a:t>(MDM</a:t>
            </a:r>
            <a:r>
              <a:rPr lang="en-GB" sz="1200" kern="0" dirty="0">
                <a:solidFill>
                  <a:srgbClr val="000000"/>
                </a:solidFill>
                <a:latin typeface="Arial Black"/>
                <a:ea typeface="+mj-ea"/>
                <a:cs typeface="+mj-cs"/>
              </a:rPr>
              <a:t>’</a:t>
            </a:r>
            <a:r>
              <a:rPr lang="en-GB" sz="1200" kern="0" dirty="0" smtClean="0">
                <a:solidFill>
                  <a:srgbClr val="000000"/>
                </a:solidFill>
                <a:latin typeface="Arial Black"/>
                <a:ea typeface="+mj-ea"/>
                <a:cs typeface="+mj-cs"/>
              </a:rPr>
              <a:t>07)</a:t>
            </a:r>
            <a:endParaRPr lang="en-US" dirty="0"/>
          </a:p>
        </p:txBody>
      </p:sp>
    </p:spTree>
    <p:extLst>
      <p:ext uri="{BB962C8B-B14F-4D97-AF65-F5344CB8AC3E}">
        <p14:creationId xmlns:p14="http://schemas.microsoft.com/office/powerpoint/2010/main" val="13283117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GB" dirty="0" smtClean="0"/>
              <a:t>Top-k Continuous Queries in WSNs</a:t>
            </a:r>
            <a:endParaRPr lang="el-GR" dirty="0"/>
          </a:p>
        </p:txBody>
      </p:sp>
      <p:sp>
        <p:nvSpPr>
          <p:cNvPr id="3" name="Content Placeholder 2"/>
          <p:cNvSpPr>
            <a:spLocks noGrp="1"/>
          </p:cNvSpPr>
          <p:nvPr>
            <p:ph idx="1"/>
          </p:nvPr>
        </p:nvSpPr>
        <p:spPr>
          <a:xfrm>
            <a:off x="0" y="620688"/>
            <a:ext cx="9144000" cy="5710262"/>
          </a:xfrm>
        </p:spPr>
        <p:txBody>
          <a:bodyPr/>
          <a:lstStyle/>
          <a:p>
            <a:r>
              <a:rPr lang="en-GB" b="1" u="sng" dirty="0" smtClean="0"/>
              <a:t>Simple Queries</a:t>
            </a:r>
          </a:p>
          <a:p>
            <a:pPr>
              <a:buNone/>
            </a:pPr>
            <a:r>
              <a:rPr lang="en-GB" dirty="0" smtClean="0"/>
              <a:t>	SELECT </a:t>
            </a:r>
            <a:r>
              <a:rPr lang="en-GB" b="1" dirty="0" smtClean="0">
                <a:solidFill>
                  <a:srgbClr val="FF0000"/>
                </a:solidFill>
              </a:rPr>
              <a:t>TOP 2</a:t>
            </a:r>
            <a:r>
              <a:rPr lang="en-GB" dirty="0" smtClean="0"/>
              <a:t> light </a:t>
            </a:r>
          </a:p>
          <a:p>
            <a:pPr>
              <a:buNone/>
            </a:pPr>
            <a:r>
              <a:rPr lang="en-GB" dirty="0" smtClean="0"/>
              <a:t>	FROM sensors </a:t>
            </a:r>
          </a:p>
          <a:p>
            <a:pPr>
              <a:buNone/>
            </a:pPr>
            <a:r>
              <a:rPr lang="en-GB" dirty="0" smtClean="0"/>
              <a:t>	EVERY 100ms</a:t>
            </a:r>
          </a:p>
          <a:p>
            <a:pPr>
              <a:buNone/>
            </a:pPr>
            <a:r>
              <a:rPr lang="en-GB" dirty="0" smtClean="0"/>
              <a:t>	*easy case: sensors prune locally</a:t>
            </a:r>
          </a:p>
          <a:p>
            <a:pPr>
              <a:buNone/>
            </a:pPr>
            <a:endParaRPr lang="en-GB" sz="600" dirty="0" smtClean="0"/>
          </a:p>
          <a:p>
            <a:r>
              <a:rPr lang="en-GB" b="1" u="sng" dirty="0" smtClean="0"/>
              <a:t>Complex/Aggregate Queries</a:t>
            </a:r>
          </a:p>
          <a:p>
            <a:pPr>
              <a:buNone/>
            </a:pPr>
            <a:r>
              <a:rPr lang="en-GB" dirty="0" smtClean="0"/>
              <a:t>	SELECT </a:t>
            </a:r>
            <a:r>
              <a:rPr lang="en-GB" b="1" dirty="0" smtClean="0">
                <a:solidFill>
                  <a:srgbClr val="FF0000"/>
                </a:solidFill>
              </a:rPr>
              <a:t>TOP 1</a:t>
            </a:r>
            <a:r>
              <a:rPr lang="en-GB" dirty="0" smtClean="0"/>
              <a:t> </a:t>
            </a:r>
            <a:r>
              <a:rPr lang="en-GB" dirty="0" err="1" smtClean="0"/>
              <a:t>roomid</a:t>
            </a:r>
            <a:r>
              <a:rPr lang="en-GB" dirty="0" smtClean="0"/>
              <a:t>, </a:t>
            </a:r>
            <a:r>
              <a:rPr lang="en-GB" b="1" dirty="0" smtClean="0">
                <a:solidFill>
                  <a:srgbClr val="FF0000"/>
                </a:solidFill>
              </a:rPr>
              <a:t>AVG(</a:t>
            </a:r>
            <a:r>
              <a:rPr lang="en-GB" dirty="0" smtClean="0"/>
              <a:t>temp</a:t>
            </a:r>
            <a:r>
              <a:rPr lang="en-GB" b="1" dirty="0" smtClean="0">
                <a:solidFill>
                  <a:srgbClr val="FF0000"/>
                </a:solidFill>
              </a:rPr>
              <a:t>)</a:t>
            </a:r>
            <a:r>
              <a:rPr lang="en-GB" dirty="0" smtClean="0"/>
              <a:t> </a:t>
            </a:r>
          </a:p>
          <a:p>
            <a:pPr>
              <a:buNone/>
            </a:pPr>
            <a:r>
              <a:rPr lang="en-GB" dirty="0" smtClean="0"/>
              <a:t>	FROM sensors</a:t>
            </a:r>
          </a:p>
          <a:p>
            <a:pPr>
              <a:buNone/>
            </a:pPr>
            <a:r>
              <a:rPr lang="en-GB" b="1" dirty="0" smtClean="0">
                <a:solidFill>
                  <a:srgbClr val="FF0000"/>
                </a:solidFill>
              </a:rPr>
              <a:t>   GROUP BY</a:t>
            </a:r>
            <a:r>
              <a:rPr lang="en-GB" b="1" dirty="0" smtClean="0"/>
              <a:t> </a:t>
            </a:r>
            <a:r>
              <a:rPr lang="en-GB" dirty="0" err="1" smtClean="0"/>
              <a:t>roomid</a:t>
            </a:r>
            <a:r>
              <a:rPr lang="en-GB" dirty="0" smtClean="0"/>
              <a:t> </a:t>
            </a:r>
          </a:p>
          <a:p>
            <a:pPr>
              <a:buNone/>
            </a:pPr>
            <a:r>
              <a:rPr lang="en-GB" dirty="0" smtClean="0"/>
              <a:t>	EVERY 100ms</a:t>
            </a:r>
          </a:p>
          <a:p>
            <a:pPr>
              <a:buNone/>
            </a:pPr>
            <a:r>
              <a:rPr lang="en-GB" dirty="0" smtClean="0"/>
              <a:t>	*not so trivial</a:t>
            </a:r>
          </a:p>
          <a:p>
            <a:pPr>
              <a:buNone/>
            </a:pPr>
            <a:endParaRPr lang="el-GR" dirty="0"/>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16</a:t>
            </a:fld>
            <a:endParaRPr lang="en-US" dirty="0"/>
          </a:p>
        </p:txBody>
      </p:sp>
      <p:sp>
        <p:nvSpPr>
          <p:cNvPr id="5" name="Rectangle 4"/>
          <p:cNvSpPr/>
          <p:nvPr/>
        </p:nvSpPr>
        <p:spPr bwMode="auto">
          <a:xfrm>
            <a:off x="8316416" y="94383"/>
            <a:ext cx="720080" cy="454297"/>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1" dirty="0" smtClean="0">
                <a:solidFill>
                  <a:srgbClr val="FF0000"/>
                </a:solidFill>
              </a:rPr>
              <a:t>Q</a:t>
            </a:r>
            <a:endParaRPr kumimoji="0" lang="el-GR" sz="2400" b="1" i="0" u="none" strike="noStrike" cap="none" normalizeH="0" baseline="0" dirty="0" smtClean="0">
              <a:ln>
                <a:noFill/>
              </a:ln>
              <a:solidFill>
                <a:srgbClr val="FF0000"/>
              </a:solidFill>
              <a:effectLst/>
              <a:latin typeface="Arial" charset="0"/>
            </a:endParaRPr>
          </a:p>
        </p:txBody>
      </p:sp>
    </p:spTree>
    <p:custDataLst>
      <p:tags r:id="rId1"/>
    </p:custDataLst>
  </p:cSld>
  <p:clrMapOvr>
    <a:masterClrMapping/>
  </p:clrMapOvr>
  <p:transition xmlns:p14="http://schemas.microsoft.com/office/powerpoint/2010/main" advTm="63785"/>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slide(fromBottom)">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slide(fromBottom)">
                                      <p:cBhvr>
                                        <p:cTn id="26" dur="500"/>
                                        <p:tgtEl>
                                          <p:spTgt spid="3">
                                            <p:txEl>
                                              <p:pRg st="6" end="6"/>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slide(fromBottom)">
                                      <p:cBhvr>
                                        <p:cTn id="29" dur="500"/>
                                        <p:tgtEl>
                                          <p:spTgt spid="3">
                                            <p:txEl>
                                              <p:pRg st="7" end="7"/>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slide(fromBottom)">
                                      <p:cBhvr>
                                        <p:cTn id="32" dur="500"/>
                                        <p:tgtEl>
                                          <p:spTgt spid="3">
                                            <p:txEl>
                                              <p:pRg st="8" end="8"/>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slide(fromBottom)">
                                      <p:cBhvr>
                                        <p:cTn id="35" dur="500"/>
                                        <p:tgtEl>
                                          <p:spTgt spid="3">
                                            <p:txEl>
                                              <p:pRg st="9" end="9"/>
                                            </p:txEl>
                                          </p:spTgt>
                                        </p:tgtEl>
                                      </p:cBhvr>
                                    </p:animEffect>
                                  </p:childTnLst>
                                </p:cTn>
                              </p:par>
                              <p:par>
                                <p:cTn id="36" presetID="12" presetClass="entr" presetSubtype="4"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slide(fromBottom)">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slide(fromBottom)">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bwMode="auto">
          <a:xfrm>
            <a:off x="179512" y="1633300"/>
            <a:ext cx="4824536" cy="482003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a:ln w="19050"/>
        </p:spPr>
        <p:txBody>
          <a:bodyPr/>
          <a:lstStyle/>
          <a:p>
            <a:r>
              <a:rPr lang="en-GB" dirty="0" smtClean="0"/>
              <a:t>Distributed Top-k pruning in WSNs</a:t>
            </a:r>
            <a:endParaRPr lang="el-GR" dirty="0"/>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17</a:t>
            </a:fld>
            <a:endParaRPr lang="en-US"/>
          </a:p>
        </p:txBody>
      </p:sp>
      <p:sp>
        <p:nvSpPr>
          <p:cNvPr id="6" name="Text Box 3"/>
          <p:cNvSpPr txBox="1">
            <a:spLocks noChangeArrowheads="1"/>
          </p:cNvSpPr>
          <p:nvPr/>
        </p:nvSpPr>
        <p:spPr bwMode="auto">
          <a:xfrm>
            <a:off x="35496" y="620688"/>
            <a:ext cx="8893652" cy="954107"/>
          </a:xfrm>
          <a:prstGeom prst="rect">
            <a:avLst/>
          </a:prstGeom>
          <a:noFill/>
          <a:ln w="9525">
            <a:noFill/>
            <a:miter lim="800000"/>
            <a:headEnd/>
            <a:tailEnd/>
          </a:ln>
          <a:effectLst/>
        </p:spPr>
        <p:txBody>
          <a:bodyPr wrap="square">
            <a:spAutoFit/>
          </a:bodyPr>
          <a:lstStyle/>
          <a:p>
            <a:pPr>
              <a:spcBef>
                <a:spcPct val="50000"/>
              </a:spcBef>
            </a:pPr>
            <a:r>
              <a:rPr lang="en-US" sz="2800" b="0" dirty="0" smtClean="0">
                <a:solidFill>
                  <a:schemeClr val="tx2"/>
                </a:solidFill>
              </a:rPr>
              <a:t>Naïve Solution: Each </a:t>
            </a:r>
            <a:r>
              <a:rPr lang="en-US" sz="2800" b="0" dirty="0">
                <a:solidFill>
                  <a:schemeClr val="tx2"/>
                </a:solidFill>
              </a:rPr>
              <a:t>node eliminates any tuple with a score lower than its </a:t>
            </a:r>
            <a:r>
              <a:rPr lang="en-US" sz="2800" b="0" dirty="0" smtClean="0">
                <a:solidFill>
                  <a:schemeClr val="tx2"/>
                </a:solidFill>
              </a:rPr>
              <a:t>Top-1 </a:t>
            </a:r>
            <a:r>
              <a:rPr lang="en-US" sz="2800" b="0" dirty="0">
                <a:solidFill>
                  <a:schemeClr val="tx2"/>
                </a:solidFill>
              </a:rPr>
              <a:t>result.</a:t>
            </a:r>
          </a:p>
        </p:txBody>
      </p:sp>
      <p:sp>
        <p:nvSpPr>
          <p:cNvPr id="7" name="Rectangle 11"/>
          <p:cNvSpPr>
            <a:spLocks noChangeArrowheads="1"/>
          </p:cNvSpPr>
          <p:nvPr/>
        </p:nvSpPr>
        <p:spPr bwMode="auto">
          <a:xfrm>
            <a:off x="5075237" y="1615584"/>
            <a:ext cx="4105275" cy="4493538"/>
          </a:xfrm>
          <a:prstGeom prst="rect">
            <a:avLst/>
          </a:prstGeom>
          <a:noFill/>
          <a:ln w="9525">
            <a:noFill/>
            <a:miter lim="800000"/>
            <a:headEnd/>
            <a:tailEnd/>
          </a:ln>
          <a:effectLst/>
        </p:spPr>
        <p:txBody>
          <a:bodyPr>
            <a:spAutoFit/>
          </a:bodyPr>
          <a:lstStyle/>
          <a:p>
            <a:pPr>
              <a:spcBef>
                <a:spcPct val="50000"/>
              </a:spcBef>
            </a:pPr>
            <a:r>
              <a:rPr lang="en-US" sz="2800" dirty="0" smtClean="0">
                <a:solidFill>
                  <a:schemeClr val="tx2"/>
                </a:solidFill>
              </a:rPr>
              <a:t>Drawback</a:t>
            </a:r>
            <a:r>
              <a:rPr lang="en-US" sz="2800" dirty="0" smtClean="0"/>
              <a:t>: </a:t>
            </a:r>
            <a:r>
              <a:rPr lang="en-US" sz="2800" b="0" dirty="0" smtClean="0">
                <a:solidFill>
                  <a:schemeClr val="tx2"/>
                </a:solidFill>
              </a:rPr>
              <a:t>We </a:t>
            </a:r>
            <a:r>
              <a:rPr lang="en-US" sz="2800" b="0" dirty="0">
                <a:solidFill>
                  <a:schemeClr val="tx2"/>
                </a:solidFill>
              </a:rPr>
              <a:t>received </a:t>
            </a:r>
            <a:r>
              <a:rPr lang="en-US" sz="2800" b="0" dirty="0" smtClean="0">
                <a:solidFill>
                  <a:schemeClr val="tx2"/>
                </a:solidFill>
              </a:rPr>
              <a:t>an </a:t>
            </a:r>
            <a:r>
              <a:rPr lang="en-US" sz="2800" dirty="0">
                <a:solidFill>
                  <a:srgbClr val="FF0000"/>
                </a:solidFill>
              </a:rPr>
              <a:t>incorrect answer</a:t>
            </a:r>
            <a:r>
              <a:rPr lang="en-US" sz="2800" dirty="0"/>
              <a:t> </a:t>
            </a:r>
            <a:r>
              <a:rPr lang="en-US" sz="2800" b="0" dirty="0" smtClean="0">
                <a:solidFill>
                  <a:schemeClr val="tx2"/>
                </a:solidFill>
              </a:rPr>
              <a:t>(</a:t>
            </a:r>
            <a:r>
              <a:rPr lang="en-US" sz="2800" b="1" dirty="0" smtClean="0">
                <a:solidFill>
                  <a:schemeClr val="tx2"/>
                </a:solidFill>
                <a:latin typeface="Calibri" pitchFamily="34" charset="0"/>
                <a:cs typeface="Calibri" pitchFamily="34" charset="0"/>
              </a:rPr>
              <a:t>D:76.5</a:t>
            </a:r>
            <a:r>
              <a:rPr lang="en-US" sz="2800" b="0" dirty="0">
                <a:solidFill>
                  <a:schemeClr val="tx2"/>
                </a:solidFill>
              </a:rPr>
              <a:t>) instead of (</a:t>
            </a:r>
            <a:r>
              <a:rPr lang="en-US" sz="2800" b="1" dirty="0" smtClean="0">
                <a:solidFill>
                  <a:schemeClr val="tx2"/>
                </a:solidFill>
                <a:latin typeface="Calibri" pitchFamily="34" charset="0"/>
                <a:cs typeface="Calibri" pitchFamily="34" charset="0"/>
              </a:rPr>
              <a:t>C:75</a:t>
            </a:r>
            <a:r>
              <a:rPr lang="en-US" sz="2800" b="0" dirty="0" smtClean="0">
                <a:solidFill>
                  <a:schemeClr val="tx2"/>
                </a:solidFill>
              </a:rPr>
              <a:t>). Why?</a:t>
            </a:r>
            <a:endParaRPr lang="en-US" sz="2800" b="0" dirty="0">
              <a:solidFill>
                <a:schemeClr val="tx2"/>
              </a:solidFill>
            </a:endParaRPr>
          </a:p>
          <a:p>
            <a:pPr>
              <a:spcBef>
                <a:spcPct val="50000"/>
              </a:spcBef>
            </a:pPr>
            <a:endParaRPr lang="en-US" sz="400" b="0" dirty="0" smtClean="0">
              <a:solidFill>
                <a:schemeClr val="accent2"/>
              </a:solidFill>
            </a:endParaRPr>
          </a:p>
          <a:p>
            <a:pPr>
              <a:spcBef>
                <a:spcPct val="50000"/>
              </a:spcBef>
            </a:pPr>
            <a:endParaRPr lang="en-US" sz="2800" b="0" dirty="0" smtClean="0">
              <a:solidFill>
                <a:schemeClr val="accent2"/>
              </a:solidFill>
            </a:endParaRPr>
          </a:p>
          <a:p>
            <a:pPr>
              <a:spcBef>
                <a:spcPct val="50000"/>
              </a:spcBef>
            </a:pPr>
            <a:r>
              <a:rPr lang="en-US" sz="2800" b="0" dirty="0" smtClean="0">
                <a:solidFill>
                  <a:schemeClr val="accent2"/>
                </a:solidFill>
              </a:rPr>
              <a:t>This </a:t>
            </a:r>
            <a:r>
              <a:rPr lang="en-US" sz="2800" b="0" dirty="0">
                <a:solidFill>
                  <a:schemeClr val="accent2"/>
                </a:solidFill>
              </a:rPr>
              <a:t>happens because we eliminated (</a:t>
            </a:r>
            <a:r>
              <a:rPr lang="en-US" sz="2800" b="1" dirty="0" smtClean="0">
                <a:solidFill>
                  <a:schemeClr val="accent2"/>
                </a:solidFill>
                <a:latin typeface="Calibri" pitchFamily="34" charset="0"/>
                <a:cs typeface="Calibri" pitchFamily="34" charset="0"/>
              </a:rPr>
              <a:t>D:39</a:t>
            </a:r>
            <a:r>
              <a:rPr lang="en-US" sz="2800" b="0" dirty="0">
                <a:solidFill>
                  <a:schemeClr val="accent2"/>
                </a:solidFill>
              </a:rPr>
              <a:t>) that would have changed the </a:t>
            </a:r>
            <a:r>
              <a:rPr lang="en-US" sz="2800" b="0" dirty="0" smtClean="0">
                <a:solidFill>
                  <a:schemeClr val="accent2"/>
                </a:solidFill>
              </a:rPr>
              <a:t>result</a:t>
            </a:r>
            <a:r>
              <a:rPr lang="en-US" sz="2800" dirty="0" smtClean="0">
                <a:solidFill>
                  <a:schemeClr val="accent2"/>
                </a:solidFill>
              </a:rPr>
              <a:t> to </a:t>
            </a:r>
            <a:r>
              <a:rPr lang="en-US" sz="2800" b="0" dirty="0" smtClean="0">
                <a:solidFill>
                  <a:schemeClr val="accent2"/>
                </a:solidFill>
              </a:rPr>
              <a:t>(</a:t>
            </a:r>
            <a:r>
              <a:rPr lang="en-US" sz="2800" b="1" dirty="0" smtClean="0">
                <a:solidFill>
                  <a:schemeClr val="accent2"/>
                </a:solidFill>
                <a:latin typeface="Calibri" pitchFamily="34" charset="0"/>
                <a:cs typeface="Calibri" pitchFamily="34" charset="0"/>
              </a:rPr>
              <a:t>D:64</a:t>
            </a:r>
            <a:r>
              <a:rPr lang="en-US" sz="2800" b="0" dirty="0" smtClean="0">
                <a:solidFill>
                  <a:schemeClr val="accent2"/>
                </a:solidFill>
              </a:rPr>
              <a:t>).</a:t>
            </a:r>
            <a:endParaRPr lang="en-US" sz="2800" b="0" dirty="0">
              <a:solidFill>
                <a:schemeClr val="accent2"/>
              </a:solidFill>
            </a:endParaRPr>
          </a:p>
        </p:txBody>
      </p:sp>
      <p:sp>
        <p:nvSpPr>
          <p:cNvPr id="78" name="TextBox 77"/>
          <p:cNvSpPr txBox="1"/>
          <p:nvPr/>
        </p:nvSpPr>
        <p:spPr>
          <a:xfrm>
            <a:off x="1139982" y="5761347"/>
            <a:ext cx="695714"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C:75</a:t>
            </a:r>
            <a:endParaRPr lang="el-GR" sz="2000" b="1" dirty="0">
              <a:solidFill>
                <a:schemeClr val="tx2"/>
              </a:solidFill>
              <a:latin typeface="Calibri" pitchFamily="34" charset="0"/>
              <a:cs typeface="Calibri" pitchFamily="34" charset="0"/>
            </a:endParaRPr>
          </a:p>
        </p:txBody>
      </p:sp>
      <p:sp>
        <p:nvSpPr>
          <p:cNvPr id="79" name="TextBox 78"/>
          <p:cNvSpPr txBox="1"/>
          <p:nvPr/>
        </p:nvSpPr>
        <p:spPr>
          <a:xfrm>
            <a:off x="2044525" y="5761347"/>
            <a:ext cx="727275"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D:78</a:t>
            </a:r>
            <a:endParaRPr lang="el-GR" sz="2000" b="1" dirty="0">
              <a:solidFill>
                <a:schemeClr val="tx2"/>
              </a:solidFill>
              <a:latin typeface="Calibri" pitchFamily="34" charset="0"/>
              <a:cs typeface="Calibri" pitchFamily="34" charset="0"/>
            </a:endParaRPr>
          </a:p>
        </p:txBody>
      </p:sp>
      <p:sp>
        <p:nvSpPr>
          <p:cNvPr id="80" name="TextBox 79"/>
          <p:cNvSpPr txBox="1"/>
          <p:nvPr/>
        </p:nvSpPr>
        <p:spPr>
          <a:xfrm>
            <a:off x="2836613" y="5761347"/>
            <a:ext cx="727275"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D:75</a:t>
            </a:r>
            <a:endParaRPr lang="el-GR" sz="2000" b="1" dirty="0">
              <a:solidFill>
                <a:schemeClr val="tx2"/>
              </a:solidFill>
              <a:latin typeface="Calibri" pitchFamily="34" charset="0"/>
              <a:cs typeface="Calibri" pitchFamily="34" charset="0"/>
            </a:endParaRPr>
          </a:p>
        </p:txBody>
      </p:sp>
      <p:sp>
        <p:nvSpPr>
          <p:cNvPr id="81" name="TextBox 80"/>
          <p:cNvSpPr txBox="1"/>
          <p:nvPr/>
        </p:nvSpPr>
        <p:spPr>
          <a:xfrm>
            <a:off x="3779912" y="5761347"/>
            <a:ext cx="727275"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D:39</a:t>
            </a:r>
            <a:endParaRPr lang="el-GR" sz="2000" b="1" dirty="0">
              <a:solidFill>
                <a:schemeClr val="tx2"/>
              </a:solidFill>
              <a:latin typeface="Calibri" pitchFamily="34" charset="0"/>
              <a:cs typeface="Calibri" pitchFamily="34" charset="0"/>
            </a:endParaRPr>
          </a:p>
        </p:txBody>
      </p:sp>
      <p:sp>
        <p:nvSpPr>
          <p:cNvPr id="82" name="TextBox 81"/>
          <p:cNvSpPr txBox="1"/>
          <p:nvPr/>
        </p:nvSpPr>
        <p:spPr>
          <a:xfrm>
            <a:off x="323528" y="5761347"/>
            <a:ext cx="695714"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C:75</a:t>
            </a:r>
            <a:endParaRPr lang="el-GR" sz="2000" b="1" dirty="0">
              <a:solidFill>
                <a:schemeClr val="tx2"/>
              </a:solidFill>
              <a:latin typeface="Calibri" pitchFamily="34" charset="0"/>
              <a:cs typeface="Calibri" pitchFamily="34" charset="0"/>
            </a:endParaRPr>
          </a:p>
        </p:txBody>
      </p:sp>
      <p:sp>
        <p:nvSpPr>
          <p:cNvPr id="84" name="TextBox 83"/>
          <p:cNvSpPr txBox="1"/>
          <p:nvPr/>
        </p:nvSpPr>
        <p:spPr>
          <a:xfrm>
            <a:off x="395536" y="3212976"/>
            <a:ext cx="695714"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C:75</a:t>
            </a:r>
            <a:endParaRPr lang="el-GR" sz="2000" b="1" dirty="0">
              <a:solidFill>
                <a:schemeClr val="tx2"/>
              </a:solidFill>
              <a:latin typeface="Calibri" pitchFamily="34" charset="0"/>
              <a:cs typeface="Calibri" pitchFamily="34" charset="0"/>
            </a:endParaRPr>
          </a:p>
        </p:txBody>
      </p:sp>
      <p:sp>
        <p:nvSpPr>
          <p:cNvPr id="85" name="TextBox 84"/>
          <p:cNvSpPr txBox="1"/>
          <p:nvPr/>
        </p:nvSpPr>
        <p:spPr>
          <a:xfrm>
            <a:off x="395536" y="3519818"/>
            <a:ext cx="695714"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B:74</a:t>
            </a:r>
            <a:endParaRPr lang="el-GR" sz="2000" b="1" dirty="0">
              <a:solidFill>
                <a:schemeClr val="tx2"/>
              </a:solidFill>
              <a:latin typeface="Calibri" pitchFamily="34" charset="0"/>
              <a:cs typeface="Calibri" pitchFamily="34" charset="0"/>
            </a:endParaRPr>
          </a:p>
        </p:txBody>
      </p:sp>
      <p:sp>
        <p:nvSpPr>
          <p:cNvPr id="86" name="TextBox 85"/>
          <p:cNvSpPr txBox="1"/>
          <p:nvPr/>
        </p:nvSpPr>
        <p:spPr>
          <a:xfrm>
            <a:off x="1889324" y="3246429"/>
            <a:ext cx="855072"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D:76.5</a:t>
            </a:r>
            <a:endParaRPr lang="el-GR" sz="2000" b="1" dirty="0">
              <a:solidFill>
                <a:schemeClr val="tx2"/>
              </a:solidFill>
              <a:latin typeface="Calibri" pitchFamily="34" charset="0"/>
              <a:cs typeface="Calibri" pitchFamily="34" charset="0"/>
            </a:endParaRPr>
          </a:p>
        </p:txBody>
      </p:sp>
      <p:sp>
        <p:nvSpPr>
          <p:cNvPr id="87" name="TextBox 86"/>
          <p:cNvSpPr txBox="1"/>
          <p:nvPr/>
        </p:nvSpPr>
        <p:spPr>
          <a:xfrm>
            <a:off x="1889324" y="3553271"/>
            <a:ext cx="855072"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B:75</a:t>
            </a:r>
            <a:endParaRPr lang="el-GR" sz="2000" b="1" dirty="0">
              <a:solidFill>
                <a:schemeClr val="tx2"/>
              </a:solidFill>
              <a:latin typeface="Calibri" pitchFamily="34" charset="0"/>
              <a:cs typeface="Calibri" pitchFamily="34" charset="0"/>
            </a:endParaRPr>
          </a:p>
        </p:txBody>
      </p:sp>
      <p:grpSp>
        <p:nvGrpSpPr>
          <p:cNvPr id="130" name="Group 129"/>
          <p:cNvGrpSpPr/>
          <p:nvPr/>
        </p:nvGrpSpPr>
        <p:grpSpPr>
          <a:xfrm>
            <a:off x="179512" y="1628800"/>
            <a:ext cx="4824536" cy="4824536"/>
            <a:chOff x="179512" y="1484784"/>
            <a:chExt cx="4824536" cy="4824536"/>
          </a:xfrm>
        </p:grpSpPr>
        <p:sp>
          <p:nvSpPr>
            <p:cNvPr id="3" name="Oval 2"/>
            <p:cNvSpPr/>
            <p:nvPr/>
          </p:nvSpPr>
          <p:spPr bwMode="auto">
            <a:xfrm>
              <a:off x="2569024" y="1988840"/>
              <a:ext cx="535178" cy="56706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2"/>
                  </a:solidFill>
                  <a:effectLst/>
                  <a:latin typeface="Arial" charset="0"/>
                </a:rPr>
                <a:t>s</a:t>
              </a:r>
              <a:r>
                <a:rPr kumimoji="0" lang="en-GB" sz="2400" b="1" i="0" u="none" strike="noStrike" cap="none" normalizeH="0" baseline="-25000" dirty="0" smtClean="0">
                  <a:ln>
                    <a:noFill/>
                  </a:ln>
                  <a:solidFill>
                    <a:schemeClr val="tx2"/>
                  </a:solidFill>
                  <a:effectLst/>
                  <a:latin typeface="Arial" charset="0"/>
                </a:rPr>
                <a:t>1</a:t>
              </a:r>
              <a:endParaRPr kumimoji="0" lang="el-GR" sz="2400" b="1" i="0" u="none" strike="noStrike" cap="none" normalizeH="0" baseline="-25000" dirty="0" smtClean="0">
                <a:ln>
                  <a:noFill/>
                </a:ln>
                <a:solidFill>
                  <a:schemeClr val="tx2"/>
                </a:solidFill>
                <a:effectLst/>
                <a:latin typeface="Arial" charset="0"/>
              </a:endParaRPr>
            </a:p>
          </p:txBody>
        </p:sp>
        <p:sp>
          <p:nvSpPr>
            <p:cNvPr id="27" name="Oval 26"/>
            <p:cNvSpPr/>
            <p:nvPr/>
          </p:nvSpPr>
          <p:spPr bwMode="auto">
            <a:xfrm>
              <a:off x="827584" y="3717032"/>
              <a:ext cx="535178" cy="56706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2"/>
                  </a:solidFill>
                  <a:effectLst/>
                  <a:latin typeface="Arial" charset="0"/>
                </a:rPr>
                <a:t>s</a:t>
              </a:r>
              <a:r>
                <a:rPr kumimoji="0" lang="en-GB" sz="2400" b="1" i="0" u="none" strike="noStrike" cap="none" normalizeH="0" baseline="-25000" dirty="0" smtClean="0">
                  <a:ln>
                    <a:noFill/>
                  </a:ln>
                  <a:solidFill>
                    <a:schemeClr val="tx2"/>
                  </a:solidFill>
                  <a:effectLst/>
                  <a:latin typeface="Arial" charset="0"/>
                </a:rPr>
                <a:t>2</a:t>
              </a:r>
              <a:endParaRPr kumimoji="0" lang="el-GR" sz="2400" b="1" i="0" u="none" strike="noStrike" cap="none" normalizeH="0" baseline="-25000" dirty="0" smtClean="0">
                <a:ln>
                  <a:noFill/>
                </a:ln>
                <a:solidFill>
                  <a:schemeClr val="tx2"/>
                </a:solidFill>
                <a:effectLst/>
                <a:latin typeface="Arial" charset="0"/>
              </a:endParaRPr>
            </a:p>
          </p:txBody>
        </p:sp>
        <p:sp>
          <p:nvSpPr>
            <p:cNvPr id="28" name="Oval 27"/>
            <p:cNvSpPr/>
            <p:nvPr/>
          </p:nvSpPr>
          <p:spPr bwMode="auto">
            <a:xfrm>
              <a:off x="2596662" y="3717032"/>
              <a:ext cx="535178" cy="56706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2"/>
                  </a:solidFill>
                  <a:effectLst/>
                  <a:latin typeface="Arial" charset="0"/>
                </a:rPr>
                <a:t>s</a:t>
              </a:r>
              <a:r>
                <a:rPr kumimoji="0" lang="en-GB" sz="2400" b="1" i="0" u="none" strike="noStrike" cap="none" normalizeH="0" baseline="-25000" dirty="0" smtClean="0">
                  <a:ln>
                    <a:noFill/>
                  </a:ln>
                  <a:solidFill>
                    <a:schemeClr val="tx2"/>
                  </a:solidFill>
                  <a:effectLst/>
                  <a:latin typeface="Arial" charset="0"/>
                </a:rPr>
                <a:t>3</a:t>
              </a:r>
              <a:endParaRPr kumimoji="0" lang="el-GR" sz="2400" b="1" i="0" u="none" strike="noStrike" cap="none" normalizeH="0" baseline="-25000" dirty="0" smtClean="0">
                <a:ln>
                  <a:noFill/>
                </a:ln>
                <a:solidFill>
                  <a:schemeClr val="tx2"/>
                </a:solidFill>
                <a:effectLst/>
                <a:latin typeface="Arial" charset="0"/>
              </a:endParaRPr>
            </a:p>
          </p:txBody>
        </p:sp>
        <p:sp>
          <p:nvSpPr>
            <p:cNvPr id="29" name="Oval 28"/>
            <p:cNvSpPr/>
            <p:nvPr/>
          </p:nvSpPr>
          <p:spPr bwMode="auto">
            <a:xfrm>
              <a:off x="3892806" y="3726033"/>
              <a:ext cx="535178" cy="56706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2"/>
                  </a:solidFill>
                  <a:effectLst/>
                  <a:latin typeface="Arial" charset="0"/>
                </a:rPr>
                <a:t>s</a:t>
              </a:r>
              <a:r>
                <a:rPr kumimoji="0" lang="en-GB" sz="2400" b="1" i="0" u="none" strike="noStrike" cap="none" normalizeH="0" baseline="-25000" dirty="0" smtClean="0">
                  <a:ln>
                    <a:noFill/>
                  </a:ln>
                  <a:solidFill>
                    <a:schemeClr val="tx2"/>
                  </a:solidFill>
                  <a:effectLst/>
                  <a:latin typeface="Arial" charset="0"/>
                </a:rPr>
                <a:t>4</a:t>
              </a:r>
              <a:endParaRPr kumimoji="0" lang="el-GR" sz="2400" b="1" i="0" u="none" strike="noStrike" cap="none" normalizeH="0" baseline="-25000" dirty="0" smtClean="0">
                <a:ln>
                  <a:noFill/>
                </a:ln>
                <a:solidFill>
                  <a:schemeClr val="tx2"/>
                </a:solidFill>
                <a:effectLst/>
                <a:latin typeface="Arial" charset="0"/>
              </a:endParaRPr>
            </a:p>
          </p:txBody>
        </p:sp>
        <p:sp>
          <p:nvSpPr>
            <p:cNvPr id="47" name="Oval 46"/>
            <p:cNvSpPr/>
            <p:nvPr/>
          </p:nvSpPr>
          <p:spPr bwMode="auto">
            <a:xfrm>
              <a:off x="395536" y="5013176"/>
              <a:ext cx="535178" cy="56706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2"/>
                  </a:solidFill>
                  <a:effectLst/>
                  <a:latin typeface="Arial" charset="0"/>
                </a:rPr>
                <a:t>s</a:t>
              </a:r>
              <a:r>
                <a:rPr kumimoji="0" lang="en-GB" sz="2400" b="1" i="0" u="none" strike="noStrike" cap="none" normalizeH="0" baseline="-25000" dirty="0" smtClean="0">
                  <a:ln>
                    <a:noFill/>
                  </a:ln>
                  <a:solidFill>
                    <a:schemeClr val="tx2"/>
                  </a:solidFill>
                  <a:effectLst/>
                  <a:latin typeface="Arial" charset="0"/>
                </a:rPr>
                <a:t>5</a:t>
              </a:r>
              <a:endParaRPr kumimoji="0" lang="el-GR" sz="2400" b="1" i="0" u="none" strike="noStrike" cap="none" normalizeH="0" baseline="-25000" dirty="0" smtClean="0">
                <a:ln>
                  <a:noFill/>
                </a:ln>
                <a:solidFill>
                  <a:schemeClr val="tx2"/>
                </a:solidFill>
                <a:effectLst/>
                <a:latin typeface="Arial" charset="0"/>
              </a:endParaRPr>
            </a:p>
          </p:txBody>
        </p:sp>
        <p:sp>
          <p:nvSpPr>
            <p:cNvPr id="48" name="Oval 47"/>
            <p:cNvSpPr/>
            <p:nvPr/>
          </p:nvSpPr>
          <p:spPr bwMode="auto">
            <a:xfrm>
              <a:off x="1231813" y="5013176"/>
              <a:ext cx="535178" cy="56706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2"/>
                  </a:solidFill>
                  <a:effectLst/>
                  <a:latin typeface="Arial" charset="0"/>
                </a:rPr>
                <a:t>s</a:t>
              </a:r>
              <a:r>
                <a:rPr kumimoji="0" lang="en-GB" sz="2400" b="1" i="0" u="none" strike="noStrike" cap="none" normalizeH="0" baseline="-25000" dirty="0" smtClean="0">
                  <a:ln>
                    <a:noFill/>
                  </a:ln>
                  <a:solidFill>
                    <a:schemeClr val="tx2"/>
                  </a:solidFill>
                  <a:effectLst/>
                  <a:latin typeface="Arial" charset="0"/>
                </a:rPr>
                <a:t>6</a:t>
              </a:r>
              <a:endParaRPr kumimoji="0" lang="el-GR" sz="2400" b="1" i="0" u="none" strike="noStrike" cap="none" normalizeH="0" baseline="-25000" dirty="0" smtClean="0">
                <a:ln>
                  <a:noFill/>
                </a:ln>
                <a:solidFill>
                  <a:schemeClr val="tx2"/>
                </a:solidFill>
                <a:effectLst/>
                <a:latin typeface="Arial" charset="0"/>
              </a:endParaRPr>
            </a:p>
          </p:txBody>
        </p:sp>
        <p:sp>
          <p:nvSpPr>
            <p:cNvPr id="49" name="Oval 48"/>
            <p:cNvSpPr/>
            <p:nvPr/>
          </p:nvSpPr>
          <p:spPr bwMode="auto">
            <a:xfrm>
              <a:off x="2164614" y="5013176"/>
              <a:ext cx="535178" cy="56706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2"/>
                  </a:solidFill>
                  <a:effectLst/>
                  <a:latin typeface="Arial" charset="0"/>
                </a:rPr>
                <a:t>s</a:t>
              </a:r>
              <a:r>
                <a:rPr kumimoji="0" lang="en-GB" sz="2400" b="1" i="0" u="none" strike="noStrike" cap="none" normalizeH="0" baseline="-25000" dirty="0" smtClean="0">
                  <a:ln>
                    <a:noFill/>
                  </a:ln>
                  <a:solidFill>
                    <a:schemeClr val="tx2"/>
                  </a:solidFill>
                  <a:effectLst/>
                  <a:latin typeface="Arial" charset="0"/>
                </a:rPr>
                <a:t>7</a:t>
              </a:r>
              <a:endParaRPr kumimoji="0" lang="el-GR" sz="2400" b="1" i="0" u="none" strike="noStrike" cap="none" normalizeH="0" baseline="-25000" dirty="0" smtClean="0">
                <a:ln>
                  <a:noFill/>
                </a:ln>
                <a:solidFill>
                  <a:schemeClr val="tx2"/>
                </a:solidFill>
                <a:effectLst/>
                <a:latin typeface="Arial" charset="0"/>
              </a:endParaRPr>
            </a:p>
          </p:txBody>
        </p:sp>
        <p:sp>
          <p:nvSpPr>
            <p:cNvPr id="50" name="Oval 49"/>
            <p:cNvSpPr/>
            <p:nvPr/>
          </p:nvSpPr>
          <p:spPr bwMode="auto">
            <a:xfrm>
              <a:off x="2915816" y="5013176"/>
              <a:ext cx="535178" cy="56706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2"/>
                  </a:solidFill>
                  <a:effectLst/>
                  <a:latin typeface="Arial" charset="0"/>
                </a:rPr>
                <a:t>s</a:t>
              </a:r>
              <a:r>
                <a:rPr kumimoji="0" lang="en-GB" sz="2400" b="1" i="0" u="none" strike="noStrike" cap="none" normalizeH="0" baseline="-25000" dirty="0" smtClean="0">
                  <a:ln>
                    <a:noFill/>
                  </a:ln>
                  <a:solidFill>
                    <a:schemeClr val="tx2"/>
                  </a:solidFill>
                  <a:effectLst/>
                  <a:latin typeface="Arial" charset="0"/>
                </a:rPr>
                <a:t>8</a:t>
              </a:r>
              <a:endParaRPr kumimoji="0" lang="el-GR" sz="2400" b="1" i="0" u="none" strike="noStrike" cap="none" normalizeH="0" baseline="-25000" dirty="0" smtClean="0">
                <a:ln>
                  <a:noFill/>
                </a:ln>
                <a:solidFill>
                  <a:schemeClr val="tx2"/>
                </a:solidFill>
                <a:effectLst/>
                <a:latin typeface="Arial" charset="0"/>
              </a:endParaRPr>
            </a:p>
          </p:txBody>
        </p:sp>
        <p:sp>
          <p:nvSpPr>
            <p:cNvPr id="51" name="Oval 50"/>
            <p:cNvSpPr/>
            <p:nvPr/>
          </p:nvSpPr>
          <p:spPr bwMode="auto">
            <a:xfrm>
              <a:off x="3892806" y="5013176"/>
              <a:ext cx="535178" cy="56706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2"/>
                  </a:solidFill>
                  <a:effectLst/>
                  <a:latin typeface="Arial" charset="0"/>
                </a:rPr>
                <a:t>s</a:t>
              </a:r>
              <a:r>
                <a:rPr kumimoji="0" lang="en-GB" sz="2400" b="1" i="0" u="none" strike="noStrike" cap="none" normalizeH="0" baseline="-25000" dirty="0" smtClean="0">
                  <a:ln>
                    <a:noFill/>
                  </a:ln>
                  <a:solidFill>
                    <a:schemeClr val="tx2"/>
                  </a:solidFill>
                  <a:effectLst/>
                  <a:latin typeface="Arial" charset="0"/>
                </a:rPr>
                <a:t>9</a:t>
              </a:r>
              <a:endParaRPr kumimoji="0" lang="el-GR" sz="2400" b="1" i="0" u="none" strike="noStrike" cap="none" normalizeH="0" baseline="-25000" dirty="0" smtClean="0">
                <a:ln>
                  <a:noFill/>
                </a:ln>
                <a:solidFill>
                  <a:schemeClr val="tx2"/>
                </a:solidFill>
                <a:effectLst/>
                <a:latin typeface="Arial" charset="0"/>
              </a:endParaRPr>
            </a:p>
          </p:txBody>
        </p:sp>
        <p:sp>
          <p:nvSpPr>
            <p:cNvPr id="5" name="Rectangle 4"/>
            <p:cNvSpPr/>
            <p:nvPr/>
          </p:nvSpPr>
          <p:spPr bwMode="auto">
            <a:xfrm>
              <a:off x="179512" y="2996952"/>
              <a:ext cx="3300267" cy="151216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1958063" y="4513620"/>
              <a:ext cx="3045985" cy="17957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179512" y="4513620"/>
              <a:ext cx="1778551" cy="17957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55" name="L-Shape 54"/>
            <p:cNvSpPr/>
            <p:nvPr/>
          </p:nvSpPr>
          <p:spPr bwMode="auto">
            <a:xfrm rot="10800000">
              <a:off x="179512" y="1484784"/>
              <a:ext cx="4824536" cy="3024336"/>
            </a:xfrm>
            <a:prstGeom prst="corner">
              <a:avLst>
                <a:gd name="adj1" fmla="val 50000"/>
                <a:gd name="adj2" fmla="val 50415"/>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56" name="TextBox 55"/>
            <p:cNvSpPr txBox="1"/>
            <p:nvPr/>
          </p:nvSpPr>
          <p:spPr>
            <a:xfrm>
              <a:off x="179512" y="1484784"/>
              <a:ext cx="419367" cy="369332"/>
            </a:xfrm>
            <a:prstGeom prst="rect">
              <a:avLst/>
            </a:prstGeom>
            <a:noFill/>
          </p:spPr>
          <p:txBody>
            <a:bodyPr wrap="square" rtlCol="0">
              <a:spAutoFit/>
            </a:bodyPr>
            <a:lstStyle/>
            <a:p>
              <a:r>
                <a:rPr lang="en-GB" b="1" dirty="0" smtClean="0">
                  <a:solidFill>
                    <a:schemeClr val="tx2"/>
                  </a:solidFill>
                </a:rPr>
                <a:t>A</a:t>
              </a:r>
              <a:endParaRPr lang="el-GR" b="1" dirty="0">
                <a:solidFill>
                  <a:schemeClr val="tx2"/>
                </a:solidFill>
              </a:endParaRPr>
            </a:p>
          </p:txBody>
        </p:sp>
        <p:sp>
          <p:nvSpPr>
            <p:cNvPr id="57" name="TextBox 56"/>
            <p:cNvSpPr txBox="1"/>
            <p:nvPr/>
          </p:nvSpPr>
          <p:spPr>
            <a:xfrm>
              <a:off x="179512" y="4139788"/>
              <a:ext cx="419367" cy="369332"/>
            </a:xfrm>
            <a:prstGeom prst="rect">
              <a:avLst/>
            </a:prstGeom>
            <a:noFill/>
          </p:spPr>
          <p:txBody>
            <a:bodyPr wrap="square" rtlCol="0">
              <a:spAutoFit/>
            </a:bodyPr>
            <a:lstStyle/>
            <a:p>
              <a:r>
                <a:rPr lang="en-GB" b="1" dirty="0" smtClean="0">
                  <a:solidFill>
                    <a:schemeClr val="tx2"/>
                  </a:solidFill>
                </a:rPr>
                <a:t>B</a:t>
              </a:r>
              <a:endParaRPr lang="el-GR" b="1" dirty="0">
                <a:solidFill>
                  <a:schemeClr val="tx2"/>
                </a:solidFill>
              </a:endParaRPr>
            </a:p>
          </p:txBody>
        </p:sp>
        <p:sp>
          <p:nvSpPr>
            <p:cNvPr id="58" name="TextBox 57"/>
            <p:cNvSpPr txBox="1"/>
            <p:nvPr/>
          </p:nvSpPr>
          <p:spPr>
            <a:xfrm>
              <a:off x="179512" y="5939988"/>
              <a:ext cx="435252" cy="369332"/>
            </a:xfrm>
            <a:prstGeom prst="rect">
              <a:avLst/>
            </a:prstGeom>
            <a:noFill/>
          </p:spPr>
          <p:txBody>
            <a:bodyPr wrap="square" rtlCol="0">
              <a:spAutoFit/>
            </a:bodyPr>
            <a:lstStyle/>
            <a:p>
              <a:r>
                <a:rPr lang="en-GB" b="1" dirty="0" smtClean="0">
                  <a:solidFill>
                    <a:schemeClr val="tx2"/>
                  </a:solidFill>
                </a:rPr>
                <a:t>C</a:t>
              </a:r>
              <a:endParaRPr lang="el-GR" b="1" dirty="0">
                <a:solidFill>
                  <a:schemeClr val="tx2"/>
                </a:solidFill>
              </a:endParaRPr>
            </a:p>
          </p:txBody>
        </p:sp>
        <p:sp>
          <p:nvSpPr>
            <p:cNvPr id="59" name="TextBox 58"/>
            <p:cNvSpPr txBox="1"/>
            <p:nvPr/>
          </p:nvSpPr>
          <p:spPr>
            <a:xfrm>
              <a:off x="4568796" y="5939988"/>
              <a:ext cx="435252" cy="369332"/>
            </a:xfrm>
            <a:prstGeom prst="rect">
              <a:avLst/>
            </a:prstGeom>
            <a:noFill/>
          </p:spPr>
          <p:txBody>
            <a:bodyPr wrap="square" rtlCol="0">
              <a:spAutoFit/>
            </a:bodyPr>
            <a:lstStyle/>
            <a:p>
              <a:r>
                <a:rPr lang="en-GB" b="1" dirty="0" smtClean="0">
                  <a:solidFill>
                    <a:schemeClr val="tx2"/>
                  </a:solidFill>
                </a:rPr>
                <a:t>D</a:t>
              </a:r>
              <a:endParaRPr lang="el-GR" b="1" dirty="0">
                <a:solidFill>
                  <a:schemeClr val="tx2"/>
                </a:solidFill>
              </a:endParaRPr>
            </a:p>
          </p:txBody>
        </p:sp>
        <p:cxnSp>
          <p:nvCxnSpPr>
            <p:cNvPr id="89" name="Straight Arrow Connector 88"/>
            <p:cNvCxnSpPr>
              <a:stCxn id="47" idx="0"/>
              <a:endCxn id="27" idx="3"/>
            </p:cNvCxnSpPr>
            <p:nvPr/>
          </p:nvCxnSpPr>
          <p:spPr bwMode="auto">
            <a:xfrm flipV="1">
              <a:off x="663125" y="4201051"/>
              <a:ext cx="242834" cy="812125"/>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91" name="Straight Arrow Connector 90"/>
            <p:cNvCxnSpPr>
              <a:stCxn id="48" idx="0"/>
            </p:cNvCxnSpPr>
            <p:nvPr/>
          </p:nvCxnSpPr>
          <p:spPr bwMode="auto">
            <a:xfrm flipH="1" flipV="1">
              <a:off x="1248937" y="4248615"/>
              <a:ext cx="250465" cy="764561"/>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96" name="Straight Arrow Connector 95"/>
            <p:cNvCxnSpPr>
              <a:stCxn id="49" idx="0"/>
            </p:cNvCxnSpPr>
            <p:nvPr/>
          </p:nvCxnSpPr>
          <p:spPr bwMode="auto">
            <a:xfrm flipV="1">
              <a:off x="2432203" y="4259766"/>
              <a:ext cx="310997" cy="753410"/>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99" name="Straight Arrow Connector 98"/>
            <p:cNvCxnSpPr>
              <a:stCxn id="50" idx="0"/>
            </p:cNvCxnSpPr>
            <p:nvPr/>
          </p:nvCxnSpPr>
          <p:spPr bwMode="auto">
            <a:xfrm flipH="1" flipV="1">
              <a:off x="3010829" y="4259766"/>
              <a:ext cx="172576" cy="753410"/>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110" name="Straight Arrow Connector 109"/>
            <p:cNvCxnSpPr>
              <a:stCxn id="51" idx="0"/>
              <a:endCxn id="29" idx="4"/>
            </p:cNvCxnSpPr>
            <p:nvPr/>
          </p:nvCxnSpPr>
          <p:spPr bwMode="auto">
            <a:xfrm flipV="1">
              <a:off x="4160395" y="4293096"/>
              <a:ext cx="0" cy="720080"/>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118" name="Straight Arrow Connector 117"/>
            <p:cNvCxnSpPr/>
            <p:nvPr/>
          </p:nvCxnSpPr>
          <p:spPr bwMode="auto">
            <a:xfrm flipH="1" flipV="1">
              <a:off x="2864251" y="2627911"/>
              <a:ext cx="12141" cy="1108866"/>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120" name="Straight Arrow Connector 119"/>
            <p:cNvCxnSpPr/>
            <p:nvPr/>
          </p:nvCxnSpPr>
          <p:spPr bwMode="auto">
            <a:xfrm flipH="1" flipV="1">
              <a:off x="3131840" y="2492896"/>
              <a:ext cx="1011087" cy="1243881"/>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122" name="Straight Arrow Connector 121"/>
            <p:cNvCxnSpPr>
              <a:stCxn id="27" idx="0"/>
              <a:endCxn id="3" idx="3"/>
            </p:cNvCxnSpPr>
            <p:nvPr/>
          </p:nvCxnSpPr>
          <p:spPr bwMode="auto">
            <a:xfrm flipV="1">
              <a:off x="1095173" y="2472859"/>
              <a:ext cx="1552226" cy="1244173"/>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grpSp>
      <p:sp>
        <p:nvSpPr>
          <p:cNvPr id="125" name="TextBox 124"/>
          <p:cNvSpPr txBox="1"/>
          <p:nvPr/>
        </p:nvSpPr>
        <p:spPr>
          <a:xfrm>
            <a:off x="4160394" y="3246429"/>
            <a:ext cx="771645"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A:42</a:t>
            </a:r>
            <a:endParaRPr lang="el-GR" sz="2000" b="1" dirty="0">
              <a:solidFill>
                <a:schemeClr val="tx2"/>
              </a:solidFill>
              <a:latin typeface="Calibri" pitchFamily="34" charset="0"/>
              <a:cs typeface="Calibri" pitchFamily="34" charset="0"/>
            </a:endParaRPr>
          </a:p>
        </p:txBody>
      </p:sp>
      <p:sp>
        <p:nvSpPr>
          <p:cNvPr id="126" name="TextBox 125"/>
          <p:cNvSpPr txBox="1"/>
          <p:nvPr/>
        </p:nvSpPr>
        <p:spPr>
          <a:xfrm>
            <a:off x="4160394" y="3553271"/>
            <a:ext cx="771645"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D:39</a:t>
            </a:r>
            <a:endParaRPr lang="el-GR" sz="2000" b="1" dirty="0">
              <a:solidFill>
                <a:schemeClr val="tx2"/>
              </a:solidFill>
              <a:latin typeface="Calibri" pitchFamily="34" charset="0"/>
              <a:cs typeface="Calibri" pitchFamily="34" charset="0"/>
            </a:endParaRPr>
          </a:p>
        </p:txBody>
      </p:sp>
      <p:sp>
        <p:nvSpPr>
          <p:cNvPr id="127" name="TextBox 126"/>
          <p:cNvSpPr txBox="1"/>
          <p:nvPr/>
        </p:nvSpPr>
        <p:spPr>
          <a:xfrm>
            <a:off x="1628696" y="2022293"/>
            <a:ext cx="855072"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C:75</a:t>
            </a:r>
            <a:endParaRPr lang="el-GR" sz="2000" b="1" dirty="0">
              <a:solidFill>
                <a:schemeClr val="tx2"/>
              </a:solidFill>
              <a:latin typeface="Calibri" pitchFamily="34" charset="0"/>
              <a:cs typeface="Calibri" pitchFamily="34" charset="0"/>
            </a:endParaRPr>
          </a:p>
        </p:txBody>
      </p:sp>
      <p:sp>
        <p:nvSpPr>
          <p:cNvPr id="128" name="TextBox 127"/>
          <p:cNvSpPr txBox="1"/>
          <p:nvPr/>
        </p:nvSpPr>
        <p:spPr>
          <a:xfrm>
            <a:off x="1628696" y="2329135"/>
            <a:ext cx="855072"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A:42</a:t>
            </a:r>
            <a:endParaRPr lang="el-GR" sz="2000" b="1" dirty="0">
              <a:solidFill>
                <a:schemeClr val="tx2"/>
              </a:solidFill>
              <a:latin typeface="Calibri" pitchFamily="34" charset="0"/>
              <a:cs typeface="Calibri" pitchFamily="34" charset="0"/>
            </a:endParaRPr>
          </a:p>
        </p:txBody>
      </p:sp>
      <p:sp>
        <p:nvSpPr>
          <p:cNvPr id="129" name="TextBox 128"/>
          <p:cNvSpPr txBox="1"/>
          <p:nvPr/>
        </p:nvSpPr>
        <p:spPr>
          <a:xfrm>
            <a:off x="1628696" y="1718162"/>
            <a:ext cx="855072" cy="307777"/>
          </a:xfrm>
          <a:prstGeom prst="rect">
            <a:avLst/>
          </a:prstGeom>
          <a:no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D:76.5</a:t>
            </a:r>
            <a:endParaRPr lang="el-GR" sz="2000" b="1" dirty="0">
              <a:solidFill>
                <a:schemeClr val="tx2"/>
              </a:solidFill>
              <a:latin typeface="Calibri" pitchFamily="34" charset="0"/>
              <a:cs typeface="Calibri" pitchFamily="34" charset="0"/>
            </a:endParaRPr>
          </a:p>
        </p:txBody>
      </p:sp>
      <p:sp>
        <p:nvSpPr>
          <p:cNvPr id="131" name="TextBox 130"/>
          <p:cNvSpPr txBox="1"/>
          <p:nvPr/>
        </p:nvSpPr>
        <p:spPr>
          <a:xfrm>
            <a:off x="394697" y="3520056"/>
            <a:ext cx="695714" cy="307777"/>
          </a:xfrm>
          <a:prstGeom prst="rect">
            <a:avLst/>
          </a:prstGeom>
          <a:pattFill prst="ltDnDiag">
            <a:fgClr>
              <a:schemeClr val="accent1"/>
            </a:fgClr>
            <a:bgClr>
              <a:schemeClr val="bg1"/>
            </a:bgClr>
          </a:patt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B:74</a:t>
            </a:r>
            <a:endParaRPr lang="el-GR" sz="2000" b="1" dirty="0">
              <a:solidFill>
                <a:schemeClr val="tx2"/>
              </a:solidFill>
              <a:latin typeface="Calibri" pitchFamily="34" charset="0"/>
              <a:cs typeface="Calibri" pitchFamily="34" charset="0"/>
            </a:endParaRPr>
          </a:p>
        </p:txBody>
      </p:sp>
      <p:sp>
        <p:nvSpPr>
          <p:cNvPr id="132" name="TextBox 131"/>
          <p:cNvSpPr txBox="1"/>
          <p:nvPr/>
        </p:nvSpPr>
        <p:spPr>
          <a:xfrm>
            <a:off x="1889324" y="3553968"/>
            <a:ext cx="855072" cy="307777"/>
          </a:xfrm>
          <a:prstGeom prst="rect">
            <a:avLst/>
          </a:prstGeom>
          <a:pattFill prst="ltDnDiag">
            <a:fgClr>
              <a:schemeClr val="accent1"/>
            </a:fgClr>
            <a:bgClr>
              <a:schemeClr val="bg1"/>
            </a:bgClr>
          </a:patt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B:75</a:t>
            </a:r>
            <a:endParaRPr lang="el-GR" sz="2000" b="1" dirty="0">
              <a:solidFill>
                <a:schemeClr val="tx2"/>
              </a:solidFill>
              <a:latin typeface="Calibri" pitchFamily="34" charset="0"/>
              <a:cs typeface="Calibri" pitchFamily="34" charset="0"/>
            </a:endParaRPr>
          </a:p>
        </p:txBody>
      </p:sp>
      <p:sp>
        <p:nvSpPr>
          <p:cNvPr id="133" name="TextBox 132"/>
          <p:cNvSpPr txBox="1"/>
          <p:nvPr/>
        </p:nvSpPr>
        <p:spPr>
          <a:xfrm>
            <a:off x="4160394" y="3553271"/>
            <a:ext cx="771645" cy="307777"/>
          </a:xfrm>
          <a:prstGeom prst="rect">
            <a:avLst/>
          </a:prstGeom>
          <a:pattFill prst="ltDnDiag">
            <a:fgClr>
              <a:schemeClr val="accent1"/>
            </a:fgClr>
            <a:bgClr>
              <a:schemeClr val="bg1"/>
            </a:bgClr>
          </a:patt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D:39</a:t>
            </a:r>
            <a:endParaRPr lang="el-GR" sz="2000" b="1" dirty="0">
              <a:solidFill>
                <a:schemeClr val="tx2"/>
              </a:solidFill>
              <a:latin typeface="Calibri" pitchFamily="34" charset="0"/>
              <a:cs typeface="Calibri" pitchFamily="34" charset="0"/>
            </a:endParaRPr>
          </a:p>
        </p:txBody>
      </p:sp>
      <p:sp>
        <p:nvSpPr>
          <p:cNvPr id="134" name="Rectangle 133"/>
          <p:cNvSpPr/>
          <p:nvPr/>
        </p:nvSpPr>
        <p:spPr bwMode="auto">
          <a:xfrm>
            <a:off x="397137" y="3212977"/>
            <a:ext cx="689983" cy="30684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135" name="Rectangle 134"/>
          <p:cNvSpPr/>
          <p:nvPr/>
        </p:nvSpPr>
        <p:spPr bwMode="auto">
          <a:xfrm>
            <a:off x="1893488" y="3244726"/>
            <a:ext cx="849712" cy="30684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136" name="Rectangle 135"/>
          <p:cNvSpPr/>
          <p:nvPr/>
        </p:nvSpPr>
        <p:spPr bwMode="auto">
          <a:xfrm>
            <a:off x="4160359" y="3256649"/>
            <a:ext cx="758981" cy="30684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24" name="Oval 22"/>
          <p:cNvSpPr>
            <a:spLocks noChangeArrowheads="1"/>
          </p:cNvSpPr>
          <p:nvPr/>
        </p:nvSpPr>
        <p:spPr bwMode="auto">
          <a:xfrm>
            <a:off x="4170785" y="3532201"/>
            <a:ext cx="700599" cy="349956"/>
          </a:xfrm>
          <a:prstGeom prst="ellipse">
            <a:avLst/>
          </a:prstGeom>
          <a:noFill/>
          <a:ln w="28575">
            <a:solidFill>
              <a:schemeClr val="accent2"/>
            </a:solidFill>
            <a:prstDash val="sysDash"/>
            <a:round/>
            <a:headEnd/>
            <a:tailEnd/>
          </a:ln>
          <a:effectLst/>
        </p:spPr>
        <p:txBody>
          <a:bodyPr wrap="none" anchor="ctr"/>
          <a:lstStyle/>
          <a:p>
            <a:endParaRPr lang="el-GR"/>
          </a:p>
        </p:txBody>
      </p:sp>
      <p:sp>
        <p:nvSpPr>
          <p:cNvPr id="137" name="TextBox 136"/>
          <p:cNvSpPr txBox="1"/>
          <p:nvPr/>
        </p:nvSpPr>
        <p:spPr>
          <a:xfrm>
            <a:off x="1628696" y="2025939"/>
            <a:ext cx="855072" cy="307777"/>
          </a:xfrm>
          <a:prstGeom prst="rect">
            <a:avLst/>
          </a:prstGeom>
          <a:pattFill prst="ltDnDiag">
            <a:fgClr>
              <a:schemeClr val="accent1"/>
            </a:fgClr>
            <a:bgClr>
              <a:schemeClr val="bg1"/>
            </a:bgClr>
          </a:patt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C:75</a:t>
            </a:r>
            <a:endParaRPr lang="el-GR" sz="2000" b="1" dirty="0">
              <a:solidFill>
                <a:schemeClr val="tx2"/>
              </a:solidFill>
              <a:latin typeface="Calibri" pitchFamily="34" charset="0"/>
              <a:cs typeface="Calibri" pitchFamily="34" charset="0"/>
            </a:endParaRPr>
          </a:p>
        </p:txBody>
      </p:sp>
      <p:sp>
        <p:nvSpPr>
          <p:cNvPr id="138" name="TextBox 137"/>
          <p:cNvSpPr txBox="1"/>
          <p:nvPr/>
        </p:nvSpPr>
        <p:spPr>
          <a:xfrm>
            <a:off x="1628696" y="2329134"/>
            <a:ext cx="855072" cy="307777"/>
          </a:xfrm>
          <a:prstGeom prst="rect">
            <a:avLst/>
          </a:prstGeom>
          <a:pattFill prst="ltDnDiag">
            <a:fgClr>
              <a:schemeClr val="accent1"/>
            </a:fgClr>
            <a:bgClr>
              <a:schemeClr val="bg1"/>
            </a:bgClr>
          </a:pattFill>
          <a:ln>
            <a:solidFill>
              <a:schemeClr val="tx2"/>
            </a:solidFill>
          </a:ln>
        </p:spPr>
        <p:txBody>
          <a:bodyPr wrap="square" lIns="0" tIns="0" rIns="0" bIns="0" rtlCol="0">
            <a:spAutoFit/>
          </a:bodyPr>
          <a:lstStyle/>
          <a:p>
            <a:pPr algn="ctr"/>
            <a:r>
              <a:rPr lang="en-GB" sz="2000" b="1" dirty="0" smtClean="0">
                <a:solidFill>
                  <a:schemeClr val="tx2"/>
                </a:solidFill>
                <a:latin typeface="Calibri" pitchFamily="34" charset="0"/>
                <a:cs typeface="Calibri" pitchFamily="34" charset="0"/>
              </a:rPr>
              <a:t>A:42</a:t>
            </a:r>
            <a:endParaRPr lang="el-GR" sz="2000" b="1" dirty="0">
              <a:solidFill>
                <a:schemeClr val="tx2"/>
              </a:solidFill>
              <a:latin typeface="Calibri" pitchFamily="34" charset="0"/>
              <a:cs typeface="Calibri" pitchFamily="34" charset="0"/>
            </a:endParaRPr>
          </a:p>
        </p:txBody>
      </p:sp>
      <p:sp>
        <p:nvSpPr>
          <p:cNvPr id="139" name="Rectangle 138"/>
          <p:cNvSpPr/>
          <p:nvPr/>
        </p:nvSpPr>
        <p:spPr bwMode="auto">
          <a:xfrm>
            <a:off x="1628696" y="1721007"/>
            <a:ext cx="849712" cy="30684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8316416" y="94383"/>
            <a:ext cx="720080" cy="454297"/>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1" dirty="0" smtClean="0">
                <a:solidFill>
                  <a:srgbClr val="FF0000"/>
                </a:solidFill>
              </a:rPr>
              <a:t>Q</a:t>
            </a:r>
            <a:endParaRPr kumimoji="0" lang="el-GR" sz="2400" b="1" i="0" u="none" strike="noStrike" cap="none" normalizeH="0" baseline="0" dirty="0" smtClean="0">
              <a:ln>
                <a:noFill/>
              </a:ln>
              <a:solidFill>
                <a:srgbClr val="FF0000"/>
              </a:solidFill>
              <a:effectLst/>
              <a:latin typeface="Arial" charset="0"/>
            </a:endParaRPr>
          </a:p>
        </p:txBody>
      </p:sp>
    </p:spTree>
    <p:custDataLst>
      <p:tags r:id="rId1"/>
    </p:custDataLst>
    <p:extLst>
      <p:ext uri="{BB962C8B-B14F-4D97-AF65-F5344CB8AC3E}">
        <p14:creationId xmlns:p14="http://schemas.microsoft.com/office/powerpoint/2010/main" val="304527959"/>
      </p:ext>
    </p:extLst>
  </p:cSld>
  <p:clrMapOvr>
    <a:masterClrMapping/>
  </p:clrMapOvr>
  <p:transition xmlns:p14="http://schemas.microsoft.com/office/powerpoint/2010/main" advTm="12880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0"/>
                                        </p:tgtEl>
                                        <p:attrNameLst>
                                          <p:attrName>style.visibility</p:attrName>
                                        </p:attrNameLst>
                                      </p:cBhvr>
                                      <p:to>
                                        <p:strVal val="visible"/>
                                      </p:to>
                                    </p:set>
                                    <p:animEffect transition="in" filter="fade">
                                      <p:cBhvr>
                                        <p:cTn id="11" dur="500"/>
                                        <p:tgtEl>
                                          <p:spTgt spid="13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fade">
                                      <p:cBhvr>
                                        <p:cTn id="14" dur="500"/>
                                        <p:tgtEl>
                                          <p:spTgt spid="8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fade">
                                      <p:cBhvr>
                                        <p:cTn id="36" dur="500"/>
                                        <p:tgtEl>
                                          <p:spTgt spid="8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fade">
                                      <p:cBhvr>
                                        <p:cTn id="44" dur="500"/>
                                        <p:tgtEl>
                                          <p:spTgt spid="1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4"/>
                                        </p:tgtEl>
                                        <p:attrNameLst>
                                          <p:attrName>style.visibility</p:attrName>
                                        </p:attrNameLst>
                                      </p:cBhvr>
                                      <p:to>
                                        <p:strVal val="visible"/>
                                      </p:to>
                                    </p:set>
                                    <p:animEffect transition="in" filter="fade">
                                      <p:cBhvr>
                                        <p:cTn id="47" dur="500"/>
                                        <p:tgtEl>
                                          <p:spTgt spid="1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fade">
                                      <p:cBhvr>
                                        <p:cTn id="52" dur="500"/>
                                        <p:tgtEl>
                                          <p:spTgt spid="8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2"/>
                                        </p:tgtEl>
                                        <p:attrNameLst>
                                          <p:attrName>style.visibility</p:attrName>
                                        </p:attrNameLst>
                                      </p:cBhvr>
                                      <p:to>
                                        <p:strVal val="visible"/>
                                      </p:to>
                                    </p:set>
                                    <p:animEffect transition="in" filter="fade">
                                      <p:cBhvr>
                                        <p:cTn id="60" dur="500"/>
                                        <p:tgtEl>
                                          <p:spTgt spid="1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5"/>
                                        </p:tgtEl>
                                        <p:attrNameLst>
                                          <p:attrName>style.visibility</p:attrName>
                                        </p:attrNameLst>
                                      </p:cBhvr>
                                      <p:to>
                                        <p:strVal val="visible"/>
                                      </p:to>
                                    </p:set>
                                    <p:animEffect transition="in" filter="fade">
                                      <p:cBhvr>
                                        <p:cTn id="63" dur="500"/>
                                        <p:tgtEl>
                                          <p:spTgt spid="13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5"/>
                                        </p:tgtEl>
                                        <p:attrNameLst>
                                          <p:attrName>style.visibility</p:attrName>
                                        </p:attrNameLst>
                                      </p:cBhvr>
                                      <p:to>
                                        <p:strVal val="visible"/>
                                      </p:to>
                                    </p:set>
                                    <p:animEffect transition="in" filter="fade">
                                      <p:cBhvr>
                                        <p:cTn id="68" dur="500"/>
                                        <p:tgtEl>
                                          <p:spTgt spid="1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26"/>
                                        </p:tgtEl>
                                        <p:attrNameLst>
                                          <p:attrName>style.visibility</p:attrName>
                                        </p:attrNameLst>
                                      </p:cBhvr>
                                      <p:to>
                                        <p:strVal val="visible"/>
                                      </p:to>
                                    </p:set>
                                    <p:animEffect transition="in" filter="fade">
                                      <p:cBhvr>
                                        <p:cTn id="71" dur="500"/>
                                        <p:tgtEl>
                                          <p:spTgt spid="12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fade">
                                      <p:cBhvr>
                                        <p:cTn id="76" dur="500"/>
                                        <p:tgtEl>
                                          <p:spTgt spid="13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fade">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fade">
                                      <p:cBhvr>
                                        <p:cTn id="84" dur="500"/>
                                        <p:tgtEl>
                                          <p:spTgt spid="1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28"/>
                                        </p:tgtEl>
                                        <p:attrNameLst>
                                          <p:attrName>style.visibility</p:attrName>
                                        </p:attrNameLst>
                                      </p:cBhvr>
                                      <p:to>
                                        <p:strVal val="visible"/>
                                      </p:to>
                                    </p:set>
                                    <p:animEffect transition="in" filter="fade">
                                      <p:cBhvr>
                                        <p:cTn id="87" dur="500"/>
                                        <p:tgtEl>
                                          <p:spTgt spid="12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7"/>
                                        </p:tgtEl>
                                        <p:attrNameLst>
                                          <p:attrName>style.visibility</p:attrName>
                                        </p:attrNameLst>
                                      </p:cBhvr>
                                      <p:to>
                                        <p:strVal val="visible"/>
                                      </p:to>
                                    </p:set>
                                    <p:animEffect transition="in" filter="fade">
                                      <p:cBhvr>
                                        <p:cTn id="90" dur="500"/>
                                        <p:tgtEl>
                                          <p:spTgt spid="12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37"/>
                                        </p:tgtEl>
                                        <p:attrNameLst>
                                          <p:attrName>style.visibility</p:attrName>
                                        </p:attrNameLst>
                                      </p:cBhvr>
                                      <p:to>
                                        <p:strVal val="visible"/>
                                      </p:to>
                                    </p:set>
                                    <p:animEffect transition="in" filter="fade">
                                      <p:cBhvr>
                                        <p:cTn id="95" dur="500"/>
                                        <p:tgtEl>
                                          <p:spTgt spid="137"/>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38"/>
                                        </p:tgtEl>
                                        <p:attrNameLst>
                                          <p:attrName>style.visibility</p:attrName>
                                        </p:attrNameLst>
                                      </p:cBhvr>
                                      <p:to>
                                        <p:strVal val="visible"/>
                                      </p:to>
                                    </p:set>
                                    <p:animEffect transition="in" filter="fade">
                                      <p:cBhvr>
                                        <p:cTn id="98" dur="500"/>
                                        <p:tgtEl>
                                          <p:spTgt spid="13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39"/>
                                        </p:tgtEl>
                                        <p:attrNameLst>
                                          <p:attrName>style.visibility</p:attrName>
                                        </p:attrNameLst>
                                      </p:cBhvr>
                                      <p:to>
                                        <p:strVal val="visible"/>
                                      </p:to>
                                    </p:set>
                                    <p:animEffect transition="in" filter="fade">
                                      <p:cBhvr>
                                        <p:cTn id="101" dur="500"/>
                                        <p:tgtEl>
                                          <p:spTgt spid="13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0" end="0"/>
                                            </p:txEl>
                                          </p:spTgt>
                                        </p:tgtEl>
                                        <p:attrNameLst>
                                          <p:attrName>style.visibility</p:attrName>
                                        </p:attrNameLst>
                                      </p:cBhvr>
                                      <p:to>
                                        <p:strVal val="visible"/>
                                      </p:to>
                                    </p:set>
                                    <p:animEffect transition="in" filter="fade">
                                      <p:cBhvr>
                                        <p:cTn id="106" dur="500"/>
                                        <p:tgtEl>
                                          <p:spTgt spid="7">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7">
                                            <p:txEl>
                                              <p:pRg st="3" end="3"/>
                                            </p:txEl>
                                          </p:spTgt>
                                        </p:tgtEl>
                                        <p:attrNameLst>
                                          <p:attrName>style.visibility</p:attrName>
                                        </p:attrNameLst>
                                      </p:cBhvr>
                                      <p:to>
                                        <p:strVal val="visible"/>
                                      </p:to>
                                    </p:set>
                                    <p:animEffect transition="in" filter="dissolve">
                                      <p:cBhvr>
                                        <p:cTn id="111" dur="500"/>
                                        <p:tgtEl>
                                          <p:spTgt spid="7">
                                            <p:txEl>
                                              <p:pRg st="3" end="3"/>
                                            </p:txEl>
                                          </p:spTgt>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blinds(horizontal)">
                                      <p:cBhvr>
                                        <p:cTn id="1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78" grpId="0" animBg="1"/>
      <p:bldP spid="79" grpId="0" animBg="1"/>
      <p:bldP spid="80" grpId="0" animBg="1"/>
      <p:bldP spid="81" grpId="0" animBg="1"/>
      <p:bldP spid="82" grpId="0" animBg="1"/>
      <p:bldP spid="84" grpId="0" animBg="1"/>
      <p:bldP spid="85" grpId="0" animBg="1"/>
      <p:bldP spid="86" grpId="0" animBg="1"/>
      <p:bldP spid="87" grpId="0" animBg="1"/>
      <p:bldP spid="125" grpId="0" animBg="1"/>
      <p:bldP spid="126" grpId="0" animBg="1"/>
      <p:bldP spid="127" grpId="0" animBg="1"/>
      <p:bldP spid="128" grpId="0" animBg="1"/>
      <p:bldP spid="129" grpId="0" animBg="1"/>
      <p:bldP spid="131" grpId="0" animBg="1"/>
      <p:bldP spid="132" grpId="0" animBg="1"/>
      <p:bldP spid="133" grpId="0" animBg="1"/>
      <p:bldP spid="134" grpId="0" animBg="1"/>
      <p:bldP spid="135" grpId="0" animBg="1"/>
      <p:bldP spid="136" grpId="0" animBg="1"/>
      <p:bldP spid="24" grpId="0" animBg="1"/>
      <p:bldP spid="137" grpId="0" animBg="1"/>
      <p:bldP spid="138" grpId="0" animBg="1"/>
      <p:bldP spid="1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4211960" y="3284984"/>
            <a:ext cx="4752528" cy="30963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dirty="0" smtClean="0">
              <a:ln>
                <a:noFill/>
              </a:ln>
              <a:solidFill>
                <a:schemeClr val="tx1"/>
              </a:solidFill>
              <a:effectLst/>
              <a:latin typeface="Arial" charset="0"/>
            </a:endParaRPr>
          </a:p>
        </p:txBody>
      </p:sp>
      <p:pic>
        <p:nvPicPr>
          <p:cNvPr id="2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l="74339"/>
          <a:stretch>
            <a:fillRect/>
          </a:stretch>
        </p:blipFill>
        <p:spPr bwMode="auto">
          <a:xfrm>
            <a:off x="2949157" y="3445042"/>
            <a:ext cx="905173" cy="2584450"/>
          </a:xfrm>
          <a:prstGeom prst="rect">
            <a:avLst/>
          </a:prstGeom>
          <a:noFill/>
          <a:ln w="9525">
            <a:noFill/>
            <a:miter lim="800000"/>
            <a:headEnd/>
            <a:tailEnd/>
          </a:ln>
        </p:spPr>
      </p:pic>
      <p:sp>
        <p:nvSpPr>
          <p:cNvPr id="16" name="Rectangle 15"/>
          <p:cNvSpPr>
            <a:spLocks noChangeArrowheads="1"/>
          </p:cNvSpPr>
          <p:nvPr/>
        </p:nvSpPr>
        <p:spPr bwMode="auto">
          <a:xfrm>
            <a:off x="177105" y="1916832"/>
            <a:ext cx="8715375" cy="1224136"/>
          </a:xfrm>
          <a:prstGeom prst="rect">
            <a:avLst/>
          </a:prstGeom>
          <a:solidFill>
            <a:schemeClr val="accent1"/>
          </a:solidFill>
          <a:ln w="38100" algn="ctr">
            <a:solidFill>
              <a:srgbClr val="FF0000"/>
            </a:solidFill>
            <a:round/>
            <a:headEnd/>
            <a:tailEnd/>
          </a:ln>
        </p:spPr>
        <p:txBody>
          <a:bodyPr/>
          <a:lstStyle/>
          <a:p>
            <a:endParaRPr lang="en-GB"/>
          </a:p>
        </p:txBody>
      </p:sp>
      <p:sp>
        <p:nvSpPr>
          <p:cNvPr id="31747" name="Slide Number Placeholder 5"/>
          <p:cNvSpPr>
            <a:spLocks noGrp="1"/>
          </p:cNvSpPr>
          <p:nvPr>
            <p:ph type="sldNum" sz="quarter" idx="12"/>
          </p:nvPr>
        </p:nvSpPr>
        <p:spPr>
          <a:noFill/>
        </p:spPr>
        <p:txBody>
          <a:bodyPr/>
          <a:lstStyle/>
          <a:p>
            <a:fld id="{051A6EFB-04BA-4BE3-B4E8-70D16E599206}" type="slidenum">
              <a:rPr lang="el-GR"/>
              <a:pPr/>
              <a:t>18</a:t>
            </a:fld>
            <a:endParaRPr lang="el-GR"/>
          </a:p>
        </p:txBody>
      </p:sp>
      <p:sp>
        <p:nvSpPr>
          <p:cNvPr id="31749" name="Text Box 3"/>
          <p:cNvSpPr txBox="1">
            <a:spLocks noChangeArrowheads="1"/>
          </p:cNvSpPr>
          <p:nvPr/>
        </p:nvSpPr>
        <p:spPr bwMode="auto">
          <a:xfrm>
            <a:off x="468313" y="908050"/>
            <a:ext cx="8207375" cy="579438"/>
          </a:xfrm>
          <a:prstGeom prst="rect">
            <a:avLst/>
          </a:prstGeom>
          <a:noFill/>
          <a:ln w="9525">
            <a:noFill/>
            <a:miter lim="800000"/>
            <a:headEnd/>
            <a:tailEnd/>
          </a:ln>
        </p:spPr>
        <p:txBody>
          <a:bodyPr>
            <a:spAutoFit/>
          </a:bodyPr>
          <a:lstStyle/>
          <a:p>
            <a:pPr>
              <a:spcBef>
                <a:spcPct val="50000"/>
              </a:spcBef>
            </a:pPr>
            <a:endParaRPr lang="en-US" sz="3200" b="0"/>
          </a:p>
        </p:txBody>
      </p:sp>
      <p:sp>
        <p:nvSpPr>
          <p:cNvPr id="34821" name="Text Box 8"/>
          <p:cNvSpPr txBox="1">
            <a:spLocks noChangeArrowheads="1"/>
          </p:cNvSpPr>
          <p:nvPr/>
        </p:nvSpPr>
        <p:spPr bwMode="auto">
          <a:xfrm>
            <a:off x="107504" y="548680"/>
            <a:ext cx="8786812" cy="2520280"/>
          </a:xfrm>
          <a:prstGeom prst="rect">
            <a:avLst/>
          </a:prstGeom>
          <a:noFill/>
          <a:ln w="9525">
            <a:noFill/>
            <a:miter lim="800000"/>
            <a:headEnd/>
            <a:tailEnd/>
          </a:ln>
        </p:spPr>
        <p:txBody>
          <a:bodyPr/>
          <a:lstStyle/>
          <a:p>
            <a:pPr marL="609600" lvl="0" indent="-609600">
              <a:spcBef>
                <a:spcPct val="20000"/>
              </a:spcBef>
            </a:pPr>
            <a:r>
              <a:rPr lang="en-GB" sz="2800" b="1" kern="0" dirty="0" smtClean="0">
                <a:solidFill>
                  <a:schemeClr val="tx2"/>
                </a:solidFill>
              </a:rPr>
              <a:t>The MINT Views algorithm</a:t>
            </a:r>
            <a:endParaRPr lang="el-GR" sz="2800" b="1" kern="0" dirty="0" smtClean="0">
              <a:solidFill>
                <a:schemeClr val="tx2"/>
              </a:solidFill>
            </a:endParaRPr>
          </a:p>
          <a:p>
            <a:pPr marL="609600" indent="-609600">
              <a:spcBef>
                <a:spcPct val="20000"/>
              </a:spcBef>
            </a:pPr>
            <a:r>
              <a:rPr lang="en-US" sz="2400" dirty="0" smtClean="0">
                <a:solidFill>
                  <a:schemeClr val="tx2"/>
                </a:solidFill>
                <a:sym typeface="Wingdings" pitchFamily="2" charset="2"/>
              </a:rPr>
              <a:t>Main </a:t>
            </a:r>
            <a:r>
              <a:rPr lang="en-US" sz="2400" dirty="0">
                <a:solidFill>
                  <a:schemeClr val="tx2"/>
                </a:solidFill>
                <a:sym typeface="Wingdings" pitchFamily="2" charset="2"/>
              </a:rPr>
              <a:t>Idea: Bound Above </a:t>
            </a:r>
            <a:r>
              <a:rPr lang="en-US" sz="2400" b="0" dirty="0">
                <a:solidFill>
                  <a:schemeClr val="tx2"/>
                </a:solidFill>
                <a:sym typeface="Wingdings" pitchFamily="2" charset="2"/>
              </a:rPr>
              <a:t>tuples with their </a:t>
            </a:r>
            <a:r>
              <a:rPr lang="en-US" sz="2400" dirty="0" smtClean="0">
                <a:solidFill>
                  <a:schemeClr val="tx2"/>
                </a:solidFill>
                <a:sym typeface="Wingdings" pitchFamily="2" charset="2"/>
              </a:rPr>
              <a:t>max </a:t>
            </a:r>
            <a:r>
              <a:rPr lang="en-US" sz="2400" b="0" dirty="0">
                <a:solidFill>
                  <a:schemeClr val="tx2"/>
                </a:solidFill>
                <a:sym typeface="Wingdings" pitchFamily="2" charset="2"/>
              </a:rPr>
              <a:t>possible value</a:t>
            </a:r>
          </a:p>
          <a:p>
            <a:pPr marL="1066800" lvl="1" indent="-609600">
              <a:spcBef>
                <a:spcPct val="20000"/>
              </a:spcBef>
            </a:pPr>
            <a:r>
              <a:rPr lang="en-US" sz="2400" b="0" i="1" dirty="0">
                <a:solidFill>
                  <a:schemeClr val="tx2"/>
                </a:solidFill>
                <a:sym typeface="Wingdings" pitchFamily="2" charset="2"/>
              </a:rPr>
              <a:t>e.g., Assume that </a:t>
            </a:r>
            <a:r>
              <a:rPr lang="en-US" sz="2400" i="1" dirty="0" smtClean="0">
                <a:solidFill>
                  <a:schemeClr val="tx2"/>
                </a:solidFill>
                <a:sym typeface="Wingdings" pitchFamily="2" charset="2"/>
              </a:rPr>
              <a:t>max temp=120F</a:t>
            </a:r>
            <a:r>
              <a:rPr lang="en-US" sz="2400" b="0" i="1" dirty="0" smtClean="0">
                <a:solidFill>
                  <a:schemeClr val="tx2"/>
                </a:solidFill>
                <a:sym typeface="Wingdings" pitchFamily="2" charset="2"/>
              </a:rPr>
              <a:t> </a:t>
            </a:r>
            <a:r>
              <a:rPr lang="en-US" sz="2400" b="0" i="1" dirty="0">
                <a:solidFill>
                  <a:schemeClr val="tx2"/>
                </a:solidFill>
                <a:sym typeface="Wingdings" pitchFamily="2" charset="2"/>
              </a:rPr>
              <a:t>and </a:t>
            </a:r>
            <a:r>
              <a:rPr lang="en-US" sz="2400" i="1" dirty="0">
                <a:solidFill>
                  <a:schemeClr val="tx2"/>
                </a:solidFill>
                <a:sym typeface="Wingdings" pitchFamily="2" charset="2"/>
              </a:rPr>
              <a:t>#</a:t>
            </a:r>
            <a:r>
              <a:rPr lang="en-US" sz="2400" i="1" dirty="0" smtClean="0">
                <a:solidFill>
                  <a:schemeClr val="tx2"/>
                </a:solidFill>
                <a:sym typeface="Wingdings" pitchFamily="2" charset="2"/>
              </a:rPr>
              <a:t>sensors/room=5</a:t>
            </a:r>
            <a:endParaRPr lang="en-US" sz="2400" i="1" dirty="0">
              <a:solidFill>
                <a:schemeClr val="tx2"/>
              </a:solidFill>
              <a:sym typeface="Wingdings" pitchFamily="2" charset="2"/>
            </a:endParaRPr>
          </a:p>
          <a:p>
            <a:pPr marL="609600" indent="-609600">
              <a:spcBef>
                <a:spcPct val="20000"/>
              </a:spcBef>
            </a:pPr>
            <a:r>
              <a:rPr lang="en-US" sz="2400" dirty="0" smtClean="0">
                <a:solidFill>
                  <a:schemeClr val="tx2"/>
                </a:solidFill>
                <a:sym typeface="Wingdings" pitchFamily="2" charset="2"/>
              </a:rPr>
              <a:t>	</a:t>
            </a:r>
            <a:r>
              <a:rPr lang="en-US" sz="2400" i="1" dirty="0" smtClean="0">
                <a:solidFill>
                  <a:schemeClr val="tx2"/>
                </a:solidFill>
                <a:sym typeface="Wingdings" pitchFamily="2" charset="2"/>
              </a:rPr>
              <a:t>k</a:t>
            </a:r>
            <a:r>
              <a:rPr lang="en-US" sz="2400" dirty="0" smtClean="0">
                <a:solidFill>
                  <a:schemeClr val="tx2"/>
                </a:solidFill>
                <a:sym typeface="Wingdings" pitchFamily="2" charset="2"/>
              </a:rPr>
              <a:t>-covered </a:t>
            </a:r>
            <a:r>
              <a:rPr lang="en-US" sz="2400" dirty="0" err="1" smtClean="0">
                <a:solidFill>
                  <a:schemeClr val="tx2"/>
                </a:solidFill>
                <a:sym typeface="Wingdings" pitchFamily="2" charset="2"/>
              </a:rPr>
              <a:t>boundset</a:t>
            </a:r>
            <a:r>
              <a:rPr lang="en-US" sz="2400" dirty="0" smtClean="0">
                <a:solidFill>
                  <a:schemeClr val="tx2"/>
                </a:solidFill>
                <a:sym typeface="Wingdings" pitchFamily="2" charset="2"/>
              </a:rPr>
              <a:t> </a:t>
            </a:r>
            <a:r>
              <a:rPr lang="en-US" sz="2400" dirty="0">
                <a:solidFill>
                  <a:schemeClr val="tx2"/>
                </a:solidFill>
                <a:sym typeface="Wingdings" pitchFamily="2" charset="2"/>
              </a:rPr>
              <a:t>: </a:t>
            </a:r>
            <a:r>
              <a:rPr lang="en-US" sz="2400" b="0" dirty="0">
                <a:solidFill>
                  <a:schemeClr val="tx2"/>
                </a:solidFill>
                <a:sym typeface="Wingdings" pitchFamily="2" charset="2"/>
              </a:rPr>
              <a:t>Includes all the objects that have an </a:t>
            </a:r>
            <a:r>
              <a:rPr lang="en-US" sz="2400" dirty="0">
                <a:solidFill>
                  <a:schemeClr val="tx2"/>
                </a:solidFill>
                <a:sym typeface="Wingdings" pitchFamily="2" charset="2"/>
              </a:rPr>
              <a:t>upper bound (</a:t>
            </a:r>
            <a:r>
              <a:rPr lang="en-US" sz="2400" dirty="0" err="1">
                <a:solidFill>
                  <a:schemeClr val="tx2"/>
                </a:solidFill>
                <a:sym typeface="Wingdings" pitchFamily="2" charset="2"/>
              </a:rPr>
              <a:t>v</a:t>
            </a:r>
            <a:r>
              <a:rPr lang="en-US" sz="2400" baseline="30000" dirty="0" err="1">
                <a:solidFill>
                  <a:schemeClr val="tx2"/>
                </a:solidFill>
                <a:sym typeface="Wingdings" pitchFamily="2" charset="2"/>
              </a:rPr>
              <a:t>ub</a:t>
            </a:r>
            <a:r>
              <a:rPr lang="en-US" sz="2400" dirty="0">
                <a:solidFill>
                  <a:schemeClr val="tx2"/>
                </a:solidFill>
                <a:sym typeface="Wingdings" pitchFamily="2" charset="2"/>
              </a:rPr>
              <a:t>)</a:t>
            </a:r>
            <a:r>
              <a:rPr lang="en-US" sz="2400" b="0" dirty="0">
                <a:solidFill>
                  <a:schemeClr val="tx2"/>
                </a:solidFill>
                <a:sym typeface="Wingdings" pitchFamily="2" charset="2"/>
              </a:rPr>
              <a:t> greater or equal to the </a:t>
            </a:r>
            <a:r>
              <a:rPr lang="en-US" sz="2400" dirty="0" err="1">
                <a:solidFill>
                  <a:schemeClr val="tx2"/>
                </a:solidFill>
                <a:sym typeface="Wingdings" pitchFamily="2" charset="2"/>
              </a:rPr>
              <a:t>k</a:t>
            </a:r>
            <a:r>
              <a:rPr lang="en-US" sz="2400" baseline="30000" dirty="0" err="1">
                <a:solidFill>
                  <a:schemeClr val="tx2"/>
                </a:solidFill>
                <a:sym typeface="Wingdings" pitchFamily="2" charset="2"/>
              </a:rPr>
              <a:t>th</a:t>
            </a:r>
            <a:r>
              <a:rPr lang="en-US" sz="2400" dirty="0">
                <a:solidFill>
                  <a:schemeClr val="tx2"/>
                </a:solidFill>
                <a:sym typeface="Wingdings" pitchFamily="2" charset="2"/>
              </a:rPr>
              <a:t> highest lower bound (</a:t>
            </a:r>
            <a:r>
              <a:rPr lang="el-GR" sz="2400" dirty="0">
                <a:solidFill>
                  <a:schemeClr val="tx2"/>
                </a:solidFill>
                <a:sym typeface="Wingdings" pitchFamily="2" charset="2"/>
              </a:rPr>
              <a:t>τ</a:t>
            </a:r>
            <a:r>
              <a:rPr lang="en-US" sz="2400" dirty="0">
                <a:solidFill>
                  <a:schemeClr val="tx2"/>
                </a:solidFill>
                <a:sym typeface="Wingdings" pitchFamily="2" charset="2"/>
              </a:rPr>
              <a:t>)</a:t>
            </a:r>
            <a:r>
              <a:rPr lang="en-US" sz="2400" b="0" dirty="0">
                <a:solidFill>
                  <a:schemeClr val="tx2"/>
                </a:solidFill>
                <a:sym typeface="Wingdings" pitchFamily="2" charset="2"/>
              </a:rPr>
              <a:t>,</a:t>
            </a:r>
            <a:r>
              <a:rPr lang="en-US" sz="2400" b="0" dirty="0">
                <a:sym typeface="Wingdings" pitchFamily="2" charset="2"/>
              </a:rPr>
              <a:t> </a:t>
            </a:r>
            <a:r>
              <a:rPr lang="en-US" sz="2400" dirty="0">
                <a:solidFill>
                  <a:srgbClr val="FF0000"/>
                </a:solidFill>
                <a:sym typeface="Wingdings" pitchFamily="2" charset="2"/>
              </a:rPr>
              <a:t>i.e., </a:t>
            </a:r>
            <a:r>
              <a:rPr lang="en-US" sz="2400" dirty="0" err="1">
                <a:solidFill>
                  <a:srgbClr val="FF0000"/>
                </a:solidFill>
                <a:sym typeface="Wingdings" pitchFamily="2" charset="2"/>
              </a:rPr>
              <a:t>v</a:t>
            </a:r>
            <a:r>
              <a:rPr lang="en-US" sz="2400" baseline="30000" dirty="0" err="1">
                <a:solidFill>
                  <a:srgbClr val="FF0000"/>
                </a:solidFill>
                <a:sym typeface="Wingdings" pitchFamily="2" charset="2"/>
              </a:rPr>
              <a:t>ub</a:t>
            </a:r>
            <a:r>
              <a:rPr lang="el-GR" sz="2400" baseline="30000" dirty="0">
                <a:solidFill>
                  <a:srgbClr val="FF0000"/>
                </a:solidFill>
                <a:sym typeface="Wingdings" pitchFamily="2" charset="2"/>
              </a:rPr>
              <a:t> </a:t>
            </a:r>
            <a:r>
              <a:rPr lang="en-US" sz="2400" dirty="0">
                <a:solidFill>
                  <a:srgbClr val="FF0000"/>
                </a:solidFill>
                <a:sym typeface="Wingdings" pitchFamily="2" charset="2"/>
              </a:rPr>
              <a:t>&gt;</a:t>
            </a:r>
            <a:r>
              <a:rPr lang="el-GR" sz="2400" dirty="0">
                <a:solidFill>
                  <a:srgbClr val="FF0000"/>
                </a:solidFill>
                <a:sym typeface="Wingdings" pitchFamily="2" charset="2"/>
              </a:rPr>
              <a:t> τ</a:t>
            </a:r>
            <a:r>
              <a:rPr lang="en-US" sz="2400" baseline="30000" dirty="0">
                <a:solidFill>
                  <a:srgbClr val="FF0000"/>
                </a:solidFill>
                <a:sym typeface="Wingdings" pitchFamily="2" charset="2"/>
              </a:rPr>
              <a:t> </a:t>
            </a:r>
          </a:p>
        </p:txBody>
      </p:sp>
      <p:pic>
        <p:nvPicPr>
          <p:cNvPr id="3175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r="26282"/>
          <a:stretch>
            <a:fillRect/>
          </a:stretch>
        </p:blipFill>
        <p:spPr bwMode="auto">
          <a:xfrm>
            <a:off x="357188" y="3441402"/>
            <a:ext cx="2600325" cy="2584450"/>
          </a:xfrm>
          <a:prstGeom prst="rect">
            <a:avLst/>
          </a:prstGeom>
          <a:noFill/>
          <a:ln w="9525">
            <a:noFill/>
            <a:miter lim="800000"/>
            <a:headEnd/>
            <a:tailEnd/>
          </a:ln>
        </p:spPr>
      </p:pic>
      <p:sp>
        <p:nvSpPr>
          <p:cNvPr id="34824" name="Rectangle 8"/>
          <p:cNvSpPr>
            <a:spLocks noChangeArrowheads="1"/>
          </p:cNvSpPr>
          <p:nvPr/>
        </p:nvSpPr>
        <p:spPr bwMode="auto">
          <a:xfrm>
            <a:off x="1214438" y="3441402"/>
            <a:ext cx="857250" cy="2500312"/>
          </a:xfrm>
          <a:prstGeom prst="rect">
            <a:avLst/>
          </a:prstGeom>
          <a:noFill/>
          <a:ln w="57150" algn="ctr">
            <a:solidFill>
              <a:srgbClr val="FF0000"/>
            </a:solidFill>
            <a:round/>
            <a:headEnd/>
            <a:tailEnd/>
          </a:ln>
        </p:spPr>
        <p:txBody>
          <a:bodyPr/>
          <a:lstStyle/>
          <a:p>
            <a:endParaRPr lang="en-US"/>
          </a:p>
        </p:txBody>
      </p:sp>
      <p:sp>
        <p:nvSpPr>
          <p:cNvPr id="34825" name="Rectangle 9"/>
          <p:cNvSpPr>
            <a:spLocks noChangeArrowheads="1"/>
          </p:cNvSpPr>
          <p:nvPr/>
        </p:nvSpPr>
        <p:spPr bwMode="auto">
          <a:xfrm>
            <a:off x="2915816" y="3448968"/>
            <a:ext cx="857250" cy="2500312"/>
          </a:xfrm>
          <a:prstGeom prst="rect">
            <a:avLst/>
          </a:prstGeom>
          <a:noFill/>
          <a:ln w="57150" algn="ctr">
            <a:solidFill>
              <a:srgbClr val="FF0000"/>
            </a:solidFill>
            <a:round/>
            <a:headEnd/>
            <a:tailEnd/>
          </a:ln>
        </p:spPr>
        <p:txBody>
          <a:bodyPr/>
          <a:lstStyle/>
          <a:p>
            <a:endParaRPr lang="en-US"/>
          </a:p>
        </p:txBody>
      </p:sp>
      <p:sp>
        <p:nvSpPr>
          <p:cNvPr id="31755" name="Rectangle 10"/>
          <p:cNvSpPr>
            <a:spLocks noChangeArrowheads="1"/>
          </p:cNvSpPr>
          <p:nvPr/>
        </p:nvSpPr>
        <p:spPr bwMode="auto">
          <a:xfrm>
            <a:off x="3000375" y="6013152"/>
            <a:ext cx="746125" cy="584200"/>
          </a:xfrm>
          <a:prstGeom prst="rect">
            <a:avLst/>
          </a:prstGeom>
          <a:noFill/>
          <a:ln w="9525">
            <a:noFill/>
            <a:miter lim="800000"/>
            <a:headEnd/>
            <a:tailEnd/>
          </a:ln>
        </p:spPr>
        <p:txBody>
          <a:bodyPr wrap="none">
            <a:spAutoFit/>
          </a:bodyPr>
          <a:lstStyle/>
          <a:p>
            <a:r>
              <a:rPr lang="en-US" sz="3200" dirty="0" err="1">
                <a:solidFill>
                  <a:srgbClr val="FF0000"/>
                </a:solidFill>
                <a:sym typeface="Wingdings" pitchFamily="2" charset="2"/>
              </a:rPr>
              <a:t>v</a:t>
            </a:r>
            <a:r>
              <a:rPr lang="en-US" sz="3200" baseline="30000" dirty="0" err="1">
                <a:solidFill>
                  <a:srgbClr val="FF0000"/>
                </a:solidFill>
                <a:sym typeface="Wingdings" pitchFamily="2" charset="2"/>
              </a:rPr>
              <a:t>ub</a:t>
            </a:r>
            <a:endParaRPr lang="el-GR" sz="3200" dirty="0"/>
          </a:p>
        </p:txBody>
      </p:sp>
      <p:sp>
        <p:nvSpPr>
          <p:cNvPr id="31756" name="Rectangle 11"/>
          <p:cNvSpPr>
            <a:spLocks noChangeArrowheads="1"/>
          </p:cNvSpPr>
          <p:nvPr/>
        </p:nvSpPr>
        <p:spPr bwMode="auto">
          <a:xfrm>
            <a:off x="1285875" y="6013152"/>
            <a:ext cx="654050" cy="584200"/>
          </a:xfrm>
          <a:prstGeom prst="rect">
            <a:avLst/>
          </a:prstGeom>
          <a:noFill/>
          <a:ln w="9525">
            <a:noFill/>
            <a:miter lim="800000"/>
            <a:headEnd/>
            <a:tailEnd/>
          </a:ln>
        </p:spPr>
        <p:txBody>
          <a:bodyPr wrap="none">
            <a:spAutoFit/>
          </a:bodyPr>
          <a:lstStyle/>
          <a:p>
            <a:r>
              <a:rPr lang="en-US" sz="3200" dirty="0" err="1">
                <a:solidFill>
                  <a:srgbClr val="FF0000"/>
                </a:solidFill>
                <a:sym typeface="Wingdings" pitchFamily="2" charset="2"/>
              </a:rPr>
              <a:t>v</a:t>
            </a:r>
            <a:r>
              <a:rPr lang="en-US" sz="3200" baseline="30000" dirty="0" err="1">
                <a:solidFill>
                  <a:srgbClr val="FF0000"/>
                </a:solidFill>
                <a:sym typeface="Wingdings" pitchFamily="2" charset="2"/>
              </a:rPr>
              <a:t>lb</a:t>
            </a:r>
            <a:endParaRPr lang="el-GR" sz="3200" dirty="0"/>
          </a:p>
        </p:txBody>
      </p:sp>
      <p:sp>
        <p:nvSpPr>
          <p:cNvPr id="34828" name="Rectangle 12"/>
          <p:cNvSpPr>
            <a:spLocks noChangeArrowheads="1"/>
          </p:cNvSpPr>
          <p:nvPr/>
        </p:nvSpPr>
        <p:spPr bwMode="auto">
          <a:xfrm>
            <a:off x="71438" y="5905500"/>
            <a:ext cx="344487" cy="523875"/>
          </a:xfrm>
          <a:prstGeom prst="rect">
            <a:avLst/>
          </a:prstGeom>
          <a:noFill/>
          <a:ln w="9525">
            <a:noFill/>
            <a:miter lim="800000"/>
            <a:headEnd/>
            <a:tailEnd/>
          </a:ln>
        </p:spPr>
        <p:txBody>
          <a:bodyPr wrap="none">
            <a:spAutoFit/>
          </a:bodyPr>
          <a:lstStyle/>
          <a:p>
            <a:r>
              <a:rPr lang="el-GR" sz="2800">
                <a:solidFill>
                  <a:srgbClr val="FF0000"/>
                </a:solidFill>
                <a:sym typeface="Wingdings" pitchFamily="2" charset="2"/>
              </a:rPr>
              <a:t>τ</a:t>
            </a:r>
            <a:endParaRPr lang="el-GR" sz="2800"/>
          </a:p>
        </p:txBody>
      </p:sp>
      <p:cxnSp>
        <p:nvCxnSpPr>
          <p:cNvPr id="34829" name="Straight Arrow Connector 14"/>
          <p:cNvCxnSpPr>
            <a:cxnSpLocks noChangeShapeType="1"/>
          </p:cNvCxnSpPr>
          <p:nvPr/>
        </p:nvCxnSpPr>
        <p:spPr bwMode="auto">
          <a:xfrm rot="5400000" flipH="1" flipV="1">
            <a:off x="142876" y="4941589"/>
            <a:ext cx="1428750" cy="1000125"/>
          </a:xfrm>
          <a:prstGeom prst="straightConnector1">
            <a:avLst/>
          </a:prstGeom>
          <a:noFill/>
          <a:ln w="28575" algn="ctr">
            <a:solidFill>
              <a:srgbClr val="FF0000"/>
            </a:solidFill>
            <a:round/>
            <a:headEnd type="none" w="med" len="med"/>
            <a:tailEnd type="triangle" w="med" len="med"/>
          </a:ln>
        </p:spPr>
      </p:cxnSp>
      <p:sp>
        <p:nvSpPr>
          <p:cNvPr id="31763" name="TextBox 18"/>
          <p:cNvSpPr txBox="1">
            <a:spLocks noChangeArrowheads="1"/>
          </p:cNvSpPr>
          <p:nvPr/>
        </p:nvSpPr>
        <p:spPr bwMode="auto">
          <a:xfrm>
            <a:off x="357188" y="3104855"/>
            <a:ext cx="2714625" cy="369887"/>
          </a:xfrm>
          <a:prstGeom prst="rect">
            <a:avLst/>
          </a:prstGeom>
          <a:noFill/>
          <a:ln w="9525">
            <a:noFill/>
            <a:miter lim="800000"/>
            <a:headEnd/>
            <a:tailEnd/>
          </a:ln>
        </p:spPr>
        <p:txBody>
          <a:bodyPr>
            <a:spAutoFit/>
          </a:bodyPr>
          <a:lstStyle/>
          <a:p>
            <a:pPr algn="ctr"/>
            <a:r>
              <a:rPr lang="en-US" b="1" dirty="0">
                <a:solidFill>
                  <a:schemeClr val="tx2"/>
                </a:solidFill>
              </a:rPr>
              <a:t>Intermediate </a:t>
            </a:r>
            <a:r>
              <a:rPr lang="en-US" b="1" dirty="0" smtClean="0">
                <a:solidFill>
                  <a:schemeClr val="tx2"/>
                </a:solidFill>
              </a:rPr>
              <a:t>Result</a:t>
            </a:r>
            <a:endParaRPr lang="en-GB" b="1" dirty="0">
              <a:solidFill>
                <a:schemeClr val="tx2"/>
              </a:solidFill>
            </a:endParaRPr>
          </a:p>
        </p:txBody>
      </p:sp>
      <p:sp>
        <p:nvSpPr>
          <p:cNvPr id="20" name="Title 1"/>
          <p:cNvSpPr txBox="1">
            <a:spLocks/>
          </p:cNvSpPr>
          <p:nvPr/>
        </p:nvSpPr>
        <p:spPr bwMode="auto">
          <a:xfrm>
            <a:off x="36512" y="44624"/>
            <a:ext cx="9039733" cy="576064"/>
          </a:xfrm>
          <a:prstGeom prst="rect">
            <a:avLst/>
          </a:prstGeom>
          <a:noFill/>
          <a:ln w="19050">
            <a:solidFill>
              <a:srgbClr val="00B05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3200" b="0" i="0" u="none" strike="noStrike" kern="0" cap="none" spc="0" normalizeH="0" baseline="0" noProof="0" dirty="0" smtClean="0">
                <a:ln>
                  <a:noFill/>
                </a:ln>
                <a:solidFill>
                  <a:schemeClr val="tx2"/>
                </a:solidFill>
                <a:effectLst/>
                <a:uLnTx/>
                <a:uFillTx/>
                <a:latin typeface="+mj-lt"/>
                <a:ea typeface="+mj-ea"/>
                <a:cs typeface="+mj-cs"/>
              </a:rPr>
              <a:t>Top-k pruning in KSpot</a:t>
            </a:r>
            <a:r>
              <a:rPr kumimoji="0" lang="en-GB" sz="3200" b="0" i="0" u="none" strike="noStrike" kern="0" cap="none" spc="0" normalizeH="0" baseline="30000" noProof="0" dirty="0" smtClean="0">
                <a:ln>
                  <a:noFill/>
                </a:ln>
                <a:solidFill>
                  <a:schemeClr val="tx2"/>
                </a:solidFill>
                <a:effectLst/>
                <a:uLnTx/>
                <a:uFillTx/>
                <a:latin typeface="+mj-lt"/>
                <a:ea typeface="+mj-ea"/>
                <a:cs typeface="+mj-cs"/>
              </a:rPr>
              <a:t>+</a:t>
            </a:r>
            <a:endParaRPr kumimoji="0" lang="el-GR" sz="3200" b="0" i="0" u="none" strike="noStrike" kern="0" cap="none" spc="0" normalizeH="0" baseline="0" noProof="0" dirty="0">
              <a:ln>
                <a:noFill/>
              </a:ln>
              <a:solidFill>
                <a:schemeClr val="tx2"/>
              </a:solidFill>
              <a:effectLst/>
              <a:uLnTx/>
              <a:uFillTx/>
              <a:latin typeface="+mj-lt"/>
              <a:ea typeface="+mj-ea"/>
              <a:cs typeface="+mj-cs"/>
            </a:endParaRPr>
          </a:p>
        </p:txBody>
      </p:sp>
      <p:cxnSp>
        <p:nvCxnSpPr>
          <p:cNvPr id="18" name="Straight Connector 17"/>
          <p:cNvCxnSpPr/>
          <p:nvPr/>
        </p:nvCxnSpPr>
        <p:spPr bwMode="auto">
          <a:xfrm>
            <a:off x="6084168" y="3820978"/>
            <a:ext cx="360040" cy="0"/>
          </a:xfrm>
          <a:prstGeom prst="line">
            <a:avLst/>
          </a:prstGeom>
          <a:solidFill>
            <a:schemeClr val="accent1"/>
          </a:solidFill>
          <a:ln w="38100" cap="flat" cmpd="sng" algn="ctr">
            <a:solidFill>
              <a:schemeClr val="tx2"/>
            </a:solidFill>
            <a:prstDash val="solid"/>
            <a:round/>
            <a:headEnd type="oval" w="med" len="med"/>
            <a:tailEnd type="oval" w="med" len="med"/>
          </a:ln>
          <a:effectLst/>
        </p:spPr>
      </p:cxnSp>
      <p:sp>
        <p:nvSpPr>
          <p:cNvPr id="19" name="Oval 18"/>
          <p:cNvSpPr/>
          <p:nvPr/>
        </p:nvSpPr>
        <p:spPr bwMode="auto">
          <a:xfrm>
            <a:off x="6012160" y="3748970"/>
            <a:ext cx="144016" cy="144016"/>
          </a:xfrm>
          <a:prstGeom prst="ellips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grpSp>
        <p:nvGrpSpPr>
          <p:cNvPr id="21" name="Group 20"/>
          <p:cNvGrpSpPr/>
          <p:nvPr/>
        </p:nvGrpSpPr>
        <p:grpSpPr>
          <a:xfrm>
            <a:off x="4283968" y="3316922"/>
            <a:ext cx="4032448" cy="2992398"/>
            <a:chOff x="2051720" y="1340768"/>
            <a:chExt cx="4032448" cy="2992398"/>
          </a:xfrm>
        </p:grpSpPr>
        <p:cxnSp>
          <p:nvCxnSpPr>
            <p:cNvPr id="23" name="Straight Connector 22"/>
            <p:cNvCxnSpPr/>
            <p:nvPr/>
          </p:nvCxnSpPr>
          <p:spPr bwMode="auto">
            <a:xfrm rot="5400000">
              <a:off x="1871699" y="2816932"/>
              <a:ext cx="2232248" cy="0"/>
            </a:xfrm>
            <a:prstGeom prst="line">
              <a:avLst/>
            </a:prstGeom>
            <a:solidFill>
              <a:schemeClr val="accent1"/>
            </a:solidFill>
            <a:ln w="38100" cap="flat" cmpd="sng" algn="ctr">
              <a:solidFill>
                <a:schemeClr val="tx2"/>
              </a:solidFill>
              <a:prstDash val="solid"/>
              <a:round/>
              <a:headEnd type="none" w="med" len="med"/>
              <a:tailEnd type="none" w="med" len="med"/>
            </a:ln>
            <a:effectLst/>
          </p:spPr>
        </p:cxnSp>
        <p:cxnSp>
          <p:nvCxnSpPr>
            <p:cNvPr id="24" name="Straight Connector 23"/>
            <p:cNvCxnSpPr/>
            <p:nvPr/>
          </p:nvCxnSpPr>
          <p:spPr bwMode="auto">
            <a:xfrm rot="10800000">
              <a:off x="2771800" y="3933056"/>
              <a:ext cx="3312368" cy="0"/>
            </a:xfrm>
            <a:prstGeom prst="line">
              <a:avLst/>
            </a:prstGeom>
            <a:solidFill>
              <a:schemeClr val="accent1"/>
            </a:solidFill>
            <a:ln w="38100" cap="flat" cmpd="sng" algn="ctr">
              <a:solidFill>
                <a:schemeClr val="tx2"/>
              </a:solidFill>
              <a:prstDash val="solid"/>
              <a:round/>
              <a:headEnd type="none" w="med" len="med"/>
              <a:tailEnd type="none" w="med" len="med"/>
            </a:ln>
            <a:effectLst/>
          </p:spPr>
        </p:cxnSp>
        <p:sp>
          <p:nvSpPr>
            <p:cNvPr id="25" name="TextBox 24"/>
            <p:cNvSpPr txBox="1"/>
            <p:nvPr/>
          </p:nvSpPr>
          <p:spPr>
            <a:xfrm>
              <a:off x="2051720" y="1340768"/>
              <a:ext cx="954107" cy="461665"/>
            </a:xfrm>
            <a:prstGeom prst="rect">
              <a:avLst/>
            </a:prstGeom>
            <a:noFill/>
          </p:spPr>
          <p:txBody>
            <a:bodyPr wrap="none" rtlCol="0">
              <a:spAutoFit/>
            </a:bodyPr>
            <a:lstStyle/>
            <a:p>
              <a:r>
                <a:rPr lang="en-GB" sz="2400" b="1" dirty="0" smtClean="0">
                  <a:solidFill>
                    <a:schemeClr val="tx2"/>
                  </a:solidFill>
                </a:rPr>
                <a:t>room</a:t>
              </a:r>
              <a:endParaRPr lang="el-GR" sz="2400" b="1" dirty="0">
                <a:solidFill>
                  <a:schemeClr val="tx2"/>
                </a:solidFill>
              </a:endParaRPr>
            </a:p>
          </p:txBody>
        </p:sp>
        <p:sp>
          <p:nvSpPr>
            <p:cNvPr id="26" name="TextBox 25"/>
            <p:cNvSpPr txBox="1"/>
            <p:nvPr/>
          </p:nvSpPr>
          <p:spPr>
            <a:xfrm>
              <a:off x="2631636" y="1700808"/>
              <a:ext cx="356188" cy="461665"/>
            </a:xfrm>
            <a:prstGeom prst="rect">
              <a:avLst/>
            </a:prstGeom>
            <a:noFill/>
          </p:spPr>
          <p:txBody>
            <a:bodyPr wrap="none" rtlCol="0">
              <a:spAutoFit/>
            </a:bodyPr>
            <a:lstStyle/>
            <a:p>
              <a:r>
                <a:rPr lang="en-GB" sz="2400" b="1" dirty="0" smtClean="0">
                  <a:solidFill>
                    <a:schemeClr val="tx2"/>
                  </a:solidFill>
                </a:rPr>
                <a:t>2</a:t>
              </a:r>
              <a:endParaRPr lang="el-GR" sz="2400" b="1" dirty="0">
                <a:solidFill>
                  <a:schemeClr val="tx2"/>
                </a:solidFill>
              </a:endParaRPr>
            </a:p>
          </p:txBody>
        </p:sp>
        <p:sp>
          <p:nvSpPr>
            <p:cNvPr id="27" name="TextBox 26"/>
            <p:cNvSpPr txBox="1"/>
            <p:nvPr/>
          </p:nvSpPr>
          <p:spPr>
            <a:xfrm>
              <a:off x="2627784" y="2031231"/>
              <a:ext cx="356188" cy="461665"/>
            </a:xfrm>
            <a:prstGeom prst="rect">
              <a:avLst/>
            </a:prstGeom>
            <a:noFill/>
          </p:spPr>
          <p:txBody>
            <a:bodyPr wrap="none" rtlCol="0">
              <a:spAutoFit/>
            </a:bodyPr>
            <a:lstStyle/>
            <a:p>
              <a:r>
                <a:rPr lang="en-GB" sz="2400" b="1" dirty="0" smtClean="0">
                  <a:solidFill>
                    <a:schemeClr val="tx2"/>
                  </a:solidFill>
                </a:rPr>
                <a:t>5</a:t>
              </a:r>
              <a:endParaRPr lang="el-GR" sz="2400" b="1" dirty="0">
                <a:solidFill>
                  <a:schemeClr val="tx2"/>
                </a:solidFill>
              </a:endParaRPr>
            </a:p>
          </p:txBody>
        </p:sp>
        <p:sp>
          <p:nvSpPr>
            <p:cNvPr id="28" name="TextBox 27"/>
            <p:cNvSpPr txBox="1"/>
            <p:nvPr/>
          </p:nvSpPr>
          <p:spPr>
            <a:xfrm>
              <a:off x="2627784" y="2391271"/>
              <a:ext cx="356188" cy="461665"/>
            </a:xfrm>
            <a:prstGeom prst="rect">
              <a:avLst/>
            </a:prstGeom>
            <a:noFill/>
          </p:spPr>
          <p:txBody>
            <a:bodyPr wrap="none" rtlCol="0">
              <a:spAutoFit/>
            </a:bodyPr>
            <a:lstStyle/>
            <a:p>
              <a:r>
                <a:rPr lang="en-GB" sz="2400" b="1" dirty="0" smtClean="0">
                  <a:solidFill>
                    <a:schemeClr val="tx2"/>
                  </a:solidFill>
                </a:rPr>
                <a:t>6</a:t>
              </a:r>
              <a:endParaRPr lang="el-GR" sz="2400" b="1" dirty="0">
                <a:solidFill>
                  <a:schemeClr val="tx2"/>
                </a:solidFill>
              </a:endParaRPr>
            </a:p>
          </p:txBody>
        </p:sp>
        <p:sp>
          <p:nvSpPr>
            <p:cNvPr id="29" name="TextBox 28"/>
            <p:cNvSpPr txBox="1"/>
            <p:nvPr/>
          </p:nvSpPr>
          <p:spPr>
            <a:xfrm>
              <a:off x="2473255" y="2780928"/>
              <a:ext cx="510717" cy="461665"/>
            </a:xfrm>
            <a:prstGeom prst="rect">
              <a:avLst/>
            </a:prstGeom>
            <a:noFill/>
          </p:spPr>
          <p:txBody>
            <a:bodyPr wrap="none" rtlCol="0">
              <a:spAutoFit/>
            </a:bodyPr>
            <a:lstStyle/>
            <a:p>
              <a:pPr algn="r"/>
              <a:r>
                <a:rPr lang="en-GB" sz="2400" b="1" dirty="0" smtClean="0">
                  <a:solidFill>
                    <a:schemeClr val="tx2"/>
                  </a:solidFill>
                </a:rPr>
                <a:t>11</a:t>
              </a:r>
              <a:endParaRPr lang="el-GR" sz="2400" b="1" dirty="0">
                <a:solidFill>
                  <a:schemeClr val="tx2"/>
                </a:solidFill>
              </a:endParaRPr>
            </a:p>
          </p:txBody>
        </p:sp>
        <p:sp>
          <p:nvSpPr>
            <p:cNvPr id="30" name="TextBox 29"/>
            <p:cNvSpPr txBox="1"/>
            <p:nvPr/>
          </p:nvSpPr>
          <p:spPr>
            <a:xfrm>
              <a:off x="2483768" y="3152879"/>
              <a:ext cx="527709" cy="461665"/>
            </a:xfrm>
            <a:prstGeom prst="rect">
              <a:avLst/>
            </a:prstGeom>
            <a:noFill/>
          </p:spPr>
          <p:txBody>
            <a:bodyPr wrap="none" rtlCol="0">
              <a:spAutoFit/>
            </a:bodyPr>
            <a:lstStyle/>
            <a:p>
              <a:r>
                <a:rPr lang="en-GB" sz="2400" b="1" dirty="0" smtClean="0">
                  <a:solidFill>
                    <a:schemeClr val="tx2"/>
                  </a:solidFill>
                </a:rPr>
                <a:t>12</a:t>
              </a:r>
              <a:endParaRPr lang="el-GR" sz="2400" b="1" dirty="0">
                <a:solidFill>
                  <a:schemeClr val="tx2"/>
                </a:solidFill>
              </a:endParaRPr>
            </a:p>
          </p:txBody>
        </p:sp>
        <p:sp>
          <p:nvSpPr>
            <p:cNvPr id="31" name="TextBox 30"/>
            <p:cNvSpPr txBox="1"/>
            <p:nvPr/>
          </p:nvSpPr>
          <p:spPr>
            <a:xfrm>
              <a:off x="2483768" y="3516248"/>
              <a:ext cx="527709" cy="461665"/>
            </a:xfrm>
            <a:prstGeom prst="rect">
              <a:avLst/>
            </a:prstGeom>
            <a:noFill/>
          </p:spPr>
          <p:txBody>
            <a:bodyPr wrap="none" rtlCol="0">
              <a:spAutoFit/>
            </a:bodyPr>
            <a:lstStyle/>
            <a:p>
              <a:r>
                <a:rPr lang="en-GB" sz="2400" b="1" dirty="0" smtClean="0">
                  <a:solidFill>
                    <a:schemeClr val="tx2"/>
                  </a:solidFill>
                </a:rPr>
                <a:t>15</a:t>
              </a:r>
              <a:endParaRPr lang="el-GR" sz="2400" b="1" dirty="0">
                <a:solidFill>
                  <a:schemeClr val="tx2"/>
                </a:solidFill>
              </a:endParaRPr>
            </a:p>
          </p:txBody>
        </p:sp>
        <p:sp>
          <p:nvSpPr>
            <p:cNvPr id="32" name="TextBox 31"/>
            <p:cNvSpPr txBox="1"/>
            <p:nvPr/>
          </p:nvSpPr>
          <p:spPr>
            <a:xfrm>
              <a:off x="3203848" y="3933056"/>
              <a:ext cx="612667" cy="400110"/>
            </a:xfrm>
            <a:prstGeom prst="rect">
              <a:avLst/>
            </a:prstGeom>
            <a:noFill/>
          </p:spPr>
          <p:txBody>
            <a:bodyPr wrap="none" rtlCol="0">
              <a:spAutoFit/>
            </a:bodyPr>
            <a:lstStyle/>
            <a:p>
              <a:pPr algn="r"/>
              <a:r>
                <a:rPr lang="en-GB" sz="2000" b="1" dirty="0" smtClean="0">
                  <a:solidFill>
                    <a:schemeClr val="tx2"/>
                  </a:solidFill>
                </a:rPr>
                <a:t>100</a:t>
              </a:r>
              <a:endParaRPr lang="el-GR" sz="2000" b="1" dirty="0">
                <a:solidFill>
                  <a:schemeClr val="tx2"/>
                </a:solidFill>
              </a:endParaRPr>
            </a:p>
          </p:txBody>
        </p:sp>
        <p:sp>
          <p:nvSpPr>
            <p:cNvPr id="33" name="TextBox 32"/>
            <p:cNvSpPr txBox="1"/>
            <p:nvPr/>
          </p:nvSpPr>
          <p:spPr>
            <a:xfrm>
              <a:off x="3743309" y="3933056"/>
              <a:ext cx="612667" cy="400110"/>
            </a:xfrm>
            <a:prstGeom prst="rect">
              <a:avLst/>
            </a:prstGeom>
            <a:noFill/>
          </p:spPr>
          <p:txBody>
            <a:bodyPr wrap="none" rtlCol="0">
              <a:spAutoFit/>
            </a:bodyPr>
            <a:lstStyle/>
            <a:p>
              <a:pPr algn="r"/>
              <a:r>
                <a:rPr lang="en-GB" sz="2000" b="1" dirty="0" smtClean="0">
                  <a:solidFill>
                    <a:schemeClr val="tx2"/>
                  </a:solidFill>
                </a:rPr>
                <a:t>200</a:t>
              </a:r>
              <a:endParaRPr lang="el-GR" sz="2000" b="1" dirty="0">
                <a:solidFill>
                  <a:schemeClr val="tx2"/>
                </a:solidFill>
              </a:endParaRPr>
            </a:p>
          </p:txBody>
        </p:sp>
        <p:sp>
          <p:nvSpPr>
            <p:cNvPr id="34" name="TextBox 33"/>
            <p:cNvSpPr txBox="1"/>
            <p:nvPr/>
          </p:nvSpPr>
          <p:spPr>
            <a:xfrm>
              <a:off x="4283968" y="3933056"/>
              <a:ext cx="612668" cy="400110"/>
            </a:xfrm>
            <a:prstGeom prst="rect">
              <a:avLst/>
            </a:prstGeom>
            <a:noFill/>
          </p:spPr>
          <p:txBody>
            <a:bodyPr wrap="none" rtlCol="0">
              <a:spAutoFit/>
            </a:bodyPr>
            <a:lstStyle/>
            <a:p>
              <a:pPr algn="r"/>
              <a:r>
                <a:rPr lang="en-GB" sz="2000" b="1" dirty="0" smtClean="0">
                  <a:solidFill>
                    <a:schemeClr val="tx2"/>
                  </a:solidFill>
                </a:rPr>
                <a:t>400</a:t>
              </a:r>
              <a:endParaRPr lang="el-GR" sz="2000" b="1" dirty="0">
                <a:solidFill>
                  <a:schemeClr val="tx2"/>
                </a:solidFill>
              </a:endParaRPr>
            </a:p>
          </p:txBody>
        </p:sp>
        <p:sp>
          <p:nvSpPr>
            <p:cNvPr id="35" name="TextBox 34"/>
            <p:cNvSpPr txBox="1"/>
            <p:nvPr/>
          </p:nvSpPr>
          <p:spPr>
            <a:xfrm>
              <a:off x="4788024" y="3933056"/>
              <a:ext cx="612668" cy="400110"/>
            </a:xfrm>
            <a:prstGeom prst="rect">
              <a:avLst/>
            </a:prstGeom>
            <a:noFill/>
          </p:spPr>
          <p:txBody>
            <a:bodyPr wrap="none" rtlCol="0">
              <a:spAutoFit/>
            </a:bodyPr>
            <a:lstStyle/>
            <a:p>
              <a:pPr algn="r"/>
              <a:r>
                <a:rPr lang="en-GB" sz="2000" b="1" dirty="0" smtClean="0">
                  <a:solidFill>
                    <a:schemeClr val="tx2"/>
                  </a:solidFill>
                </a:rPr>
                <a:t>600</a:t>
              </a:r>
              <a:endParaRPr lang="el-GR" sz="2000" b="1" dirty="0">
                <a:solidFill>
                  <a:schemeClr val="tx2"/>
                </a:solidFill>
              </a:endParaRPr>
            </a:p>
          </p:txBody>
        </p:sp>
        <p:sp>
          <p:nvSpPr>
            <p:cNvPr id="36" name="TextBox 35"/>
            <p:cNvSpPr txBox="1"/>
            <p:nvPr/>
          </p:nvSpPr>
          <p:spPr>
            <a:xfrm>
              <a:off x="5255476" y="3933056"/>
              <a:ext cx="612668" cy="400110"/>
            </a:xfrm>
            <a:prstGeom prst="rect">
              <a:avLst/>
            </a:prstGeom>
            <a:noFill/>
          </p:spPr>
          <p:txBody>
            <a:bodyPr wrap="none" rtlCol="0">
              <a:spAutoFit/>
            </a:bodyPr>
            <a:lstStyle/>
            <a:p>
              <a:pPr algn="r"/>
              <a:r>
                <a:rPr lang="en-GB" sz="2000" b="1" dirty="0" smtClean="0">
                  <a:solidFill>
                    <a:schemeClr val="tx2"/>
                  </a:solidFill>
                </a:rPr>
                <a:t>800</a:t>
              </a:r>
              <a:endParaRPr lang="el-GR" sz="2000" b="1" dirty="0">
                <a:solidFill>
                  <a:schemeClr val="tx2"/>
                </a:solidFill>
              </a:endParaRPr>
            </a:p>
          </p:txBody>
        </p:sp>
      </p:grpSp>
      <p:cxnSp>
        <p:nvCxnSpPr>
          <p:cNvPr id="37" name="Straight Connector 36"/>
          <p:cNvCxnSpPr/>
          <p:nvPr/>
        </p:nvCxnSpPr>
        <p:spPr bwMode="auto">
          <a:xfrm>
            <a:off x="6372200" y="4253026"/>
            <a:ext cx="432048" cy="0"/>
          </a:xfrm>
          <a:prstGeom prst="line">
            <a:avLst/>
          </a:prstGeom>
          <a:solidFill>
            <a:schemeClr val="accent1"/>
          </a:solidFill>
          <a:ln w="38100" cap="flat" cmpd="sng" algn="ctr">
            <a:solidFill>
              <a:schemeClr val="tx2"/>
            </a:solidFill>
            <a:prstDash val="solid"/>
            <a:round/>
            <a:headEnd type="oval" w="med" len="med"/>
            <a:tailEnd type="oval" w="med" len="med"/>
          </a:ln>
          <a:effectLst/>
        </p:spPr>
      </p:cxnSp>
      <p:sp>
        <p:nvSpPr>
          <p:cNvPr id="38" name="Oval 37"/>
          <p:cNvSpPr/>
          <p:nvPr/>
        </p:nvSpPr>
        <p:spPr bwMode="auto">
          <a:xfrm>
            <a:off x="6300192" y="4181018"/>
            <a:ext cx="144016" cy="144016"/>
          </a:xfrm>
          <a:prstGeom prst="ellips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cxnSp>
        <p:nvCxnSpPr>
          <p:cNvPr id="39" name="Straight Connector 38"/>
          <p:cNvCxnSpPr/>
          <p:nvPr/>
        </p:nvCxnSpPr>
        <p:spPr bwMode="auto">
          <a:xfrm>
            <a:off x="6827108" y="4973106"/>
            <a:ext cx="432048" cy="0"/>
          </a:xfrm>
          <a:prstGeom prst="line">
            <a:avLst/>
          </a:prstGeom>
          <a:solidFill>
            <a:schemeClr val="accent1"/>
          </a:solidFill>
          <a:ln w="38100" cap="flat" cmpd="sng" algn="ctr">
            <a:solidFill>
              <a:schemeClr val="tx2"/>
            </a:solidFill>
            <a:prstDash val="solid"/>
            <a:round/>
            <a:headEnd type="oval" w="med" len="med"/>
            <a:tailEnd type="oval" w="med" len="med"/>
          </a:ln>
          <a:effectLst/>
        </p:spPr>
      </p:cxnSp>
      <p:sp>
        <p:nvSpPr>
          <p:cNvPr id="40" name="Oval 39"/>
          <p:cNvSpPr/>
          <p:nvPr/>
        </p:nvSpPr>
        <p:spPr bwMode="auto">
          <a:xfrm>
            <a:off x="6755100" y="4901098"/>
            <a:ext cx="144016" cy="144016"/>
          </a:xfrm>
          <a:prstGeom prst="ellips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cxnSp>
        <p:nvCxnSpPr>
          <p:cNvPr id="41" name="Straight Connector 40"/>
          <p:cNvCxnSpPr/>
          <p:nvPr/>
        </p:nvCxnSpPr>
        <p:spPr bwMode="auto">
          <a:xfrm>
            <a:off x="6451828" y="5310286"/>
            <a:ext cx="786760" cy="3428"/>
          </a:xfrm>
          <a:prstGeom prst="line">
            <a:avLst/>
          </a:prstGeom>
          <a:solidFill>
            <a:schemeClr val="accent1"/>
          </a:solidFill>
          <a:ln w="38100" cap="flat" cmpd="sng" algn="ctr">
            <a:solidFill>
              <a:schemeClr val="tx2"/>
            </a:solidFill>
            <a:prstDash val="solid"/>
            <a:round/>
            <a:headEnd type="oval" w="med" len="med"/>
            <a:tailEnd type="oval" w="med" len="med"/>
          </a:ln>
          <a:effectLst/>
        </p:spPr>
      </p:cxnSp>
      <p:sp>
        <p:nvSpPr>
          <p:cNvPr id="42" name="Oval 41"/>
          <p:cNvSpPr/>
          <p:nvPr/>
        </p:nvSpPr>
        <p:spPr bwMode="auto">
          <a:xfrm>
            <a:off x="6379820" y="5238278"/>
            <a:ext cx="144016" cy="144016"/>
          </a:xfrm>
          <a:prstGeom prst="ellips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cxnSp>
        <p:nvCxnSpPr>
          <p:cNvPr id="43" name="Straight Connector 42"/>
          <p:cNvCxnSpPr/>
          <p:nvPr/>
        </p:nvCxnSpPr>
        <p:spPr bwMode="auto">
          <a:xfrm flipV="1">
            <a:off x="5868144" y="5778534"/>
            <a:ext cx="1019924" cy="1900"/>
          </a:xfrm>
          <a:prstGeom prst="line">
            <a:avLst/>
          </a:prstGeom>
          <a:solidFill>
            <a:schemeClr val="accent1"/>
          </a:solidFill>
          <a:ln w="38100" cap="flat" cmpd="sng" algn="ctr">
            <a:solidFill>
              <a:schemeClr val="tx2"/>
            </a:solidFill>
            <a:prstDash val="solid"/>
            <a:round/>
            <a:headEnd type="oval" w="med" len="med"/>
            <a:tailEnd type="oval" w="med" len="med"/>
          </a:ln>
          <a:effectLst/>
        </p:spPr>
      </p:cxnSp>
      <p:sp>
        <p:nvSpPr>
          <p:cNvPr id="44" name="Oval 43"/>
          <p:cNvSpPr/>
          <p:nvPr/>
        </p:nvSpPr>
        <p:spPr bwMode="auto">
          <a:xfrm>
            <a:off x="5796136" y="5708426"/>
            <a:ext cx="144016" cy="144016"/>
          </a:xfrm>
          <a:prstGeom prst="ellips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cxnSp>
        <p:nvCxnSpPr>
          <p:cNvPr id="46" name="Straight Connector 45"/>
          <p:cNvCxnSpPr/>
          <p:nvPr/>
        </p:nvCxnSpPr>
        <p:spPr bwMode="auto">
          <a:xfrm rot="5400000">
            <a:off x="5904148" y="4793086"/>
            <a:ext cx="2232248" cy="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sp>
        <p:nvSpPr>
          <p:cNvPr id="47" name="Oval 46"/>
          <p:cNvSpPr/>
          <p:nvPr/>
        </p:nvSpPr>
        <p:spPr bwMode="auto">
          <a:xfrm>
            <a:off x="6904834" y="4469050"/>
            <a:ext cx="216024" cy="216024"/>
          </a:xfrm>
          <a:prstGeom prst="ellips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48" name="Oval 47"/>
          <p:cNvSpPr/>
          <p:nvPr/>
        </p:nvSpPr>
        <p:spPr bwMode="auto">
          <a:xfrm>
            <a:off x="6156176" y="4397042"/>
            <a:ext cx="1368152" cy="1224136"/>
          </a:xfrm>
          <a:prstGeom prst="ellipse">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52" name="TextBox 51"/>
          <p:cNvSpPr txBox="1"/>
          <p:nvPr/>
        </p:nvSpPr>
        <p:spPr>
          <a:xfrm>
            <a:off x="7091406" y="3619624"/>
            <a:ext cx="1984839" cy="954107"/>
          </a:xfrm>
          <a:prstGeom prst="rect">
            <a:avLst/>
          </a:prstGeom>
          <a:noFill/>
        </p:spPr>
        <p:txBody>
          <a:bodyPr wrap="none" rtlCol="0">
            <a:spAutoFit/>
          </a:bodyPr>
          <a:lstStyle/>
          <a:p>
            <a:pPr algn="ctr"/>
            <a:r>
              <a:rPr lang="en-GB" sz="2800" b="1" i="1" dirty="0" smtClean="0">
                <a:solidFill>
                  <a:srgbClr val="FF0000"/>
                </a:solidFill>
              </a:rPr>
              <a:t>k</a:t>
            </a:r>
            <a:r>
              <a:rPr lang="en-GB" sz="2800" b="1" dirty="0" smtClean="0">
                <a:solidFill>
                  <a:srgbClr val="FF0000"/>
                </a:solidFill>
              </a:rPr>
              <a:t>-covered </a:t>
            </a:r>
            <a:br>
              <a:rPr lang="en-GB" sz="2800" b="1" dirty="0" smtClean="0">
                <a:solidFill>
                  <a:srgbClr val="FF0000"/>
                </a:solidFill>
              </a:rPr>
            </a:br>
            <a:r>
              <a:rPr lang="en-GB" sz="2800" b="1" dirty="0" smtClean="0">
                <a:solidFill>
                  <a:srgbClr val="FF0000"/>
                </a:solidFill>
              </a:rPr>
              <a:t>bound set</a:t>
            </a:r>
            <a:endParaRPr lang="el-GR" sz="2800" b="1" dirty="0">
              <a:solidFill>
                <a:srgbClr val="FF0000"/>
              </a:solidFill>
            </a:endParaRPr>
          </a:p>
        </p:txBody>
      </p:sp>
      <p:sp>
        <p:nvSpPr>
          <p:cNvPr id="53" name="TextBox 52"/>
          <p:cNvSpPr txBox="1"/>
          <p:nvPr/>
        </p:nvSpPr>
        <p:spPr>
          <a:xfrm>
            <a:off x="6656909" y="3212976"/>
            <a:ext cx="795411" cy="523220"/>
          </a:xfrm>
          <a:prstGeom prst="rect">
            <a:avLst/>
          </a:prstGeom>
          <a:noFill/>
        </p:spPr>
        <p:txBody>
          <a:bodyPr wrap="none" rtlCol="0">
            <a:spAutoFit/>
          </a:bodyPr>
          <a:lstStyle/>
          <a:p>
            <a:pPr algn="ctr"/>
            <a:r>
              <a:rPr lang="en-GB" sz="2800" b="1" i="1" dirty="0" smtClean="0">
                <a:solidFill>
                  <a:srgbClr val="FF0000"/>
                </a:solidFill>
              </a:rPr>
              <a:t>k</a:t>
            </a:r>
            <a:r>
              <a:rPr lang="en-GB" sz="2800" b="1" dirty="0" smtClean="0">
                <a:solidFill>
                  <a:srgbClr val="FF0000"/>
                </a:solidFill>
              </a:rPr>
              <a:t>=1</a:t>
            </a:r>
            <a:endParaRPr lang="el-GR" sz="2800" b="1" dirty="0">
              <a:solidFill>
                <a:srgbClr val="FF0000"/>
              </a:solidFill>
            </a:endParaRPr>
          </a:p>
        </p:txBody>
      </p:sp>
      <p:sp>
        <p:nvSpPr>
          <p:cNvPr id="50" name="Rectangle 49"/>
          <p:cNvSpPr/>
          <p:nvPr/>
        </p:nvSpPr>
        <p:spPr bwMode="auto">
          <a:xfrm>
            <a:off x="8316416" y="94383"/>
            <a:ext cx="720080" cy="454297"/>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1" dirty="0" smtClean="0">
                <a:solidFill>
                  <a:srgbClr val="FF0000"/>
                </a:solidFill>
              </a:rPr>
              <a:t>Q</a:t>
            </a:r>
            <a:endParaRPr kumimoji="0" lang="el-GR" sz="2400" b="1" i="0" u="none" strike="noStrike" cap="none" normalizeH="0" baseline="0" dirty="0" smtClean="0">
              <a:ln>
                <a:noFill/>
              </a:ln>
              <a:solidFill>
                <a:srgbClr val="FF0000"/>
              </a:solidFill>
              <a:effectLst/>
              <a:latin typeface="Arial" charset="0"/>
            </a:endParaRPr>
          </a:p>
        </p:txBody>
      </p:sp>
    </p:spTree>
    <p:custDataLst>
      <p:tags r:id="rId1"/>
    </p:custDataLst>
  </p:cSld>
  <p:clrMapOvr>
    <a:masterClrMapping/>
  </p:clrMapOvr>
  <p:transition xmlns:p14="http://schemas.microsoft.com/office/powerpoint/2010/main" advTm="17900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slide(fromBottom)">
                                      <p:cBhvr>
                                        <p:cTn id="7" dur="500"/>
                                        <p:tgtEl>
                                          <p:spTgt spid="34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slide(fromBottom)">
                                      <p:cBhvr>
                                        <p:cTn id="12" dur="500"/>
                                        <p:tgtEl>
                                          <p:spTgt spid="348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slide(fromBottom)">
                                      <p:cBhvr>
                                        <p:cTn id="17" dur="500"/>
                                        <p:tgtEl>
                                          <p:spTgt spid="348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763">
                                            <p:txEl>
                                              <p:pRg st="0" end="0"/>
                                            </p:txEl>
                                          </p:spTgt>
                                        </p:tgtEl>
                                        <p:attrNameLst>
                                          <p:attrName>style.visibility</p:attrName>
                                        </p:attrNameLst>
                                      </p:cBhvr>
                                      <p:to>
                                        <p:strVal val="visible"/>
                                      </p:to>
                                    </p:set>
                                    <p:animEffect transition="in" filter="dissolve">
                                      <p:cBhvr>
                                        <p:cTn id="22" dur="500"/>
                                        <p:tgtEl>
                                          <p:spTgt spid="31763">
                                            <p:txEl>
                                              <p:pRg st="0" end="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1752"/>
                                        </p:tgtEl>
                                        <p:attrNameLst>
                                          <p:attrName>style.visibility</p:attrName>
                                        </p:attrNameLst>
                                      </p:cBhvr>
                                      <p:to>
                                        <p:strVal val="visible"/>
                                      </p:to>
                                    </p:set>
                                    <p:animEffect transition="in" filter="dissolve">
                                      <p:cBhvr>
                                        <p:cTn id="25" dur="500"/>
                                        <p:tgtEl>
                                          <p:spTgt spid="3175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dissolve">
                                      <p:cBhvr>
                                        <p:cTn id="30" dur="500"/>
                                        <p:tgtEl>
                                          <p:spTgt spid="49"/>
                                        </p:tgtEl>
                                      </p:cBhvr>
                                    </p:animEffect>
                                  </p:childTnLst>
                                </p:cTn>
                              </p:par>
                              <p:par>
                                <p:cTn id="31" presetID="9"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dissolve">
                                      <p:cBhvr>
                                        <p:cTn id="40" dur="500"/>
                                        <p:tgtEl>
                                          <p:spTgt spid="3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dissolve">
                                      <p:cBhvr>
                                        <p:cTn id="49" dur="500"/>
                                        <p:tgtEl>
                                          <p:spTgt spid="4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dissolv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slide(fromLeft)">
                                      <p:cBhvr>
                                        <p:cTn id="57" dur="500"/>
                                        <p:tgtEl>
                                          <p:spTgt spid="22"/>
                                        </p:tgtEl>
                                      </p:cBhvr>
                                    </p:animEffect>
                                  </p:childTnLst>
                                </p:cTn>
                              </p:par>
                              <p:par>
                                <p:cTn id="58" presetID="12" presetClass="entr" presetSubtype="8"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slide(fromLeft)">
                                      <p:cBhvr>
                                        <p:cTn id="60" dur="500"/>
                                        <p:tgtEl>
                                          <p:spTgt spid="18"/>
                                        </p:tgtEl>
                                      </p:cBhvr>
                                    </p:animEffect>
                                  </p:childTnLst>
                                </p:cTn>
                              </p:par>
                              <p:par>
                                <p:cTn id="61" presetID="12" presetClass="entr" presetSubtype="8"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slide(fromLeft)">
                                      <p:cBhvr>
                                        <p:cTn id="63" dur="500"/>
                                        <p:tgtEl>
                                          <p:spTgt spid="37"/>
                                        </p:tgtEl>
                                      </p:cBhvr>
                                    </p:animEffect>
                                  </p:childTnLst>
                                </p:cTn>
                              </p:par>
                              <p:par>
                                <p:cTn id="64" presetID="12" presetClass="entr" presetSubtype="8"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slide(fromLeft)">
                                      <p:cBhvr>
                                        <p:cTn id="66" dur="500"/>
                                        <p:tgtEl>
                                          <p:spTgt spid="39"/>
                                        </p:tgtEl>
                                      </p:cBhvr>
                                    </p:animEffect>
                                  </p:childTnLst>
                                </p:cTn>
                              </p:par>
                              <p:par>
                                <p:cTn id="67" presetID="12" presetClass="entr" presetSubtype="8"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slide(fromLeft)">
                                      <p:cBhvr>
                                        <p:cTn id="69" dur="500"/>
                                        <p:tgtEl>
                                          <p:spTgt spid="41"/>
                                        </p:tgtEl>
                                      </p:cBhvr>
                                    </p:animEffect>
                                  </p:childTnLst>
                                </p:cTn>
                              </p:par>
                              <p:par>
                                <p:cTn id="70" presetID="12" presetClass="entr" presetSubtype="8" fill="hold"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slide(fromLeft)">
                                      <p:cBhvr>
                                        <p:cTn id="72" dur="500"/>
                                        <p:tgtEl>
                                          <p:spTgt spid="4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4825"/>
                                        </p:tgtEl>
                                        <p:attrNameLst>
                                          <p:attrName>style.visibility</p:attrName>
                                        </p:attrNameLst>
                                      </p:cBhvr>
                                      <p:to>
                                        <p:strVal val="visible"/>
                                      </p:to>
                                    </p:set>
                                    <p:animEffect transition="in" filter="blinds(horizontal)">
                                      <p:cBhvr>
                                        <p:cTn id="77" dur="500"/>
                                        <p:tgtEl>
                                          <p:spTgt spid="3482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4824"/>
                                        </p:tgtEl>
                                        <p:attrNameLst>
                                          <p:attrName>style.visibility</p:attrName>
                                        </p:attrNameLst>
                                      </p:cBhvr>
                                      <p:to>
                                        <p:strVal val="visible"/>
                                      </p:to>
                                    </p:set>
                                    <p:animEffect transition="in" filter="blinds(horizontal)">
                                      <p:cBhvr>
                                        <p:cTn id="80" dur="500"/>
                                        <p:tgtEl>
                                          <p:spTgt spid="34824"/>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3175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175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4821">
                                            <p:txEl>
                                              <p:pRg st="3" end="3"/>
                                            </p:txEl>
                                          </p:spTgt>
                                        </p:tgtEl>
                                        <p:attrNameLst>
                                          <p:attrName>style.visibility</p:attrName>
                                        </p:attrNameLst>
                                      </p:cBhvr>
                                      <p:to>
                                        <p:strVal val="visible"/>
                                      </p:to>
                                    </p:set>
                                    <p:animEffect transition="in" filter="blinds(horizontal)">
                                      <p:cBhvr>
                                        <p:cTn id="90" dur="500"/>
                                        <p:tgtEl>
                                          <p:spTgt spid="34821">
                                            <p:txEl>
                                              <p:pRg st="3" end="3"/>
                                            </p:txEl>
                                          </p:spTgt>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blinds(horizontal)">
                                      <p:cBhvr>
                                        <p:cTn id="93" dur="500"/>
                                        <p:tgtEl>
                                          <p:spTgt spid="16"/>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dissolve">
                                      <p:cBhvr>
                                        <p:cTn id="98" dur="500"/>
                                        <p:tgtEl>
                                          <p:spTgt spid="53"/>
                                        </p:tgtEl>
                                      </p:cBhvr>
                                    </p:animEffect>
                                  </p:childTnLst>
                                </p:cTn>
                              </p:par>
                              <p:par>
                                <p:cTn id="99" presetID="3" presetClass="entr" presetSubtype="10" fill="hold" nodeType="withEffect">
                                  <p:stCondLst>
                                    <p:cond delay="0"/>
                                  </p:stCondLst>
                                  <p:childTnLst>
                                    <p:set>
                                      <p:cBhvr>
                                        <p:cTn id="100" dur="1" fill="hold">
                                          <p:stCondLst>
                                            <p:cond delay="0"/>
                                          </p:stCondLst>
                                        </p:cTn>
                                        <p:tgtEl>
                                          <p:spTgt spid="34829"/>
                                        </p:tgtEl>
                                        <p:attrNameLst>
                                          <p:attrName>style.visibility</p:attrName>
                                        </p:attrNameLst>
                                      </p:cBhvr>
                                      <p:to>
                                        <p:strVal val="visible"/>
                                      </p:to>
                                    </p:set>
                                    <p:animEffect transition="in" filter="blinds(horizontal)">
                                      <p:cBhvr>
                                        <p:cTn id="101" dur="500"/>
                                        <p:tgtEl>
                                          <p:spTgt spid="34829"/>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4828"/>
                                        </p:tgtEl>
                                        <p:attrNameLst>
                                          <p:attrName>style.visibility</p:attrName>
                                        </p:attrNameLst>
                                      </p:cBhvr>
                                      <p:to>
                                        <p:strVal val="visible"/>
                                      </p:to>
                                    </p:set>
                                    <p:animEffect transition="in" filter="blinds(horizontal)">
                                      <p:cBhvr>
                                        <p:cTn id="104" dur="500"/>
                                        <p:tgtEl>
                                          <p:spTgt spid="3482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dissolve">
                                      <p:cBhvr>
                                        <p:cTn id="109" dur="500"/>
                                        <p:tgtEl>
                                          <p:spTgt spid="46"/>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dissolve">
                                      <p:cBhvr>
                                        <p:cTn id="114" dur="500"/>
                                        <p:tgtEl>
                                          <p:spTgt spid="48"/>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dissolve">
                                      <p:cBhvr>
                                        <p:cTn id="11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6" grpId="0" animBg="1"/>
      <p:bldP spid="34824" grpId="0" animBg="1"/>
      <p:bldP spid="34825" grpId="0" animBg="1"/>
      <p:bldP spid="31755" grpId="0"/>
      <p:bldP spid="31756" grpId="0"/>
      <p:bldP spid="34828" grpId="0"/>
      <p:bldP spid="19" grpId="0" animBg="1"/>
      <p:bldP spid="38" grpId="0" animBg="1"/>
      <p:bldP spid="40" grpId="0" animBg="1"/>
      <p:bldP spid="42" grpId="0" animBg="1"/>
      <p:bldP spid="44" grpId="0" animBg="1"/>
      <p:bldP spid="47" grpId="0" animBg="1"/>
      <p:bldP spid="48" grpId="0" animBg="1"/>
      <p:bldP spid="52" grpId="0"/>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GB" dirty="0" smtClean="0"/>
              <a:t>Presentation Outline</a:t>
            </a:r>
            <a:endParaRPr lang="el-GR" dirty="0"/>
          </a:p>
        </p:txBody>
      </p:sp>
      <p:sp>
        <p:nvSpPr>
          <p:cNvPr id="3" name="Content Placeholder 2"/>
          <p:cNvSpPr>
            <a:spLocks noGrp="1"/>
          </p:cNvSpPr>
          <p:nvPr>
            <p:ph idx="1"/>
          </p:nvPr>
        </p:nvSpPr>
        <p:spPr>
          <a:xfrm>
            <a:off x="755576" y="764704"/>
            <a:ext cx="8388424" cy="5566246"/>
          </a:xfrm>
        </p:spPr>
        <p:txBody>
          <a:bodyPr/>
          <a:lstStyle/>
          <a:p>
            <a:r>
              <a:rPr lang="en-GB" dirty="0" smtClean="0">
                <a:solidFill>
                  <a:schemeClr val="bg2">
                    <a:lumMod val="60000"/>
                    <a:lumOff val="40000"/>
                  </a:schemeClr>
                </a:solidFill>
              </a:rPr>
              <a:t>Introduction</a:t>
            </a:r>
          </a:p>
          <a:p>
            <a:r>
              <a:rPr lang="en-GB" dirty="0" smtClean="0">
                <a:solidFill>
                  <a:schemeClr val="bg2">
                    <a:lumMod val="60000"/>
                    <a:lumOff val="40000"/>
                  </a:schemeClr>
                </a:solidFill>
              </a:rPr>
              <a:t>Motivation</a:t>
            </a:r>
          </a:p>
          <a:p>
            <a:r>
              <a:rPr lang="en-GB" dirty="0" smtClean="0">
                <a:solidFill>
                  <a:schemeClr val="bg2">
                    <a:lumMod val="60000"/>
                    <a:lumOff val="40000"/>
                  </a:schemeClr>
                </a:solidFill>
              </a:rPr>
              <a:t>The KSpot+ Framework</a:t>
            </a:r>
          </a:p>
          <a:p>
            <a:r>
              <a:rPr lang="en-GB" dirty="0" smtClean="0"/>
              <a:t>Experimental Evaluation</a:t>
            </a:r>
          </a:p>
          <a:p>
            <a:r>
              <a:rPr lang="en-GB" dirty="0" smtClean="0">
                <a:solidFill>
                  <a:schemeClr val="bg2">
                    <a:lumMod val="60000"/>
                    <a:lumOff val="40000"/>
                  </a:schemeClr>
                </a:solidFill>
              </a:rPr>
              <a:t>Conclusions and Next Steps</a:t>
            </a:r>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19</a:t>
            </a:fld>
            <a:endParaRPr lang="en-US"/>
          </a:p>
        </p:txBody>
      </p:sp>
    </p:spTree>
  </p:cSld>
  <p:clrMapOvr>
    <a:masterClrMapping/>
  </p:clrMapOvr>
  <p:transition xmlns:p14="http://schemas.microsoft.com/office/powerpoint/2010/main" advTm="2876"/>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4F2D6409-29AE-40CD-A8C5-6E0FD4AAF2A5}" type="slidenum">
              <a:rPr lang="en-US"/>
              <a:pPr/>
              <a:t>2</a:t>
            </a:fld>
            <a:endParaRPr lang="en-US"/>
          </a:p>
        </p:txBody>
      </p:sp>
      <p:sp>
        <p:nvSpPr>
          <p:cNvPr id="12292" name="Rectangle 2"/>
          <p:cNvSpPr>
            <a:spLocks noGrp="1" noChangeArrowheads="1"/>
          </p:cNvSpPr>
          <p:nvPr>
            <p:ph type="title"/>
          </p:nvPr>
        </p:nvSpPr>
        <p:spPr>
          <a:ln w="19050"/>
        </p:spPr>
        <p:txBody>
          <a:bodyPr/>
          <a:lstStyle/>
          <a:p>
            <a:pPr eaLnBrk="1" hangingPunct="1"/>
            <a:r>
              <a:rPr lang="en-US" sz="2800" dirty="0" smtClean="0"/>
              <a:t>Wireless Sensor Networks (WSNs)</a:t>
            </a:r>
            <a:endParaRPr lang="en-US" sz="2800" baseline="30000" dirty="0" smtClean="0"/>
          </a:p>
        </p:txBody>
      </p:sp>
      <p:sp>
        <p:nvSpPr>
          <p:cNvPr id="12293" name="Rectangle 3"/>
          <p:cNvSpPr>
            <a:spLocks noGrp="1" noChangeArrowheads="1"/>
          </p:cNvSpPr>
          <p:nvPr>
            <p:ph type="body" idx="1"/>
          </p:nvPr>
        </p:nvSpPr>
        <p:spPr>
          <a:xfrm>
            <a:off x="0" y="620688"/>
            <a:ext cx="9144000" cy="576064"/>
          </a:xfrm>
        </p:spPr>
        <p:txBody>
          <a:bodyPr/>
          <a:lstStyle/>
          <a:p>
            <a:pPr eaLnBrk="1" hangingPunct="1">
              <a:buNone/>
            </a:pPr>
            <a:r>
              <a:rPr lang="en-US" dirty="0" smtClean="0"/>
              <a:t>Wireless Sensor Device (WSD) evolution</a:t>
            </a:r>
          </a:p>
        </p:txBody>
      </p:sp>
      <p:sp>
        <p:nvSpPr>
          <p:cNvPr id="12" name="Rectangle 3"/>
          <p:cNvSpPr txBox="1">
            <a:spLocks noChangeArrowheads="1"/>
          </p:cNvSpPr>
          <p:nvPr/>
        </p:nvSpPr>
        <p:spPr bwMode="auto">
          <a:xfrm>
            <a:off x="179512" y="3501008"/>
            <a:ext cx="4716016"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kern="0" cap="none" spc="0" normalizeH="0" baseline="0" noProof="0" dirty="0" smtClean="0">
                <a:ln>
                  <a:noFill/>
                </a:ln>
                <a:solidFill>
                  <a:srgbClr val="00B050"/>
                </a:solidFill>
                <a:effectLst/>
                <a:uLnTx/>
                <a:uFillTx/>
                <a:latin typeface="+mn-lt"/>
                <a:ea typeface="+mn-ea"/>
                <a:cs typeface="+mn-cs"/>
              </a:rPr>
              <a:t>+ Low cost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kern="0" cap="none" spc="0" normalizeH="0" baseline="0" noProof="0" dirty="0" smtClean="0">
                <a:ln>
                  <a:noFill/>
                </a:ln>
                <a:solidFill>
                  <a:srgbClr val="00B050"/>
                </a:solidFill>
                <a:effectLst/>
                <a:uLnTx/>
                <a:uFillTx/>
                <a:latin typeface="+mn-lt"/>
                <a:ea typeface="+mn-ea"/>
                <a:cs typeface="+mn-cs"/>
              </a:rPr>
              <a:t>+ Low power</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kern="0" cap="none" spc="0" normalizeH="0" baseline="0" noProof="0" dirty="0" smtClean="0">
                <a:ln>
                  <a:noFill/>
                </a:ln>
                <a:solidFill>
                  <a:srgbClr val="00B050"/>
                </a:solidFill>
                <a:effectLst/>
                <a:uLnTx/>
                <a:uFillTx/>
                <a:latin typeface="+mn-lt"/>
                <a:ea typeface="+mn-ea"/>
                <a:cs typeface="+mn-cs"/>
              </a:rPr>
              <a:t>+ On-the-fly programming</a:t>
            </a:r>
            <a:endParaRPr kumimoji="0" lang="en-US" sz="2800" b="0" i="0" u="none" strike="noStrike" kern="0" cap="none" spc="0" normalizeH="0" baseline="0" noProof="0" dirty="0" smtClean="0">
              <a:ln>
                <a:noFill/>
              </a:ln>
              <a:solidFill>
                <a:srgbClr val="00B050"/>
              </a:solidFill>
              <a:effectLst/>
              <a:uLnTx/>
              <a:uFillTx/>
              <a:latin typeface="+mn-lt"/>
              <a:ea typeface="+mn-ea"/>
              <a:cs typeface="+mn-cs"/>
            </a:endParaRPr>
          </a:p>
        </p:txBody>
      </p:sp>
      <p:pic>
        <p:nvPicPr>
          <p:cNvPr id="13" name="Picture 5" descr="telos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1268760"/>
            <a:ext cx="1342694" cy="890708"/>
          </a:xfrm>
          <a:prstGeom prst="rect">
            <a:avLst/>
          </a:prstGeom>
          <a:noFill/>
          <a:ln w="9525">
            <a:noFill/>
            <a:miter lim="800000"/>
            <a:headEnd/>
            <a:tailEnd/>
          </a:ln>
        </p:spPr>
      </p:pic>
      <p:pic>
        <p:nvPicPr>
          <p:cNvPr id="14" name="Picture 6" descr="imote"/>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274734" y="1196752"/>
            <a:ext cx="1206095" cy="890708"/>
          </a:xfrm>
          <a:prstGeom prst="rect">
            <a:avLst/>
          </a:prstGeom>
          <a:noFill/>
          <a:ln w="9525">
            <a:noFill/>
            <a:miter lim="800000"/>
            <a:headEnd/>
            <a:tailEnd/>
          </a:ln>
        </p:spPr>
      </p:pic>
      <p:pic>
        <p:nvPicPr>
          <p:cNvPr id="15" name="Picture 7" descr="mica2"/>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3131840" y="1124744"/>
            <a:ext cx="1285454" cy="890708"/>
          </a:xfrm>
          <a:prstGeom prst="rect">
            <a:avLst/>
          </a:prstGeom>
          <a:noFill/>
          <a:ln w="9525">
            <a:noFill/>
            <a:miter lim="800000"/>
            <a:headEnd/>
            <a:tailEnd/>
          </a:ln>
        </p:spPr>
      </p:pic>
      <p:sp>
        <p:nvSpPr>
          <p:cNvPr id="16" name="Text Box 9"/>
          <p:cNvSpPr txBox="1">
            <a:spLocks noChangeArrowheads="1"/>
          </p:cNvSpPr>
          <p:nvPr/>
        </p:nvSpPr>
        <p:spPr bwMode="auto">
          <a:xfrm>
            <a:off x="4973411" y="2041520"/>
            <a:ext cx="941283" cy="369332"/>
          </a:xfrm>
          <a:prstGeom prst="rect">
            <a:avLst/>
          </a:prstGeom>
          <a:noFill/>
          <a:ln w="9525">
            <a:noFill/>
            <a:miter lim="800000"/>
            <a:headEnd/>
            <a:tailEnd/>
          </a:ln>
        </p:spPr>
        <p:txBody>
          <a:bodyPr wrap="none">
            <a:spAutoFit/>
          </a:bodyPr>
          <a:lstStyle/>
          <a:p>
            <a:r>
              <a:rPr lang="en-US" dirty="0" smtClean="0">
                <a:solidFill>
                  <a:schemeClr val="tx2"/>
                </a:solidFill>
              </a:rPr>
              <a:t>TELOS</a:t>
            </a:r>
            <a:endParaRPr lang="en-US" dirty="0">
              <a:solidFill>
                <a:schemeClr val="tx2"/>
              </a:solidFill>
            </a:endParaRPr>
          </a:p>
        </p:txBody>
      </p:sp>
      <p:sp>
        <p:nvSpPr>
          <p:cNvPr id="17" name="Text Box 10"/>
          <p:cNvSpPr txBox="1">
            <a:spLocks noChangeArrowheads="1"/>
          </p:cNvSpPr>
          <p:nvPr/>
        </p:nvSpPr>
        <p:spPr bwMode="auto">
          <a:xfrm>
            <a:off x="3321973" y="2041520"/>
            <a:ext cx="889987" cy="369332"/>
          </a:xfrm>
          <a:prstGeom prst="rect">
            <a:avLst/>
          </a:prstGeom>
          <a:noFill/>
          <a:ln w="9525">
            <a:noFill/>
            <a:miter lim="800000"/>
            <a:headEnd/>
            <a:tailEnd/>
          </a:ln>
        </p:spPr>
        <p:txBody>
          <a:bodyPr wrap="none">
            <a:spAutoFit/>
          </a:bodyPr>
          <a:lstStyle/>
          <a:p>
            <a:r>
              <a:rPr lang="en-US" dirty="0" smtClean="0">
                <a:solidFill>
                  <a:schemeClr val="tx2"/>
                </a:solidFill>
              </a:rPr>
              <a:t>MICA2</a:t>
            </a:r>
            <a:endParaRPr lang="en-US" dirty="0">
              <a:solidFill>
                <a:schemeClr val="tx2"/>
              </a:solidFill>
            </a:endParaRPr>
          </a:p>
        </p:txBody>
      </p:sp>
      <p:sp>
        <p:nvSpPr>
          <p:cNvPr id="18" name="Text Box 11"/>
          <p:cNvSpPr txBox="1">
            <a:spLocks noChangeArrowheads="1"/>
          </p:cNvSpPr>
          <p:nvPr/>
        </p:nvSpPr>
        <p:spPr bwMode="auto">
          <a:xfrm>
            <a:off x="6377527" y="2035170"/>
            <a:ext cx="1043876" cy="369332"/>
          </a:xfrm>
          <a:prstGeom prst="rect">
            <a:avLst/>
          </a:prstGeom>
          <a:noFill/>
          <a:ln w="9525">
            <a:noFill/>
            <a:miter lim="800000"/>
            <a:headEnd/>
            <a:tailEnd/>
          </a:ln>
        </p:spPr>
        <p:txBody>
          <a:bodyPr wrap="none">
            <a:spAutoFit/>
          </a:bodyPr>
          <a:lstStyle/>
          <a:p>
            <a:r>
              <a:rPr lang="en-US" dirty="0" smtClean="0">
                <a:solidFill>
                  <a:schemeClr val="tx2"/>
                </a:solidFill>
              </a:rPr>
              <a:t>IMOTE2</a:t>
            </a:r>
            <a:endParaRPr lang="en-US" dirty="0">
              <a:solidFill>
                <a:schemeClr val="tx2"/>
              </a:solidFill>
            </a:endParaRPr>
          </a:p>
        </p:txBody>
      </p:sp>
      <p:sp>
        <p:nvSpPr>
          <p:cNvPr id="19" name="Rectangle 3"/>
          <p:cNvSpPr txBox="1">
            <a:spLocks noChangeArrowheads="1"/>
          </p:cNvSpPr>
          <p:nvPr/>
        </p:nvSpPr>
        <p:spPr bwMode="auto">
          <a:xfrm>
            <a:off x="4933056" y="3501008"/>
            <a:ext cx="4247456"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800" b="1" i="0" u="none" strike="noStrike" kern="0" cap="none" spc="0" normalizeH="0" baseline="0" noProof="0" dirty="0" smtClean="0">
                <a:ln>
                  <a:noFill/>
                </a:ln>
                <a:solidFill>
                  <a:srgbClr val="FF0000"/>
                </a:solidFill>
                <a:effectLst/>
                <a:uLnTx/>
                <a:uFillTx/>
                <a:latin typeface="+mn-lt"/>
                <a:ea typeface="+mn-ea"/>
                <a:cs typeface="+mn-cs"/>
              </a:rPr>
              <a:t>- </a:t>
            </a:r>
            <a:r>
              <a:rPr kumimoji="0" lang="en-US" sz="2800" b="1" i="0" u="sng" strike="noStrike" kern="0" cap="none" spc="0" normalizeH="0" baseline="0" noProof="0" dirty="0" smtClean="0">
                <a:ln>
                  <a:noFill/>
                </a:ln>
                <a:solidFill>
                  <a:srgbClr val="FF0000"/>
                </a:solidFill>
                <a:effectLst/>
                <a:uLnTx/>
                <a:uFillTx/>
                <a:latin typeface="+mn-lt"/>
                <a:ea typeface="+mn-ea"/>
                <a:cs typeface="+mn-cs"/>
              </a:rPr>
              <a:t>Limited energy</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800" b="1" i="0" u="none" strike="noStrike" kern="0" cap="none" spc="0" normalizeH="0" noProof="0" dirty="0" smtClean="0">
                <a:ln>
                  <a:noFill/>
                </a:ln>
                <a:solidFill>
                  <a:srgbClr val="FF0000"/>
                </a:solidFill>
                <a:effectLst/>
                <a:uLnTx/>
                <a:uFillTx/>
                <a:latin typeface="+mn-lt"/>
                <a:ea typeface="+mn-ea"/>
                <a:cs typeface="+mn-cs"/>
              </a:rPr>
              <a:t>- Limited CPU</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800" b="1" i="0" u="none" strike="noStrike" kern="0" cap="none" spc="0" normalizeH="0" noProof="0" dirty="0" smtClean="0">
                <a:ln>
                  <a:noFill/>
                </a:ln>
                <a:solidFill>
                  <a:srgbClr val="FF0000"/>
                </a:solidFill>
                <a:effectLst/>
                <a:uLnTx/>
                <a:uFillTx/>
                <a:latin typeface="+mn-lt"/>
                <a:ea typeface="+mn-ea"/>
                <a:cs typeface="+mn-cs"/>
              </a:rPr>
              <a:t>- Limited memory</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800" b="1" i="0" u="none" strike="noStrike" kern="0" cap="none" spc="0" normalizeH="0" baseline="0" noProof="0" dirty="0" smtClean="0">
                <a:ln>
                  <a:noFill/>
                </a:ln>
                <a:solidFill>
                  <a:srgbClr val="FF0000"/>
                </a:solidFill>
                <a:effectLst/>
                <a:uLnTx/>
                <a:uFillTx/>
                <a:latin typeface="+mn-lt"/>
                <a:ea typeface="+mn-ea"/>
                <a:cs typeface="+mn-cs"/>
              </a:rPr>
              <a:t>- Prone to failures</a:t>
            </a:r>
          </a:p>
        </p:txBody>
      </p:sp>
      <p:grpSp>
        <p:nvGrpSpPr>
          <p:cNvPr id="2" name="Group 19"/>
          <p:cNvGrpSpPr/>
          <p:nvPr/>
        </p:nvGrpSpPr>
        <p:grpSpPr>
          <a:xfrm>
            <a:off x="251520" y="5661248"/>
            <a:ext cx="8424936" cy="1080120"/>
            <a:chOff x="251520" y="5661248"/>
            <a:chExt cx="8424936" cy="1080120"/>
          </a:xfrm>
        </p:grpSpPr>
        <p:sp>
          <p:nvSpPr>
            <p:cNvPr id="21" name="Rectangle 20"/>
            <p:cNvSpPr/>
            <p:nvPr/>
          </p:nvSpPr>
          <p:spPr bwMode="auto">
            <a:xfrm>
              <a:off x="251520" y="5661248"/>
              <a:ext cx="8424936" cy="1080120"/>
            </a:xfrm>
            <a:prstGeom prst="rect">
              <a:avLst/>
            </a:prstGeom>
            <a:solidFill>
              <a:schemeClr val="accent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323528" y="5805264"/>
              <a:ext cx="8136904" cy="830997"/>
            </a:xfrm>
            <a:prstGeom prst="rect">
              <a:avLst/>
            </a:prstGeom>
            <a:noFill/>
          </p:spPr>
          <p:txBody>
            <a:bodyPr wrap="square" rtlCol="0">
              <a:spAutoFit/>
            </a:bodyPr>
            <a:lstStyle/>
            <a:p>
              <a:pPr algn="ctr"/>
              <a:r>
                <a:rPr lang="en-US" sz="2400" b="1" dirty="0" smtClean="0">
                  <a:solidFill>
                    <a:schemeClr val="tx2"/>
                  </a:solidFill>
                </a:rPr>
                <a:t>We need energy-efficient algorithms for sensor operations (e.g., data acquisition)</a:t>
              </a:r>
              <a:endParaRPr lang="el-GR" sz="2400" b="1" dirty="0">
                <a:solidFill>
                  <a:schemeClr val="tx2"/>
                </a:solidFill>
              </a:endParaRPr>
            </a:p>
          </p:txBody>
        </p:sp>
      </p:grpSp>
      <p:pic>
        <p:nvPicPr>
          <p:cNvPr id="23" name="Picture 2" descr="http://t0.gstatic.com/images?q=tbn:ANd9GcTU3T4037bTbXb0SyZuwh1lwaqDy5QEHkO3WrG_dGlmsB-G0F-g"/>
          <p:cNvPicPr>
            <a:picLocks noChangeAspect="1" noChangeArrowheads="1"/>
          </p:cNvPicPr>
          <p:nvPr/>
        </p:nvPicPr>
        <p:blipFill>
          <a:blip r:embed="rId7" cstate="screen">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179512" y="1266902"/>
            <a:ext cx="1225113" cy="712566"/>
          </a:xfrm>
          <a:prstGeom prst="rect">
            <a:avLst/>
          </a:prstGeom>
          <a:noFill/>
        </p:spPr>
      </p:pic>
      <p:sp>
        <p:nvSpPr>
          <p:cNvPr id="24" name="Text Box 10"/>
          <p:cNvSpPr txBox="1">
            <a:spLocks noChangeArrowheads="1"/>
          </p:cNvSpPr>
          <p:nvPr/>
        </p:nvSpPr>
        <p:spPr bwMode="auto">
          <a:xfrm>
            <a:off x="251520" y="2042264"/>
            <a:ext cx="723275" cy="369332"/>
          </a:xfrm>
          <a:prstGeom prst="rect">
            <a:avLst/>
          </a:prstGeom>
          <a:noFill/>
          <a:ln w="9525">
            <a:noFill/>
            <a:miter lim="800000"/>
            <a:headEnd/>
            <a:tailEnd/>
          </a:ln>
        </p:spPr>
        <p:txBody>
          <a:bodyPr wrap="none">
            <a:spAutoFit/>
          </a:bodyPr>
          <a:lstStyle/>
          <a:p>
            <a:r>
              <a:rPr lang="en-US" dirty="0" smtClean="0">
                <a:solidFill>
                  <a:schemeClr val="tx2"/>
                </a:solidFill>
              </a:rPr>
              <a:t>WEC</a:t>
            </a:r>
            <a:endParaRPr lang="en-US" dirty="0">
              <a:solidFill>
                <a:schemeClr val="tx2"/>
              </a:solidFill>
            </a:endParaRPr>
          </a:p>
        </p:txBody>
      </p:sp>
      <p:pic>
        <p:nvPicPr>
          <p:cNvPr id="53250" name="Picture 2" descr="http://web.univ-pau.fr/~cpham/iWEB/WSN/Tassili_files/micadot.jpg"/>
          <p:cNvPicPr>
            <a:picLocks noChangeAspect="1" noChangeArrowheads="1"/>
          </p:cNvPicPr>
          <p:nvPr/>
        </p:nvPicPr>
        <p:blipFill>
          <a:blip r:embed="rId8" cstate="screen">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605831" y="1196778"/>
            <a:ext cx="1055786" cy="893275"/>
          </a:xfrm>
          <a:prstGeom prst="rect">
            <a:avLst/>
          </a:prstGeom>
          <a:noFill/>
        </p:spPr>
      </p:pic>
      <p:sp>
        <p:nvSpPr>
          <p:cNvPr id="26" name="Text Box 10"/>
          <p:cNvSpPr txBox="1">
            <a:spLocks noChangeArrowheads="1"/>
          </p:cNvSpPr>
          <p:nvPr/>
        </p:nvSpPr>
        <p:spPr bwMode="auto">
          <a:xfrm>
            <a:off x="1475656" y="2051556"/>
            <a:ext cx="1249060" cy="369332"/>
          </a:xfrm>
          <a:prstGeom prst="rect">
            <a:avLst/>
          </a:prstGeom>
          <a:noFill/>
          <a:ln w="9525">
            <a:noFill/>
            <a:miter lim="800000"/>
            <a:headEnd/>
            <a:tailEnd/>
          </a:ln>
        </p:spPr>
        <p:txBody>
          <a:bodyPr wrap="none">
            <a:spAutoFit/>
          </a:bodyPr>
          <a:lstStyle/>
          <a:p>
            <a:r>
              <a:rPr lang="en-US" dirty="0" smtClean="0">
                <a:solidFill>
                  <a:schemeClr val="tx2"/>
                </a:solidFill>
              </a:rPr>
              <a:t>MICADOT</a:t>
            </a:r>
            <a:endParaRPr lang="en-US" dirty="0">
              <a:solidFill>
                <a:schemeClr val="tx2"/>
              </a:solidFill>
            </a:endParaRPr>
          </a:p>
        </p:txBody>
      </p:sp>
      <p:sp>
        <p:nvSpPr>
          <p:cNvPr id="27" name="Rectangle 3"/>
          <p:cNvSpPr txBox="1">
            <a:spLocks noChangeArrowheads="1"/>
          </p:cNvSpPr>
          <p:nvPr/>
        </p:nvSpPr>
        <p:spPr bwMode="auto">
          <a:xfrm>
            <a:off x="0" y="2924944"/>
            <a:ext cx="9144000"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chemeClr val="tx2"/>
                </a:solidFill>
                <a:effectLst/>
                <a:uLnTx/>
                <a:uFillTx/>
                <a:latin typeface="+mn-lt"/>
                <a:ea typeface="+mn-ea"/>
                <a:cs typeface="+mn-cs"/>
              </a:rPr>
              <a:t>Characteristics of WSDs</a:t>
            </a:r>
          </a:p>
        </p:txBody>
      </p:sp>
      <p:cxnSp>
        <p:nvCxnSpPr>
          <p:cNvPr id="28" name="Straight Arrow Connector 27"/>
          <p:cNvCxnSpPr/>
          <p:nvPr/>
        </p:nvCxnSpPr>
        <p:spPr bwMode="auto">
          <a:xfrm>
            <a:off x="179512" y="2483604"/>
            <a:ext cx="8784976" cy="1588"/>
          </a:xfrm>
          <a:prstGeom prst="straightConnector1">
            <a:avLst/>
          </a:prstGeom>
          <a:solidFill>
            <a:schemeClr val="accent1"/>
          </a:solidFill>
          <a:ln w="28575" cap="flat" cmpd="sng" algn="ctr">
            <a:solidFill>
              <a:schemeClr val="tx2"/>
            </a:solidFill>
            <a:prstDash val="sysDash"/>
            <a:round/>
            <a:headEnd type="none" w="med" len="med"/>
            <a:tailEnd type="triangle" w="lg" len="lg"/>
          </a:ln>
          <a:effectLst/>
        </p:spPr>
      </p:cxnSp>
      <p:sp>
        <p:nvSpPr>
          <p:cNvPr id="30" name="Text Box 10"/>
          <p:cNvSpPr txBox="1">
            <a:spLocks noChangeArrowheads="1"/>
          </p:cNvSpPr>
          <p:nvPr/>
        </p:nvSpPr>
        <p:spPr bwMode="auto">
          <a:xfrm>
            <a:off x="251520" y="2483604"/>
            <a:ext cx="697627" cy="369332"/>
          </a:xfrm>
          <a:prstGeom prst="rect">
            <a:avLst/>
          </a:prstGeom>
          <a:noFill/>
          <a:ln w="9525">
            <a:noFill/>
            <a:miter lim="800000"/>
            <a:headEnd/>
            <a:tailEnd/>
          </a:ln>
        </p:spPr>
        <p:txBody>
          <a:bodyPr wrap="none">
            <a:spAutoFit/>
          </a:bodyPr>
          <a:lstStyle/>
          <a:p>
            <a:r>
              <a:rPr lang="en-US" dirty="0" smtClean="0">
                <a:solidFill>
                  <a:schemeClr val="tx2"/>
                </a:solidFill>
              </a:rPr>
              <a:t>1998</a:t>
            </a:r>
            <a:endParaRPr lang="en-US" dirty="0">
              <a:solidFill>
                <a:schemeClr val="tx2"/>
              </a:solidFill>
            </a:endParaRPr>
          </a:p>
        </p:txBody>
      </p:sp>
      <p:sp>
        <p:nvSpPr>
          <p:cNvPr id="31" name="Text Box 10"/>
          <p:cNvSpPr txBox="1">
            <a:spLocks noChangeArrowheads="1"/>
          </p:cNvSpPr>
          <p:nvPr/>
        </p:nvSpPr>
        <p:spPr bwMode="auto">
          <a:xfrm>
            <a:off x="1739057" y="2483604"/>
            <a:ext cx="697627" cy="369332"/>
          </a:xfrm>
          <a:prstGeom prst="rect">
            <a:avLst/>
          </a:prstGeom>
          <a:noFill/>
          <a:ln w="9525">
            <a:noFill/>
            <a:miter lim="800000"/>
            <a:headEnd/>
            <a:tailEnd/>
          </a:ln>
        </p:spPr>
        <p:txBody>
          <a:bodyPr wrap="none">
            <a:spAutoFit/>
          </a:bodyPr>
          <a:lstStyle/>
          <a:p>
            <a:r>
              <a:rPr lang="en-US" dirty="0" smtClean="0">
                <a:solidFill>
                  <a:schemeClr val="tx2"/>
                </a:solidFill>
              </a:rPr>
              <a:t>2000</a:t>
            </a:r>
            <a:endParaRPr lang="en-US" dirty="0">
              <a:solidFill>
                <a:schemeClr val="tx2"/>
              </a:solidFill>
            </a:endParaRPr>
          </a:p>
        </p:txBody>
      </p:sp>
      <p:sp>
        <p:nvSpPr>
          <p:cNvPr id="32" name="Text Box 10"/>
          <p:cNvSpPr txBox="1">
            <a:spLocks noChangeArrowheads="1"/>
          </p:cNvSpPr>
          <p:nvPr/>
        </p:nvSpPr>
        <p:spPr bwMode="auto">
          <a:xfrm>
            <a:off x="3370317" y="2483604"/>
            <a:ext cx="697627" cy="369332"/>
          </a:xfrm>
          <a:prstGeom prst="rect">
            <a:avLst/>
          </a:prstGeom>
          <a:noFill/>
          <a:ln w="9525">
            <a:noFill/>
            <a:miter lim="800000"/>
            <a:headEnd/>
            <a:tailEnd/>
          </a:ln>
        </p:spPr>
        <p:txBody>
          <a:bodyPr wrap="none">
            <a:spAutoFit/>
          </a:bodyPr>
          <a:lstStyle/>
          <a:p>
            <a:r>
              <a:rPr lang="en-US" dirty="0" smtClean="0">
                <a:solidFill>
                  <a:schemeClr val="tx2"/>
                </a:solidFill>
              </a:rPr>
              <a:t>2002</a:t>
            </a:r>
            <a:endParaRPr lang="en-US" dirty="0">
              <a:solidFill>
                <a:schemeClr val="tx2"/>
              </a:solidFill>
            </a:endParaRPr>
          </a:p>
        </p:txBody>
      </p:sp>
      <p:sp>
        <p:nvSpPr>
          <p:cNvPr id="33" name="Text Box 9"/>
          <p:cNvSpPr txBox="1">
            <a:spLocks noChangeArrowheads="1"/>
          </p:cNvSpPr>
          <p:nvPr/>
        </p:nvSpPr>
        <p:spPr bwMode="auto">
          <a:xfrm>
            <a:off x="5117427" y="2483604"/>
            <a:ext cx="697627" cy="369332"/>
          </a:xfrm>
          <a:prstGeom prst="rect">
            <a:avLst/>
          </a:prstGeom>
          <a:noFill/>
          <a:ln w="9525">
            <a:noFill/>
            <a:miter lim="800000"/>
            <a:headEnd/>
            <a:tailEnd/>
          </a:ln>
        </p:spPr>
        <p:txBody>
          <a:bodyPr wrap="none">
            <a:spAutoFit/>
          </a:bodyPr>
          <a:lstStyle/>
          <a:p>
            <a:r>
              <a:rPr lang="en-US" dirty="0" smtClean="0">
                <a:solidFill>
                  <a:schemeClr val="tx2"/>
                </a:solidFill>
              </a:rPr>
              <a:t>2004</a:t>
            </a:r>
            <a:endParaRPr lang="en-US" dirty="0">
              <a:solidFill>
                <a:schemeClr val="tx2"/>
              </a:solidFill>
            </a:endParaRPr>
          </a:p>
        </p:txBody>
      </p:sp>
      <p:sp>
        <p:nvSpPr>
          <p:cNvPr id="34" name="Text Box 11"/>
          <p:cNvSpPr txBox="1">
            <a:spLocks noChangeArrowheads="1"/>
          </p:cNvSpPr>
          <p:nvPr/>
        </p:nvSpPr>
        <p:spPr bwMode="auto">
          <a:xfrm>
            <a:off x="6507752" y="2483604"/>
            <a:ext cx="697627" cy="369332"/>
          </a:xfrm>
          <a:prstGeom prst="rect">
            <a:avLst/>
          </a:prstGeom>
          <a:noFill/>
          <a:ln w="9525">
            <a:noFill/>
            <a:miter lim="800000"/>
            <a:headEnd/>
            <a:tailEnd/>
          </a:ln>
        </p:spPr>
        <p:txBody>
          <a:bodyPr wrap="none">
            <a:spAutoFit/>
          </a:bodyPr>
          <a:lstStyle/>
          <a:p>
            <a:r>
              <a:rPr lang="en-US" dirty="0" smtClean="0">
                <a:solidFill>
                  <a:schemeClr val="tx2"/>
                </a:solidFill>
              </a:rPr>
              <a:t>2008</a:t>
            </a:r>
            <a:endParaRPr lang="en-US" dirty="0">
              <a:solidFill>
                <a:schemeClr val="tx2"/>
              </a:solidFill>
            </a:endParaRPr>
          </a:p>
        </p:txBody>
      </p:sp>
      <p:sp>
        <p:nvSpPr>
          <p:cNvPr id="29" name="Text Box 11"/>
          <p:cNvSpPr txBox="1">
            <a:spLocks noChangeArrowheads="1"/>
          </p:cNvSpPr>
          <p:nvPr/>
        </p:nvSpPr>
        <p:spPr bwMode="auto">
          <a:xfrm>
            <a:off x="7523772" y="2035170"/>
            <a:ext cx="1368708" cy="369332"/>
          </a:xfrm>
          <a:prstGeom prst="rect">
            <a:avLst/>
          </a:prstGeom>
          <a:noFill/>
          <a:ln w="9525">
            <a:noFill/>
            <a:miter lim="800000"/>
            <a:headEnd/>
            <a:tailEnd/>
          </a:ln>
        </p:spPr>
        <p:txBody>
          <a:bodyPr wrap="none">
            <a:spAutoFit/>
          </a:bodyPr>
          <a:lstStyle/>
          <a:p>
            <a:r>
              <a:rPr lang="en-US" dirty="0" err="1" smtClean="0">
                <a:solidFill>
                  <a:schemeClr val="tx2"/>
                </a:solidFill>
              </a:rPr>
              <a:t>WASPmote</a:t>
            </a:r>
            <a:endParaRPr lang="en-US" dirty="0">
              <a:solidFill>
                <a:schemeClr val="tx2"/>
              </a:solidFill>
            </a:endParaRPr>
          </a:p>
        </p:txBody>
      </p:sp>
      <p:sp>
        <p:nvSpPr>
          <p:cNvPr id="35" name="Text Box 11"/>
          <p:cNvSpPr txBox="1">
            <a:spLocks noChangeArrowheads="1"/>
          </p:cNvSpPr>
          <p:nvPr/>
        </p:nvSpPr>
        <p:spPr bwMode="auto">
          <a:xfrm>
            <a:off x="7814227" y="2483604"/>
            <a:ext cx="697627" cy="369332"/>
          </a:xfrm>
          <a:prstGeom prst="rect">
            <a:avLst/>
          </a:prstGeom>
          <a:noFill/>
          <a:ln w="9525">
            <a:noFill/>
            <a:miter lim="800000"/>
            <a:headEnd/>
            <a:tailEnd/>
          </a:ln>
        </p:spPr>
        <p:txBody>
          <a:bodyPr wrap="none">
            <a:spAutoFit/>
          </a:bodyPr>
          <a:lstStyle/>
          <a:p>
            <a:r>
              <a:rPr lang="en-US" dirty="0" smtClean="0">
                <a:solidFill>
                  <a:schemeClr val="tx2"/>
                </a:solidFill>
              </a:rPr>
              <a:t>2010</a:t>
            </a:r>
            <a:endParaRPr lang="en-US" dirty="0">
              <a:solidFill>
                <a:schemeClr val="tx2"/>
              </a:solidFill>
            </a:endParaRPr>
          </a:p>
        </p:txBody>
      </p:sp>
      <p:pic>
        <p:nvPicPr>
          <p:cNvPr id="36" name="Picture 6"/>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p:blipFill>
        <p:spPr bwMode="auto">
          <a:xfrm>
            <a:off x="7596336" y="980729"/>
            <a:ext cx="1236375" cy="1091736"/>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advTm="6950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slide(fromBottom)">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3500"/>
                                        <p:tgtEl>
                                          <p:spTgt spid="28"/>
                                        </p:tgtEl>
                                      </p:cBhvr>
                                    </p:animEffect>
                                  </p:childTnLst>
                                </p:cTn>
                              </p:par>
                              <p:par>
                                <p:cTn id="13" presetID="9"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grpId="0" nodeType="withEffect">
                                  <p:stCondLst>
                                    <p:cond delay="30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par>
                                <p:cTn id="19" presetID="9" presetClass="entr" presetSubtype="0" fill="hold" grpId="0" nodeType="withEffect">
                                  <p:stCondLst>
                                    <p:cond delay="300"/>
                                  </p:stCondLst>
                                  <p:childTnLst>
                                    <p:set>
                                      <p:cBhvr>
                                        <p:cTn id="20" dur="1" fill="hold">
                                          <p:stCondLst>
                                            <p:cond delay="0"/>
                                          </p:stCondLst>
                                        </p:cTn>
                                        <p:tgtEl>
                                          <p:spTgt spid="30"/>
                                        </p:tgtEl>
                                        <p:attrNameLst>
                                          <p:attrName>style.visibility</p:attrName>
                                        </p:attrNameLst>
                                      </p:cBhvr>
                                      <p:to>
                                        <p:strVal val="visible"/>
                                      </p:to>
                                    </p:set>
                                    <p:animEffect transition="in" filter="dissolve">
                                      <p:cBhvr>
                                        <p:cTn id="21" dur="500"/>
                                        <p:tgtEl>
                                          <p:spTgt spid="30"/>
                                        </p:tgtEl>
                                      </p:cBhvr>
                                    </p:animEffect>
                                  </p:childTnLst>
                                </p:cTn>
                              </p:par>
                              <p:par>
                                <p:cTn id="22" presetID="9" presetClass="entr" presetSubtype="0" fill="hold" nodeType="withEffect">
                                  <p:stCondLst>
                                    <p:cond delay="500"/>
                                  </p:stCondLst>
                                  <p:childTnLst>
                                    <p:set>
                                      <p:cBhvr>
                                        <p:cTn id="23" dur="1" fill="hold">
                                          <p:stCondLst>
                                            <p:cond delay="0"/>
                                          </p:stCondLst>
                                        </p:cTn>
                                        <p:tgtEl>
                                          <p:spTgt spid="53250"/>
                                        </p:tgtEl>
                                        <p:attrNameLst>
                                          <p:attrName>style.visibility</p:attrName>
                                        </p:attrNameLst>
                                      </p:cBhvr>
                                      <p:to>
                                        <p:strVal val="visible"/>
                                      </p:to>
                                    </p:set>
                                    <p:animEffect transition="in" filter="dissolve">
                                      <p:cBhvr>
                                        <p:cTn id="24" dur="500"/>
                                        <p:tgtEl>
                                          <p:spTgt spid="53250"/>
                                        </p:tgtEl>
                                      </p:cBhvr>
                                    </p:animEffect>
                                  </p:childTnLst>
                                </p:cTn>
                              </p:par>
                              <p:par>
                                <p:cTn id="25" presetID="9" presetClass="entr" presetSubtype="0" fill="hold" grpId="0" nodeType="withEffect">
                                  <p:stCondLst>
                                    <p:cond delay="80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800"/>
                                  </p:stCondLst>
                                  <p:childTnLst>
                                    <p:set>
                                      <p:cBhvr>
                                        <p:cTn id="29" dur="1" fill="hold">
                                          <p:stCondLst>
                                            <p:cond delay="0"/>
                                          </p:stCondLst>
                                        </p:cTn>
                                        <p:tgtEl>
                                          <p:spTgt spid="31"/>
                                        </p:tgtEl>
                                        <p:attrNameLst>
                                          <p:attrName>style.visibility</p:attrName>
                                        </p:attrNameLst>
                                      </p:cBhvr>
                                      <p:to>
                                        <p:strVal val="visible"/>
                                      </p:to>
                                    </p:set>
                                    <p:animEffect transition="in" filter="dissolve">
                                      <p:cBhvr>
                                        <p:cTn id="30" dur="500"/>
                                        <p:tgtEl>
                                          <p:spTgt spid="31"/>
                                        </p:tgtEl>
                                      </p:cBhvr>
                                    </p:animEffect>
                                  </p:childTnLst>
                                </p:cTn>
                              </p:par>
                              <p:par>
                                <p:cTn id="31" presetID="9" presetClass="entr" presetSubtype="0" fill="hold" nodeType="withEffect">
                                  <p:stCondLst>
                                    <p:cond delay="1000"/>
                                  </p:stCondLst>
                                  <p:childTnLst>
                                    <p:set>
                                      <p:cBhvr>
                                        <p:cTn id="32" dur="1" fill="hold">
                                          <p:stCondLst>
                                            <p:cond delay="0"/>
                                          </p:stCondLst>
                                        </p:cTn>
                                        <p:tgtEl>
                                          <p:spTgt spid="15"/>
                                        </p:tgtEl>
                                        <p:attrNameLst>
                                          <p:attrName>style.visibility</p:attrName>
                                        </p:attrNameLst>
                                      </p:cBhvr>
                                      <p:to>
                                        <p:strVal val="visible"/>
                                      </p:to>
                                    </p:set>
                                    <p:animEffect transition="in" filter="dissolve">
                                      <p:cBhvr>
                                        <p:cTn id="33" dur="500"/>
                                        <p:tgtEl>
                                          <p:spTgt spid="15"/>
                                        </p:tgtEl>
                                      </p:cBhvr>
                                    </p:animEffect>
                                  </p:childTnLst>
                                </p:cTn>
                              </p:par>
                              <p:par>
                                <p:cTn id="34" presetID="9" presetClass="entr" presetSubtype="0" fill="hold" grpId="0" nodeType="withEffect">
                                  <p:stCondLst>
                                    <p:cond delay="1300"/>
                                  </p:stCondLst>
                                  <p:childTnLst>
                                    <p:set>
                                      <p:cBhvr>
                                        <p:cTn id="35" dur="1" fill="hold">
                                          <p:stCondLst>
                                            <p:cond delay="0"/>
                                          </p:stCondLst>
                                        </p:cTn>
                                        <p:tgtEl>
                                          <p:spTgt spid="17"/>
                                        </p:tgtEl>
                                        <p:attrNameLst>
                                          <p:attrName>style.visibility</p:attrName>
                                        </p:attrNameLst>
                                      </p:cBhvr>
                                      <p:to>
                                        <p:strVal val="visible"/>
                                      </p:to>
                                    </p:set>
                                    <p:animEffect transition="in" filter="dissolve">
                                      <p:cBhvr>
                                        <p:cTn id="36" dur="500"/>
                                        <p:tgtEl>
                                          <p:spTgt spid="17"/>
                                        </p:tgtEl>
                                      </p:cBhvr>
                                    </p:animEffect>
                                  </p:childTnLst>
                                </p:cTn>
                              </p:par>
                              <p:par>
                                <p:cTn id="37" presetID="9" presetClass="entr" presetSubtype="0" fill="hold" grpId="0" nodeType="withEffect">
                                  <p:stCondLst>
                                    <p:cond delay="130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par>
                                <p:cTn id="40" presetID="9" presetClass="entr" presetSubtype="0" fill="hold" nodeType="withEffect">
                                  <p:stCondLst>
                                    <p:cond delay="150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par>
                                <p:cTn id="43" presetID="9" presetClass="entr" presetSubtype="0" fill="hold" grpId="0" nodeType="withEffect">
                                  <p:stCondLst>
                                    <p:cond delay="1800"/>
                                  </p:stCondLst>
                                  <p:childTnLst>
                                    <p:set>
                                      <p:cBhvr>
                                        <p:cTn id="44" dur="1" fill="hold">
                                          <p:stCondLst>
                                            <p:cond delay="0"/>
                                          </p:stCondLst>
                                        </p:cTn>
                                        <p:tgtEl>
                                          <p:spTgt spid="16"/>
                                        </p:tgtEl>
                                        <p:attrNameLst>
                                          <p:attrName>style.visibility</p:attrName>
                                        </p:attrNameLst>
                                      </p:cBhvr>
                                      <p:to>
                                        <p:strVal val="visible"/>
                                      </p:to>
                                    </p:set>
                                    <p:animEffect transition="in" filter="dissolve">
                                      <p:cBhvr>
                                        <p:cTn id="45" dur="500"/>
                                        <p:tgtEl>
                                          <p:spTgt spid="16"/>
                                        </p:tgtEl>
                                      </p:cBhvr>
                                    </p:animEffect>
                                  </p:childTnLst>
                                </p:cTn>
                              </p:par>
                              <p:par>
                                <p:cTn id="46" presetID="9" presetClass="entr" presetSubtype="0" fill="hold" grpId="0" nodeType="withEffect">
                                  <p:stCondLst>
                                    <p:cond delay="1800"/>
                                  </p:stCondLst>
                                  <p:childTnLst>
                                    <p:set>
                                      <p:cBhvr>
                                        <p:cTn id="47" dur="1" fill="hold">
                                          <p:stCondLst>
                                            <p:cond delay="0"/>
                                          </p:stCondLst>
                                        </p:cTn>
                                        <p:tgtEl>
                                          <p:spTgt spid="33"/>
                                        </p:tgtEl>
                                        <p:attrNameLst>
                                          <p:attrName>style.visibility</p:attrName>
                                        </p:attrNameLst>
                                      </p:cBhvr>
                                      <p:to>
                                        <p:strVal val="visible"/>
                                      </p:to>
                                    </p:set>
                                    <p:animEffect transition="in" filter="dissolve">
                                      <p:cBhvr>
                                        <p:cTn id="48" dur="500"/>
                                        <p:tgtEl>
                                          <p:spTgt spid="33"/>
                                        </p:tgtEl>
                                      </p:cBhvr>
                                    </p:animEffect>
                                  </p:childTnLst>
                                </p:cTn>
                              </p:par>
                              <p:par>
                                <p:cTn id="49" presetID="9" presetClass="entr" presetSubtype="0" fill="hold" nodeType="withEffect">
                                  <p:stCondLst>
                                    <p:cond delay="2000"/>
                                  </p:stCondLst>
                                  <p:childTnLst>
                                    <p:set>
                                      <p:cBhvr>
                                        <p:cTn id="50" dur="1" fill="hold">
                                          <p:stCondLst>
                                            <p:cond delay="0"/>
                                          </p:stCondLst>
                                        </p:cTn>
                                        <p:tgtEl>
                                          <p:spTgt spid="14"/>
                                        </p:tgtEl>
                                        <p:attrNameLst>
                                          <p:attrName>style.visibility</p:attrName>
                                        </p:attrNameLst>
                                      </p:cBhvr>
                                      <p:to>
                                        <p:strVal val="visible"/>
                                      </p:to>
                                    </p:set>
                                    <p:animEffect transition="in" filter="dissolve">
                                      <p:cBhvr>
                                        <p:cTn id="51" dur="500"/>
                                        <p:tgtEl>
                                          <p:spTgt spid="14"/>
                                        </p:tgtEl>
                                      </p:cBhvr>
                                    </p:animEffect>
                                  </p:childTnLst>
                                </p:cTn>
                              </p:par>
                              <p:par>
                                <p:cTn id="52" presetID="9" presetClass="entr" presetSubtype="0" fill="hold" grpId="0" nodeType="withEffect">
                                  <p:stCondLst>
                                    <p:cond delay="230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230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par>
                                <p:cTn id="58" presetID="9" presetClass="entr" presetSubtype="0" fill="hold" nodeType="withEffect">
                                  <p:stCondLst>
                                    <p:cond delay="2500"/>
                                  </p:stCondLst>
                                  <p:childTnLst>
                                    <p:set>
                                      <p:cBhvr>
                                        <p:cTn id="59" dur="1" fill="hold">
                                          <p:stCondLst>
                                            <p:cond delay="0"/>
                                          </p:stCondLst>
                                        </p:cTn>
                                        <p:tgtEl>
                                          <p:spTgt spid="36"/>
                                        </p:tgtEl>
                                        <p:attrNameLst>
                                          <p:attrName>style.visibility</p:attrName>
                                        </p:attrNameLst>
                                      </p:cBhvr>
                                      <p:to>
                                        <p:strVal val="visible"/>
                                      </p:to>
                                    </p:set>
                                    <p:animEffect transition="in" filter="dissolve">
                                      <p:cBhvr>
                                        <p:cTn id="60" dur="500"/>
                                        <p:tgtEl>
                                          <p:spTgt spid="36"/>
                                        </p:tgtEl>
                                      </p:cBhvr>
                                    </p:animEffect>
                                  </p:childTnLst>
                                </p:cTn>
                              </p:par>
                              <p:par>
                                <p:cTn id="61" presetID="9" presetClass="entr" presetSubtype="0" fill="hold" grpId="0" nodeType="withEffect">
                                  <p:stCondLst>
                                    <p:cond delay="2800"/>
                                  </p:stCondLst>
                                  <p:childTnLst>
                                    <p:set>
                                      <p:cBhvr>
                                        <p:cTn id="62" dur="1" fill="hold">
                                          <p:stCondLst>
                                            <p:cond delay="0"/>
                                          </p:stCondLst>
                                        </p:cTn>
                                        <p:tgtEl>
                                          <p:spTgt spid="29"/>
                                        </p:tgtEl>
                                        <p:attrNameLst>
                                          <p:attrName>style.visibility</p:attrName>
                                        </p:attrNameLst>
                                      </p:cBhvr>
                                      <p:to>
                                        <p:strVal val="visible"/>
                                      </p:to>
                                    </p:set>
                                    <p:animEffect transition="in" filter="dissolve">
                                      <p:cBhvr>
                                        <p:cTn id="63" dur="500"/>
                                        <p:tgtEl>
                                          <p:spTgt spid="29"/>
                                        </p:tgtEl>
                                      </p:cBhvr>
                                    </p:animEffect>
                                  </p:childTnLst>
                                </p:cTn>
                              </p:par>
                              <p:par>
                                <p:cTn id="64" presetID="9" presetClass="entr" presetSubtype="0" fill="hold" grpId="0" nodeType="withEffect">
                                  <p:stCondLst>
                                    <p:cond delay="2800"/>
                                  </p:stCondLst>
                                  <p:childTnLst>
                                    <p:set>
                                      <p:cBhvr>
                                        <p:cTn id="65" dur="1" fill="hold">
                                          <p:stCondLst>
                                            <p:cond delay="0"/>
                                          </p:stCondLst>
                                        </p:cTn>
                                        <p:tgtEl>
                                          <p:spTgt spid="35"/>
                                        </p:tgtEl>
                                        <p:attrNameLst>
                                          <p:attrName>style.visibility</p:attrName>
                                        </p:attrNameLst>
                                      </p:cBhvr>
                                      <p:to>
                                        <p:strVal val="visible"/>
                                      </p:to>
                                    </p:set>
                                    <p:animEffect transition="in" filter="dissolve">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slide(fromBottom)">
                                      <p:cBhvr>
                                        <p:cTn id="71" dur="500"/>
                                        <p:tgtEl>
                                          <p:spTgt spid="27">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12">
                                            <p:txEl>
                                              <p:pRg st="0" end="0"/>
                                            </p:txEl>
                                          </p:spTgt>
                                        </p:tgtEl>
                                        <p:attrNameLst>
                                          <p:attrName>style.visibility</p:attrName>
                                        </p:attrNameLst>
                                      </p:cBhvr>
                                      <p:to>
                                        <p:strVal val="visible"/>
                                      </p:to>
                                    </p:set>
                                    <p:animEffect transition="in" filter="slide(fromBottom)">
                                      <p:cBhvr>
                                        <p:cTn id="76" dur="500"/>
                                        <p:tgtEl>
                                          <p:spTgt spid="12">
                                            <p:txEl>
                                              <p:pRg st="0" end="0"/>
                                            </p:txEl>
                                          </p:spTgt>
                                        </p:tgtEl>
                                      </p:cBhvr>
                                    </p:animEffect>
                                  </p:childTnLst>
                                </p:cTn>
                              </p:par>
                              <p:par>
                                <p:cTn id="77" presetID="12" presetClass="entr" presetSubtype="4" fill="hold" nodeType="withEffect">
                                  <p:stCondLst>
                                    <p:cond delay="0"/>
                                  </p:stCondLst>
                                  <p:childTnLst>
                                    <p:set>
                                      <p:cBhvr>
                                        <p:cTn id="78" dur="1" fill="hold">
                                          <p:stCondLst>
                                            <p:cond delay="0"/>
                                          </p:stCondLst>
                                        </p:cTn>
                                        <p:tgtEl>
                                          <p:spTgt spid="12">
                                            <p:txEl>
                                              <p:pRg st="1" end="1"/>
                                            </p:txEl>
                                          </p:spTgt>
                                        </p:tgtEl>
                                        <p:attrNameLst>
                                          <p:attrName>style.visibility</p:attrName>
                                        </p:attrNameLst>
                                      </p:cBhvr>
                                      <p:to>
                                        <p:strVal val="visible"/>
                                      </p:to>
                                    </p:set>
                                    <p:animEffect transition="in" filter="slide(fromBottom)">
                                      <p:cBhvr>
                                        <p:cTn id="79" dur="500"/>
                                        <p:tgtEl>
                                          <p:spTgt spid="12">
                                            <p:txEl>
                                              <p:pRg st="1" end="1"/>
                                            </p:txEl>
                                          </p:spTgt>
                                        </p:tgtEl>
                                      </p:cBhvr>
                                    </p:animEffect>
                                  </p:childTnLst>
                                </p:cTn>
                              </p:par>
                              <p:par>
                                <p:cTn id="80" presetID="12" presetClass="entr" presetSubtype="4" fill="hold" nodeType="withEffect">
                                  <p:stCondLst>
                                    <p:cond delay="0"/>
                                  </p:stCondLst>
                                  <p:childTnLst>
                                    <p:set>
                                      <p:cBhvr>
                                        <p:cTn id="81" dur="1" fill="hold">
                                          <p:stCondLst>
                                            <p:cond delay="0"/>
                                          </p:stCondLst>
                                        </p:cTn>
                                        <p:tgtEl>
                                          <p:spTgt spid="12">
                                            <p:txEl>
                                              <p:pRg st="2" end="2"/>
                                            </p:txEl>
                                          </p:spTgt>
                                        </p:tgtEl>
                                        <p:attrNameLst>
                                          <p:attrName>style.visibility</p:attrName>
                                        </p:attrNameLst>
                                      </p:cBhvr>
                                      <p:to>
                                        <p:strVal val="visible"/>
                                      </p:to>
                                    </p:set>
                                    <p:animEffect transition="in" filter="slide(fromBottom)">
                                      <p:cBhvr>
                                        <p:cTn id="82" dur="500"/>
                                        <p:tgtEl>
                                          <p:spTgt spid="12">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nodeType="clickEffect">
                                  <p:stCondLst>
                                    <p:cond delay="0"/>
                                  </p:stCondLst>
                                  <p:childTnLst>
                                    <p:set>
                                      <p:cBhvr>
                                        <p:cTn id="86" dur="1" fill="hold">
                                          <p:stCondLst>
                                            <p:cond delay="0"/>
                                          </p:stCondLst>
                                        </p:cTn>
                                        <p:tgtEl>
                                          <p:spTgt spid="19">
                                            <p:txEl>
                                              <p:pRg st="0" end="0"/>
                                            </p:txEl>
                                          </p:spTgt>
                                        </p:tgtEl>
                                        <p:attrNameLst>
                                          <p:attrName>style.visibility</p:attrName>
                                        </p:attrNameLst>
                                      </p:cBhvr>
                                      <p:to>
                                        <p:strVal val="visible"/>
                                      </p:to>
                                    </p:set>
                                    <p:animEffect transition="in" filter="slide(fromBottom)">
                                      <p:cBhvr>
                                        <p:cTn id="87" dur="500"/>
                                        <p:tgtEl>
                                          <p:spTgt spid="19">
                                            <p:txEl>
                                              <p:pRg st="0" end="0"/>
                                            </p:txEl>
                                          </p:spTgt>
                                        </p:tgtEl>
                                      </p:cBhvr>
                                    </p:animEffect>
                                  </p:childTnLst>
                                </p:cTn>
                              </p:par>
                              <p:par>
                                <p:cTn id="88" presetID="12" presetClass="entr" presetSubtype="4" fill="hold" nodeType="withEffect">
                                  <p:stCondLst>
                                    <p:cond delay="0"/>
                                  </p:stCondLst>
                                  <p:childTnLst>
                                    <p:set>
                                      <p:cBhvr>
                                        <p:cTn id="89" dur="1" fill="hold">
                                          <p:stCondLst>
                                            <p:cond delay="0"/>
                                          </p:stCondLst>
                                        </p:cTn>
                                        <p:tgtEl>
                                          <p:spTgt spid="19">
                                            <p:txEl>
                                              <p:pRg st="1" end="1"/>
                                            </p:txEl>
                                          </p:spTgt>
                                        </p:tgtEl>
                                        <p:attrNameLst>
                                          <p:attrName>style.visibility</p:attrName>
                                        </p:attrNameLst>
                                      </p:cBhvr>
                                      <p:to>
                                        <p:strVal val="visible"/>
                                      </p:to>
                                    </p:set>
                                    <p:animEffect transition="in" filter="slide(fromBottom)">
                                      <p:cBhvr>
                                        <p:cTn id="90" dur="500"/>
                                        <p:tgtEl>
                                          <p:spTgt spid="19">
                                            <p:txEl>
                                              <p:pRg st="1" end="1"/>
                                            </p:txEl>
                                          </p:spTgt>
                                        </p:tgtEl>
                                      </p:cBhvr>
                                    </p:animEffect>
                                  </p:childTnLst>
                                </p:cTn>
                              </p:par>
                              <p:par>
                                <p:cTn id="91" presetID="12" presetClass="entr" presetSubtype="4" fill="hold" nodeType="withEffect">
                                  <p:stCondLst>
                                    <p:cond delay="0"/>
                                  </p:stCondLst>
                                  <p:childTnLst>
                                    <p:set>
                                      <p:cBhvr>
                                        <p:cTn id="92" dur="1" fill="hold">
                                          <p:stCondLst>
                                            <p:cond delay="0"/>
                                          </p:stCondLst>
                                        </p:cTn>
                                        <p:tgtEl>
                                          <p:spTgt spid="19">
                                            <p:txEl>
                                              <p:pRg st="2" end="2"/>
                                            </p:txEl>
                                          </p:spTgt>
                                        </p:tgtEl>
                                        <p:attrNameLst>
                                          <p:attrName>style.visibility</p:attrName>
                                        </p:attrNameLst>
                                      </p:cBhvr>
                                      <p:to>
                                        <p:strVal val="visible"/>
                                      </p:to>
                                    </p:set>
                                    <p:animEffect transition="in" filter="slide(fromBottom)">
                                      <p:cBhvr>
                                        <p:cTn id="93" dur="500"/>
                                        <p:tgtEl>
                                          <p:spTgt spid="19">
                                            <p:txEl>
                                              <p:pRg st="2" end="2"/>
                                            </p:txEl>
                                          </p:spTgt>
                                        </p:tgtEl>
                                      </p:cBhvr>
                                    </p:animEffect>
                                  </p:childTnLst>
                                </p:cTn>
                              </p:par>
                              <p:par>
                                <p:cTn id="94" presetID="12" presetClass="entr" presetSubtype="4" fill="hold" nodeType="withEffect">
                                  <p:stCondLst>
                                    <p:cond delay="0"/>
                                  </p:stCondLst>
                                  <p:childTnLst>
                                    <p:set>
                                      <p:cBhvr>
                                        <p:cTn id="95" dur="1" fill="hold">
                                          <p:stCondLst>
                                            <p:cond delay="0"/>
                                          </p:stCondLst>
                                        </p:cTn>
                                        <p:tgtEl>
                                          <p:spTgt spid="19">
                                            <p:txEl>
                                              <p:pRg st="3" end="3"/>
                                            </p:txEl>
                                          </p:spTgt>
                                        </p:tgtEl>
                                        <p:attrNameLst>
                                          <p:attrName>style.visibility</p:attrName>
                                        </p:attrNameLst>
                                      </p:cBhvr>
                                      <p:to>
                                        <p:strVal val="visible"/>
                                      </p:to>
                                    </p:set>
                                    <p:animEffect transition="in" filter="slide(fromBottom)">
                                      <p:cBhvr>
                                        <p:cTn id="96" dur="500"/>
                                        <p:tgtEl>
                                          <p:spTgt spid="19">
                                            <p:txEl>
                                              <p:pRg st="3" end="3"/>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2"/>
                                        </p:tgtEl>
                                        <p:attrNameLst>
                                          <p:attrName>style.visibility</p:attrName>
                                        </p:attrNameLst>
                                      </p:cBhvr>
                                      <p:to>
                                        <p:strVal val="visible"/>
                                      </p:to>
                                    </p:set>
                                    <p:animEffect transition="in" filter="dissolve">
                                      <p:cBhvr>
                                        <p:cTn id="10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4" grpId="0"/>
      <p:bldP spid="26" grpId="0"/>
      <p:bldP spid="30" grpId="0"/>
      <p:bldP spid="31" grpId="0"/>
      <p:bldP spid="32" grpId="0"/>
      <p:bldP spid="33" grpId="0"/>
      <p:bldP spid="34" grpId="0"/>
      <p:bldP spid="29"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US" dirty="0"/>
              <a:t>Network Lifetime</a:t>
            </a:r>
            <a:endParaRPr lang="el-GR" dirty="0"/>
          </a:p>
        </p:txBody>
      </p:sp>
      <p:sp>
        <p:nvSpPr>
          <p:cNvPr id="3" name="Content Placeholder 2"/>
          <p:cNvSpPr>
            <a:spLocks noGrp="1"/>
          </p:cNvSpPr>
          <p:nvPr>
            <p:ph idx="1"/>
          </p:nvPr>
        </p:nvSpPr>
        <p:spPr>
          <a:xfrm>
            <a:off x="72008" y="1484784"/>
            <a:ext cx="3347864" cy="1224136"/>
          </a:xfrm>
        </p:spPr>
        <p:txBody>
          <a:bodyPr/>
          <a:lstStyle/>
          <a:p>
            <a:pPr marL="0" indent="0">
              <a:buNone/>
            </a:pPr>
            <a:r>
              <a:rPr lang="en-GB" b="1" dirty="0" smtClean="0"/>
              <a:t>Initial Energy Budget:</a:t>
            </a:r>
            <a:r>
              <a:rPr lang="en-GB" dirty="0" smtClean="0"/>
              <a:t> 23760J</a:t>
            </a:r>
            <a:endParaRPr lang="el-GR" dirty="0"/>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20</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404102555"/>
              </p:ext>
            </p:extLst>
          </p:nvPr>
        </p:nvGraphicFramePr>
        <p:xfrm>
          <a:off x="88850" y="4005064"/>
          <a:ext cx="3475038" cy="581025"/>
        </p:xfrm>
        <a:graphic>
          <a:graphicData uri="http://schemas.openxmlformats.org/presentationml/2006/ole">
            <mc:AlternateContent xmlns:mc="http://schemas.openxmlformats.org/markup-compatibility/2006">
              <mc:Choice xmlns:v="urn:schemas-microsoft-com:vml" Requires="v">
                <p:oleObj spid="_x0000_s15460" name="Εξίσωση" r:id="rId4" imgW="2438400" imgH="431800" progId="Equation.3">
                  <p:embed/>
                </p:oleObj>
              </mc:Choice>
              <mc:Fallback>
                <p:oleObj name="Εξίσωση" r:id="rId4" imgW="24384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50" y="4005064"/>
                        <a:ext cx="3475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2"/>
          <p:cNvSpPr txBox="1">
            <a:spLocks/>
          </p:cNvSpPr>
          <p:nvPr/>
        </p:nvSpPr>
        <p:spPr bwMode="auto">
          <a:xfrm>
            <a:off x="0" y="620688"/>
            <a:ext cx="9108504"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2"/>
                </a:solidFill>
                <a:latin typeface="+mn-lt"/>
              </a:defRPr>
            </a:lvl2pPr>
            <a:lvl3pPr marL="1143000" indent="-228600" algn="l" rtl="0" eaLnBrk="0" fontAlgn="base" hangingPunct="0">
              <a:spcBef>
                <a:spcPct val="20000"/>
              </a:spcBef>
              <a:spcAft>
                <a:spcPct val="0"/>
              </a:spcAft>
              <a:buChar char="•"/>
              <a:defRPr sz="2000">
                <a:solidFill>
                  <a:schemeClr val="tx2"/>
                </a:solidFill>
                <a:latin typeface="+mn-lt"/>
              </a:defRPr>
            </a:lvl3pPr>
            <a:lvl4pPr marL="1600200" indent="-228600" algn="l" rtl="0" eaLnBrk="0" fontAlgn="base" hangingPunct="0">
              <a:spcBef>
                <a:spcPct val="20000"/>
              </a:spcBef>
              <a:spcAft>
                <a:spcPct val="0"/>
              </a:spcAft>
              <a:buChar char="•"/>
              <a:defRPr>
                <a:solidFill>
                  <a:schemeClr val="tx2"/>
                </a:solidFill>
                <a:latin typeface="+mn-lt"/>
              </a:defRPr>
            </a:lvl4pPr>
            <a:lvl5pPr marL="2057400" indent="-228600" algn="l" rtl="0" eaLnBrk="0" fontAlgn="base" hangingPunct="0">
              <a:spcBef>
                <a:spcPct val="20000"/>
              </a:spcBef>
              <a:spcAft>
                <a:spcPct val="0"/>
              </a:spcAft>
              <a:buChar char="•"/>
              <a:defRPr>
                <a:solidFill>
                  <a:schemeClr val="tx2"/>
                </a:solidFill>
                <a:latin typeface="+mn-lt"/>
              </a:defRPr>
            </a:lvl5pPr>
            <a:lvl6pPr marL="2514600" indent="-228600" algn="l" rtl="0" fontAlgn="base">
              <a:spcBef>
                <a:spcPct val="20000"/>
              </a:spcBef>
              <a:spcAft>
                <a:spcPct val="0"/>
              </a:spcAft>
              <a:buChar char="•"/>
              <a:defRPr>
                <a:solidFill>
                  <a:schemeClr val="tx2"/>
                </a:solidFill>
                <a:latin typeface="+mn-lt"/>
              </a:defRPr>
            </a:lvl6pPr>
            <a:lvl7pPr marL="2971800" indent="-228600" algn="l" rtl="0" fontAlgn="base">
              <a:spcBef>
                <a:spcPct val="20000"/>
              </a:spcBef>
              <a:spcAft>
                <a:spcPct val="0"/>
              </a:spcAft>
              <a:buChar char="•"/>
              <a:defRPr>
                <a:solidFill>
                  <a:schemeClr val="tx2"/>
                </a:solidFill>
                <a:latin typeface="+mn-lt"/>
              </a:defRPr>
            </a:lvl7pPr>
            <a:lvl8pPr marL="3429000" indent="-228600" algn="l" rtl="0" fontAlgn="base">
              <a:spcBef>
                <a:spcPct val="20000"/>
              </a:spcBef>
              <a:spcAft>
                <a:spcPct val="0"/>
              </a:spcAft>
              <a:buChar char="•"/>
              <a:defRPr>
                <a:solidFill>
                  <a:schemeClr val="tx2"/>
                </a:solidFill>
                <a:latin typeface="+mn-lt"/>
              </a:defRPr>
            </a:lvl8pPr>
            <a:lvl9pPr marL="3886200" indent="-228600" algn="l" rtl="0" fontAlgn="base">
              <a:spcBef>
                <a:spcPct val="20000"/>
              </a:spcBef>
              <a:spcAft>
                <a:spcPct val="0"/>
              </a:spcAft>
              <a:buChar char="•"/>
              <a:defRPr>
                <a:solidFill>
                  <a:schemeClr val="tx2"/>
                </a:solidFill>
                <a:latin typeface="+mn-lt"/>
              </a:defRPr>
            </a:lvl9pPr>
          </a:lstStyle>
          <a:p>
            <a:pPr marL="0" indent="0">
              <a:buFontTx/>
              <a:buNone/>
            </a:pPr>
            <a:r>
              <a:rPr lang="en-US" dirty="0" smtClean="0"/>
              <a:t>Study </a:t>
            </a:r>
            <a:r>
              <a:rPr lang="en-US" dirty="0"/>
              <a:t>the effect of all modules on the network longevity</a:t>
            </a:r>
          </a:p>
        </p:txBody>
      </p:sp>
      <p:sp>
        <p:nvSpPr>
          <p:cNvPr id="10" name="Content Placeholder 2"/>
          <p:cNvSpPr txBox="1">
            <a:spLocks/>
          </p:cNvSpPr>
          <p:nvPr/>
        </p:nvSpPr>
        <p:spPr bwMode="auto">
          <a:xfrm>
            <a:off x="72008" y="2741176"/>
            <a:ext cx="3347864"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2"/>
                </a:solidFill>
                <a:latin typeface="+mn-lt"/>
              </a:defRPr>
            </a:lvl2pPr>
            <a:lvl3pPr marL="1143000" indent="-228600" algn="l" rtl="0" eaLnBrk="0" fontAlgn="base" hangingPunct="0">
              <a:spcBef>
                <a:spcPct val="20000"/>
              </a:spcBef>
              <a:spcAft>
                <a:spcPct val="0"/>
              </a:spcAft>
              <a:buChar char="•"/>
              <a:defRPr sz="2000">
                <a:solidFill>
                  <a:schemeClr val="tx2"/>
                </a:solidFill>
                <a:latin typeface="+mn-lt"/>
              </a:defRPr>
            </a:lvl3pPr>
            <a:lvl4pPr marL="1600200" indent="-228600" algn="l" rtl="0" eaLnBrk="0" fontAlgn="base" hangingPunct="0">
              <a:spcBef>
                <a:spcPct val="20000"/>
              </a:spcBef>
              <a:spcAft>
                <a:spcPct val="0"/>
              </a:spcAft>
              <a:buChar char="•"/>
              <a:defRPr>
                <a:solidFill>
                  <a:schemeClr val="tx2"/>
                </a:solidFill>
                <a:latin typeface="+mn-lt"/>
              </a:defRPr>
            </a:lvl4pPr>
            <a:lvl5pPr marL="2057400" indent="-228600" algn="l" rtl="0" eaLnBrk="0" fontAlgn="base" hangingPunct="0">
              <a:spcBef>
                <a:spcPct val="20000"/>
              </a:spcBef>
              <a:spcAft>
                <a:spcPct val="0"/>
              </a:spcAft>
              <a:buChar char="•"/>
              <a:defRPr>
                <a:solidFill>
                  <a:schemeClr val="tx2"/>
                </a:solidFill>
                <a:latin typeface="+mn-lt"/>
              </a:defRPr>
            </a:lvl5pPr>
            <a:lvl6pPr marL="2514600" indent="-228600" algn="l" rtl="0" fontAlgn="base">
              <a:spcBef>
                <a:spcPct val="20000"/>
              </a:spcBef>
              <a:spcAft>
                <a:spcPct val="0"/>
              </a:spcAft>
              <a:buChar char="•"/>
              <a:defRPr>
                <a:solidFill>
                  <a:schemeClr val="tx2"/>
                </a:solidFill>
                <a:latin typeface="+mn-lt"/>
              </a:defRPr>
            </a:lvl6pPr>
            <a:lvl7pPr marL="2971800" indent="-228600" algn="l" rtl="0" fontAlgn="base">
              <a:spcBef>
                <a:spcPct val="20000"/>
              </a:spcBef>
              <a:spcAft>
                <a:spcPct val="0"/>
              </a:spcAft>
              <a:buChar char="•"/>
              <a:defRPr>
                <a:solidFill>
                  <a:schemeClr val="tx2"/>
                </a:solidFill>
                <a:latin typeface="+mn-lt"/>
              </a:defRPr>
            </a:lvl7pPr>
            <a:lvl8pPr marL="3429000" indent="-228600" algn="l" rtl="0" fontAlgn="base">
              <a:spcBef>
                <a:spcPct val="20000"/>
              </a:spcBef>
              <a:spcAft>
                <a:spcPct val="0"/>
              </a:spcAft>
              <a:buChar char="•"/>
              <a:defRPr>
                <a:solidFill>
                  <a:schemeClr val="tx2"/>
                </a:solidFill>
                <a:latin typeface="+mn-lt"/>
              </a:defRPr>
            </a:lvl8pPr>
            <a:lvl9pPr marL="3886200" indent="-228600" algn="l" rtl="0" fontAlgn="base">
              <a:spcBef>
                <a:spcPct val="20000"/>
              </a:spcBef>
              <a:spcAft>
                <a:spcPct val="0"/>
              </a:spcAft>
              <a:buChar char="•"/>
              <a:defRPr>
                <a:solidFill>
                  <a:schemeClr val="tx2"/>
                </a:solidFill>
                <a:latin typeface="+mn-lt"/>
              </a:defRPr>
            </a:lvl9pPr>
          </a:lstStyle>
          <a:p>
            <a:pPr marL="0" indent="0">
              <a:buFontTx/>
              <a:buNone/>
            </a:pPr>
            <a:r>
              <a:rPr lang="en-US" dirty="0"/>
              <a:t>Average energy of all sensors at each epoch</a:t>
            </a:r>
          </a:p>
        </p:txBody>
      </p:sp>
      <p:sp>
        <p:nvSpPr>
          <p:cNvPr id="11" name="Slide Number Placeholder 3"/>
          <p:cNvSpPr txBox="1">
            <a:spLocks/>
          </p:cNvSpPr>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2"/>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DDAEDE97-2AE4-436B-80E9-D23F6D040457}" type="slidenum">
              <a:rPr lang="en-US" smtClean="0"/>
              <a:pPr>
                <a:defRPr/>
              </a:pPr>
              <a:t>20</a:t>
            </a:fld>
            <a:endParaRPr lang="en-US"/>
          </a:p>
        </p:txBody>
      </p:sp>
      <p:pic>
        <p:nvPicPr>
          <p:cNvPr id="12"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779912" y="1112136"/>
            <a:ext cx="5256584" cy="421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403920" y="6021288"/>
            <a:ext cx="8424936" cy="792088"/>
          </a:xfrm>
          <a:prstGeom prst="rect">
            <a:avLst/>
          </a:prstGeom>
          <a:solidFill>
            <a:schemeClr val="accent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solidFill>
                  <a:schemeClr val="tx2"/>
                </a:solidFill>
              </a:rPr>
              <a:t>Significant increase </a:t>
            </a:r>
            <a:r>
              <a:rPr lang="en-US" sz="2400" b="1" dirty="0" smtClean="0">
                <a:solidFill>
                  <a:schemeClr val="tx2"/>
                </a:solidFill>
              </a:rPr>
              <a:t>of network longevity</a:t>
            </a:r>
            <a:endParaRPr lang="el-GR" sz="2400" dirty="0">
              <a:solidFill>
                <a:schemeClr val="tx2"/>
              </a:solidFill>
            </a:endParaRPr>
          </a:p>
        </p:txBody>
      </p:sp>
      <p:sp>
        <p:nvSpPr>
          <p:cNvPr id="14" name="Text Box 15"/>
          <p:cNvSpPr txBox="1">
            <a:spLocks noChangeArrowheads="1"/>
          </p:cNvSpPr>
          <p:nvPr/>
        </p:nvSpPr>
        <p:spPr bwMode="auto">
          <a:xfrm>
            <a:off x="3779912" y="5324143"/>
            <a:ext cx="1152128" cy="646331"/>
          </a:xfrm>
          <a:prstGeom prst="rect">
            <a:avLst/>
          </a:prstGeom>
          <a:noFill/>
          <a:ln w="9525">
            <a:noFill/>
            <a:miter lim="800000"/>
            <a:headEnd/>
            <a:tailEnd/>
          </a:ln>
        </p:spPr>
        <p:txBody>
          <a:bodyPr wrap="square">
            <a:spAutoFit/>
          </a:bodyPr>
          <a:lstStyle/>
          <a:p>
            <a:pPr algn="ctr">
              <a:spcBef>
                <a:spcPct val="50000"/>
              </a:spcBef>
            </a:pPr>
            <a:r>
              <a:rPr lang="en-US" b="1" dirty="0" smtClean="0">
                <a:solidFill>
                  <a:srgbClr val="FF0000"/>
                </a:solidFill>
              </a:rPr>
              <a:t>TAG</a:t>
            </a:r>
            <a:br>
              <a:rPr lang="en-US" b="1" dirty="0" smtClean="0">
                <a:solidFill>
                  <a:srgbClr val="FF0000"/>
                </a:solidFill>
              </a:rPr>
            </a:br>
            <a:r>
              <a:rPr lang="en-US" b="1" dirty="0" smtClean="0">
                <a:solidFill>
                  <a:srgbClr val="FF0000"/>
                </a:solidFill>
              </a:rPr>
              <a:t>193min</a:t>
            </a:r>
            <a:endParaRPr lang="el-GR" b="1" dirty="0">
              <a:solidFill>
                <a:srgbClr val="FF0000"/>
              </a:solidFill>
            </a:endParaRPr>
          </a:p>
        </p:txBody>
      </p:sp>
      <p:sp>
        <p:nvSpPr>
          <p:cNvPr id="15" name="Text Box 15"/>
          <p:cNvSpPr txBox="1">
            <a:spLocks noChangeArrowheads="1"/>
          </p:cNvSpPr>
          <p:nvPr/>
        </p:nvSpPr>
        <p:spPr bwMode="auto">
          <a:xfrm>
            <a:off x="4788024" y="5324143"/>
            <a:ext cx="1152128" cy="646331"/>
          </a:xfrm>
          <a:prstGeom prst="rect">
            <a:avLst/>
          </a:prstGeom>
          <a:noFill/>
          <a:ln w="9525">
            <a:noFill/>
            <a:miter lim="800000"/>
            <a:headEnd/>
            <a:tailEnd/>
          </a:ln>
        </p:spPr>
        <p:txBody>
          <a:bodyPr wrap="square">
            <a:spAutoFit/>
          </a:bodyPr>
          <a:lstStyle/>
          <a:p>
            <a:pPr algn="ctr">
              <a:spcBef>
                <a:spcPct val="50000"/>
              </a:spcBef>
            </a:pPr>
            <a:r>
              <a:rPr lang="en-US" b="1" dirty="0" smtClean="0">
                <a:solidFill>
                  <a:srgbClr val="FF0000"/>
                </a:solidFill>
              </a:rPr>
              <a:t>TINA</a:t>
            </a:r>
            <a:br>
              <a:rPr lang="en-US" b="1" dirty="0" smtClean="0">
                <a:solidFill>
                  <a:srgbClr val="FF0000"/>
                </a:solidFill>
              </a:rPr>
            </a:br>
            <a:r>
              <a:rPr lang="en-US" b="1" dirty="0" smtClean="0">
                <a:solidFill>
                  <a:srgbClr val="FF0000"/>
                </a:solidFill>
              </a:rPr>
              <a:t>231min</a:t>
            </a:r>
            <a:endParaRPr lang="el-GR" b="1" dirty="0">
              <a:solidFill>
                <a:srgbClr val="FF0000"/>
              </a:solidFill>
            </a:endParaRPr>
          </a:p>
        </p:txBody>
      </p:sp>
      <p:sp>
        <p:nvSpPr>
          <p:cNvPr id="16" name="Text Box 15"/>
          <p:cNvSpPr txBox="1">
            <a:spLocks noChangeArrowheads="1"/>
          </p:cNvSpPr>
          <p:nvPr/>
        </p:nvSpPr>
        <p:spPr bwMode="auto">
          <a:xfrm>
            <a:off x="5724128" y="5324143"/>
            <a:ext cx="1152128" cy="646331"/>
          </a:xfrm>
          <a:prstGeom prst="rect">
            <a:avLst/>
          </a:prstGeom>
          <a:noFill/>
          <a:ln w="9525">
            <a:noFill/>
            <a:miter lim="800000"/>
            <a:headEnd/>
            <a:tailEnd/>
          </a:ln>
        </p:spPr>
        <p:txBody>
          <a:bodyPr wrap="square">
            <a:spAutoFit/>
          </a:bodyPr>
          <a:lstStyle/>
          <a:p>
            <a:pPr algn="ctr">
              <a:spcBef>
                <a:spcPct val="50000"/>
              </a:spcBef>
            </a:pPr>
            <a:r>
              <a:rPr lang="en-US" b="1" dirty="0" smtClean="0">
                <a:solidFill>
                  <a:srgbClr val="FF0000"/>
                </a:solidFill>
              </a:rPr>
              <a:t>INT</a:t>
            </a:r>
            <a:br>
              <a:rPr lang="en-US" b="1" dirty="0" smtClean="0">
                <a:solidFill>
                  <a:srgbClr val="FF0000"/>
                </a:solidFill>
              </a:rPr>
            </a:br>
            <a:r>
              <a:rPr lang="en-US" b="1" dirty="0" smtClean="0">
                <a:solidFill>
                  <a:srgbClr val="FF0000"/>
                </a:solidFill>
              </a:rPr>
              <a:t>325min</a:t>
            </a:r>
            <a:endParaRPr lang="el-GR" b="1" dirty="0">
              <a:solidFill>
                <a:srgbClr val="FF0000"/>
              </a:solidFill>
            </a:endParaRPr>
          </a:p>
        </p:txBody>
      </p:sp>
      <p:sp>
        <p:nvSpPr>
          <p:cNvPr id="17" name="Text Box 15"/>
          <p:cNvSpPr txBox="1">
            <a:spLocks noChangeArrowheads="1"/>
          </p:cNvSpPr>
          <p:nvPr/>
        </p:nvSpPr>
        <p:spPr bwMode="auto">
          <a:xfrm>
            <a:off x="6876256" y="5324142"/>
            <a:ext cx="1152128" cy="646331"/>
          </a:xfrm>
          <a:prstGeom prst="rect">
            <a:avLst/>
          </a:prstGeom>
          <a:noFill/>
          <a:ln w="9525">
            <a:noFill/>
            <a:miter lim="800000"/>
            <a:headEnd/>
            <a:tailEnd/>
          </a:ln>
        </p:spPr>
        <p:txBody>
          <a:bodyPr wrap="square">
            <a:spAutoFit/>
          </a:bodyPr>
          <a:lstStyle/>
          <a:p>
            <a:pPr algn="ctr">
              <a:spcBef>
                <a:spcPct val="50000"/>
              </a:spcBef>
            </a:pPr>
            <a:r>
              <a:rPr lang="en-US" b="1" dirty="0" smtClean="0">
                <a:solidFill>
                  <a:srgbClr val="FF0000"/>
                </a:solidFill>
              </a:rPr>
              <a:t>MINT</a:t>
            </a:r>
            <a:br>
              <a:rPr lang="en-US" b="1" dirty="0" smtClean="0">
                <a:solidFill>
                  <a:srgbClr val="FF0000"/>
                </a:solidFill>
              </a:rPr>
            </a:br>
            <a:r>
              <a:rPr lang="en-US" b="1" dirty="0" smtClean="0">
                <a:solidFill>
                  <a:srgbClr val="FF0000"/>
                </a:solidFill>
              </a:rPr>
              <a:t>565min</a:t>
            </a:r>
            <a:endParaRPr lang="el-GR" b="1" dirty="0">
              <a:solidFill>
                <a:srgbClr val="FF0000"/>
              </a:solidFill>
            </a:endParaRPr>
          </a:p>
        </p:txBody>
      </p:sp>
      <p:sp>
        <p:nvSpPr>
          <p:cNvPr id="18" name="Text Box 15"/>
          <p:cNvSpPr txBox="1">
            <a:spLocks noChangeArrowheads="1"/>
          </p:cNvSpPr>
          <p:nvPr/>
        </p:nvSpPr>
        <p:spPr bwMode="auto">
          <a:xfrm>
            <a:off x="8028384" y="5335696"/>
            <a:ext cx="1152128" cy="646331"/>
          </a:xfrm>
          <a:prstGeom prst="rect">
            <a:avLst/>
          </a:prstGeom>
          <a:noFill/>
          <a:ln w="9525">
            <a:noFill/>
            <a:miter lim="800000"/>
            <a:headEnd/>
            <a:tailEnd/>
          </a:ln>
        </p:spPr>
        <p:txBody>
          <a:bodyPr wrap="square">
            <a:spAutoFit/>
          </a:bodyPr>
          <a:lstStyle/>
          <a:p>
            <a:pPr algn="ctr">
              <a:spcBef>
                <a:spcPct val="50000"/>
              </a:spcBef>
            </a:pPr>
            <a:r>
              <a:rPr lang="en-US" b="1" dirty="0" err="1" smtClean="0">
                <a:solidFill>
                  <a:srgbClr val="FF0000"/>
                </a:solidFill>
              </a:rPr>
              <a:t>KSpot</a:t>
            </a:r>
            <a:r>
              <a:rPr lang="en-US" b="1" dirty="0" smtClean="0">
                <a:solidFill>
                  <a:srgbClr val="FF0000"/>
                </a:solidFill>
              </a:rPr>
              <a:t>+</a:t>
            </a:r>
            <a:br>
              <a:rPr lang="en-US" b="1" dirty="0" smtClean="0">
                <a:solidFill>
                  <a:srgbClr val="FF0000"/>
                </a:solidFill>
              </a:rPr>
            </a:br>
            <a:r>
              <a:rPr lang="en-US" b="1" dirty="0" smtClean="0">
                <a:solidFill>
                  <a:srgbClr val="FF0000"/>
                </a:solidFill>
              </a:rPr>
              <a:t>612min</a:t>
            </a:r>
            <a:endParaRPr lang="el-GR" b="1" dirty="0">
              <a:solidFill>
                <a:srgbClr val="FF0000"/>
              </a:solidFill>
            </a:endParaRPr>
          </a:p>
        </p:txBody>
      </p:sp>
      <p:sp>
        <p:nvSpPr>
          <p:cNvPr id="19" name="Content Placeholder 2"/>
          <p:cNvSpPr txBox="1">
            <a:spLocks/>
          </p:cNvSpPr>
          <p:nvPr/>
        </p:nvSpPr>
        <p:spPr bwMode="auto">
          <a:xfrm>
            <a:off x="72008" y="4653136"/>
            <a:ext cx="3347864"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2"/>
                </a:solidFill>
                <a:latin typeface="+mn-lt"/>
              </a:defRPr>
            </a:lvl2pPr>
            <a:lvl3pPr marL="1143000" indent="-228600" algn="l" rtl="0" eaLnBrk="0" fontAlgn="base" hangingPunct="0">
              <a:spcBef>
                <a:spcPct val="20000"/>
              </a:spcBef>
              <a:spcAft>
                <a:spcPct val="0"/>
              </a:spcAft>
              <a:buChar char="•"/>
              <a:defRPr sz="2000">
                <a:solidFill>
                  <a:schemeClr val="tx2"/>
                </a:solidFill>
                <a:latin typeface="+mn-lt"/>
              </a:defRPr>
            </a:lvl3pPr>
            <a:lvl4pPr marL="1600200" indent="-228600" algn="l" rtl="0" eaLnBrk="0" fontAlgn="base" hangingPunct="0">
              <a:spcBef>
                <a:spcPct val="20000"/>
              </a:spcBef>
              <a:spcAft>
                <a:spcPct val="0"/>
              </a:spcAft>
              <a:buChar char="•"/>
              <a:defRPr>
                <a:solidFill>
                  <a:schemeClr val="tx2"/>
                </a:solidFill>
                <a:latin typeface="+mn-lt"/>
              </a:defRPr>
            </a:lvl4pPr>
            <a:lvl5pPr marL="2057400" indent="-228600" algn="l" rtl="0" eaLnBrk="0" fontAlgn="base" hangingPunct="0">
              <a:spcBef>
                <a:spcPct val="20000"/>
              </a:spcBef>
              <a:spcAft>
                <a:spcPct val="0"/>
              </a:spcAft>
              <a:buChar char="•"/>
              <a:defRPr>
                <a:solidFill>
                  <a:schemeClr val="tx2"/>
                </a:solidFill>
                <a:latin typeface="+mn-lt"/>
              </a:defRPr>
            </a:lvl5pPr>
            <a:lvl6pPr marL="2514600" indent="-228600" algn="l" rtl="0" fontAlgn="base">
              <a:spcBef>
                <a:spcPct val="20000"/>
              </a:spcBef>
              <a:spcAft>
                <a:spcPct val="0"/>
              </a:spcAft>
              <a:buChar char="•"/>
              <a:defRPr>
                <a:solidFill>
                  <a:schemeClr val="tx2"/>
                </a:solidFill>
                <a:latin typeface="+mn-lt"/>
              </a:defRPr>
            </a:lvl6pPr>
            <a:lvl7pPr marL="2971800" indent="-228600" algn="l" rtl="0" fontAlgn="base">
              <a:spcBef>
                <a:spcPct val="20000"/>
              </a:spcBef>
              <a:spcAft>
                <a:spcPct val="0"/>
              </a:spcAft>
              <a:buChar char="•"/>
              <a:defRPr>
                <a:solidFill>
                  <a:schemeClr val="tx2"/>
                </a:solidFill>
                <a:latin typeface="+mn-lt"/>
              </a:defRPr>
            </a:lvl7pPr>
            <a:lvl8pPr marL="3429000" indent="-228600" algn="l" rtl="0" fontAlgn="base">
              <a:spcBef>
                <a:spcPct val="20000"/>
              </a:spcBef>
              <a:spcAft>
                <a:spcPct val="0"/>
              </a:spcAft>
              <a:buChar char="•"/>
              <a:defRPr>
                <a:solidFill>
                  <a:schemeClr val="tx2"/>
                </a:solidFill>
                <a:latin typeface="+mn-lt"/>
              </a:defRPr>
            </a:lvl8pPr>
            <a:lvl9pPr marL="3886200" indent="-228600" algn="l" rtl="0" fontAlgn="base">
              <a:spcBef>
                <a:spcPct val="20000"/>
              </a:spcBef>
              <a:spcAft>
                <a:spcPct val="0"/>
              </a:spcAft>
              <a:buChar char="•"/>
              <a:defRPr>
                <a:solidFill>
                  <a:schemeClr val="tx2"/>
                </a:solidFill>
                <a:latin typeface="+mn-lt"/>
              </a:defRPr>
            </a:lvl9pPr>
          </a:lstStyle>
          <a:p>
            <a:pPr marL="0" indent="0">
              <a:buFontTx/>
              <a:buNone/>
            </a:pPr>
            <a:r>
              <a:rPr lang="en-US" dirty="0"/>
              <a:t>Stop when Energy(t’)=0</a:t>
            </a:r>
          </a:p>
        </p:txBody>
      </p:sp>
    </p:spTree>
    <p:extLst>
      <p:ext uri="{BB962C8B-B14F-4D97-AF65-F5344CB8AC3E}">
        <p14:creationId xmlns:p14="http://schemas.microsoft.com/office/powerpoint/2010/main" val="41957093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3" grpId="0" animBg="1"/>
      <p:bldP spid="14" grpId="0"/>
      <p:bldP spid="15" grpId="0"/>
      <p:bldP spid="16"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Kspot</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21</a:t>
            </a:fld>
            <a:endParaRPr lang="en-US"/>
          </a:p>
        </p:txBody>
      </p:sp>
      <p:sp>
        <p:nvSpPr>
          <p:cNvPr id="5" name="Rounded Rectangle 4"/>
          <p:cNvSpPr/>
          <p:nvPr/>
        </p:nvSpPr>
        <p:spPr bwMode="auto">
          <a:xfrm>
            <a:off x="1043608" y="908720"/>
            <a:ext cx="6984776" cy="5112568"/>
          </a:xfrm>
          <a:prstGeom prst="roundRect">
            <a:avLst>
              <a:gd name="adj" fmla="val 9117"/>
            </a:avLst>
          </a:prstGeom>
          <a:noFill/>
          <a:ln w="5080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ounded Rectangle 5"/>
          <p:cNvSpPr/>
          <p:nvPr/>
        </p:nvSpPr>
        <p:spPr bwMode="auto">
          <a:xfrm>
            <a:off x="1547664" y="4644752"/>
            <a:ext cx="2520280" cy="872480"/>
          </a:xfrm>
          <a:prstGeom prst="roundRect">
            <a:avLst>
              <a:gd name="adj" fmla="val 19872"/>
            </a:avLst>
          </a:prstGeom>
          <a:noFill/>
          <a:ln w="50800" cap="flat" cmpd="sng" algn="ctr">
            <a:solidFill>
              <a:srgbClr val="6600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r>
              <a:rPr lang="en-US" sz="2400" b="1" dirty="0" smtClean="0">
                <a:solidFill>
                  <a:srgbClr val="000000"/>
                </a:solidFill>
              </a:rPr>
              <a:t>TAG</a:t>
            </a:r>
            <a:endParaRPr lang="en-US" sz="2400" b="1" dirty="0">
              <a:solidFill>
                <a:srgbClr val="000000"/>
              </a:solidFill>
            </a:endParaRPr>
          </a:p>
        </p:txBody>
      </p:sp>
      <p:sp>
        <p:nvSpPr>
          <p:cNvPr id="7" name="TextBox 6"/>
          <p:cNvSpPr txBox="1"/>
          <p:nvPr/>
        </p:nvSpPr>
        <p:spPr>
          <a:xfrm>
            <a:off x="1475656" y="951111"/>
            <a:ext cx="1236336" cy="461665"/>
          </a:xfrm>
          <a:prstGeom prst="rect">
            <a:avLst/>
          </a:prstGeom>
          <a:noFill/>
        </p:spPr>
        <p:txBody>
          <a:bodyPr wrap="none" rtlCol="0">
            <a:spAutoFit/>
          </a:bodyPr>
          <a:lstStyle/>
          <a:p>
            <a:r>
              <a:rPr lang="en-US" sz="2400" b="1" dirty="0" err="1" smtClean="0">
                <a:solidFill>
                  <a:schemeClr val="tx2"/>
                </a:solidFill>
              </a:rPr>
              <a:t>Kspot</a:t>
            </a:r>
            <a:r>
              <a:rPr lang="en-US" sz="2400" b="1" dirty="0" smtClean="0">
                <a:solidFill>
                  <a:schemeClr val="tx2"/>
                </a:solidFill>
              </a:rPr>
              <a:t>+</a:t>
            </a:r>
            <a:endParaRPr lang="en-US" sz="2400" b="1" dirty="0">
              <a:solidFill>
                <a:schemeClr val="tx2"/>
              </a:solidFill>
            </a:endParaRPr>
          </a:p>
        </p:txBody>
      </p:sp>
      <p:sp>
        <p:nvSpPr>
          <p:cNvPr id="9" name="Rounded Rectangle 8"/>
          <p:cNvSpPr/>
          <p:nvPr/>
        </p:nvSpPr>
        <p:spPr bwMode="auto">
          <a:xfrm>
            <a:off x="4572000" y="4644752"/>
            <a:ext cx="1296144" cy="872480"/>
          </a:xfrm>
          <a:prstGeom prst="roundRect">
            <a:avLst>
              <a:gd name="adj" fmla="val 19872"/>
            </a:avLst>
          </a:prstGeom>
          <a:noFill/>
          <a:ln w="5080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r>
              <a:rPr lang="en-US" sz="2400" b="1" dirty="0" smtClean="0">
                <a:solidFill>
                  <a:srgbClr val="000000"/>
                </a:solidFill>
              </a:rPr>
              <a:t>T</a:t>
            </a:r>
            <a:endParaRPr lang="en-US" sz="2400" b="1" dirty="0">
              <a:solidFill>
                <a:srgbClr val="000000"/>
              </a:solidFill>
            </a:endParaRPr>
          </a:p>
        </p:txBody>
      </p:sp>
      <p:sp>
        <p:nvSpPr>
          <p:cNvPr id="11" name="Rounded Rectangle 10"/>
          <p:cNvSpPr/>
          <p:nvPr/>
        </p:nvSpPr>
        <p:spPr bwMode="auto">
          <a:xfrm>
            <a:off x="1547664" y="3212976"/>
            <a:ext cx="2520280" cy="2304256"/>
          </a:xfrm>
          <a:prstGeom prst="roundRect">
            <a:avLst>
              <a:gd name="adj" fmla="val 5404"/>
            </a:avLst>
          </a:prstGeom>
          <a:noFill/>
          <a:ln w="5080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en-US" sz="2400" b="1" dirty="0" err="1" smtClean="0">
                <a:solidFill>
                  <a:srgbClr val="000000"/>
                </a:solidFill>
              </a:rPr>
              <a:t>TiNA</a:t>
            </a:r>
            <a:endParaRPr lang="en-US" sz="2400" b="1" dirty="0">
              <a:solidFill>
                <a:srgbClr val="000000"/>
              </a:solidFill>
            </a:endParaRPr>
          </a:p>
        </p:txBody>
      </p:sp>
      <p:sp>
        <p:nvSpPr>
          <p:cNvPr id="13" name="Rounded Rectangle 12"/>
          <p:cNvSpPr/>
          <p:nvPr/>
        </p:nvSpPr>
        <p:spPr bwMode="auto">
          <a:xfrm>
            <a:off x="1547664" y="1772816"/>
            <a:ext cx="2520280" cy="864096"/>
          </a:xfrm>
          <a:prstGeom prst="roundRect">
            <a:avLst>
              <a:gd name="adj" fmla="val 19872"/>
            </a:avLst>
          </a:prstGeom>
          <a:noFill/>
          <a:ln w="508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r>
              <a:rPr lang="en-US" sz="2400" b="1" dirty="0" smtClean="0">
                <a:solidFill>
                  <a:srgbClr val="000000"/>
                </a:solidFill>
              </a:rPr>
              <a:t>WART</a:t>
            </a:r>
            <a:endParaRPr lang="en-US" sz="2400" b="1" dirty="0">
              <a:solidFill>
                <a:srgbClr val="000000"/>
              </a:solidFill>
            </a:endParaRPr>
          </a:p>
        </p:txBody>
      </p:sp>
      <p:sp>
        <p:nvSpPr>
          <p:cNvPr id="15" name="Rounded Rectangle 14"/>
          <p:cNvSpPr/>
          <p:nvPr/>
        </p:nvSpPr>
        <p:spPr bwMode="auto">
          <a:xfrm>
            <a:off x="4572000" y="3212976"/>
            <a:ext cx="1296144" cy="936104"/>
          </a:xfrm>
          <a:prstGeom prst="roundRect">
            <a:avLst>
              <a:gd name="adj" fmla="val 19872"/>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r>
              <a:rPr lang="en-US" sz="2400" b="1" dirty="0" smtClean="0">
                <a:solidFill>
                  <a:srgbClr val="000000"/>
                </a:solidFill>
              </a:rPr>
              <a:t>MINT</a:t>
            </a:r>
            <a:endParaRPr lang="en-US" sz="2400" b="1" dirty="0">
              <a:solidFill>
                <a:srgbClr val="000000"/>
              </a:solidFill>
            </a:endParaRPr>
          </a:p>
        </p:txBody>
      </p:sp>
      <p:sp>
        <p:nvSpPr>
          <p:cNvPr id="19" name="Rounded Rectangle 18"/>
          <p:cNvSpPr/>
          <p:nvPr/>
        </p:nvSpPr>
        <p:spPr bwMode="auto">
          <a:xfrm>
            <a:off x="1403648" y="4509120"/>
            <a:ext cx="4616896" cy="1160512"/>
          </a:xfrm>
          <a:prstGeom prst="roundRect">
            <a:avLst>
              <a:gd name="adj" fmla="val 19872"/>
            </a:avLst>
          </a:prstGeom>
          <a:noFill/>
          <a:ln w="50800" cap="flat" cmpd="sng" algn="ctr">
            <a:solidFill>
              <a:srgbClr val="0000FF"/>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endParaRPr lang="en-US" sz="2400" b="1" dirty="0">
              <a:solidFill>
                <a:srgbClr val="000000"/>
              </a:solidFill>
            </a:endParaRPr>
          </a:p>
        </p:txBody>
      </p:sp>
      <p:sp>
        <p:nvSpPr>
          <p:cNvPr id="21" name="Rounded Rectangle 20"/>
          <p:cNvSpPr/>
          <p:nvPr/>
        </p:nvSpPr>
        <p:spPr bwMode="auto">
          <a:xfrm>
            <a:off x="1403648" y="3068960"/>
            <a:ext cx="4616896" cy="1232520"/>
          </a:xfrm>
          <a:prstGeom prst="roundRect">
            <a:avLst>
              <a:gd name="adj" fmla="val 19872"/>
            </a:avLst>
          </a:prstGeom>
          <a:noFill/>
          <a:ln w="50800" cap="flat" cmpd="sng" algn="ctr">
            <a:solidFill>
              <a:srgbClr val="FF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endParaRPr lang="en-US" sz="2400" b="1" dirty="0">
              <a:solidFill>
                <a:srgbClr val="000000"/>
              </a:solidFill>
            </a:endParaRPr>
          </a:p>
        </p:txBody>
      </p:sp>
      <p:sp>
        <p:nvSpPr>
          <p:cNvPr id="22" name="TextBox 21"/>
          <p:cNvSpPr txBox="1"/>
          <p:nvPr/>
        </p:nvSpPr>
        <p:spPr>
          <a:xfrm>
            <a:off x="6228184" y="3429000"/>
            <a:ext cx="1050588" cy="461665"/>
          </a:xfrm>
          <a:prstGeom prst="rect">
            <a:avLst/>
          </a:prstGeom>
          <a:noFill/>
        </p:spPr>
        <p:txBody>
          <a:bodyPr wrap="none" rtlCol="0">
            <a:spAutoFit/>
          </a:bodyPr>
          <a:lstStyle/>
          <a:p>
            <a:r>
              <a:rPr lang="en-US" sz="2400" b="1" dirty="0" smtClean="0">
                <a:solidFill>
                  <a:schemeClr val="tx2"/>
                </a:solidFill>
              </a:rPr>
              <a:t>Top-K</a:t>
            </a:r>
            <a:endParaRPr lang="en-US" sz="2400" b="1" dirty="0">
              <a:solidFill>
                <a:schemeClr val="tx2"/>
              </a:solidFill>
            </a:endParaRPr>
          </a:p>
        </p:txBody>
      </p:sp>
      <p:sp>
        <p:nvSpPr>
          <p:cNvPr id="23" name="TextBox 22"/>
          <p:cNvSpPr txBox="1"/>
          <p:nvPr/>
        </p:nvSpPr>
        <p:spPr>
          <a:xfrm>
            <a:off x="6372200" y="4869160"/>
            <a:ext cx="800219" cy="461665"/>
          </a:xfrm>
          <a:prstGeom prst="rect">
            <a:avLst/>
          </a:prstGeom>
          <a:noFill/>
        </p:spPr>
        <p:txBody>
          <a:bodyPr wrap="none" rtlCol="0">
            <a:spAutoFit/>
          </a:bodyPr>
          <a:lstStyle/>
          <a:p>
            <a:r>
              <a:rPr lang="en-US" sz="2400" b="1" dirty="0" smtClean="0">
                <a:solidFill>
                  <a:schemeClr val="tx2"/>
                </a:solidFill>
              </a:rPr>
              <a:t>ETC</a:t>
            </a:r>
            <a:endParaRPr lang="en-US" sz="2400" b="1" dirty="0">
              <a:solidFill>
                <a:schemeClr val="tx2"/>
              </a:solidFill>
            </a:endParaRPr>
          </a:p>
        </p:txBody>
      </p:sp>
      <p:sp>
        <p:nvSpPr>
          <p:cNvPr id="24" name="Rounded Rectangle 23"/>
          <p:cNvSpPr/>
          <p:nvPr/>
        </p:nvSpPr>
        <p:spPr bwMode="auto">
          <a:xfrm>
            <a:off x="1403648" y="1628800"/>
            <a:ext cx="2816696" cy="4032448"/>
          </a:xfrm>
          <a:prstGeom prst="roundRect">
            <a:avLst>
              <a:gd name="adj" fmla="val 8379"/>
            </a:avLst>
          </a:prstGeom>
          <a:noFill/>
          <a:ln w="50800" cap="flat" cmpd="sng" algn="ctr">
            <a:solidFill>
              <a:srgbClr val="008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endParaRPr lang="en-US" sz="2400" b="1" dirty="0">
              <a:solidFill>
                <a:srgbClr val="000000"/>
              </a:solidFill>
            </a:endParaRPr>
          </a:p>
        </p:txBody>
      </p:sp>
      <p:sp>
        <p:nvSpPr>
          <p:cNvPr id="25" name="TextBox 24"/>
          <p:cNvSpPr txBox="1"/>
          <p:nvPr/>
        </p:nvSpPr>
        <p:spPr>
          <a:xfrm>
            <a:off x="4427984" y="1988840"/>
            <a:ext cx="3137548" cy="461665"/>
          </a:xfrm>
          <a:prstGeom prst="rect">
            <a:avLst/>
          </a:prstGeom>
          <a:noFill/>
        </p:spPr>
        <p:txBody>
          <a:bodyPr wrap="none" rtlCol="0">
            <a:spAutoFit/>
          </a:bodyPr>
          <a:lstStyle/>
          <a:p>
            <a:r>
              <a:rPr lang="en-US" sz="2400" b="1" dirty="0" smtClean="0">
                <a:solidFill>
                  <a:schemeClr val="tx2"/>
                </a:solidFill>
              </a:rPr>
              <a:t>Workload Balancing</a:t>
            </a:r>
            <a:endParaRPr lang="en-US" sz="2400" b="1" dirty="0">
              <a:solidFill>
                <a:schemeClr val="tx2"/>
              </a:solidFill>
            </a:endParaRPr>
          </a:p>
        </p:txBody>
      </p:sp>
    </p:spTree>
    <p:extLst>
      <p:ext uri="{BB962C8B-B14F-4D97-AF65-F5344CB8AC3E}">
        <p14:creationId xmlns:p14="http://schemas.microsoft.com/office/powerpoint/2010/main" val="34161707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GB" dirty="0" smtClean="0"/>
              <a:t>Presentation Outline</a:t>
            </a:r>
            <a:endParaRPr lang="el-GR" dirty="0"/>
          </a:p>
        </p:txBody>
      </p:sp>
      <p:sp>
        <p:nvSpPr>
          <p:cNvPr id="3" name="Content Placeholder 2"/>
          <p:cNvSpPr>
            <a:spLocks noGrp="1"/>
          </p:cNvSpPr>
          <p:nvPr>
            <p:ph idx="1"/>
          </p:nvPr>
        </p:nvSpPr>
        <p:spPr>
          <a:xfrm>
            <a:off x="755576" y="764704"/>
            <a:ext cx="8388424" cy="5566246"/>
          </a:xfrm>
        </p:spPr>
        <p:txBody>
          <a:bodyPr/>
          <a:lstStyle/>
          <a:p>
            <a:r>
              <a:rPr lang="en-GB" dirty="0" smtClean="0">
                <a:solidFill>
                  <a:schemeClr val="bg2">
                    <a:lumMod val="60000"/>
                    <a:lumOff val="40000"/>
                  </a:schemeClr>
                </a:solidFill>
              </a:rPr>
              <a:t>Introduction</a:t>
            </a:r>
          </a:p>
          <a:p>
            <a:r>
              <a:rPr lang="en-GB" dirty="0" smtClean="0">
                <a:solidFill>
                  <a:schemeClr val="bg2">
                    <a:lumMod val="60000"/>
                    <a:lumOff val="40000"/>
                  </a:schemeClr>
                </a:solidFill>
              </a:rPr>
              <a:t>Motivation</a:t>
            </a:r>
          </a:p>
          <a:p>
            <a:r>
              <a:rPr lang="en-GB" dirty="0" smtClean="0">
                <a:solidFill>
                  <a:schemeClr val="bg2">
                    <a:lumMod val="60000"/>
                    <a:lumOff val="40000"/>
                  </a:schemeClr>
                </a:solidFill>
              </a:rPr>
              <a:t>The KSpot+ Framework</a:t>
            </a:r>
          </a:p>
          <a:p>
            <a:r>
              <a:rPr lang="en-GB" dirty="0" smtClean="0">
                <a:solidFill>
                  <a:schemeClr val="bg2">
                    <a:lumMod val="60000"/>
                    <a:lumOff val="40000"/>
                  </a:schemeClr>
                </a:solidFill>
              </a:rPr>
              <a:t>Experimental Evaluation</a:t>
            </a:r>
          </a:p>
          <a:p>
            <a:r>
              <a:rPr lang="en-US" dirty="0" smtClean="0"/>
              <a:t>Conclusions and Future Work</a:t>
            </a:r>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22</a:t>
            </a:fld>
            <a:endParaRPr lang="en-US"/>
          </a:p>
        </p:txBody>
      </p:sp>
    </p:spTree>
  </p:cSld>
  <p:clrMapOvr>
    <a:masterClrMapping/>
  </p:clrMapOvr>
  <p:transition xmlns:p14="http://schemas.microsoft.com/office/powerpoint/2010/main" advTm="2764"/>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US" dirty="0" smtClean="0"/>
              <a:t>Conclusions</a:t>
            </a:r>
            <a:endParaRPr lang="el-GR" dirty="0"/>
          </a:p>
        </p:txBody>
      </p:sp>
      <p:sp>
        <p:nvSpPr>
          <p:cNvPr id="3" name="Content Placeholder 2"/>
          <p:cNvSpPr>
            <a:spLocks noGrp="1"/>
          </p:cNvSpPr>
          <p:nvPr>
            <p:ph idx="1"/>
          </p:nvPr>
        </p:nvSpPr>
        <p:spPr>
          <a:xfrm>
            <a:off x="0" y="692696"/>
            <a:ext cx="9144000" cy="5904656"/>
          </a:xfrm>
        </p:spPr>
        <p:txBody>
          <a:bodyPr/>
          <a:lstStyle/>
          <a:p>
            <a:pPr>
              <a:buNone/>
            </a:pPr>
            <a:r>
              <a:rPr lang="en-US" sz="2600" dirty="0" smtClean="0"/>
              <a:t>We showed that </a:t>
            </a:r>
            <a:r>
              <a:rPr lang="en-US" sz="2600" b="1" dirty="0" err="1" smtClean="0"/>
              <a:t>KSpot</a:t>
            </a:r>
            <a:r>
              <a:rPr lang="en-US" sz="2600" b="1" baseline="30000" dirty="0" smtClean="0"/>
              <a:t>+</a:t>
            </a:r>
            <a:r>
              <a:rPr lang="en-US" sz="2600" dirty="0" smtClean="0"/>
              <a:t> makes </a:t>
            </a:r>
            <a:r>
              <a:rPr lang="en-US" sz="2600" dirty="0"/>
              <a:t>a strong case for an </a:t>
            </a:r>
            <a:r>
              <a:rPr lang="en-US" sz="2600" b="1" dirty="0" smtClean="0"/>
              <a:t>alternative framework </a:t>
            </a:r>
            <a:r>
              <a:rPr lang="en-US" sz="2600" b="1" dirty="0"/>
              <a:t>design </a:t>
            </a:r>
            <a:r>
              <a:rPr lang="en-US" sz="2600" dirty="0"/>
              <a:t>tailored specifically for energy-efficient wireless sensor networks: </a:t>
            </a:r>
            <a:endParaRPr lang="en-US" sz="2600" dirty="0" smtClean="0"/>
          </a:p>
          <a:p>
            <a:r>
              <a:rPr lang="en-US" sz="2600" b="1" dirty="0" smtClean="0"/>
              <a:t>provides significant energy savings </a:t>
            </a:r>
            <a:r>
              <a:rPr lang="en-US" sz="2600" dirty="0" smtClean="0"/>
              <a:t>compared to predominant data-centric frameworks</a:t>
            </a:r>
          </a:p>
          <a:p>
            <a:r>
              <a:rPr lang="en-US" sz="2600" b="1" dirty="0"/>
              <a:t>minimizes </a:t>
            </a:r>
            <a:r>
              <a:rPr lang="en-US" sz="2600" b="1" dirty="0" smtClean="0"/>
              <a:t>data reception and transmission inefficiencies</a:t>
            </a:r>
            <a:endParaRPr lang="en-US" sz="2600" dirty="0"/>
          </a:p>
          <a:p>
            <a:r>
              <a:rPr lang="en-US" sz="2600" b="1" dirty="0" smtClean="0"/>
              <a:t>minimizes both the size and number of packets</a:t>
            </a:r>
            <a:r>
              <a:rPr lang="en-US" sz="2600" dirty="0" smtClean="0"/>
              <a:t> transmitted over the network</a:t>
            </a:r>
          </a:p>
          <a:p>
            <a:r>
              <a:rPr lang="en-US" sz="2600" b="1" dirty="0" smtClean="0"/>
              <a:t>prolongs the longevity of a </a:t>
            </a:r>
            <a:r>
              <a:rPr lang="en-US" sz="2600" b="1" dirty="0" smtClean="0"/>
              <a:t>WSN</a:t>
            </a:r>
          </a:p>
          <a:p>
            <a:r>
              <a:rPr lang="en-US" sz="2600" b="1" dirty="0" smtClean="0"/>
              <a:t>enables complex queries</a:t>
            </a:r>
            <a:endParaRPr lang="en-US" sz="1100" dirty="0" smtClean="0"/>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23</a:t>
            </a:fld>
            <a:endParaRPr lang="en-US"/>
          </a:p>
        </p:txBody>
      </p:sp>
    </p:spTree>
    <p:custDataLst>
      <p:tags r:id="rId1"/>
    </p:custDataLst>
  </p:cSld>
  <p:clrMapOvr>
    <a:masterClrMapping/>
  </p:clrMapOvr>
  <p:transition xmlns:p14="http://schemas.microsoft.com/office/powerpoint/2010/main" advTm="4350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US" dirty="0" smtClean="0"/>
              <a:t>Future Work</a:t>
            </a:r>
            <a:endParaRPr lang="el-GR" dirty="0"/>
          </a:p>
        </p:txBody>
      </p:sp>
      <p:sp>
        <p:nvSpPr>
          <p:cNvPr id="3" name="Content Placeholder 2"/>
          <p:cNvSpPr>
            <a:spLocks noGrp="1"/>
          </p:cNvSpPr>
          <p:nvPr>
            <p:ph idx="1"/>
          </p:nvPr>
        </p:nvSpPr>
        <p:spPr>
          <a:xfrm>
            <a:off x="0" y="692696"/>
            <a:ext cx="9144000" cy="5904656"/>
          </a:xfrm>
        </p:spPr>
        <p:txBody>
          <a:bodyPr/>
          <a:lstStyle/>
          <a:p>
            <a:pPr>
              <a:buNone/>
            </a:pPr>
            <a:r>
              <a:rPr lang="en-US" sz="2600" dirty="0" smtClean="0"/>
              <a:t>In the future we plan to study: </a:t>
            </a:r>
          </a:p>
          <a:p>
            <a:r>
              <a:rPr lang="en-US" sz="2600" b="1" dirty="0" smtClean="0"/>
              <a:t>Minimize the critical path reconstruction frequency by dynamically configuring parameters</a:t>
            </a:r>
            <a:endParaRPr lang="en-US" sz="2600" dirty="0" smtClean="0"/>
          </a:p>
          <a:p>
            <a:r>
              <a:rPr lang="en-US" sz="2600" b="1" dirty="0" smtClean="0"/>
              <a:t>Investigate network optimizations based </a:t>
            </a:r>
            <a:r>
              <a:rPr lang="en-US" sz="2600" b="1" dirty="0"/>
              <a:t>on query and not network semantics </a:t>
            </a:r>
            <a:endParaRPr lang="en-US" sz="2600" b="1" dirty="0" smtClean="0"/>
          </a:p>
          <a:p>
            <a:r>
              <a:rPr lang="en-US" sz="2600" b="1" dirty="0" smtClean="0"/>
              <a:t>Applicability of the KSpot+ framework in other types of networks (e.g., Mobile Sensor Networks (MSNs) and Smartphone Networks)</a:t>
            </a:r>
            <a:endParaRPr lang="en-US" sz="1100" dirty="0" smtClean="0"/>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24</a:t>
            </a:fld>
            <a:endParaRPr lang="en-US"/>
          </a:p>
        </p:txBody>
      </p:sp>
    </p:spTree>
    <p:custDataLst>
      <p:tags r:id="rId1"/>
    </p:custDataLst>
    <p:extLst>
      <p:ext uri="{BB962C8B-B14F-4D97-AF65-F5344CB8AC3E}">
        <p14:creationId xmlns:p14="http://schemas.microsoft.com/office/powerpoint/2010/main" val="2611633978"/>
      </p:ext>
    </p:extLst>
  </p:cSld>
  <p:clrMapOvr>
    <a:masterClrMapping/>
  </p:clrMapOvr>
  <p:transition xmlns:p14="http://schemas.microsoft.com/office/powerpoint/2010/main" advTm="4350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7504" y="908720"/>
            <a:ext cx="8928992" cy="1368152"/>
          </a:xfrm>
          <a:ln w="28575">
            <a:solidFill>
              <a:srgbClr val="00B050"/>
            </a:solidFill>
          </a:ln>
        </p:spPr>
        <p:txBody>
          <a:bodyPr/>
          <a:lstStyle/>
          <a:p>
            <a:pPr eaLnBrk="1" hangingPunct="1"/>
            <a:r>
              <a:rPr lang="en-US" dirty="0"/>
              <a:t>Towards a Network-aware Middleware for Wireless </a:t>
            </a:r>
            <a:r>
              <a:rPr lang="en-US" dirty="0" smtClean="0"/>
              <a:t>Sensor Networks</a:t>
            </a:r>
          </a:p>
        </p:txBody>
      </p:sp>
      <p:pic>
        <p:nvPicPr>
          <p:cNvPr id="3076" name="Picture 4" descr="ucy"/>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807804" y="5301398"/>
            <a:ext cx="838200" cy="827087"/>
          </a:xfrm>
          <a:prstGeom prst="rect">
            <a:avLst/>
          </a:prstGeom>
          <a:noFill/>
          <a:ln w="9525">
            <a:noFill/>
            <a:miter lim="800000"/>
            <a:headEnd/>
            <a:tailEnd/>
          </a:ln>
        </p:spPr>
      </p:pic>
      <p:sp>
        <p:nvSpPr>
          <p:cNvPr id="3077" name="Text Box 5"/>
          <p:cNvSpPr txBox="1">
            <a:spLocks noChangeArrowheads="1"/>
          </p:cNvSpPr>
          <p:nvPr/>
        </p:nvSpPr>
        <p:spPr bwMode="auto">
          <a:xfrm>
            <a:off x="2249923" y="6093296"/>
            <a:ext cx="1935145" cy="738664"/>
          </a:xfrm>
          <a:prstGeom prst="rect">
            <a:avLst/>
          </a:prstGeom>
          <a:noFill/>
          <a:ln w="9525">
            <a:noFill/>
            <a:miter lim="800000"/>
            <a:headEnd/>
            <a:tailEnd/>
          </a:ln>
        </p:spPr>
        <p:txBody>
          <a:bodyPr wrap="none">
            <a:spAutoFit/>
          </a:bodyPr>
          <a:lstStyle/>
          <a:p>
            <a:pPr algn="ctr" eaLnBrk="1" hangingPunct="1"/>
            <a:r>
              <a:rPr lang="en-US" sz="1400" b="1" dirty="0">
                <a:solidFill>
                  <a:schemeClr val="tx2"/>
                </a:solidFill>
                <a:cs typeface="Arial" charset="0"/>
              </a:rPr>
              <a:t>University of Cyprus</a:t>
            </a:r>
          </a:p>
          <a:p>
            <a:pPr algn="ctr" eaLnBrk="1" hangingPunct="1"/>
            <a:r>
              <a:rPr lang="en-US" sz="1400" b="1" dirty="0">
                <a:solidFill>
                  <a:schemeClr val="tx2"/>
                </a:solidFill>
                <a:cs typeface="Arial" charset="0"/>
              </a:rPr>
              <a:t>Department of </a:t>
            </a:r>
          </a:p>
          <a:p>
            <a:pPr algn="ctr" eaLnBrk="1" hangingPunct="1"/>
            <a:r>
              <a:rPr lang="en-US" sz="1400" b="1" dirty="0">
                <a:solidFill>
                  <a:schemeClr val="tx2"/>
                </a:solidFill>
                <a:cs typeface="Arial" charset="0"/>
              </a:rPr>
              <a:t>Computer Science</a:t>
            </a:r>
            <a:endParaRPr lang="en-GB" sz="1400" b="1" dirty="0">
              <a:solidFill>
                <a:schemeClr val="tx2"/>
              </a:solidFill>
              <a:cs typeface="Arial" charset="0"/>
            </a:endParaRPr>
          </a:p>
        </p:txBody>
      </p:sp>
      <p:sp>
        <p:nvSpPr>
          <p:cNvPr id="7" name="Rectangle 3"/>
          <p:cNvSpPr txBox="1">
            <a:spLocks noChangeArrowheads="1"/>
          </p:cNvSpPr>
          <p:nvPr/>
        </p:nvSpPr>
        <p:spPr bwMode="auto">
          <a:xfrm>
            <a:off x="827584" y="4077072"/>
            <a:ext cx="7704856"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eaLnBrk="1" hangingPunct="1">
              <a:spcBef>
                <a:spcPct val="20000"/>
              </a:spcBef>
              <a:defRPr/>
            </a:pPr>
            <a:r>
              <a:rPr lang="en-US" sz="1600" b="1" kern="0" dirty="0">
                <a:solidFill>
                  <a:schemeClr val="tx2"/>
                </a:solidFill>
                <a:latin typeface="+mn-lt"/>
              </a:rPr>
              <a:t>Panayiotis G. Andreou, </a:t>
            </a:r>
            <a:r>
              <a:rPr lang="en-US" sz="1600" b="1" kern="0" dirty="0" err="1">
                <a:solidFill>
                  <a:schemeClr val="tx2"/>
                </a:solidFill>
                <a:latin typeface="+mn-lt"/>
              </a:rPr>
              <a:t>Demetrios</a:t>
            </a:r>
            <a:r>
              <a:rPr lang="en-US" sz="1600" b="1" kern="0" dirty="0">
                <a:solidFill>
                  <a:schemeClr val="tx2"/>
                </a:solidFill>
                <a:latin typeface="+mn-lt"/>
              </a:rPr>
              <a:t> </a:t>
            </a:r>
            <a:r>
              <a:rPr lang="en-US" sz="1600" b="1" kern="0" dirty="0" smtClean="0">
                <a:solidFill>
                  <a:schemeClr val="tx2"/>
                </a:solidFill>
                <a:latin typeface="+mn-lt"/>
              </a:rPr>
              <a:t>Zeinalipour-</a:t>
            </a:r>
            <a:r>
              <a:rPr lang="en-US" sz="1600" b="1" kern="0" dirty="0" err="1" smtClean="0">
                <a:solidFill>
                  <a:schemeClr val="tx2"/>
                </a:solidFill>
                <a:latin typeface="+mn-lt"/>
              </a:rPr>
              <a:t>Yazti</a:t>
            </a:r>
            <a:r>
              <a:rPr lang="en-US" sz="1600" b="1" kern="0" dirty="0" smtClean="0">
                <a:solidFill>
                  <a:schemeClr val="tx2"/>
                </a:solidFill>
                <a:latin typeface="+mn-lt"/>
              </a:rPr>
              <a:t>, George Samaras and </a:t>
            </a:r>
            <a:r>
              <a:rPr lang="en-US" sz="1600" b="1" kern="0" dirty="0">
                <a:solidFill>
                  <a:schemeClr val="tx2"/>
                </a:solidFill>
                <a:latin typeface="+mn-lt"/>
              </a:rPr>
              <a:t>Panos K. </a:t>
            </a:r>
            <a:r>
              <a:rPr lang="en-US" sz="1600" b="1" kern="0" dirty="0" err="1" smtClean="0">
                <a:solidFill>
                  <a:schemeClr val="tx2"/>
                </a:solidFill>
                <a:latin typeface="+mn-lt"/>
              </a:rPr>
              <a:t>Chrysanthis</a:t>
            </a:r>
            <a:endParaRPr lang="en-US" sz="1600" b="1" kern="0" dirty="0" smtClean="0">
              <a:solidFill>
                <a:schemeClr val="tx2"/>
              </a:solidFill>
              <a:latin typeface="+mn-lt"/>
            </a:endParaRPr>
          </a:p>
          <a:p>
            <a:pPr lvl="0" algn="ctr" eaLnBrk="1" hangingPunct="1">
              <a:spcBef>
                <a:spcPct val="20000"/>
              </a:spcBef>
              <a:defRPr/>
            </a:pPr>
            <a:r>
              <a:rPr lang="en-US" sz="1600" b="1" u="sng" kern="0" dirty="0" smtClean="0">
                <a:solidFill>
                  <a:schemeClr val="tx2"/>
                </a:solidFill>
                <a:latin typeface="+mn-lt"/>
              </a:rPr>
              <a:t>Presenter: Panickos Neophytou</a:t>
            </a:r>
          </a:p>
          <a:p>
            <a:pPr algn="ctr" eaLnBrk="1" hangingPunct="1">
              <a:spcBef>
                <a:spcPct val="20000"/>
              </a:spcBef>
              <a:defRPr/>
            </a:pPr>
            <a:r>
              <a:rPr lang="en-US" sz="1600" b="1" dirty="0">
                <a:solidFill>
                  <a:schemeClr val="tx2"/>
                </a:solidFill>
              </a:rPr>
              <a:t>Publicly available at </a:t>
            </a:r>
            <a:r>
              <a:rPr lang="en-US" sz="1600" dirty="0">
                <a:hlinkClick r:id="rId4"/>
              </a:rPr>
              <a:t>http://www.cs.ucy.ac.cy/~panic/kspot/</a:t>
            </a:r>
            <a:r>
              <a:rPr lang="en-US" sz="1600" b="1" dirty="0">
                <a:solidFill>
                  <a:schemeClr val="tx2"/>
                </a:solidFill>
              </a:rPr>
              <a:t> </a:t>
            </a:r>
            <a:endParaRPr lang="en-US" sz="1600" dirty="0">
              <a:solidFill>
                <a:schemeClr val="tx2"/>
              </a:solidFill>
            </a:endParaRPr>
          </a:p>
          <a:p>
            <a:pPr lvl="0" algn="ctr" eaLnBrk="1" hangingPunct="1">
              <a:spcBef>
                <a:spcPct val="20000"/>
              </a:spcBef>
              <a:defRPr/>
            </a:pPr>
            <a:endParaRPr lang="en-US" b="1" u="sng" kern="0" dirty="0" smtClean="0">
              <a:solidFill>
                <a:schemeClr val="tx2"/>
              </a:solidFill>
              <a:latin typeface="+mn-lt"/>
            </a:endParaRPr>
          </a:p>
          <a:p>
            <a:pPr lvl="0" algn="ctr" eaLnBrk="1" hangingPunct="1">
              <a:spcBef>
                <a:spcPct val="20000"/>
              </a:spcBef>
              <a:defRPr/>
            </a:pPr>
            <a:endParaRPr kumimoji="0" lang="en-US" b="1" i="0" u="sng" strike="noStrike" kern="0" cap="none" spc="0" normalizeH="0" baseline="0" noProof="0" dirty="0" smtClean="0">
              <a:ln>
                <a:noFill/>
              </a:ln>
              <a:solidFill>
                <a:schemeClr val="tx2"/>
              </a:solidFill>
              <a:effectLst/>
              <a:uLnTx/>
              <a:uFillTx/>
              <a:latin typeface="+mn-lt"/>
            </a:endParaRPr>
          </a:p>
        </p:txBody>
      </p:sp>
      <p:pic>
        <p:nvPicPr>
          <p:cNvPr id="16386" name="Picture 2" descr="http://www.pitt.edu/~crew/images/pittse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152" y="5266209"/>
            <a:ext cx="827087" cy="82708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5"/>
          <p:cNvSpPr txBox="1">
            <a:spLocks noChangeArrowheads="1"/>
          </p:cNvSpPr>
          <p:nvPr/>
        </p:nvSpPr>
        <p:spPr bwMode="auto">
          <a:xfrm>
            <a:off x="5288716" y="6058297"/>
            <a:ext cx="2212465" cy="738664"/>
          </a:xfrm>
          <a:prstGeom prst="rect">
            <a:avLst/>
          </a:prstGeom>
          <a:noFill/>
          <a:ln w="9525">
            <a:noFill/>
            <a:miter lim="800000"/>
            <a:headEnd/>
            <a:tailEnd/>
          </a:ln>
        </p:spPr>
        <p:txBody>
          <a:bodyPr wrap="none">
            <a:spAutoFit/>
          </a:bodyPr>
          <a:lstStyle/>
          <a:p>
            <a:pPr algn="ctr" eaLnBrk="1" hangingPunct="1"/>
            <a:r>
              <a:rPr lang="en-US" sz="1400" b="1" dirty="0">
                <a:solidFill>
                  <a:schemeClr val="tx2"/>
                </a:solidFill>
                <a:cs typeface="Arial" charset="0"/>
              </a:rPr>
              <a:t>University of </a:t>
            </a:r>
            <a:r>
              <a:rPr lang="en-US" sz="1400" b="1" dirty="0" smtClean="0">
                <a:solidFill>
                  <a:schemeClr val="tx2"/>
                </a:solidFill>
                <a:cs typeface="Arial" charset="0"/>
              </a:rPr>
              <a:t>Pittsburgh</a:t>
            </a:r>
            <a:endParaRPr lang="en-US" sz="1400" b="1" dirty="0">
              <a:solidFill>
                <a:schemeClr val="tx2"/>
              </a:solidFill>
              <a:cs typeface="Arial" charset="0"/>
            </a:endParaRPr>
          </a:p>
          <a:p>
            <a:pPr algn="ctr" eaLnBrk="1" hangingPunct="1"/>
            <a:r>
              <a:rPr lang="en-US" sz="1400" b="1" dirty="0">
                <a:solidFill>
                  <a:schemeClr val="tx2"/>
                </a:solidFill>
                <a:cs typeface="Arial" charset="0"/>
              </a:rPr>
              <a:t>Department of </a:t>
            </a:r>
          </a:p>
          <a:p>
            <a:pPr algn="ctr" eaLnBrk="1" hangingPunct="1"/>
            <a:r>
              <a:rPr lang="en-US" sz="1400" b="1" dirty="0">
                <a:solidFill>
                  <a:schemeClr val="tx2"/>
                </a:solidFill>
                <a:cs typeface="Arial" charset="0"/>
              </a:rPr>
              <a:t>Computer Science</a:t>
            </a:r>
            <a:endParaRPr lang="en-GB" sz="1400" b="1" dirty="0">
              <a:solidFill>
                <a:schemeClr val="tx2"/>
              </a:solidFill>
              <a:cs typeface="Arial" charset="0"/>
            </a:endParaRPr>
          </a:p>
        </p:txBody>
      </p:sp>
      <p:sp>
        <p:nvSpPr>
          <p:cNvPr id="9" name="Rectangle 3"/>
          <p:cNvSpPr txBox="1">
            <a:spLocks noChangeArrowheads="1"/>
          </p:cNvSpPr>
          <p:nvPr/>
        </p:nvSpPr>
        <p:spPr bwMode="auto">
          <a:xfrm>
            <a:off x="122108" y="116632"/>
            <a:ext cx="8914388" cy="6840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1" hangingPunct="1">
              <a:spcBef>
                <a:spcPct val="20000"/>
              </a:spcBef>
              <a:defRPr/>
            </a:pPr>
            <a:r>
              <a:rPr lang="en-US" sz="1600" b="1" kern="0" dirty="0">
                <a:solidFill>
                  <a:schemeClr val="tx2"/>
                </a:solidFill>
                <a:latin typeface="+mn-lt"/>
              </a:rPr>
              <a:t>The </a:t>
            </a:r>
            <a:r>
              <a:rPr lang="en-US" sz="1600" b="1" kern="0" dirty="0" smtClean="0">
                <a:solidFill>
                  <a:schemeClr val="tx2"/>
                </a:solidFill>
                <a:latin typeface="+mn-lt"/>
              </a:rPr>
              <a:t>8</a:t>
            </a:r>
            <a:r>
              <a:rPr lang="en-US" sz="1600" b="1" kern="0" baseline="30000" dirty="0" smtClean="0">
                <a:solidFill>
                  <a:schemeClr val="tx2"/>
                </a:solidFill>
                <a:latin typeface="+mn-lt"/>
              </a:rPr>
              <a:t>th</a:t>
            </a:r>
            <a:r>
              <a:rPr lang="en-US" sz="1600" b="1" kern="0" dirty="0" smtClean="0">
                <a:solidFill>
                  <a:schemeClr val="tx2"/>
                </a:solidFill>
                <a:latin typeface="+mn-lt"/>
              </a:rPr>
              <a:t> International </a:t>
            </a:r>
            <a:r>
              <a:rPr lang="en-US" sz="1600" b="1" kern="0" dirty="0">
                <a:solidFill>
                  <a:schemeClr val="tx2"/>
                </a:solidFill>
                <a:latin typeface="+mn-lt"/>
              </a:rPr>
              <a:t>Workshop on Data Management for Sensor Networks, in conjunction with VLDB 2011, August 29, 2011, The Westin Hotel, Seattle, WA, USA </a:t>
            </a:r>
            <a:endParaRPr kumimoji="0" lang="en-US" sz="1600" b="1" i="0" u="none" strike="noStrike" kern="0" cap="none" spc="0" normalizeH="0" baseline="0" noProof="0" dirty="0" smtClean="0">
              <a:ln>
                <a:noFill/>
              </a:ln>
              <a:solidFill>
                <a:schemeClr val="tx2"/>
              </a:solidFill>
              <a:effectLst/>
              <a:uLnTx/>
              <a:uFillTx/>
              <a:latin typeface="+mn-lt"/>
            </a:endParaRPr>
          </a:p>
        </p:txBody>
      </p:sp>
      <p:sp>
        <p:nvSpPr>
          <p:cNvPr id="10" name="Rectangle 4"/>
          <p:cNvSpPr txBox="1">
            <a:spLocks noChangeArrowheads="1"/>
          </p:cNvSpPr>
          <p:nvPr/>
        </p:nvSpPr>
        <p:spPr bwMode="auto">
          <a:xfrm>
            <a:off x="2051720" y="2492896"/>
            <a:ext cx="5184576" cy="1584176"/>
          </a:xfrm>
          <a:prstGeom prst="rect">
            <a:avLst/>
          </a:prstGeom>
          <a:noFill/>
          <a:ln w="28575">
            <a:solidFill>
              <a:srgbClr val="00B050"/>
            </a:solid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Black" pitchFamily="34" charset="0"/>
              </a:defRPr>
            </a:lvl2pPr>
            <a:lvl3pPr algn="l" rtl="0" eaLnBrk="0" fontAlgn="base" hangingPunct="0">
              <a:spcBef>
                <a:spcPct val="0"/>
              </a:spcBef>
              <a:spcAft>
                <a:spcPct val="0"/>
              </a:spcAft>
              <a:defRPr sz="3200">
                <a:solidFill>
                  <a:schemeClr val="tx2"/>
                </a:solidFill>
                <a:latin typeface="Arial Black" pitchFamily="34" charset="0"/>
              </a:defRPr>
            </a:lvl3pPr>
            <a:lvl4pPr algn="l" rtl="0" eaLnBrk="0" fontAlgn="base" hangingPunct="0">
              <a:spcBef>
                <a:spcPct val="0"/>
              </a:spcBef>
              <a:spcAft>
                <a:spcPct val="0"/>
              </a:spcAft>
              <a:defRPr sz="3200">
                <a:solidFill>
                  <a:schemeClr val="tx2"/>
                </a:solidFill>
                <a:latin typeface="Arial Black" pitchFamily="34" charset="0"/>
              </a:defRPr>
            </a:lvl4pPr>
            <a:lvl5pPr algn="l" rtl="0" eaLnBrk="0" fontAlgn="base" hangingPunct="0">
              <a:spcBef>
                <a:spcPct val="0"/>
              </a:spcBef>
              <a:spcAft>
                <a:spcPct val="0"/>
              </a:spcAft>
              <a:defRPr sz="3200">
                <a:solidFill>
                  <a:schemeClr val="tx2"/>
                </a:solidFill>
                <a:latin typeface="Arial Black" pitchFamily="34" charset="0"/>
              </a:defRPr>
            </a:lvl5pPr>
            <a:lvl6pPr marL="457200" algn="l" rtl="0" fontAlgn="base">
              <a:spcBef>
                <a:spcPct val="0"/>
              </a:spcBef>
              <a:spcAft>
                <a:spcPct val="0"/>
              </a:spcAft>
              <a:defRPr sz="3200">
                <a:solidFill>
                  <a:schemeClr val="tx2"/>
                </a:solidFill>
                <a:latin typeface="Arial Black" pitchFamily="34" charset="0"/>
              </a:defRPr>
            </a:lvl6pPr>
            <a:lvl7pPr marL="914400" algn="l" rtl="0" fontAlgn="base">
              <a:spcBef>
                <a:spcPct val="0"/>
              </a:spcBef>
              <a:spcAft>
                <a:spcPct val="0"/>
              </a:spcAft>
              <a:defRPr sz="3200">
                <a:solidFill>
                  <a:schemeClr val="tx2"/>
                </a:solidFill>
                <a:latin typeface="Arial Black" pitchFamily="34" charset="0"/>
              </a:defRPr>
            </a:lvl7pPr>
            <a:lvl8pPr marL="1371600" algn="l" rtl="0" fontAlgn="base">
              <a:spcBef>
                <a:spcPct val="0"/>
              </a:spcBef>
              <a:spcAft>
                <a:spcPct val="0"/>
              </a:spcAft>
              <a:defRPr sz="3200">
                <a:solidFill>
                  <a:schemeClr val="tx2"/>
                </a:solidFill>
                <a:latin typeface="Arial Black" pitchFamily="34" charset="0"/>
              </a:defRPr>
            </a:lvl8pPr>
            <a:lvl9pPr marL="1828800" algn="l" rtl="0" fontAlgn="base">
              <a:spcBef>
                <a:spcPct val="0"/>
              </a:spcBef>
              <a:spcAft>
                <a:spcPct val="0"/>
              </a:spcAft>
              <a:defRPr sz="3200">
                <a:solidFill>
                  <a:schemeClr val="tx2"/>
                </a:solidFill>
                <a:latin typeface="Arial Black" pitchFamily="34" charset="0"/>
              </a:defRPr>
            </a:lvl9pPr>
          </a:lstStyle>
          <a:p>
            <a:pPr algn="ctr" eaLnBrk="1" hangingPunct="1"/>
            <a:r>
              <a:rPr lang="en-US" sz="4000" dirty="0" smtClean="0"/>
              <a:t>Thank </a:t>
            </a:r>
            <a:r>
              <a:rPr lang="en-US" sz="4000" dirty="0" smtClean="0"/>
              <a:t>you!</a:t>
            </a:r>
            <a:endParaRPr lang="en-US" sz="4000" dirty="0" smtClean="0"/>
          </a:p>
          <a:p>
            <a:pPr algn="ctr" eaLnBrk="1" hangingPunct="1"/>
            <a:r>
              <a:rPr lang="en-US" sz="4000" dirty="0" smtClean="0"/>
              <a:t>Questions?</a:t>
            </a:r>
            <a:endParaRPr lang="en-US" sz="4000" dirty="0" smtClean="0"/>
          </a:p>
        </p:txBody>
      </p:sp>
    </p:spTree>
    <p:extLst>
      <p:ext uri="{BB962C8B-B14F-4D97-AF65-F5344CB8AC3E}">
        <p14:creationId xmlns:p14="http://schemas.microsoft.com/office/powerpoint/2010/main" val="779369401"/>
      </p:ext>
    </p:extLst>
  </p:cSld>
  <p:clrMapOvr>
    <a:masterClrMapping/>
  </p:clrMapOvr>
  <p:transition xmlns:p14="http://schemas.microsoft.com/office/powerpoint/2010/main" advTm="32067"/>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xfrm>
            <a:off x="7236296" y="6656784"/>
            <a:ext cx="1905000" cy="228600"/>
          </a:xfrm>
          <a:noFill/>
        </p:spPr>
        <p:txBody>
          <a:bodyPr/>
          <a:lstStyle/>
          <a:p>
            <a:fld id="{4F2D6409-29AE-40CD-A8C5-6E0FD4AAF2A5}" type="slidenum">
              <a:rPr lang="en-US"/>
              <a:pPr/>
              <a:t>26</a:t>
            </a:fld>
            <a:endParaRPr lang="en-US" dirty="0"/>
          </a:p>
        </p:txBody>
      </p:sp>
      <p:sp>
        <p:nvSpPr>
          <p:cNvPr id="12292" name="Rectangle 2"/>
          <p:cNvSpPr>
            <a:spLocks noGrp="1" noChangeArrowheads="1"/>
          </p:cNvSpPr>
          <p:nvPr>
            <p:ph type="title"/>
          </p:nvPr>
        </p:nvSpPr>
        <p:spPr>
          <a:ln w="19050"/>
        </p:spPr>
        <p:txBody>
          <a:bodyPr/>
          <a:lstStyle/>
          <a:p>
            <a:pPr eaLnBrk="1" hangingPunct="1"/>
            <a:r>
              <a:rPr lang="en-US" sz="2800" dirty="0" smtClean="0"/>
              <a:t>Introduction</a:t>
            </a:r>
            <a:endParaRPr lang="en-US" sz="2800" baseline="30000" dirty="0" smtClean="0"/>
          </a:p>
        </p:txBody>
      </p:sp>
      <p:sp>
        <p:nvSpPr>
          <p:cNvPr id="12293" name="Rectangle 3"/>
          <p:cNvSpPr>
            <a:spLocks noGrp="1" noChangeArrowheads="1"/>
          </p:cNvSpPr>
          <p:nvPr>
            <p:ph type="body" idx="1"/>
          </p:nvPr>
        </p:nvSpPr>
        <p:spPr>
          <a:xfrm>
            <a:off x="0" y="620688"/>
            <a:ext cx="6948264" cy="1440160"/>
          </a:xfrm>
        </p:spPr>
        <p:txBody>
          <a:bodyPr/>
          <a:lstStyle/>
          <a:p>
            <a:pPr marL="0" eaLnBrk="1" hangingPunct="1"/>
            <a:r>
              <a:rPr lang="en-US" sz="2400" dirty="0" smtClean="0"/>
              <a:t>Wireless Sensor Networks (WSNs) are resource constrained devices utilized for </a:t>
            </a:r>
            <a:r>
              <a:rPr lang="en-US" sz="2400" b="1" dirty="0" smtClean="0">
                <a:solidFill>
                  <a:srgbClr val="FF0000"/>
                </a:solidFill>
              </a:rPr>
              <a:t>monitoring</a:t>
            </a:r>
            <a:r>
              <a:rPr lang="en-US" sz="2400" dirty="0" smtClean="0"/>
              <a:t> and </a:t>
            </a:r>
            <a:r>
              <a:rPr lang="en-US" sz="2400" b="1" dirty="0" smtClean="0">
                <a:solidFill>
                  <a:srgbClr val="FF0000"/>
                </a:solidFill>
              </a:rPr>
              <a:t>understanding</a:t>
            </a:r>
            <a:r>
              <a:rPr lang="en-US" sz="2400" dirty="0" smtClean="0"/>
              <a:t> the physical world at a high fidelity.</a:t>
            </a:r>
          </a:p>
        </p:txBody>
      </p:sp>
      <p:sp>
        <p:nvSpPr>
          <p:cNvPr id="15" name="L-Shape 14"/>
          <p:cNvSpPr/>
          <p:nvPr/>
        </p:nvSpPr>
        <p:spPr bwMode="auto">
          <a:xfrm rot="16200000">
            <a:off x="1511660" y="-711461"/>
            <a:ext cx="6048672" cy="8856984"/>
          </a:xfrm>
          <a:prstGeom prst="corner">
            <a:avLst>
              <a:gd name="adj1" fmla="val 35058"/>
              <a:gd name="adj2" fmla="val 3171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17" name="Rectangle 3"/>
          <p:cNvSpPr txBox="1">
            <a:spLocks noChangeArrowheads="1"/>
          </p:cNvSpPr>
          <p:nvPr/>
        </p:nvSpPr>
        <p:spPr bwMode="auto">
          <a:xfrm>
            <a:off x="0" y="2132310"/>
            <a:ext cx="6804248" cy="2664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2"/>
                </a:solidFill>
                <a:latin typeface="+mn-lt"/>
              </a:defRPr>
            </a:lvl2pPr>
            <a:lvl3pPr marL="1143000" indent="-228600" algn="l" rtl="0" eaLnBrk="0" fontAlgn="base" hangingPunct="0">
              <a:spcBef>
                <a:spcPct val="20000"/>
              </a:spcBef>
              <a:spcAft>
                <a:spcPct val="0"/>
              </a:spcAft>
              <a:buChar char="•"/>
              <a:defRPr sz="2000">
                <a:solidFill>
                  <a:schemeClr val="tx2"/>
                </a:solidFill>
                <a:latin typeface="+mn-lt"/>
              </a:defRPr>
            </a:lvl3pPr>
            <a:lvl4pPr marL="1600200" indent="-228600" algn="l" rtl="0" eaLnBrk="0" fontAlgn="base" hangingPunct="0">
              <a:spcBef>
                <a:spcPct val="20000"/>
              </a:spcBef>
              <a:spcAft>
                <a:spcPct val="0"/>
              </a:spcAft>
              <a:buChar char="•"/>
              <a:defRPr>
                <a:solidFill>
                  <a:schemeClr val="tx2"/>
                </a:solidFill>
                <a:latin typeface="+mn-lt"/>
              </a:defRPr>
            </a:lvl4pPr>
            <a:lvl5pPr marL="2057400" indent="-228600" algn="l" rtl="0" eaLnBrk="0" fontAlgn="base" hangingPunct="0">
              <a:spcBef>
                <a:spcPct val="20000"/>
              </a:spcBef>
              <a:spcAft>
                <a:spcPct val="0"/>
              </a:spcAft>
              <a:buChar char="•"/>
              <a:defRPr>
                <a:solidFill>
                  <a:schemeClr val="tx2"/>
                </a:solidFill>
                <a:latin typeface="+mn-lt"/>
              </a:defRPr>
            </a:lvl5pPr>
            <a:lvl6pPr marL="2514600" indent="-228600" algn="l" rtl="0" fontAlgn="base">
              <a:spcBef>
                <a:spcPct val="20000"/>
              </a:spcBef>
              <a:spcAft>
                <a:spcPct val="0"/>
              </a:spcAft>
              <a:buChar char="•"/>
              <a:defRPr>
                <a:solidFill>
                  <a:schemeClr val="tx2"/>
                </a:solidFill>
                <a:latin typeface="+mn-lt"/>
              </a:defRPr>
            </a:lvl6pPr>
            <a:lvl7pPr marL="2971800" indent="-228600" algn="l" rtl="0" fontAlgn="base">
              <a:spcBef>
                <a:spcPct val="20000"/>
              </a:spcBef>
              <a:spcAft>
                <a:spcPct val="0"/>
              </a:spcAft>
              <a:buChar char="•"/>
              <a:defRPr>
                <a:solidFill>
                  <a:schemeClr val="tx2"/>
                </a:solidFill>
                <a:latin typeface="+mn-lt"/>
              </a:defRPr>
            </a:lvl7pPr>
            <a:lvl8pPr marL="3429000" indent="-228600" algn="l" rtl="0" fontAlgn="base">
              <a:spcBef>
                <a:spcPct val="20000"/>
              </a:spcBef>
              <a:spcAft>
                <a:spcPct val="0"/>
              </a:spcAft>
              <a:buChar char="•"/>
              <a:defRPr>
                <a:solidFill>
                  <a:schemeClr val="tx2"/>
                </a:solidFill>
                <a:latin typeface="+mn-lt"/>
              </a:defRPr>
            </a:lvl8pPr>
            <a:lvl9pPr marL="3886200" indent="-228600" algn="l" rtl="0" fontAlgn="base">
              <a:spcBef>
                <a:spcPct val="20000"/>
              </a:spcBef>
              <a:spcAft>
                <a:spcPct val="0"/>
              </a:spcAft>
              <a:buChar char="•"/>
              <a:defRPr>
                <a:solidFill>
                  <a:schemeClr val="tx2"/>
                </a:solidFill>
                <a:latin typeface="+mn-lt"/>
              </a:defRPr>
            </a:lvl9pPr>
          </a:lstStyle>
          <a:p>
            <a:pPr eaLnBrk="1" hangingPunct="1"/>
            <a:r>
              <a:rPr lang="en-US" sz="2400" dirty="0" smtClean="0"/>
              <a:t>Numerous Application Domains</a:t>
            </a:r>
          </a:p>
          <a:p>
            <a:pPr lvl="1" eaLnBrk="1" hangingPunct="1"/>
            <a:r>
              <a:rPr lang="en-US" sz="1800" b="1" dirty="0" smtClean="0"/>
              <a:t>Environmental monitoring</a:t>
            </a:r>
            <a:endParaRPr lang="en-US" sz="1800" dirty="0" smtClean="0"/>
          </a:p>
          <a:p>
            <a:pPr lvl="1" eaLnBrk="1" hangingPunct="1"/>
            <a:r>
              <a:rPr lang="en-US" sz="1800" b="1" dirty="0" smtClean="0"/>
              <a:t>Industrial Automation</a:t>
            </a:r>
            <a:endParaRPr lang="en-US" sz="1800" dirty="0" smtClean="0"/>
          </a:p>
          <a:p>
            <a:pPr lvl="1" eaLnBrk="1" hangingPunct="1"/>
            <a:r>
              <a:rPr lang="en-US" sz="1800" b="1" dirty="0" smtClean="0"/>
              <a:t>Home monitoring</a:t>
            </a:r>
          </a:p>
          <a:p>
            <a:pPr lvl="1" eaLnBrk="1" hangingPunct="1"/>
            <a:r>
              <a:rPr lang="en-US" sz="1800" b="1" dirty="0" smtClean="0"/>
              <a:t>Health Monitoring</a:t>
            </a:r>
          </a:p>
          <a:p>
            <a:pPr lvl="1" eaLnBrk="1" hangingPunct="1"/>
            <a:r>
              <a:rPr lang="en-US" sz="1800" b="1" dirty="0" smtClean="0"/>
              <a:t>Traffic management</a:t>
            </a:r>
          </a:p>
          <a:p>
            <a:pPr lvl="1" eaLnBrk="1" hangingPunct="1"/>
            <a:r>
              <a:rPr lang="en-US" sz="1800" b="1" dirty="0" smtClean="0">
                <a:solidFill>
                  <a:srgbClr val="FF0000"/>
                </a:solidFill>
              </a:rPr>
              <a:t>and many more…</a:t>
            </a:r>
          </a:p>
        </p:txBody>
      </p:sp>
      <p:pic>
        <p:nvPicPr>
          <p:cNvPr id="18" name="Picture 4" descr="golden-gate-bridge">
            <a:hlinkClick r:id="rId4"/>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020272" y="2881481"/>
            <a:ext cx="1872208" cy="1260000"/>
          </a:xfrm>
          <a:prstGeom prst="rect">
            <a:avLst/>
          </a:prstGeom>
          <a:noFill/>
          <a:ln w="9525">
            <a:noFill/>
            <a:miter lim="800000"/>
            <a:headEnd/>
            <a:tailEnd/>
          </a:ln>
          <a:effectLst/>
        </p:spPr>
      </p:pic>
      <p:pic>
        <p:nvPicPr>
          <p:cNvPr id="19" name="Picture 5"/>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7020272" y="792088"/>
            <a:ext cx="1890000" cy="1260000"/>
          </a:xfrm>
          <a:prstGeom prst="rect">
            <a:avLst/>
          </a:prstGeom>
          <a:noFill/>
          <a:ln w="9525">
            <a:noFill/>
            <a:miter lim="800000"/>
            <a:headEnd/>
            <a:tailEnd/>
          </a:ln>
          <a:effectLst/>
        </p:spPr>
      </p:pic>
      <p:sp>
        <p:nvSpPr>
          <p:cNvPr id="20" name="Text Box 6"/>
          <p:cNvSpPr txBox="1">
            <a:spLocks noChangeArrowheads="1"/>
          </p:cNvSpPr>
          <p:nvPr/>
        </p:nvSpPr>
        <p:spPr bwMode="auto">
          <a:xfrm>
            <a:off x="7020272" y="2088232"/>
            <a:ext cx="1944216" cy="430887"/>
          </a:xfrm>
          <a:prstGeom prst="rect">
            <a:avLst/>
          </a:prstGeom>
          <a:noFill/>
          <a:ln w="9525" algn="ctr">
            <a:noFill/>
            <a:miter lim="800000"/>
            <a:headEnd/>
            <a:tailEnd/>
          </a:ln>
        </p:spPr>
        <p:txBody>
          <a:bodyPr wrap="square">
            <a:spAutoFit/>
          </a:bodyPr>
          <a:lstStyle/>
          <a:p>
            <a:pPr algn="ctr" eaLnBrk="1" hangingPunct="1">
              <a:spcBef>
                <a:spcPct val="50000"/>
              </a:spcBef>
            </a:pPr>
            <a:r>
              <a:rPr lang="en-US" sz="1100" b="1" dirty="0">
                <a:solidFill>
                  <a:schemeClr val="tx2"/>
                </a:solidFill>
              </a:rPr>
              <a:t>Great Duck Island – Maine </a:t>
            </a:r>
            <a:r>
              <a:rPr lang="en-US" sz="1100" b="1" dirty="0" smtClean="0">
                <a:solidFill>
                  <a:schemeClr val="tx2"/>
                </a:solidFill>
              </a:rPr>
              <a:t>(Temperature, Humidity)</a:t>
            </a:r>
            <a:endParaRPr lang="el-GR" sz="1100" b="1" dirty="0">
              <a:solidFill>
                <a:schemeClr val="tx2"/>
              </a:solidFill>
            </a:endParaRPr>
          </a:p>
        </p:txBody>
      </p:sp>
      <p:sp>
        <p:nvSpPr>
          <p:cNvPr id="21" name="Text Box 7"/>
          <p:cNvSpPr txBox="1">
            <a:spLocks noChangeArrowheads="1"/>
          </p:cNvSpPr>
          <p:nvPr/>
        </p:nvSpPr>
        <p:spPr bwMode="auto">
          <a:xfrm>
            <a:off x="7020272" y="4177625"/>
            <a:ext cx="1872208" cy="430887"/>
          </a:xfrm>
          <a:prstGeom prst="rect">
            <a:avLst/>
          </a:prstGeom>
          <a:noFill/>
          <a:ln w="9525" algn="ctr">
            <a:noFill/>
            <a:miter lim="800000"/>
            <a:headEnd/>
            <a:tailEnd/>
          </a:ln>
        </p:spPr>
        <p:txBody>
          <a:bodyPr wrap="square">
            <a:spAutoFit/>
          </a:bodyPr>
          <a:lstStyle/>
          <a:p>
            <a:pPr algn="ctr" eaLnBrk="1" hangingPunct="1">
              <a:spcBef>
                <a:spcPct val="50000"/>
              </a:spcBef>
            </a:pPr>
            <a:r>
              <a:rPr lang="en-US" sz="1100" b="1" dirty="0">
                <a:solidFill>
                  <a:srgbClr val="000000"/>
                </a:solidFill>
              </a:rPr>
              <a:t>Golden Gate – </a:t>
            </a:r>
            <a:r>
              <a:rPr lang="en-US" sz="1100" b="1" dirty="0" smtClean="0">
                <a:solidFill>
                  <a:srgbClr val="000000"/>
                </a:solidFill>
              </a:rPr>
              <a:t>SF</a:t>
            </a:r>
            <a:r>
              <a:rPr lang="en-US" sz="1100" b="1" dirty="0">
                <a:solidFill>
                  <a:schemeClr val="tx2"/>
                </a:solidFill>
              </a:rPr>
              <a:t/>
            </a:r>
            <a:br>
              <a:rPr lang="en-US" sz="1100" b="1" dirty="0">
                <a:solidFill>
                  <a:schemeClr val="tx2"/>
                </a:solidFill>
              </a:rPr>
            </a:br>
            <a:r>
              <a:rPr lang="en-US" sz="1100" b="1" dirty="0" smtClean="0">
                <a:solidFill>
                  <a:schemeClr val="tx2"/>
                </a:solidFill>
              </a:rPr>
              <a:t>(Vibration, Displacement)</a:t>
            </a:r>
            <a:endParaRPr lang="el-GR" sz="1100" b="1" dirty="0">
              <a:solidFill>
                <a:schemeClr val="tx2"/>
              </a:solidFill>
            </a:endParaRPr>
          </a:p>
        </p:txBody>
      </p:sp>
      <p:pic>
        <p:nvPicPr>
          <p:cNvPr id="2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0272" y="5040560"/>
            <a:ext cx="1872208" cy="1260000"/>
          </a:xfrm>
          <a:prstGeom prst="rect">
            <a:avLst/>
          </a:prstGeom>
          <a:noFill/>
          <a:ln w="9525">
            <a:noFill/>
            <a:miter lim="800000"/>
            <a:headEnd/>
            <a:tailEnd/>
          </a:ln>
          <a:effectLst/>
        </p:spPr>
      </p:pic>
      <p:pic>
        <p:nvPicPr>
          <p:cNvPr id="23" name="Picture 2" descr="Konrad at Revendato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323528" y="5004696"/>
            <a:ext cx="1872208" cy="1260000"/>
          </a:xfrm>
          <a:prstGeom prst="rect">
            <a:avLst/>
          </a:prstGeom>
          <a:noFill/>
        </p:spPr>
      </p:pic>
      <p:sp>
        <p:nvSpPr>
          <p:cNvPr id="24" name="Text Box 6"/>
          <p:cNvSpPr txBox="1">
            <a:spLocks noChangeArrowheads="1"/>
          </p:cNvSpPr>
          <p:nvPr/>
        </p:nvSpPr>
        <p:spPr bwMode="auto">
          <a:xfrm>
            <a:off x="107504" y="6265857"/>
            <a:ext cx="2376264" cy="430887"/>
          </a:xfrm>
          <a:prstGeom prst="rect">
            <a:avLst/>
          </a:prstGeom>
          <a:noFill/>
          <a:ln w="9525" algn="ctr">
            <a:noFill/>
            <a:miter lim="800000"/>
            <a:headEnd/>
            <a:tailEnd/>
          </a:ln>
        </p:spPr>
        <p:txBody>
          <a:bodyPr wrap="square">
            <a:spAutoFit/>
          </a:bodyPr>
          <a:lstStyle/>
          <a:p>
            <a:pPr algn="ctr" eaLnBrk="1" hangingPunct="1">
              <a:spcBef>
                <a:spcPct val="50000"/>
              </a:spcBef>
            </a:pPr>
            <a:r>
              <a:rPr lang="en-US" sz="1100" b="1" dirty="0" smtClean="0">
                <a:solidFill>
                  <a:schemeClr val="tx2"/>
                </a:solidFill>
              </a:rPr>
              <a:t>Tungurahua Volcano – Ecuador (infrasound)</a:t>
            </a:r>
            <a:endParaRPr lang="el-GR" sz="1100" b="1" dirty="0">
              <a:solidFill>
                <a:schemeClr val="tx2"/>
              </a:solidFill>
            </a:endParaRPr>
          </a:p>
        </p:txBody>
      </p:sp>
      <p:pic>
        <p:nvPicPr>
          <p:cNvPr id="25" name="Picture 4" descr="http://www.eecs.harvard.edu/~mdw/proj/codeblue/pics/bpcuff-annotate-small.jpg"/>
          <p:cNvPicPr>
            <a:picLocks noChangeAspect="1" noChangeArrowheads="1"/>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2627784" y="5040560"/>
            <a:ext cx="1845900" cy="1260000"/>
          </a:xfrm>
          <a:prstGeom prst="rect">
            <a:avLst/>
          </a:prstGeom>
          <a:noFill/>
        </p:spPr>
      </p:pic>
      <p:sp>
        <p:nvSpPr>
          <p:cNvPr id="26" name="Text Box 6"/>
          <p:cNvSpPr txBox="1">
            <a:spLocks noChangeArrowheads="1"/>
          </p:cNvSpPr>
          <p:nvPr/>
        </p:nvSpPr>
        <p:spPr bwMode="auto">
          <a:xfrm>
            <a:off x="2627784" y="6264696"/>
            <a:ext cx="1872208" cy="515526"/>
          </a:xfrm>
          <a:prstGeom prst="rect">
            <a:avLst/>
          </a:prstGeom>
          <a:noFill/>
          <a:ln w="9525" algn="ctr">
            <a:noFill/>
            <a:miter lim="800000"/>
            <a:headEnd/>
            <a:tailEnd/>
          </a:ln>
        </p:spPr>
        <p:txBody>
          <a:bodyPr wrap="square">
            <a:spAutoFit/>
          </a:bodyPr>
          <a:lstStyle/>
          <a:p>
            <a:pPr algn="ctr" eaLnBrk="1" hangingPunct="1">
              <a:spcBef>
                <a:spcPct val="50000"/>
              </a:spcBef>
            </a:pPr>
            <a:r>
              <a:rPr lang="en-US" sz="1100" b="1" dirty="0" smtClean="0">
                <a:solidFill>
                  <a:schemeClr val="tx2"/>
                </a:solidFill>
              </a:rPr>
              <a:t>Vital Signs Monitoring</a:t>
            </a:r>
          </a:p>
          <a:p>
            <a:pPr algn="ctr" eaLnBrk="1" hangingPunct="1">
              <a:spcBef>
                <a:spcPct val="50000"/>
              </a:spcBef>
            </a:pPr>
            <a:r>
              <a:rPr lang="en-US" sz="1100" b="1" dirty="0" smtClean="0">
                <a:solidFill>
                  <a:schemeClr val="tx2"/>
                </a:solidFill>
              </a:rPr>
              <a:t>(pressure, ECG, glucose)</a:t>
            </a:r>
            <a:endParaRPr lang="el-GR" sz="1100" b="1" dirty="0">
              <a:solidFill>
                <a:schemeClr val="tx2"/>
              </a:solidFill>
            </a:endParaRPr>
          </a:p>
        </p:txBody>
      </p:sp>
      <p:sp>
        <p:nvSpPr>
          <p:cNvPr id="27" name="Text Box 6"/>
          <p:cNvSpPr txBox="1">
            <a:spLocks noChangeArrowheads="1"/>
          </p:cNvSpPr>
          <p:nvPr/>
        </p:nvSpPr>
        <p:spPr bwMode="auto">
          <a:xfrm>
            <a:off x="4644008" y="6264696"/>
            <a:ext cx="2304256" cy="515526"/>
          </a:xfrm>
          <a:prstGeom prst="rect">
            <a:avLst/>
          </a:prstGeom>
          <a:noFill/>
          <a:ln w="9525" algn="ctr">
            <a:noFill/>
            <a:miter lim="800000"/>
            <a:headEnd/>
            <a:tailEnd/>
          </a:ln>
        </p:spPr>
        <p:txBody>
          <a:bodyPr wrap="square">
            <a:spAutoFit/>
          </a:bodyPr>
          <a:lstStyle/>
          <a:p>
            <a:pPr algn="ctr" eaLnBrk="1" hangingPunct="1">
              <a:spcBef>
                <a:spcPct val="50000"/>
              </a:spcBef>
            </a:pPr>
            <a:r>
              <a:rPr lang="en-US" sz="1100" b="1" dirty="0" smtClean="0">
                <a:solidFill>
                  <a:schemeClr val="tx2"/>
                </a:solidFill>
              </a:rPr>
              <a:t>Floating Sensor Drifters -CA</a:t>
            </a:r>
          </a:p>
          <a:p>
            <a:pPr algn="ctr" eaLnBrk="1" hangingPunct="1">
              <a:spcBef>
                <a:spcPct val="50000"/>
              </a:spcBef>
            </a:pPr>
            <a:r>
              <a:rPr lang="en-US" sz="1100" b="1" dirty="0" smtClean="0">
                <a:solidFill>
                  <a:schemeClr val="tx2"/>
                </a:solidFill>
              </a:rPr>
              <a:t>(GPS, temperature, and salinity)</a:t>
            </a:r>
            <a:endParaRPr lang="el-GR" sz="1100" b="1" dirty="0">
              <a:solidFill>
                <a:schemeClr val="tx2"/>
              </a:solidFill>
            </a:endParaRPr>
          </a:p>
        </p:txBody>
      </p:sp>
      <p:grpSp>
        <p:nvGrpSpPr>
          <p:cNvPr id="28" name="Group 27"/>
          <p:cNvGrpSpPr/>
          <p:nvPr/>
        </p:nvGrpSpPr>
        <p:grpSpPr>
          <a:xfrm>
            <a:off x="4788024" y="5040560"/>
            <a:ext cx="1944216" cy="1224136"/>
            <a:chOff x="4788024" y="5013176"/>
            <a:chExt cx="1944216" cy="1224136"/>
          </a:xfrm>
        </p:grpSpPr>
        <p:pic>
          <p:nvPicPr>
            <p:cNvPr id="29" name="Picture 13" descr="http://lagrange.ce.berkeley.edu/drupal/sites/default/files/images/pics1/IMG_0473.JPG"/>
            <p:cNvPicPr>
              <a:picLocks noChangeAspect="1" noChangeArrowheads="1"/>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4788024" y="5013176"/>
              <a:ext cx="1944216" cy="1224136"/>
            </a:xfrm>
            <a:prstGeom prst="rect">
              <a:avLst/>
            </a:prstGeom>
            <a:noFill/>
          </p:spPr>
        </p:pic>
        <p:pic>
          <p:nvPicPr>
            <p:cNvPr id="32" name="Picture 11"/>
            <p:cNvPicPr>
              <a:picLocks noChangeAspect="1" noChangeArrowheads="1"/>
            </p:cNvPicPr>
            <p:nvPr/>
          </p:nvPicPr>
          <p:blipFill>
            <a:blip r:embed="rId11" cstate="screen">
              <a:extLst>
                <a:ext uri="{28A0092B-C50C-407E-A947-70E740481C1C}">
                  <a14:useLocalDpi xmlns:a14="http://schemas.microsoft.com/office/drawing/2010/main" val="0"/>
                </a:ext>
              </a:extLst>
            </a:blip>
            <a:srcRect/>
            <a:stretch>
              <a:fillRect/>
            </a:stretch>
          </p:blipFill>
          <p:spPr bwMode="auto">
            <a:xfrm>
              <a:off x="6012160" y="5013176"/>
              <a:ext cx="720080" cy="886253"/>
            </a:xfrm>
            <a:prstGeom prst="rect">
              <a:avLst/>
            </a:prstGeom>
            <a:noFill/>
            <a:ln w="9525">
              <a:noFill/>
              <a:miter lim="800000"/>
              <a:headEnd/>
              <a:tailEnd/>
            </a:ln>
          </p:spPr>
        </p:pic>
      </p:grpSp>
      <p:sp>
        <p:nvSpPr>
          <p:cNvPr id="36" name="Text Box 6"/>
          <p:cNvSpPr txBox="1">
            <a:spLocks noChangeArrowheads="1"/>
          </p:cNvSpPr>
          <p:nvPr/>
        </p:nvSpPr>
        <p:spPr bwMode="auto">
          <a:xfrm>
            <a:off x="7020272" y="6253226"/>
            <a:ext cx="1872208" cy="515526"/>
          </a:xfrm>
          <a:prstGeom prst="rect">
            <a:avLst/>
          </a:prstGeom>
          <a:noFill/>
          <a:ln w="9525" algn="ctr">
            <a:noFill/>
            <a:miter lim="800000"/>
            <a:headEnd/>
            <a:tailEnd/>
          </a:ln>
        </p:spPr>
        <p:txBody>
          <a:bodyPr wrap="square">
            <a:spAutoFit/>
          </a:bodyPr>
          <a:lstStyle/>
          <a:p>
            <a:pPr algn="ctr" eaLnBrk="1" hangingPunct="1">
              <a:spcBef>
                <a:spcPct val="50000"/>
              </a:spcBef>
            </a:pPr>
            <a:r>
              <a:rPr lang="en-US" sz="1100" b="1" dirty="0" err="1" smtClean="0">
                <a:solidFill>
                  <a:schemeClr val="tx2"/>
                </a:solidFill>
              </a:rPr>
              <a:t>Zebranet</a:t>
            </a:r>
            <a:r>
              <a:rPr lang="en-US" sz="1100" b="1" dirty="0" smtClean="0">
                <a:solidFill>
                  <a:schemeClr val="tx2"/>
                </a:solidFill>
              </a:rPr>
              <a:t> – Kenya</a:t>
            </a:r>
          </a:p>
          <a:p>
            <a:pPr algn="ctr" eaLnBrk="1" hangingPunct="1">
              <a:spcBef>
                <a:spcPct val="50000"/>
              </a:spcBef>
            </a:pPr>
            <a:r>
              <a:rPr lang="en-US" sz="1100" b="1" dirty="0" smtClean="0">
                <a:solidFill>
                  <a:schemeClr val="tx2"/>
                </a:solidFill>
              </a:rPr>
              <a:t>(GPS)</a:t>
            </a:r>
            <a:endParaRPr lang="el-GR" sz="1100" b="1" dirty="0">
              <a:solidFill>
                <a:schemeClr val="tx2"/>
              </a:solidFill>
            </a:endParaRPr>
          </a:p>
        </p:txBody>
      </p:sp>
    </p:spTree>
    <p:custDataLst>
      <p:tags r:id="rId1"/>
    </p:custDataLst>
    <p:extLst>
      <p:ext uri="{BB962C8B-B14F-4D97-AF65-F5344CB8AC3E}">
        <p14:creationId xmlns:p14="http://schemas.microsoft.com/office/powerpoint/2010/main" val="324531384"/>
      </p:ext>
    </p:extLst>
  </p:cSld>
  <p:clrMapOvr>
    <a:masterClrMapping/>
  </p:clrMapOvr>
  <p:transition xmlns:p14="http://schemas.microsoft.com/office/powerpoint/2010/main" advTm="3381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slide(fromBottom)">
                                      <p:cBhvr>
                                        <p:cTn id="7" dur="500"/>
                                        <p:tgtEl>
                                          <p:spTgt spid="17">
                                            <p:txEl>
                                              <p:pRg st="0" end="0"/>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4"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 to="" calcmode="lin" valueType="num">
                                      <p:cBhvr>
                                        <p:cTn id="14" dur="1" fill="hold"/>
                                        <p:tgtEl>
                                          <p:spTgt spid="18"/>
                                        </p:tgtEl>
                                        <p:attrNameLst>
                                          <p:attrName/>
                                        </p:attrNameLst>
                                      </p:cBhvr>
                                    </p:anim>
                                  </p:childTnLst>
                                </p:cTn>
                              </p:par>
                              <p:par>
                                <p:cTn id="15" presetID="24"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to="" calcmode="lin" valueType="num">
                                      <p:cBhvr>
                                        <p:cTn id="17" dur="1" fill="hold"/>
                                        <p:tgtEl>
                                          <p:spTgt spid="19"/>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to="" calcmode="lin" valueType="num">
                                      <p:cBhvr>
                                        <p:cTn id="20" dur="1" fill="hold"/>
                                        <p:tgtEl>
                                          <p:spTgt spid="20"/>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to="" calcmode="lin" valueType="num">
                                      <p:cBhvr>
                                        <p:cTn id="23" dur="1" fill="hold"/>
                                        <p:tgtEl>
                                          <p:spTgt spid="21"/>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 to="" calcmode="lin" valueType="num">
                                      <p:cBhvr>
                                        <p:cTn id="26" dur="1" fill="hold"/>
                                        <p:tgtEl>
                                          <p:spTgt spid="22"/>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to="" calcmode="lin" valueType="num">
                                      <p:cBhvr>
                                        <p:cTn id="29" dur="1" fill="hold"/>
                                        <p:tgtEl>
                                          <p:spTgt spid="23"/>
                                        </p:tgtEl>
                                        <p:attrNameLst>
                                          <p:attrName/>
                                        </p:attrNameLst>
                                      </p:cBhvr>
                                    </p:anim>
                                  </p:childTnLst>
                                </p:cTn>
                              </p:par>
                              <p:par>
                                <p:cTn id="30" presetID="24"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to="" calcmode="lin" valueType="num">
                                      <p:cBhvr>
                                        <p:cTn id="32" dur="1" fill="hold"/>
                                        <p:tgtEl>
                                          <p:spTgt spid="24"/>
                                        </p:tgtEl>
                                        <p:attrNameLst>
                                          <p:attrName/>
                                        </p:attrNameLst>
                                      </p:cBhvr>
                                    </p:anim>
                                  </p:childTnLst>
                                </p:cTn>
                              </p:par>
                              <p:par>
                                <p:cTn id="33" presetID="24"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 to="" calcmode="lin" valueType="num">
                                      <p:cBhvr>
                                        <p:cTn id="35" dur="1" fill="hold"/>
                                        <p:tgtEl>
                                          <p:spTgt spid="25"/>
                                        </p:tgtEl>
                                        <p:attrNameLst>
                                          <p:attrName/>
                                        </p:attrNameLst>
                                      </p:cBhvr>
                                    </p:anim>
                                  </p:childTnLst>
                                </p:cTn>
                              </p:par>
                              <p:par>
                                <p:cTn id="36" presetID="24"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to="" calcmode="lin" valueType="num">
                                      <p:cBhvr>
                                        <p:cTn id="38" dur="1" fill="hold"/>
                                        <p:tgtEl>
                                          <p:spTgt spid="26"/>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to="" calcmode="lin" valueType="num">
                                      <p:cBhvr>
                                        <p:cTn id="41" dur="1" fill="hold"/>
                                        <p:tgtEl>
                                          <p:spTgt spid="27"/>
                                        </p:tgtEl>
                                        <p:attrNameLst>
                                          <p:attrName/>
                                        </p:attrNameLst>
                                      </p:cBhvr>
                                    </p:anim>
                                  </p:childTnLst>
                                </p:cTn>
                              </p:par>
                              <p:par>
                                <p:cTn id="42" presetID="24"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to="" calcmode="lin" valueType="num">
                                      <p:cBhvr>
                                        <p:cTn id="44" dur="1" fill="hold"/>
                                        <p:tgtEl>
                                          <p:spTgt spid="28"/>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 to="" calcmode="lin" valueType="num">
                                      <p:cBhvr>
                                        <p:cTn id="47" dur="1" fill="hold"/>
                                        <p:tgtEl>
                                          <p:spTgt spid="36"/>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17">
                                            <p:txEl>
                                              <p:pRg st="1" end="1"/>
                                            </p:txEl>
                                          </p:spTgt>
                                        </p:tgtEl>
                                        <p:attrNameLst>
                                          <p:attrName>style.visibility</p:attrName>
                                        </p:attrNameLst>
                                      </p:cBhvr>
                                      <p:to>
                                        <p:strVal val="visible"/>
                                      </p:to>
                                    </p:set>
                                    <p:animEffect transition="in" filter="slide(fromBottom)">
                                      <p:cBhvr>
                                        <p:cTn id="52" dur="500"/>
                                        <p:tgtEl>
                                          <p:spTgt spid="1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17">
                                            <p:txEl>
                                              <p:pRg st="2" end="2"/>
                                            </p:txEl>
                                          </p:spTgt>
                                        </p:tgtEl>
                                        <p:attrNameLst>
                                          <p:attrName>style.visibility</p:attrName>
                                        </p:attrNameLst>
                                      </p:cBhvr>
                                      <p:to>
                                        <p:strVal val="visible"/>
                                      </p:to>
                                    </p:set>
                                    <p:animEffect transition="in" filter="slide(fromBottom)">
                                      <p:cBhvr>
                                        <p:cTn id="57" dur="500"/>
                                        <p:tgtEl>
                                          <p:spTgt spid="1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7">
                                            <p:txEl>
                                              <p:pRg st="3" end="3"/>
                                            </p:txEl>
                                          </p:spTgt>
                                        </p:tgtEl>
                                        <p:attrNameLst>
                                          <p:attrName>style.visibility</p:attrName>
                                        </p:attrNameLst>
                                      </p:cBhvr>
                                      <p:to>
                                        <p:strVal val="visible"/>
                                      </p:to>
                                    </p:set>
                                    <p:animEffect transition="in" filter="slide(fromBottom)">
                                      <p:cBhvr>
                                        <p:cTn id="62" dur="500"/>
                                        <p:tgtEl>
                                          <p:spTgt spid="17">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7">
                                            <p:txEl>
                                              <p:pRg st="4" end="4"/>
                                            </p:txEl>
                                          </p:spTgt>
                                        </p:tgtEl>
                                        <p:attrNameLst>
                                          <p:attrName>style.visibility</p:attrName>
                                        </p:attrNameLst>
                                      </p:cBhvr>
                                      <p:to>
                                        <p:strVal val="visible"/>
                                      </p:to>
                                    </p:set>
                                    <p:animEffect transition="in" filter="slide(fromBottom)">
                                      <p:cBhvr>
                                        <p:cTn id="67" dur="500"/>
                                        <p:tgtEl>
                                          <p:spTgt spid="17">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17">
                                            <p:txEl>
                                              <p:pRg st="5" end="5"/>
                                            </p:txEl>
                                          </p:spTgt>
                                        </p:tgtEl>
                                        <p:attrNameLst>
                                          <p:attrName>style.visibility</p:attrName>
                                        </p:attrNameLst>
                                      </p:cBhvr>
                                      <p:to>
                                        <p:strVal val="visible"/>
                                      </p:to>
                                    </p:set>
                                    <p:animEffect transition="in" filter="slide(fromBottom)">
                                      <p:cBhvr>
                                        <p:cTn id="72" dur="500"/>
                                        <p:tgtEl>
                                          <p:spTgt spid="17">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17">
                                            <p:txEl>
                                              <p:pRg st="6" end="6"/>
                                            </p:txEl>
                                          </p:spTgt>
                                        </p:tgtEl>
                                        <p:attrNameLst>
                                          <p:attrName>style.visibility</p:attrName>
                                        </p:attrNameLst>
                                      </p:cBhvr>
                                      <p:to>
                                        <p:strVal val="visible"/>
                                      </p:to>
                                    </p:set>
                                    <p:animEffect transition="in" filter="slide(fromBottom)">
                                      <p:cBhvr>
                                        <p:cTn id="77"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p:bldP spid="21" grpId="0"/>
      <p:bldP spid="24" grpId="0"/>
      <p:bldP spid="26" grpId="0"/>
      <p:bldP spid="27"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F5547325-92D9-4D43-8436-F78328B56505}" type="slidenum">
              <a:rPr lang="en-US"/>
              <a:pPr/>
              <a:t>27</a:t>
            </a:fld>
            <a:endParaRPr lang="en-US"/>
          </a:p>
        </p:txBody>
      </p:sp>
      <p:sp>
        <p:nvSpPr>
          <p:cNvPr id="30723" name="Rectangle 2"/>
          <p:cNvSpPr>
            <a:spLocks noGrp="1" noChangeArrowheads="1"/>
          </p:cNvSpPr>
          <p:nvPr>
            <p:ph type="title"/>
          </p:nvPr>
        </p:nvSpPr>
        <p:spPr>
          <a:ln w="19050"/>
        </p:spPr>
        <p:txBody>
          <a:bodyPr/>
          <a:lstStyle/>
          <a:p>
            <a:pPr eaLnBrk="1" hangingPunct="1"/>
            <a:r>
              <a:rPr lang="en-US" dirty="0" smtClean="0"/>
              <a:t>Data Routing</a:t>
            </a:r>
          </a:p>
        </p:txBody>
      </p:sp>
      <p:sp>
        <p:nvSpPr>
          <p:cNvPr id="132099" name="Rectangle 3"/>
          <p:cNvSpPr>
            <a:spLocks noGrp="1" noChangeArrowheads="1"/>
          </p:cNvSpPr>
          <p:nvPr>
            <p:ph type="body" idx="1"/>
          </p:nvPr>
        </p:nvSpPr>
        <p:spPr>
          <a:xfrm>
            <a:off x="0" y="620142"/>
            <a:ext cx="9144000" cy="3600946"/>
          </a:xfrm>
        </p:spPr>
        <p:txBody>
          <a:bodyPr/>
          <a:lstStyle/>
          <a:p>
            <a:pPr eaLnBrk="1" hangingPunct="1">
              <a:lnSpc>
                <a:spcPts val="3000"/>
              </a:lnSpc>
              <a:buFontTx/>
              <a:buNone/>
            </a:pPr>
            <a:r>
              <a:rPr lang="en-US" dirty="0" smtClean="0"/>
              <a:t>How is data routed back to the sink?</a:t>
            </a:r>
          </a:p>
          <a:p>
            <a:pPr eaLnBrk="1" hangingPunct="1">
              <a:lnSpc>
                <a:spcPts val="3000"/>
              </a:lnSpc>
            </a:pPr>
            <a:r>
              <a:rPr lang="en-US" dirty="0" smtClean="0"/>
              <a:t>Sensors have limited communication range</a:t>
            </a:r>
          </a:p>
          <a:p>
            <a:pPr eaLnBrk="1" hangingPunct="1">
              <a:lnSpc>
                <a:spcPts val="3000"/>
              </a:lnSpc>
            </a:pPr>
            <a:r>
              <a:rPr lang="en-US" dirty="0" smtClean="0"/>
              <a:t>Sink broadcasts </a:t>
            </a:r>
            <a:r>
              <a:rPr lang="en-US" b="1" dirty="0" smtClean="0">
                <a:solidFill>
                  <a:srgbClr val="FF0000"/>
                </a:solidFill>
              </a:rPr>
              <a:t>continuous query</a:t>
            </a:r>
            <a:r>
              <a:rPr lang="en-US" dirty="0" smtClean="0"/>
              <a:t> to sensors within range (e.g., “Find temperature every 30s”)</a:t>
            </a:r>
          </a:p>
          <a:p>
            <a:pPr eaLnBrk="1" hangingPunct="1">
              <a:lnSpc>
                <a:spcPts val="3000"/>
              </a:lnSpc>
            </a:pPr>
            <a:r>
              <a:rPr lang="en-US" dirty="0" smtClean="0"/>
              <a:t>Each sensor forwards the query to nearby sensors</a:t>
            </a:r>
          </a:p>
          <a:p>
            <a:pPr eaLnBrk="1" hangingPunct="1">
              <a:lnSpc>
                <a:spcPts val="3000"/>
              </a:lnSpc>
            </a:pPr>
            <a:r>
              <a:rPr lang="en-US" dirty="0" smtClean="0"/>
              <a:t>When a sensor receives a query it sets the sender as its parent (i.e., all data will be forwarded to the parent)</a:t>
            </a:r>
          </a:p>
          <a:p>
            <a:pPr eaLnBrk="1" hangingPunct="1">
              <a:lnSpc>
                <a:spcPts val="3000"/>
              </a:lnSpc>
            </a:pPr>
            <a:r>
              <a:rPr lang="en-US" dirty="0" smtClean="0"/>
              <a:t>A </a:t>
            </a:r>
            <a:r>
              <a:rPr lang="en-US" b="1" dirty="0" smtClean="0">
                <a:solidFill>
                  <a:srgbClr val="FF0000"/>
                </a:solidFill>
              </a:rPr>
              <a:t>Query Routing Tree </a:t>
            </a:r>
            <a:r>
              <a:rPr lang="en-US" dirty="0" smtClean="0"/>
              <a:t>is formed</a:t>
            </a:r>
          </a:p>
        </p:txBody>
      </p:sp>
      <p:pic>
        <p:nvPicPr>
          <p:cNvPr id="30726" name="Picture 5" descr="mica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565400" y="4932139"/>
            <a:ext cx="431800" cy="298450"/>
          </a:xfrm>
          <a:prstGeom prst="rect">
            <a:avLst/>
          </a:prstGeom>
          <a:noFill/>
          <a:ln w="9525">
            <a:noFill/>
            <a:miter lim="800000"/>
            <a:headEnd/>
            <a:tailEnd/>
          </a:ln>
        </p:spPr>
      </p:pic>
      <p:pic>
        <p:nvPicPr>
          <p:cNvPr id="30727" name="Picture 6" descr="mica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861371" y="4498950"/>
            <a:ext cx="431800" cy="298450"/>
          </a:xfrm>
          <a:prstGeom prst="rect">
            <a:avLst/>
          </a:prstGeom>
          <a:noFill/>
          <a:ln w="9525">
            <a:noFill/>
            <a:miter lim="800000"/>
            <a:headEnd/>
            <a:tailEnd/>
          </a:ln>
        </p:spPr>
      </p:pic>
      <p:pic>
        <p:nvPicPr>
          <p:cNvPr id="30728" name="Picture 7" descr="mica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724400" y="5506814"/>
            <a:ext cx="431800" cy="298450"/>
          </a:xfrm>
          <a:prstGeom prst="rect">
            <a:avLst/>
          </a:prstGeom>
          <a:noFill/>
          <a:ln w="9525">
            <a:noFill/>
            <a:miter lim="800000"/>
            <a:headEnd/>
            <a:tailEnd/>
          </a:ln>
        </p:spPr>
      </p:pic>
      <p:pic>
        <p:nvPicPr>
          <p:cNvPr id="30729" name="Picture 8" descr="mica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228208" y="4283050"/>
            <a:ext cx="431800" cy="298450"/>
          </a:xfrm>
          <a:prstGeom prst="rect">
            <a:avLst/>
          </a:prstGeom>
          <a:noFill/>
          <a:ln w="9525">
            <a:noFill/>
            <a:miter lim="800000"/>
            <a:headEnd/>
            <a:tailEnd/>
          </a:ln>
        </p:spPr>
      </p:pic>
      <p:pic>
        <p:nvPicPr>
          <p:cNvPr id="30730" name="Picture 9" descr="mica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085333" y="4930750"/>
            <a:ext cx="431800" cy="298450"/>
          </a:xfrm>
          <a:prstGeom prst="rect">
            <a:avLst/>
          </a:prstGeom>
          <a:noFill/>
          <a:ln w="9525">
            <a:noFill/>
            <a:miter lim="800000"/>
            <a:headEnd/>
            <a:tailEnd/>
          </a:ln>
        </p:spPr>
      </p:pic>
      <p:pic>
        <p:nvPicPr>
          <p:cNvPr id="30731" name="Picture 10" descr="mica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716338" y="5148039"/>
            <a:ext cx="431800" cy="298450"/>
          </a:xfrm>
          <a:prstGeom prst="rect">
            <a:avLst/>
          </a:prstGeom>
          <a:noFill/>
          <a:ln w="9525">
            <a:noFill/>
            <a:miter lim="800000"/>
            <a:headEnd/>
            <a:tailEnd/>
          </a:ln>
        </p:spPr>
      </p:pic>
      <p:pic>
        <p:nvPicPr>
          <p:cNvPr id="30732" name="Picture 11" descr="mica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7092825" y="5290914"/>
            <a:ext cx="431800" cy="298450"/>
          </a:xfrm>
          <a:prstGeom prst="rect">
            <a:avLst/>
          </a:prstGeom>
          <a:noFill/>
          <a:ln w="9525">
            <a:noFill/>
            <a:miter lim="800000"/>
            <a:headEnd/>
            <a:tailEnd/>
          </a:ln>
        </p:spPr>
      </p:pic>
      <p:pic>
        <p:nvPicPr>
          <p:cNvPr id="30733" name="Picture 12" descr="mica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7380733" y="4570388"/>
            <a:ext cx="431800" cy="298450"/>
          </a:xfrm>
          <a:prstGeom prst="rect">
            <a:avLst/>
          </a:prstGeom>
          <a:noFill/>
          <a:ln w="9525">
            <a:noFill/>
            <a:miter lim="800000"/>
            <a:headEnd/>
            <a:tailEnd/>
          </a:ln>
        </p:spPr>
      </p:pic>
      <p:pic>
        <p:nvPicPr>
          <p:cNvPr id="30734" name="Picture 13" descr="mica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8604696" y="4570388"/>
            <a:ext cx="431800" cy="298450"/>
          </a:xfrm>
          <a:prstGeom prst="rect">
            <a:avLst/>
          </a:prstGeom>
          <a:noFill/>
          <a:ln w="9525">
            <a:noFill/>
            <a:miter lim="800000"/>
            <a:headEnd/>
            <a:tailEnd/>
          </a:ln>
        </p:spPr>
      </p:pic>
      <p:pic>
        <p:nvPicPr>
          <p:cNvPr id="30735" name="Picture 17" descr="mica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2195488" y="5181798"/>
            <a:ext cx="431800" cy="298450"/>
          </a:xfrm>
          <a:prstGeom prst="rect">
            <a:avLst/>
          </a:prstGeom>
          <a:noFill/>
          <a:ln w="9525">
            <a:noFill/>
            <a:miter lim="800000"/>
            <a:headEnd/>
            <a:tailEnd/>
          </a:ln>
        </p:spPr>
      </p:pic>
      <p:sp>
        <p:nvSpPr>
          <p:cNvPr id="30736" name="Freeform 19"/>
          <p:cNvSpPr>
            <a:spLocks/>
          </p:cNvSpPr>
          <p:nvPr/>
        </p:nvSpPr>
        <p:spPr bwMode="auto">
          <a:xfrm>
            <a:off x="1763688" y="5399285"/>
            <a:ext cx="576262" cy="228600"/>
          </a:xfrm>
          <a:custGeom>
            <a:avLst/>
            <a:gdLst>
              <a:gd name="T0" fmla="*/ 0 w 363"/>
              <a:gd name="T1" fmla="*/ 2147483647 h 144"/>
              <a:gd name="T2" fmla="*/ 2147483647 w 363"/>
              <a:gd name="T3" fmla="*/ 2147483647 h 144"/>
              <a:gd name="T4" fmla="*/ 2147483647 w 363"/>
              <a:gd name="T5" fmla="*/ 0 h 144"/>
              <a:gd name="T6" fmla="*/ 0 60000 65536"/>
              <a:gd name="T7" fmla="*/ 0 60000 65536"/>
              <a:gd name="T8" fmla="*/ 0 60000 65536"/>
              <a:gd name="T9" fmla="*/ 0 w 363"/>
              <a:gd name="T10" fmla="*/ 0 h 144"/>
              <a:gd name="T11" fmla="*/ 363 w 363"/>
              <a:gd name="T12" fmla="*/ 144 h 144"/>
            </a:gdLst>
            <a:ahLst/>
            <a:cxnLst>
              <a:cxn ang="T6">
                <a:pos x="T0" y="T1"/>
              </a:cxn>
              <a:cxn ang="T7">
                <a:pos x="T2" y="T3"/>
              </a:cxn>
              <a:cxn ang="T8">
                <a:pos x="T4" y="T5"/>
              </a:cxn>
            </a:cxnLst>
            <a:rect l="T9" t="T10" r="T11" b="T12"/>
            <a:pathLst>
              <a:path w="363" h="144">
                <a:moveTo>
                  <a:pt x="0" y="45"/>
                </a:moveTo>
                <a:cubicBezTo>
                  <a:pt x="37" y="94"/>
                  <a:pt x="75" y="144"/>
                  <a:pt x="136" y="136"/>
                </a:cubicBezTo>
                <a:cubicBezTo>
                  <a:pt x="197" y="128"/>
                  <a:pt x="325" y="23"/>
                  <a:pt x="363" y="0"/>
                </a:cubicBezTo>
              </a:path>
            </a:pathLst>
          </a:custGeom>
          <a:noFill/>
          <a:ln w="9525">
            <a:solidFill>
              <a:schemeClr val="tx2"/>
            </a:solidFill>
            <a:round/>
            <a:headEnd/>
            <a:tailEnd/>
          </a:ln>
        </p:spPr>
        <p:txBody>
          <a:bodyPr/>
          <a:lstStyle/>
          <a:p>
            <a:endParaRPr lang="el-GR"/>
          </a:p>
        </p:txBody>
      </p:sp>
      <p:sp>
        <p:nvSpPr>
          <p:cNvPr id="132116" name="Oval 20"/>
          <p:cNvSpPr>
            <a:spLocks noChangeArrowheads="1"/>
          </p:cNvSpPr>
          <p:nvPr/>
        </p:nvSpPr>
        <p:spPr bwMode="auto">
          <a:xfrm>
            <a:off x="2085950" y="4999235"/>
            <a:ext cx="358775" cy="358775"/>
          </a:xfrm>
          <a:prstGeom prst="ellipse">
            <a:avLst/>
          </a:prstGeom>
          <a:noFill/>
          <a:ln w="19050">
            <a:solidFill>
              <a:schemeClr val="hlink"/>
            </a:solidFill>
            <a:round/>
            <a:headEnd/>
            <a:tailEnd/>
          </a:ln>
        </p:spPr>
        <p:txBody>
          <a:bodyPr wrap="none" anchor="ctr"/>
          <a:lstStyle/>
          <a:p>
            <a:endParaRPr lang="el-GR"/>
          </a:p>
        </p:txBody>
      </p:sp>
      <p:sp>
        <p:nvSpPr>
          <p:cNvPr id="132117" name="Oval 21"/>
          <p:cNvSpPr>
            <a:spLocks noChangeArrowheads="1"/>
          </p:cNvSpPr>
          <p:nvPr/>
        </p:nvSpPr>
        <p:spPr bwMode="auto">
          <a:xfrm>
            <a:off x="2157388" y="5070673"/>
            <a:ext cx="215900" cy="215900"/>
          </a:xfrm>
          <a:prstGeom prst="ellipse">
            <a:avLst/>
          </a:prstGeom>
          <a:noFill/>
          <a:ln w="19050">
            <a:solidFill>
              <a:schemeClr val="hlink"/>
            </a:solidFill>
            <a:round/>
            <a:headEnd/>
            <a:tailEnd/>
          </a:ln>
        </p:spPr>
        <p:txBody>
          <a:bodyPr wrap="none" anchor="ctr"/>
          <a:lstStyle/>
          <a:p>
            <a:endParaRPr lang="el-GR"/>
          </a:p>
        </p:txBody>
      </p:sp>
      <p:sp>
        <p:nvSpPr>
          <p:cNvPr id="132118" name="Oval 22"/>
          <p:cNvSpPr>
            <a:spLocks noChangeArrowheads="1"/>
          </p:cNvSpPr>
          <p:nvPr/>
        </p:nvSpPr>
        <p:spPr bwMode="auto">
          <a:xfrm>
            <a:off x="2227238" y="5142110"/>
            <a:ext cx="73025" cy="73025"/>
          </a:xfrm>
          <a:prstGeom prst="ellipse">
            <a:avLst/>
          </a:prstGeom>
          <a:noFill/>
          <a:ln w="19050">
            <a:solidFill>
              <a:schemeClr val="hlink"/>
            </a:solidFill>
            <a:round/>
            <a:headEnd/>
            <a:tailEnd/>
          </a:ln>
        </p:spPr>
        <p:txBody>
          <a:bodyPr wrap="none" anchor="ctr"/>
          <a:lstStyle/>
          <a:p>
            <a:endParaRPr lang="el-GR"/>
          </a:p>
        </p:txBody>
      </p:sp>
      <p:sp>
        <p:nvSpPr>
          <p:cNvPr id="132146" name="Oval 50"/>
          <p:cNvSpPr>
            <a:spLocks noChangeArrowheads="1"/>
          </p:cNvSpPr>
          <p:nvPr/>
        </p:nvSpPr>
        <p:spPr bwMode="auto">
          <a:xfrm>
            <a:off x="3446338" y="4754339"/>
            <a:ext cx="358775" cy="358775"/>
          </a:xfrm>
          <a:prstGeom prst="ellipse">
            <a:avLst/>
          </a:prstGeom>
          <a:noFill/>
          <a:ln w="19050">
            <a:solidFill>
              <a:schemeClr val="hlink"/>
            </a:solidFill>
            <a:round/>
            <a:headEnd/>
            <a:tailEnd/>
          </a:ln>
        </p:spPr>
        <p:txBody>
          <a:bodyPr wrap="none" anchor="ctr"/>
          <a:lstStyle/>
          <a:p>
            <a:endParaRPr lang="el-GR"/>
          </a:p>
        </p:txBody>
      </p:sp>
      <p:sp>
        <p:nvSpPr>
          <p:cNvPr id="132147" name="Oval 51"/>
          <p:cNvSpPr>
            <a:spLocks noChangeArrowheads="1"/>
          </p:cNvSpPr>
          <p:nvPr/>
        </p:nvSpPr>
        <p:spPr bwMode="auto">
          <a:xfrm>
            <a:off x="3517775" y="4825776"/>
            <a:ext cx="215900" cy="215900"/>
          </a:xfrm>
          <a:prstGeom prst="ellipse">
            <a:avLst/>
          </a:prstGeom>
          <a:noFill/>
          <a:ln w="19050">
            <a:solidFill>
              <a:schemeClr val="hlink"/>
            </a:solidFill>
            <a:round/>
            <a:headEnd/>
            <a:tailEnd/>
          </a:ln>
        </p:spPr>
        <p:txBody>
          <a:bodyPr wrap="none" anchor="ctr"/>
          <a:lstStyle/>
          <a:p>
            <a:endParaRPr lang="el-GR"/>
          </a:p>
        </p:txBody>
      </p:sp>
      <p:sp>
        <p:nvSpPr>
          <p:cNvPr id="132148" name="Oval 52"/>
          <p:cNvSpPr>
            <a:spLocks noChangeArrowheads="1"/>
          </p:cNvSpPr>
          <p:nvPr/>
        </p:nvSpPr>
        <p:spPr bwMode="auto">
          <a:xfrm>
            <a:off x="3587625" y="4897214"/>
            <a:ext cx="73025" cy="73025"/>
          </a:xfrm>
          <a:prstGeom prst="ellipse">
            <a:avLst/>
          </a:prstGeom>
          <a:noFill/>
          <a:ln w="19050">
            <a:solidFill>
              <a:schemeClr val="hlink"/>
            </a:solidFill>
            <a:round/>
            <a:headEnd/>
            <a:tailEnd/>
          </a:ln>
        </p:spPr>
        <p:txBody>
          <a:bodyPr wrap="none" anchor="ctr"/>
          <a:lstStyle/>
          <a:p>
            <a:endParaRPr lang="el-GR"/>
          </a:p>
        </p:txBody>
      </p:sp>
      <p:sp>
        <p:nvSpPr>
          <p:cNvPr id="132149" name="Oval 53"/>
          <p:cNvSpPr>
            <a:spLocks noChangeArrowheads="1"/>
          </p:cNvSpPr>
          <p:nvPr/>
        </p:nvSpPr>
        <p:spPr bwMode="auto">
          <a:xfrm>
            <a:off x="4742308" y="4314800"/>
            <a:ext cx="358775" cy="358775"/>
          </a:xfrm>
          <a:prstGeom prst="ellipse">
            <a:avLst/>
          </a:prstGeom>
          <a:noFill/>
          <a:ln w="19050">
            <a:solidFill>
              <a:schemeClr val="hlink"/>
            </a:solidFill>
            <a:round/>
            <a:headEnd/>
            <a:tailEnd/>
          </a:ln>
        </p:spPr>
        <p:txBody>
          <a:bodyPr wrap="none" anchor="ctr"/>
          <a:lstStyle/>
          <a:p>
            <a:endParaRPr lang="el-GR"/>
          </a:p>
        </p:txBody>
      </p:sp>
      <p:sp>
        <p:nvSpPr>
          <p:cNvPr id="132150" name="Oval 54"/>
          <p:cNvSpPr>
            <a:spLocks noChangeArrowheads="1"/>
          </p:cNvSpPr>
          <p:nvPr/>
        </p:nvSpPr>
        <p:spPr bwMode="auto">
          <a:xfrm>
            <a:off x="4813746" y="4386238"/>
            <a:ext cx="215900" cy="215900"/>
          </a:xfrm>
          <a:prstGeom prst="ellipse">
            <a:avLst/>
          </a:prstGeom>
          <a:noFill/>
          <a:ln w="19050">
            <a:solidFill>
              <a:schemeClr val="hlink"/>
            </a:solidFill>
            <a:round/>
            <a:headEnd/>
            <a:tailEnd/>
          </a:ln>
        </p:spPr>
        <p:txBody>
          <a:bodyPr wrap="none" anchor="ctr"/>
          <a:lstStyle/>
          <a:p>
            <a:endParaRPr lang="el-GR"/>
          </a:p>
        </p:txBody>
      </p:sp>
      <p:sp>
        <p:nvSpPr>
          <p:cNvPr id="132151" name="Oval 55"/>
          <p:cNvSpPr>
            <a:spLocks noChangeArrowheads="1"/>
          </p:cNvSpPr>
          <p:nvPr/>
        </p:nvSpPr>
        <p:spPr bwMode="auto">
          <a:xfrm>
            <a:off x="4883596" y="4457675"/>
            <a:ext cx="73025" cy="73025"/>
          </a:xfrm>
          <a:prstGeom prst="ellipse">
            <a:avLst/>
          </a:prstGeom>
          <a:noFill/>
          <a:ln w="19050">
            <a:solidFill>
              <a:schemeClr val="hlink"/>
            </a:solidFill>
            <a:round/>
            <a:headEnd/>
            <a:tailEnd/>
          </a:ln>
        </p:spPr>
        <p:txBody>
          <a:bodyPr wrap="none" anchor="ctr"/>
          <a:lstStyle/>
          <a:p>
            <a:endParaRPr lang="el-GR"/>
          </a:p>
        </p:txBody>
      </p:sp>
      <p:sp>
        <p:nvSpPr>
          <p:cNvPr id="132152" name="Oval 56"/>
          <p:cNvSpPr>
            <a:spLocks noChangeArrowheads="1"/>
          </p:cNvSpPr>
          <p:nvPr/>
        </p:nvSpPr>
        <p:spPr bwMode="auto">
          <a:xfrm>
            <a:off x="4597275" y="4971826"/>
            <a:ext cx="358775" cy="358775"/>
          </a:xfrm>
          <a:prstGeom prst="ellipse">
            <a:avLst/>
          </a:prstGeom>
          <a:noFill/>
          <a:ln w="19050">
            <a:solidFill>
              <a:schemeClr val="hlink"/>
            </a:solidFill>
            <a:round/>
            <a:headEnd/>
            <a:tailEnd/>
          </a:ln>
        </p:spPr>
        <p:txBody>
          <a:bodyPr wrap="none" anchor="ctr"/>
          <a:lstStyle/>
          <a:p>
            <a:endParaRPr lang="el-GR"/>
          </a:p>
        </p:txBody>
      </p:sp>
      <p:sp>
        <p:nvSpPr>
          <p:cNvPr id="132153" name="Oval 57"/>
          <p:cNvSpPr>
            <a:spLocks noChangeArrowheads="1"/>
          </p:cNvSpPr>
          <p:nvPr/>
        </p:nvSpPr>
        <p:spPr bwMode="auto">
          <a:xfrm>
            <a:off x="4668713" y="5043264"/>
            <a:ext cx="215900" cy="215900"/>
          </a:xfrm>
          <a:prstGeom prst="ellipse">
            <a:avLst/>
          </a:prstGeom>
          <a:noFill/>
          <a:ln w="19050">
            <a:solidFill>
              <a:schemeClr val="hlink"/>
            </a:solidFill>
            <a:round/>
            <a:headEnd/>
            <a:tailEnd/>
          </a:ln>
        </p:spPr>
        <p:txBody>
          <a:bodyPr wrap="none" anchor="ctr"/>
          <a:lstStyle/>
          <a:p>
            <a:endParaRPr lang="el-GR"/>
          </a:p>
        </p:txBody>
      </p:sp>
      <p:sp>
        <p:nvSpPr>
          <p:cNvPr id="132154" name="Oval 58"/>
          <p:cNvSpPr>
            <a:spLocks noChangeArrowheads="1"/>
          </p:cNvSpPr>
          <p:nvPr/>
        </p:nvSpPr>
        <p:spPr bwMode="auto">
          <a:xfrm>
            <a:off x="4738563" y="5114701"/>
            <a:ext cx="73025" cy="73025"/>
          </a:xfrm>
          <a:prstGeom prst="ellipse">
            <a:avLst/>
          </a:prstGeom>
          <a:noFill/>
          <a:ln w="19050">
            <a:solidFill>
              <a:schemeClr val="hlink"/>
            </a:solidFill>
            <a:round/>
            <a:headEnd/>
            <a:tailEnd/>
          </a:ln>
        </p:spPr>
        <p:txBody>
          <a:bodyPr wrap="none" anchor="ctr"/>
          <a:lstStyle/>
          <a:p>
            <a:endParaRPr lang="el-GR"/>
          </a:p>
        </p:txBody>
      </p:sp>
      <p:sp>
        <p:nvSpPr>
          <p:cNvPr id="132155" name="Oval 59"/>
          <p:cNvSpPr>
            <a:spLocks noChangeArrowheads="1"/>
          </p:cNvSpPr>
          <p:nvPr/>
        </p:nvSpPr>
        <p:spPr bwMode="auto">
          <a:xfrm>
            <a:off x="6110733" y="4114775"/>
            <a:ext cx="358775" cy="358775"/>
          </a:xfrm>
          <a:prstGeom prst="ellipse">
            <a:avLst/>
          </a:prstGeom>
          <a:noFill/>
          <a:ln w="19050">
            <a:solidFill>
              <a:schemeClr val="hlink"/>
            </a:solidFill>
            <a:round/>
            <a:headEnd/>
            <a:tailEnd/>
          </a:ln>
        </p:spPr>
        <p:txBody>
          <a:bodyPr wrap="none" anchor="ctr"/>
          <a:lstStyle/>
          <a:p>
            <a:endParaRPr lang="el-GR"/>
          </a:p>
        </p:txBody>
      </p:sp>
      <p:sp>
        <p:nvSpPr>
          <p:cNvPr id="132156" name="Oval 60"/>
          <p:cNvSpPr>
            <a:spLocks noChangeArrowheads="1"/>
          </p:cNvSpPr>
          <p:nvPr/>
        </p:nvSpPr>
        <p:spPr bwMode="auto">
          <a:xfrm>
            <a:off x="6182171" y="4186213"/>
            <a:ext cx="215900" cy="215900"/>
          </a:xfrm>
          <a:prstGeom prst="ellipse">
            <a:avLst/>
          </a:prstGeom>
          <a:noFill/>
          <a:ln w="19050">
            <a:solidFill>
              <a:schemeClr val="hlink"/>
            </a:solidFill>
            <a:round/>
            <a:headEnd/>
            <a:tailEnd/>
          </a:ln>
        </p:spPr>
        <p:txBody>
          <a:bodyPr wrap="none" anchor="ctr"/>
          <a:lstStyle/>
          <a:p>
            <a:endParaRPr lang="el-GR"/>
          </a:p>
        </p:txBody>
      </p:sp>
      <p:sp>
        <p:nvSpPr>
          <p:cNvPr id="132157" name="Oval 61"/>
          <p:cNvSpPr>
            <a:spLocks noChangeArrowheads="1"/>
          </p:cNvSpPr>
          <p:nvPr/>
        </p:nvSpPr>
        <p:spPr bwMode="auto">
          <a:xfrm>
            <a:off x="6252021" y="4257650"/>
            <a:ext cx="73025" cy="73025"/>
          </a:xfrm>
          <a:prstGeom prst="ellipse">
            <a:avLst/>
          </a:prstGeom>
          <a:noFill/>
          <a:ln w="19050">
            <a:solidFill>
              <a:schemeClr val="hlink"/>
            </a:solidFill>
            <a:round/>
            <a:headEnd/>
            <a:tailEnd/>
          </a:ln>
        </p:spPr>
        <p:txBody>
          <a:bodyPr wrap="none" anchor="ctr"/>
          <a:lstStyle/>
          <a:p>
            <a:endParaRPr lang="el-GR"/>
          </a:p>
        </p:txBody>
      </p:sp>
      <p:sp>
        <p:nvSpPr>
          <p:cNvPr id="132158" name="Oval 62"/>
          <p:cNvSpPr>
            <a:spLocks noChangeArrowheads="1"/>
          </p:cNvSpPr>
          <p:nvPr/>
        </p:nvSpPr>
        <p:spPr bwMode="auto">
          <a:xfrm>
            <a:off x="5972621" y="4764063"/>
            <a:ext cx="358775" cy="358775"/>
          </a:xfrm>
          <a:prstGeom prst="ellipse">
            <a:avLst/>
          </a:prstGeom>
          <a:noFill/>
          <a:ln w="19050">
            <a:solidFill>
              <a:schemeClr val="hlink"/>
            </a:solidFill>
            <a:round/>
            <a:headEnd/>
            <a:tailEnd/>
          </a:ln>
        </p:spPr>
        <p:txBody>
          <a:bodyPr wrap="none" anchor="ctr"/>
          <a:lstStyle/>
          <a:p>
            <a:endParaRPr lang="el-GR"/>
          </a:p>
        </p:txBody>
      </p:sp>
      <p:sp>
        <p:nvSpPr>
          <p:cNvPr id="132159" name="Oval 63"/>
          <p:cNvSpPr>
            <a:spLocks noChangeArrowheads="1"/>
          </p:cNvSpPr>
          <p:nvPr/>
        </p:nvSpPr>
        <p:spPr bwMode="auto">
          <a:xfrm>
            <a:off x="6044058" y="4835500"/>
            <a:ext cx="215900" cy="215900"/>
          </a:xfrm>
          <a:prstGeom prst="ellipse">
            <a:avLst/>
          </a:prstGeom>
          <a:noFill/>
          <a:ln w="19050">
            <a:solidFill>
              <a:schemeClr val="hlink"/>
            </a:solidFill>
            <a:round/>
            <a:headEnd/>
            <a:tailEnd/>
          </a:ln>
        </p:spPr>
        <p:txBody>
          <a:bodyPr wrap="none" anchor="ctr"/>
          <a:lstStyle/>
          <a:p>
            <a:endParaRPr lang="el-GR"/>
          </a:p>
        </p:txBody>
      </p:sp>
      <p:sp>
        <p:nvSpPr>
          <p:cNvPr id="132160" name="Oval 64"/>
          <p:cNvSpPr>
            <a:spLocks noChangeArrowheads="1"/>
          </p:cNvSpPr>
          <p:nvPr/>
        </p:nvSpPr>
        <p:spPr bwMode="auto">
          <a:xfrm>
            <a:off x="6113908" y="4906938"/>
            <a:ext cx="73025" cy="73025"/>
          </a:xfrm>
          <a:prstGeom prst="ellipse">
            <a:avLst/>
          </a:prstGeom>
          <a:noFill/>
          <a:ln w="19050">
            <a:solidFill>
              <a:schemeClr val="hlink"/>
            </a:solidFill>
            <a:round/>
            <a:headEnd/>
            <a:tailEnd/>
          </a:ln>
        </p:spPr>
        <p:txBody>
          <a:bodyPr wrap="none" anchor="ctr"/>
          <a:lstStyle/>
          <a:p>
            <a:endParaRPr lang="el-GR"/>
          </a:p>
        </p:txBody>
      </p:sp>
      <p:sp>
        <p:nvSpPr>
          <p:cNvPr id="132161" name="Oval 65"/>
          <p:cNvSpPr>
            <a:spLocks noChangeArrowheads="1"/>
          </p:cNvSpPr>
          <p:nvPr/>
        </p:nvSpPr>
        <p:spPr bwMode="auto">
          <a:xfrm>
            <a:off x="5605338" y="5324251"/>
            <a:ext cx="358775" cy="358775"/>
          </a:xfrm>
          <a:prstGeom prst="ellipse">
            <a:avLst/>
          </a:prstGeom>
          <a:noFill/>
          <a:ln w="19050">
            <a:solidFill>
              <a:schemeClr val="hlink"/>
            </a:solidFill>
            <a:round/>
            <a:headEnd/>
            <a:tailEnd/>
          </a:ln>
        </p:spPr>
        <p:txBody>
          <a:bodyPr wrap="none" anchor="ctr"/>
          <a:lstStyle/>
          <a:p>
            <a:endParaRPr lang="el-GR"/>
          </a:p>
        </p:txBody>
      </p:sp>
      <p:sp>
        <p:nvSpPr>
          <p:cNvPr id="132162" name="Oval 66"/>
          <p:cNvSpPr>
            <a:spLocks noChangeArrowheads="1"/>
          </p:cNvSpPr>
          <p:nvPr/>
        </p:nvSpPr>
        <p:spPr bwMode="auto">
          <a:xfrm>
            <a:off x="5676775" y="5395689"/>
            <a:ext cx="215900" cy="215900"/>
          </a:xfrm>
          <a:prstGeom prst="ellipse">
            <a:avLst/>
          </a:prstGeom>
          <a:noFill/>
          <a:ln w="19050">
            <a:solidFill>
              <a:schemeClr val="hlink"/>
            </a:solidFill>
            <a:round/>
            <a:headEnd/>
            <a:tailEnd/>
          </a:ln>
        </p:spPr>
        <p:txBody>
          <a:bodyPr wrap="none" anchor="ctr"/>
          <a:lstStyle/>
          <a:p>
            <a:endParaRPr lang="el-GR"/>
          </a:p>
        </p:txBody>
      </p:sp>
      <p:sp>
        <p:nvSpPr>
          <p:cNvPr id="132163" name="Oval 67"/>
          <p:cNvSpPr>
            <a:spLocks noChangeArrowheads="1"/>
          </p:cNvSpPr>
          <p:nvPr/>
        </p:nvSpPr>
        <p:spPr bwMode="auto">
          <a:xfrm>
            <a:off x="5746625" y="5467126"/>
            <a:ext cx="73025" cy="73025"/>
          </a:xfrm>
          <a:prstGeom prst="ellipse">
            <a:avLst/>
          </a:prstGeom>
          <a:noFill/>
          <a:ln w="19050">
            <a:solidFill>
              <a:schemeClr val="hlink"/>
            </a:solidFill>
            <a:round/>
            <a:headEnd/>
            <a:tailEnd/>
          </a:ln>
        </p:spPr>
        <p:txBody>
          <a:bodyPr wrap="none" anchor="ctr"/>
          <a:lstStyle/>
          <a:p>
            <a:endParaRPr lang="el-GR"/>
          </a:p>
        </p:txBody>
      </p:sp>
      <p:sp>
        <p:nvSpPr>
          <p:cNvPr id="132164" name="Oval 68"/>
          <p:cNvSpPr>
            <a:spLocks noChangeArrowheads="1"/>
          </p:cNvSpPr>
          <p:nvPr/>
        </p:nvSpPr>
        <p:spPr bwMode="auto">
          <a:xfrm>
            <a:off x="7261671" y="4386238"/>
            <a:ext cx="358775" cy="358775"/>
          </a:xfrm>
          <a:prstGeom prst="ellipse">
            <a:avLst/>
          </a:prstGeom>
          <a:noFill/>
          <a:ln w="19050">
            <a:solidFill>
              <a:schemeClr val="hlink"/>
            </a:solidFill>
            <a:round/>
            <a:headEnd/>
            <a:tailEnd/>
          </a:ln>
        </p:spPr>
        <p:txBody>
          <a:bodyPr wrap="none" anchor="ctr"/>
          <a:lstStyle/>
          <a:p>
            <a:endParaRPr lang="el-GR"/>
          </a:p>
        </p:txBody>
      </p:sp>
      <p:sp>
        <p:nvSpPr>
          <p:cNvPr id="132165" name="Oval 69"/>
          <p:cNvSpPr>
            <a:spLocks noChangeArrowheads="1"/>
          </p:cNvSpPr>
          <p:nvPr/>
        </p:nvSpPr>
        <p:spPr bwMode="auto">
          <a:xfrm>
            <a:off x="7333108" y="4457675"/>
            <a:ext cx="215900" cy="215900"/>
          </a:xfrm>
          <a:prstGeom prst="ellipse">
            <a:avLst/>
          </a:prstGeom>
          <a:noFill/>
          <a:ln w="19050">
            <a:solidFill>
              <a:schemeClr val="hlink"/>
            </a:solidFill>
            <a:round/>
            <a:headEnd/>
            <a:tailEnd/>
          </a:ln>
        </p:spPr>
        <p:txBody>
          <a:bodyPr wrap="none" anchor="ctr"/>
          <a:lstStyle/>
          <a:p>
            <a:endParaRPr lang="el-GR"/>
          </a:p>
        </p:txBody>
      </p:sp>
      <p:sp>
        <p:nvSpPr>
          <p:cNvPr id="132166" name="Oval 70"/>
          <p:cNvSpPr>
            <a:spLocks noChangeArrowheads="1"/>
          </p:cNvSpPr>
          <p:nvPr/>
        </p:nvSpPr>
        <p:spPr bwMode="auto">
          <a:xfrm>
            <a:off x="7402958" y="4529113"/>
            <a:ext cx="73025" cy="73025"/>
          </a:xfrm>
          <a:prstGeom prst="ellipse">
            <a:avLst/>
          </a:prstGeom>
          <a:noFill/>
          <a:ln w="19050">
            <a:solidFill>
              <a:schemeClr val="hlink"/>
            </a:solidFill>
            <a:round/>
            <a:headEnd/>
            <a:tailEnd/>
          </a:ln>
        </p:spPr>
        <p:txBody>
          <a:bodyPr wrap="none" anchor="ctr"/>
          <a:lstStyle/>
          <a:p>
            <a:endParaRPr lang="el-GR"/>
          </a:p>
        </p:txBody>
      </p:sp>
      <p:sp>
        <p:nvSpPr>
          <p:cNvPr id="132167" name="Oval 71"/>
          <p:cNvSpPr>
            <a:spLocks noChangeArrowheads="1"/>
          </p:cNvSpPr>
          <p:nvPr/>
        </p:nvSpPr>
        <p:spPr bwMode="auto">
          <a:xfrm>
            <a:off x="6972175" y="5116289"/>
            <a:ext cx="358775" cy="358775"/>
          </a:xfrm>
          <a:prstGeom prst="ellipse">
            <a:avLst/>
          </a:prstGeom>
          <a:noFill/>
          <a:ln w="19050">
            <a:solidFill>
              <a:schemeClr val="hlink"/>
            </a:solidFill>
            <a:round/>
            <a:headEnd/>
            <a:tailEnd/>
          </a:ln>
        </p:spPr>
        <p:txBody>
          <a:bodyPr wrap="none" anchor="ctr"/>
          <a:lstStyle/>
          <a:p>
            <a:endParaRPr lang="el-GR"/>
          </a:p>
        </p:txBody>
      </p:sp>
      <p:sp>
        <p:nvSpPr>
          <p:cNvPr id="132168" name="Oval 72"/>
          <p:cNvSpPr>
            <a:spLocks noChangeArrowheads="1"/>
          </p:cNvSpPr>
          <p:nvPr/>
        </p:nvSpPr>
        <p:spPr bwMode="auto">
          <a:xfrm>
            <a:off x="7043613" y="5187726"/>
            <a:ext cx="215900" cy="215900"/>
          </a:xfrm>
          <a:prstGeom prst="ellipse">
            <a:avLst/>
          </a:prstGeom>
          <a:noFill/>
          <a:ln w="19050">
            <a:solidFill>
              <a:schemeClr val="hlink"/>
            </a:solidFill>
            <a:round/>
            <a:headEnd/>
            <a:tailEnd/>
          </a:ln>
        </p:spPr>
        <p:txBody>
          <a:bodyPr wrap="none" anchor="ctr"/>
          <a:lstStyle/>
          <a:p>
            <a:endParaRPr lang="el-GR"/>
          </a:p>
        </p:txBody>
      </p:sp>
      <p:sp>
        <p:nvSpPr>
          <p:cNvPr id="132169" name="Oval 73"/>
          <p:cNvSpPr>
            <a:spLocks noChangeArrowheads="1"/>
          </p:cNvSpPr>
          <p:nvPr/>
        </p:nvSpPr>
        <p:spPr bwMode="auto">
          <a:xfrm>
            <a:off x="7113463" y="5259164"/>
            <a:ext cx="73025" cy="73025"/>
          </a:xfrm>
          <a:prstGeom prst="ellipse">
            <a:avLst/>
          </a:prstGeom>
          <a:noFill/>
          <a:ln w="19050">
            <a:solidFill>
              <a:schemeClr val="hlink"/>
            </a:solidFill>
            <a:round/>
            <a:headEnd/>
            <a:tailEnd/>
          </a:ln>
        </p:spPr>
        <p:txBody>
          <a:bodyPr wrap="none" anchor="ctr"/>
          <a:lstStyle/>
          <a:p>
            <a:endParaRPr lang="el-GR"/>
          </a:p>
        </p:txBody>
      </p:sp>
      <p:sp>
        <p:nvSpPr>
          <p:cNvPr id="132170" name="Oval 74"/>
          <p:cNvSpPr>
            <a:spLocks noChangeArrowheads="1"/>
          </p:cNvSpPr>
          <p:nvPr/>
        </p:nvSpPr>
        <p:spPr bwMode="auto">
          <a:xfrm>
            <a:off x="8485633" y="4395763"/>
            <a:ext cx="358775" cy="358775"/>
          </a:xfrm>
          <a:prstGeom prst="ellipse">
            <a:avLst/>
          </a:prstGeom>
          <a:noFill/>
          <a:ln w="19050">
            <a:solidFill>
              <a:schemeClr val="hlink"/>
            </a:solidFill>
            <a:round/>
            <a:headEnd/>
            <a:tailEnd/>
          </a:ln>
        </p:spPr>
        <p:txBody>
          <a:bodyPr wrap="none" anchor="ctr"/>
          <a:lstStyle/>
          <a:p>
            <a:endParaRPr lang="el-GR"/>
          </a:p>
        </p:txBody>
      </p:sp>
      <p:sp>
        <p:nvSpPr>
          <p:cNvPr id="132171" name="Oval 75"/>
          <p:cNvSpPr>
            <a:spLocks noChangeArrowheads="1"/>
          </p:cNvSpPr>
          <p:nvPr/>
        </p:nvSpPr>
        <p:spPr bwMode="auto">
          <a:xfrm>
            <a:off x="8557071" y="4467200"/>
            <a:ext cx="215900" cy="215900"/>
          </a:xfrm>
          <a:prstGeom prst="ellipse">
            <a:avLst/>
          </a:prstGeom>
          <a:noFill/>
          <a:ln w="19050">
            <a:solidFill>
              <a:schemeClr val="hlink"/>
            </a:solidFill>
            <a:round/>
            <a:headEnd/>
            <a:tailEnd/>
          </a:ln>
        </p:spPr>
        <p:txBody>
          <a:bodyPr wrap="none" anchor="ctr"/>
          <a:lstStyle/>
          <a:p>
            <a:endParaRPr lang="el-GR"/>
          </a:p>
        </p:txBody>
      </p:sp>
      <p:sp>
        <p:nvSpPr>
          <p:cNvPr id="132172" name="Oval 76"/>
          <p:cNvSpPr>
            <a:spLocks noChangeArrowheads="1"/>
          </p:cNvSpPr>
          <p:nvPr/>
        </p:nvSpPr>
        <p:spPr bwMode="auto">
          <a:xfrm>
            <a:off x="8626921" y="4538638"/>
            <a:ext cx="73025" cy="73025"/>
          </a:xfrm>
          <a:prstGeom prst="ellipse">
            <a:avLst/>
          </a:prstGeom>
          <a:noFill/>
          <a:ln w="19050">
            <a:solidFill>
              <a:schemeClr val="hlink"/>
            </a:solidFill>
            <a:round/>
            <a:headEnd/>
            <a:tailEnd/>
          </a:ln>
        </p:spPr>
        <p:txBody>
          <a:bodyPr wrap="none" anchor="ctr"/>
          <a:lstStyle/>
          <a:p>
            <a:endParaRPr lang="el-GR"/>
          </a:p>
        </p:txBody>
      </p:sp>
      <p:sp>
        <p:nvSpPr>
          <p:cNvPr id="132173" name="Line 77"/>
          <p:cNvSpPr>
            <a:spLocks noChangeShapeType="1"/>
          </p:cNvSpPr>
          <p:nvPr/>
        </p:nvSpPr>
        <p:spPr bwMode="auto">
          <a:xfrm flipH="1">
            <a:off x="7812533" y="4786288"/>
            <a:ext cx="720725" cy="0"/>
          </a:xfrm>
          <a:prstGeom prst="line">
            <a:avLst/>
          </a:prstGeom>
          <a:noFill/>
          <a:ln w="19050">
            <a:solidFill>
              <a:schemeClr val="tx2"/>
            </a:solidFill>
            <a:round/>
            <a:headEnd/>
            <a:tailEnd type="triangle" w="med" len="med"/>
          </a:ln>
        </p:spPr>
        <p:txBody>
          <a:bodyPr/>
          <a:lstStyle/>
          <a:p>
            <a:endParaRPr lang="el-GR"/>
          </a:p>
        </p:txBody>
      </p:sp>
      <p:sp>
        <p:nvSpPr>
          <p:cNvPr id="132174" name="Line 78"/>
          <p:cNvSpPr>
            <a:spLocks noChangeShapeType="1"/>
          </p:cNvSpPr>
          <p:nvPr/>
        </p:nvSpPr>
        <p:spPr bwMode="auto">
          <a:xfrm flipH="1" flipV="1">
            <a:off x="6661596" y="4570388"/>
            <a:ext cx="576262" cy="144462"/>
          </a:xfrm>
          <a:prstGeom prst="line">
            <a:avLst/>
          </a:prstGeom>
          <a:noFill/>
          <a:ln w="19050">
            <a:solidFill>
              <a:schemeClr val="tx2"/>
            </a:solidFill>
            <a:round/>
            <a:headEnd/>
            <a:tailEnd type="triangle" w="med" len="med"/>
          </a:ln>
        </p:spPr>
        <p:txBody>
          <a:bodyPr/>
          <a:lstStyle/>
          <a:p>
            <a:endParaRPr lang="el-GR"/>
          </a:p>
        </p:txBody>
      </p:sp>
      <p:sp>
        <p:nvSpPr>
          <p:cNvPr id="132175" name="Line 79"/>
          <p:cNvSpPr>
            <a:spLocks noChangeShapeType="1"/>
          </p:cNvSpPr>
          <p:nvPr/>
        </p:nvSpPr>
        <p:spPr bwMode="auto">
          <a:xfrm flipH="1">
            <a:off x="6156200" y="5579839"/>
            <a:ext cx="865188" cy="144462"/>
          </a:xfrm>
          <a:prstGeom prst="line">
            <a:avLst/>
          </a:prstGeom>
          <a:noFill/>
          <a:ln w="19050">
            <a:solidFill>
              <a:schemeClr val="tx2"/>
            </a:solidFill>
            <a:round/>
            <a:headEnd/>
            <a:tailEnd type="triangle" w="med" len="med"/>
          </a:ln>
        </p:spPr>
        <p:txBody>
          <a:bodyPr/>
          <a:lstStyle/>
          <a:p>
            <a:endParaRPr lang="el-GR"/>
          </a:p>
        </p:txBody>
      </p:sp>
      <p:sp>
        <p:nvSpPr>
          <p:cNvPr id="132176" name="Line 80"/>
          <p:cNvSpPr>
            <a:spLocks noChangeShapeType="1"/>
          </p:cNvSpPr>
          <p:nvPr/>
        </p:nvSpPr>
        <p:spPr bwMode="auto">
          <a:xfrm flipH="1" flipV="1">
            <a:off x="5293171" y="4786288"/>
            <a:ext cx="576262" cy="144462"/>
          </a:xfrm>
          <a:prstGeom prst="line">
            <a:avLst/>
          </a:prstGeom>
          <a:noFill/>
          <a:ln w="19050">
            <a:solidFill>
              <a:schemeClr val="tx2"/>
            </a:solidFill>
            <a:round/>
            <a:headEnd/>
            <a:tailEnd type="triangle" w="med" len="med"/>
          </a:ln>
        </p:spPr>
        <p:txBody>
          <a:bodyPr/>
          <a:lstStyle/>
          <a:p>
            <a:endParaRPr lang="el-GR"/>
          </a:p>
        </p:txBody>
      </p:sp>
      <p:sp>
        <p:nvSpPr>
          <p:cNvPr id="132177" name="Line 81"/>
          <p:cNvSpPr>
            <a:spLocks noChangeShapeType="1"/>
          </p:cNvSpPr>
          <p:nvPr/>
        </p:nvSpPr>
        <p:spPr bwMode="auto">
          <a:xfrm flipH="1">
            <a:off x="5364608" y="4425925"/>
            <a:ext cx="720725" cy="144463"/>
          </a:xfrm>
          <a:prstGeom prst="line">
            <a:avLst/>
          </a:prstGeom>
          <a:noFill/>
          <a:ln w="19050">
            <a:solidFill>
              <a:schemeClr val="tx2"/>
            </a:solidFill>
            <a:round/>
            <a:headEnd/>
            <a:tailEnd type="triangle" w="med" len="med"/>
          </a:ln>
        </p:spPr>
        <p:txBody>
          <a:bodyPr/>
          <a:lstStyle/>
          <a:p>
            <a:endParaRPr lang="el-GR"/>
          </a:p>
        </p:txBody>
      </p:sp>
      <p:sp>
        <p:nvSpPr>
          <p:cNvPr id="132178" name="Line 82"/>
          <p:cNvSpPr>
            <a:spLocks noChangeShapeType="1"/>
          </p:cNvSpPr>
          <p:nvPr/>
        </p:nvSpPr>
        <p:spPr bwMode="auto">
          <a:xfrm flipH="1" flipV="1">
            <a:off x="5221163" y="5363939"/>
            <a:ext cx="360362" cy="287337"/>
          </a:xfrm>
          <a:prstGeom prst="line">
            <a:avLst/>
          </a:prstGeom>
          <a:noFill/>
          <a:ln w="19050">
            <a:solidFill>
              <a:schemeClr val="tx2"/>
            </a:solidFill>
            <a:round/>
            <a:headEnd/>
            <a:tailEnd type="triangle" w="med" len="med"/>
          </a:ln>
        </p:spPr>
        <p:txBody>
          <a:bodyPr/>
          <a:lstStyle/>
          <a:p>
            <a:endParaRPr lang="el-GR"/>
          </a:p>
        </p:txBody>
      </p:sp>
      <p:sp>
        <p:nvSpPr>
          <p:cNvPr id="132179" name="Line 83"/>
          <p:cNvSpPr>
            <a:spLocks noChangeShapeType="1"/>
          </p:cNvSpPr>
          <p:nvPr/>
        </p:nvSpPr>
        <p:spPr bwMode="auto">
          <a:xfrm flipH="1" flipV="1">
            <a:off x="4068638" y="5148039"/>
            <a:ext cx="504825" cy="142875"/>
          </a:xfrm>
          <a:prstGeom prst="line">
            <a:avLst/>
          </a:prstGeom>
          <a:noFill/>
          <a:ln w="19050">
            <a:solidFill>
              <a:schemeClr val="tx2"/>
            </a:solidFill>
            <a:round/>
            <a:headEnd/>
            <a:tailEnd type="triangle" w="med" len="med"/>
          </a:ln>
        </p:spPr>
        <p:txBody>
          <a:bodyPr/>
          <a:lstStyle/>
          <a:p>
            <a:endParaRPr lang="el-GR"/>
          </a:p>
        </p:txBody>
      </p:sp>
      <p:sp>
        <p:nvSpPr>
          <p:cNvPr id="132180" name="Line 84"/>
          <p:cNvSpPr>
            <a:spLocks noChangeShapeType="1"/>
          </p:cNvSpPr>
          <p:nvPr/>
        </p:nvSpPr>
        <p:spPr bwMode="auto">
          <a:xfrm flipH="1">
            <a:off x="4068637" y="4745012"/>
            <a:ext cx="720725" cy="258563"/>
          </a:xfrm>
          <a:prstGeom prst="line">
            <a:avLst/>
          </a:prstGeom>
          <a:noFill/>
          <a:ln w="19050">
            <a:solidFill>
              <a:schemeClr val="tx2"/>
            </a:solidFill>
            <a:round/>
            <a:headEnd/>
            <a:tailEnd type="triangle" w="med" len="med"/>
          </a:ln>
        </p:spPr>
        <p:txBody>
          <a:bodyPr/>
          <a:lstStyle/>
          <a:p>
            <a:endParaRPr lang="el-GR"/>
          </a:p>
        </p:txBody>
      </p:sp>
      <p:sp>
        <p:nvSpPr>
          <p:cNvPr id="132181" name="Line 85"/>
          <p:cNvSpPr>
            <a:spLocks noChangeShapeType="1"/>
          </p:cNvSpPr>
          <p:nvPr/>
        </p:nvSpPr>
        <p:spPr bwMode="auto">
          <a:xfrm flipH="1">
            <a:off x="2844674" y="5219476"/>
            <a:ext cx="720725" cy="176213"/>
          </a:xfrm>
          <a:prstGeom prst="line">
            <a:avLst/>
          </a:prstGeom>
          <a:noFill/>
          <a:ln w="19050">
            <a:solidFill>
              <a:schemeClr val="tx2"/>
            </a:solidFill>
            <a:round/>
            <a:headEnd/>
            <a:tailEnd type="triangle" w="med" len="med"/>
          </a:ln>
        </p:spPr>
        <p:txBody>
          <a:bodyPr/>
          <a:lstStyle/>
          <a:p>
            <a:endParaRPr lang="el-GR"/>
          </a:p>
        </p:txBody>
      </p:sp>
      <p:pic>
        <p:nvPicPr>
          <p:cNvPr id="56" name="Picture 11" descr="data_serve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467544" y="4331741"/>
            <a:ext cx="1357783" cy="1357783"/>
          </a:xfrm>
          <a:prstGeom prst="rect">
            <a:avLst/>
          </a:prstGeom>
          <a:noFill/>
          <a:ln w="9525">
            <a:noFill/>
            <a:miter lim="800000"/>
            <a:headEnd/>
            <a:tailEnd/>
          </a:ln>
        </p:spPr>
      </p:pic>
      <p:sp>
        <p:nvSpPr>
          <p:cNvPr id="58" name="Rectangle 57"/>
          <p:cNvSpPr/>
          <p:nvPr/>
        </p:nvSpPr>
        <p:spPr bwMode="auto">
          <a:xfrm>
            <a:off x="318457" y="5877272"/>
            <a:ext cx="8424936" cy="939210"/>
          </a:xfrm>
          <a:prstGeom prst="rect">
            <a:avLst/>
          </a:prstGeom>
          <a:solidFill>
            <a:schemeClr val="accent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2400" b="1" dirty="0" smtClean="0">
                <a:solidFill>
                  <a:schemeClr val="tx2"/>
                </a:solidFill>
              </a:rPr>
              <a:t>Need for disseminating </a:t>
            </a:r>
            <a:r>
              <a:rPr lang="en-GB" sz="2400" b="1" dirty="0">
                <a:solidFill>
                  <a:schemeClr val="tx2"/>
                </a:solidFill>
              </a:rPr>
              <a:t>queries and </a:t>
            </a:r>
            <a:r>
              <a:rPr lang="en-GB" sz="2400" b="1" dirty="0" smtClean="0">
                <a:solidFill>
                  <a:schemeClr val="tx2"/>
                </a:solidFill>
              </a:rPr>
              <a:t>acquiring </a:t>
            </a:r>
            <a:r>
              <a:rPr lang="en-GB" sz="2400" b="1" dirty="0">
                <a:solidFill>
                  <a:schemeClr val="tx2"/>
                </a:solidFill>
              </a:rPr>
              <a:t>data in an </a:t>
            </a:r>
            <a:r>
              <a:rPr lang="en-GB" sz="2400" b="1" dirty="0">
                <a:solidFill>
                  <a:srgbClr val="FF0000"/>
                </a:solidFill>
              </a:rPr>
              <a:t>energy-efficient</a:t>
            </a:r>
            <a:r>
              <a:rPr lang="en-GB" sz="2400" b="1" dirty="0">
                <a:solidFill>
                  <a:schemeClr val="tx2"/>
                </a:solidFill>
              </a:rPr>
              <a:t> </a:t>
            </a:r>
            <a:r>
              <a:rPr lang="en-GB" sz="2400" b="1" dirty="0" smtClean="0">
                <a:solidFill>
                  <a:schemeClr val="tx2"/>
                </a:solidFill>
              </a:rPr>
              <a:t>manner</a:t>
            </a:r>
            <a:endParaRPr lang="el-GR" sz="2400" b="1" dirty="0">
              <a:solidFill>
                <a:schemeClr val="tx2"/>
              </a:solidFill>
            </a:endParaRPr>
          </a:p>
        </p:txBody>
      </p:sp>
    </p:spTree>
    <p:custDataLst>
      <p:tags r:id="rId1"/>
    </p:custDataLst>
    <p:extLst>
      <p:ext uri="{BB962C8B-B14F-4D97-AF65-F5344CB8AC3E}">
        <p14:creationId xmlns:p14="http://schemas.microsoft.com/office/powerpoint/2010/main" val="724308792"/>
      </p:ext>
    </p:extLst>
  </p:cSld>
  <p:clrMapOvr>
    <a:masterClrMapping/>
  </p:clrMapOvr>
  <p:transition xmlns:p14="http://schemas.microsoft.com/office/powerpoint/2010/main" advTm="7743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2099">
                                            <p:txEl>
                                              <p:pRg st="1" end="1"/>
                                            </p:txEl>
                                          </p:spTgt>
                                        </p:tgtEl>
                                        <p:attrNameLst>
                                          <p:attrName>style.visibility</p:attrName>
                                        </p:attrNameLst>
                                      </p:cBhvr>
                                      <p:to>
                                        <p:strVal val="visible"/>
                                      </p:to>
                                    </p:set>
                                    <p:animEffect transition="in" filter="slide(fromBottom)">
                                      <p:cBhvr>
                                        <p:cTn id="7" dur="500"/>
                                        <p:tgtEl>
                                          <p:spTgt spid="132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2099">
                                            <p:txEl>
                                              <p:pRg st="2" end="2"/>
                                            </p:txEl>
                                          </p:spTgt>
                                        </p:tgtEl>
                                        <p:attrNameLst>
                                          <p:attrName>style.visibility</p:attrName>
                                        </p:attrNameLst>
                                      </p:cBhvr>
                                      <p:to>
                                        <p:strVal val="visible"/>
                                      </p:to>
                                    </p:set>
                                    <p:animEffect transition="in" filter="slide(fromBottom)">
                                      <p:cBhvr>
                                        <p:cTn id="12" dur="500"/>
                                        <p:tgtEl>
                                          <p:spTgt spid="132099">
                                            <p:txEl>
                                              <p:pRg st="2" end="2"/>
                                            </p:txEl>
                                          </p:spTgt>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32118"/>
                                        </p:tgtEl>
                                        <p:attrNameLst>
                                          <p:attrName>style.visibility</p:attrName>
                                        </p:attrNameLst>
                                      </p:cBhvr>
                                      <p:to>
                                        <p:strVal val="visible"/>
                                      </p:to>
                                    </p:set>
                                  </p:childTnLst>
                                </p:cTn>
                              </p:par>
                              <p:par>
                                <p:cTn id="16" presetID="1" presetClass="entr" presetSubtype="0" fill="hold" grpId="0" nodeType="withEffect">
                                  <p:stCondLst>
                                    <p:cond delay="500"/>
                                  </p:stCondLst>
                                  <p:childTnLst>
                                    <p:set>
                                      <p:cBhvr>
                                        <p:cTn id="17" dur="1" fill="hold">
                                          <p:stCondLst>
                                            <p:cond delay="0"/>
                                          </p:stCondLst>
                                        </p:cTn>
                                        <p:tgtEl>
                                          <p:spTgt spid="132117"/>
                                        </p:tgtEl>
                                        <p:attrNameLst>
                                          <p:attrName>style.visibility</p:attrName>
                                        </p:attrNameLst>
                                      </p:cBhvr>
                                      <p:to>
                                        <p:strVal val="visible"/>
                                      </p:to>
                                    </p:set>
                                  </p:childTnLst>
                                </p:cTn>
                              </p:par>
                              <p:par>
                                <p:cTn id="18" presetID="1" presetClass="entr" presetSubtype="0" fill="hold" grpId="0" nodeType="withEffect">
                                  <p:stCondLst>
                                    <p:cond delay="1000"/>
                                  </p:stCondLst>
                                  <p:childTnLst>
                                    <p:set>
                                      <p:cBhvr>
                                        <p:cTn id="19" dur="1" fill="hold">
                                          <p:stCondLst>
                                            <p:cond delay="0"/>
                                          </p:stCondLst>
                                        </p:cTn>
                                        <p:tgtEl>
                                          <p:spTgt spid="132116"/>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132148"/>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132147"/>
                                        </p:tgtEl>
                                        <p:attrNameLst>
                                          <p:attrName>style.visibility</p:attrName>
                                        </p:attrNameLst>
                                      </p:cBhvr>
                                      <p:to>
                                        <p:strVal val="visible"/>
                                      </p:to>
                                    </p:set>
                                  </p:childTnLst>
                                </p:cTn>
                              </p:par>
                              <p:par>
                                <p:cTn id="25" presetID="1" presetClass="entr" presetSubtype="0" fill="hold" grpId="0" nodeType="withEffect">
                                  <p:stCondLst>
                                    <p:cond delay="1000"/>
                                  </p:stCondLst>
                                  <p:childTnLst>
                                    <p:set>
                                      <p:cBhvr>
                                        <p:cTn id="26" dur="1" fill="hold">
                                          <p:stCondLst>
                                            <p:cond delay="0"/>
                                          </p:stCondLst>
                                        </p:cTn>
                                        <p:tgtEl>
                                          <p:spTgt spid="132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32099">
                                            <p:txEl>
                                              <p:pRg st="3" end="3"/>
                                            </p:txEl>
                                          </p:spTgt>
                                        </p:tgtEl>
                                        <p:attrNameLst>
                                          <p:attrName>style.visibility</p:attrName>
                                        </p:attrNameLst>
                                      </p:cBhvr>
                                      <p:to>
                                        <p:strVal val="visible"/>
                                      </p:to>
                                    </p:set>
                                    <p:animEffect transition="in" filter="slide(fromBottom)">
                                      <p:cBhvr>
                                        <p:cTn id="31" dur="500"/>
                                        <p:tgtEl>
                                          <p:spTgt spid="132099">
                                            <p:txEl>
                                              <p:pRg st="3" end="3"/>
                                            </p:txEl>
                                          </p:spTgt>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9"/>
                                          </p:stCondLst>
                                        </p:cTn>
                                        <p:tgtEl>
                                          <p:spTgt spid="132151"/>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9"/>
                                          </p:stCondLst>
                                        </p:cTn>
                                        <p:tgtEl>
                                          <p:spTgt spid="132150"/>
                                        </p:tgtEl>
                                        <p:attrNameLst>
                                          <p:attrName>style.visibility</p:attrName>
                                        </p:attrNameLst>
                                      </p:cBhvr>
                                      <p:to>
                                        <p:strVal val="visible"/>
                                      </p:to>
                                    </p:set>
                                  </p:childTnLst>
                                </p:cTn>
                              </p:par>
                              <p:par>
                                <p:cTn id="37" presetID="1" presetClass="entr" presetSubtype="0" fill="hold" grpId="0" nodeType="withEffect">
                                  <p:stCondLst>
                                    <p:cond delay="1000"/>
                                  </p:stCondLst>
                                  <p:childTnLst>
                                    <p:set>
                                      <p:cBhvr>
                                        <p:cTn id="38" dur="1" fill="hold">
                                          <p:stCondLst>
                                            <p:cond delay="9"/>
                                          </p:stCondLst>
                                        </p:cTn>
                                        <p:tgtEl>
                                          <p:spTgt spid="1321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9"/>
                                          </p:stCondLst>
                                        </p:cTn>
                                        <p:tgtEl>
                                          <p:spTgt spid="132154"/>
                                        </p:tgtEl>
                                        <p:attrNameLst>
                                          <p:attrName>style.visibility</p:attrName>
                                        </p:attrNameLst>
                                      </p:cBhvr>
                                      <p:to>
                                        <p:strVal val="visible"/>
                                      </p:to>
                                    </p:set>
                                  </p:childTnLst>
                                </p:cTn>
                              </p:par>
                              <p:par>
                                <p:cTn id="41" presetID="1" presetClass="entr" presetSubtype="0" fill="hold" grpId="0" nodeType="withEffect">
                                  <p:stCondLst>
                                    <p:cond delay="500"/>
                                  </p:stCondLst>
                                  <p:childTnLst>
                                    <p:set>
                                      <p:cBhvr>
                                        <p:cTn id="42" dur="1" fill="hold">
                                          <p:stCondLst>
                                            <p:cond delay="9"/>
                                          </p:stCondLst>
                                        </p:cTn>
                                        <p:tgtEl>
                                          <p:spTgt spid="132153"/>
                                        </p:tgtEl>
                                        <p:attrNameLst>
                                          <p:attrName>style.visibility</p:attrName>
                                        </p:attrNameLst>
                                      </p:cBhvr>
                                      <p:to>
                                        <p:strVal val="visible"/>
                                      </p:to>
                                    </p:set>
                                  </p:childTnLst>
                                </p:cTn>
                              </p:par>
                              <p:par>
                                <p:cTn id="43" presetID="1" presetClass="entr" presetSubtype="0" fill="hold" grpId="0" nodeType="withEffect">
                                  <p:stCondLst>
                                    <p:cond delay="1000"/>
                                  </p:stCondLst>
                                  <p:childTnLst>
                                    <p:set>
                                      <p:cBhvr>
                                        <p:cTn id="44" dur="1" fill="hold">
                                          <p:stCondLst>
                                            <p:cond delay="9"/>
                                          </p:stCondLst>
                                        </p:cTn>
                                        <p:tgtEl>
                                          <p:spTgt spid="132152"/>
                                        </p:tgtEl>
                                        <p:attrNameLst>
                                          <p:attrName>style.visibility</p:attrName>
                                        </p:attrNameLst>
                                      </p:cBhvr>
                                      <p:to>
                                        <p:strVal val="visible"/>
                                      </p:to>
                                    </p:set>
                                  </p:childTnLst>
                                </p:cTn>
                              </p:par>
                            </p:childTnLst>
                          </p:cTn>
                        </p:par>
                        <p:par>
                          <p:cTn id="45" fill="hold">
                            <p:stCondLst>
                              <p:cond delay="1510"/>
                            </p:stCondLst>
                            <p:childTnLst>
                              <p:par>
                                <p:cTn id="46" presetID="1" presetClass="entr" presetSubtype="0" fill="hold" grpId="0" nodeType="afterEffect">
                                  <p:stCondLst>
                                    <p:cond delay="0"/>
                                  </p:stCondLst>
                                  <p:childTnLst>
                                    <p:set>
                                      <p:cBhvr>
                                        <p:cTn id="47" dur="1" fill="hold">
                                          <p:stCondLst>
                                            <p:cond delay="9"/>
                                          </p:stCondLst>
                                        </p:cTn>
                                        <p:tgtEl>
                                          <p:spTgt spid="132157"/>
                                        </p:tgtEl>
                                        <p:attrNameLst>
                                          <p:attrName>style.visibility</p:attrName>
                                        </p:attrNameLst>
                                      </p:cBhvr>
                                      <p:to>
                                        <p:strVal val="visible"/>
                                      </p:to>
                                    </p:set>
                                  </p:childTnLst>
                                </p:cTn>
                              </p:par>
                              <p:par>
                                <p:cTn id="48" presetID="1" presetClass="entr" presetSubtype="0" fill="hold" grpId="0" nodeType="withEffect">
                                  <p:stCondLst>
                                    <p:cond delay="500"/>
                                  </p:stCondLst>
                                  <p:childTnLst>
                                    <p:set>
                                      <p:cBhvr>
                                        <p:cTn id="49" dur="1" fill="hold">
                                          <p:stCondLst>
                                            <p:cond delay="9"/>
                                          </p:stCondLst>
                                        </p:cTn>
                                        <p:tgtEl>
                                          <p:spTgt spid="132156"/>
                                        </p:tgtEl>
                                        <p:attrNameLst>
                                          <p:attrName>style.visibility</p:attrName>
                                        </p:attrNameLst>
                                      </p:cBhvr>
                                      <p:to>
                                        <p:strVal val="visible"/>
                                      </p:to>
                                    </p:set>
                                  </p:childTnLst>
                                </p:cTn>
                              </p:par>
                              <p:par>
                                <p:cTn id="50" presetID="1" presetClass="entr" presetSubtype="0" fill="hold" grpId="0" nodeType="withEffect">
                                  <p:stCondLst>
                                    <p:cond delay="1000"/>
                                  </p:stCondLst>
                                  <p:childTnLst>
                                    <p:set>
                                      <p:cBhvr>
                                        <p:cTn id="51" dur="1" fill="hold">
                                          <p:stCondLst>
                                            <p:cond delay="9"/>
                                          </p:stCondLst>
                                        </p:cTn>
                                        <p:tgtEl>
                                          <p:spTgt spid="13215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9"/>
                                          </p:stCondLst>
                                        </p:cTn>
                                        <p:tgtEl>
                                          <p:spTgt spid="132160"/>
                                        </p:tgtEl>
                                        <p:attrNameLst>
                                          <p:attrName>style.visibility</p:attrName>
                                        </p:attrNameLst>
                                      </p:cBhvr>
                                      <p:to>
                                        <p:strVal val="visible"/>
                                      </p:to>
                                    </p:set>
                                  </p:childTnLst>
                                </p:cTn>
                              </p:par>
                              <p:par>
                                <p:cTn id="54" presetID="1" presetClass="entr" presetSubtype="0" fill="hold" grpId="0" nodeType="withEffect">
                                  <p:stCondLst>
                                    <p:cond delay="500"/>
                                  </p:stCondLst>
                                  <p:childTnLst>
                                    <p:set>
                                      <p:cBhvr>
                                        <p:cTn id="55" dur="1" fill="hold">
                                          <p:stCondLst>
                                            <p:cond delay="9"/>
                                          </p:stCondLst>
                                        </p:cTn>
                                        <p:tgtEl>
                                          <p:spTgt spid="132159"/>
                                        </p:tgtEl>
                                        <p:attrNameLst>
                                          <p:attrName>style.visibility</p:attrName>
                                        </p:attrNameLst>
                                      </p:cBhvr>
                                      <p:to>
                                        <p:strVal val="visible"/>
                                      </p:to>
                                    </p:set>
                                  </p:childTnLst>
                                </p:cTn>
                              </p:par>
                              <p:par>
                                <p:cTn id="56" presetID="1" presetClass="entr" presetSubtype="0" fill="hold" grpId="0" nodeType="withEffect">
                                  <p:stCondLst>
                                    <p:cond delay="1000"/>
                                  </p:stCondLst>
                                  <p:childTnLst>
                                    <p:set>
                                      <p:cBhvr>
                                        <p:cTn id="57" dur="1" fill="hold">
                                          <p:stCondLst>
                                            <p:cond delay="9"/>
                                          </p:stCondLst>
                                        </p:cTn>
                                        <p:tgtEl>
                                          <p:spTgt spid="13215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9"/>
                                          </p:stCondLst>
                                        </p:cTn>
                                        <p:tgtEl>
                                          <p:spTgt spid="132163"/>
                                        </p:tgtEl>
                                        <p:attrNameLst>
                                          <p:attrName>style.visibility</p:attrName>
                                        </p:attrNameLst>
                                      </p:cBhvr>
                                      <p:to>
                                        <p:strVal val="visible"/>
                                      </p:to>
                                    </p:set>
                                  </p:childTnLst>
                                </p:cTn>
                              </p:par>
                              <p:par>
                                <p:cTn id="60" presetID="1" presetClass="entr" presetSubtype="0" fill="hold" grpId="0" nodeType="withEffect">
                                  <p:stCondLst>
                                    <p:cond delay="500"/>
                                  </p:stCondLst>
                                  <p:childTnLst>
                                    <p:set>
                                      <p:cBhvr>
                                        <p:cTn id="61" dur="1" fill="hold">
                                          <p:stCondLst>
                                            <p:cond delay="9"/>
                                          </p:stCondLst>
                                        </p:cTn>
                                        <p:tgtEl>
                                          <p:spTgt spid="132162"/>
                                        </p:tgtEl>
                                        <p:attrNameLst>
                                          <p:attrName>style.visibility</p:attrName>
                                        </p:attrNameLst>
                                      </p:cBhvr>
                                      <p:to>
                                        <p:strVal val="visible"/>
                                      </p:to>
                                    </p:set>
                                  </p:childTnLst>
                                </p:cTn>
                              </p:par>
                              <p:par>
                                <p:cTn id="62" presetID="1" presetClass="entr" presetSubtype="0" fill="hold" grpId="0" nodeType="withEffect">
                                  <p:stCondLst>
                                    <p:cond delay="1000"/>
                                  </p:stCondLst>
                                  <p:childTnLst>
                                    <p:set>
                                      <p:cBhvr>
                                        <p:cTn id="63" dur="1" fill="hold">
                                          <p:stCondLst>
                                            <p:cond delay="9"/>
                                          </p:stCondLst>
                                        </p:cTn>
                                        <p:tgtEl>
                                          <p:spTgt spid="132161"/>
                                        </p:tgtEl>
                                        <p:attrNameLst>
                                          <p:attrName>style.visibility</p:attrName>
                                        </p:attrNameLst>
                                      </p:cBhvr>
                                      <p:to>
                                        <p:strVal val="visible"/>
                                      </p:to>
                                    </p:set>
                                  </p:childTnLst>
                                </p:cTn>
                              </p:par>
                            </p:childTnLst>
                          </p:cTn>
                        </p:par>
                        <p:par>
                          <p:cTn id="64" fill="hold">
                            <p:stCondLst>
                              <p:cond delay="2520"/>
                            </p:stCondLst>
                            <p:childTnLst>
                              <p:par>
                                <p:cTn id="65" presetID="1" presetClass="entr" presetSubtype="0" fill="hold" grpId="0" nodeType="afterEffect">
                                  <p:stCondLst>
                                    <p:cond delay="0"/>
                                  </p:stCondLst>
                                  <p:childTnLst>
                                    <p:set>
                                      <p:cBhvr>
                                        <p:cTn id="66" dur="1" fill="hold">
                                          <p:stCondLst>
                                            <p:cond delay="9"/>
                                          </p:stCondLst>
                                        </p:cTn>
                                        <p:tgtEl>
                                          <p:spTgt spid="132166"/>
                                        </p:tgtEl>
                                        <p:attrNameLst>
                                          <p:attrName>style.visibility</p:attrName>
                                        </p:attrNameLst>
                                      </p:cBhvr>
                                      <p:to>
                                        <p:strVal val="visible"/>
                                      </p:to>
                                    </p:set>
                                  </p:childTnLst>
                                </p:cTn>
                              </p:par>
                              <p:par>
                                <p:cTn id="67" presetID="1" presetClass="entr" presetSubtype="0" fill="hold" grpId="0" nodeType="withEffect">
                                  <p:stCondLst>
                                    <p:cond delay="500"/>
                                  </p:stCondLst>
                                  <p:childTnLst>
                                    <p:set>
                                      <p:cBhvr>
                                        <p:cTn id="68" dur="1" fill="hold">
                                          <p:stCondLst>
                                            <p:cond delay="9"/>
                                          </p:stCondLst>
                                        </p:cTn>
                                        <p:tgtEl>
                                          <p:spTgt spid="132165"/>
                                        </p:tgtEl>
                                        <p:attrNameLst>
                                          <p:attrName>style.visibility</p:attrName>
                                        </p:attrNameLst>
                                      </p:cBhvr>
                                      <p:to>
                                        <p:strVal val="visible"/>
                                      </p:to>
                                    </p:set>
                                  </p:childTnLst>
                                </p:cTn>
                              </p:par>
                              <p:par>
                                <p:cTn id="69" presetID="1" presetClass="entr" presetSubtype="0" fill="hold" grpId="0" nodeType="withEffect">
                                  <p:stCondLst>
                                    <p:cond delay="1000"/>
                                  </p:stCondLst>
                                  <p:childTnLst>
                                    <p:set>
                                      <p:cBhvr>
                                        <p:cTn id="70" dur="1" fill="hold">
                                          <p:stCondLst>
                                            <p:cond delay="9"/>
                                          </p:stCondLst>
                                        </p:cTn>
                                        <p:tgtEl>
                                          <p:spTgt spid="13216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9"/>
                                          </p:stCondLst>
                                        </p:cTn>
                                        <p:tgtEl>
                                          <p:spTgt spid="132169"/>
                                        </p:tgtEl>
                                        <p:attrNameLst>
                                          <p:attrName>style.visibility</p:attrName>
                                        </p:attrNameLst>
                                      </p:cBhvr>
                                      <p:to>
                                        <p:strVal val="visible"/>
                                      </p:to>
                                    </p:set>
                                  </p:childTnLst>
                                </p:cTn>
                              </p:par>
                              <p:par>
                                <p:cTn id="73" presetID="1" presetClass="entr" presetSubtype="0" fill="hold" grpId="0" nodeType="withEffect">
                                  <p:stCondLst>
                                    <p:cond delay="500"/>
                                  </p:stCondLst>
                                  <p:childTnLst>
                                    <p:set>
                                      <p:cBhvr>
                                        <p:cTn id="74" dur="1" fill="hold">
                                          <p:stCondLst>
                                            <p:cond delay="9"/>
                                          </p:stCondLst>
                                        </p:cTn>
                                        <p:tgtEl>
                                          <p:spTgt spid="132168"/>
                                        </p:tgtEl>
                                        <p:attrNameLst>
                                          <p:attrName>style.visibility</p:attrName>
                                        </p:attrNameLst>
                                      </p:cBhvr>
                                      <p:to>
                                        <p:strVal val="visible"/>
                                      </p:to>
                                    </p:set>
                                  </p:childTnLst>
                                </p:cTn>
                              </p:par>
                              <p:par>
                                <p:cTn id="75" presetID="1" presetClass="entr" presetSubtype="0" fill="hold" grpId="0" nodeType="withEffect">
                                  <p:stCondLst>
                                    <p:cond delay="1000"/>
                                  </p:stCondLst>
                                  <p:childTnLst>
                                    <p:set>
                                      <p:cBhvr>
                                        <p:cTn id="76" dur="1" fill="hold">
                                          <p:stCondLst>
                                            <p:cond delay="9"/>
                                          </p:stCondLst>
                                        </p:cTn>
                                        <p:tgtEl>
                                          <p:spTgt spid="132167"/>
                                        </p:tgtEl>
                                        <p:attrNameLst>
                                          <p:attrName>style.visibility</p:attrName>
                                        </p:attrNameLst>
                                      </p:cBhvr>
                                      <p:to>
                                        <p:strVal val="visible"/>
                                      </p:to>
                                    </p:set>
                                  </p:childTnLst>
                                </p:cTn>
                              </p:par>
                            </p:childTnLst>
                          </p:cTn>
                        </p:par>
                        <p:par>
                          <p:cTn id="77" fill="hold">
                            <p:stCondLst>
                              <p:cond delay="3530"/>
                            </p:stCondLst>
                            <p:childTnLst>
                              <p:par>
                                <p:cTn id="78" presetID="1" presetClass="entr" presetSubtype="0" fill="hold" grpId="0" nodeType="afterEffect">
                                  <p:stCondLst>
                                    <p:cond delay="0"/>
                                  </p:stCondLst>
                                  <p:childTnLst>
                                    <p:set>
                                      <p:cBhvr>
                                        <p:cTn id="79" dur="1" fill="hold">
                                          <p:stCondLst>
                                            <p:cond delay="9"/>
                                          </p:stCondLst>
                                        </p:cTn>
                                        <p:tgtEl>
                                          <p:spTgt spid="132172"/>
                                        </p:tgtEl>
                                        <p:attrNameLst>
                                          <p:attrName>style.visibility</p:attrName>
                                        </p:attrNameLst>
                                      </p:cBhvr>
                                      <p:to>
                                        <p:strVal val="visible"/>
                                      </p:to>
                                    </p:set>
                                  </p:childTnLst>
                                </p:cTn>
                              </p:par>
                              <p:par>
                                <p:cTn id="80" presetID="1" presetClass="entr" presetSubtype="0" fill="hold" grpId="0" nodeType="withEffect">
                                  <p:stCondLst>
                                    <p:cond delay="500"/>
                                  </p:stCondLst>
                                  <p:childTnLst>
                                    <p:set>
                                      <p:cBhvr>
                                        <p:cTn id="81" dur="1" fill="hold">
                                          <p:stCondLst>
                                            <p:cond delay="9"/>
                                          </p:stCondLst>
                                        </p:cTn>
                                        <p:tgtEl>
                                          <p:spTgt spid="132171"/>
                                        </p:tgtEl>
                                        <p:attrNameLst>
                                          <p:attrName>style.visibility</p:attrName>
                                        </p:attrNameLst>
                                      </p:cBhvr>
                                      <p:to>
                                        <p:strVal val="visible"/>
                                      </p:to>
                                    </p:set>
                                  </p:childTnLst>
                                </p:cTn>
                              </p:par>
                              <p:par>
                                <p:cTn id="82" presetID="1" presetClass="entr" presetSubtype="0" fill="hold" grpId="0" nodeType="withEffect">
                                  <p:stCondLst>
                                    <p:cond delay="1000"/>
                                  </p:stCondLst>
                                  <p:childTnLst>
                                    <p:set>
                                      <p:cBhvr>
                                        <p:cTn id="83" dur="1" fill="hold">
                                          <p:stCondLst>
                                            <p:cond delay="9"/>
                                          </p:stCondLst>
                                        </p:cTn>
                                        <p:tgtEl>
                                          <p:spTgt spid="13217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2" presetClass="entr" presetSubtype="4" fill="hold" nodeType="clickEffect">
                                  <p:stCondLst>
                                    <p:cond delay="0"/>
                                  </p:stCondLst>
                                  <p:childTnLst>
                                    <p:set>
                                      <p:cBhvr>
                                        <p:cTn id="87" dur="1" fill="hold">
                                          <p:stCondLst>
                                            <p:cond delay="0"/>
                                          </p:stCondLst>
                                        </p:cTn>
                                        <p:tgtEl>
                                          <p:spTgt spid="132099">
                                            <p:txEl>
                                              <p:pRg st="4" end="4"/>
                                            </p:txEl>
                                          </p:spTgt>
                                        </p:tgtEl>
                                        <p:attrNameLst>
                                          <p:attrName>style.visibility</p:attrName>
                                        </p:attrNameLst>
                                      </p:cBhvr>
                                      <p:to>
                                        <p:strVal val="visible"/>
                                      </p:to>
                                    </p:set>
                                    <p:animEffect transition="in" filter="slide(fromBottom)">
                                      <p:cBhvr>
                                        <p:cTn id="88" dur="500"/>
                                        <p:tgtEl>
                                          <p:spTgt spid="132099">
                                            <p:txEl>
                                              <p:pRg st="4" end="4"/>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nodeType="clickEffect">
                                  <p:stCondLst>
                                    <p:cond delay="0"/>
                                  </p:stCondLst>
                                  <p:childTnLst>
                                    <p:set>
                                      <p:cBhvr>
                                        <p:cTn id="92" dur="1" fill="hold">
                                          <p:stCondLst>
                                            <p:cond delay="0"/>
                                          </p:stCondLst>
                                        </p:cTn>
                                        <p:tgtEl>
                                          <p:spTgt spid="132099">
                                            <p:txEl>
                                              <p:pRg st="5" end="5"/>
                                            </p:txEl>
                                          </p:spTgt>
                                        </p:tgtEl>
                                        <p:attrNameLst>
                                          <p:attrName>style.visibility</p:attrName>
                                        </p:attrNameLst>
                                      </p:cBhvr>
                                      <p:to>
                                        <p:strVal val="visible"/>
                                      </p:to>
                                    </p:set>
                                    <p:animEffect transition="in" filter="slide(fromBottom)">
                                      <p:cBhvr>
                                        <p:cTn id="93" dur="500"/>
                                        <p:tgtEl>
                                          <p:spTgt spid="132099">
                                            <p:txEl>
                                              <p:pRg st="5" end="5"/>
                                            </p:txEl>
                                          </p:spTgt>
                                        </p:tgtEl>
                                      </p:cBhvr>
                                    </p:animEffect>
                                  </p:childTnLst>
                                </p:cTn>
                              </p:par>
                            </p:childTnLst>
                          </p:cTn>
                        </p:par>
                        <p:par>
                          <p:cTn id="94" fill="hold">
                            <p:stCondLst>
                              <p:cond delay="500"/>
                            </p:stCondLst>
                            <p:childTnLst>
                              <p:par>
                                <p:cTn id="95" presetID="18" presetClass="entr" presetSubtype="12" fill="hold" grpId="0" nodeType="afterEffect">
                                  <p:stCondLst>
                                    <p:cond delay="0"/>
                                  </p:stCondLst>
                                  <p:childTnLst>
                                    <p:set>
                                      <p:cBhvr>
                                        <p:cTn id="96" dur="1" fill="hold">
                                          <p:stCondLst>
                                            <p:cond delay="0"/>
                                          </p:stCondLst>
                                        </p:cTn>
                                        <p:tgtEl>
                                          <p:spTgt spid="132173"/>
                                        </p:tgtEl>
                                        <p:attrNameLst>
                                          <p:attrName>style.visibility</p:attrName>
                                        </p:attrNameLst>
                                      </p:cBhvr>
                                      <p:to>
                                        <p:strVal val="visible"/>
                                      </p:to>
                                    </p:set>
                                    <p:animEffect transition="in" filter="strips(downLeft)">
                                      <p:cBhvr>
                                        <p:cTn id="97" dur="500"/>
                                        <p:tgtEl>
                                          <p:spTgt spid="132173"/>
                                        </p:tgtEl>
                                      </p:cBhvr>
                                    </p:animEffect>
                                  </p:childTnLst>
                                </p:cTn>
                              </p:par>
                            </p:childTnLst>
                          </p:cTn>
                        </p:par>
                        <p:par>
                          <p:cTn id="98" fill="hold">
                            <p:stCondLst>
                              <p:cond delay="1000"/>
                            </p:stCondLst>
                            <p:childTnLst>
                              <p:par>
                                <p:cTn id="99" presetID="18" presetClass="entr" presetSubtype="12" fill="hold" grpId="0" nodeType="afterEffect">
                                  <p:stCondLst>
                                    <p:cond delay="0"/>
                                  </p:stCondLst>
                                  <p:childTnLst>
                                    <p:set>
                                      <p:cBhvr>
                                        <p:cTn id="100" dur="1" fill="hold">
                                          <p:stCondLst>
                                            <p:cond delay="0"/>
                                          </p:stCondLst>
                                        </p:cTn>
                                        <p:tgtEl>
                                          <p:spTgt spid="132174"/>
                                        </p:tgtEl>
                                        <p:attrNameLst>
                                          <p:attrName>style.visibility</p:attrName>
                                        </p:attrNameLst>
                                      </p:cBhvr>
                                      <p:to>
                                        <p:strVal val="visible"/>
                                      </p:to>
                                    </p:set>
                                    <p:animEffect transition="in" filter="strips(downLeft)">
                                      <p:cBhvr>
                                        <p:cTn id="101" dur="500"/>
                                        <p:tgtEl>
                                          <p:spTgt spid="132174"/>
                                        </p:tgtEl>
                                      </p:cBhvr>
                                    </p:animEffect>
                                  </p:childTnLst>
                                </p:cTn>
                              </p:par>
                              <p:par>
                                <p:cTn id="102" presetID="18" presetClass="entr" presetSubtype="12" fill="hold" grpId="0" nodeType="withEffect">
                                  <p:stCondLst>
                                    <p:cond delay="0"/>
                                  </p:stCondLst>
                                  <p:childTnLst>
                                    <p:set>
                                      <p:cBhvr>
                                        <p:cTn id="103" dur="1" fill="hold">
                                          <p:stCondLst>
                                            <p:cond delay="0"/>
                                          </p:stCondLst>
                                        </p:cTn>
                                        <p:tgtEl>
                                          <p:spTgt spid="132175"/>
                                        </p:tgtEl>
                                        <p:attrNameLst>
                                          <p:attrName>style.visibility</p:attrName>
                                        </p:attrNameLst>
                                      </p:cBhvr>
                                      <p:to>
                                        <p:strVal val="visible"/>
                                      </p:to>
                                    </p:set>
                                    <p:animEffect transition="in" filter="strips(downLeft)">
                                      <p:cBhvr>
                                        <p:cTn id="104" dur="500"/>
                                        <p:tgtEl>
                                          <p:spTgt spid="132175"/>
                                        </p:tgtEl>
                                      </p:cBhvr>
                                    </p:animEffect>
                                  </p:childTnLst>
                                </p:cTn>
                              </p:par>
                            </p:childTnLst>
                          </p:cTn>
                        </p:par>
                        <p:par>
                          <p:cTn id="105" fill="hold">
                            <p:stCondLst>
                              <p:cond delay="1500"/>
                            </p:stCondLst>
                            <p:childTnLst>
                              <p:par>
                                <p:cTn id="106" presetID="18" presetClass="entr" presetSubtype="12" fill="hold" grpId="0" nodeType="afterEffect">
                                  <p:stCondLst>
                                    <p:cond delay="0"/>
                                  </p:stCondLst>
                                  <p:childTnLst>
                                    <p:set>
                                      <p:cBhvr>
                                        <p:cTn id="107" dur="1" fill="hold">
                                          <p:stCondLst>
                                            <p:cond delay="0"/>
                                          </p:stCondLst>
                                        </p:cTn>
                                        <p:tgtEl>
                                          <p:spTgt spid="132176"/>
                                        </p:tgtEl>
                                        <p:attrNameLst>
                                          <p:attrName>style.visibility</p:attrName>
                                        </p:attrNameLst>
                                      </p:cBhvr>
                                      <p:to>
                                        <p:strVal val="visible"/>
                                      </p:to>
                                    </p:set>
                                    <p:animEffect transition="in" filter="strips(downLeft)">
                                      <p:cBhvr>
                                        <p:cTn id="108" dur="500"/>
                                        <p:tgtEl>
                                          <p:spTgt spid="132176"/>
                                        </p:tgtEl>
                                      </p:cBhvr>
                                    </p:animEffect>
                                  </p:childTnLst>
                                </p:cTn>
                              </p:par>
                              <p:par>
                                <p:cTn id="109" presetID="18" presetClass="entr" presetSubtype="12" fill="hold" grpId="0" nodeType="withEffect">
                                  <p:stCondLst>
                                    <p:cond delay="0"/>
                                  </p:stCondLst>
                                  <p:childTnLst>
                                    <p:set>
                                      <p:cBhvr>
                                        <p:cTn id="110" dur="1" fill="hold">
                                          <p:stCondLst>
                                            <p:cond delay="0"/>
                                          </p:stCondLst>
                                        </p:cTn>
                                        <p:tgtEl>
                                          <p:spTgt spid="132177"/>
                                        </p:tgtEl>
                                        <p:attrNameLst>
                                          <p:attrName>style.visibility</p:attrName>
                                        </p:attrNameLst>
                                      </p:cBhvr>
                                      <p:to>
                                        <p:strVal val="visible"/>
                                      </p:to>
                                    </p:set>
                                    <p:animEffect transition="in" filter="strips(downLeft)">
                                      <p:cBhvr>
                                        <p:cTn id="111" dur="500"/>
                                        <p:tgtEl>
                                          <p:spTgt spid="132177"/>
                                        </p:tgtEl>
                                      </p:cBhvr>
                                    </p:animEffect>
                                  </p:childTnLst>
                                </p:cTn>
                              </p:par>
                              <p:par>
                                <p:cTn id="112" presetID="18" presetClass="entr" presetSubtype="12" fill="hold" grpId="0" nodeType="withEffect">
                                  <p:stCondLst>
                                    <p:cond delay="0"/>
                                  </p:stCondLst>
                                  <p:childTnLst>
                                    <p:set>
                                      <p:cBhvr>
                                        <p:cTn id="113" dur="1" fill="hold">
                                          <p:stCondLst>
                                            <p:cond delay="0"/>
                                          </p:stCondLst>
                                        </p:cTn>
                                        <p:tgtEl>
                                          <p:spTgt spid="132178"/>
                                        </p:tgtEl>
                                        <p:attrNameLst>
                                          <p:attrName>style.visibility</p:attrName>
                                        </p:attrNameLst>
                                      </p:cBhvr>
                                      <p:to>
                                        <p:strVal val="visible"/>
                                      </p:to>
                                    </p:set>
                                    <p:animEffect transition="in" filter="strips(downLeft)">
                                      <p:cBhvr>
                                        <p:cTn id="114" dur="500"/>
                                        <p:tgtEl>
                                          <p:spTgt spid="132178"/>
                                        </p:tgtEl>
                                      </p:cBhvr>
                                    </p:animEffect>
                                  </p:childTnLst>
                                </p:cTn>
                              </p:par>
                            </p:childTnLst>
                          </p:cTn>
                        </p:par>
                        <p:par>
                          <p:cTn id="115" fill="hold">
                            <p:stCondLst>
                              <p:cond delay="2000"/>
                            </p:stCondLst>
                            <p:childTnLst>
                              <p:par>
                                <p:cTn id="116" presetID="18" presetClass="entr" presetSubtype="12" fill="hold" grpId="0" nodeType="afterEffect">
                                  <p:stCondLst>
                                    <p:cond delay="0"/>
                                  </p:stCondLst>
                                  <p:childTnLst>
                                    <p:set>
                                      <p:cBhvr>
                                        <p:cTn id="117" dur="1" fill="hold">
                                          <p:stCondLst>
                                            <p:cond delay="0"/>
                                          </p:stCondLst>
                                        </p:cTn>
                                        <p:tgtEl>
                                          <p:spTgt spid="132180"/>
                                        </p:tgtEl>
                                        <p:attrNameLst>
                                          <p:attrName>style.visibility</p:attrName>
                                        </p:attrNameLst>
                                      </p:cBhvr>
                                      <p:to>
                                        <p:strVal val="visible"/>
                                      </p:to>
                                    </p:set>
                                    <p:animEffect transition="in" filter="strips(downLeft)">
                                      <p:cBhvr>
                                        <p:cTn id="118" dur="500"/>
                                        <p:tgtEl>
                                          <p:spTgt spid="132180"/>
                                        </p:tgtEl>
                                      </p:cBhvr>
                                    </p:animEffect>
                                  </p:childTnLst>
                                </p:cTn>
                              </p:par>
                              <p:par>
                                <p:cTn id="119" presetID="18" presetClass="entr" presetSubtype="12" fill="hold" grpId="0" nodeType="withEffect">
                                  <p:stCondLst>
                                    <p:cond delay="0"/>
                                  </p:stCondLst>
                                  <p:childTnLst>
                                    <p:set>
                                      <p:cBhvr>
                                        <p:cTn id="120" dur="1" fill="hold">
                                          <p:stCondLst>
                                            <p:cond delay="0"/>
                                          </p:stCondLst>
                                        </p:cTn>
                                        <p:tgtEl>
                                          <p:spTgt spid="132179"/>
                                        </p:tgtEl>
                                        <p:attrNameLst>
                                          <p:attrName>style.visibility</p:attrName>
                                        </p:attrNameLst>
                                      </p:cBhvr>
                                      <p:to>
                                        <p:strVal val="visible"/>
                                      </p:to>
                                    </p:set>
                                    <p:animEffect transition="in" filter="strips(downLeft)">
                                      <p:cBhvr>
                                        <p:cTn id="121" dur="500"/>
                                        <p:tgtEl>
                                          <p:spTgt spid="132179"/>
                                        </p:tgtEl>
                                      </p:cBhvr>
                                    </p:animEffect>
                                  </p:childTnLst>
                                </p:cTn>
                              </p:par>
                            </p:childTnLst>
                          </p:cTn>
                        </p:par>
                        <p:par>
                          <p:cTn id="122" fill="hold">
                            <p:stCondLst>
                              <p:cond delay="2500"/>
                            </p:stCondLst>
                            <p:childTnLst>
                              <p:par>
                                <p:cTn id="123" presetID="18" presetClass="entr" presetSubtype="12" fill="hold" grpId="0" nodeType="afterEffect">
                                  <p:stCondLst>
                                    <p:cond delay="0"/>
                                  </p:stCondLst>
                                  <p:childTnLst>
                                    <p:set>
                                      <p:cBhvr>
                                        <p:cTn id="124" dur="1" fill="hold">
                                          <p:stCondLst>
                                            <p:cond delay="0"/>
                                          </p:stCondLst>
                                        </p:cTn>
                                        <p:tgtEl>
                                          <p:spTgt spid="132181"/>
                                        </p:tgtEl>
                                        <p:attrNameLst>
                                          <p:attrName>style.visibility</p:attrName>
                                        </p:attrNameLst>
                                      </p:cBhvr>
                                      <p:to>
                                        <p:strVal val="visible"/>
                                      </p:to>
                                    </p:set>
                                    <p:animEffect transition="in" filter="strips(downLeft)">
                                      <p:cBhvr>
                                        <p:cTn id="125" dur="500"/>
                                        <p:tgtEl>
                                          <p:spTgt spid="1321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58"/>
                                        </p:tgtEl>
                                        <p:attrNameLst>
                                          <p:attrName>style.visibility</p:attrName>
                                        </p:attrNameLst>
                                      </p:cBhvr>
                                      <p:to>
                                        <p:strVal val="visible"/>
                                      </p:to>
                                    </p:set>
                                    <p:animEffect transition="in" filter="dissolve">
                                      <p:cBhvr>
                                        <p:cTn id="13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6" grpId="0" animBg="1"/>
      <p:bldP spid="132117" grpId="0" animBg="1"/>
      <p:bldP spid="132118" grpId="0" animBg="1"/>
      <p:bldP spid="132146" grpId="0" animBg="1"/>
      <p:bldP spid="132147" grpId="0" animBg="1"/>
      <p:bldP spid="132148" grpId="0" animBg="1"/>
      <p:bldP spid="132149" grpId="0" animBg="1"/>
      <p:bldP spid="132150" grpId="0" animBg="1"/>
      <p:bldP spid="132151" grpId="0" animBg="1"/>
      <p:bldP spid="132152" grpId="0" animBg="1"/>
      <p:bldP spid="132153" grpId="0" animBg="1"/>
      <p:bldP spid="132154" grpId="0" animBg="1"/>
      <p:bldP spid="132155" grpId="0" animBg="1"/>
      <p:bldP spid="132156" grpId="0" animBg="1"/>
      <p:bldP spid="132157" grpId="0" animBg="1"/>
      <p:bldP spid="132158" grpId="0" animBg="1"/>
      <p:bldP spid="132159" grpId="0" animBg="1"/>
      <p:bldP spid="132160" grpId="0" animBg="1"/>
      <p:bldP spid="132161" grpId="0" animBg="1"/>
      <p:bldP spid="132162" grpId="0" animBg="1"/>
      <p:bldP spid="132163" grpId="0" animBg="1"/>
      <p:bldP spid="132164" grpId="0" animBg="1"/>
      <p:bldP spid="132165" grpId="0" animBg="1"/>
      <p:bldP spid="132166" grpId="0" animBg="1"/>
      <p:bldP spid="132167" grpId="0" animBg="1"/>
      <p:bldP spid="132168" grpId="0" animBg="1"/>
      <p:bldP spid="132169" grpId="0" animBg="1"/>
      <p:bldP spid="132170" grpId="0" animBg="1"/>
      <p:bldP spid="132171" grpId="0" animBg="1"/>
      <p:bldP spid="132172" grpId="0" animBg="1"/>
      <p:bldP spid="132173" grpId="0" animBg="1"/>
      <p:bldP spid="132174" grpId="0" animBg="1"/>
      <p:bldP spid="132175" grpId="0" animBg="1"/>
      <p:bldP spid="132176" grpId="0" animBg="1"/>
      <p:bldP spid="132177" grpId="0" animBg="1"/>
      <p:bldP spid="132178" grpId="0" animBg="1"/>
      <p:bldP spid="132179" grpId="0" animBg="1"/>
      <p:bldP spid="132180" grpId="0" animBg="1"/>
      <p:bldP spid="132181"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F745F32B-15D9-455F-B13F-ABA50AAD4AA3}" type="slidenum">
              <a:rPr lang="el-GR"/>
              <a:pPr/>
              <a:t>28</a:t>
            </a:fld>
            <a:endParaRPr lang="el-GR"/>
          </a:p>
        </p:txBody>
      </p:sp>
      <p:sp>
        <p:nvSpPr>
          <p:cNvPr id="11" name="Title 1"/>
          <p:cNvSpPr>
            <a:spLocks noGrp="1"/>
          </p:cNvSpPr>
          <p:nvPr>
            <p:ph type="title"/>
          </p:nvPr>
        </p:nvSpPr>
        <p:spPr>
          <a:xfrm>
            <a:off x="36512" y="44624"/>
            <a:ext cx="9071999" cy="576064"/>
          </a:xfrm>
          <a:ln w="19050"/>
        </p:spPr>
        <p:txBody>
          <a:bodyPr/>
          <a:lstStyle/>
          <a:p>
            <a:r>
              <a:rPr lang="en-GB" dirty="0" smtClean="0"/>
              <a:t>KSpot+ History</a:t>
            </a:r>
            <a:endParaRPr lang="el-GR" dirty="0"/>
          </a:p>
        </p:txBody>
      </p:sp>
      <p:sp>
        <p:nvSpPr>
          <p:cNvPr id="19" name="TextBox 6"/>
          <p:cNvSpPr txBox="1">
            <a:spLocks noChangeArrowheads="1"/>
          </p:cNvSpPr>
          <p:nvPr/>
        </p:nvSpPr>
        <p:spPr bwMode="auto">
          <a:xfrm>
            <a:off x="1115616" y="5744016"/>
            <a:ext cx="7920879" cy="775597"/>
          </a:xfrm>
          <a:prstGeom prst="rect">
            <a:avLst/>
          </a:prstGeom>
          <a:noFill/>
          <a:ln w="9525">
            <a:noFill/>
            <a:miter lim="800000"/>
            <a:headEnd/>
            <a:tailEnd/>
          </a:ln>
        </p:spPr>
        <p:txBody>
          <a:bodyPr wrap="square">
            <a:spAutoFit/>
          </a:bodyPr>
          <a:lstStyle/>
          <a:p>
            <a:pPr algn="ctr"/>
            <a:r>
              <a:rPr lang="en-US" b="1" dirty="0" err="1" smtClean="0">
                <a:solidFill>
                  <a:srgbClr val="FF0000"/>
                </a:solidFill>
              </a:rPr>
              <a:t>KSpot</a:t>
            </a:r>
            <a:r>
              <a:rPr lang="en-US" b="1" baseline="30000" dirty="0" smtClean="0">
                <a:solidFill>
                  <a:srgbClr val="FF0000"/>
                </a:solidFill>
              </a:rPr>
              <a:t>+</a:t>
            </a:r>
          </a:p>
          <a:p>
            <a:pPr lvl="0">
              <a:spcBef>
                <a:spcPct val="20000"/>
              </a:spcBef>
            </a:pPr>
            <a:r>
              <a:rPr lang="en-US" sz="1200" b="1" kern="0" dirty="0">
                <a:solidFill>
                  <a:srgbClr val="000000"/>
                </a:solidFill>
                <a:latin typeface="Arial"/>
              </a:rPr>
              <a:t>“Towards a Network-aware Middleware for Wireless Sensor Networks”, P. Andreou, </a:t>
            </a:r>
            <a:r>
              <a:rPr lang="en-US" sz="1200" kern="0" dirty="0">
                <a:solidFill>
                  <a:srgbClr val="000000"/>
                </a:solidFill>
                <a:latin typeface="Arial"/>
              </a:rPr>
              <a:t>D. Zeinalipour-</a:t>
            </a:r>
            <a:r>
              <a:rPr lang="en-US" sz="1200" kern="0" dirty="0" err="1">
                <a:solidFill>
                  <a:srgbClr val="000000"/>
                </a:solidFill>
                <a:latin typeface="Arial"/>
              </a:rPr>
              <a:t>Yazti</a:t>
            </a:r>
            <a:r>
              <a:rPr lang="en-US" sz="1200" kern="0" dirty="0">
                <a:solidFill>
                  <a:srgbClr val="000000"/>
                </a:solidFill>
                <a:latin typeface="Arial"/>
              </a:rPr>
              <a:t>, G. Samaras, P.K. Chrysanthis, In Data Management for Sensor Networks </a:t>
            </a:r>
            <a:r>
              <a:rPr lang="en-US" sz="1200" b="1" kern="0" dirty="0">
                <a:solidFill>
                  <a:srgbClr val="FF0000"/>
                </a:solidFill>
                <a:latin typeface="Arial"/>
              </a:rPr>
              <a:t>(DMSN’11)</a:t>
            </a:r>
            <a:r>
              <a:rPr lang="en-US" sz="1200" kern="0" dirty="0">
                <a:solidFill>
                  <a:srgbClr val="000000"/>
                </a:solidFill>
                <a:latin typeface="Arial"/>
              </a:rPr>
              <a:t>, </a:t>
            </a:r>
            <a:r>
              <a:rPr lang="en-US" sz="1200" kern="0" dirty="0" smtClean="0">
                <a:solidFill>
                  <a:srgbClr val="000000"/>
                </a:solidFill>
                <a:latin typeface="Arial"/>
              </a:rPr>
              <a:t>2011</a:t>
            </a:r>
            <a:endParaRPr lang="en-GB" sz="2000" b="1" baseline="30000" dirty="0">
              <a:solidFill>
                <a:srgbClr val="FF0000"/>
              </a:solidFill>
            </a:endParaRPr>
          </a:p>
        </p:txBody>
      </p:sp>
      <p:cxnSp>
        <p:nvCxnSpPr>
          <p:cNvPr id="26" name="Straight Connector 25"/>
          <p:cNvCxnSpPr/>
          <p:nvPr/>
        </p:nvCxnSpPr>
        <p:spPr bwMode="auto">
          <a:xfrm>
            <a:off x="2699792" y="5425247"/>
            <a:ext cx="446449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28" name="TextBox 6"/>
          <p:cNvSpPr txBox="1">
            <a:spLocks noChangeArrowheads="1"/>
          </p:cNvSpPr>
          <p:nvPr/>
        </p:nvSpPr>
        <p:spPr bwMode="auto">
          <a:xfrm>
            <a:off x="4860032" y="4049504"/>
            <a:ext cx="4248479" cy="1046440"/>
          </a:xfrm>
          <a:prstGeom prst="rect">
            <a:avLst/>
          </a:prstGeom>
          <a:noFill/>
          <a:ln w="9525">
            <a:noFill/>
            <a:miter lim="800000"/>
            <a:headEnd/>
            <a:tailEnd/>
          </a:ln>
        </p:spPr>
        <p:txBody>
          <a:bodyPr wrap="square">
            <a:spAutoFit/>
          </a:bodyPr>
          <a:lstStyle/>
          <a:p>
            <a:pPr algn="ctr"/>
            <a:r>
              <a:rPr lang="en-US" sz="1600" b="1" dirty="0" smtClean="0">
                <a:solidFill>
                  <a:srgbClr val="FF0000"/>
                </a:solidFill>
              </a:rPr>
              <a:t>Query Processing Module</a:t>
            </a:r>
            <a:endParaRPr lang="en-US" sz="1600" b="1" baseline="30000" dirty="0">
              <a:solidFill>
                <a:srgbClr val="FF0000"/>
              </a:solidFill>
            </a:endParaRPr>
          </a:p>
          <a:p>
            <a:pPr algn="ctr"/>
            <a:r>
              <a:rPr lang="en-US" sz="1100" b="1" kern="0" dirty="0" smtClean="0">
                <a:solidFill>
                  <a:srgbClr val="000000"/>
                </a:solidFill>
                <a:latin typeface="Arial"/>
              </a:rPr>
              <a:t>“Power </a:t>
            </a:r>
            <a:r>
              <a:rPr lang="en-US" sz="1100" b="1" kern="0" dirty="0">
                <a:solidFill>
                  <a:srgbClr val="000000"/>
                </a:solidFill>
                <a:latin typeface="Arial"/>
              </a:rPr>
              <a:t>Efficiency through Tuple Ranking in Wireless Sensor Network Monitoring”</a:t>
            </a:r>
            <a:r>
              <a:rPr lang="en-US" sz="1100" kern="0" dirty="0">
                <a:solidFill>
                  <a:srgbClr val="000000"/>
                </a:solidFill>
                <a:latin typeface="Arial"/>
              </a:rPr>
              <a:t>, </a:t>
            </a:r>
            <a:r>
              <a:rPr lang="en-US" sz="1100" b="1" kern="0" dirty="0">
                <a:solidFill>
                  <a:srgbClr val="000000"/>
                </a:solidFill>
                <a:latin typeface="Arial"/>
              </a:rPr>
              <a:t>P. Andreou, </a:t>
            </a:r>
            <a:r>
              <a:rPr lang="en-US" sz="1100" kern="0" dirty="0">
                <a:solidFill>
                  <a:srgbClr val="000000"/>
                </a:solidFill>
                <a:latin typeface="Arial"/>
              </a:rPr>
              <a:t>D. Zeinalipour-</a:t>
            </a:r>
            <a:r>
              <a:rPr lang="en-US" sz="1100" kern="0" dirty="0" err="1">
                <a:solidFill>
                  <a:srgbClr val="000000"/>
                </a:solidFill>
                <a:latin typeface="Arial"/>
              </a:rPr>
              <a:t>Yazti</a:t>
            </a:r>
            <a:r>
              <a:rPr lang="en-US" sz="1100" kern="0" dirty="0">
                <a:solidFill>
                  <a:srgbClr val="000000"/>
                </a:solidFill>
                <a:latin typeface="Arial"/>
              </a:rPr>
              <a:t>, P.K. Chrysanthis, G. Samaras, Distributed and Parallel Databases Journal </a:t>
            </a:r>
            <a:r>
              <a:rPr lang="en-US" sz="1100" b="1" kern="0" dirty="0">
                <a:solidFill>
                  <a:srgbClr val="FF0000"/>
                </a:solidFill>
                <a:latin typeface="Arial"/>
              </a:rPr>
              <a:t>(DAPD’11)</a:t>
            </a:r>
            <a:r>
              <a:rPr lang="en-US" sz="1100" kern="0" dirty="0">
                <a:solidFill>
                  <a:srgbClr val="000000"/>
                </a:solidFill>
                <a:latin typeface="Arial"/>
              </a:rPr>
              <a:t>, Vol.29, No.1-2, pp.113-150, 2011</a:t>
            </a:r>
            <a:r>
              <a:rPr lang="en-US" sz="1100" kern="0" dirty="0" smtClean="0">
                <a:solidFill>
                  <a:srgbClr val="000000"/>
                </a:solidFill>
                <a:latin typeface="Arial"/>
              </a:rPr>
              <a:t>.</a:t>
            </a:r>
            <a:endParaRPr lang="en-GB" b="1" baseline="30000" dirty="0">
              <a:solidFill>
                <a:srgbClr val="FF0000"/>
              </a:solidFill>
            </a:endParaRPr>
          </a:p>
        </p:txBody>
      </p:sp>
      <p:sp>
        <p:nvSpPr>
          <p:cNvPr id="29" name="TextBox 6"/>
          <p:cNvSpPr txBox="1">
            <a:spLocks noChangeArrowheads="1"/>
          </p:cNvSpPr>
          <p:nvPr/>
        </p:nvSpPr>
        <p:spPr bwMode="auto">
          <a:xfrm>
            <a:off x="827584" y="4049504"/>
            <a:ext cx="3888439" cy="1015663"/>
          </a:xfrm>
          <a:prstGeom prst="rect">
            <a:avLst/>
          </a:prstGeom>
          <a:noFill/>
          <a:ln w="9525">
            <a:noFill/>
            <a:miter lim="800000"/>
            <a:headEnd/>
            <a:tailEnd/>
          </a:ln>
        </p:spPr>
        <p:txBody>
          <a:bodyPr wrap="square">
            <a:spAutoFit/>
          </a:bodyPr>
          <a:lstStyle/>
          <a:p>
            <a:pPr algn="ctr"/>
            <a:r>
              <a:rPr lang="en-US" sz="1600" b="1" dirty="0" smtClean="0">
                <a:solidFill>
                  <a:srgbClr val="FF0000"/>
                </a:solidFill>
              </a:rPr>
              <a:t>Tree/Workload Balancing Modules</a:t>
            </a:r>
            <a:endParaRPr lang="en-US" sz="1600" b="1" baseline="30000" dirty="0">
              <a:solidFill>
                <a:srgbClr val="FF0000"/>
              </a:solidFill>
            </a:endParaRPr>
          </a:p>
          <a:p>
            <a:pPr algn="ctr"/>
            <a:r>
              <a:rPr lang="en-US" sz="1100" b="1" kern="0" dirty="0" smtClean="0">
                <a:solidFill>
                  <a:srgbClr val="000000"/>
                </a:solidFill>
                <a:latin typeface="Arial"/>
              </a:rPr>
              <a:t>“Optimized </a:t>
            </a:r>
            <a:r>
              <a:rPr lang="en-US" sz="1100" b="1" kern="0" dirty="0">
                <a:solidFill>
                  <a:srgbClr val="000000"/>
                </a:solidFill>
                <a:latin typeface="Arial"/>
              </a:rPr>
              <a:t>Query Routing Trees for Wireless Sensor Networks”, P. Andreou</a:t>
            </a:r>
            <a:r>
              <a:rPr lang="en-US" sz="1100" kern="0" dirty="0">
                <a:solidFill>
                  <a:srgbClr val="000000"/>
                </a:solidFill>
                <a:latin typeface="Arial"/>
              </a:rPr>
              <a:t>, D. Zeinalipour-</a:t>
            </a:r>
            <a:r>
              <a:rPr lang="en-US" sz="1100" kern="0" dirty="0" err="1">
                <a:solidFill>
                  <a:srgbClr val="000000"/>
                </a:solidFill>
                <a:latin typeface="Arial"/>
              </a:rPr>
              <a:t>Yazti,A</a:t>
            </a:r>
            <a:r>
              <a:rPr lang="en-US" sz="1100" kern="0" dirty="0">
                <a:solidFill>
                  <a:srgbClr val="000000"/>
                </a:solidFill>
                <a:latin typeface="Arial"/>
              </a:rPr>
              <a:t>. </a:t>
            </a:r>
            <a:r>
              <a:rPr lang="en-US" sz="1100" kern="0" dirty="0" err="1">
                <a:solidFill>
                  <a:srgbClr val="000000"/>
                </a:solidFill>
                <a:latin typeface="Arial"/>
              </a:rPr>
              <a:t>Pamboris</a:t>
            </a:r>
            <a:r>
              <a:rPr lang="en-US" sz="1100" kern="0" dirty="0">
                <a:solidFill>
                  <a:srgbClr val="000000"/>
                </a:solidFill>
                <a:latin typeface="Arial"/>
              </a:rPr>
              <a:t>, P.K. Chrysanthis, G. Samaras, Information Systems Journal </a:t>
            </a:r>
            <a:r>
              <a:rPr lang="en-US" sz="1100" b="1" kern="0" dirty="0">
                <a:solidFill>
                  <a:srgbClr val="FF0000"/>
                </a:solidFill>
                <a:latin typeface="Arial"/>
              </a:rPr>
              <a:t>(InfoSys’11)</a:t>
            </a:r>
            <a:r>
              <a:rPr lang="en-US" sz="1100" kern="0" dirty="0">
                <a:solidFill>
                  <a:srgbClr val="000000"/>
                </a:solidFill>
                <a:latin typeface="Arial"/>
              </a:rPr>
              <a:t>, Volume 36, Issue 2, pp.267-291, April 2011</a:t>
            </a:r>
            <a:r>
              <a:rPr lang="en-US" sz="1100" kern="0" dirty="0" smtClean="0">
                <a:solidFill>
                  <a:srgbClr val="000000"/>
                </a:solidFill>
                <a:latin typeface="Arial"/>
              </a:rPr>
              <a:t>.</a:t>
            </a:r>
            <a:endParaRPr lang="en-GB" b="1" baseline="30000" dirty="0">
              <a:solidFill>
                <a:srgbClr val="FF0000"/>
              </a:solidFill>
            </a:endParaRPr>
          </a:p>
        </p:txBody>
      </p:sp>
      <p:cxnSp>
        <p:nvCxnSpPr>
          <p:cNvPr id="34" name="Straight Connector 33"/>
          <p:cNvCxnSpPr/>
          <p:nvPr/>
        </p:nvCxnSpPr>
        <p:spPr bwMode="auto">
          <a:xfrm flipV="1">
            <a:off x="2699792" y="3608363"/>
            <a:ext cx="0" cy="335453"/>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35" name="Straight Connector 34"/>
          <p:cNvCxnSpPr/>
          <p:nvPr/>
        </p:nvCxnSpPr>
        <p:spPr bwMode="auto">
          <a:xfrm>
            <a:off x="1475656" y="3619777"/>
            <a:ext cx="2448272"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38" name="TextBox 6"/>
          <p:cNvSpPr txBox="1">
            <a:spLocks noChangeArrowheads="1"/>
          </p:cNvSpPr>
          <p:nvPr/>
        </p:nvSpPr>
        <p:spPr bwMode="auto">
          <a:xfrm>
            <a:off x="3203842" y="2143616"/>
            <a:ext cx="2736310" cy="1169551"/>
          </a:xfrm>
          <a:prstGeom prst="rect">
            <a:avLst/>
          </a:prstGeom>
          <a:noFill/>
          <a:ln w="9525">
            <a:noFill/>
            <a:miter lim="800000"/>
            <a:headEnd/>
            <a:tailEnd/>
          </a:ln>
        </p:spPr>
        <p:txBody>
          <a:bodyPr wrap="square">
            <a:spAutoFit/>
          </a:bodyPr>
          <a:lstStyle/>
          <a:p>
            <a:pPr algn="ctr"/>
            <a:r>
              <a:rPr lang="en-US" sz="1400" b="1" dirty="0" smtClean="0">
                <a:solidFill>
                  <a:srgbClr val="FF0000"/>
                </a:solidFill>
              </a:rPr>
              <a:t>ETC</a:t>
            </a:r>
            <a:endParaRPr lang="en-US" sz="1400" b="1" baseline="30000" dirty="0">
              <a:solidFill>
                <a:srgbClr val="FF0000"/>
              </a:solidFill>
            </a:endParaRPr>
          </a:p>
          <a:p>
            <a:pPr algn="ctr"/>
            <a:r>
              <a:rPr lang="en-US" sz="800" b="1" kern="0" dirty="0">
                <a:solidFill>
                  <a:srgbClr val="000000"/>
                </a:solidFill>
                <a:latin typeface="Arial"/>
              </a:rPr>
              <a:t>“ETC: Energy-driven Tree Construction in Wireless Sensor Networks”', P. Andreou</a:t>
            </a:r>
            <a:r>
              <a:rPr lang="en-US" sz="800" kern="0" dirty="0">
                <a:solidFill>
                  <a:srgbClr val="000000"/>
                </a:solidFill>
                <a:latin typeface="Arial"/>
              </a:rPr>
              <a:t>, A. </a:t>
            </a:r>
            <a:r>
              <a:rPr lang="en-US" sz="800" kern="0" dirty="0" err="1">
                <a:solidFill>
                  <a:srgbClr val="000000"/>
                </a:solidFill>
                <a:latin typeface="Arial"/>
              </a:rPr>
              <a:t>Pamboris</a:t>
            </a:r>
            <a:r>
              <a:rPr lang="en-US" sz="800" kern="0" dirty="0">
                <a:solidFill>
                  <a:srgbClr val="000000"/>
                </a:solidFill>
                <a:latin typeface="Arial"/>
              </a:rPr>
              <a:t>, D. Zeinalipour-</a:t>
            </a:r>
            <a:r>
              <a:rPr lang="en-US" sz="800" kern="0" dirty="0" err="1">
                <a:solidFill>
                  <a:srgbClr val="000000"/>
                </a:solidFill>
                <a:latin typeface="Arial"/>
              </a:rPr>
              <a:t>Yazti</a:t>
            </a:r>
            <a:r>
              <a:rPr lang="en-US" sz="800" kern="0" dirty="0">
                <a:solidFill>
                  <a:srgbClr val="000000"/>
                </a:solidFill>
                <a:latin typeface="Arial"/>
              </a:rPr>
              <a:t>, P. K. Chrysanthis, G. Samaras, 2nd International Workshop on Sensor Network Technologies for Information Explosion Era </a:t>
            </a:r>
            <a:r>
              <a:rPr lang="en-US" sz="800" b="1" kern="0" dirty="0">
                <a:solidFill>
                  <a:srgbClr val="FF0000"/>
                </a:solidFill>
                <a:latin typeface="Arial"/>
              </a:rPr>
              <a:t>(SeNTIE'09)</a:t>
            </a:r>
            <a:r>
              <a:rPr lang="en-US" sz="800" kern="0" dirty="0">
                <a:solidFill>
                  <a:srgbClr val="000000"/>
                </a:solidFill>
                <a:latin typeface="Arial"/>
              </a:rPr>
              <a:t>, in conjunction with </a:t>
            </a:r>
            <a:r>
              <a:rPr lang="en-US" sz="800" b="1" kern="0" dirty="0">
                <a:solidFill>
                  <a:srgbClr val="FF0000"/>
                </a:solidFill>
                <a:latin typeface="Arial"/>
              </a:rPr>
              <a:t>(MDM'09)</a:t>
            </a:r>
            <a:r>
              <a:rPr lang="en-US" sz="800" kern="0" dirty="0">
                <a:solidFill>
                  <a:srgbClr val="000000"/>
                </a:solidFill>
                <a:latin typeface="Arial"/>
              </a:rPr>
              <a:t>, IEEE Press, May 18th - May 20th, </a:t>
            </a:r>
            <a:r>
              <a:rPr lang="en-US" sz="800" kern="0" dirty="0" err="1">
                <a:solidFill>
                  <a:srgbClr val="000000"/>
                </a:solidFill>
                <a:latin typeface="Arial"/>
              </a:rPr>
              <a:t>Tapei</a:t>
            </a:r>
            <a:r>
              <a:rPr lang="en-US" sz="800" kern="0" dirty="0">
                <a:solidFill>
                  <a:srgbClr val="000000"/>
                </a:solidFill>
                <a:latin typeface="Arial"/>
              </a:rPr>
              <a:t>, Taiwan, 2009.</a:t>
            </a:r>
            <a:endParaRPr lang="en-GB" sz="1400" b="1" baseline="30000" dirty="0">
              <a:solidFill>
                <a:srgbClr val="FF0000"/>
              </a:solidFill>
            </a:endParaRPr>
          </a:p>
        </p:txBody>
      </p:sp>
      <p:sp>
        <p:nvSpPr>
          <p:cNvPr id="14" name="Down Arrow 13"/>
          <p:cNvSpPr/>
          <p:nvPr/>
        </p:nvSpPr>
        <p:spPr bwMode="auto">
          <a:xfrm>
            <a:off x="71500" y="703456"/>
            <a:ext cx="396044" cy="5760640"/>
          </a:xfrm>
          <a:prstGeom prst="downArrow">
            <a:avLst>
              <a:gd name="adj1" fmla="val 69402"/>
              <a:gd name="adj2" fmla="val 3835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dirty="0" smtClean="0">
              <a:ln>
                <a:noFill/>
              </a:ln>
              <a:solidFill>
                <a:schemeClr val="tx1"/>
              </a:solidFill>
              <a:effectLst/>
              <a:latin typeface="Arial" charset="0"/>
            </a:endParaRPr>
          </a:p>
        </p:txBody>
      </p:sp>
      <p:sp>
        <p:nvSpPr>
          <p:cNvPr id="43" name="TextBox 6"/>
          <p:cNvSpPr txBox="1">
            <a:spLocks noChangeArrowheads="1"/>
          </p:cNvSpPr>
          <p:nvPr/>
        </p:nvSpPr>
        <p:spPr bwMode="auto">
          <a:xfrm>
            <a:off x="740208" y="2143616"/>
            <a:ext cx="2607656" cy="1046440"/>
          </a:xfrm>
          <a:prstGeom prst="rect">
            <a:avLst/>
          </a:prstGeom>
          <a:noFill/>
          <a:ln w="9525">
            <a:noFill/>
            <a:miter lim="800000"/>
            <a:headEnd/>
            <a:tailEnd/>
          </a:ln>
        </p:spPr>
        <p:txBody>
          <a:bodyPr wrap="square">
            <a:spAutoFit/>
          </a:bodyPr>
          <a:lstStyle/>
          <a:p>
            <a:pPr algn="ctr"/>
            <a:r>
              <a:rPr lang="en-US" sz="1400" b="1" dirty="0" smtClean="0">
                <a:solidFill>
                  <a:srgbClr val="FF0000"/>
                </a:solidFill>
              </a:rPr>
              <a:t>Workload Balancing Module</a:t>
            </a:r>
            <a:endParaRPr lang="en-US" sz="1400" b="1" baseline="30000" dirty="0" smtClean="0">
              <a:solidFill>
                <a:srgbClr val="FF0000"/>
              </a:solidFill>
            </a:endParaRPr>
          </a:p>
          <a:p>
            <a:pPr algn="ctr"/>
            <a:r>
              <a:rPr lang="en-US" sz="800" b="1" kern="0" dirty="0">
                <a:solidFill>
                  <a:srgbClr val="000000"/>
                </a:solidFill>
                <a:latin typeface="Arial"/>
              </a:rPr>
              <a:t>"Workload-aware Query Routing Trees in Wireless Sensor Networks"</a:t>
            </a:r>
            <a:r>
              <a:rPr lang="en-US" sz="800" kern="0" dirty="0">
                <a:solidFill>
                  <a:srgbClr val="000000"/>
                </a:solidFill>
                <a:latin typeface="Arial"/>
              </a:rPr>
              <a:t>, </a:t>
            </a:r>
            <a:r>
              <a:rPr lang="en-US" sz="800" b="1" kern="0" dirty="0">
                <a:solidFill>
                  <a:srgbClr val="000000"/>
                </a:solidFill>
                <a:latin typeface="Arial"/>
              </a:rPr>
              <a:t>P. Andreou, </a:t>
            </a:r>
            <a:r>
              <a:rPr lang="en-US" sz="800" kern="0" dirty="0">
                <a:solidFill>
                  <a:srgbClr val="000000"/>
                </a:solidFill>
                <a:latin typeface="Arial"/>
              </a:rPr>
              <a:t>D. Zeinalipour-</a:t>
            </a:r>
            <a:r>
              <a:rPr lang="en-US" sz="800" kern="0" dirty="0" err="1">
                <a:solidFill>
                  <a:srgbClr val="000000"/>
                </a:solidFill>
                <a:latin typeface="Arial"/>
              </a:rPr>
              <a:t>Yazti</a:t>
            </a:r>
            <a:r>
              <a:rPr lang="en-US" sz="800" kern="0" dirty="0">
                <a:solidFill>
                  <a:srgbClr val="000000"/>
                </a:solidFill>
                <a:latin typeface="Arial"/>
              </a:rPr>
              <a:t>, P. Chrysanthis, G. Samaras, The 9th International Conference on Mobile Data Management </a:t>
            </a:r>
            <a:r>
              <a:rPr lang="en-US" sz="800" b="1" kern="0" dirty="0">
                <a:solidFill>
                  <a:srgbClr val="FF0000"/>
                </a:solidFill>
                <a:latin typeface="Arial"/>
              </a:rPr>
              <a:t>(MDM’08)</a:t>
            </a:r>
            <a:r>
              <a:rPr lang="en-US" sz="800" kern="0" dirty="0">
                <a:solidFill>
                  <a:srgbClr val="000000"/>
                </a:solidFill>
                <a:latin typeface="Arial"/>
              </a:rPr>
              <a:t>, Beijing, China, April 27-30, 2008.</a:t>
            </a:r>
            <a:endParaRPr lang="en-GB" sz="1100" b="1" baseline="30000" dirty="0">
              <a:solidFill>
                <a:srgbClr val="FF0000"/>
              </a:solidFill>
            </a:endParaRPr>
          </a:p>
        </p:txBody>
      </p:sp>
      <p:sp>
        <p:nvSpPr>
          <p:cNvPr id="45" name="TextBox 6"/>
          <p:cNvSpPr txBox="1">
            <a:spLocks noChangeArrowheads="1"/>
          </p:cNvSpPr>
          <p:nvPr/>
        </p:nvSpPr>
        <p:spPr bwMode="auto">
          <a:xfrm>
            <a:off x="6228184" y="2143616"/>
            <a:ext cx="2664302" cy="1046440"/>
          </a:xfrm>
          <a:prstGeom prst="rect">
            <a:avLst/>
          </a:prstGeom>
          <a:noFill/>
          <a:ln w="9525">
            <a:noFill/>
            <a:miter lim="800000"/>
            <a:headEnd/>
            <a:tailEnd/>
          </a:ln>
        </p:spPr>
        <p:txBody>
          <a:bodyPr wrap="square">
            <a:spAutoFit/>
          </a:bodyPr>
          <a:lstStyle/>
          <a:p>
            <a:pPr algn="ctr"/>
            <a:r>
              <a:rPr lang="en-US" sz="1400" b="1" dirty="0" err="1" smtClean="0">
                <a:solidFill>
                  <a:srgbClr val="FF0000"/>
                </a:solidFill>
              </a:rPr>
              <a:t>KSpot</a:t>
            </a:r>
            <a:endParaRPr lang="en-US" b="1" baseline="30000" dirty="0">
              <a:solidFill>
                <a:srgbClr val="FF0000"/>
              </a:solidFill>
            </a:endParaRPr>
          </a:p>
          <a:p>
            <a:pPr algn="ctr"/>
            <a:r>
              <a:rPr lang="en-US" sz="800" b="1" kern="0" dirty="0">
                <a:solidFill>
                  <a:srgbClr val="000000"/>
                </a:solidFill>
                <a:latin typeface="Arial"/>
              </a:rPr>
              <a:t>“</a:t>
            </a:r>
            <a:r>
              <a:rPr lang="en-US" sz="800" b="1" kern="0" dirty="0" err="1">
                <a:solidFill>
                  <a:srgbClr val="000000"/>
                </a:solidFill>
                <a:latin typeface="Arial"/>
              </a:rPr>
              <a:t>KSpot</a:t>
            </a:r>
            <a:r>
              <a:rPr lang="en-US" sz="800" b="1" kern="0" dirty="0">
                <a:solidFill>
                  <a:srgbClr val="000000"/>
                </a:solidFill>
                <a:latin typeface="Arial"/>
              </a:rPr>
              <a:t>: Effectively Monitoring the K Most Important Events in a Wireless Sensor Network”, P. Andreou, </a:t>
            </a:r>
            <a:r>
              <a:rPr lang="en-US" sz="800" kern="0" dirty="0">
                <a:solidFill>
                  <a:srgbClr val="000000"/>
                </a:solidFill>
                <a:latin typeface="Arial"/>
              </a:rPr>
              <a:t>D. Zeinalipour-</a:t>
            </a:r>
            <a:r>
              <a:rPr lang="en-US" sz="800" kern="0" dirty="0" err="1">
                <a:solidFill>
                  <a:srgbClr val="000000"/>
                </a:solidFill>
                <a:latin typeface="Arial"/>
              </a:rPr>
              <a:t>Yazti</a:t>
            </a:r>
            <a:r>
              <a:rPr lang="en-US" sz="800" kern="0" dirty="0">
                <a:solidFill>
                  <a:srgbClr val="000000"/>
                </a:solidFill>
                <a:latin typeface="Arial"/>
              </a:rPr>
              <a:t>, M. </a:t>
            </a:r>
            <a:r>
              <a:rPr lang="en-US" sz="800" kern="0" dirty="0" err="1">
                <a:solidFill>
                  <a:srgbClr val="000000"/>
                </a:solidFill>
                <a:latin typeface="Arial"/>
              </a:rPr>
              <a:t>Vassiliadou</a:t>
            </a:r>
            <a:r>
              <a:rPr lang="en-US" sz="800" kern="0" dirty="0">
                <a:solidFill>
                  <a:srgbClr val="000000"/>
                </a:solidFill>
                <a:latin typeface="Arial"/>
              </a:rPr>
              <a:t>, P.K. Chrysanthis, G. Samaras, 25th International Conference on Data Engineering March </a:t>
            </a:r>
            <a:r>
              <a:rPr lang="en-US" sz="800" b="1" kern="0" dirty="0">
                <a:solidFill>
                  <a:srgbClr val="FF0000"/>
                </a:solidFill>
                <a:latin typeface="Arial"/>
              </a:rPr>
              <a:t>(ICDE'09)</a:t>
            </a:r>
            <a:r>
              <a:rPr lang="en-US" sz="800" kern="0" dirty="0">
                <a:solidFill>
                  <a:srgbClr val="000000"/>
                </a:solidFill>
                <a:latin typeface="Arial"/>
              </a:rPr>
              <a:t>, Shanghai, China, May 29 - April 4, 2009</a:t>
            </a:r>
            <a:endParaRPr lang="en-GB" sz="900" b="1" baseline="30000" dirty="0">
              <a:solidFill>
                <a:srgbClr val="FF0000"/>
              </a:solidFill>
            </a:endParaRPr>
          </a:p>
        </p:txBody>
      </p:sp>
      <p:cxnSp>
        <p:nvCxnSpPr>
          <p:cNvPr id="47" name="Straight Connector 46"/>
          <p:cNvCxnSpPr/>
          <p:nvPr/>
        </p:nvCxnSpPr>
        <p:spPr bwMode="auto">
          <a:xfrm>
            <a:off x="5940152" y="3763799"/>
            <a:ext cx="1800200" cy="5264"/>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48" name="Straight Connector 47"/>
          <p:cNvCxnSpPr/>
          <p:nvPr/>
        </p:nvCxnSpPr>
        <p:spPr bwMode="auto">
          <a:xfrm flipV="1">
            <a:off x="5955520" y="1988840"/>
            <a:ext cx="20633" cy="1774956"/>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52" name="TextBox 6"/>
          <p:cNvSpPr txBox="1">
            <a:spLocks noChangeArrowheads="1"/>
          </p:cNvSpPr>
          <p:nvPr/>
        </p:nvSpPr>
        <p:spPr bwMode="auto">
          <a:xfrm>
            <a:off x="4644002" y="881152"/>
            <a:ext cx="2664302" cy="1046440"/>
          </a:xfrm>
          <a:prstGeom prst="rect">
            <a:avLst/>
          </a:prstGeom>
          <a:noFill/>
          <a:ln w="9525">
            <a:noFill/>
            <a:miter lim="800000"/>
            <a:headEnd/>
            <a:tailEnd/>
          </a:ln>
        </p:spPr>
        <p:txBody>
          <a:bodyPr wrap="square">
            <a:spAutoFit/>
          </a:bodyPr>
          <a:lstStyle/>
          <a:p>
            <a:pPr algn="ctr"/>
            <a:r>
              <a:rPr lang="en-US" sz="1400" b="1" dirty="0" smtClean="0">
                <a:solidFill>
                  <a:srgbClr val="FF0000"/>
                </a:solidFill>
              </a:rPr>
              <a:t>MINT</a:t>
            </a:r>
            <a:endParaRPr lang="en-US" b="1" baseline="30000" dirty="0">
              <a:solidFill>
                <a:srgbClr val="FF0000"/>
              </a:solidFill>
            </a:endParaRPr>
          </a:p>
          <a:p>
            <a:pPr algn="ctr"/>
            <a:r>
              <a:rPr lang="en-US" sz="800" b="1" kern="0" dirty="0">
                <a:solidFill>
                  <a:srgbClr val="000000"/>
                </a:solidFill>
                <a:latin typeface="Arial"/>
                <a:sym typeface="Wingdings" pitchFamily="2" charset="2"/>
              </a:rPr>
              <a:t>“MINT Views: Materialized In-Network Top-k Views in Sensor Networks” ,  </a:t>
            </a:r>
            <a:r>
              <a:rPr lang="en-US" sz="800" kern="0" dirty="0">
                <a:solidFill>
                  <a:srgbClr val="000000"/>
                </a:solidFill>
                <a:latin typeface="Arial"/>
                <a:sym typeface="Wingdings" pitchFamily="2" charset="2"/>
              </a:rPr>
              <a:t>D. Zeinalipour-</a:t>
            </a:r>
            <a:r>
              <a:rPr lang="en-US" sz="800" kern="0" dirty="0" err="1">
                <a:solidFill>
                  <a:srgbClr val="000000"/>
                </a:solidFill>
                <a:latin typeface="Arial"/>
                <a:sym typeface="Wingdings" pitchFamily="2" charset="2"/>
              </a:rPr>
              <a:t>Yazti</a:t>
            </a:r>
            <a:r>
              <a:rPr lang="en-US" sz="800" kern="0" dirty="0">
                <a:solidFill>
                  <a:srgbClr val="000000"/>
                </a:solidFill>
                <a:latin typeface="Arial"/>
                <a:sym typeface="Wingdings" pitchFamily="2" charset="2"/>
              </a:rPr>
              <a:t>, </a:t>
            </a:r>
            <a:r>
              <a:rPr lang="en-US" sz="800" b="1" kern="0" dirty="0">
                <a:solidFill>
                  <a:srgbClr val="000000"/>
                </a:solidFill>
                <a:latin typeface="Arial"/>
                <a:sym typeface="Wingdings" pitchFamily="2" charset="2"/>
              </a:rPr>
              <a:t>P. Andreou, </a:t>
            </a:r>
            <a:r>
              <a:rPr lang="en-US" sz="800" kern="0" dirty="0">
                <a:solidFill>
                  <a:srgbClr val="000000"/>
                </a:solidFill>
                <a:latin typeface="Arial"/>
                <a:sym typeface="Wingdings" pitchFamily="2" charset="2"/>
              </a:rPr>
              <a:t>P. Chrysanthis and G. Samaras, In IEEE 8th International Conference on Mobile Data Management </a:t>
            </a:r>
            <a:r>
              <a:rPr lang="en-US" sz="800" b="1" kern="0" dirty="0">
                <a:solidFill>
                  <a:srgbClr val="FF0000"/>
                </a:solidFill>
                <a:latin typeface="Arial"/>
                <a:sym typeface="Wingdings" pitchFamily="2" charset="2"/>
              </a:rPr>
              <a:t>(MDM’07)</a:t>
            </a:r>
            <a:r>
              <a:rPr lang="en-US" sz="800" kern="0" dirty="0">
                <a:solidFill>
                  <a:srgbClr val="000000"/>
                </a:solidFill>
                <a:latin typeface="Arial"/>
                <a:sym typeface="Wingdings" pitchFamily="2" charset="2"/>
              </a:rPr>
              <a:t>, Mannheim, Germany, May 7 – 11, </a:t>
            </a:r>
            <a:r>
              <a:rPr lang="en-US" sz="800" kern="0" dirty="0" smtClean="0">
                <a:solidFill>
                  <a:srgbClr val="000000"/>
                </a:solidFill>
                <a:latin typeface="Arial"/>
                <a:sym typeface="Wingdings" pitchFamily="2" charset="2"/>
              </a:rPr>
              <a:t>2007.</a:t>
            </a:r>
            <a:endParaRPr lang="en-GB" sz="1100" b="1" baseline="30000" dirty="0">
              <a:solidFill>
                <a:srgbClr val="FF0000"/>
              </a:solidFill>
            </a:endParaRPr>
          </a:p>
        </p:txBody>
      </p:sp>
      <p:sp>
        <p:nvSpPr>
          <p:cNvPr id="53" name="TextBox 6"/>
          <p:cNvSpPr txBox="1">
            <a:spLocks noChangeArrowheads="1"/>
          </p:cNvSpPr>
          <p:nvPr/>
        </p:nvSpPr>
        <p:spPr bwMode="auto">
          <a:xfrm>
            <a:off x="878759" y="881152"/>
            <a:ext cx="2607656" cy="1046440"/>
          </a:xfrm>
          <a:prstGeom prst="rect">
            <a:avLst/>
          </a:prstGeom>
          <a:noFill/>
          <a:ln w="9525">
            <a:noFill/>
            <a:miter lim="800000"/>
            <a:headEnd/>
            <a:tailEnd/>
          </a:ln>
        </p:spPr>
        <p:txBody>
          <a:bodyPr wrap="square">
            <a:spAutoFit/>
          </a:bodyPr>
          <a:lstStyle/>
          <a:p>
            <a:pPr algn="ctr"/>
            <a:r>
              <a:rPr lang="en-US" sz="1400" b="1" dirty="0" smtClean="0">
                <a:solidFill>
                  <a:srgbClr val="FF0000"/>
                </a:solidFill>
              </a:rPr>
              <a:t>WART</a:t>
            </a:r>
            <a:r>
              <a:rPr lang="en-US" b="1" baseline="30000" dirty="0">
                <a:solidFill>
                  <a:srgbClr val="FF0000"/>
                </a:solidFill>
              </a:rPr>
              <a:t/>
            </a:r>
            <a:br>
              <a:rPr lang="en-US" b="1" baseline="30000" dirty="0">
                <a:solidFill>
                  <a:srgbClr val="FF0000"/>
                </a:solidFill>
              </a:rPr>
            </a:br>
            <a:r>
              <a:rPr lang="en-US" sz="800" b="1" kern="0" dirty="0" smtClean="0">
                <a:solidFill>
                  <a:srgbClr val="000000"/>
                </a:solidFill>
                <a:latin typeface="Arial"/>
              </a:rPr>
              <a:t>“The </a:t>
            </a:r>
            <a:r>
              <a:rPr lang="en-US" sz="800" b="1" kern="0" dirty="0" err="1">
                <a:solidFill>
                  <a:srgbClr val="000000"/>
                </a:solidFill>
                <a:latin typeface="Arial"/>
              </a:rPr>
              <a:t>MicroPulse</a:t>
            </a:r>
            <a:r>
              <a:rPr lang="en-US" sz="800" b="1" kern="0" dirty="0">
                <a:solidFill>
                  <a:srgbClr val="000000"/>
                </a:solidFill>
                <a:latin typeface="Arial"/>
              </a:rPr>
              <a:t> Framework for Adaptive Waking Windows in Sensor Networks”</a:t>
            </a:r>
            <a:r>
              <a:rPr lang="en-US" sz="800" kern="0" dirty="0">
                <a:solidFill>
                  <a:srgbClr val="000000"/>
                </a:solidFill>
                <a:latin typeface="Arial"/>
              </a:rPr>
              <a:t>, D. Zeinalipour-</a:t>
            </a:r>
            <a:r>
              <a:rPr lang="en-US" sz="800" kern="0" dirty="0" err="1">
                <a:solidFill>
                  <a:srgbClr val="000000"/>
                </a:solidFill>
                <a:latin typeface="Arial"/>
              </a:rPr>
              <a:t>Yazti</a:t>
            </a:r>
            <a:r>
              <a:rPr lang="en-US" sz="800" kern="0" dirty="0">
                <a:solidFill>
                  <a:srgbClr val="000000"/>
                </a:solidFill>
                <a:latin typeface="Arial"/>
              </a:rPr>
              <a:t>,</a:t>
            </a:r>
            <a:r>
              <a:rPr lang="en-US" sz="800" b="1" kern="0" dirty="0">
                <a:solidFill>
                  <a:srgbClr val="000000"/>
                </a:solidFill>
                <a:latin typeface="Arial"/>
              </a:rPr>
              <a:t> P. Andreou</a:t>
            </a:r>
            <a:r>
              <a:rPr lang="en-US" sz="800" kern="0" dirty="0">
                <a:solidFill>
                  <a:srgbClr val="000000"/>
                </a:solidFill>
                <a:latin typeface="Arial"/>
              </a:rPr>
              <a:t>, P. Chrysanthis, G. Samaras, A. </a:t>
            </a:r>
            <a:r>
              <a:rPr lang="en-US" sz="800" kern="0" dirty="0" err="1">
                <a:solidFill>
                  <a:srgbClr val="000000"/>
                </a:solidFill>
                <a:latin typeface="Arial"/>
              </a:rPr>
              <a:t>Pitsillides</a:t>
            </a:r>
            <a:r>
              <a:rPr lang="en-US" sz="800" kern="0" dirty="0">
                <a:solidFill>
                  <a:srgbClr val="000000"/>
                </a:solidFill>
                <a:latin typeface="Arial"/>
              </a:rPr>
              <a:t>, IEEE First International Workshop on Data Intensive Sensor Networks </a:t>
            </a:r>
            <a:r>
              <a:rPr lang="en-US" sz="800" b="1" kern="0" dirty="0">
                <a:solidFill>
                  <a:srgbClr val="FF0000"/>
                </a:solidFill>
                <a:latin typeface="Arial"/>
              </a:rPr>
              <a:t>(DISN’07)</a:t>
            </a:r>
            <a:r>
              <a:rPr lang="en-US" sz="800" kern="0" dirty="0">
                <a:solidFill>
                  <a:srgbClr val="000000"/>
                </a:solidFill>
                <a:latin typeface="Arial"/>
              </a:rPr>
              <a:t>, Mannheim, Germany, May 11, 2007.</a:t>
            </a:r>
          </a:p>
        </p:txBody>
      </p:sp>
      <p:cxnSp>
        <p:nvCxnSpPr>
          <p:cNvPr id="65" name="Straight Connector 64"/>
          <p:cNvCxnSpPr/>
          <p:nvPr/>
        </p:nvCxnSpPr>
        <p:spPr bwMode="auto">
          <a:xfrm flipV="1">
            <a:off x="1475656" y="3295744"/>
            <a:ext cx="0" cy="335453"/>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66" name="Straight Connector 65"/>
          <p:cNvCxnSpPr/>
          <p:nvPr/>
        </p:nvCxnSpPr>
        <p:spPr bwMode="auto">
          <a:xfrm flipV="1">
            <a:off x="3923928" y="3295744"/>
            <a:ext cx="0" cy="335453"/>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67" name="Straight Connector 66"/>
          <p:cNvCxnSpPr/>
          <p:nvPr/>
        </p:nvCxnSpPr>
        <p:spPr bwMode="auto">
          <a:xfrm flipV="1">
            <a:off x="1475656" y="1855584"/>
            <a:ext cx="0" cy="335453"/>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68" name="Straight Connector 67"/>
          <p:cNvCxnSpPr/>
          <p:nvPr/>
        </p:nvCxnSpPr>
        <p:spPr bwMode="auto">
          <a:xfrm flipV="1">
            <a:off x="7164288" y="3752379"/>
            <a:ext cx="0" cy="335453"/>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69" name="Straight Connector 68"/>
          <p:cNvCxnSpPr/>
          <p:nvPr/>
        </p:nvCxnSpPr>
        <p:spPr bwMode="auto">
          <a:xfrm flipV="1">
            <a:off x="7740352" y="3439760"/>
            <a:ext cx="0" cy="335453"/>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73" name="Straight Connector 72"/>
          <p:cNvCxnSpPr/>
          <p:nvPr/>
        </p:nvCxnSpPr>
        <p:spPr bwMode="auto">
          <a:xfrm flipV="1">
            <a:off x="2699792" y="5095944"/>
            <a:ext cx="0" cy="335453"/>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74" name="Straight Connector 73"/>
          <p:cNvCxnSpPr/>
          <p:nvPr/>
        </p:nvCxnSpPr>
        <p:spPr bwMode="auto">
          <a:xfrm flipV="1">
            <a:off x="7164288" y="5095944"/>
            <a:ext cx="0" cy="335453"/>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75" name="Straight Connector 74"/>
          <p:cNvCxnSpPr/>
          <p:nvPr/>
        </p:nvCxnSpPr>
        <p:spPr bwMode="auto">
          <a:xfrm flipV="1">
            <a:off x="4860032" y="5408563"/>
            <a:ext cx="0" cy="335453"/>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27" name="Rectangle 26"/>
          <p:cNvSpPr/>
          <p:nvPr/>
        </p:nvSpPr>
        <p:spPr bwMode="auto">
          <a:xfrm>
            <a:off x="2555816" y="703456"/>
            <a:ext cx="360000" cy="370800"/>
          </a:xfrm>
          <a:prstGeom prst="rect">
            <a:avLst/>
          </a:prstGeom>
          <a:solidFill>
            <a:schemeClr val="bg1"/>
          </a:solidFill>
          <a:ln w="38100" cap="flat" cmpd="sng" algn="ctr">
            <a:solidFill>
              <a:srgbClr val="00924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9242"/>
                </a:solidFill>
                <a:effectLst/>
                <a:latin typeface="Arial" charset="0"/>
              </a:rPr>
              <a:t>W</a:t>
            </a:r>
            <a:endParaRPr kumimoji="0" lang="el-GR" sz="1200" b="1" i="0" u="none" strike="noStrike" cap="none" normalizeH="0" baseline="0" dirty="0" smtClean="0">
              <a:ln>
                <a:noFill/>
              </a:ln>
              <a:solidFill>
                <a:srgbClr val="009242"/>
              </a:solidFill>
              <a:effectLst/>
              <a:latin typeface="Arial" charset="0"/>
            </a:endParaRPr>
          </a:p>
        </p:txBody>
      </p:sp>
      <p:sp>
        <p:nvSpPr>
          <p:cNvPr id="31" name="Rectangle 30"/>
          <p:cNvSpPr/>
          <p:nvPr/>
        </p:nvSpPr>
        <p:spPr bwMode="auto">
          <a:xfrm>
            <a:off x="6300192" y="692696"/>
            <a:ext cx="360000" cy="370800"/>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FF0000"/>
                </a:solidFill>
                <a:effectLst/>
                <a:latin typeface="Arial" charset="0"/>
              </a:rPr>
              <a:t>Q</a:t>
            </a:r>
            <a:endParaRPr kumimoji="0" lang="el-GR" sz="1600" b="1" i="0" u="none" strike="noStrike" cap="none" normalizeH="0" baseline="0" dirty="0" smtClean="0">
              <a:ln>
                <a:noFill/>
              </a:ln>
              <a:solidFill>
                <a:srgbClr val="FF0000"/>
              </a:solidFill>
              <a:effectLst/>
              <a:latin typeface="Arial" charset="0"/>
            </a:endParaRPr>
          </a:p>
        </p:txBody>
      </p:sp>
      <p:sp>
        <p:nvSpPr>
          <p:cNvPr id="32" name="Rectangle 31"/>
          <p:cNvSpPr/>
          <p:nvPr/>
        </p:nvSpPr>
        <p:spPr bwMode="auto">
          <a:xfrm>
            <a:off x="7956376" y="1988840"/>
            <a:ext cx="360000" cy="370800"/>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FF0000"/>
                </a:solidFill>
                <a:effectLst/>
                <a:latin typeface="Arial" charset="0"/>
              </a:rPr>
              <a:t>Q</a:t>
            </a:r>
            <a:endParaRPr kumimoji="0" lang="el-GR" sz="1600" b="1" i="0" u="none" strike="noStrike" cap="none" normalizeH="0" baseline="0" dirty="0" smtClean="0">
              <a:ln>
                <a:noFill/>
              </a:ln>
              <a:solidFill>
                <a:srgbClr val="FF0000"/>
              </a:solidFill>
              <a:effectLst/>
              <a:latin typeface="Arial" charset="0"/>
            </a:endParaRPr>
          </a:p>
        </p:txBody>
      </p:sp>
      <p:sp>
        <p:nvSpPr>
          <p:cNvPr id="33" name="Rectangle 32"/>
          <p:cNvSpPr/>
          <p:nvPr/>
        </p:nvSpPr>
        <p:spPr bwMode="auto">
          <a:xfrm>
            <a:off x="4932080" y="2005637"/>
            <a:ext cx="360000" cy="370800"/>
          </a:xfrm>
          <a:prstGeom prst="rect">
            <a:avLst/>
          </a:prstGeom>
          <a:solidFill>
            <a:schemeClr val="bg1"/>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70C0"/>
                </a:solidFill>
                <a:effectLst/>
                <a:latin typeface="Arial" charset="0"/>
              </a:rPr>
              <a:t>T</a:t>
            </a:r>
            <a:endParaRPr kumimoji="0" lang="el-GR" sz="1600" b="1" i="0" u="none" strike="noStrike" cap="none" normalizeH="0" baseline="0" dirty="0" smtClean="0">
              <a:ln>
                <a:noFill/>
              </a:ln>
              <a:solidFill>
                <a:srgbClr val="0070C0"/>
              </a:solidFill>
              <a:effectLst/>
              <a:latin typeface="Arial" charset="0"/>
            </a:endParaRPr>
          </a:p>
        </p:txBody>
      </p:sp>
      <p:sp>
        <p:nvSpPr>
          <p:cNvPr id="36" name="Rectangle 35"/>
          <p:cNvSpPr/>
          <p:nvPr/>
        </p:nvSpPr>
        <p:spPr bwMode="auto">
          <a:xfrm>
            <a:off x="455709" y="1988840"/>
            <a:ext cx="360000" cy="370800"/>
          </a:xfrm>
          <a:prstGeom prst="rect">
            <a:avLst/>
          </a:prstGeom>
          <a:solidFill>
            <a:schemeClr val="bg1"/>
          </a:solidFill>
          <a:ln w="38100" cap="flat" cmpd="sng" algn="ctr">
            <a:solidFill>
              <a:srgbClr val="00924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9242"/>
                </a:solidFill>
                <a:effectLst/>
                <a:latin typeface="Arial" charset="0"/>
              </a:rPr>
              <a:t>W</a:t>
            </a:r>
            <a:endParaRPr kumimoji="0" lang="el-GR" sz="1200" b="1" i="0" u="none" strike="noStrike" cap="none" normalizeH="0" baseline="0" dirty="0" smtClean="0">
              <a:ln>
                <a:noFill/>
              </a:ln>
              <a:solidFill>
                <a:srgbClr val="009242"/>
              </a:solidFill>
              <a:effectLst/>
              <a:latin typeface="Arial" charset="0"/>
            </a:endParaRPr>
          </a:p>
        </p:txBody>
      </p:sp>
      <p:sp>
        <p:nvSpPr>
          <p:cNvPr id="37" name="Rectangle 36"/>
          <p:cNvSpPr/>
          <p:nvPr/>
        </p:nvSpPr>
        <p:spPr bwMode="auto">
          <a:xfrm>
            <a:off x="8316456" y="3871808"/>
            <a:ext cx="360000" cy="370800"/>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FF0000"/>
                </a:solidFill>
                <a:effectLst/>
                <a:latin typeface="Arial" charset="0"/>
              </a:rPr>
              <a:t>Q</a:t>
            </a:r>
            <a:endParaRPr kumimoji="0" lang="el-GR" sz="1600" b="1" i="0" u="none" strike="noStrike" cap="none" normalizeH="0" baseline="0" dirty="0" smtClean="0">
              <a:ln>
                <a:noFill/>
              </a:ln>
              <a:solidFill>
                <a:srgbClr val="FF0000"/>
              </a:solidFill>
              <a:effectLst/>
              <a:latin typeface="Arial" charset="0"/>
            </a:endParaRPr>
          </a:p>
        </p:txBody>
      </p:sp>
      <p:sp>
        <p:nvSpPr>
          <p:cNvPr id="39" name="Rectangle 38"/>
          <p:cNvSpPr/>
          <p:nvPr/>
        </p:nvSpPr>
        <p:spPr bwMode="auto">
          <a:xfrm>
            <a:off x="2843802" y="3706297"/>
            <a:ext cx="360000" cy="370800"/>
          </a:xfrm>
          <a:prstGeom prst="rect">
            <a:avLst/>
          </a:prstGeom>
          <a:solidFill>
            <a:schemeClr val="bg1"/>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70C0"/>
                </a:solidFill>
                <a:effectLst/>
                <a:latin typeface="Arial" charset="0"/>
              </a:rPr>
              <a:t>T</a:t>
            </a:r>
            <a:endParaRPr kumimoji="0" lang="el-GR" sz="1600" b="1" i="0" u="none" strike="noStrike" cap="none" normalizeH="0" baseline="0" dirty="0" smtClean="0">
              <a:ln>
                <a:noFill/>
              </a:ln>
              <a:solidFill>
                <a:srgbClr val="0070C0"/>
              </a:solidFill>
              <a:effectLst/>
              <a:latin typeface="Arial" charset="0"/>
            </a:endParaRPr>
          </a:p>
        </p:txBody>
      </p:sp>
      <p:sp>
        <p:nvSpPr>
          <p:cNvPr id="41" name="Rectangle 40"/>
          <p:cNvSpPr/>
          <p:nvPr/>
        </p:nvSpPr>
        <p:spPr bwMode="auto">
          <a:xfrm>
            <a:off x="6156256" y="5660267"/>
            <a:ext cx="360000" cy="370800"/>
          </a:xfrm>
          <a:prstGeom prst="rect">
            <a:avLst/>
          </a:prstGeom>
          <a:solidFill>
            <a:schemeClr val="bg1"/>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70C0"/>
                </a:solidFill>
                <a:effectLst/>
                <a:latin typeface="Arial" charset="0"/>
              </a:rPr>
              <a:t>T</a:t>
            </a:r>
            <a:endParaRPr kumimoji="0" lang="el-GR" sz="1600" b="1" i="0" u="none" strike="noStrike" cap="none" normalizeH="0" baseline="0" dirty="0" smtClean="0">
              <a:ln>
                <a:noFill/>
              </a:ln>
              <a:solidFill>
                <a:srgbClr val="0070C0"/>
              </a:solidFill>
              <a:effectLst/>
              <a:latin typeface="Arial" charset="0"/>
            </a:endParaRPr>
          </a:p>
        </p:txBody>
      </p:sp>
      <p:sp>
        <p:nvSpPr>
          <p:cNvPr id="42" name="Rectangle 41"/>
          <p:cNvSpPr/>
          <p:nvPr/>
        </p:nvSpPr>
        <p:spPr bwMode="auto">
          <a:xfrm>
            <a:off x="5675024" y="5660267"/>
            <a:ext cx="360000" cy="371781"/>
          </a:xfrm>
          <a:prstGeom prst="rect">
            <a:avLst/>
          </a:prstGeom>
          <a:solidFill>
            <a:schemeClr val="bg1"/>
          </a:solidFill>
          <a:ln w="38100" cap="flat" cmpd="sng" algn="ctr">
            <a:solidFill>
              <a:srgbClr val="00924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9242"/>
                </a:solidFill>
                <a:effectLst/>
                <a:latin typeface="Arial" charset="0"/>
              </a:rPr>
              <a:t>W</a:t>
            </a:r>
            <a:endParaRPr kumimoji="0" lang="el-GR" sz="1200" b="1" i="0" u="none" strike="noStrike" cap="none" normalizeH="0" baseline="0" dirty="0" smtClean="0">
              <a:ln>
                <a:noFill/>
              </a:ln>
              <a:solidFill>
                <a:srgbClr val="009242"/>
              </a:solidFill>
              <a:effectLst/>
              <a:latin typeface="Arial" charset="0"/>
            </a:endParaRPr>
          </a:p>
        </p:txBody>
      </p:sp>
      <p:sp>
        <p:nvSpPr>
          <p:cNvPr id="44" name="Rectangle 43"/>
          <p:cNvSpPr/>
          <p:nvPr/>
        </p:nvSpPr>
        <p:spPr bwMode="auto">
          <a:xfrm>
            <a:off x="6660272" y="5660267"/>
            <a:ext cx="360000" cy="370800"/>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FF0000"/>
                </a:solidFill>
                <a:effectLst/>
                <a:latin typeface="Arial" charset="0"/>
              </a:rPr>
              <a:t>Q</a:t>
            </a:r>
            <a:endParaRPr kumimoji="0" lang="el-GR" sz="1600" b="1" i="0" u="none" strike="noStrike" cap="none" normalizeH="0" baseline="0" dirty="0" smtClean="0">
              <a:ln>
                <a:noFill/>
              </a:ln>
              <a:solidFill>
                <a:srgbClr val="FF0000"/>
              </a:solidFill>
              <a:effectLst/>
              <a:latin typeface="Arial" charset="0"/>
            </a:endParaRPr>
          </a:p>
        </p:txBody>
      </p:sp>
      <p:sp>
        <p:nvSpPr>
          <p:cNvPr id="46" name="Rectangle 45"/>
          <p:cNvSpPr/>
          <p:nvPr/>
        </p:nvSpPr>
        <p:spPr bwMode="auto">
          <a:xfrm>
            <a:off x="2182587" y="3721140"/>
            <a:ext cx="360000" cy="370800"/>
          </a:xfrm>
          <a:prstGeom prst="rect">
            <a:avLst/>
          </a:prstGeom>
          <a:solidFill>
            <a:schemeClr val="bg1"/>
          </a:solidFill>
          <a:ln w="38100" cap="flat" cmpd="sng" algn="ctr">
            <a:solidFill>
              <a:srgbClr val="00924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9242"/>
                </a:solidFill>
                <a:effectLst/>
                <a:latin typeface="Arial" charset="0"/>
              </a:rPr>
              <a:t>W</a:t>
            </a:r>
            <a:endParaRPr kumimoji="0" lang="el-GR" sz="1200" b="1" i="0" u="none" strike="noStrike" cap="none" normalizeH="0" baseline="0" dirty="0" smtClean="0">
              <a:ln>
                <a:noFill/>
              </a:ln>
              <a:solidFill>
                <a:srgbClr val="009242"/>
              </a:solidFill>
              <a:effectLst/>
              <a:latin typeface="Arial" charset="0"/>
            </a:endParaRPr>
          </a:p>
        </p:txBody>
      </p:sp>
    </p:spTree>
    <p:extLst>
      <p:ext uri="{BB962C8B-B14F-4D97-AF65-F5344CB8AC3E}">
        <p14:creationId xmlns:p14="http://schemas.microsoft.com/office/powerpoint/2010/main" val="1858171871"/>
      </p:ext>
    </p:extLst>
  </p:cSld>
  <p:clrMapOvr>
    <a:masterClrMapping/>
  </p:clrMapOvr>
  <p:transition xmlns:p14="http://schemas.microsoft.com/office/powerpoint/2010/main" advTm="71664"/>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xfrm>
            <a:off x="7239000" y="6597352"/>
            <a:ext cx="1905000" cy="228600"/>
          </a:xfrm>
          <a:noFill/>
        </p:spPr>
        <p:txBody>
          <a:bodyPr/>
          <a:lstStyle/>
          <a:p>
            <a:fld id="{9B2C9E8F-F906-4B91-A5F7-AE9916EFCA5E}" type="slidenum">
              <a:rPr lang="el-GR"/>
              <a:pPr/>
              <a:t>29</a:t>
            </a:fld>
            <a:endParaRPr lang="el-GR" dirty="0"/>
          </a:p>
        </p:txBody>
      </p:sp>
      <p:sp>
        <p:nvSpPr>
          <p:cNvPr id="27654" name="Text Box 5"/>
          <p:cNvSpPr txBox="1">
            <a:spLocks noChangeArrowheads="1"/>
          </p:cNvSpPr>
          <p:nvPr/>
        </p:nvSpPr>
        <p:spPr bwMode="auto">
          <a:xfrm>
            <a:off x="0" y="548680"/>
            <a:ext cx="9144000" cy="936104"/>
          </a:xfrm>
          <a:prstGeom prst="rect">
            <a:avLst/>
          </a:prstGeom>
          <a:noFill/>
          <a:ln w="9525">
            <a:noFill/>
            <a:miter lim="800000"/>
            <a:headEnd/>
            <a:tailEnd/>
          </a:ln>
        </p:spPr>
        <p:txBody>
          <a:bodyPr/>
          <a:lstStyle/>
          <a:p>
            <a:pPr>
              <a:spcBef>
                <a:spcPct val="20000"/>
              </a:spcBef>
            </a:pPr>
            <a:r>
              <a:rPr lang="en-US" sz="2400" dirty="0" smtClean="0">
                <a:solidFill>
                  <a:schemeClr val="tx2"/>
                </a:solidFill>
                <a:sym typeface="Wingdings" pitchFamily="2" charset="2"/>
              </a:rPr>
              <a:t>Two experiments on CC2420 radio chip (</a:t>
            </a:r>
            <a:r>
              <a:rPr lang="en-US" sz="2400" dirty="0" err="1" smtClean="0">
                <a:solidFill>
                  <a:schemeClr val="tx2"/>
                </a:solidFill>
                <a:sym typeface="Wingdings" pitchFamily="2" charset="2"/>
              </a:rPr>
              <a:t>TelosB</a:t>
            </a:r>
            <a:r>
              <a:rPr lang="en-US" sz="2400" dirty="0" smtClean="0">
                <a:solidFill>
                  <a:schemeClr val="tx2"/>
                </a:solidFill>
                <a:sym typeface="Wingdings" pitchFamily="2" charset="2"/>
              </a:rPr>
              <a:t>) that justify why data reception/transmission inefficiencies have to be optimized</a:t>
            </a:r>
            <a:endParaRPr lang="en-US" sz="2400" b="0" dirty="0">
              <a:solidFill>
                <a:schemeClr val="tx2"/>
              </a:solidFill>
              <a:sym typeface="Wingdings" pitchFamily="2" charset="2"/>
            </a:endParaRPr>
          </a:p>
        </p:txBody>
      </p:sp>
      <p:pic>
        <p:nvPicPr>
          <p:cNvPr id="409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67544" y="1705857"/>
            <a:ext cx="3542244" cy="32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4860032" y="1700808"/>
            <a:ext cx="3597765" cy="32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 Box 5"/>
          <p:cNvSpPr txBox="1">
            <a:spLocks noChangeArrowheads="1"/>
          </p:cNvSpPr>
          <p:nvPr/>
        </p:nvSpPr>
        <p:spPr bwMode="auto">
          <a:xfrm>
            <a:off x="350652" y="4869160"/>
            <a:ext cx="4509380" cy="1512168"/>
          </a:xfrm>
          <a:prstGeom prst="rect">
            <a:avLst/>
          </a:prstGeom>
          <a:noFill/>
          <a:ln w="9525">
            <a:noFill/>
            <a:miter lim="800000"/>
            <a:headEnd/>
            <a:tailEnd/>
          </a:ln>
        </p:spPr>
        <p:txBody>
          <a:bodyPr/>
          <a:lstStyle/>
          <a:p>
            <a:pPr>
              <a:spcBef>
                <a:spcPct val="20000"/>
              </a:spcBef>
            </a:pPr>
            <a:r>
              <a:rPr lang="en-US" dirty="0" smtClean="0">
                <a:solidFill>
                  <a:schemeClr val="tx2"/>
                </a:solidFill>
                <a:sym typeface="Wingdings" pitchFamily="2" charset="2"/>
              </a:rPr>
              <a:t>Continuously changing the transceiver state consumes ~65% more energy</a:t>
            </a:r>
          </a:p>
          <a:p>
            <a:pPr>
              <a:spcBef>
                <a:spcPct val="20000"/>
              </a:spcBef>
            </a:pPr>
            <a:r>
              <a:rPr lang="en-US" dirty="0" smtClean="0">
                <a:solidFill>
                  <a:schemeClr val="tx2"/>
                </a:solidFill>
                <a:sym typeface="Wingdings" pitchFamily="2" charset="2"/>
              </a:rPr>
              <a:t>The Workload Balancing Module assigns specific time intervals  </a:t>
            </a:r>
            <a:br>
              <a:rPr lang="en-US" dirty="0" smtClean="0">
                <a:solidFill>
                  <a:schemeClr val="tx2"/>
                </a:solidFill>
                <a:sym typeface="Wingdings" pitchFamily="2" charset="2"/>
              </a:rPr>
            </a:br>
            <a:r>
              <a:rPr lang="en-US" dirty="0" smtClean="0">
                <a:solidFill>
                  <a:schemeClr val="tx2"/>
                </a:solidFill>
                <a:sym typeface="Wingdings" pitchFamily="2" charset="2"/>
              </a:rPr>
              <a:t>transceiver is enabled only once</a:t>
            </a:r>
          </a:p>
          <a:p>
            <a:pPr>
              <a:spcBef>
                <a:spcPct val="20000"/>
              </a:spcBef>
            </a:pPr>
            <a:endParaRPr lang="en-US" b="0" dirty="0">
              <a:solidFill>
                <a:schemeClr val="tx2"/>
              </a:solidFill>
              <a:sym typeface="Wingdings" pitchFamily="2" charset="2"/>
            </a:endParaRPr>
          </a:p>
        </p:txBody>
      </p:sp>
      <p:sp>
        <p:nvSpPr>
          <p:cNvPr id="24" name="Text Box 5"/>
          <p:cNvSpPr txBox="1">
            <a:spLocks noChangeArrowheads="1"/>
          </p:cNvSpPr>
          <p:nvPr/>
        </p:nvSpPr>
        <p:spPr bwMode="auto">
          <a:xfrm>
            <a:off x="899592" y="3717032"/>
            <a:ext cx="1129686" cy="360040"/>
          </a:xfrm>
          <a:prstGeom prst="rect">
            <a:avLst/>
          </a:prstGeom>
          <a:noFill/>
          <a:ln w="9525">
            <a:noFill/>
            <a:miter lim="800000"/>
            <a:headEnd/>
            <a:tailEnd/>
          </a:ln>
        </p:spPr>
        <p:txBody>
          <a:bodyPr/>
          <a:lstStyle/>
          <a:p>
            <a:pPr>
              <a:spcBef>
                <a:spcPct val="20000"/>
              </a:spcBef>
            </a:pPr>
            <a:r>
              <a:rPr lang="en-US" sz="2000" b="1" dirty="0" smtClean="0">
                <a:solidFill>
                  <a:srgbClr val="FF0000"/>
                </a:solidFill>
                <a:sym typeface="Wingdings" pitchFamily="2" charset="2"/>
              </a:rPr>
              <a:t>128</a:t>
            </a:r>
            <a:r>
              <a:rPr lang="el-GR" sz="2000" b="1" dirty="0" smtClean="0">
                <a:solidFill>
                  <a:srgbClr val="FF0000"/>
                </a:solidFill>
                <a:sym typeface="Wingdings" pitchFamily="2" charset="2"/>
              </a:rPr>
              <a:t>μ</a:t>
            </a:r>
            <a:r>
              <a:rPr lang="en-GB" sz="2000" b="1" dirty="0" smtClean="0">
                <a:solidFill>
                  <a:srgbClr val="FF0000"/>
                </a:solidFill>
                <a:sym typeface="Wingdings" pitchFamily="2" charset="2"/>
              </a:rPr>
              <a:t>J</a:t>
            </a:r>
            <a:endParaRPr lang="en-US" sz="2000" b="1" dirty="0">
              <a:solidFill>
                <a:srgbClr val="FF0000"/>
              </a:solidFill>
              <a:sym typeface="Wingdings" pitchFamily="2" charset="2"/>
            </a:endParaRPr>
          </a:p>
        </p:txBody>
      </p:sp>
      <p:sp>
        <p:nvSpPr>
          <p:cNvPr id="25" name="Text Box 5"/>
          <p:cNvSpPr txBox="1">
            <a:spLocks noChangeArrowheads="1"/>
          </p:cNvSpPr>
          <p:nvPr/>
        </p:nvSpPr>
        <p:spPr bwMode="auto">
          <a:xfrm>
            <a:off x="2267744" y="1993473"/>
            <a:ext cx="1129686" cy="360040"/>
          </a:xfrm>
          <a:prstGeom prst="rect">
            <a:avLst/>
          </a:prstGeom>
          <a:noFill/>
          <a:ln w="9525">
            <a:noFill/>
            <a:miter lim="800000"/>
            <a:headEnd/>
            <a:tailEnd/>
          </a:ln>
        </p:spPr>
        <p:txBody>
          <a:bodyPr/>
          <a:lstStyle/>
          <a:p>
            <a:pPr algn="r">
              <a:spcBef>
                <a:spcPct val="20000"/>
              </a:spcBef>
            </a:pPr>
            <a:r>
              <a:rPr lang="en-US" sz="2000" b="1" dirty="0" smtClean="0">
                <a:solidFill>
                  <a:srgbClr val="FF0000"/>
                </a:solidFill>
                <a:sym typeface="Wingdings" pitchFamily="2" charset="2"/>
              </a:rPr>
              <a:t>195</a:t>
            </a:r>
            <a:r>
              <a:rPr lang="el-GR" sz="2000" b="1" dirty="0" smtClean="0">
                <a:solidFill>
                  <a:srgbClr val="FF0000"/>
                </a:solidFill>
                <a:sym typeface="Wingdings" pitchFamily="2" charset="2"/>
              </a:rPr>
              <a:t>μ</a:t>
            </a:r>
            <a:r>
              <a:rPr lang="en-GB" sz="2000" b="1" dirty="0" smtClean="0">
                <a:solidFill>
                  <a:srgbClr val="FF0000"/>
                </a:solidFill>
                <a:sym typeface="Wingdings" pitchFamily="2" charset="2"/>
              </a:rPr>
              <a:t>J</a:t>
            </a:r>
            <a:endParaRPr lang="en-US" sz="2000" b="1" dirty="0">
              <a:solidFill>
                <a:srgbClr val="FF0000"/>
              </a:solidFill>
              <a:sym typeface="Wingdings" pitchFamily="2" charset="2"/>
            </a:endParaRPr>
          </a:p>
        </p:txBody>
      </p:sp>
      <p:sp>
        <p:nvSpPr>
          <p:cNvPr id="2" name="Oval 1"/>
          <p:cNvSpPr/>
          <p:nvPr/>
        </p:nvSpPr>
        <p:spPr bwMode="auto">
          <a:xfrm>
            <a:off x="1221491" y="4097835"/>
            <a:ext cx="228769" cy="22876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26" name="Oval 25"/>
          <p:cNvSpPr/>
          <p:nvPr/>
        </p:nvSpPr>
        <p:spPr bwMode="auto">
          <a:xfrm>
            <a:off x="3395989" y="2051229"/>
            <a:ext cx="228769" cy="22876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27" name="Text Box 5"/>
          <p:cNvSpPr txBox="1">
            <a:spLocks noChangeArrowheads="1"/>
          </p:cNvSpPr>
          <p:nvPr/>
        </p:nvSpPr>
        <p:spPr bwMode="auto">
          <a:xfrm>
            <a:off x="4788024" y="4869160"/>
            <a:ext cx="4032448" cy="1512168"/>
          </a:xfrm>
          <a:prstGeom prst="rect">
            <a:avLst/>
          </a:prstGeom>
          <a:noFill/>
          <a:ln w="9525">
            <a:noFill/>
            <a:miter lim="800000"/>
            <a:headEnd/>
            <a:tailEnd/>
          </a:ln>
        </p:spPr>
        <p:txBody>
          <a:bodyPr/>
          <a:lstStyle/>
          <a:p>
            <a:pPr>
              <a:spcBef>
                <a:spcPct val="20000"/>
              </a:spcBef>
            </a:pPr>
            <a:r>
              <a:rPr lang="en-US" dirty="0" smtClean="0">
                <a:solidFill>
                  <a:schemeClr val="tx2"/>
                </a:solidFill>
                <a:sym typeface="Wingdings" pitchFamily="2" charset="2"/>
              </a:rPr>
              <a:t>As the number of children nodes increases, so does the data loss rate</a:t>
            </a:r>
          </a:p>
          <a:p>
            <a:pPr>
              <a:spcBef>
                <a:spcPct val="20000"/>
              </a:spcBef>
            </a:pPr>
            <a:r>
              <a:rPr lang="en-US" b="0" dirty="0" smtClean="0">
                <a:solidFill>
                  <a:schemeClr val="tx2"/>
                </a:solidFill>
                <a:sym typeface="Wingdings" pitchFamily="2" charset="2"/>
              </a:rPr>
              <a:t>The Tree Balancing Module balances the network data transmission collisions are decreased</a:t>
            </a:r>
            <a:endParaRPr lang="en-US" b="0" dirty="0">
              <a:solidFill>
                <a:schemeClr val="tx2"/>
              </a:solidFill>
              <a:sym typeface="Wingdings" pitchFamily="2" charset="2"/>
            </a:endParaRPr>
          </a:p>
        </p:txBody>
      </p:sp>
      <p:sp>
        <p:nvSpPr>
          <p:cNvPr id="28" name="Text Box 5"/>
          <p:cNvSpPr txBox="1">
            <a:spLocks noChangeArrowheads="1"/>
          </p:cNvSpPr>
          <p:nvPr/>
        </p:nvSpPr>
        <p:spPr bwMode="auto">
          <a:xfrm>
            <a:off x="348416" y="1340768"/>
            <a:ext cx="3791536" cy="437040"/>
          </a:xfrm>
          <a:prstGeom prst="rect">
            <a:avLst/>
          </a:prstGeom>
          <a:noFill/>
          <a:ln w="9525">
            <a:noFill/>
            <a:miter lim="800000"/>
            <a:headEnd/>
            <a:tailEnd/>
          </a:ln>
        </p:spPr>
        <p:txBody>
          <a:bodyPr/>
          <a:lstStyle/>
          <a:p>
            <a:pPr algn="ctr">
              <a:spcBef>
                <a:spcPct val="20000"/>
              </a:spcBef>
            </a:pPr>
            <a:r>
              <a:rPr lang="en-US" sz="2000" b="1" dirty="0" smtClean="0">
                <a:solidFill>
                  <a:schemeClr val="tx2"/>
                </a:solidFill>
                <a:sym typeface="Wingdings" pitchFamily="2" charset="2"/>
              </a:rPr>
              <a:t>Data Reception Inefficiencies</a:t>
            </a:r>
            <a:endParaRPr lang="en-US" sz="2000" b="1" dirty="0">
              <a:solidFill>
                <a:schemeClr val="tx2"/>
              </a:solidFill>
              <a:sym typeface="Wingdings" pitchFamily="2" charset="2"/>
            </a:endParaRPr>
          </a:p>
        </p:txBody>
      </p:sp>
      <p:sp>
        <p:nvSpPr>
          <p:cNvPr id="29" name="Text Box 5"/>
          <p:cNvSpPr txBox="1">
            <a:spLocks noChangeArrowheads="1"/>
          </p:cNvSpPr>
          <p:nvPr/>
        </p:nvSpPr>
        <p:spPr bwMode="auto">
          <a:xfrm>
            <a:off x="4499992" y="1348310"/>
            <a:ext cx="4211960" cy="437040"/>
          </a:xfrm>
          <a:prstGeom prst="rect">
            <a:avLst/>
          </a:prstGeom>
          <a:noFill/>
          <a:ln w="9525">
            <a:noFill/>
            <a:miter lim="800000"/>
            <a:headEnd/>
            <a:tailEnd/>
          </a:ln>
        </p:spPr>
        <p:txBody>
          <a:bodyPr/>
          <a:lstStyle/>
          <a:p>
            <a:pPr algn="ctr">
              <a:spcBef>
                <a:spcPct val="20000"/>
              </a:spcBef>
            </a:pPr>
            <a:r>
              <a:rPr lang="en-US" sz="2000" b="1" dirty="0" smtClean="0">
                <a:solidFill>
                  <a:schemeClr val="tx2"/>
                </a:solidFill>
                <a:sym typeface="Wingdings" pitchFamily="2" charset="2"/>
              </a:rPr>
              <a:t>Data Transmission Inefficiencies</a:t>
            </a:r>
            <a:endParaRPr lang="en-US" sz="2000" b="1" dirty="0">
              <a:solidFill>
                <a:schemeClr val="tx2"/>
              </a:solidFill>
              <a:sym typeface="Wingdings" pitchFamily="2" charset="2"/>
            </a:endParaRPr>
          </a:p>
        </p:txBody>
      </p:sp>
      <p:sp>
        <p:nvSpPr>
          <p:cNvPr id="17" name="Rectangle 2"/>
          <p:cNvSpPr txBox="1">
            <a:spLocks noChangeArrowheads="1"/>
          </p:cNvSpPr>
          <p:nvPr/>
        </p:nvSpPr>
        <p:spPr bwMode="auto">
          <a:xfrm>
            <a:off x="35496" y="44624"/>
            <a:ext cx="9036496" cy="492968"/>
          </a:xfrm>
          <a:prstGeom prst="rect">
            <a:avLst/>
          </a:prstGeom>
          <a:noFill/>
          <a:ln w="19050">
            <a:solidFill>
              <a:srgbClr val="00B05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chemeClr val="tx2"/>
                </a:solidFill>
                <a:effectLst/>
                <a:uLnTx/>
                <a:uFillTx/>
                <a:latin typeface="+mj-lt"/>
                <a:ea typeface="+mj-ea"/>
                <a:cs typeface="+mj-cs"/>
              </a:rPr>
              <a:t>Motivation: Micro-benchmarks</a:t>
            </a:r>
          </a:p>
        </p:txBody>
      </p:sp>
    </p:spTree>
    <p:custDataLst>
      <p:tags r:id="rId1"/>
    </p:custDataLst>
    <p:extLst>
      <p:ext uri="{BB962C8B-B14F-4D97-AF65-F5344CB8AC3E}">
        <p14:creationId xmlns:p14="http://schemas.microsoft.com/office/powerpoint/2010/main" val="2078577562"/>
      </p:ext>
    </p:extLst>
  </p:cSld>
  <p:clrMapOvr>
    <a:masterClrMapping/>
  </p:clrMapOvr>
  <p:transition xmlns:p14="http://schemas.microsoft.com/office/powerpoint/2010/main" advTm="12813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4">
                                            <p:txEl>
                                              <p:pRg st="0" end="0"/>
                                            </p:txEl>
                                          </p:spTgt>
                                        </p:tgtEl>
                                        <p:attrNameLst>
                                          <p:attrName>style.visibility</p:attrName>
                                        </p:attrNameLst>
                                      </p:cBhvr>
                                      <p:to>
                                        <p:strVal val="visible"/>
                                      </p:to>
                                    </p:set>
                                    <p:animEffect transition="in" filter="blinds(horizontal)">
                                      <p:cBhvr>
                                        <p:cTn id="7" dur="500"/>
                                        <p:tgtEl>
                                          <p:spTgt spid="276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blinds(horizontal)">
                                      <p:cBhvr>
                                        <p:cTn id="12" dur="500"/>
                                        <p:tgtEl>
                                          <p:spTgt spid="28">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fade">
                                      <p:cBhvr>
                                        <p:cTn id="16" dur="500"/>
                                        <p:tgtEl>
                                          <p:spTgt spid="409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blinds(horizontal)">
                                      <p:cBhvr>
                                        <p:cTn id="21" dur="500"/>
                                        <p:tgtEl>
                                          <p:spTgt spid="23">
                                            <p:txEl>
                                              <p:pRg st="0" end="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animEffect transition="in" filter="blinds(horizontal)">
                                      <p:cBhvr>
                                        <p:cTn id="24" dur="500"/>
                                        <p:tgtEl>
                                          <p:spTgt spid="24">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3" presetClass="entr" presetSubtype="10" fill="hold" nodeType="with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blinds(horizontal)">
                                      <p:cBhvr>
                                        <p:cTn id="30" dur="500"/>
                                        <p:tgtEl>
                                          <p:spTgt spid="25">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3">
                                            <p:txEl>
                                              <p:pRg st="1" end="1"/>
                                            </p:txEl>
                                          </p:spTgt>
                                        </p:tgtEl>
                                        <p:attrNameLst>
                                          <p:attrName>style.visibility</p:attrName>
                                        </p:attrNameLst>
                                      </p:cBhvr>
                                      <p:to>
                                        <p:strVal val="visible"/>
                                      </p:to>
                                    </p:set>
                                    <p:animEffect transition="in" filter="blinds(horizontal)">
                                      <p:cBhvr>
                                        <p:cTn id="38" dur="500"/>
                                        <p:tgtEl>
                                          <p:spTgt spid="2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9">
                                            <p:txEl>
                                              <p:pRg st="0" end="0"/>
                                            </p:txEl>
                                          </p:spTgt>
                                        </p:tgtEl>
                                        <p:attrNameLst>
                                          <p:attrName>style.visibility</p:attrName>
                                        </p:attrNameLst>
                                      </p:cBhvr>
                                      <p:to>
                                        <p:strVal val="visible"/>
                                      </p:to>
                                    </p:set>
                                    <p:animEffect transition="in" filter="blinds(horizontal)">
                                      <p:cBhvr>
                                        <p:cTn id="43" dur="500"/>
                                        <p:tgtEl>
                                          <p:spTgt spid="29">
                                            <p:txEl>
                                              <p:pRg st="0" end="0"/>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
                                            <p:txEl>
                                              <p:pRg st="0" end="0"/>
                                            </p:txEl>
                                          </p:spTgt>
                                        </p:tgtEl>
                                        <p:attrNameLst>
                                          <p:attrName>style.visibility</p:attrName>
                                        </p:attrNameLst>
                                      </p:cBhvr>
                                      <p:to>
                                        <p:strVal val="visible"/>
                                      </p:to>
                                    </p:set>
                                    <p:animEffect transition="in" filter="blinds(horizontal)">
                                      <p:cBhvr>
                                        <p:cTn id="52" dur="500"/>
                                        <p:tgtEl>
                                          <p:spTgt spid="2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
                                            <p:txEl>
                                              <p:pRg st="1" end="1"/>
                                            </p:txEl>
                                          </p:spTgt>
                                        </p:tgtEl>
                                        <p:attrNameLst>
                                          <p:attrName>style.visibility</p:attrName>
                                        </p:attrNameLst>
                                      </p:cBhvr>
                                      <p:to>
                                        <p:strVal val="visible"/>
                                      </p:to>
                                    </p:set>
                                    <p:animEffect transition="in" filter="blinds(horizontal)">
                                      <p:cBhvr>
                                        <p:cTn id="57"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KSpot+ </a:t>
            </a:r>
            <a:r>
              <a:rPr lang="en-US" dirty="0" smtClean="0"/>
              <a:t>Goals</a:t>
            </a:r>
            <a:endParaRPr lang="en-US" dirty="0"/>
          </a:p>
        </p:txBody>
      </p:sp>
      <p:sp>
        <p:nvSpPr>
          <p:cNvPr id="3" name="Content Placeholder 2"/>
          <p:cNvSpPr>
            <a:spLocks noGrp="1"/>
          </p:cNvSpPr>
          <p:nvPr>
            <p:ph idx="1"/>
          </p:nvPr>
        </p:nvSpPr>
        <p:spPr>
          <a:xfrm>
            <a:off x="0" y="620688"/>
            <a:ext cx="9144000" cy="5976664"/>
          </a:xfrm>
        </p:spPr>
        <p:txBody>
          <a:bodyPr/>
          <a:lstStyle/>
          <a:p>
            <a:r>
              <a:rPr lang="en-US" sz="3200" dirty="0" smtClean="0"/>
              <a:t>Addresses 3 problems in an integrated fashion:</a:t>
            </a:r>
          </a:p>
          <a:p>
            <a:pPr lvl="1"/>
            <a:r>
              <a:rPr lang="en-US" sz="2800" dirty="0"/>
              <a:t>Data Transmission Inefficiencies</a:t>
            </a:r>
          </a:p>
          <a:p>
            <a:pPr lvl="2"/>
            <a:r>
              <a:rPr lang="en-US" sz="2400" dirty="0"/>
              <a:t>Bottlenecks inside the routing tree.</a:t>
            </a:r>
          </a:p>
          <a:p>
            <a:pPr lvl="2"/>
            <a:r>
              <a:rPr lang="en-US" sz="2400" dirty="0"/>
              <a:t>Energy-driven Tree Construction.</a:t>
            </a:r>
          </a:p>
          <a:p>
            <a:pPr lvl="1"/>
            <a:r>
              <a:rPr lang="en-US" sz="2800" dirty="0" smtClean="0"/>
              <a:t>Data </a:t>
            </a:r>
            <a:r>
              <a:rPr lang="en-US" sz="2800" dirty="0"/>
              <a:t>R</a:t>
            </a:r>
            <a:r>
              <a:rPr lang="en-US" sz="2800" dirty="0" smtClean="0"/>
              <a:t>eception Inefficiencies</a:t>
            </a:r>
          </a:p>
          <a:p>
            <a:pPr lvl="2"/>
            <a:r>
              <a:rPr lang="en-US" sz="2400" dirty="0" smtClean="0"/>
              <a:t>When should a node be listening for data?</a:t>
            </a:r>
          </a:p>
          <a:p>
            <a:pPr lvl="2"/>
            <a:r>
              <a:rPr lang="en-US" sz="2400" dirty="0" smtClean="0"/>
              <a:t>Workload-aware routing.</a:t>
            </a:r>
          </a:p>
          <a:p>
            <a:pPr lvl="1"/>
            <a:r>
              <a:rPr lang="en-US" sz="2800" dirty="0" smtClean="0"/>
              <a:t>Lack of support for complex </a:t>
            </a:r>
            <a:r>
              <a:rPr lang="en-US" sz="2800" dirty="0" smtClean="0"/>
              <a:t>Top-K queries.</a:t>
            </a:r>
          </a:p>
          <a:p>
            <a:pPr marL="457200" lvl="1" indent="0">
              <a:buNone/>
            </a:pPr>
            <a:endParaRPr lang="en-US" sz="1200" dirty="0" smtClean="0"/>
          </a:p>
          <a:p>
            <a:r>
              <a:rPr lang="en-US" sz="3200" b="1" dirty="0"/>
              <a:t>Design Goals:</a:t>
            </a:r>
            <a:r>
              <a:rPr lang="en-US" sz="3200" dirty="0"/>
              <a:t> Distributed and Autonomous Behavior, Modularity, Scalability, Resilience in the presence of failures</a:t>
            </a:r>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3</a:t>
            </a:fld>
            <a:endParaRPr lang="en-US"/>
          </a:p>
        </p:txBody>
      </p:sp>
    </p:spTree>
    <p:extLst>
      <p:ext uri="{BB962C8B-B14F-4D97-AF65-F5344CB8AC3E}">
        <p14:creationId xmlns:p14="http://schemas.microsoft.com/office/powerpoint/2010/main" val="38370834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B5F2A9E-F72D-4AFB-BD17-FA6BF918C6CB}" type="slidenum">
              <a:rPr lang="en-US" smtClean="0"/>
              <a:pPr>
                <a:defRPr/>
              </a:pPr>
              <a:t>30</a:t>
            </a:fld>
            <a:endParaRPr lang="en-US"/>
          </a:p>
        </p:txBody>
      </p:sp>
      <p:sp>
        <p:nvSpPr>
          <p:cNvPr id="3" name="Rectangle 2"/>
          <p:cNvSpPr txBox="1">
            <a:spLocks noChangeArrowheads="1"/>
          </p:cNvSpPr>
          <p:nvPr/>
        </p:nvSpPr>
        <p:spPr bwMode="auto">
          <a:xfrm>
            <a:off x="0" y="-76200"/>
            <a:ext cx="9144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sz="2800" kern="0" dirty="0" smtClean="0">
                <a:solidFill>
                  <a:schemeClr val="tx2"/>
                </a:solidFill>
                <a:latin typeface="+mj-lt"/>
                <a:ea typeface="+mj-ea"/>
                <a:cs typeface="+mj-cs"/>
              </a:rPr>
              <a:t>Related Work</a:t>
            </a:r>
            <a:endParaRPr kumimoji="0" lang="en-US" sz="28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35496" y="548680"/>
            <a:ext cx="9073008" cy="5832648"/>
          </a:xfrm>
          <a:prstGeom prst="rect">
            <a:avLst/>
          </a:prstGeom>
        </p:spPr>
        <p:txBody>
          <a:bodyPr/>
          <a:lstStyle/>
          <a:p>
            <a:pPr indent="-342900" eaLnBrk="1" hangingPunct="1">
              <a:spcBef>
                <a:spcPct val="20000"/>
              </a:spcBef>
            </a:pPr>
            <a:r>
              <a:rPr lang="en-US" sz="2800" kern="0" dirty="0" smtClean="0">
                <a:solidFill>
                  <a:schemeClr val="tx2"/>
                </a:solidFill>
                <a:latin typeface="+mn-lt"/>
              </a:rPr>
              <a:t>Traditional middleware frameworks (e.g., CORBA, JINI, EJB) are considered heavyweight for WSNs.</a:t>
            </a:r>
          </a:p>
          <a:p>
            <a:pPr indent="-342900" eaLnBrk="1" hangingPunct="1">
              <a:spcBef>
                <a:spcPct val="20000"/>
              </a:spcBef>
            </a:pPr>
            <a:r>
              <a:rPr lang="en-US" sz="2800" kern="0" dirty="0" smtClean="0">
                <a:solidFill>
                  <a:schemeClr val="tx2"/>
                </a:solidFill>
                <a:latin typeface="+mn-lt"/>
              </a:rPr>
              <a:t>Many research works </a:t>
            </a:r>
            <a:r>
              <a:rPr lang="en-US" sz="2800" kern="0" dirty="0">
                <a:solidFill>
                  <a:schemeClr val="tx2"/>
                </a:solidFill>
                <a:latin typeface="+mn-lt"/>
              </a:rPr>
              <a:t>have proposed lightweight and energy </a:t>
            </a:r>
            <a:r>
              <a:rPr lang="en-US" sz="2800" kern="0" dirty="0" smtClean="0">
                <a:solidFill>
                  <a:schemeClr val="tx2"/>
                </a:solidFill>
                <a:latin typeface="+mn-lt"/>
              </a:rPr>
              <a:t>efficient middleware frameworks tailored </a:t>
            </a:r>
            <a:r>
              <a:rPr lang="en-US" sz="2800" kern="0" dirty="0">
                <a:solidFill>
                  <a:schemeClr val="tx2"/>
                </a:solidFill>
                <a:latin typeface="+mn-lt"/>
              </a:rPr>
              <a:t>specifically for WSNs.</a:t>
            </a:r>
          </a:p>
          <a:p>
            <a:pPr marL="342900" indent="-342900" eaLnBrk="1" hangingPunct="1">
              <a:spcBef>
                <a:spcPct val="20000"/>
              </a:spcBef>
            </a:pPr>
            <a:endParaRPr lang="en-US" sz="2400" b="1" kern="0" dirty="0" smtClean="0">
              <a:solidFill>
                <a:schemeClr val="tx2"/>
              </a:solidFill>
              <a:latin typeface="+mn-lt"/>
            </a:endParaRPr>
          </a:p>
          <a:p>
            <a:pPr marL="342900" indent="-342900" eaLnBrk="1" hangingPunct="1">
              <a:spcBef>
                <a:spcPct val="20000"/>
              </a:spcBef>
            </a:pPr>
            <a:r>
              <a:rPr lang="en-US" sz="2400" b="1" kern="0" dirty="0" smtClean="0">
                <a:solidFill>
                  <a:schemeClr val="tx2"/>
                </a:solidFill>
                <a:latin typeface="+mn-lt"/>
              </a:rPr>
              <a:t>Data-centric Middleware Frameworks related to </a:t>
            </a:r>
            <a:r>
              <a:rPr lang="en-US" sz="2400" b="1" kern="0" dirty="0" err="1" smtClean="0">
                <a:solidFill>
                  <a:schemeClr val="tx2"/>
                </a:solidFill>
                <a:latin typeface="+mn-lt"/>
              </a:rPr>
              <a:t>KSpot</a:t>
            </a:r>
            <a:r>
              <a:rPr lang="en-US" sz="2400" b="1" kern="0" dirty="0" smtClean="0">
                <a:solidFill>
                  <a:schemeClr val="tx2"/>
                </a:solidFill>
                <a:latin typeface="+mn-lt"/>
              </a:rPr>
              <a:t>+:</a:t>
            </a:r>
          </a:p>
          <a:p>
            <a:pPr marL="342900" indent="-342900" eaLnBrk="1" hangingPunct="1">
              <a:spcBef>
                <a:spcPct val="20000"/>
              </a:spcBef>
              <a:buFont typeface="Arial" pitchFamily="34" charset="0"/>
              <a:buChar char="•"/>
            </a:pPr>
            <a:r>
              <a:rPr lang="en-US" sz="2400" b="1" kern="0" dirty="0">
                <a:solidFill>
                  <a:schemeClr val="tx2"/>
                </a:solidFill>
                <a:latin typeface="+mn-lt"/>
              </a:rPr>
              <a:t>Cougar: </a:t>
            </a:r>
            <a:r>
              <a:rPr lang="en-GB" sz="2400" dirty="0">
                <a:solidFill>
                  <a:schemeClr val="tx2"/>
                </a:solidFill>
              </a:rPr>
              <a:t>SQL-syntax, Virtual relational </a:t>
            </a:r>
            <a:r>
              <a:rPr lang="en-GB" sz="2400" dirty="0" smtClean="0">
                <a:solidFill>
                  <a:schemeClr val="tx2"/>
                </a:solidFill>
              </a:rPr>
              <a:t>DB, </a:t>
            </a:r>
            <a:r>
              <a:rPr lang="en-GB" sz="2400" dirty="0">
                <a:solidFill>
                  <a:schemeClr val="tx2"/>
                </a:solidFill>
              </a:rPr>
              <a:t>centralized </a:t>
            </a:r>
            <a:r>
              <a:rPr lang="en-GB" sz="2400" dirty="0" smtClean="0">
                <a:solidFill>
                  <a:schemeClr val="tx2"/>
                </a:solidFill>
              </a:rPr>
              <a:t>optimizer</a:t>
            </a:r>
            <a:endParaRPr lang="en-US" sz="2400" kern="0" dirty="0" smtClean="0">
              <a:solidFill>
                <a:schemeClr val="tx2"/>
              </a:solidFill>
              <a:latin typeface="+mn-lt"/>
            </a:endParaRPr>
          </a:p>
          <a:p>
            <a:pPr marL="360000" eaLnBrk="1" hangingPunct="1">
              <a:spcBef>
                <a:spcPct val="20000"/>
              </a:spcBef>
            </a:pPr>
            <a:r>
              <a:rPr lang="en-US" sz="2400" kern="0" dirty="0" smtClean="0">
                <a:solidFill>
                  <a:srgbClr val="009242"/>
                </a:solidFill>
                <a:latin typeface="+mn-lt"/>
              </a:rPr>
              <a:t>+ coordinates </a:t>
            </a:r>
            <a:r>
              <a:rPr lang="en-US" sz="2400" kern="0" dirty="0">
                <a:solidFill>
                  <a:srgbClr val="009242"/>
                </a:solidFill>
                <a:latin typeface="+mn-lt"/>
              </a:rPr>
              <a:t>sensor nodes </a:t>
            </a:r>
            <a:r>
              <a:rPr lang="en-US" sz="2400" kern="0" dirty="0" smtClean="0">
                <a:solidFill>
                  <a:srgbClr val="009242"/>
                </a:solidFill>
                <a:latin typeface="+mn-lt"/>
              </a:rPr>
              <a:t>in an </a:t>
            </a:r>
            <a:r>
              <a:rPr lang="en-US" sz="2400" kern="0" dirty="0">
                <a:solidFill>
                  <a:srgbClr val="009242"/>
                </a:solidFill>
                <a:latin typeface="+mn-lt"/>
              </a:rPr>
              <a:t>energy-efficient </a:t>
            </a:r>
            <a:r>
              <a:rPr lang="en-US" sz="2400" kern="0" dirty="0" smtClean="0">
                <a:solidFill>
                  <a:srgbClr val="009242"/>
                </a:solidFill>
                <a:latin typeface="+mn-lt"/>
              </a:rPr>
              <a:t>manner</a:t>
            </a:r>
          </a:p>
          <a:p>
            <a:pPr marL="360000" eaLnBrk="1" hangingPunct="1">
              <a:spcBef>
                <a:spcPct val="20000"/>
              </a:spcBef>
            </a:pPr>
            <a:r>
              <a:rPr lang="en-US" sz="2400" kern="0" dirty="0" smtClean="0">
                <a:solidFill>
                  <a:srgbClr val="FF0000"/>
                </a:solidFill>
                <a:latin typeface="+mn-lt"/>
              </a:rPr>
              <a:t>- massive </a:t>
            </a:r>
            <a:r>
              <a:rPr lang="en-US" sz="2400" kern="0" dirty="0">
                <a:solidFill>
                  <a:srgbClr val="FF0000"/>
                </a:solidFill>
                <a:latin typeface="+mn-lt"/>
              </a:rPr>
              <a:t>amount of messages </a:t>
            </a:r>
            <a:r>
              <a:rPr lang="en-US" sz="2400" kern="0" dirty="0" smtClean="0">
                <a:solidFill>
                  <a:srgbClr val="FF0000"/>
                </a:solidFill>
                <a:latin typeface="+mn-lt"/>
              </a:rPr>
              <a:t>are </a:t>
            </a:r>
            <a:r>
              <a:rPr lang="en-US" sz="2400" kern="0" dirty="0">
                <a:solidFill>
                  <a:srgbClr val="FF0000"/>
                </a:solidFill>
                <a:latin typeface="+mn-lt"/>
              </a:rPr>
              <a:t>transmitted </a:t>
            </a:r>
            <a:r>
              <a:rPr lang="en-US" sz="2400" kern="0" dirty="0" smtClean="0">
                <a:solidFill>
                  <a:srgbClr val="FF0000"/>
                </a:solidFill>
                <a:latin typeface="+mn-lt"/>
              </a:rPr>
              <a:t>to the sink</a:t>
            </a:r>
            <a:endParaRPr lang="en-US" sz="2400" kern="0" dirty="0">
              <a:solidFill>
                <a:srgbClr val="FF0000"/>
              </a:solidFill>
              <a:latin typeface="+mn-lt"/>
            </a:endParaRPr>
          </a:p>
          <a:p>
            <a:pPr marL="360000" eaLnBrk="1" hangingPunct="1">
              <a:spcBef>
                <a:spcPct val="20000"/>
              </a:spcBef>
            </a:pPr>
            <a:r>
              <a:rPr lang="en-US" sz="2400" kern="0" dirty="0" smtClean="0">
                <a:solidFill>
                  <a:srgbClr val="FF0000"/>
                </a:solidFill>
                <a:latin typeface="+mn-lt"/>
              </a:rPr>
              <a:t>- node </a:t>
            </a:r>
            <a:r>
              <a:rPr lang="en-US" sz="2400" kern="0" dirty="0">
                <a:solidFill>
                  <a:srgbClr val="FF0000"/>
                </a:solidFill>
                <a:latin typeface="+mn-lt"/>
              </a:rPr>
              <a:t>and </a:t>
            </a:r>
            <a:r>
              <a:rPr lang="en-US" sz="2400" kern="0" dirty="0" smtClean="0">
                <a:solidFill>
                  <a:srgbClr val="FF0000"/>
                </a:solidFill>
                <a:latin typeface="+mn-lt"/>
              </a:rPr>
              <a:t>comm. </a:t>
            </a:r>
            <a:r>
              <a:rPr lang="en-US" sz="2400" kern="0" dirty="0">
                <a:solidFill>
                  <a:srgbClr val="FF0000"/>
                </a:solidFill>
                <a:latin typeface="+mn-lt"/>
              </a:rPr>
              <a:t>failures severely hamper </a:t>
            </a:r>
            <a:r>
              <a:rPr lang="en-US" sz="2400" kern="0" dirty="0" smtClean="0">
                <a:solidFill>
                  <a:srgbClr val="FF0000"/>
                </a:solidFill>
                <a:latin typeface="+mn-lt"/>
              </a:rPr>
              <a:t>the efficiency</a:t>
            </a:r>
          </a:p>
          <a:p>
            <a:pPr marL="360000" eaLnBrk="1" hangingPunct="1">
              <a:spcBef>
                <a:spcPct val="20000"/>
              </a:spcBef>
            </a:pPr>
            <a:r>
              <a:rPr lang="en-US" sz="2400" kern="0" dirty="0">
                <a:solidFill>
                  <a:srgbClr val="FF0000"/>
                </a:solidFill>
              </a:rPr>
              <a:t>- No support for </a:t>
            </a:r>
            <a:r>
              <a:rPr lang="en-US" sz="2400" kern="0" dirty="0" smtClean="0">
                <a:solidFill>
                  <a:srgbClr val="FF0000"/>
                </a:solidFill>
              </a:rPr>
              <a:t>workload </a:t>
            </a:r>
            <a:r>
              <a:rPr lang="en-US" sz="2400" kern="0" dirty="0">
                <a:solidFill>
                  <a:srgbClr val="FF0000"/>
                </a:solidFill>
              </a:rPr>
              <a:t>optimization, </a:t>
            </a:r>
            <a:r>
              <a:rPr lang="en-US" sz="2400" kern="0" dirty="0" smtClean="0">
                <a:solidFill>
                  <a:srgbClr val="FF0000"/>
                </a:solidFill>
              </a:rPr>
              <a:t>complex queries</a:t>
            </a:r>
            <a:endParaRPr lang="en-US" sz="2400" b="1" kern="0" dirty="0">
              <a:solidFill>
                <a:schemeClr val="tx2"/>
              </a:solidFill>
            </a:endParaRPr>
          </a:p>
        </p:txBody>
      </p:sp>
    </p:spTree>
    <p:custDataLst>
      <p:tags r:id="rId1"/>
    </p:custDataLst>
    <p:extLst>
      <p:ext uri="{BB962C8B-B14F-4D97-AF65-F5344CB8AC3E}">
        <p14:creationId xmlns:p14="http://schemas.microsoft.com/office/powerpoint/2010/main" val="2583632540"/>
      </p:ext>
    </p:extLst>
  </p:cSld>
  <p:clrMapOvr>
    <a:masterClrMapping/>
  </p:clrMapOvr>
  <p:transition xmlns:p14="http://schemas.microsoft.com/office/powerpoint/2010/main" advTm="49437"/>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B5F2A9E-F72D-4AFB-BD17-FA6BF918C6CB}" type="slidenum">
              <a:rPr lang="en-US" smtClean="0"/>
              <a:pPr>
                <a:defRPr/>
              </a:pPr>
              <a:t>31</a:t>
            </a:fld>
            <a:endParaRPr lang="en-US"/>
          </a:p>
        </p:txBody>
      </p:sp>
      <p:sp>
        <p:nvSpPr>
          <p:cNvPr id="3" name="Rectangle 2"/>
          <p:cNvSpPr txBox="1">
            <a:spLocks noChangeArrowheads="1"/>
          </p:cNvSpPr>
          <p:nvPr/>
        </p:nvSpPr>
        <p:spPr bwMode="auto">
          <a:xfrm>
            <a:off x="0" y="-76200"/>
            <a:ext cx="9144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sz="2800" kern="0" dirty="0" smtClean="0">
                <a:solidFill>
                  <a:schemeClr val="tx2"/>
                </a:solidFill>
                <a:latin typeface="+mj-lt"/>
                <a:ea typeface="+mj-ea"/>
                <a:cs typeface="+mj-cs"/>
              </a:rPr>
              <a:t>Related Work</a:t>
            </a:r>
            <a:endParaRPr kumimoji="0" lang="en-US" sz="28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35496" y="548680"/>
            <a:ext cx="9073008" cy="5832648"/>
          </a:xfrm>
          <a:prstGeom prst="rect">
            <a:avLst/>
          </a:prstGeom>
        </p:spPr>
        <p:txBody>
          <a:bodyPr/>
          <a:lstStyle/>
          <a:p>
            <a:pPr marL="342900" indent="-342900" eaLnBrk="1" hangingPunct="1">
              <a:spcBef>
                <a:spcPct val="20000"/>
              </a:spcBef>
              <a:buFont typeface="Arial" pitchFamily="34" charset="0"/>
              <a:buChar char="•"/>
            </a:pPr>
            <a:r>
              <a:rPr lang="en-US" sz="2400" b="1" kern="0" dirty="0" err="1" smtClean="0">
                <a:solidFill>
                  <a:schemeClr val="tx2"/>
                </a:solidFill>
                <a:latin typeface="+mn-lt"/>
              </a:rPr>
              <a:t>TinyDB</a:t>
            </a:r>
            <a:r>
              <a:rPr lang="en-US" sz="2400" b="1" kern="0" dirty="0">
                <a:solidFill>
                  <a:schemeClr val="tx2"/>
                </a:solidFill>
              </a:rPr>
              <a:t>: </a:t>
            </a:r>
            <a:r>
              <a:rPr lang="en-GB" sz="2400" dirty="0">
                <a:solidFill>
                  <a:schemeClr val="tx2"/>
                </a:solidFill>
              </a:rPr>
              <a:t>SQL syntax, lifetime/event-based </a:t>
            </a:r>
            <a:r>
              <a:rPr lang="en-GB" sz="2400" dirty="0" smtClean="0">
                <a:solidFill>
                  <a:schemeClr val="tx2"/>
                </a:solidFill>
              </a:rPr>
              <a:t>queries</a:t>
            </a:r>
          </a:p>
          <a:p>
            <a:pPr marL="360000" eaLnBrk="1" hangingPunct="1">
              <a:spcBef>
                <a:spcPct val="20000"/>
              </a:spcBef>
            </a:pPr>
            <a:r>
              <a:rPr lang="en-GB" sz="2400" dirty="0">
                <a:solidFill>
                  <a:srgbClr val="009242"/>
                </a:solidFill>
              </a:rPr>
              <a:t>+ </a:t>
            </a:r>
            <a:r>
              <a:rPr lang="en-GB" sz="2400" dirty="0" smtClean="0">
                <a:solidFill>
                  <a:srgbClr val="009242"/>
                </a:solidFill>
              </a:rPr>
              <a:t>Fully implemented</a:t>
            </a:r>
            <a:endParaRPr lang="en-US" sz="2400" kern="0" dirty="0">
              <a:solidFill>
                <a:srgbClr val="009242"/>
              </a:solidFill>
            </a:endParaRPr>
          </a:p>
          <a:p>
            <a:pPr marL="360000" eaLnBrk="1" hangingPunct="1">
              <a:spcBef>
                <a:spcPct val="20000"/>
              </a:spcBef>
            </a:pPr>
            <a:r>
              <a:rPr lang="en-GB" sz="2400" dirty="0" smtClean="0">
                <a:solidFill>
                  <a:srgbClr val="009242"/>
                </a:solidFill>
              </a:rPr>
              <a:t>+ In-network aggregation through TAG</a:t>
            </a:r>
            <a:endParaRPr lang="en-US" sz="2400" kern="0" dirty="0">
              <a:solidFill>
                <a:srgbClr val="009242"/>
              </a:solidFill>
            </a:endParaRPr>
          </a:p>
          <a:p>
            <a:pPr marL="360000" eaLnBrk="1" hangingPunct="1">
              <a:spcBef>
                <a:spcPct val="20000"/>
              </a:spcBef>
            </a:pPr>
            <a:r>
              <a:rPr lang="en-US" sz="2400" kern="0" dirty="0">
                <a:solidFill>
                  <a:srgbClr val="009242"/>
                </a:solidFill>
              </a:rPr>
              <a:t>+ adapting sampling rates </a:t>
            </a:r>
            <a:r>
              <a:rPr lang="en-US" sz="2400" kern="0" dirty="0" smtClean="0">
                <a:solidFill>
                  <a:srgbClr val="009242"/>
                </a:solidFill>
              </a:rPr>
              <a:t>to minimize </a:t>
            </a:r>
            <a:r>
              <a:rPr lang="en-US" sz="2400" kern="0" dirty="0">
                <a:solidFill>
                  <a:srgbClr val="009242"/>
                </a:solidFill>
              </a:rPr>
              <a:t>power consumption</a:t>
            </a:r>
          </a:p>
          <a:p>
            <a:pPr marL="360000" eaLnBrk="1" hangingPunct="1">
              <a:spcBef>
                <a:spcPct val="20000"/>
              </a:spcBef>
            </a:pPr>
            <a:r>
              <a:rPr lang="en-US" sz="2400" kern="0" dirty="0">
                <a:solidFill>
                  <a:srgbClr val="FF0000"/>
                </a:solidFill>
              </a:rPr>
              <a:t>- uniform waking window</a:t>
            </a:r>
          </a:p>
          <a:p>
            <a:pPr marL="360000" eaLnBrk="1" hangingPunct="1">
              <a:spcBef>
                <a:spcPct val="20000"/>
              </a:spcBef>
            </a:pPr>
            <a:r>
              <a:rPr lang="en-US" sz="2400" kern="0" dirty="0" smtClean="0">
                <a:solidFill>
                  <a:srgbClr val="FF0000"/>
                </a:solidFill>
              </a:rPr>
              <a:t>- No support for topology optimization, complex queries</a:t>
            </a:r>
            <a:endParaRPr lang="en-US" sz="1050" b="1" kern="0" dirty="0" smtClean="0">
              <a:solidFill>
                <a:schemeClr val="tx2"/>
              </a:solidFill>
              <a:latin typeface="+mn-lt"/>
            </a:endParaRPr>
          </a:p>
          <a:p>
            <a:pPr eaLnBrk="1" hangingPunct="1">
              <a:spcBef>
                <a:spcPct val="20000"/>
              </a:spcBef>
            </a:pPr>
            <a:endParaRPr lang="en-US" sz="2400" b="1" kern="0" dirty="0" smtClean="0">
              <a:solidFill>
                <a:schemeClr val="tx2"/>
              </a:solidFill>
              <a:latin typeface="+mn-lt"/>
            </a:endParaRPr>
          </a:p>
          <a:p>
            <a:pPr marL="342900" indent="-342900" eaLnBrk="1" hangingPunct="1">
              <a:spcBef>
                <a:spcPct val="20000"/>
              </a:spcBef>
              <a:buFont typeface="Arial" pitchFamily="34" charset="0"/>
              <a:buChar char="•"/>
            </a:pPr>
            <a:r>
              <a:rPr lang="en-US" sz="2400" b="1" kern="0" dirty="0" smtClean="0">
                <a:solidFill>
                  <a:schemeClr val="tx2"/>
                </a:solidFill>
                <a:latin typeface="+mn-lt"/>
              </a:rPr>
              <a:t>SINA</a:t>
            </a:r>
            <a:r>
              <a:rPr lang="en-US" sz="2400" b="1" kern="0" dirty="0">
                <a:solidFill>
                  <a:schemeClr val="tx2"/>
                </a:solidFill>
              </a:rPr>
              <a:t>: </a:t>
            </a:r>
            <a:r>
              <a:rPr lang="en-GB" sz="2400" dirty="0">
                <a:solidFill>
                  <a:schemeClr val="tx2"/>
                </a:solidFill>
              </a:rPr>
              <a:t>Virtual </a:t>
            </a:r>
            <a:r>
              <a:rPr lang="en-GB" sz="2400" dirty="0" smtClean="0">
                <a:solidFill>
                  <a:schemeClr val="tx2"/>
                </a:solidFill>
              </a:rPr>
              <a:t>spread-sheet </a:t>
            </a:r>
            <a:r>
              <a:rPr lang="en-GB" sz="2400" dirty="0">
                <a:solidFill>
                  <a:schemeClr val="tx2"/>
                </a:solidFill>
              </a:rPr>
              <a:t>database, Attributed -based  naming, Hierarchical </a:t>
            </a:r>
            <a:r>
              <a:rPr lang="en-GB" sz="2400" dirty="0" smtClean="0">
                <a:solidFill>
                  <a:schemeClr val="tx2"/>
                </a:solidFill>
              </a:rPr>
              <a:t>Clustering</a:t>
            </a:r>
            <a:endParaRPr lang="en-US" sz="2400" kern="0" dirty="0">
              <a:solidFill>
                <a:schemeClr val="tx2"/>
              </a:solidFill>
            </a:endParaRPr>
          </a:p>
          <a:p>
            <a:pPr marL="360000" eaLnBrk="1" hangingPunct="1">
              <a:spcBef>
                <a:spcPct val="20000"/>
              </a:spcBef>
            </a:pPr>
            <a:r>
              <a:rPr lang="en-US" sz="2400" kern="0" dirty="0">
                <a:solidFill>
                  <a:srgbClr val="009242"/>
                </a:solidFill>
              </a:rPr>
              <a:t>+ scalable and energy-efficient organization</a:t>
            </a:r>
          </a:p>
          <a:p>
            <a:pPr marL="360000" eaLnBrk="1" hangingPunct="1">
              <a:spcBef>
                <a:spcPct val="20000"/>
              </a:spcBef>
            </a:pPr>
            <a:r>
              <a:rPr lang="en-US" sz="2400" kern="0" dirty="0" smtClean="0">
                <a:solidFill>
                  <a:srgbClr val="FF0000"/>
                </a:solidFill>
              </a:rPr>
              <a:t>- </a:t>
            </a:r>
            <a:r>
              <a:rPr lang="en-US" sz="2400" kern="0" dirty="0">
                <a:solidFill>
                  <a:srgbClr val="FF0000"/>
                </a:solidFill>
              </a:rPr>
              <a:t>sacrifice the results of some sensors to avoid data collisions</a:t>
            </a:r>
          </a:p>
          <a:p>
            <a:pPr marL="360000" eaLnBrk="1" hangingPunct="1">
              <a:spcBef>
                <a:spcPct val="20000"/>
              </a:spcBef>
            </a:pPr>
            <a:r>
              <a:rPr lang="en-US" sz="2400" kern="0" dirty="0" smtClean="0">
                <a:solidFill>
                  <a:srgbClr val="FF0000"/>
                </a:solidFill>
              </a:rPr>
              <a:t>- node </a:t>
            </a:r>
            <a:r>
              <a:rPr lang="en-US" sz="2400" kern="0" dirty="0">
                <a:solidFill>
                  <a:srgbClr val="FF0000"/>
                </a:solidFill>
              </a:rPr>
              <a:t>and comm. </a:t>
            </a:r>
            <a:r>
              <a:rPr lang="en-US" sz="2400" kern="0" dirty="0" smtClean="0">
                <a:solidFill>
                  <a:srgbClr val="FF0000"/>
                </a:solidFill>
              </a:rPr>
              <a:t>failures severely hamper the efficiency</a:t>
            </a:r>
          </a:p>
          <a:p>
            <a:pPr marL="360000" eaLnBrk="1" hangingPunct="1">
              <a:spcBef>
                <a:spcPct val="20000"/>
              </a:spcBef>
            </a:pPr>
            <a:r>
              <a:rPr lang="en-US" sz="2400" kern="0" dirty="0" smtClean="0">
                <a:solidFill>
                  <a:srgbClr val="FF0000"/>
                </a:solidFill>
              </a:rPr>
              <a:t>- No </a:t>
            </a:r>
            <a:r>
              <a:rPr lang="en-US" sz="2400" kern="0" dirty="0">
                <a:solidFill>
                  <a:srgbClr val="FF0000"/>
                </a:solidFill>
              </a:rPr>
              <a:t>support for </a:t>
            </a:r>
            <a:r>
              <a:rPr lang="en-US" sz="2400" kern="0" dirty="0" smtClean="0">
                <a:solidFill>
                  <a:srgbClr val="FF0000"/>
                </a:solidFill>
              </a:rPr>
              <a:t>workload </a:t>
            </a:r>
            <a:r>
              <a:rPr lang="en-US" sz="2400" kern="0" dirty="0">
                <a:solidFill>
                  <a:srgbClr val="FF0000"/>
                </a:solidFill>
              </a:rPr>
              <a:t>optimization, </a:t>
            </a:r>
            <a:r>
              <a:rPr lang="en-US" sz="2400" kern="0" dirty="0" smtClean="0">
                <a:solidFill>
                  <a:srgbClr val="FF0000"/>
                </a:solidFill>
              </a:rPr>
              <a:t>complex queries</a:t>
            </a:r>
            <a:endParaRPr lang="en-US" sz="2400" b="1" kern="0" dirty="0">
              <a:solidFill>
                <a:schemeClr val="tx2"/>
              </a:solidFill>
            </a:endParaRPr>
          </a:p>
        </p:txBody>
      </p:sp>
    </p:spTree>
    <p:custDataLst>
      <p:tags r:id="rId1"/>
    </p:custDataLst>
    <p:extLst>
      <p:ext uri="{BB962C8B-B14F-4D97-AF65-F5344CB8AC3E}">
        <p14:creationId xmlns:p14="http://schemas.microsoft.com/office/powerpoint/2010/main" val="286100512"/>
      </p:ext>
    </p:extLst>
  </p:cSld>
  <p:clrMapOvr>
    <a:masterClrMapping/>
  </p:clrMapOvr>
  <p:transition xmlns:p14="http://schemas.microsoft.com/office/powerpoint/2010/main" advTm="72399"/>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B5F2A9E-F72D-4AFB-BD17-FA6BF918C6CB}" type="slidenum">
              <a:rPr lang="en-US" smtClean="0"/>
              <a:pPr>
                <a:defRPr/>
              </a:pPr>
              <a:t>32</a:t>
            </a:fld>
            <a:endParaRPr lang="en-US"/>
          </a:p>
        </p:txBody>
      </p:sp>
      <p:sp>
        <p:nvSpPr>
          <p:cNvPr id="3" name="Rectangle 2"/>
          <p:cNvSpPr txBox="1">
            <a:spLocks noChangeArrowheads="1"/>
          </p:cNvSpPr>
          <p:nvPr/>
        </p:nvSpPr>
        <p:spPr bwMode="auto">
          <a:xfrm>
            <a:off x="0" y="-76200"/>
            <a:ext cx="9144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sz="2800" kern="0" dirty="0" smtClean="0">
                <a:solidFill>
                  <a:schemeClr val="tx2"/>
                </a:solidFill>
                <a:latin typeface="+mj-lt"/>
                <a:ea typeface="+mj-ea"/>
                <a:cs typeface="+mj-cs"/>
              </a:rPr>
              <a:t>Related Work</a:t>
            </a:r>
            <a:endParaRPr kumimoji="0" lang="en-US" sz="28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35496" y="548680"/>
            <a:ext cx="9073008" cy="5832648"/>
          </a:xfrm>
          <a:prstGeom prst="rect">
            <a:avLst/>
          </a:prstGeom>
        </p:spPr>
        <p:txBody>
          <a:bodyPr/>
          <a:lstStyle/>
          <a:p>
            <a:pPr marL="342900" indent="-342900" eaLnBrk="1" hangingPunct="1">
              <a:spcBef>
                <a:spcPct val="20000"/>
              </a:spcBef>
              <a:buFont typeface="Arial" pitchFamily="34" charset="0"/>
              <a:buChar char="•"/>
            </a:pPr>
            <a:r>
              <a:rPr lang="en-US" sz="2400" b="1" kern="0" dirty="0" err="1" smtClean="0">
                <a:solidFill>
                  <a:schemeClr val="tx2"/>
                </a:solidFill>
                <a:latin typeface="+mn-lt"/>
              </a:rPr>
              <a:t>DsWare</a:t>
            </a:r>
            <a:r>
              <a:rPr lang="en-US" sz="2400" b="1" kern="0" dirty="0" smtClean="0">
                <a:solidFill>
                  <a:schemeClr val="tx2"/>
                </a:solidFill>
              </a:rPr>
              <a:t>: </a:t>
            </a:r>
            <a:r>
              <a:rPr lang="en-GB" sz="2400" dirty="0">
                <a:solidFill>
                  <a:schemeClr val="tx2"/>
                </a:solidFill>
              </a:rPr>
              <a:t>real-time semantics, event detection</a:t>
            </a:r>
          </a:p>
          <a:p>
            <a:pPr marL="360000" eaLnBrk="1" hangingPunct="1">
              <a:spcBef>
                <a:spcPct val="20000"/>
              </a:spcBef>
            </a:pPr>
            <a:r>
              <a:rPr lang="en-US" sz="2400" kern="0" dirty="0">
                <a:solidFill>
                  <a:srgbClr val="009242"/>
                </a:solidFill>
              </a:rPr>
              <a:t>+ filtering mechanism </a:t>
            </a:r>
            <a:r>
              <a:rPr lang="en-US" sz="2400" kern="0" dirty="0" smtClean="0">
                <a:solidFill>
                  <a:srgbClr val="009242"/>
                </a:solidFill>
              </a:rPr>
              <a:t>decrease messages transmitted</a:t>
            </a:r>
          </a:p>
          <a:p>
            <a:pPr marL="360000" eaLnBrk="1" hangingPunct="1">
              <a:spcBef>
                <a:spcPct val="20000"/>
              </a:spcBef>
            </a:pPr>
            <a:r>
              <a:rPr lang="en-US" sz="2400" kern="0" dirty="0" smtClean="0">
                <a:solidFill>
                  <a:srgbClr val="FF0000"/>
                </a:solidFill>
              </a:rPr>
              <a:t>- filtering </a:t>
            </a:r>
            <a:r>
              <a:rPr lang="en-US" sz="2400" kern="0" dirty="0">
                <a:solidFill>
                  <a:srgbClr val="FF0000"/>
                </a:solidFill>
              </a:rPr>
              <a:t>mechanism </a:t>
            </a:r>
            <a:r>
              <a:rPr lang="en-US" sz="2400" kern="0" dirty="0" smtClean="0">
                <a:solidFill>
                  <a:srgbClr val="FF0000"/>
                </a:solidFill>
              </a:rPr>
              <a:t>provides </a:t>
            </a:r>
            <a:r>
              <a:rPr lang="en-US" sz="2400" kern="0" dirty="0">
                <a:solidFill>
                  <a:srgbClr val="FF0000"/>
                </a:solidFill>
              </a:rPr>
              <a:t>approximate </a:t>
            </a:r>
            <a:r>
              <a:rPr lang="en-US" sz="2400" kern="0" dirty="0" smtClean="0">
                <a:solidFill>
                  <a:srgbClr val="FF0000"/>
                </a:solidFill>
              </a:rPr>
              <a:t>values </a:t>
            </a:r>
          </a:p>
          <a:p>
            <a:pPr marL="360000" eaLnBrk="1" hangingPunct="1">
              <a:spcBef>
                <a:spcPct val="20000"/>
              </a:spcBef>
            </a:pPr>
            <a:r>
              <a:rPr lang="en-US" sz="2400" kern="0" dirty="0">
                <a:solidFill>
                  <a:srgbClr val="FF0000"/>
                </a:solidFill>
              </a:rPr>
              <a:t>- No support for </a:t>
            </a:r>
            <a:r>
              <a:rPr lang="en-US" sz="2400" kern="0" dirty="0" smtClean="0">
                <a:solidFill>
                  <a:srgbClr val="FF0000"/>
                </a:solidFill>
              </a:rPr>
              <a:t>workload/topology optimization, complex </a:t>
            </a:r>
            <a:r>
              <a:rPr lang="en-US" sz="2400" kern="0" dirty="0">
                <a:solidFill>
                  <a:srgbClr val="FF0000"/>
                </a:solidFill>
              </a:rPr>
              <a:t>queries</a:t>
            </a:r>
            <a:endParaRPr lang="en-US" sz="2400" b="1" kern="0" dirty="0">
              <a:solidFill>
                <a:schemeClr val="tx2"/>
              </a:solidFill>
            </a:endParaRPr>
          </a:p>
          <a:p>
            <a:pPr marL="702900" indent="-342900" eaLnBrk="1" hangingPunct="1">
              <a:spcBef>
                <a:spcPct val="20000"/>
              </a:spcBef>
              <a:buFontTx/>
              <a:buChar char="-"/>
            </a:pPr>
            <a:endParaRPr lang="en-US" sz="2400" kern="0" dirty="0">
              <a:solidFill>
                <a:srgbClr val="FF0000"/>
              </a:solidFill>
            </a:endParaRPr>
          </a:p>
          <a:p>
            <a:pPr marL="342900" indent="-342900" eaLnBrk="1" hangingPunct="1">
              <a:spcBef>
                <a:spcPct val="20000"/>
              </a:spcBef>
              <a:buFont typeface="Arial" pitchFamily="34" charset="0"/>
              <a:buChar char="•"/>
            </a:pPr>
            <a:r>
              <a:rPr lang="en-US" sz="2400" b="1" kern="0" dirty="0" smtClean="0">
                <a:solidFill>
                  <a:schemeClr val="tx2"/>
                </a:solidFill>
                <a:latin typeface="+mn-lt"/>
              </a:rPr>
              <a:t>SNEE</a:t>
            </a:r>
            <a:r>
              <a:rPr lang="en-US" sz="2400" b="1" kern="0" dirty="0">
                <a:solidFill>
                  <a:schemeClr val="tx2"/>
                </a:solidFill>
                <a:latin typeface="+mn-lt"/>
              </a:rPr>
              <a:t>: </a:t>
            </a:r>
            <a:r>
              <a:rPr lang="en-US" sz="2400" kern="0" dirty="0">
                <a:solidFill>
                  <a:schemeClr val="tx2"/>
                </a:solidFill>
              </a:rPr>
              <a:t>extensive JOIN </a:t>
            </a:r>
            <a:r>
              <a:rPr lang="en-US" sz="2400" kern="0" dirty="0" smtClean="0">
                <a:solidFill>
                  <a:schemeClr val="tx2"/>
                </a:solidFill>
              </a:rPr>
              <a:t>support, complete </a:t>
            </a:r>
            <a:r>
              <a:rPr lang="en-US" sz="2400" kern="0" dirty="0" smtClean="0">
                <a:solidFill>
                  <a:schemeClr val="tx2"/>
                </a:solidFill>
                <a:latin typeface="+mn-lt"/>
              </a:rPr>
              <a:t>query optimizer</a:t>
            </a:r>
          </a:p>
          <a:p>
            <a:pPr marL="360000" eaLnBrk="1" hangingPunct="1">
              <a:spcBef>
                <a:spcPct val="20000"/>
              </a:spcBef>
            </a:pPr>
            <a:r>
              <a:rPr lang="en-US" sz="2400" kern="0" dirty="0">
                <a:solidFill>
                  <a:srgbClr val="009242"/>
                </a:solidFill>
              </a:rPr>
              <a:t>+ </a:t>
            </a:r>
            <a:r>
              <a:rPr lang="en-US" sz="2400" kern="0" dirty="0" smtClean="0">
                <a:solidFill>
                  <a:srgbClr val="009242"/>
                </a:solidFill>
              </a:rPr>
              <a:t>Workload Optimization</a:t>
            </a:r>
            <a:endParaRPr lang="en-US" sz="2400" kern="0" dirty="0">
              <a:solidFill>
                <a:srgbClr val="009242"/>
              </a:solidFill>
            </a:endParaRPr>
          </a:p>
          <a:p>
            <a:pPr marL="360000" eaLnBrk="1" hangingPunct="1">
              <a:spcBef>
                <a:spcPct val="20000"/>
              </a:spcBef>
            </a:pPr>
            <a:r>
              <a:rPr lang="en-US" sz="2400" kern="0" dirty="0">
                <a:solidFill>
                  <a:srgbClr val="FF0000"/>
                </a:solidFill>
              </a:rPr>
              <a:t>- SNEE assumes that </a:t>
            </a:r>
            <a:r>
              <a:rPr lang="en-US" sz="2400" kern="0" dirty="0" smtClean="0">
                <a:solidFill>
                  <a:srgbClr val="FF0000"/>
                </a:solidFill>
              </a:rPr>
              <a:t>an </a:t>
            </a:r>
            <a:r>
              <a:rPr lang="en-US" sz="2400" kern="0" dirty="0">
                <a:solidFill>
                  <a:srgbClr val="FF0000"/>
                </a:solidFill>
              </a:rPr>
              <a:t>efficient protocol for self-organization</a:t>
            </a:r>
          </a:p>
          <a:p>
            <a:pPr marL="360000" eaLnBrk="1" hangingPunct="1">
              <a:spcBef>
                <a:spcPct val="20000"/>
              </a:spcBef>
            </a:pPr>
            <a:r>
              <a:rPr lang="en-US" sz="2400" kern="0" dirty="0">
                <a:solidFill>
                  <a:srgbClr val="FF0000"/>
                </a:solidFill>
              </a:rPr>
              <a:t>of the topology </a:t>
            </a:r>
            <a:r>
              <a:rPr lang="en-US" sz="2400" kern="0" dirty="0" smtClean="0">
                <a:solidFill>
                  <a:srgbClr val="FF0000"/>
                </a:solidFill>
              </a:rPr>
              <a:t>exists, does not investigate </a:t>
            </a:r>
            <a:r>
              <a:rPr lang="en-US" sz="2400" kern="0" dirty="0">
                <a:solidFill>
                  <a:srgbClr val="FF0000"/>
                </a:solidFill>
              </a:rPr>
              <a:t>the effects of</a:t>
            </a:r>
          </a:p>
          <a:p>
            <a:pPr marL="360000" eaLnBrk="1" hangingPunct="1">
              <a:spcBef>
                <a:spcPct val="20000"/>
              </a:spcBef>
            </a:pPr>
            <a:r>
              <a:rPr lang="en-US" sz="2400" kern="0" dirty="0">
                <a:solidFill>
                  <a:srgbClr val="FF0000"/>
                </a:solidFill>
              </a:rPr>
              <a:t>an unbalanced </a:t>
            </a:r>
            <a:r>
              <a:rPr lang="en-US" sz="2400" kern="0" dirty="0" smtClean="0">
                <a:solidFill>
                  <a:srgbClr val="FF0000"/>
                </a:solidFill>
              </a:rPr>
              <a:t>topology.</a:t>
            </a:r>
          </a:p>
          <a:p>
            <a:pPr marL="360000" eaLnBrk="1" hangingPunct="1">
              <a:spcBef>
                <a:spcPct val="20000"/>
              </a:spcBef>
            </a:pPr>
            <a:r>
              <a:rPr lang="en-US" sz="2400" kern="0" dirty="0">
                <a:solidFill>
                  <a:srgbClr val="FF0000"/>
                </a:solidFill>
              </a:rPr>
              <a:t>- No support for </a:t>
            </a:r>
            <a:r>
              <a:rPr lang="en-US" sz="2400" kern="0" dirty="0" smtClean="0">
                <a:solidFill>
                  <a:srgbClr val="FF0000"/>
                </a:solidFill>
              </a:rPr>
              <a:t>topology </a:t>
            </a:r>
            <a:r>
              <a:rPr lang="en-US" sz="2400" kern="0" dirty="0">
                <a:solidFill>
                  <a:srgbClr val="FF0000"/>
                </a:solidFill>
              </a:rPr>
              <a:t>optimization, </a:t>
            </a:r>
            <a:r>
              <a:rPr lang="en-US" sz="2400" kern="0" dirty="0" smtClean="0">
                <a:solidFill>
                  <a:srgbClr val="FF0000"/>
                </a:solidFill>
              </a:rPr>
              <a:t>complex queries*</a:t>
            </a:r>
            <a:endParaRPr lang="en-US" sz="1050" b="1" kern="0" dirty="0">
              <a:solidFill>
                <a:schemeClr val="tx2"/>
              </a:solidFill>
            </a:endParaRPr>
          </a:p>
          <a:p>
            <a:pPr marL="360000" eaLnBrk="1" hangingPunct="1">
              <a:spcBef>
                <a:spcPct val="20000"/>
              </a:spcBef>
            </a:pPr>
            <a:endParaRPr lang="en-US" sz="2400" kern="0" dirty="0">
              <a:solidFill>
                <a:srgbClr val="FF0000"/>
              </a:solidFill>
            </a:endParaRPr>
          </a:p>
        </p:txBody>
      </p:sp>
    </p:spTree>
    <p:custDataLst>
      <p:tags r:id="rId1"/>
    </p:custDataLst>
    <p:extLst>
      <p:ext uri="{BB962C8B-B14F-4D97-AF65-F5344CB8AC3E}">
        <p14:creationId xmlns:p14="http://schemas.microsoft.com/office/powerpoint/2010/main" val="2224484904"/>
      </p:ext>
    </p:extLst>
  </p:cSld>
  <p:clrMapOvr>
    <a:masterClrMapping/>
  </p:clrMapOvr>
  <p:transition xmlns:p14="http://schemas.microsoft.com/office/powerpoint/2010/main" advTm="6805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B5F2A9E-F72D-4AFB-BD17-FA6BF918C6CB}" type="slidenum">
              <a:rPr lang="en-US" smtClean="0"/>
              <a:pPr>
                <a:defRPr/>
              </a:pPr>
              <a:t>33</a:t>
            </a:fld>
            <a:endParaRPr lang="en-US"/>
          </a:p>
        </p:txBody>
      </p:sp>
      <p:sp>
        <p:nvSpPr>
          <p:cNvPr id="3" name="Rectangle 2"/>
          <p:cNvSpPr txBox="1">
            <a:spLocks noChangeArrowheads="1"/>
          </p:cNvSpPr>
          <p:nvPr/>
        </p:nvSpPr>
        <p:spPr bwMode="auto">
          <a:xfrm>
            <a:off x="0" y="-76200"/>
            <a:ext cx="9144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sz="2800" kern="0" dirty="0" smtClean="0">
                <a:solidFill>
                  <a:schemeClr val="tx2"/>
                </a:solidFill>
                <a:latin typeface="+mj-lt"/>
                <a:ea typeface="+mj-ea"/>
                <a:cs typeface="+mj-cs"/>
              </a:rPr>
              <a:t>Related Work</a:t>
            </a:r>
            <a:endParaRPr kumimoji="0" lang="en-US" sz="28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35496" y="476672"/>
            <a:ext cx="9073008" cy="5832648"/>
          </a:xfrm>
          <a:prstGeom prst="rect">
            <a:avLst/>
          </a:prstGeom>
        </p:spPr>
        <p:txBody>
          <a:bodyPr/>
          <a:lstStyle/>
          <a:p>
            <a:pPr marL="342900" indent="-342900" eaLnBrk="1" hangingPunct="1">
              <a:spcBef>
                <a:spcPct val="20000"/>
              </a:spcBef>
            </a:pPr>
            <a:r>
              <a:rPr lang="en-US" sz="2800" kern="0" dirty="0" smtClean="0">
                <a:solidFill>
                  <a:schemeClr val="tx2"/>
                </a:solidFill>
                <a:latin typeface="+mn-lt"/>
              </a:rPr>
              <a:t>Other middleware approaches for WSNs:</a:t>
            </a:r>
          </a:p>
          <a:p>
            <a:pPr marL="342900" indent="-342900" eaLnBrk="1" hangingPunct="1">
              <a:spcBef>
                <a:spcPct val="20000"/>
              </a:spcBef>
              <a:buFont typeface="Arial" pitchFamily="34" charset="0"/>
              <a:buChar char="•"/>
            </a:pPr>
            <a:r>
              <a:rPr lang="en-US" sz="2400" b="1" kern="0" dirty="0" smtClean="0">
                <a:solidFill>
                  <a:schemeClr val="tx2"/>
                </a:solidFill>
                <a:latin typeface="+mn-lt"/>
              </a:rPr>
              <a:t>Application-driven (Milan, </a:t>
            </a:r>
            <a:r>
              <a:rPr lang="en-US" sz="2400" b="1" kern="0" dirty="0" err="1" smtClean="0">
                <a:solidFill>
                  <a:schemeClr val="tx2"/>
                </a:solidFill>
                <a:latin typeface="+mn-lt"/>
              </a:rPr>
              <a:t>MidFusion</a:t>
            </a:r>
            <a:r>
              <a:rPr lang="en-US" sz="2400" b="1" kern="0" dirty="0" smtClean="0">
                <a:solidFill>
                  <a:schemeClr val="tx2"/>
                </a:solidFill>
                <a:latin typeface="+mn-lt"/>
              </a:rPr>
              <a:t>)</a:t>
            </a:r>
          </a:p>
          <a:p>
            <a:pPr marL="360000" indent="-457200" eaLnBrk="1" hangingPunct="1">
              <a:spcBef>
                <a:spcPct val="20000"/>
              </a:spcBef>
            </a:pPr>
            <a:r>
              <a:rPr lang="en-US" sz="2400" kern="0" dirty="0" smtClean="0">
                <a:solidFill>
                  <a:schemeClr val="tx2"/>
                </a:solidFill>
                <a:latin typeface="+mn-lt"/>
              </a:rPr>
              <a:t>    </a:t>
            </a:r>
            <a:r>
              <a:rPr lang="en-US" sz="2000" kern="0" dirty="0" smtClean="0">
                <a:solidFill>
                  <a:schemeClr val="tx2"/>
                </a:solidFill>
                <a:latin typeface="+mn-lt"/>
              </a:rPr>
              <a:t>Allow </a:t>
            </a:r>
            <a:r>
              <a:rPr lang="en-US" sz="2000" kern="0" dirty="0">
                <a:solidFill>
                  <a:schemeClr val="tx2"/>
                </a:solidFill>
                <a:latin typeface="+mn-lt"/>
              </a:rPr>
              <a:t>application designers to specify </a:t>
            </a:r>
            <a:r>
              <a:rPr lang="en-US" sz="2000" kern="0" dirty="0" smtClean="0">
                <a:solidFill>
                  <a:schemeClr val="tx2"/>
                </a:solidFill>
                <a:latin typeface="+mn-lt"/>
              </a:rPr>
              <a:t>their </a:t>
            </a:r>
            <a:r>
              <a:rPr lang="en-US" sz="2000" kern="0" dirty="0" err="1" smtClean="0">
                <a:solidFill>
                  <a:schemeClr val="tx2"/>
                </a:solidFill>
                <a:latin typeface="+mn-lt"/>
              </a:rPr>
              <a:t>QoS</a:t>
            </a:r>
            <a:r>
              <a:rPr lang="en-US" sz="2000" kern="0" dirty="0" smtClean="0">
                <a:solidFill>
                  <a:schemeClr val="tx2"/>
                </a:solidFill>
                <a:latin typeface="+mn-lt"/>
              </a:rPr>
              <a:t> </a:t>
            </a:r>
            <a:r>
              <a:rPr lang="en-US" sz="2000" kern="0" dirty="0">
                <a:solidFill>
                  <a:schemeClr val="tx2"/>
                </a:solidFill>
                <a:latin typeface="+mn-lt"/>
              </a:rPr>
              <a:t>requirements inside the sensor network application </a:t>
            </a:r>
            <a:r>
              <a:rPr lang="en-US" sz="2000" kern="0" dirty="0" smtClean="0">
                <a:solidFill>
                  <a:schemeClr val="tx2"/>
                </a:solidFill>
                <a:latin typeface="+mn-lt"/>
              </a:rPr>
              <a:t>code. </a:t>
            </a:r>
          </a:p>
          <a:p>
            <a:pPr marL="360000" eaLnBrk="1" hangingPunct="1">
              <a:spcBef>
                <a:spcPct val="20000"/>
              </a:spcBef>
            </a:pPr>
            <a:r>
              <a:rPr lang="en-US" sz="2000" kern="0" dirty="0">
                <a:solidFill>
                  <a:srgbClr val="009242"/>
                </a:solidFill>
              </a:rPr>
              <a:t>+ </a:t>
            </a:r>
            <a:r>
              <a:rPr lang="en-US" sz="2000" kern="0" dirty="0" smtClean="0">
                <a:solidFill>
                  <a:srgbClr val="009242"/>
                </a:solidFill>
              </a:rPr>
              <a:t>Specification of </a:t>
            </a:r>
            <a:r>
              <a:rPr lang="en-US" sz="2000" kern="0" dirty="0" err="1" smtClean="0">
                <a:solidFill>
                  <a:srgbClr val="009242"/>
                </a:solidFill>
              </a:rPr>
              <a:t>QoS</a:t>
            </a:r>
            <a:r>
              <a:rPr lang="en-US" sz="2000" kern="0" dirty="0" smtClean="0">
                <a:solidFill>
                  <a:srgbClr val="009242"/>
                </a:solidFill>
              </a:rPr>
              <a:t> </a:t>
            </a:r>
            <a:r>
              <a:rPr lang="en-US" sz="2000" kern="0" dirty="0">
                <a:solidFill>
                  <a:srgbClr val="009242"/>
                </a:solidFill>
              </a:rPr>
              <a:t>requirements inside the sensor network application code</a:t>
            </a:r>
            <a:r>
              <a:rPr lang="en-US" sz="2000" kern="0" dirty="0" smtClean="0">
                <a:solidFill>
                  <a:srgbClr val="009242"/>
                </a:solidFill>
              </a:rPr>
              <a:t>. Support for workload and topology optimization</a:t>
            </a:r>
            <a:endParaRPr lang="en-US" sz="2000" kern="0" dirty="0">
              <a:solidFill>
                <a:srgbClr val="009242"/>
              </a:solidFill>
            </a:endParaRPr>
          </a:p>
          <a:p>
            <a:pPr marL="360000" eaLnBrk="1" hangingPunct="1">
              <a:spcBef>
                <a:spcPct val="20000"/>
              </a:spcBef>
            </a:pPr>
            <a:r>
              <a:rPr lang="en-US" sz="2000" kern="0" dirty="0">
                <a:solidFill>
                  <a:srgbClr val="FF0000"/>
                </a:solidFill>
              </a:rPr>
              <a:t>- </a:t>
            </a:r>
            <a:r>
              <a:rPr lang="en-US" sz="2000" kern="0" dirty="0" smtClean="0">
                <a:solidFill>
                  <a:srgbClr val="FF0000"/>
                </a:solidFill>
              </a:rPr>
              <a:t>Sacrificing accuracy for energy efficiency may lead </a:t>
            </a:r>
            <a:r>
              <a:rPr lang="en-US" sz="2000" kern="0" dirty="0">
                <a:solidFill>
                  <a:srgbClr val="FF0000"/>
                </a:solidFill>
              </a:rPr>
              <a:t>to inaccurate </a:t>
            </a:r>
            <a:r>
              <a:rPr lang="en-US" sz="2000" kern="0" dirty="0" smtClean="0">
                <a:solidFill>
                  <a:srgbClr val="FF0000"/>
                </a:solidFill>
              </a:rPr>
              <a:t>results. No support for Top-k</a:t>
            </a:r>
            <a:endParaRPr lang="en-US" sz="2000" kern="0" dirty="0">
              <a:solidFill>
                <a:srgbClr val="FF0000"/>
              </a:solidFill>
            </a:endParaRPr>
          </a:p>
          <a:p>
            <a:pPr marL="360000" indent="-457200" eaLnBrk="1" hangingPunct="1">
              <a:spcBef>
                <a:spcPct val="20000"/>
              </a:spcBef>
            </a:pPr>
            <a:endParaRPr lang="en-US" sz="2000" kern="0" dirty="0">
              <a:solidFill>
                <a:schemeClr val="tx2"/>
              </a:solidFill>
              <a:latin typeface="+mn-lt"/>
            </a:endParaRPr>
          </a:p>
          <a:p>
            <a:pPr marL="342900" indent="-342900" eaLnBrk="1" hangingPunct="1">
              <a:spcBef>
                <a:spcPct val="20000"/>
              </a:spcBef>
              <a:buFont typeface="Arial" pitchFamily="34" charset="0"/>
              <a:buChar char="•"/>
            </a:pPr>
            <a:r>
              <a:rPr lang="en-US" sz="2400" b="1" kern="0" dirty="0" smtClean="0">
                <a:solidFill>
                  <a:schemeClr val="tx2"/>
                </a:solidFill>
                <a:latin typeface="+mn-lt"/>
              </a:rPr>
              <a:t>Virtual Machine-based (Mate, </a:t>
            </a:r>
            <a:r>
              <a:rPr lang="en-US" sz="2400" b="1" kern="0" dirty="0" err="1" smtClean="0">
                <a:solidFill>
                  <a:schemeClr val="tx2"/>
                </a:solidFill>
                <a:latin typeface="+mn-lt"/>
              </a:rPr>
              <a:t>MagnetOS</a:t>
            </a:r>
            <a:r>
              <a:rPr lang="en-US" sz="2400" b="1" kern="0" dirty="0" smtClean="0">
                <a:solidFill>
                  <a:schemeClr val="tx2"/>
                </a:solidFill>
                <a:latin typeface="+mn-lt"/>
              </a:rPr>
              <a:t>)</a:t>
            </a:r>
          </a:p>
          <a:p>
            <a:pPr marL="360000" eaLnBrk="1" hangingPunct="1">
              <a:spcBef>
                <a:spcPct val="20000"/>
              </a:spcBef>
            </a:pPr>
            <a:r>
              <a:rPr lang="en-US" sz="2000" kern="0" dirty="0" smtClean="0">
                <a:solidFill>
                  <a:srgbClr val="000000"/>
                </a:solidFill>
                <a:latin typeface="Arial"/>
              </a:rPr>
              <a:t>Allow </a:t>
            </a:r>
            <a:r>
              <a:rPr lang="en-US" sz="2000" kern="0" dirty="0">
                <a:solidFill>
                  <a:srgbClr val="000000"/>
                </a:solidFill>
                <a:latin typeface="Arial"/>
              </a:rPr>
              <a:t>application designers to specify their </a:t>
            </a:r>
            <a:r>
              <a:rPr lang="en-US" sz="2000" kern="0" dirty="0" err="1">
                <a:solidFill>
                  <a:srgbClr val="000000"/>
                </a:solidFill>
                <a:latin typeface="Arial"/>
              </a:rPr>
              <a:t>QoS</a:t>
            </a:r>
            <a:r>
              <a:rPr lang="en-US" sz="2000" kern="0" dirty="0">
                <a:solidFill>
                  <a:srgbClr val="000000"/>
                </a:solidFill>
                <a:latin typeface="Arial"/>
              </a:rPr>
              <a:t> requirements inside the sensor network application code. </a:t>
            </a:r>
            <a:endParaRPr lang="en-US" sz="2000" kern="0" dirty="0" smtClean="0">
              <a:solidFill>
                <a:srgbClr val="000000"/>
              </a:solidFill>
              <a:latin typeface="Arial"/>
            </a:endParaRPr>
          </a:p>
          <a:p>
            <a:pPr marL="360000" eaLnBrk="1" hangingPunct="1">
              <a:spcBef>
                <a:spcPct val="20000"/>
              </a:spcBef>
            </a:pPr>
            <a:r>
              <a:rPr lang="en-US" sz="2000" kern="0" dirty="0">
                <a:solidFill>
                  <a:srgbClr val="009242"/>
                </a:solidFill>
              </a:rPr>
              <a:t>+ </a:t>
            </a:r>
            <a:r>
              <a:rPr lang="en-US" sz="2000" kern="0" dirty="0" smtClean="0">
                <a:solidFill>
                  <a:srgbClr val="009242"/>
                </a:solidFill>
              </a:rPr>
              <a:t>Complex </a:t>
            </a:r>
            <a:r>
              <a:rPr lang="en-US" sz="2000" kern="0" dirty="0">
                <a:solidFill>
                  <a:srgbClr val="009242"/>
                </a:solidFill>
              </a:rPr>
              <a:t>programs </a:t>
            </a:r>
            <a:r>
              <a:rPr lang="en-US" sz="2000" kern="0" dirty="0" smtClean="0">
                <a:solidFill>
                  <a:srgbClr val="009242"/>
                </a:solidFill>
              </a:rPr>
              <a:t>can be </a:t>
            </a:r>
            <a:r>
              <a:rPr lang="en-US" sz="2000" kern="0" dirty="0">
                <a:solidFill>
                  <a:srgbClr val="009242"/>
                </a:solidFill>
              </a:rPr>
              <a:t>written with minimal </a:t>
            </a:r>
            <a:r>
              <a:rPr lang="en-US" sz="2000" kern="0" dirty="0" smtClean="0">
                <a:solidFill>
                  <a:srgbClr val="009242"/>
                </a:solidFill>
              </a:rPr>
              <a:t>code. Reduction of energy for transmitting these </a:t>
            </a:r>
            <a:r>
              <a:rPr lang="en-US" sz="2000" kern="0" dirty="0">
                <a:solidFill>
                  <a:srgbClr val="009242"/>
                </a:solidFill>
              </a:rPr>
              <a:t>programs to the sensor </a:t>
            </a:r>
            <a:r>
              <a:rPr lang="en-US" sz="2000" kern="0" dirty="0" smtClean="0">
                <a:solidFill>
                  <a:srgbClr val="009242"/>
                </a:solidFill>
              </a:rPr>
              <a:t>network</a:t>
            </a:r>
            <a:endParaRPr lang="en-US" sz="2000" kern="0" dirty="0">
              <a:solidFill>
                <a:srgbClr val="009242"/>
              </a:solidFill>
            </a:endParaRPr>
          </a:p>
          <a:p>
            <a:pPr marL="360000" eaLnBrk="1" hangingPunct="1">
              <a:spcBef>
                <a:spcPct val="20000"/>
              </a:spcBef>
            </a:pPr>
            <a:r>
              <a:rPr lang="en-US" sz="2000" kern="0" dirty="0">
                <a:solidFill>
                  <a:srgbClr val="FF0000"/>
                </a:solidFill>
              </a:rPr>
              <a:t>- </a:t>
            </a:r>
            <a:r>
              <a:rPr lang="en-US" sz="2000" kern="0" dirty="0" smtClean="0">
                <a:solidFill>
                  <a:srgbClr val="FF0000"/>
                </a:solidFill>
              </a:rPr>
              <a:t>Rely </a:t>
            </a:r>
            <a:r>
              <a:rPr lang="en-US" sz="2000" kern="0" dirty="0">
                <a:solidFill>
                  <a:srgbClr val="FF0000"/>
                </a:solidFill>
              </a:rPr>
              <a:t>on a built-in ad hoc </a:t>
            </a:r>
            <a:r>
              <a:rPr lang="en-US" sz="2000" kern="0" dirty="0" smtClean="0">
                <a:solidFill>
                  <a:srgbClr val="FF0000"/>
                </a:solidFill>
              </a:rPr>
              <a:t>routing algorithms </a:t>
            </a:r>
            <a:r>
              <a:rPr lang="en-US" sz="2000" kern="0" dirty="0">
                <a:solidFill>
                  <a:srgbClr val="FF0000"/>
                </a:solidFill>
              </a:rPr>
              <a:t>that may produce unbalanced and workload inefficient topologies</a:t>
            </a:r>
          </a:p>
          <a:p>
            <a:pPr marL="360000" eaLnBrk="1" hangingPunct="1">
              <a:spcBef>
                <a:spcPct val="20000"/>
              </a:spcBef>
            </a:pPr>
            <a:endParaRPr lang="en-US" sz="2000" b="1" kern="0" dirty="0" smtClean="0">
              <a:solidFill>
                <a:schemeClr val="tx2"/>
              </a:solidFill>
              <a:latin typeface="+mn-lt"/>
            </a:endParaRPr>
          </a:p>
        </p:txBody>
      </p:sp>
    </p:spTree>
    <p:extLst>
      <p:ext uri="{BB962C8B-B14F-4D97-AF65-F5344CB8AC3E}">
        <p14:creationId xmlns:p14="http://schemas.microsoft.com/office/powerpoint/2010/main" val="4328966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B5F2A9E-F72D-4AFB-BD17-FA6BF918C6CB}" type="slidenum">
              <a:rPr lang="en-US" smtClean="0"/>
              <a:pPr>
                <a:defRPr/>
              </a:pPr>
              <a:t>34</a:t>
            </a:fld>
            <a:endParaRPr lang="en-US"/>
          </a:p>
        </p:txBody>
      </p:sp>
      <p:sp>
        <p:nvSpPr>
          <p:cNvPr id="3" name="Rectangle 2"/>
          <p:cNvSpPr txBox="1">
            <a:spLocks noChangeArrowheads="1"/>
          </p:cNvSpPr>
          <p:nvPr/>
        </p:nvSpPr>
        <p:spPr bwMode="auto">
          <a:xfrm>
            <a:off x="0" y="-76200"/>
            <a:ext cx="9144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sz="2800" kern="0" dirty="0" smtClean="0">
                <a:solidFill>
                  <a:schemeClr val="tx2"/>
                </a:solidFill>
                <a:latin typeface="+mj-lt"/>
                <a:ea typeface="+mj-ea"/>
                <a:cs typeface="+mj-cs"/>
              </a:rPr>
              <a:t>Related Work</a:t>
            </a:r>
            <a:endParaRPr kumimoji="0" lang="en-US" sz="28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35496" y="476672"/>
            <a:ext cx="9073008" cy="5832648"/>
          </a:xfrm>
          <a:prstGeom prst="rect">
            <a:avLst/>
          </a:prstGeom>
        </p:spPr>
        <p:txBody>
          <a:bodyPr/>
          <a:lstStyle/>
          <a:p>
            <a:pPr marL="342900" indent="-342900" eaLnBrk="1" hangingPunct="1">
              <a:spcBef>
                <a:spcPct val="20000"/>
              </a:spcBef>
            </a:pPr>
            <a:r>
              <a:rPr lang="en-US" sz="2800" kern="0" dirty="0" smtClean="0">
                <a:solidFill>
                  <a:schemeClr val="tx2"/>
                </a:solidFill>
                <a:latin typeface="+mn-lt"/>
              </a:rPr>
              <a:t>Other middleware approaches for WSNs:</a:t>
            </a:r>
          </a:p>
          <a:p>
            <a:pPr marL="342900" indent="-342900" eaLnBrk="1" hangingPunct="1">
              <a:spcBef>
                <a:spcPct val="20000"/>
              </a:spcBef>
              <a:buFont typeface="Arial" pitchFamily="34" charset="0"/>
              <a:buChar char="•"/>
            </a:pPr>
            <a:r>
              <a:rPr lang="en-US" sz="2400" b="1" kern="0" dirty="0" smtClean="0">
                <a:solidFill>
                  <a:schemeClr val="tx2"/>
                </a:solidFill>
                <a:latin typeface="+mn-lt"/>
              </a:rPr>
              <a:t>Publish/Subscribe (Mires, Aware)</a:t>
            </a:r>
          </a:p>
          <a:p>
            <a:pPr marL="360000" eaLnBrk="1" hangingPunct="1">
              <a:spcBef>
                <a:spcPct val="20000"/>
              </a:spcBef>
            </a:pPr>
            <a:r>
              <a:rPr lang="en-US" sz="2000" kern="0" dirty="0">
                <a:solidFill>
                  <a:schemeClr val="tx2"/>
                </a:solidFill>
              </a:rPr>
              <a:t>Publish/Subscribe layer that allows each device to publish its capabilities (i.e., data channels) and attributes, to a centralized registry where other devices can subscribe to and receive feeds. </a:t>
            </a:r>
            <a:endParaRPr lang="en-US" sz="2000" kern="0" dirty="0" smtClean="0">
              <a:solidFill>
                <a:schemeClr val="tx2"/>
              </a:solidFill>
            </a:endParaRPr>
          </a:p>
          <a:p>
            <a:pPr marL="360000" eaLnBrk="1" hangingPunct="1">
              <a:spcBef>
                <a:spcPct val="20000"/>
              </a:spcBef>
            </a:pPr>
            <a:r>
              <a:rPr lang="en-US" sz="2000" kern="0" dirty="0">
                <a:solidFill>
                  <a:srgbClr val="009242"/>
                </a:solidFill>
              </a:rPr>
              <a:t>+ </a:t>
            </a:r>
            <a:r>
              <a:rPr lang="en-US" sz="2000" kern="0" dirty="0" smtClean="0">
                <a:solidFill>
                  <a:srgbClr val="009242"/>
                </a:solidFill>
              </a:rPr>
              <a:t>A </a:t>
            </a:r>
            <a:r>
              <a:rPr lang="en-US" sz="2000" kern="0" dirty="0">
                <a:solidFill>
                  <a:srgbClr val="009242"/>
                </a:solidFill>
              </a:rPr>
              <a:t>number of packet-level </a:t>
            </a:r>
            <a:r>
              <a:rPr lang="en-US" sz="2000" kern="0" dirty="0" smtClean="0">
                <a:solidFill>
                  <a:srgbClr val="009242"/>
                </a:solidFill>
              </a:rPr>
              <a:t>optimizations can be performed that </a:t>
            </a:r>
            <a:r>
              <a:rPr lang="en-US" sz="2000" kern="0" dirty="0">
                <a:solidFill>
                  <a:srgbClr val="009242"/>
                </a:solidFill>
              </a:rPr>
              <a:t>can greatly decrease the number of </a:t>
            </a:r>
            <a:r>
              <a:rPr lang="en-US" sz="2000" kern="0" dirty="0" smtClean="0">
                <a:solidFill>
                  <a:srgbClr val="009242"/>
                </a:solidFill>
              </a:rPr>
              <a:t>communication packets</a:t>
            </a:r>
            <a:endParaRPr lang="en-US" sz="2000" kern="0" dirty="0">
              <a:solidFill>
                <a:srgbClr val="009242"/>
              </a:solidFill>
            </a:endParaRPr>
          </a:p>
          <a:p>
            <a:pPr marL="360000" eaLnBrk="1" hangingPunct="1">
              <a:spcBef>
                <a:spcPct val="20000"/>
              </a:spcBef>
            </a:pPr>
            <a:r>
              <a:rPr lang="en-US" sz="2000" kern="0" dirty="0" smtClean="0">
                <a:solidFill>
                  <a:srgbClr val="FF0000"/>
                </a:solidFill>
              </a:rPr>
              <a:t>- Topology optimization is not taken into account.</a:t>
            </a:r>
            <a:endParaRPr lang="en-US" sz="2000" kern="0" dirty="0">
              <a:solidFill>
                <a:srgbClr val="FF0000"/>
              </a:solidFill>
            </a:endParaRPr>
          </a:p>
          <a:p>
            <a:pPr marL="360000" eaLnBrk="1" hangingPunct="1">
              <a:spcBef>
                <a:spcPct val="20000"/>
              </a:spcBef>
            </a:pPr>
            <a:endParaRPr lang="en-US" sz="2000" b="1" kern="0" dirty="0" smtClean="0">
              <a:solidFill>
                <a:schemeClr val="tx2"/>
              </a:solidFill>
              <a:latin typeface="+mn-lt"/>
            </a:endParaRPr>
          </a:p>
          <a:p>
            <a:pPr marL="342900" indent="-342900" eaLnBrk="1" hangingPunct="1">
              <a:spcBef>
                <a:spcPct val="20000"/>
              </a:spcBef>
              <a:buFont typeface="Arial" pitchFamily="34" charset="0"/>
              <a:buChar char="•"/>
            </a:pPr>
            <a:r>
              <a:rPr lang="en-US" sz="2400" b="1" kern="0" dirty="0" smtClean="0">
                <a:solidFill>
                  <a:schemeClr val="tx2"/>
                </a:solidFill>
                <a:latin typeface="+mn-lt"/>
              </a:rPr>
              <a:t>Agent-based (Impala, </a:t>
            </a:r>
            <a:r>
              <a:rPr lang="en-US" sz="2400" b="1" kern="0" dirty="0" err="1" smtClean="0">
                <a:solidFill>
                  <a:schemeClr val="tx2"/>
                </a:solidFill>
                <a:latin typeface="+mn-lt"/>
              </a:rPr>
              <a:t>Agilla</a:t>
            </a:r>
            <a:r>
              <a:rPr lang="en-US" sz="2400" b="1" kern="0" dirty="0" smtClean="0">
                <a:solidFill>
                  <a:schemeClr val="tx2"/>
                </a:solidFill>
                <a:latin typeface="+mn-lt"/>
              </a:rPr>
              <a:t>)</a:t>
            </a:r>
          </a:p>
          <a:p>
            <a:pPr marL="360000" eaLnBrk="1" hangingPunct="1">
              <a:spcBef>
                <a:spcPct val="20000"/>
              </a:spcBef>
            </a:pPr>
            <a:r>
              <a:rPr lang="en-US" sz="2000" kern="0" dirty="0">
                <a:solidFill>
                  <a:schemeClr val="tx2"/>
                </a:solidFill>
              </a:rPr>
              <a:t>E</a:t>
            </a:r>
            <a:r>
              <a:rPr lang="en-US" sz="2000" kern="0" dirty="0" smtClean="0">
                <a:solidFill>
                  <a:schemeClr val="tx2"/>
                </a:solidFill>
              </a:rPr>
              <a:t>mploy </a:t>
            </a:r>
            <a:r>
              <a:rPr lang="en-US" sz="2000" kern="0" dirty="0">
                <a:solidFill>
                  <a:schemeClr val="tx2"/>
                </a:solidFill>
              </a:rPr>
              <a:t>agent-based components </a:t>
            </a:r>
            <a:r>
              <a:rPr lang="en-US" sz="2000" kern="0" dirty="0" smtClean="0">
                <a:solidFill>
                  <a:schemeClr val="tx2"/>
                </a:solidFill>
              </a:rPr>
              <a:t>that enable </a:t>
            </a:r>
            <a:r>
              <a:rPr lang="en-US" sz="2000" kern="0" dirty="0">
                <a:solidFill>
                  <a:schemeClr val="tx2"/>
                </a:solidFill>
              </a:rPr>
              <a:t>dynamic adaptation of running applications in </a:t>
            </a:r>
            <a:r>
              <a:rPr lang="en-US" sz="2000" kern="0" dirty="0" smtClean="0">
                <a:solidFill>
                  <a:schemeClr val="tx2"/>
                </a:solidFill>
              </a:rPr>
              <a:t>order to </a:t>
            </a:r>
            <a:r>
              <a:rPr lang="en-US" sz="2000" kern="0" dirty="0">
                <a:solidFill>
                  <a:schemeClr val="tx2"/>
                </a:solidFill>
              </a:rPr>
              <a:t>improve performance, energy-efficiency and robustness</a:t>
            </a:r>
            <a:r>
              <a:rPr lang="en-US" sz="2000" kern="0" dirty="0" smtClean="0">
                <a:solidFill>
                  <a:schemeClr val="tx2"/>
                </a:solidFill>
              </a:rPr>
              <a:t>.</a:t>
            </a:r>
          </a:p>
          <a:p>
            <a:pPr marL="360000" eaLnBrk="1" hangingPunct="1">
              <a:spcBef>
                <a:spcPct val="20000"/>
              </a:spcBef>
            </a:pPr>
            <a:r>
              <a:rPr lang="en-US" sz="2000" kern="0" dirty="0" smtClean="0">
                <a:solidFill>
                  <a:srgbClr val="009242"/>
                </a:solidFill>
              </a:rPr>
              <a:t>+ High </a:t>
            </a:r>
            <a:r>
              <a:rPr lang="en-US" sz="2000" kern="0" dirty="0">
                <a:solidFill>
                  <a:srgbClr val="009242"/>
                </a:solidFill>
              </a:rPr>
              <a:t>degree of energy-efficiency without </a:t>
            </a:r>
            <a:r>
              <a:rPr lang="en-US" sz="2000" kern="0" dirty="0" smtClean="0">
                <a:solidFill>
                  <a:srgbClr val="009242"/>
                </a:solidFill>
              </a:rPr>
              <a:t>user intervention</a:t>
            </a:r>
          </a:p>
          <a:p>
            <a:pPr marL="360000" eaLnBrk="1" hangingPunct="1">
              <a:spcBef>
                <a:spcPct val="20000"/>
              </a:spcBef>
            </a:pPr>
            <a:r>
              <a:rPr lang="en-US" sz="2000" kern="0" dirty="0" smtClean="0">
                <a:solidFill>
                  <a:srgbClr val="FF0000"/>
                </a:solidFill>
                <a:latin typeface="+mn-lt"/>
              </a:rPr>
              <a:t>- The </a:t>
            </a:r>
            <a:r>
              <a:rPr lang="en-US" sz="2000" kern="0" dirty="0">
                <a:solidFill>
                  <a:srgbClr val="FF0000"/>
                </a:solidFill>
                <a:latin typeface="+mn-lt"/>
              </a:rPr>
              <a:t>coordination of </a:t>
            </a:r>
            <a:r>
              <a:rPr lang="en-US" sz="2000" kern="0" dirty="0" smtClean="0">
                <a:solidFill>
                  <a:srgbClr val="FF0000"/>
                </a:solidFill>
                <a:latin typeface="+mn-lt"/>
              </a:rPr>
              <a:t>mobile agents </a:t>
            </a:r>
            <a:r>
              <a:rPr lang="en-US" sz="2000" kern="0" dirty="0">
                <a:solidFill>
                  <a:srgbClr val="FF0000"/>
                </a:solidFill>
                <a:latin typeface="+mn-lt"/>
              </a:rPr>
              <a:t>on a large-scale network may seriously hamper </a:t>
            </a:r>
            <a:r>
              <a:rPr lang="en-US" sz="2000" kern="0" dirty="0" smtClean="0">
                <a:solidFill>
                  <a:srgbClr val="FF0000"/>
                </a:solidFill>
                <a:latin typeface="+mn-lt"/>
              </a:rPr>
              <a:t>the overall </a:t>
            </a:r>
            <a:r>
              <a:rPr lang="en-US" sz="2000" kern="0" dirty="0">
                <a:solidFill>
                  <a:srgbClr val="FF0000"/>
                </a:solidFill>
                <a:latin typeface="+mn-lt"/>
              </a:rPr>
              <a:t>performance of the </a:t>
            </a:r>
            <a:r>
              <a:rPr lang="en-US" sz="2000" kern="0" dirty="0" smtClean="0">
                <a:solidFill>
                  <a:srgbClr val="FF0000"/>
                </a:solidFill>
                <a:latin typeface="+mn-lt"/>
              </a:rPr>
              <a:t>network</a:t>
            </a:r>
          </a:p>
        </p:txBody>
      </p:sp>
    </p:spTree>
    <p:extLst>
      <p:ext uri="{BB962C8B-B14F-4D97-AF65-F5344CB8AC3E}">
        <p14:creationId xmlns:p14="http://schemas.microsoft.com/office/powerpoint/2010/main" val="28775664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B5F2A9E-F72D-4AFB-BD17-FA6BF918C6CB}" type="slidenum">
              <a:rPr lang="en-US" smtClean="0"/>
              <a:pPr>
                <a:defRPr/>
              </a:pPr>
              <a:t>35</a:t>
            </a:fld>
            <a:endParaRPr lang="en-US"/>
          </a:p>
        </p:txBody>
      </p:sp>
      <p:sp>
        <p:nvSpPr>
          <p:cNvPr id="4" name="Rectangle 3"/>
          <p:cNvSpPr txBox="1">
            <a:spLocks noChangeArrowheads="1"/>
          </p:cNvSpPr>
          <p:nvPr/>
        </p:nvSpPr>
        <p:spPr>
          <a:xfrm>
            <a:off x="35496" y="548680"/>
            <a:ext cx="9073008" cy="5760640"/>
          </a:xfrm>
          <a:prstGeom prst="rect">
            <a:avLst/>
          </a:prstGeom>
        </p:spPr>
        <p:txBody>
          <a:bodyPr/>
          <a:lstStyle/>
          <a:p>
            <a:pPr indent="-342900" eaLnBrk="1" hangingPunct="1">
              <a:spcBef>
                <a:spcPct val="20000"/>
              </a:spcBef>
            </a:pPr>
            <a:r>
              <a:rPr lang="en-US" sz="2800" kern="0" dirty="0" smtClean="0">
                <a:solidFill>
                  <a:schemeClr val="tx2"/>
                </a:solidFill>
                <a:latin typeface="+mn-lt"/>
              </a:rPr>
              <a:t>A novel </a:t>
            </a:r>
            <a:r>
              <a:rPr lang="en-US" sz="2800" b="1" kern="0" dirty="0" smtClean="0">
                <a:solidFill>
                  <a:srgbClr val="FF0000"/>
                </a:solidFill>
                <a:latin typeface="+mn-lt"/>
              </a:rPr>
              <a:t>network-aware data-centric framework</a:t>
            </a:r>
            <a:r>
              <a:rPr lang="en-US" sz="2800" kern="0" dirty="0" smtClean="0">
                <a:solidFill>
                  <a:schemeClr val="tx2"/>
                </a:solidFill>
                <a:latin typeface="+mn-lt"/>
              </a:rPr>
              <a:t> for WSNs that enables </a:t>
            </a:r>
            <a:r>
              <a:rPr lang="en-US" sz="2800" b="1" kern="0" dirty="0" smtClean="0">
                <a:solidFill>
                  <a:srgbClr val="FF0000"/>
                </a:solidFill>
                <a:latin typeface="+mn-lt"/>
              </a:rPr>
              <a:t>energy efficient data acquisition</a:t>
            </a:r>
            <a:r>
              <a:rPr lang="en-US" sz="2800" kern="0" dirty="0" smtClean="0">
                <a:solidFill>
                  <a:schemeClr val="tx2"/>
                </a:solidFill>
                <a:latin typeface="+mn-lt"/>
              </a:rPr>
              <a:t>.</a:t>
            </a:r>
          </a:p>
          <a:p>
            <a:pPr marL="342900" indent="-342900" eaLnBrk="1" hangingPunct="1">
              <a:spcBef>
                <a:spcPct val="20000"/>
              </a:spcBef>
            </a:pPr>
            <a:r>
              <a:rPr lang="en-US" sz="2800" kern="0" dirty="0" smtClean="0">
                <a:solidFill>
                  <a:schemeClr val="tx2"/>
                </a:solidFill>
                <a:latin typeface="+mn-lt"/>
                <a:cs typeface="Arial"/>
              </a:rPr>
              <a:t>It consists of 3 basic components:</a:t>
            </a:r>
          </a:p>
          <a:p>
            <a:pPr marL="342900" indent="-342900" eaLnBrk="1" hangingPunct="1">
              <a:spcBef>
                <a:spcPct val="20000"/>
              </a:spcBef>
              <a:buFont typeface="Arial" pitchFamily="34" charset="0"/>
              <a:buChar char="•"/>
            </a:pPr>
            <a:r>
              <a:rPr lang="en-US" sz="2400" b="1" kern="0" dirty="0" smtClean="0">
                <a:solidFill>
                  <a:schemeClr val="tx2"/>
                </a:solidFill>
                <a:latin typeface="+mn-lt"/>
                <a:cs typeface="Arial"/>
              </a:rPr>
              <a:t>The Workload Balancing Module:</a:t>
            </a:r>
            <a:r>
              <a:rPr lang="en-US" sz="2400" kern="0" dirty="0" smtClean="0">
                <a:solidFill>
                  <a:schemeClr val="tx2"/>
                </a:solidFill>
                <a:latin typeface="+mn-lt"/>
                <a:cs typeface="Arial"/>
              </a:rPr>
              <a:t> discovers data reception inefficiencies and dynamically adapts the waking window of each sensor </a:t>
            </a:r>
            <a:r>
              <a:rPr lang="en-US" sz="2400" b="1" kern="0" dirty="0" smtClean="0">
                <a:solidFill>
                  <a:schemeClr val="tx2"/>
                </a:solidFill>
                <a:latin typeface="+mn-lt"/>
                <a:cs typeface="Arial"/>
                <a:sym typeface="Wingdings" pitchFamily="2" charset="2"/>
              </a:rPr>
              <a:t> Addresses Problem 1</a:t>
            </a:r>
            <a:endParaRPr lang="en-US" sz="2400" b="1" kern="0" dirty="0" smtClean="0">
              <a:solidFill>
                <a:schemeClr val="tx2"/>
              </a:solidFill>
              <a:latin typeface="+mn-lt"/>
              <a:cs typeface="Arial"/>
            </a:endParaRPr>
          </a:p>
          <a:p>
            <a:pPr marL="342900" indent="-342900" eaLnBrk="1" hangingPunct="1">
              <a:spcBef>
                <a:spcPct val="20000"/>
              </a:spcBef>
              <a:buFont typeface="Arial" pitchFamily="34" charset="0"/>
              <a:buChar char="•"/>
            </a:pPr>
            <a:r>
              <a:rPr lang="en-US" sz="2400" b="1" kern="0" dirty="0" smtClean="0">
                <a:solidFill>
                  <a:schemeClr val="tx2"/>
                </a:solidFill>
                <a:latin typeface="+mn-lt"/>
                <a:cs typeface="Arial"/>
              </a:rPr>
              <a:t>The Tree Balancing Module:</a:t>
            </a:r>
            <a:r>
              <a:rPr lang="en-US" sz="2400" kern="0" dirty="0" smtClean="0">
                <a:solidFill>
                  <a:schemeClr val="tx2"/>
                </a:solidFill>
                <a:latin typeface="+mn-lt"/>
                <a:cs typeface="Arial"/>
              </a:rPr>
              <a:t> identifies structural inefficiencies in the initial </a:t>
            </a:r>
            <a:r>
              <a:rPr lang="en-US" sz="2400" kern="0" dirty="0" smtClean="0">
                <a:solidFill>
                  <a:schemeClr val="tx2"/>
                </a:solidFill>
                <a:latin typeface="Arial"/>
                <a:cs typeface="Arial"/>
              </a:rPr>
              <a:t>Ƭ and reconstructs Ƭ in a balanced manner. </a:t>
            </a:r>
            <a:r>
              <a:rPr lang="en-US" sz="2400" b="1" kern="0" dirty="0" smtClean="0">
                <a:solidFill>
                  <a:schemeClr val="tx2"/>
                </a:solidFill>
                <a:cs typeface="Arial"/>
                <a:sym typeface="Wingdings" pitchFamily="2" charset="2"/>
              </a:rPr>
              <a:t> Addresses Problem 2</a:t>
            </a:r>
            <a:endParaRPr lang="en-US" sz="2400" kern="0" dirty="0" smtClean="0">
              <a:solidFill>
                <a:schemeClr val="tx2"/>
              </a:solidFill>
              <a:latin typeface="+mn-lt"/>
              <a:cs typeface="Arial"/>
            </a:endParaRPr>
          </a:p>
          <a:p>
            <a:pPr marL="342900" indent="-342900" eaLnBrk="1" hangingPunct="1">
              <a:spcBef>
                <a:spcPct val="20000"/>
              </a:spcBef>
              <a:buFont typeface="Arial" pitchFamily="34" charset="0"/>
              <a:buChar char="•"/>
            </a:pPr>
            <a:r>
              <a:rPr lang="en-US" sz="2400" b="1" kern="0" dirty="0" smtClean="0">
                <a:solidFill>
                  <a:schemeClr val="tx2"/>
                </a:solidFill>
                <a:latin typeface="+mn-lt"/>
                <a:cs typeface="Arial"/>
              </a:rPr>
              <a:t>The Query Processing Module: </a:t>
            </a:r>
            <a:r>
              <a:rPr lang="en-US" sz="2400" kern="0" dirty="0" smtClean="0">
                <a:solidFill>
                  <a:schemeClr val="tx2"/>
                </a:solidFill>
                <a:latin typeface="+mn-lt"/>
                <a:cs typeface="Arial"/>
              </a:rPr>
              <a:t>that facilitates execution of complex queries (e.g., Top-k, Group-By) in conjunction with Materialized In-network Views. </a:t>
            </a:r>
            <a:r>
              <a:rPr lang="en-US" sz="2400" b="1" kern="0" dirty="0" smtClean="0">
                <a:solidFill>
                  <a:schemeClr val="tx2"/>
                </a:solidFill>
                <a:cs typeface="Arial"/>
                <a:sym typeface="Wingdings" pitchFamily="2" charset="2"/>
              </a:rPr>
              <a:t> Addresses Problem 3</a:t>
            </a:r>
          </a:p>
          <a:p>
            <a:pPr marL="342900" indent="-342900" eaLnBrk="1" hangingPunct="1">
              <a:spcBef>
                <a:spcPct val="20000"/>
              </a:spcBef>
            </a:pPr>
            <a:r>
              <a:rPr lang="en-US" sz="2400" b="1" kern="0" dirty="0">
                <a:solidFill>
                  <a:schemeClr val="tx2"/>
                </a:solidFill>
              </a:rPr>
              <a:t>Design Goals:</a:t>
            </a:r>
            <a:r>
              <a:rPr lang="en-US" sz="2400" kern="0" dirty="0">
                <a:solidFill>
                  <a:schemeClr val="tx2"/>
                </a:solidFill>
              </a:rPr>
              <a:t> Distributed and Autonomous </a:t>
            </a:r>
            <a:r>
              <a:rPr lang="en-US" sz="2400" kern="0" dirty="0" smtClean="0">
                <a:solidFill>
                  <a:schemeClr val="tx2"/>
                </a:solidFill>
              </a:rPr>
              <a:t>Behavior, Modularity, </a:t>
            </a:r>
            <a:r>
              <a:rPr lang="en-US" sz="2400" kern="0" dirty="0">
                <a:solidFill>
                  <a:schemeClr val="tx2"/>
                </a:solidFill>
              </a:rPr>
              <a:t>Scalability, Accuracy in </a:t>
            </a:r>
            <a:r>
              <a:rPr lang="en-US" sz="2400" kern="0" dirty="0" smtClean="0">
                <a:solidFill>
                  <a:schemeClr val="tx2"/>
                </a:solidFill>
              </a:rPr>
              <a:t>Failures</a:t>
            </a:r>
            <a:endParaRPr lang="en-US" sz="2400" kern="0" dirty="0">
              <a:solidFill>
                <a:schemeClr val="tx2"/>
              </a:solidFill>
            </a:endParaRPr>
          </a:p>
        </p:txBody>
      </p:sp>
      <p:sp>
        <p:nvSpPr>
          <p:cNvPr id="6" name="Title 1"/>
          <p:cNvSpPr txBox="1">
            <a:spLocks/>
          </p:cNvSpPr>
          <p:nvPr/>
        </p:nvSpPr>
        <p:spPr>
          <a:xfrm>
            <a:off x="35496" y="44624"/>
            <a:ext cx="9073008" cy="564976"/>
          </a:xfrm>
          <a:prstGeom prst="rect">
            <a:avLst/>
          </a:prstGeom>
          <a:ln w="19050">
            <a:solidFill>
              <a:srgbClr val="00B050"/>
            </a:solidFill>
          </a:ln>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Black" pitchFamily="34" charset="0"/>
              </a:defRPr>
            </a:lvl2pPr>
            <a:lvl3pPr algn="l" rtl="0" eaLnBrk="0" fontAlgn="base" hangingPunct="0">
              <a:spcBef>
                <a:spcPct val="0"/>
              </a:spcBef>
              <a:spcAft>
                <a:spcPct val="0"/>
              </a:spcAft>
              <a:defRPr sz="3200">
                <a:solidFill>
                  <a:schemeClr val="tx2"/>
                </a:solidFill>
                <a:latin typeface="Arial Black" pitchFamily="34" charset="0"/>
              </a:defRPr>
            </a:lvl3pPr>
            <a:lvl4pPr algn="l" rtl="0" eaLnBrk="0" fontAlgn="base" hangingPunct="0">
              <a:spcBef>
                <a:spcPct val="0"/>
              </a:spcBef>
              <a:spcAft>
                <a:spcPct val="0"/>
              </a:spcAft>
              <a:defRPr sz="3200">
                <a:solidFill>
                  <a:schemeClr val="tx2"/>
                </a:solidFill>
                <a:latin typeface="Arial Black" pitchFamily="34" charset="0"/>
              </a:defRPr>
            </a:lvl4pPr>
            <a:lvl5pPr algn="l" rtl="0" eaLnBrk="0" fontAlgn="base" hangingPunct="0">
              <a:spcBef>
                <a:spcPct val="0"/>
              </a:spcBef>
              <a:spcAft>
                <a:spcPct val="0"/>
              </a:spcAft>
              <a:defRPr sz="3200">
                <a:solidFill>
                  <a:schemeClr val="tx2"/>
                </a:solidFill>
                <a:latin typeface="Arial Black" pitchFamily="34" charset="0"/>
              </a:defRPr>
            </a:lvl5pPr>
            <a:lvl6pPr marL="457200" algn="l" rtl="0" fontAlgn="base">
              <a:spcBef>
                <a:spcPct val="0"/>
              </a:spcBef>
              <a:spcAft>
                <a:spcPct val="0"/>
              </a:spcAft>
              <a:defRPr sz="3200">
                <a:solidFill>
                  <a:schemeClr val="tx2"/>
                </a:solidFill>
                <a:latin typeface="Arial Black" pitchFamily="34" charset="0"/>
              </a:defRPr>
            </a:lvl6pPr>
            <a:lvl7pPr marL="914400" algn="l" rtl="0" fontAlgn="base">
              <a:spcBef>
                <a:spcPct val="0"/>
              </a:spcBef>
              <a:spcAft>
                <a:spcPct val="0"/>
              </a:spcAft>
              <a:defRPr sz="3200">
                <a:solidFill>
                  <a:schemeClr val="tx2"/>
                </a:solidFill>
                <a:latin typeface="Arial Black" pitchFamily="34" charset="0"/>
              </a:defRPr>
            </a:lvl7pPr>
            <a:lvl8pPr marL="1371600" algn="l" rtl="0" fontAlgn="base">
              <a:spcBef>
                <a:spcPct val="0"/>
              </a:spcBef>
              <a:spcAft>
                <a:spcPct val="0"/>
              </a:spcAft>
              <a:defRPr sz="3200">
                <a:solidFill>
                  <a:schemeClr val="tx2"/>
                </a:solidFill>
                <a:latin typeface="Arial Black" pitchFamily="34" charset="0"/>
              </a:defRPr>
            </a:lvl8pPr>
            <a:lvl9pPr marL="1828800" algn="l" rtl="0" fontAlgn="base">
              <a:spcBef>
                <a:spcPct val="0"/>
              </a:spcBef>
              <a:spcAft>
                <a:spcPct val="0"/>
              </a:spcAft>
              <a:defRPr sz="3200">
                <a:solidFill>
                  <a:schemeClr val="tx2"/>
                </a:solidFill>
                <a:latin typeface="Arial Black" pitchFamily="34" charset="0"/>
              </a:defRPr>
            </a:lvl9pPr>
          </a:lstStyle>
          <a:p>
            <a:r>
              <a:rPr lang="en-US" sz="2800" dirty="0" smtClean="0"/>
              <a:t>KSpot</a:t>
            </a:r>
            <a:r>
              <a:rPr lang="en-US" sz="2800" baseline="30000" dirty="0" smtClean="0"/>
              <a:t>+</a:t>
            </a:r>
            <a:r>
              <a:rPr lang="en-US" sz="2800" dirty="0" smtClean="0"/>
              <a:t> Framework Architecture Design</a:t>
            </a:r>
            <a:endParaRPr lang="el-GR" sz="2800" dirty="0"/>
          </a:p>
        </p:txBody>
      </p:sp>
    </p:spTree>
    <p:custDataLst>
      <p:tags r:id="rId1"/>
    </p:custDataLst>
    <p:extLst>
      <p:ext uri="{BB962C8B-B14F-4D97-AF65-F5344CB8AC3E}">
        <p14:creationId xmlns:p14="http://schemas.microsoft.com/office/powerpoint/2010/main" val="529140399"/>
      </p:ext>
    </p:extLst>
  </p:cSld>
  <p:clrMapOvr>
    <a:masterClrMapping/>
  </p:clrMapOvr>
  <p:transition xmlns:p14="http://schemas.microsoft.com/office/powerpoint/2010/main" advTm="90365"/>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B5F2A9E-F72D-4AFB-BD17-FA6BF918C6CB}" type="slidenum">
              <a:rPr lang="en-US" smtClean="0"/>
              <a:pPr>
                <a:defRPr/>
              </a:pPr>
              <a:t>36</a:t>
            </a:fld>
            <a:endParaRPr lang="en-US"/>
          </a:p>
        </p:txBody>
      </p:sp>
      <p:sp>
        <p:nvSpPr>
          <p:cNvPr id="4" name="Rectangle 3"/>
          <p:cNvSpPr txBox="1">
            <a:spLocks noChangeArrowheads="1"/>
          </p:cNvSpPr>
          <p:nvPr/>
        </p:nvSpPr>
        <p:spPr>
          <a:xfrm>
            <a:off x="107504" y="548680"/>
            <a:ext cx="8964488" cy="5112568"/>
          </a:xfrm>
          <a:prstGeom prst="rect">
            <a:avLst/>
          </a:prstGeom>
        </p:spPr>
        <p:txBody>
          <a:bodyPr/>
          <a:lstStyle/>
          <a:p>
            <a:pPr marL="342900" indent="-342900" eaLnBrk="1" hangingPunct="1">
              <a:spcBef>
                <a:spcPct val="20000"/>
              </a:spcBef>
            </a:pPr>
            <a:r>
              <a:rPr lang="en-US" sz="2800" kern="0" dirty="0" smtClean="0">
                <a:solidFill>
                  <a:schemeClr val="tx2"/>
                </a:solidFill>
                <a:latin typeface="+mn-lt"/>
              </a:rPr>
              <a:t>Current frameworks focus on the complete result for a Query. However, users are usually interested in the most important events (</a:t>
            </a:r>
            <a:r>
              <a:rPr lang="en-US" sz="2800" b="1" kern="0" dirty="0" smtClean="0">
                <a:solidFill>
                  <a:srgbClr val="FF0000"/>
                </a:solidFill>
                <a:latin typeface="+mn-lt"/>
              </a:rPr>
              <a:t>Top-</a:t>
            </a:r>
            <a:r>
              <a:rPr lang="en-US" sz="2800" b="1" i="1" kern="0" dirty="0" smtClean="0">
                <a:solidFill>
                  <a:srgbClr val="FF0000"/>
                </a:solidFill>
                <a:latin typeface="+mn-lt"/>
              </a:rPr>
              <a:t>k</a:t>
            </a:r>
            <a:r>
              <a:rPr lang="en-US" sz="2800" kern="0" dirty="0" smtClean="0">
                <a:solidFill>
                  <a:schemeClr val="tx2"/>
                </a:solidFill>
                <a:latin typeface="+mn-lt"/>
              </a:rPr>
              <a:t>) in the network.</a:t>
            </a:r>
          </a:p>
          <a:p>
            <a:pPr marL="342900" indent="-342900" eaLnBrk="1" hangingPunct="1">
              <a:spcBef>
                <a:spcPct val="20000"/>
              </a:spcBef>
            </a:pPr>
            <a:r>
              <a:rPr kumimoji="0" lang="en-US" sz="2800" b="0" i="0" u="none" strike="noStrike" kern="0" cap="none" spc="0" normalizeH="0" baseline="0" noProof="0" dirty="0" smtClean="0">
                <a:ln>
                  <a:noFill/>
                </a:ln>
                <a:solidFill>
                  <a:schemeClr val="tx2"/>
                </a:solidFill>
                <a:effectLst/>
                <a:uLnTx/>
                <a:uFillTx/>
                <a:latin typeface="+mn-lt"/>
                <a:ea typeface="+mn-ea"/>
                <a:cs typeface="+mn-cs"/>
              </a:rPr>
              <a:t>Supporting Top-</a:t>
            </a:r>
            <a:r>
              <a:rPr kumimoji="0" lang="en-US" sz="2800" b="0" i="1" u="none" strike="noStrike" kern="0" cap="none" spc="0" normalizeH="0" baseline="0" noProof="0" dirty="0" smtClean="0">
                <a:ln>
                  <a:noFill/>
                </a:ln>
                <a:solidFill>
                  <a:schemeClr val="tx2"/>
                </a:solidFill>
                <a:effectLst/>
                <a:uLnTx/>
                <a:uFillTx/>
                <a:latin typeface="+mn-lt"/>
                <a:ea typeface="+mn-ea"/>
                <a:cs typeface="+mn-cs"/>
              </a:rPr>
              <a:t>k</a:t>
            </a:r>
            <a:r>
              <a:rPr kumimoji="0" lang="en-US" sz="2800" b="0" i="0" u="none" strike="noStrike" kern="0" cap="none" spc="0" normalizeH="0" baseline="0" noProof="0" dirty="0" smtClean="0">
                <a:ln>
                  <a:noFill/>
                </a:ln>
                <a:solidFill>
                  <a:schemeClr val="tx2"/>
                </a:solidFill>
                <a:effectLst/>
                <a:uLnTx/>
                <a:uFillTx/>
                <a:latin typeface="+mn-lt"/>
                <a:ea typeface="+mn-ea"/>
                <a:cs typeface="+mn-cs"/>
              </a:rPr>
              <a:t> queries can:</a:t>
            </a:r>
          </a:p>
          <a:p>
            <a:pPr marL="342900" indent="-342900" eaLnBrk="1" hangingPunct="1">
              <a:spcBef>
                <a:spcPct val="20000"/>
              </a:spcBef>
              <a:buFont typeface="Arial" pitchFamily="34" charset="0"/>
              <a:buChar char="•"/>
            </a:pPr>
            <a:r>
              <a:rPr lang="en-US" sz="2400" b="1" kern="0" dirty="0" smtClean="0">
                <a:solidFill>
                  <a:schemeClr val="tx2"/>
                </a:solidFill>
                <a:latin typeface="+mn-lt"/>
              </a:rPr>
              <a:t>Minimize the </a:t>
            </a:r>
            <a:r>
              <a:rPr lang="en-US" sz="2400" b="1" u="sng" kern="0" dirty="0" smtClean="0">
                <a:solidFill>
                  <a:schemeClr val="tx2"/>
                </a:solidFill>
                <a:latin typeface="+mn-lt"/>
              </a:rPr>
              <a:t>size</a:t>
            </a:r>
            <a:r>
              <a:rPr lang="en-US" sz="2400" b="1" kern="0" dirty="0" smtClean="0">
                <a:solidFill>
                  <a:schemeClr val="tx2"/>
                </a:solidFill>
                <a:latin typeface="+mn-lt"/>
              </a:rPr>
              <a:t> of packets</a:t>
            </a:r>
          </a:p>
          <a:p>
            <a:pPr marL="342900" indent="-342900" eaLnBrk="1" hangingPunct="1">
              <a:spcBef>
                <a:spcPct val="20000"/>
              </a:spcBef>
            </a:pPr>
            <a:r>
              <a:rPr lang="en-US" sz="2800" kern="0" dirty="0" smtClean="0">
                <a:solidFill>
                  <a:schemeClr val="tx2"/>
                </a:solidFill>
                <a:latin typeface="+mn-lt"/>
                <a:cs typeface="Arial"/>
              </a:rPr>
              <a:t>	</a:t>
            </a:r>
            <a:r>
              <a:rPr lang="en-US" sz="2200" kern="0" dirty="0" smtClean="0">
                <a:solidFill>
                  <a:schemeClr val="tx2"/>
                </a:solidFill>
                <a:latin typeface="Arial"/>
                <a:cs typeface="Arial"/>
              </a:rPr>
              <a:t>Top-k queries prune away tuples that will not appear </a:t>
            </a:r>
          </a:p>
          <a:p>
            <a:pPr marL="342900" indent="-342900" eaLnBrk="1" hangingPunct="1">
              <a:spcBef>
                <a:spcPct val="20000"/>
              </a:spcBef>
            </a:pPr>
            <a:r>
              <a:rPr lang="en-US" sz="2200" kern="0" dirty="0">
                <a:solidFill>
                  <a:schemeClr val="tx2"/>
                </a:solidFill>
                <a:latin typeface="Arial"/>
                <a:cs typeface="Arial"/>
              </a:rPr>
              <a:t>	</a:t>
            </a:r>
            <a:r>
              <a:rPr lang="en-US" sz="2200" kern="0" dirty="0" smtClean="0">
                <a:solidFill>
                  <a:schemeClr val="tx2"/>
                </a:solidFill>
                <a:latin typeface="Arial"/>
                <a:cs typeface="Arial"/>
              </a:rPr>
              <a:t>in final result. For example, in a Top-1 query, </a:t>
            </a:r>
          </a:p>
          <a:p>
            <a:pPr marL="342900" indent="-342900" eaLnBrk="1" hangingPunct="1">
              <a:spcBef>
                <a:spcPct val="20000"/>
              </a:spcBef>
            </a:pPr>
            <a:r>
              <a:rPr lang="en-US" sz="2200" kern="0" dirty="0">
                <a:solidFill>
                  <a:schemeClr val="tx2"/>
                </a:solidFill>
                <a:latin typeface="Arial"/>
                <a:cs typeface="Arial"/>
              </a:rPr>
              <a:t>	</a:t>
            </a:r>
            <a:r>
              <a:rPr lang="en-US" sz="2200" kern="0" dirty="0" smtClean="0">
                <a:solidFill>
                  <a:schemeClr val="tx2"/>
                </a:solidFill>
                <a:latin typeface="Arial"/>
                <a:cs typeface="Arial"/>
              </a:rPr>
              <a:t>each sensor node will transmit exactly one tuple</a:t>
            </a:r>
          </a:p>
          <a:p>
            <a:pPr marL="342900" indent="-342900" eaLnBrk="1" hangingPunct="1">
              <a:spcBef>
                <a:spcPct val="20000"/>
              </a:spcBef>
              <a:buFont typeface="Arial" pitchFamily="34" charset="0"/>
              <a:buChar char="•"/>
            </a:pPr>
            <a:r>
              <a:rPr lang="en-US" sz="2400" b="1" dirty="0" smtClean="0">
                <a:solidFill>
                  <a:srgbClr val="000000"/>
                </a:solidFill>
              </a:rPr>
              <a:t>Minimize the </a:t>
            </a:r>
            <a:r>
              <a:rPr lang="en-US" sz="2400" b="1" u="sng" dirty="0" smtClean="0">
                <a:solidFill>
                  <a:srgbClr val="000000"/>
                </a:solidFill>
              </a:rPr>
              <a:t>number</a:t>
            </a:r>
            <a:r>
              <a:rPr lang="en-US" sz="2400" b="1" dirty="0" smtClean="0">
                <a:solidFill>
                  <a:srgbClr val="000000"/>
                </a:solidFill>
              </a:rPr>
              <a:t> of packets</a:t>
            </a:r>
          </a:p>
          <a:p>
            <a:pPr marL="342900" indent="-342900" eaLnBrk="1" hangingPunct="1">
              <a:spcBef>
                <a:spcPct val="20000"/>
              </a:spcBef>
            </a:pPr>
            <a:r>
              <a:rPr lang="en-US" sz="2400" b="1" kern="0" dirty="0" smtClean="0">
                <a:solidFill>
                  <a:srgbClr val="000000"/>
                </a:solidFill>
                <a:latin typeface="Arial"/>
                <a:cs typeface="Arial"/>
              </a:rPr>
              <a:t>	</a:t>
            </a:r>
            <a:r>
              <a:rPr lang="en-US" sz="2200" kern="0" dirty="0" smtClean="0">
                <a:solidFill>
                  <a:srgbClr val="000000"/>
                </a:solidFill>
                <a:latin typeface="Arial"/>
                <a:cs typeface="Arial"/>
              </a:rPr>
              <a:t>Materializing a Top-k result can seed the result of</a:t>
            </a:r>
          </a:p>
          <a:p>
            <a:pPr marL="342900" indent="-342900" eaLnBrk="1" hangingPunct="1">
              <a:spcBef>
                <a:spcPct val="20000"/>
              </a:spcBef>
            </a:pPr>
            <a:r>
              <a:rPr lang="en-US" sz="2200" kern="0" dirty="0">
                <a:solidFill>
                  <a:srgbClr val="000000"/>
                </a:solidFill>
                <a:latin typeface="Arial"/>
                <a:cs typeface="Arial"/>
              </a:rPr>
              <a:t>	</a:t>
            </a:r>
            <a:r>
              <a:rPr lang="en-US" sz="2200" kern="0" dirty="0" smtClean="0">
                <a:solidFill>
                  <a:srgbClr val="000000"/>
                </a:solidFill>
                <a:latin typeface="Arial"/>
                <a:cs typeface="Arial"/>
              </a:rPr>
              <a:t>the next epoch thus save redundant communication</a:t>
            </a:r>
          </a:p>
        </p:txBody>
      </p:sp>
      <p:sp>
        <p:nvSpPr>
          <p:cNvPr id="7" name="Rectangle 6"/>
          <p:cNvSpPr/>
          <p:nvPr/>
        </p:nvSpPr>
        <p:spPr bwMode="auto">
          <a:xfrm>
            <a:off x="323528" y="5733256"/>
            <a:ext cx="8424936" cy="1080120"/>
          </a:xfrm>
          <a:prstGeom prst="rect">
            <a:avLst/>
          </a:prstGeom>
          <a:solidFill>
            <a:schemeClr val="accent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solidFill>
                  <a:schemeClr val="tx2"/>
                </a:solidFill>
              </a:rPr>
              <a:t>Problem 3: </a:t>
            </a:r>
            <a:r>
              <a:rPr lang="en-US" sz="2400" dirty="0">
                <a:solidFill>
                  <a:schemeClr val="tx2"/>
                </a:solidFill>
              </a:rPr>
              <a:t>Not supporting Top-k queries can increase the energy cost of query </a:t>
            </a:r>
            <a:r>
              <a:rPr lang="en-US" sz="2400" dirty="0" smtClean="0">
                <a:solidFill>
                  <a:schemeClr val="tx2"/>
                </a:solidFill>
              </a:rPr>
              <a:t>execution</a:t>
            </a:r>
            <a:endParaRPr lang="el-GR" sz="2400" dirty="0">
              <a:solidFill>
                <a:schemeClr val="tx2"/>
              </a:solidFill>
            </a:endParaRPr>
          </a:p>
        </p:txBody>
      </p:sp>
      <p:cxnSp>
        <p:nvCxnSpPr>
          <p:cNvPr id="17" name="Straight Arrow Connector 16"/>
          <p:cNvCxnSpPr>
            <a:stCxn id="13" idx="0"/>
            <a:endCxn id="11" idx="4"/>
          </p:cNvCxnSpPr>
          <p:nvPr/>
        </p:nvCxnSpPr>
        <p:spPr bwMode="auto">
          <a:xfrm rot="5400000" flipH="1" flipV="1">
            <a:off x="7272300" y="4617132"/>
            <a:ext cx="576064" cy="216024"/>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18" name="Straight Arrow Connector 17"/>
          <p:cNvCxnSpPr>
            <a:stCxn id="14" idx="0"/>
            <a:endCxn id="11" idx="4"/>
          </p:cNvCxnSpPr>
          <p:nvPr/>
        </p:nvCxnSpPr>
        <p:spPr bwMode="auto">
          <a:xfrm rot="16200000" flipV="1">
            <a:off x="7488324" y="4617132"/>
            <a:ext cx="576064" cy="216024"/>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19" name="Straight Arrow Connector 18"/>
          <p:cNvCxnSpPr>
            <a:stCxn id="15" idx="0"/>
            <a:endCxn id="12" idx="4"/>
          </p:cNvCxnSpPr>
          <p:nvPr/>
        </p:nvCxnSpPr>
        <p:spPr bwMode="auto">
          <a:xfrm rot="5400000" flipH="1" flipV="1">
            <a:off x="8136396" y="4617132"/>
            <a:ext cx="576064" cy="216024"/>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20" name="Straight Arrow Connector 19"/>
          <p:cNvCxnSpPr>
            <a:stCxn id="16" idx="0"/>
            <a:endCxn id="12" idx="4"/>
          </p:cNvCxnSpPr>
          <p:nvPr/>
        </p:nvCxnSpPr>
        <p:spPr bwMode="auto">
          <a:xfrm rot="16200000" flipV="1">
            <a:off x="8352420" y="4617132"/>
            <a:ext cx="576064" cy="216024"/>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21" name="Straight Arrow Connector 20"/>
          <p:cNvCxnSpPr>
            <a:stCxn id="11" idx="0"/>
            <a:endCxn id="10" idx="4"/>
          </p:cNvCxnSpPr>
          <p:nvPr/>
        </p:nvCxnSpPr>
        <p:spPr bwMode="auto">
          <a:xfrm rot="5400000" flipH="1" flipV="1">
            <a:off x="7632340" y="3681028"/>
            <a:ext cx="504056" cy="432048"/>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22" name="Straight Arrow Connector 21"/>
          <p:cNvCxnSpPr>
            <a:stCxn id="12" idx="0"/>
            <a:endCxn id="10" idx="4"/>
          </p:cNvCxnSpPr>
          <p:nvPr/>
        </p:nvCxnSpPr>
        <p:spPr bwMode="auto">
          <a:xfrm rot="16200000" flipV="1">
            <a:off x="8064388" y="3681028"/>
            <a:ext cx="504056" cy="432048"/>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23" name="Straight Arrow Connector 22"/>
          <p:cNvCxnSpPr>
            <a:stCxn id="10" idx="0"/>
            <a:endCxn id="24" idx="2"/>
          </p:cNvCxnSpPr>
          <p:nvPr/>
        </p:nvCxnSpPr>
        <p:spPr bwMode="auto">
          <a:xfrm flipH="1" flipV="1">
            <a:off x="8095267" y="2818992"/>
            <a:ext cx="5125" cy="538000"/>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grpSp>
        <p:nvGrpSpPr>
          <p:cNvPr id="28" name="Group 27"/>
          <p:cNvGrpSpPr/>
          <p:nvPr/>
        </p:nvGrpSpPr>
        <p:grpSpPr>
          <a:xfrm>
            <a:off x="7308304" y="2449660"/>
            <a:ext cx="1584176" cy="2851548"/>
            <a:chOff x="7308304" y="2449660"/>
            <a:chExt cx="1584176" cy="2851548"/>
          </a:xfrm>
        </p:grpSpPr>
        <p:sp>
          <p:nvSpPr>
            <p:cNvPr id="10" name="Oval 9"/>
            <p:cNvSpPr/>
            <p:nvPr/>
          </p:nvSpPr>
          <p:spPr bwMode="auto">
            <a:xfrm>
              <a:off x="7956376" y="3356992"/>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1" name="Oval 10"/>
            <p:cNvSpPr/>
            <p:nvPr/>
          </p:nvSpPr>
          <p:spPr bwMode="auto">
            <a:xfrm>
              <a:off x="7524328" y="414908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2" name="Oval 11"/>
            <p:cNvSpPr/>
            <p:nvPr/>
          </p:nvSpPr>
          <p:spPr bwMode="auto">
            <a:xfrm>
              <a:off x="8388424" y="414908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3" name="Oval 12"/>
            <p:cNvSpPr/>
            <p:nvPr/>
          </p:nvSpPr>
          <p:spPr bwMode="auto">
            <a:xfrm>
              <a:off x="7308304" y="5013176"/>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4" name="Oval 13"/>
            <p:cNvSpPr/>
            <p:nvPr/>
          </p:nvSpPr>
          <p:spPr bwMode="auto">
            <a:xfrm>
              <a:off x="7740352" y="5013176"/>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5" name="Oval 14"/>
            <p:cNvSpPr/>
            <p:nvPr/>
          </p:nvSpPr>
          <p:spPr bwMode="auto">
            <a:xfrm>
              <a:off x="8172400" y="5013176"/>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16" name="Oval 15"/>
            <p:cNvSpPr/>
            <p:nvPr/>
          </p:nvSpPr>
          <p:spPr bwMode="auto">
            <a:xfrm>
              <a:off x="8604448" y="5013176"/>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l-GR" sz="1400" b="1" i="0" u="none" strike="noStrike" cap="none" normalizeH="0" baseline="-25000" dirty="0" smtClean="0">
                <a:ln>
                  <a:noFill/>
                </a:ln>
                <a:solidFill>
                  <a:schemeClr val="tx2"/>
                </a:solidFill>
                <a:effectLst/>
                <a:latin typeface="Arial" charset="0"/>
              </a:endParaRPr>
            </a:p>
          </p:txBody>
        </p:sp>
        <p:sp>
          <p:nvSpPr>
            <p:cNvPr id="24" name="TextBox 23"/>
            <p:cNvSpPr txBox="1"/>
            <p:nvPr/>
          </p:nvSpPr>
          <p:spPr>
            <a:xfrm>
              <a:off x="7772101" y="2449660"/>
              <a:ext cx="646331" cy="369332"/>
            </a:xfrm>
            <a:prstGeom prst="rect">
              <a:avLst/>
            </a:prstGeom>
            <a:noFill/>
          </p:spPr>
          <p:txBody>
            <a:bodyPr wrap="none" rtlCol="0">
              <a:spAutoFit/>
            </a:bodyPr>
            <a:lstStyle/>
            <a:p>
              <a:r>
                <a:rPr lang="en-GB" b="1" dirty="0" smtClean="0">
                  <a:solidFill>
                    <a:srgbClr val="FF0000"/>
                  </a:solidFill>
                </a:rPr>
                <a:t>sink</a:t>
              </a:r>
              <a:endParaRPr lang="el-GR" b="1" dirty="0">
                <a:solidFill>
                  <a:srgbClr val="FF0000"/>
                </a:solidFill>
              </a:endParaRPr>
            </a:p>
          </p:txBody>
        </p:sp>
      </p:grpSp>
      <p:sp>
        <p:nvSpPr>
          <p:cNvPr id="6" name="TextBox 5"/>
          <p:cNvSpPr txBox="1"/>
          <p:nvPr/>
        </p:nvSpPr>
        <p:spPr>
          <a:xfrm>
            <a:off x="7245921" y="5013176"/>
            <a:ext cx="447558" cy="307777"/>
          </a:xfrm>
          <a:prstGeom prst="rect">
            <a:avLst/>
          </a:prstGeom>
          <a:noFill/>
        </p:spPr>
        <p:txBody>
          <a:bodyPr wrap="none" rtlCol="0">
            <a:spAutoFit/>
          </a:bodyPr>
          <a:lstStyle/>
          <a:p>
            <a:r>
              <a:rPr lang="en-GB" sz="1400" b="1" dirty="0" smtClean="0">
                <a:solidFill>
                  <a:schemeClr val="tx2"/>
                </a:solidFill>
              </a:rPr>
              <a:t>33◦</a:t>
            </a:r>
            <a:endParaRPr lang="el-GR" sz="1400" b="1" dirty="0">
              <a:solidFill>
                <a:schemeClr val="tx2"/>
              </a:solidFill>
            </a:endParaRPr>
          </a:p>
        </p:txBody>
      </p:sp>
      <p:sp>
        <p:nvSpPr>
          <p:cNvPr id="25" name="TextBox 24"/>
          <p:cNvSpPr txBox="1"/>
          <p:nvPr/>
        </p:nvSpPr>
        <p:spPr>
          <a:xfrm>
            <a:off x="7673363" y="5013176"/>
            <a:ext cx="447558" cy="307777"/>
          </a:xfrm>
          <a:prstGeom prst="rect">
            <a:avLst/>
          </a:prstGeom>
          <a:noFill/>
        </p:spPr>
        <p:txBody>
          <a:bodyPr wrap="none" rtlCol="0">
            <a:spAutoFit/>
          </a:bodyPr>
          <a:lstStyle/>
          <a:p>
            <a:r>
              <a:rPr lang="en-GB" sz="1400" b="1" dirty="0" smtClean="0">
                <a:solidFill>
                  <a:schemeClr val="tx2"/>
                </a:solidFill>
              </a:rPr>
              <a:t>35◦</a:t>
            </a:r>
            <a:endParaRPr lang="el-GR" sz="1400" b="1" dirty="0">
              <a:solidFill>
                <a:schemeClr val="tx2"/>
              </a:solidFill>
            </a:endParaRPr>
          </a:p>
        </p:txBody>
      </p:sp>
      <p:sp>
        <p:nvSpPr>
          <p:cNvPr id="26" name="TextBox 25"/>
          <p:cNvSpPr txBox="1"/>
          <p:nvPr/>
        </p:nvSpPr>
        <p:spPr>
          <a:xfrm>
            <a:off x="8120048" y="5013176"/>
            <a:ext cx="447558" cy="307777"/>
          </a:xfrm>
          <a:prstGeom prst="rect">
            <a:avLst/>
          </a:prstGeom>
          <a:noFill/>
        </p:spPr>
        <p:txBody>
          <a:bodyPr wrap="none" rtlCol="0">
            <a:spAutoFit/>
          </a:bodyPr>
          <a:lstStyle/>
          <a:p>
            <a:r>
              <a:rPr lang="en-GB" sz="1400" b="1" dirty="0" smtClean="0">
                <a:solidFill>
                  <a:schemeClr val="tx2"/>
                </a:solidFill>
              </a:rPr>
              <a:t>32◦</a:t>
            </a:r>
            <a:endParaRPr lang="el-GR" sz="1400" b="1" dirty="0">
              <a:solidFill>
                <a:schemeClr val="tx2"/>
              </a:solidFill>
            </a:endParaRPr>
          </a:p>
        </p:txBody>
      </p:sp>
      <p:sp>
        <p:nvSpPr>
          <p:cNvPr id="27" name="TextBox 26"/>
          <p:cNvSpPr txBox="1"/>
          <p:nvPr/>
        </p:nvSpPr>
        <p:spPr>
          <a:xfrm>
            <a:off x="8544193" y="5013176"/>
            <a:ext cx="447558" cy="307777"/>
          </a:xfrm>
          <a:prstGeom prst="rect">
            <a:avLst/>
          </a:prstGeom>
          <a:noFill/>
        </p:spPr>
        <p:txBody>
          <a:bodyPr wrap="none" rtlCol="0">
            <a:spAutoFit/>
          </a:bodyPr>
          <a:lstStyle/>
          <a:p>
            <a:r>
              <a:rPr lang="en-GB" sz="1400" b="1" dirty="0" smtClean="0">
                <a:solidFill>
                  <a:schemeClr val="tx2"/>
                </a:solidFill>
              </a:rPr>
              <a:t>33◦</a:t>
            </a:r>
            <a:endParaRPr lang="el-GR" sz="1400" b="1" dirty="0">
              <a:solidFill>
                <a:schemeClr val="tx2"/>
              </a:solidFill>
            </a:endParaRPr>
          </a:p>
        </p:txBody>
      </p:sp>
      <p:sp>
        <p:nvSpPr>
          <p:cNvPr id="29" name="TextBox 28"/>
          <p:cNvSpPr txBox="1"/>
          <p:nvPr/>
        </p:nvSpPr>
        <p:spPr>
          <a:xfrm>
            <a:off x="7471570" y="4149080"/>
            <a:ext cx="447558" cy="307777"/>
          </a:xfrm>
          <a:prstGeom prst="rect">
            <a:avLst/>
          </a:prstGeom>
          <a:noFill/>
        </p:spPr>
        <p:txBody>
          <a:bodyPr wrap="none" rtlCol="0">
            <a:spAutoFit/>
          </a:bodyPr>
          <a:lstStyle/>
          <a:p>
            <a:r>
              <a:rPr lang="en-GB" sz="1400" b="1" dirty="0" smtClean="0">
                <a:solidFill>
                  <a:schemeClr val="tx2"/>
                </a:solidFill>
              </a:rPr>
              <a:t>33◦</a:t>
            </a:r>
            <a:endParaRPr lang="el-GR" sz="1400" b="1" dirty="0">
              <a:solidFill>
                <a:schemeClr val="tx2"/>
              </a:solidFill>
            </a:endParaRPr>
          </a:p>
        </p:txBody>
      </p:sp>
      <p:sp>
        <p:nvSpPr>
          <p:cNvPr id="30" name="TextBox 29"/>
          <p:cNvSpPr txBox="1"/>
          <p:nvPr/>
        </p:nvSpPr>
        <p:spPr>
          <a:xfrm>
            <a:off x="8326041" y="4149080"/>
            <a:ext cx="447558" cy="307777"/>
          </a:xfrm>
          <a:prstGeom prst="rect">
            <a:avLst/>
          </a:prstGeom>
          <a:noFill/>
        </p:spPr>
        <p:txBody>
          <a:bodyPr wrap="none" rtlCol="0">
            <a:spAutoFit/>
          </a:bodyPr>
          <a:lstStyle/>
          <a:p>
            <a:r>
              <a:rPr lang="en-GB" sz="1400" b="1" dirty="0" smtClean="0">
                <a:solidFill>
                  <a:schemeClr val="tx2"/>
                </a:solidFill>
              </a:rPr>
              <a:t>34◦</a:t>
            </a:r>
            <a:endParaRPr lang="el-GR" sz="1400" b="1" dirty="0">
              <a:solidFill>
                <a:schemeClr val="tx2"/>
              </a:solidFill>
            </a:endParaRPr>
          </a:p>
        </p:txBody>
      </p:sp>
      <p:sp>
        <p:nvSpPr>
          <p:cNvPr id="31" name="TextBox 30"/>
          <p:cNvSpPr txBox="1"/>
          <p:nvPr/>
        </p:nvSpPr>
        <p:spPr>
          <a:xfrm>
            <a:off x="7896525" y="3347959"/>
            <a:ext cx="447558" cy="307777"/>
          </a:xfrm>
          <a:prstGeom prst="rect">
            <a:avLst/>
          </a:prstGeom>
          <a:noFill/>
        </p:spPr>
        <p:txBody>
          <a:bodyPr wrap="none" rtlCol="0">
            <a:spAutoFit/>
          </a:bodyPr>
          <a:lstStyle/>
          <a:p>
            <a:r>
              <a:rPr lang="en-GB" sz="1400" b="1" dirty="0" smtClean="0">
                <a:solidFill>
                  <a:schemeClr val="tx2"/>
                </a:solidFill>
              </a:rPr>
              <a:t>32◦</a:t>
            </a:r>
            <a:endParaRPr lang="el-GR" sz="1400" b="1" dirty="0">
              <a:solidFill>
                <a:schemeClr val="tx2"/>
              </a:solidFill>
            </a:endParaRPr>
          </a:p>
        </p:txBody>
      </p:sp>
      <p:sp>
        <p:nvSpPr>
          <p:cNvPr id="32" name="TextBox 31"/>
          <p:cNvSpPr txBox="1"/>
          <p:nvPr/>
        </p:nvSpPr>
        <p:spPr>
          <a:xfrm>
            <a:off x="7148778" y="3589275"/>
            <a:ext cx="447558" cy="738664"/>
          </a:xfrm>
          <a:prstGeom prst="rect">
            <a:avLst/>
          </a:prstGeom>
          <a:noFill/>
        </p:spPr>
        <p:txBody>
          <a:bodyPr wrap="none" rtlCol="0">
            <a:spAutoFit/>
          </a:bodyPr>
          <a:lstStyle/>
          <a:p>
            <a:r>
              <a:rPr lang="en-GB" sz="1400" b="1" dirty="0" smtClean="0">
                <a:solidFill>
                  <a:schemeClr val="tx2"/>
                </a:solidFill>
              </a:rPr>
              <a:t>35◦</a:t>
            </a:r>
          </a:p>
          <a:p>
            <a:r>
              <a:rPr lang="en-GB" sz="1400" b="1" dirty="0">
                <a:solidFill>
                  <a:schemeClr val="tx2"/>
                </a:solidFill>
              </a:rPr>
              <a:t>33◦</a:t>
            </a:r>
            <a:endParaRPr lang="el-GR" sz="1400" b="1" dirty="0">
              <a:solidFill>
                <a:schemeClr val="tx2"/>
              </a:solidFill>
            </a:endParaRPr>
          </a:p>
          <a:p>
            <a:r>
              <a:rPr lang="en-GB" sz="1400" b="1" dirty="0">
                <a:solidFill>
                  <a:schemeClr val="tx2"/>
                </a:solidFill>
              </a:rPr>
              <a:t>33</a:t>
            </a:r>
            <a:r>
              <a:rPr lang="en-GB" sz="1400" b="1" dirty="0" smtClean="0">
                <a:solidFill>
                  <a:schemeClr val="tx2"/>
                </a:solidFill>
              </a:rPr>
              <a:t>◦</a:t>
            </a:r>
            <a:endParaRPr lang="el-GR" sz="1400" b="1" dirty="0">
              <a:solidFill>
                <a:schemeClr val="tx2"/>
              </a:solidFill>
            </a:endParaRPr>
          </a:p>
        </p:txBody>
      </p:sp>
      <p:sp>
        <p:nvSpPr>
          <p:cNvPr id="33" name="TextBox 32"/>
          <p:cNvSpPr txBox="1"/>
          <p:nvPr/>
        </p:nvSpPr>
        <p:spPr>
          <a:xfrm>
            <a:off x="8612832" y="3573016"/>
            <a:ext cx="447558" cy="738664"/>
          </a:xfrm>
          <a:prstGeom prst="rect">
            <a:avLst/>
          </a:prstGeom>
          <a:noFill/>
        </p:spPr>
        <p:txBody>
          <a:bodyPr wrap="none" rtlCol="0">
            <a:spAutoFit/>
          </a:bodyPr>
          <a:lstStyle/>
          <a:p>
            <a:r>
              <a:rPr lang="en-GB" sz="1400" b="1" dirty="0" smtClean="0">
                <a:solidFill>
                  <a:schemeClr val="tx2"/>
                </a:solidFill>
              </a:rPr>
              <a:t>34◦</a:t>
            </a:r>
          </a:p>
          <a:p>
            <a:r>
              <a:rPr lang="en-GB" sz="1400" b="1" dirty="0" smtClean="0">
                <a:solidFill>
                  <a:schemeClr val="tx2"/>
                </a:solidFill>
              </a:rPr>
              <a:t>33◦</a:t>
            </a:r>
            <a:endParaRPr lang="el-GR" sz="1400" b="1" dirty="0">
              <a:solidFill>
                <a:schemeClr val="tx2"/>
              </a:solidFill>
            </a:endParaRPr>
          </a:p>
          <a:p>
            <a:r>
              <a:rPr lang="en-GB" sz="1400" b="1" dirty="0" smtClean="0">
                <a:solidFill>
                  <a:schemeClr val="tx2"/>
                </a:solidFill>
              </a:rPr>
              <a:t>32◦</a:t>
            </a:r>
            <a:endParaRPr lang="el-GR" sz="1400" b="1" dirty="0">
              <a:solidFill>
                <a:schemeClr val="tx2"/>
              </a:solidFill>
            </a:endParaRPr>
          </a:p>
        </p:txBody>
      </p:sp>
      <p:sp>
        <p:nvSpPr>
          <p:cNvPr id="34" name="TextBox 33"/>
          <p:cNvSpPr txBox="1"/>
          <p:nvPr/>
        </p:nvSpPr>
        <p:spPr>
          <a:xfrm>
            <a:off x="8308661" y="2774852"/>
            <a:ext cx="447558" cy="738664"/>
          </a:xfrm>
          <a:prstGeom prst="rect">
            <a:avLst/>
          </a:prstGeom>
          <a:noFill/>
        </p:spPr>
        <p:txBody>
          <a:bodyPr wrap="none" rtlCol="0">
            <a:spAutoFit/>
          </a:bodyPr>
          <a:lstStyle/>
          <a:p>
            <a:r>
              <a:rPr lang="en-GB" sz="1400" b="1" dirty="0" smtClean="0">
                <a:solidFill>
                  <a:schemeClr val="tx2"/>
                </a:solidFill>
              </a:rPr>
              <a:t>35◦</a:t>
            </a:r>
          </a:p>
          <a:p>
            <a:r>
              <a:rPr lang="en-GB" sz="1400" b="1" dirty="0" smtClean="0">
                <a:solidFill>
                  <a:schemeClr val="tx2"/>
                </a:solidFill>
              </a:rPr>
              <a:t>34◦</a:t>
            </a:r>
            <a:endParaRPr lang="el-GR" sz="1400" b="1" dirty="0">
              <a:solidFill>
                <a:schemeClr val="tx2"/>
              </a:solidFill>
            </a:endParaRPr>
          </a:p>
          <a:p>
            <a:r>
              <a:rPr lang="en-GB" sz="1400" b="1" dirty="0" smtClean="0">
                <a:solidFill>
                  <a:schemeClr val="tx2"/>
                </a:solidFill>
              </a:rPr>
              <a:t>32◦</a:t>
            </a:r>
            <a:endParaRPr lang="el-GR" sz="1400" b="1" dirty="0">
              <a:solidFill>
                <a:schemeClr val="tx2"/>
              </a:solidFill>
            </a:endParaRPr>
          </a:p>
        </p:txBody>
      </p:sp>
      <p:sp>
        <p:nvSpPr>
          <p:cNvPr id="5" name="Rectangle 4"/>
          <p:cNvSpPr/>
          <p:nvPr/>
        </p:nvSpPr>
        <p:spPr bwMode="auto">
          <a:xfrm>
            <a:off x="7148778" y="3609020"/>
            <a:ext cx="411554" cy="25202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35" name="Rectangle 34"/>
          <p:cNvSpPr/>
          <p:nvPr/>
        </p:nvSpPr>
        <p:spPr bwMode="auto">
          <a:xfrm>
            <a:off x="8617277" y="3594483"/>
            <a:ext cx="411554" cy="25202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36" name="Rectangle 35"/>
          <p:cNvSpPr/>
          <p:nvPr/>
        </p:nvSpPr>
        <p:spPr bwMode="auto">
          <a:xfrm>
            <a:off x="8308661" y="2787589"/>
            <a:ext cx="411554" cy="25202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37" name="Rectangle 2"/>
          <p:cNvSpPr txBox="1">
            <a:spLocks noChangeArrowheads="1"/>
          </p:cNvSpPr>
          <p:nvPr/>
        </p:nvSpPr>
        <p:spPr bwMode="auto">
          <a:xfrm>
            <a:off x="35496" y="44624"/>
            <a:ext cx="9036496" cy="492968"/>
          </a:xfrm>
          <a:prstGeom prst="rect">
            <a:avLst/>
          </a:prstGeom>
          <a:noFill/>
          <a:ln w="19050">
            <a:solidFill>
              <a:srgbClr val="00B05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chemeClr val="tx2"/>
                </a:solidFill>
                <a:effectLst/>
                <a:uLnTx/>
                <a:uFillTx/>
                <a:latin typeface="+mj-lt"/>
                <a:ea typeface="+mj-ea"/>
                <a:cs typeface="+mj-cs"/>
              </a:rPr>
              <a:t>Motivation</a:t>
            </a:r>
          </a:p>
        </p:txBody>
      </p:sp>
    </p:spTree>
    <p:custDataLst>
      <p:tags r:id="rId1"/>
    </p:custDataLst>
    <p:extLst>
      <p:ext uri="{BB962C8B-B14F-4D97-AF65-F5344CB8AC3E}">
        <p14:creationId xmlns:p14="http://schemas.microsoft.com/office/powerpoint/2010/main" val="304819158"/>
      </p:ext>
    </p:extLst>
  </p:cSld>
  <p:clrMapOvr>
    <a:masterClrMapping/>
  </p:clrMapOvr>
  <p:transition xmlns:p14="http://schemas.microsoft.com/office/powerpoint/2010/main" advTm="166213"/>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down)">
                                      <p:cBhvr>
                                        <p:cTn id="51" dur="500"/>
                                        <p:tgtEl>
                                          <p:spTgt spid="17"/>
                                        </p:tgtEl>
                                      </p:cBhvr>
                                    </p:animEffect>
                                  </p:childTnLst>
                                </p:cTn>
                              </p:par>
                              <p:par>
                                <p:cTn id="52" presetID="22" presetClass="entr" presetSubtype="4"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5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down)">
                                      <p:cBhvr>
                                        <p:cTn id="69" dur="500"/>
                                        <p:tgtEl>
                                          <p:spTgt spid="19"/>
                                        </p:tgtEl>
                                      </p:cBhvr>
                                    </p:animEffect>
                                  </p:childTnLst>
                                </p:cTn>
                              </p:par>
                              <p:par>
                                <p:cTn id="70" presetID="22" presetClass="entr" presetSubtype="4"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down)">
                                      <p:cBhvr>
                                        <p:cTn id="87" dur="500"/>
                                        <p:tgtEl>
                                          <p:spTgt spid="21"/>
                                        </p:tgtEl>
                                      </p:cBhvr>
                                    </p:animEffect>
                                  </p:childTnLst>
                                </p:cTn>
                              </p:par>
                              <p:par>
                                <p:cTn id="88" presetID="22" presetClass="entr" presetSubtype="4"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fade">
                                      <p:cBhvr>
                                        <p:cTn id="100" dur="500"/>
                                        <p:tgtEl>
                                          <p:spTgt spid="36"/>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wipe(down)">
                                      <p:cBhvr>
                                        <p:cTn id="105" dur="500"/>
                                        <p:tgtEl>
                                          <p:spTgt spid="23"/>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4">
                                            <p:txEl>
                                              <p:pRg st="7" end="7"/>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fade">
                                      <p:cBhvr>
                                        <p:cTn id="1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25" grpId="0"/>
      <p:bldP spid="26" grpId="0"/>
      <p:bldP spid="27" grpId="0"/>
      <p:bldP spid="29" grpId="0"/>
      <p:bldP spid="30" grpId="0"/>
      <p:bldP spid="31" grpId="0"/>
      <p:bldP spid="32" grpId="0"/>
      <p:bldP spid="33" grpId="0"/>
      <p:bldP spid="34" grpId="0"/>
      <p:bldP spid="5" grpId="0" animBg="1"/>
      <p:bldP spid="35" grpId="0" animBg="1"/>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US" dirty="0" smtClean="0"/>
              <a:t>Experimental Methodology</a:t>
            </a:r>
            <a:endParaRPr lang="el-GR" dirty="0"/>
          </a:p>
        </p:txBody>
      </p:sp>
      <p:sp>
        <p:nvSpPr>
          <p:cNvPr id="3" name="Content Placeholder 2"/>
          <p:cNvSpPr>
            <a:spLocks noGrp="1"/>
          </p:cNvSpPr>
          <p:nvPr>
            <p:ph idx="1"/>
          </p:nvPr>
        </p:nvSpPr>
        <p:spPr>
          <a:xfrm>
            <a:off x="0" y="620688"/>
            <a:ext cx="9144000" cy="5976664"/>
          </a:xfrm>
        </p:spPr>
        <p:txBody>
          <a:bodyPr/>
          <a:lstStyle/>
          <a:p>
            <a:pPr marL="609600" lvl="1" indent="-609600">
              <a:buNone/>
            </a:pPr>
            <a:r>
              <a:rPr lang="en-US" b="1" dirty="0" smtClean="0">
                <a:sym typeface="Wingdings" pitchFamily="2" charset="2"/>
              </a:rPr>
              <a:t>Testbed Characteristics</a:t>
            </a:r>
          </a:p>
          <a:p>
            <a:pPr marL="609600" lvl="1" indent="-609600">
              <a:buFont typeface="Arial" charset="0"/>
              <a:buChar char="•"/>
            </a:pPr>
            <a:r>
              <a:rPr lang="en-US" b="1" dirty="0" smtClean="0">
                <a:sym typeface="Wingdings" pitchFamily="2" charset="2"/>
              </a:rPr>
              <a:t>Trace-driven evaluation using the KSpot</a:t>
            </a:r>
            <a:r>
              <a:rPr lang="en-US" b="1" baseline="30000" dirty="0" smtClean="0">
                <a:sym typeface="Wingdings" pitchFamily="2" charset="2"/>
              </a:rPr>
              <a:t>+</a:t>
            </a:r>
            <a:r>
              <a:rPr lang="en-US" b="1" dirty="0" smtClean="0">
                <a:sym typeface="Wingdings" pitchFamily="2" charset="2"/>
              </a:rPr>
              <a:t> prototype</a:t>
            </a:r>
          </a:p>
          <a:p>
            <a:pPr marL="609600" lvl="1" indent="-609600"/>
            <a:r>
              <a:rPr lang="en-US" b="1" dirty="0" smtClean="0">
                <a:sym typeface="Wingdings" pitchFamily="2" charset="2"/>
              </a:rPr>
              <a:t>Language (OS):</a:t>
            </a:r>
            <a:r>
              <a:rPr lang="en-US" dirty="0" smtClean="0">
                <a:sym typeface="Wingdings" pitchFamily="2" charset="2"/>
              </a:rPr>
              <a:t> </a:t>
            </a:r>
          </a:p>
          <a:p>
            <a:pPr marL="1009650" lvl="2" indent="-609600"/>
            <a:r>
              <a:rPr lang="en-US" dirty="0" smtClean="0">
                <a:sym typeface="Wingdings" pitchFamily="2" charset="2"/>
              </a:rPr>
              <a:t>Client-side: </a:t>
            </a:r>
            <a:r>
              <a:rPr lang="en-US" dirty="0" err="1" smtClean="0">
                <a:sym typeface="Wingdings" pitchFamily="2" charset="2"/>
              </a:rPr>
              <a:t>nesC</a:t>
            </a:r>
            <a:r>
              <a:rPr lang="en-US" dirty="0" smtClean="0">
                <a:sym typeface="Wingdings" pitchFamily="2" charset="2"/>
              </a:rPr>
              <a:t> (</a:t>
            </a:r>
            <a:r>
              <a:rPr lang="en-US" dirty="0" err="1" smtClean="0">
                <a:sym typeface="Wingdings" pitchFamily="2" charset="2"/>
              </a:rPr>
              <a:t>TinyOS</a:t>
            </a:r>
            <a:r>
              <a:rPr lang="en-US" dirty="0" smtClean="0">
                <a:sym typeface="Wingdings" pitchFamily="2" charset="2"/>
              </a:rPr>
              <a:t>)</a:t>
            </a:r>
          </a:p>
          <a:p>
            <a:pPr marL="1009650" lvl="2" indent="-609600"/>
            <a:r>
              <a:rPr lang="en-US" dirty="0">
                <a:sym typeface="Wingdings" pitchFamily="2" charset="2"/>
              </a:rPr>
              <a:t>S</a:t>
            </a:r>
            <a:r>
              <a:rPr lang="en-US" dirty="0" smtClean="0">
                <a:sym typeface="Wingdings" pitchFamily="2" charset="2"/>
              </a:rPr>
              <a:t>erver-side: JAVA</a:t>
            </a:r>
          </a:p>
          <a:p>
            <a:pPr marL="609600" lvl="1" indent="-609600"/>
            <a:r>
              <a:rPr lang="en-US" b="1" dirty="0" smtClean="0">
                <a:sym typeface="Wingdings" pitchFamily="2" charset="2"/>
              </a:rPr>
              <a:t>Sensor Device:</a:t>
            </a:r>
            <a:r>
              <a:rPr lang="en-US" dirty="0" smtClean="0">
                <a:sym typeface="Wingdings" pitchFamily="2" charset="2"/>
              </a:rPr>
              <a:t> Crossbow’s </a:t>
            </a:r>
            <a:r>
              <a:rPr lang="en-US" dirty="0" err="1" smtClean="0">
                <a:sym typeface="Wingdings" pitchFamily="2" charset="2"/>
              </a:rPr>
              <a:t>TelosB</a:t>
            </a:r>
            <a:endParaRPr lang="en-US" dirty="0" smtClean="0">
              <a:sym typeface="Wingdings" pitchFamily="2" charset="2"/>
            </a:endParaRPr>
          </a:p>
          <a:p>
            <a:pPr marL="609600" lvl="1" indent="-609600"/>
            <a:r>
              <a:rPr lang="en-US" b="1" dirty="0" smtClean="0">
                <a:sym typeface="Wingdings" pitchFamily="2" charset="2"/>
              </a:rPr>
              <a:t>Datasets</a:t>
            </a:r>
          </a:p>
          <a:p>
            <a:pPr marL="1009650" lvl="2" indent="-609600"/>
            <a:r>
              <a:rPr lang="en-US" u="sng" dirty="0" smtClean="0">
                <a:sym typeface="Wingdings" pitchFamily="2" charset="2"/>
              </a:rPr>
              <a:t>Real Datasets:</a:t>
            </a:r>
            <a:r>
              <a:rPr lang="en-US" dirty="0" smtClean="0">
                <a:sym typeface="Wingdings" pitchFamily="2" charset="2"/>
              </a:rPr>
              <a:t> traces </a:t>
            </a:r>
            <a:r>
              <a:rPr lang="en-US" dirty="0">
                <a:sym typeface="Wingdings" pitchFamily="2" charset="2"/>
              </a:rPr>
              <a:t>of sensor </a:t>
            </a:r>
            <a:r>
              <a:rPr lang="en-US" dirty="0" smtClean="0">
                <a:sym typeface="Wingdings" pitchFamily="2" charset="2"/>
              </a:rPr>
              <a:t>deployments, Great-Duck-Island (GDI14), AtmoMon32, Intel-Labs-54 (Intel54)</a:t>
            </a:r>
          </a:p>
          <a:p>
            <a:pPr marL="1009650" lvl="2" indent="-609600"/>
            <a:r>
              <a:rPr lang="en-US" u="sng" dirty="0" smtClean="0">
                <a:sym typeface="Wingdings" pitchFamily="2" charset="2"/>
              </a:rPr>
              <a:t>Realistic Datasets:</a:t>
            </a:r>
            <a:r>
              <a:rPr lang="en-US" dirty="0" smtClean="0">
                <a:sym typeface="Wingdings" pitchFamily="2" charset="2"/>
              </a:rPr>
              <a:t> </a:t>
            </a:r>
            <a:r>
              <a:rPr lang="en-US" dirty="0">
                <a:sym typeface="Wingdings" pitchFamily="2" charset="2"/>
              </a:rPr>
              <a:t>derived from GDI14 and Intel54 datasets for large-scale </a:t>
            </a:r>
            <a:r>
              <a:rPr lang="en-US" dirty="0" smtClean="0">
                <a:sym typeface="Wingdings" pitchFamily="2" charset="2"/>
              </a:rPr>
              <a:t>experiments, GDI140, Intel540</a:t>
            </a:r>
            <a:endParaRPr lang="en-US" sz="1800" dirty="0" smtClean="0">
              <a:sym typeface="Wingdings" pitchFamily="2" charset="2"/>
            </a:endParaRPr>
          </a:p>
          <a:p>
            <a:pPr marL="609600" lvl="1" indent="-609600"/>
            <a:r>
              <a:rPr lang="en-US" b="1" dirty="0" smtClean="0">
                <a:sym typeface="Wingdings" pitchFamily="2" charset="2"/>
              </a:rPr>
              <a:t>Queries:</a:t>
            </a:r>
            <a:r>
              <a:rPr lang="en-US" dirty="0" smtClean="0">
                <a:sym typeface="Wingdings" pitchFamily="2" charset="2"/>
              </a:rPr>
              <a:t> Continuous, Single-tuple (ST), Multi-tuple Fixed Size (MTF</a:t>
            </a:r>
            <a:r>
              <a:rPr lang="en-US" dirty="0">
                <a:sym typeface="Wingdings" pitchFamily="2" charset="2"/>
              </a:rPr>
              <a:t>), Multi-tuple Arbitrary </a:t>
            </a:r>
            <a:r>
              <a:rPr lang="en-US" dirty="0" smtClean="0">
                <a:sym typeface="Wingdings" pitchFamily="2" charset="2"/>
              </a:rPr>
              <a:t>Size (MTA), Group-By</a:t>
            </a:r>
          </a:p>
          <a:p>
            <a:pPr marL="609600" lvl="1" indent="-609600"/>
            <a:r>
              <a:rPr lang="en-US" b="1" dirty="0" smtClean="0">
                <a:sym typeface="Wingdings" pitchFamily="2" charset="2"/>
              </a:rPr>
              <a:t>Energy Modeling:</a:t>
            </a:r>
            <a:r>
              <a:rPr lang="en-US" dirty="0" smtClean="0">
                <a:sym typeface="Wingdings" pitchFamily="2" charset="2"/>
              </a:rPr>
              <a:t> </a:t>
            </a:r>
            <a:r>
              <a:rPr lang="en-US" dirty="0" err="1" smtClean="0">
                <a:sym typeface="Wingdings" pitchFamily="2" charset="2"/>
              </a:rPr>
              <a:t>PowerTOSSIM</a:t>
            </a:r>
            <a:endParaRPr lang="en-US" dirty="0" smtClean="0">
              <a:sym typeface="Wingdings" pitchFamily="2" charset="2"/>
            </a:endParaRPr>
          </a:p>
          <a:p>
            <a:pPr marL="609600" lvl="1" indent="-609600"/>
            <a:r>
              <a:rPr lang="en-US" b="1" dirty="0" smtClean="0">
                <a:sym typeface="Wingdings" pitchFamily="2" charset="2"/>
              </a:rPr>
              <a:t>Network Link Modeling:</a:t>
            </a:r>
            <a:r>
              <a:rPr lang="en-US" dirty="0" smtClean="0">
                <a:sym typeface="Wingdings" pitchFamily="2" charset="2"/>
              </a:rPr>
              <a:t> </a:t>
            </a:r>
            <a:r>
              <a:rPr lang="en-US" dirty="0" err="1" smtClean="0">
                <a:sym typeface="Wingdings" pitchFamily="2" charset="2"/>
              </a:rPr>
              <a:t>TinyOS</a:t>
            </a:r>
            <a:r>
              <a:rPr lang="en-US" dirty="0" smtClean="0">
                <a:sym typeface="Wingdings" pitchFamily="2" charset="2"/>
              </a:rPr>
              <a:t> </a:t>
            </a:r>
            <a:r>
              <a:rPr lang="en-US" dirty="0" err="1" smtClean="0">
                <a:sym typeface="Wingdings" pitchFamily="2" charset="2"/>
              </a:rPr>
              <a:t>LossyBuilder</a:t>
            </a:r>
            <a:endParaRPr lang="en-US" sz="2800" dirty="0" smtClean="0">
              <a:sym typeface="Wingdings" pitchFamily="2" charset="2"/>
            </a:endParaRPr>
          </a:p>
          <a:p>
            <a:pPr marL="609600" lvl="1" indent="-609600">
              <a:buNone/>
            </a:pPr>
            <a:endParaRPr lang="en-US" sz="900" b="1" dirty="0" smtClean="0">
              <a:sym typeface="Wingdings" pitchFamily="2" charset="2"/>
            </a:endParaRPr>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37</a:t>
            </a:fld>
            <a:endParaRPr lang="en-US"/>
          </a:p>
        </p:txBody>
      </p:sp>
    </p:spTree>
  </p:cSld>
  <p:clrMapOvr>
    <a:masterClrMapping/>
  </p:clrMapOvr>
  <p:transition xmlns:p14="http://schemas.microsoft.com/office/powerpoint/2010/main" advTm="101531"/>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B5F2A9E-F72D-4AFB-BD17-FA6BF918C6CB}" type="slidenum">
              <a:rPr lang="en-US" smtClean="0"/>
              <a:pPr>
                <a:defRPr/>
              </a:pPr>
              <a:t>4</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386870169"/>
              </p:ext>
            </p:extLst>
          </p:nvPr>
        </p:nvGraphicFramePr>
        <p:xfrm>
          <a:off x="107505" y="548680"/>
          <a:ext cx="8928990" cy="5969000"/>
        </p:xfrm>
        <a:graphic>
          <a:graphicData uri="http://schemas.openxmlformats.org/drawingml/2006/table">
            <a:tbl>
              <a:tblPr firstRow="1" bandRow="1">
                <a:tableStyleId>{5C22544A-7EE6-4342-B048-85BDC9FD1C3A}</a:tableStyleId>
              </a:tblPr>
              <a:tblGrid>
                <a:gridCol w="1479787"/>
                <a:gridCol w="3699471"/>
                <a:gridCol w="845593"/>
                <a:gridCol w="1056992"/>
                <a:gridCol w="1041445"/>
                <a:gridCol w="805702"/>
              </a:tblGrid>
              <a:tr h="370840">
                <a:tc>
                  <a:txBody>
                    <a:bodyPr/>
                    <a:lstStyle/>
                    <a:p>
                      <a:r>
                        <a:rPr lang="en-GB" sz="900" dirty="0" smtClean="0">
                          <a:solidFill>
                            <a:schemeClr val="tx2"/>
                          </a:solidFill>
                        </a:rPr>
                        <a:t>Middleware </a:t>
                      </a:r>
                    </a:p>
                    <a:p>
                      <a:r>
                        <a:rPr lang="en-GB" sz="900" dirty="0" smtClean="0">
                          <a:solidFill>
                            <a:schemeClr val="tx2"/>
                          </a:solidFill>
                        </a:rPr>
                        <a:t>Approach</a:t>
                      </a:r>
                      <a:endParaRPr lang="el-GR" sz="900" dirty="0">
                        <a:solidFill>
                          <a:schemeClr val="tx2"/>
                        </a:solidFill>
                      </a:endParaRPr>
                    </a:p>
                  </a:txBody>
                  <a:tcPr/>
                </a:tc>
                <a:tc>
                  <a:txBody>
                    <a:bodyPr/>
                    <a:lstStyle/>
                    <a:p>
                      <a:r>
                        <a:rPr lang="en-GB" sz="900" dirty="0" smtClean="0">
                          <a:solidFill>
                            <a:schemeClr val="tx2"/>
                          </a:solidFill>
                        </a:rPr>
                        <a:t>Key Features</a:t>
                      </a:r>
                      <a:endParaRPr lang="el-GR" sz="900" dirty="0">
                        <a:solidFill>
                          <a:schemeClr val="tx2"/>
                        </a:solidFill>
                      </a:endParaRPr>
                    </a:p>
                  </a:txBody>
                  <a:tcPr/>
                </a:tc>
                <a:tc>
                  <a:txBody>
                    <a:bodyPr/>
                    <a:lstStyle/>
                    <a:p>
                      <a:pPr algn="ctr"/>
                      <a:r>
                        <a:rPr lang="en-GB" sz="900" dirty="0" smtClean="0">
                          <a:solidFill>
                            <a:schemeClr val="tx2"/>
                          </a:solidFill>
                        </a:rPr>
                        <a:t>Energy-aware</a:t>
                      </a:r>
                      <a:endParaRPr lang="el-GR" sz="900" dirty="0">
                        <a:solidFill>
                          <a:schemeClr val="tx2"/>
                        </a:solidFill>
                      </a:endParaRPr>
                    </a:p>
                  </a:txBody>
                  <a:tcPr/>
                </a:tc>
                <a:tc>
                  <a:txBody>
                    <a:bodyPr/>
                    <a:lstStyle/>
                    <a:p>
                      <a:pPr algn="ctr"/>
                      <a:r>
                        <a:rPr lang="en-GB" sz="900" dirty="0" smtClean="0">
                          <a:solidFill>
                            <a:schemeClr val="tx2"/>
                          </a:solidFill>
                        </a:rPr>
                        <a:t>Workload Optimization</a:t>
                      </a:r>
                      <a:endParaRPr lang="el-GR" sz="900" dirty="0">
                        <a:solidFill>
                          <a:schemeClr val="tx2"/>
                        </a:solidFill>
                      </a:endParaRPr>
                    </a:p>
                  </a:txBody>
                  <a:tcPr/>
                </a:tc>
                <a:tc>
                  <a:txBody>
                    <a:bodyPr/>
                    <a:lstStyle/>
                    <a:p>
                      <a:pPr algn="ctr"/>
                      <a:r>
                        <a:rPr lang="en-GB" sz="900" dirty="0" smtClean="0">
                          <a:solidFill>
                            <a:schemeClr val="tx2"/>
                          </a:solidFill>
                        </a:rPr>
                        <a:t>Topology Optimization</a:t>
                      </a:r>
                      <a:endParaRPr lang="el-GR" sz="900" dirty="0">
                        <a:solidFill>
                          <a:schemeClr val="tx2"/>
                        </a:solidFill>
                      </a:endParaRPr>
                    </a:p>
                  </a:txBody>
                  <a:tcPr/>
                </a:tc>
                <a:tc>
                  <a:txBody>
                    <a:bodyPr/>
                    <a:lstStyle/>
                    <a:p>
                      <a:pPr algn="ctr"/>
                      <a:r>
                        <a:rPr lang="en-GB" sz="900" dirty="0" smtClean="0">
                          <a:solidFill>
                            <a:schemeClr val="tx2"/>
                          </a:solidFill>
                        </a:rPr>
                        <a:t>Complex Queries</a:t>
                      </a:r>
                      <a:endParaRPr lang="el-GR" sz="900" dirty="0">
                        <a:solidFill>
                          <a:schemeClr val="tx2"/>
                        </a:solidFill>
                      </a:endParaRPr>
                    </a:p>
                  </a:txBody>
                  <a:tcPr/>
                </a:tc>
              </a:tr>
              <a:tr h="171440">
                <a:tc gridSpan="6">
                  <a:txBody>
                    <a:bodyPr/>
                    <a:lstStyle/>
                    <a:p>
                      <a:r>
                        <a:rPr lang="en-GB" sz="900" b="1" dirty="0" smtClean="0">
                          <a:solidFill>
                            <a:schemeClr val="tx2"/>
                          </a:solidFill>
                        </a:rPr>
                        <a:t>Data-centric</a:t>
                      </a:r>
                      <a:endParaRPr lang="el-GR" sz="900" b="1" dirty="0">
                        <a:solidFill>
                          <a:schemeClr val="tx2"/>
                        </a:solidFill>
                      </a:endParaRP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r>
              <a:tr h="232648">
                <a:tc>
                  <a:txBody>
                    <a:bodyPr/>
                    <a:lstStyle/>
                    <a:p>
                      <a:r>
                        <a:rPr lang="en-GB" sz="900" dirty="0" err="1" smtClean="0">
                          <a:solidFill>
                            <a:schemeClr val="tx2"/>
                          </a:solidFill>
                        </a:rPr>
                        <a:t>TinyDB</a:t>
                      </a:r>
                      <a:endParaRPr lang="en-GB" sz="900" dirty="0" smtClean="0">
                        <a:solidFill>
                          <a:schemeClr val="tx2"/>
                        </a:solidFill>
                      </a:endParaRPr>
                    </a:p>
                    <a:p>
                      <a:r>
                        <a:rPr lang="en-GB" sz="900" dirty="0" smtClean="0">
                          <a:solidFill>
                            <a:schemeClr val="tx2"/>
                          </a:solidFill>
                        </a:rPr>
                        <a:t>[SIGMOD’03]</a:t>
                      </a:r>
                      <a:endParaRPr lang="el-GR" sz="900" dirty="0">
                        <a:solidFill>
                          <a:schemeClr val="tx2"/>
                        </a:solidFill>
                      </a:endParaRPr>
                    </a:p>
                  </a:txBody>
                  <a:tcPr/>
                </a:tc>
                <a:tc>
                  <a:txBody>
                    <a:bodyPr/>
                    <a:lstStyle/>
                    <a:p>
                      <a:r>
                        <a:rPr lang="en-GB" sz="900" dirty="0" smtClean="0">
                          <a:solidFill>
                            <a:schemeClr val="tx2"/>
                          </a:solidFill>
                        </a:rPr>
                        <a:t>SQL syntax, lifetime/event-based queries,</a:t>
                      </a:r>
                      <a:r>
                        <a:rPr lang="en-GB" sz="900" baseline="0" dirty="0" smtClean="0">
                          <a:solidFill>
                            <a:schemeClr val="tx2"/>
                          </a:solidFill>
                        </a:rPr>
                        <a:t> In-network aggregation</a:t>
                      </a:r>
                      <a:endParaRPr lang="el-GR" sz="900" dirty="0">
                        <a:solidFill>
                          <a:schemeClr val="tx2"/>
                        </a:solidFill>
                      </a:endParaRPr>
                    </a:p>
                  </a:txBody>
                  <a:tcPr/>
                </a:tc>
                <a:tc>
                  <a:txBody>
                    <a:bodyPr/>
                    <a:lstStyle/>
                    <a:p>
                      <a:pPr algn="ctr"/>
                      <a:r>
                        <a:rPr lang="en-GB" sz="1200" b="1" dirty="0" smtClean="0">
                          <a:solidFill>
                            <a:srgbClr val="009242"/>
                          </a:solidFill>
                        </a:rPr>
                        <a:t>Y</a:t>
                      </a:r>
                      <a:endParaRPr lang="el-GR" sz="1200" b="1" dirty="0">
                        <a:solidFill>
                          <a:srgbClr val="009242"/>
                        </a:solidFill>
                      </a:endParaRPr>
                    </a:p>
                  </a:txBody>
                  <a:tcPr/>
                </a:tc>
                <a:tc>
                  <a:txBody>
                    <a:bodyPr/>
                    <a:lstStyle/>
                    <a:p>
                      <a:pPr algn="ctr"/>
                      <a:r>
                        <a:rPr lang="en-GB" sz="1200" b="1" dirty="0" smtClean="0">
                          <a:solidFill>
                            <a:srgbClr val="009242"/>
                          </a:solidFill>
                        </a:rPr>
                        <a:t>Y</a:t>
                      </a:r>
                      <a:endParaRPr lang="el-GR" sz="1200" b="1" dirty="0">
                        <a:solidFill>
                          <a:srgbClr val="009242"/>
                        </a:solidFill>
                      </a:endParaRPr>
                    </a:p>
                  </a:txBody>
                  <a:tcPr/>
                </a:tc>
                <a:tc>
                  <a:txBody>
                    <a:bodyPr/>
                    <a:lstStyle/>
                    <a:p>
                      <a:pPr algn="ctr"/>
                      <a:r>
                        <a:rPr lang="en-GB" sz="1200" b="1" dirty="0" smtClean="0">
                          <a:solidFill>
                            <a:srgbClr val="FF0000"/>
                          </a:solidFill>
                        </a:rPr>
                        <a:t>N</a:t>
                      </a:r>
                      <a:endParaRPr lang="el-GR" sz="1200" b="1" dirty="0">
                        <a:solidFill>
                          <a:srgbClr val="FF0000"/>
                        </a:solidFill>
                      </a:endParaRPr>
                    </a:p>
                  </a:txBody>
                  <a:tcPr/>
                </a:tc>
                <a:tc>
                  <a:txBody>
                    <a:bodyPr/>
                    <a:lstStyle/>
                    <a:p>
                      <a:pPr algn="ctr"/>
                      <a:r>
                        <a:rPr lang="en-GB" sz="1200" b="1" dirty="0" smtClean="0">
                          <a:solidFill>
                            <a:srgbClr val="FF0000"/>
                          </a:solidFill>
                        </a:rPr>
                        <a:t>N</a:t>
                      </a:r>
                      <a:endParaRPr lang="el-GR" sz="1200" b="1" dirty="0">
                        <a:solidFill>
                          <a:srgbClr val="FF0000"/>
                        </a:solidFill>
                      </a:endParaRPr>
                    </a:p>
                  </a:txBody>
                  <a:tcPr/>
                </a:tc>
              </a:tr>
              <a:tr h="132824">
                <a:tc>
                  <a:txBody>
                    <a:bodyPr/>
                    <a:lstStyle/>
                    <a:p>
                      <a:r>
                        <a:rPr lang="en-GB" sz="900" dirty="0" smtClean="0">
                          <a:solidFill>
                            <a:schemeClr val="tx2"/>
                          </a:solidFill>
                        </a:rPr>
                        <a:t>Cougar [SIGMOD’02]</a:t>
                      </a:r>
                      <a:endParaRPr lang="el-GR" sz="900" dirty="0">
                        <a:solidFill>
                          <a:schemeClr val="tx2"/>
                        </a:solidFill>
                      </a:endParaRPr>
                    </a:p>
                  </a:txBody>
                  <a:tcPr/>
                </a:tc>
                <a:tc>
                  <a:txBody>
                    <a:bodyPr/>
                    <a:lstStyle/>
                    <a:p>
                      <a:r>
                        <a:rPr lang="en-GB" sz="900" dirty="0" smtClean="0">
                          <a:solidFill>
                            <a:schemeClr val="tx2"/>
                          </a:solidFill>
                        </a:rPr>
                        <a:t>SQL-syntax, Virtual relational db, centralized optimizer</a:t>
                      </a:r>
                      <a:endParaRPr lang="el-GR" sz="900"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009242"/>
                          </a:solidFill>
                        </a:rPr>
                        <a:t>Y</a:t>
                      </a:r>
                      <a:endParaRPr lang="el-GR" sz="1200" dirty="0"/>
                    </a:p>
                  </a:txBody>
                  <a:tcPr/>
                </a:tc>
                <a:tc>
                  <a:txBody>
                    <a:bodyPr/>
                    <a:lstStyle/>
                    <a:p>
                      <a:pPr algn="ctr"/>
                      <a:r>
                        <a:rPr lang="en-GB" sz="1200" b="1" dirty="0" smtClean="0">
                          <a:solidFill>
                            <a:srgbClr val="009242"/>
                          </a:solidFill>
                        </a:rPr>
                        <a:t>Y</a:t>
                      </a:r>
                      <a:endParaRPr lang="el-GR" sz="1200" b="1" dirty="0">
                        <a:solidFill>
                          <a:srgbClr val="009242"/>
                        </a:solidFill>
                      </a:endParaRPr>
                    </a:p>
                  </a:txBody>
                  <a:tcPr/>
                </a:tc>
                <a:tc>
                  <a:txBody>
                    <a:bodyPr/>
                    <a:lstStyle/>
                    <a:p>
                      <a:pPr algn="ctr"/>
                      <a:r>
                        <a:rPr lang="en-GB" sz="1200" b="1" dirty="0" smtClean="0">
                          <a:solidFill>
                            <a:srgbClr val="FF0000"/>
                          </a:solidFill>
                        </a:rPr>
                        <a:t>N</a:t>
                      </a:r>
                      <a:endParaRPr lang="el-GR" sz="1200" b="1" dirty="0">
                        <a:solidFill>
                          <a:srgbClr val="FF0000"/>
                        </a:solidFill>
                      </a:endParaRPr>
                    </a:p>
                  </a:txBody>
                  <a:tcPr/>
                </a:tc>
                <a:tc>
                  <a:txBody>
                    <a:bodyPr/>
                    <a:lstStyle/>
                    <a:p>
                      <a:pPr algn="ctr"/>
                      <a:r>
                        <a:rPr lang="en-GB" sz="1200" b="1" dirty="0" smtClean="0">
                          <a:solidFill>
                            <a:srgbClr val="FF0000"/>
                          </a:solidFill>
                        </a:rPr>
                        <a:t>N</a:t>
                      </a:r>
                      <a:endParaRPr lang="el-GR" sz="1200" b="1" dirty="0">
                        <a:solidFill>
                          <a:srgbClr val="FF0000"/>
                        </a:solidFill>
                      </a:endParaRPr>
                    </a:p>
                  </a:txBody>
                  <a:tcPr/>
                </a:tc>
              </a:tr>
              <a:tr h="0">
                <a:tc>
                  <a:txBody>
                    <a:bodyPr/>
                    <a:lstStyle/>
                    <a:p>
                      <a:r>
                        <a:rPr lang="en-GB" sz="900" dirty="0" smtClean="0">
                          <a:solidFill>
                            <a:schemeClr val="tx2"/>
                          </a:solidFill>
                        </a:rPr>
                        <a:t>SNEE</a:t>
                      </a:r>
                      <a:r>
                        <a:rPr lang="en-GB" sz="900" baseline="0" dirty="0" smtClean="0">
                          <a:solidFill>
                            <a:schemeClr val="tx2"/>
                          </a:solidFill>
                        </a:rPr>
                        <a:t> [ICDE’08]</a:t>
                      </a:r>
                      <a:endParaRPr lang="el-GR" sz="900" dirty="0">
                        <a:solidFill>
                          <a:schemeClr val="tx2"/>
                        </a:solidFill>
                      </a:endParaRPr>
                    </a:p>
                  </a:txBody>
                  <a:tcPr/>
                </a:tc>
                <a:tc>
                  <a:txBody>
                    <a:bodyPr/>
                    <a:lstStyle/>
                    <a:p>
                      <a:r>
                        <a:rPr lang="en-US" sz="900" dirty="0" smtClean="0">
                          <a:solidFill>
                            <a:schemeClr val="tx2"/>
                          </a:solidFill>
                        </a:rPr>
                        <a:t>rich, expressive language, scheduling of different workloads</a:t>
                      </a:r>
                      <a:endParaRPr lang="el-GR" sz="900"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009242"/>
                          </a:solidFill>
                        </a:rPr>
                        <a:t>Y</a:t>
                      </a:r>
                      <a:endParaRPr lang="el-GR" sz="1200" dirty="0"/>
                    </a:p>
                  </a:txBody>
                  <a:tcPr/>
                </a:tc>
                <a:tc>
                  <a:txBody>
                    <a:bodyPr/>
                    <a:lstStyle/>
                    <a:p>
                      <a:pPr algn="ctr"/>
                      <a:r>
                        <a:rPr lang="en-GB" sz="1200" b="1" dirty="0" smtClean="0">
                          <a:solidFill>
                            <a:srgbClr val="009242"/>
                          </a:solidFill>
                        </a:rPr>
                        <a:t>Y</a:t>
                      </a:r>
                      <a:endParaRPr lang="el-GR" sz="1200" b="1" dirty="0">
                        <a:solidFill>
                          <a:srgbClr val="009242"/>
                        </a:solidFill>
                      </a:endParaRPr>
                    </a:p>
                  </a:txBody>
                  <a:tcPr/>
                </a:tc>
                <a:tc>
                  <a:txBody>
                    <a:bodyPr/>
                    <a:lstStyle/>
                    <a:p>
                      <a:pPr algn="ctr"/>
                      <a:r>
                        <a:rPr lang="en-GB" sz="1200" b="1" dirty="0" smtClean="0">
                          <a:solidFill>
                            <a:srgbClr val="FF0000"/>
                          </a:solidFill>
                        </a:rPr>
                        <a:t>N</a:t>
                      </a:r>
                      <a:endParaRPr lang="el-GR" sz="1200" b="1" dirty="0">
                        <a:solidFill>
                          <a:srgbClr val="FF0000"/>
                        </a:solidFill>
                      </a:endParaRPr>
                    </a:p>
                  </a:txBody>
                  <a:tcPr/>
                </a:tc>
                <a:tc>
                  <a:txBody>
                    <a:bodyPr/>
                    <a:lstStyle/>
                    <a:p>
                      <a:pPr algn="ctr"/>
                      <a:r>
                        <a:rPr lang="en-GB" sz="1200" b="1" dirty="0" smtClean="0">
                          <a:solidFill>
                            <a:srgbClr val="FF0000"/>
                          </a:solidFill>
                        </a:rPr>
                        <a:t>N</a:t>
                      </a:r>
                      <a:endParaRPr lang="el-GR" sz="1200" b="1" dirty="0">
                        <a:solidFill>
                          <a:srgbClr val="FF0000"/>
                        </a:solidFill>
                      </a:endParaRPr>
                    </a:p>
                  </a:txBody>
                  <a:tcPr/>
                </a:tc>
              </a:tr>
              <a:tr h="0">
                <a:tc>
                  <a:txBody>
                    <a:bodyPr/>
                    <a:lstStyle/>
                    <a:p>
                      <a:r>
                        <a:rPr lang="en-GB" sz="900" dirty="0" err="1" smtClean="0">
                          <a:solidFill>
                            <a:schemeClr val="tx2"/>
                          </a:solidFill>
                        </a:rPr>
                        <a:t>DSWare</a:t>
                      </a:r>
                      <a:r>
                        <a:rPr lang="en-GB" sz="900" dirty="0" smtClean="0">
                          <a:solidFill>
                            <a:schemeClr val="tx2"/>
                          </a:solidFill>
                        </a:rPr>
                        <a:t> [DSO’03]</a:t>
                      </a:r>
                      <a:endParaRPr lang="el-GR" sz="900" dirty="0">
                        <a:solidFill>
                          <a:schemeClr val="tx2"/>
                        </a:solidFill>
                      </a:endParaRPr>
                    </a:p>
                  </a:txBody>
                  <a:tcPr/>
                </a:tc>
                <a:tc>
                  <a:txBody>
                    <a:bodyPr/>
                    <a:lstStyle/>
                    <a:p>
                      <a:r>
                        <a:rPr lang="en-GB" sz="900" dirty="0" smtClean="0">
                          <a:solidFill>
                            <a:schemeClr val="tx2"/>
                          </a:solidFill>
                        </a:rPr>
                        <a:t>SQL-syntax, real-time</a:t>
                      </a:r>
                      <a:r>
                        <a:rPr lang="en-GB" sz="900" baseline="0" dirty="0" smtClean="0">
                          <a:solidFill>
                            <a:schemeClr val="tx2"/>
                          </a:solidFill>
                        </a:rPr>
                        <a:t> semantics, event detection</a:t>
                      </a:r>
                      <a:endParaRPr lang="el-GR" sz="900"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009242"/>
                          </a:solidFill>
                        </a:rPr>
                        <a:t>Y</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r>
              <a:tr h="149200">
                <a:tc>
                  <a:txBody>
                    <a:bodyPr/>
                    <a:lstStyle/>
                    <a:p>
                      <a:r>
                        <a:rPr lang="en-GB" sz="900" dirty="0" smtClean="0">
                          <a:solidFill>
                            <a:schemeClr val="tx2"/>
                          </a:solidFill>
                        </a:rPr>
                        <a:t>SINA </a:t>
                      </a:r>
                      <a:br>
                        <a:rPr lang="en-GB" sz="900" dirty="0" smtClean="0">
                          <a:solidFill>
                            <a:schemeClr val="tx2"/>
                          </a:solidFill>
                        </a:rPr>
                      </a:br>
                      <a:r>
                        <a:rPr lang="en-GB" sz="900" dirty="0" smtClean="0">
                          <a:solidFill>
                            <a:schemeClr val="tx2"/>
                          </a:solidFill>
                        </a:rPr>
                        <a:t>[Percom’01]</a:t>
                      </a:r>
                      <a:endParaRPr lang="el-GR" sz="900" dirty="0">
                        <a:solidFill>
                          <a:schemeClr val="tx2"/>
                        </a:solidFill>
                      </a:endParaRPr>
                    </a:p>
                  </a:txBody>
                  <a:tcPr/>
                </a:tc>
                <a:tc>
                  <a:txBody>
                    <a:bodyPr/>
                    <a:lstStyle/>
                    <a:p>
                      <a:r>
                        <a:rPr lang="en-GB" sz="900" dirty="0" smtClean="0">
                          <a:solidFill>
                            <a:schemeClr val="tx2"/>
                          </a:solidFill>
                        </a:rPr>
                        <a:t>Virtual spreadsheet database, Attributed -based  naming, Hierarchical Clustering</a:t>
                      </a:r>
                      <a:endParaRPr lang="el-GR" sz="900"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009242"/>
                          </a:solidFill>
                        </a:rPr>
                        <a:t>Y</a:t>
                      </a:r>
                      <a:endParaRPr lang="el-GR" sz="1200" dirty="0" smtClean="0"/>
                    </a:p>
                    <a:p>
                      <a:pPr algn="ct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r>
              <a:tr h="168756">
                <a:tc gridSpan="6">
                  <a:txBody>
                    <a:bodyPr/>
                    <a:lstStyle/>
                    <a:p>
                      <a:r>
                        <a:rPr lang="en-GB" sz="900" b="1" dirty="0" smtClean="0">
                          <a:solidFill>
                            <a:schemeClr val="tx2"/>
                          </a:solidFill>
                        </a:rPr>
                        <a:t>Application-driven</a:t>
                      </a:r>
                      <a:endParaRPr lang="el-GR" sz="900" b="1" dirty="0">
                        <a:solidFill>
                          <a:schemeClr val="tx2"/>
                        </a:solidFill>
                      </a:endParaRP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r>
              <a:tr h="157192">
                <a:tc>
                  <a:txBody>
                    <a:bodyPr/>
                    <a:lstStyle/>
                    <a:p>
                      <a:r>
                        <a:rPr lang="en-GB" sz="900" dirty="0" smtClean="0">
                          <a:solidFill>
                            <a:schemeClr val="tx2"/>
                          </a:solidFill>
                        </a:rPr>
                        <a:t>Milan </a:t>
                      </a:r>
                      <a:br>
                        <a:rPr lang="en-GB" sz="900" dirty="0" smtClean="0">
                          <a:solidFill>
                            <a:schemeClr val="tx2"/>
                          </a:solidFill>
                        </a:rPr>
                      </a:br>
                      <a:r>
                        <a:rPr lang="en-GB" sz="900" dirty="0" smtClean="0">
                          <a:solidFill>
                            <a:schemeClr val="tx2"/>
                          </a:solidFill>
                        </a:rPr>
                        <a:t>[Network’04]</a:t>
                      </a:r>
                      <a:endParaRPr lang="el-GR" sz="900" dirty="0">
                        <a:solidFill>
                          <a:schemeClr val="tx2"/>
                        </a:solidFill>
                      </a:endParaRPr>
                    </a:p>
                  </a:txBody>
                  <a:tcPr/>
                </a:tc>
                <a:tc>
                  <a:txBody>
                    <a:bodyPr/>
                    <a:lstStyle/>
                    <a:p>
                      <a:r>
                        <a:rPr lang="en-GB" sz="900" dirty="0" smtClean="0">
                          <a:solidFill>
                            <a:schemeClr val="tx2"/>
                          </a:solidFill>
                        </a:rPr>
                        <a:t>Topology adaptation</a:t>
                      </a:r>
                      <a:endParaRPr lang="el-GR" sz="900"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009242"/>
                          </a:solidFill>
                        </a:rPr>
                        <a:t>Y</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009242"/>
                          </a:solidFill>
                        </a:rPr>
                        <a:t>Y</a:t>
                      </a:r>
                      <a:endParaRPr lang="el-GR" sz="1200" dirty="0"/>
                    </a:p>
                  </a:txBody>
                  <a:tcPr/>
                </a:tc>
                <a:tc>
                  <a:txBody>
                    <a:bodyPr/>
                    <a:lstStyle/>
                    <a:p>
                      <a:pPr algn="ctr"/>
                      <a:r>
                        <a:rPr lang="en-GB" sz="1200" b="1" dirty="0" smtClean="0">
                          <a:solidFill>
                            <a:srgbClr val="FF0000"/>
                          </a:solidFill>
                        </a:rPr>
                        <a:t>N</a:t>
                      </a:r>
                      <a:endParaRPr lang="el-GR" sz="1200" dirty="0"/>
                    </a:p>
                  </a:txBody>
                  <a:tcPr/>
                </a:tc>
              </a:tr>
              <a:tr h="177512">
                <a:tc>
                  <a:txBody>
                    <a:bodyPr/>
                    <a:lstStyle/>
                    <a:p>
                      <a:r>
                        <a:rPr lang="en-GB" sz="900" dirty="0" err="1" smtClean="0">
                          <a:solidFill>
                            <a:schemeClr val="tx2"/>
                          </a:solidFill>
                        </a:rPr>
                        <a:t>MidFusion</a:t>
                      </a:r>
                      <a:r>
                        <a:rPr lang="en-GB" sz="900" dirty="0" smtClean="0">
                          <a:solidFill>
                            <a:schemeClr val="tx2"/>
                          </a:solidFill>
                        </a:rPr>
                        <a:t> [FUSION’08]</a:t>
                      </a:r>
                      <a:endParaRPr lang="el-GR" sz="900" dirty="0">
                        <a:solidFill>
                          <a:schemeClr val="tx2"/>
                        </a:solidFill>
                      </a:endParaRPr>
                    </a:p>
                  </a:txBody>
                  <a:tcPr/>
                </a:tc>
                <a:tc>
                  <a:txBody>
                    <a:bodyPr/>
                    <a:lstStyle/>
                    <a:p>
                      <a:r>
                        <a:rPr lang="en-GB" sz="900" dirty="0" smtClean="0">
                          <a:solidFill>
                            <a:schemeClr val="tx2"/>
                          </a:solidFill>
                        </a:rPr>
                        <a:t>Information fusion, sensor agents</a:t>
                      </a:r>
                      <a:endParaRPr lang="el-GR" sz="900"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009242"/>
                          </a:solidFill>
                        </a:rPr>
                        <a:t>Y</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r>
              <a:tr h="221704">
                <a:tc gridSpan="6">
                  <a:txBody>
                    <a:bodyPr/>
                    <a:lstStyle/>
                    <a:p>
                      <a:r>
                        <a:rPr lang="en-GB" sz="900" b="1" dirty="0" smtClean="0">
                          <a:solidFill>
                            <a:schemeClr val="tx2"/>
                          </a:solidFill>
                        </a:rPr>
                        <a:t>Virtual Machine-based</a:t>
                      </a:r>
                      <a:endParaRPr lang="el-GR" sz="900" b="1" dirty="0">
                        <a:solidFill>
                          <a:schemeClr val="tx2"/>
                        </a:solidFill>
                      </a:endParaRP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r>
              <a:tr h="186268">
                <a:tc>
                  <a:txBody>
                    <a:bodyPr/>
                    <a:lstStyle/>
                    <a:p>
                      <a:r>
                        <a:rPr lang="en-GB" sz="900" dirty="0" smtClean="0">
                          <a:solidFill>
                            <a:schemeClr val="tx2"/>
                          </a:solidFill>
                        </a:rPr>
                        <a:t>Mate [SIGOPS’02]</a:t>
                      </a:r>
                      <a:endParaRPr lang="el-GR" sz="900" dirty="0">
                        <a:solidFill>
                          <a:schemeClr val="tx2"/>
                        </a:solidFill>
                      </a:endParaRPr>
                    </a:p>
                  </a:txBody>
                  <a:tcPr/>
                </a:tc>
                <a:tc>
                  <a:txBody>
                    <a:bodyPr/>
                    <a:lstStyle/>
                    <a:p>
                      <a:r>
                        <a:rPr lang="en-GB" sz="900" dirty="0" smtClean="0">
                          <a:solidFill>
                            <a:schemeClr val="tx2"/>
                          </a:solidFill>
                        </a:rPr>
                        <a:t>Byte code interpreter, OTAP, code capsules</a:t>
                      </a:r>
                      <a:endParaRPr lang="el-GR" sz="900"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009242"/>
                          </a:solidFill>
                        </a:rPr>
                        <a:t>Y</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r>
              <a:tr h="175468">
                <a:tc>
                  <a:txBody>
                    <a:bodyPr/>
                    <a:lstStyle/>
                    <a:p>
                      <a:r>
                        <a:rPr lang="en-GB" sz="900" dirty="0" err="1" smtClean="0">
                          <a:solidFill>
                            <a:schemeClr val="tx2"/>
                          </a:solidFill>
                        </a:rPr>
                        <a:t>MagnetOS</a:t>
                      </a:r>
                      <a:r>
                        <a:rPr lang="en-GB" sz="900" dirty="0" smtClean="0">
                          <a:solidFill>
                            <a:schemeClr val="tx2"/>
                          </a:solidFill>
                        </a:rPr>
                        <a:t> [SIGOPS’02]</a:t>
                      </a:r>
                      <a:endParaRPr lang="el-GR" sz="900" dirty="0">
                        <a:solidFill>
                          <a:schemeClr val="tx2"/>
                        </a:solidFill>
                      </a:endParaRPr>
                    </a:p>
                  </a:txBody>
                  <a:tcPr/>
                </a:tc>
                <a:tc>
                  <a:txBody>
                    <a:bodyPr/>
                    <a:lstStyle/>
                    <a:p>
                      <a:r>
                        <a:rPr lang="en-GB" sz="900" dirty="0" smtClean="0">
                          <a:solidFill>
                            <a:schemeClr val="tx2"/>
                          </a:solidFill>
                        </a:rPr>
                        <a:t>Java VM, OTAP, Single System Image</a:t>
                      </a:r>
                      <a:endParaRPr lang="el-GR" sz="900" dirty="0">
                        <a:solidFill>
                          <a:schemeClr val="tx2"/>
                        </a:solidFill>
                      </a:endParaRPr>
                    </a:p>
                  </a:txBody>
                  <a:tcPr/>
                </a:tc>
                <a:tc>
                  <a:txBody>
                    <a:bodyPr/>
                    <a:lstStyle/>
                    <a:p>
                      <a:pPr algn="ctr"/>
                      <a:r>
                        <a:rPr lang="en-GB" sz="1200" b="1" dirty="0" smtClean="0">
                          <a:solidFill>
                            <a:srgbClr val="009242"/>
                          </a:solidFill>
                        </a:rPr>
                        <a:t>Y</a:t>
                      </a:r>
                      <a:endParaRPr lang="el-GR" sz="1200" dirty="0"/>
                    </a:p>
                  </a:txBody>
                  <a:tcPr/>
                </a:tc>
                <a:tc>
                  <a:txBody>
                    <a:bodyPr/>
                    <a:lstStyle/>
                    <a:p>
                      <a:pPr algn="ctr"/>
                      <a:r>
                        <a:rPr lang="en-GB" sz="1200" b="1" dirty="0" smtClean="0">
                          <a:solidFill>
                            <a:srgbClr val="009242"/>
                          </a:solidFill>
                        </a:rPr>
                        <a:t>Y</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r>
              <a:tr h="202644">
                <a:tc gridSpan="6">
                  <a:txBody>
                    <a:bodyPr/>
                    <a:lstStyle/>
                    <a:p>
                      <a:r>
                        <a:rPr lang="en-GB" sz="900" b="1" dirty="0" smtClean="0">
                          <a:solidFill>
                            <a:schemeClr val="tx2"/>
                          </a:solidFill>
                        </a:rPr>
                        <a:t>Publish-Subscribe</a:t>
                      </a:r>
                      <a:endParaRPr lang="el-GR" sz="900" b="1" dirty="0">
                        <a:solidFill>
                          <a:schemeClr val="tx2"/>
                        </a:solidFill>
                      </a:endParaRP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r>
              <a:tr h="186888">
                <a:tc>
                  <a:txBody>
                    <a:bodyPr/>
                    <a:lstStyle/>
                    <a:p>
                      <a:r>
                        <a:rPr lang="en-GB" sz="900" dirty="0" smtClean="0">
                          <a:solidFill>
                            <a:schemeClr val="tx2"/>
                          </a:solidFill>
                        </a:rPr>
                        <a:t>Mires [PUC’05]</a:t>
                      </a:r>
                      <a:endParaRPr lang="el-GR" sz="900" dirty="0">
                        <a:solidFill>
                          <a:schemeClr val="tx2"/>
                        </a:solidFill>
                      </a:endParaRPr>
                    </a:p>
                  </a:txBody>
                  <a:tcPr/>
                </a:tc>
                <a:tc>
                  <a:txBody>
                    <a:bodyPr/>
                    <a:lstStyle/>
                    <a:p>
                      <a:r>
                        <a:rPr lang="en-GB" sz="900" dirty="0" smtClean="0">
                          <a:solidFill>
                            <a:schemeClr val="tx2"/>
                          </a:solidFill>
                        </a:rPr>
                        <a:t>Aggregation service, high-level interfaces</a:t>
                      </a:r>
                      <a:endParaRPr lang="el-GR" sz="900"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009242"/>
                          </a:solidFill>
                        </a:rPr>
                        <a:t>Y</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r>
              <a:tr h="211400">
                <a:tc>
                  <a:txBody>
                    <a:bodyPr/>
                    <a:lstStyle/>
                    <a:p>
                      <a:r>
                        <a:rPr lang="en-GB" sz="900" dirty="0" smtClean="0">
                          <a:solidFill>
                            <a:schemeClr val="tx2"/>
                          </a:solidFill>
                        </a:rPr>
                        <a:t>Aware [SSRR’07]</a:t>
                      </a:r>
                      <a:endParaRPr lang="el-GR" sz="900" dirty="0">
                        <a:solidFill>
                          <a:schemeClr val="tx2"/>
                        </a:solidFill>
                      </a:endParaRPr>
                    </a:p>
                  </a:txBody>
                  <a:tcPr/>
                </a:tc>
                <a:tc>
                  <a:txBody>
                    <a:bodyPr/>
                    <a:lstStyle/>
                    <a:p>
                      <a:r>
                        <a:rPr lang="en-GB" sz="900" dirty="0" smtClean="0">
                          <a:solidFill>
                            <a:schemeClr val="tx2"/>
                          </a:solidFill>
                        </a:rPr>
                        <a:t>WSN and UAV coordination</a:t>
                      </a:r>
                      <a:endParaRPr lang="el-GR" sz="900"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009242"/>
                          </a:solidFill>
                        </a:rPr>
                        <a:t>Y</a:t>
                      </a:r>
                      <a:endParaRPr lang="el-GR" sz="1200" dirty="0" smtClean="0"/>
                    </a:p>
                  </a:txBody>
                  <a:tcPr/>
                </a:tc>
                <a:tc>
                  <a:txBody>
                    <a:bodyPr/>
                    <a:lstStyle/>
                    <a:p>
                      <a:pPr algn="ctr"/>
                      <a:r>
                        <a:rPr lang="en-GB" sz="1200" b="1" dirty="0" smtClean="0">
                          <a:solidFill>
                            <a:srgbClr val="009242"/>
                          </a:solidFill>
                        </a:rPr>
                        <a:t>Y</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r>
              <a:tr h="183584">
                <a:tc gridSpan="6">
                  <a:txBody>
                    <a:bodyPr/>
                    <a:lstStyle/>
                    <a:p>
                      <a:r>
                        <a:rPr lang="en-GB" sz="900" b="1" dirty="0" smtClean="0">
                          <a:solidFill>
                            <a:schemeClr val="tx2"/>
                          </a:solidFill>
                        </a:rPr>
                        <a:t>Agent-based</a:t>
                      </a:r>
                      <a:endParaRPr lang="el-GR" sz="900" b="1" dirty="0">
                        <a:solidFill>
                          <a:schemeClr val="tx2"/>
                        </a:solidFill>
                      </a:endParaRP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r>
              <a:tr h="220156">
                <a:tc>
                  <a:txBody>
                    <a:bodyPr/>
                    <a:lstStyle/>
                    <a:p>
                      <a:r>
                        <a:rPr lang="en-GB" sz="900" dirty="0" smtClean="0">
                          <a:solidFill>
                            <a:schemeClr val="tx2"/>
                          </a:solidFill>
                        </a:rPr>
                        <a:t>Impala  [SIGPLAN’03]</a:t>
                      </a:r>
                      <a:endParaRPr lang="el-GR" sz="900" dirty="0">
                        <a:solidFill>
                          <a:schemeClr val="tx2"/>
                        </a:solidFill>
                      </a:endParaRPr>
                    </a:p>
                  </a:txBody>
                  <a:tcPr/>
                </a:tc>
                <a:tc>
                  <a:txBody>
                    <a:bodyPr/>
                    <a:lstStyle/>
                    <a:p>
                      <a:r>
                        <a:rPr lang="en-GB" sz="900" dirty="0" err="1" smtClean="0">
                          <a:solidFill>
                            <a:schemeClr val="tx2"/>
                          </a:solidFill>
                        </a:rPr>
                        <a:t>Adaptivity,reparability,OTAP</a:t>
                      </a:r>
                      <a:r>
                        <a:rPr lang="en-GB" sz="900" dirty="0" smtClean="0">
                          <a:solidFill>
                            <a:schemeClr val="tx2"/>
                          </a:solidFill>
                        </a:rPr>
                        <a:t>, single executing</a:t>
                      </a:r>
                      <a:r>
                        <a:rPr lang="en-GB" sz="900" baseline="0" dirty="0" smtClean="0">
                          <a:solidFill>
                            <a:schemeClr val="tx2"/>
                          </a:solidFill>
                        </a:rPr>
                        <a:t> application</a:t>
                      </a:r>
                      <a:endParaRPr lang="el-GR" sz="900" dirty="0">
                        <a:solidFill>
                          <a:schemeClr val="tx2"/>
                        </a:solidFill>
                      </a:endParaRPr>
                    </a:p>
                  </a:txBody>
                  <a:tcPr/>
                </a:tc>
                <a:tc>
                  <a:txBody>
                    <a:bodyPr/>
                    <a:lstStyle/>
                    <a:p>
                      <a:pPr algn="ctr"/>
                      <a:r>
                        <a:rPr lang="en-GB" sz="1200" b="1" dirty="0" smtClean="0">
                          <a:solidFill>
                            <a:srgbClr val="009242"/>
                          </a:solidFill>
                        </a:rPr>
                        <a:t>Y</a:t>
                      </a:r>
                      <a:endParaRPr lang="el-GR" sz="1200" dirty="0"/>
                    </a:p>
                  </a:txBody>
                  <a:tcPr/>
                </a:tc>
                <a:tc>
                  <a:txBody>
                    <a:bodyPr/>
                    <a:lstStyle/>
                    <a:p>
                      <a:pPr algn="ctr"/>
                      <a:r>
                        <a:rPr lang="en-GB" sz="1200" b="1" dirty="0" smtClean="0">
                          <a:solidFill>
                            <a:srgbClr val="009242"/>
                          </a:solidFill>
                        </a:rPr>
                        <a:t>Y</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r>
              <a:tr h="192340">
                <a:tc>
                  <a:txBody>
                    <a:bodyPr/>
                    <a:lstStyle/>
                    <a:p>
                      <a:r>
                        <a:rPr lang="en-GB" sz="900" dirty="0" err="1" smtClean="0">
                          <a:solidFill>
                            <a:schemeClr val="tx2"/>
                          </a:solidFill>
                        </a:rPr>
                        <a:t>Agilla</a:t>
                      </a:r>
                      <a:r>
                        <a:rPr lang="en-GB" sz="900" dirty="0" smtClean="0">
                          <a:solidFill>
                            <a:schemeClr val="tx2"/>
                          </a:solidFill>
                        </a:rPr>
                        <a:t> [TAAS’09]</a:t>
                      </a:r>
                      <a:endParaRPr lang="el-GR" sz="900" dirty="0">
                        <a:solidFill>
                          <a:schemeClr val="tx2"/>
                        </a:solidFill>
                      </a:endParaRPr>
                    </a:p>
                  </a:txBody>
                  <a:tcPr/>
                </a:tc>
                <a:tc>
                  <a:txBody>
                    <a:bodyPr/>
                    <a:lstStyle/>
                    <a:p>
                      <a:r>
                        <a:rPr lang="en-GB" sz="900" dirty="0" smtClean="0">
                          <a:solidFill>
                            <a:schemeClr val="tx2"/>
                          </a:solidFill>
                        </a:rPr>
                        <a:t>Self-adaptation, tuple-space abstraction, location addressing</a:t>
                      </a:r>
                      <a:endParaRPr lang="el-GR" sz="900" dirty="0">
                        <a:solidFill>
                          <a:schemeClr val="tx2"/>
                        </a:solidFill>
                      </a:endParaRPr>
                    </a:p>
                  </a:txBody>
                  <a:tcPr/>
                </a:tc>
                <a:tc>
                  <a:txBody>
                    <a:bodyPr/>
                    <a:lstStyle/>
                    <a:p>
                      <a:pPr algn="ctr"/>
                      <a:r>
                        <a:rPr lang="en-GB" sz="1200" b="1" dirty="0" smtClean="0">
                          <a:solidFill>
                            <a:srgbClr val="009242"/>
                          </a:solidFill>
                        </a:rPr>
                        <a:t>Y</a:t>
                      </a:r>
                      <a:endParaRPr lang="el-GR" sz="1200" dirty="0"/>
                    </a:p>
                  </a:txBody>
                  <a:tcPr/>
                </a:tc>
                <a:tc>
                  <a:txBody>
                    <a:bodyPr/>
                    <a:lstStyle/>
                    <a:p>
                      <a:pPr algn="ctr"/>
                      <a:r>
                        <a:rPr lang="en-GB" sz="1200" b="1" dirty="0" smtClean="0">
                          <a:solidFill>
                            <a:srgbClr val="009242"/>
                          </a:solidFill>
                        </a:rPr>
                        <a:t>Y</a:t>
                      </a:r>
                      <a:endParaRPr lang="el-GR" sz="1200" dirty="0"/>
                    </a:p>
                  </a:txBody>
                  <a:tcPr/>
                </a:tc>
                <a:tc>
                  <a:txBody>
                    <a:bodyPr/>
                    <a:lstStyle/>
                    <a:p>
                      <a:pPr algn="ctr"/>
                      <a:r>
                        <a:rPr lang="en-GB" sz="1200" b="1" dirty="0" smtClean="0">
                          <a:solidFill>
                            <a:srgbClr val="FF0000"/>
                          </a:solidFill>
                        </a:rPr>
                        <a:t>N</a:t>
                      </a:r>
                      <a:endParaRPr lang="el-GR" sz="1200" dirty="0"/>
                    </a:p>
                  </a:txBody>
                  <a:tcPr/>
                </a:tc>
                <a:tc>
                  <a:txBody>
                    <a:bodyPr/>
                    <a:lstStyle/>
                    <a:p>
                      <a:pPr algn="ctr"/>
                      <a:r>
                        <a:rPr lang="en-GB" sz="1200" b="1" dirty="0" smtClean="0">
                          <a:solidFill>
                            <a:srgbClr val="FF0000"/>
                          </a:solidFill>
                        </a:rPr>
                        <a:t>N</a:t>
                      </a:r>
                      <a:endParaRPr lang="el-GR" sz="1200" dirty="0"/>
                    </a:p>
                  </a:txBody>
                  <a:tcPr/>
                </a:tc>
              </a:tr>
              <a:tr h="0">
                <a:tc gridSpan="6">
                  <a:txBody>
                    <a:bodyPr/>
                    <a:lstStyle/>
                    <a:p>
                      <a:pPr marL="0" algn="l" defTabSz="914400" rtl="0" eaLnBrk="1" latinLnBrk="0" hangingPunct="1"/>
                      <a:endParaRPr lang="el-GR" sz="400" kern="1200" dirty="0">
                        <a:solidFill>
                          <a:schemeClr val="dk1"/>
                        </a:solidFill>
                        <a:latin typeface="+mn-lt"/>
                        <a:ea typeface="+mn-ea"/>
                        <a:cs typeface="+mn-cs"/>
                      </a:endParaRPr>
                    </a:p>
                  </a:txBody>
                  <a:tcPr>
                    <a:solidFill>
                      <a:schemeClr val="tx2"/>
                    </a:solidFill>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r>
              <a:tr h="370840">
                <a:tc>
                  <a:txBody>
                    <a:bodyPr/>
                    <a:lstStyle/>
                    <a:p>
                      <a:r>
                        <a:rPr lang="en-GB" sz="1600" b="1" dirty="0" smtClean="0">
                          <a:solidFill>
                            <a:schemeClr val="tx2"/>
                          </a:solidFill>
                        </a:rPr>
                        <a:t>KSpot</a:t>
                      </a:r>
                      <a:r>
                        <a:rPr lang="en-GB" sz="1600" b="1" baseline="30000" dirty="0" smtClean="0">
                          <a:solidFill>
                            <a:schemeClr val="tx2"/>
                          </a:solidFill>
                        </a:rPr>
                        <a:t>+</a:t>
                      </a:r>
                      <a:endParaRPr lang="el-GR" sz="1600" b="1" baseline="30000" dirty="0">
                        <a:solidFill>
                          <a:schemeClr val="tx2"/>
                        </a:solidFill>
                      </a:endParaRPr>
                    </a:p>
                  </a:txBody>
                  <a:tcPr/>
                </a:tc>
                <a:tc>
                  <a:txBody>
                    <a:bodyPr/>
                    <a:lstStyle/>
                    <a:p>
                      <a:r>
                        <a:rPr lang="en-GB" sz="900" b="1" dirty="0" smtClean="0">
                          <a:solidFill>
                            <a:schemeClr val="tx2"/>
                          </a:solidFill>
                        </a:rPr>
                        <a:t>SQL-syntax, top-k, materialized</a:t>
                      </a:r>
                      <a:r>
                        <a:rPr lang="en-GB" sz="900" b="1" baseline="0" dirty="0" smtClean="0">
                          <a:solidFill>
                            <a:schemeClr val="tx2"/>
                          </a:solidFill>
                        </a:rPr>
                        <a:t> views, topology/workload-aware, logical groups</a:t>
                      </a:r>
                      <a:endParaRPr lang="el-GR" sz="9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009242"/>
                          </a:solidFill>
                        </a:rPr>
                        <a:t>Y</a:t>
                      </a:r>
                      <a:endParaRPr lang="el-GR" sz="1400" dirty="0" smtClean="0"/>
                    </a:p>
                  </a:txBody>
                  <a:tcPr/>
                </a:tc>
                <a:tc>
                  <a:txBody>
                    <a:bodyPr/>
                    <a:lstStyle/>
                    <a:p>
                      <a:pPr algn="ctr"/>
                      <a:r>
                        <a:rPr lang="en-GB" sz="1400" b="1" dirty="0" smtClean="0">
                          <a:solidFill>
                            <a:srgbClr val="009242"/>
                          </a:solidFill>
                        </a:rPr>
                        <a:t>Y</a:t>
                      </a:r>
                      <a:endParaRPr lang="el-GR" sz="1400" dirty="0"/>
                    </a:p>
                  </a:txBody>
                  <a:tcPr/>
                </a:tc>
                <a:tc>
                  <a:txBody>
                    <a:bodyPr/>
                    <a:lstStyle/>
                    <a:p>
                      <a:pPr algn="ctr"/>
                      <a:r>
                        <a:rPr lang="en-GB" sz="1400" b="1" dirty="0" smtClean="0">
                          <a:solidFill>
                            <a:srgbClr val="009242"/>
                          </a:solidFill>
                        </a:rPr>
                        <a:t>Y</a:t>
                      </a:r>
                      <a:endParaRPr lang="el-GR" sz="1400" dirty="0"/>
                    </a:p>
                  </a:txBody>
                  <a:tcPr/>
                </a:tc>
                <a:tc>
                  <a:txBody>
                    <a:bodyPr/>
                    <a:lstStyle/>
                    <a:p>
                      <a:pPr algn="ctr"/>
                      <a:r>
                        <a:rPr lang="en-GB" sz="1400" b="1" dirty="0" smtClean="0">
                          <a:solidFill>
                            <a:srgbClr val="009242"/>
                          </a:solidFill>
                        </a:rPr>
                        <a:t>Y</a:t>
                      </a:r>
                      <a:endParaRPr lang="el-GR" sz="1400" dirty="0"/>
                    </a:p>
                  </a:txBody>
                  <a:tcPr/>
                </a:tc>
              </a:tr>
            </a:tbl>
          </a:graphicData>
        </a:graphic>
      </p:graphicFrame>
      <p:sp>
        <p:nvSpPr>
          <p:cNvPr id="11" name="Rectangle 10"/>
          <p:cNvSpPr/>
          <p:nvPr/>
        </p:nvSpPr>
        <p:spPr bwMode="auto">
          <a:xfrm>
            <a:off x="5292080" y="539253"/>
            <a:ext cx="864096" cy="597666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6156176" y="539253"/>
            <a:ext cx="2856795" cy="597666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8" name="Rectangle 2"/>
          <p:cNvSpPr txBox="1">
            <a:spLocks noChangeArrowheads="1"/>
          </p:cNvSpPr>
          <p:nvPr/>
        </p:nvSpPr>
        <p:spPr bwMode="auto">
          <a:xfrm>
            <a:off x="35496" y="44624"/>
            <a:ext cx="9036496" cy="492968"/>
          </a:xfrm>
          <a:prstGeom prst="rect">
            <a:avLst/>
          </a:prstGeom>
          <a:noFill/>
          <a:ln w="19050">
            <a:solidFill>
              <a:srgbClr val="00B05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chemeClr val="tx2"/>
                </a:solidFill>
                <a:effectLst/>
                <a:uLnTx/>
                <a:uFillTx/>
                <a:latin typeface="+mj-lt"/>
                <a:ea typeface="+mj-ea"/>
                <a:cs typeface="+mj-cs"/>
              </a:rPr>
              <a:t>Related Work</a:t>
            </a:r>
          </a:p>
        </p:txBody>
      </p:sp>
    </p:spTree>
    <p:custDataLst>
      <p:tags r:id="rId1"/>
    </p:custDataLst>
  </p:cSld>
  <p:clrMapOvr>
    <a:masterClrMapping/>
  </p:clrMapOvr>
  <p:transition xmlns:p14="http://schemas.microsoft.com/office/powerpoint/2010/main" advTm="67573"/>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GB" dirty="0" smtClean="0"/>
              <a:t>Presentation Outline</a:t>
            </a:r>
            <a:endParaRPr lang="el-GR" dirty="0"/>
          </a:p>
        </p:txBody>
      </p:sp>
      <p:sp>
        <p:nvSpPr>
          <p:cNvPr id="3" name="Content Placeholder 2"/>
          <p:cNvSpPr>
            <a:spLocks noGrp="1"/>
          </p:cNvSpPr>
          <p:nvPr>
            <p:ph idx="1"/>
          </p:nvPr>
        </p:nvSpPr>
        <p:spPr>
          <a:xfrm>
            <a:off x="755576" y="764704"/>
            <a:ext cx="8388424" cy="5566246"/>
          </a:xfrm>
        </p:spPr>
        <p:txBody>
          <a:bodyPr/>
          <a:lstStyle/>
          <a:p>
            <a:r>
              <a:rPr lang="en-GB" dirty="0" smtClean="0">
                <a:solidFill>
                  <a:schemeClr val="bg2">
                    <a:lumMod val="60000"/>
                    <a:lumOff val="40000"/>
                  </a:schemeClr>
                </a:solidFill>
              </a:rPr>
              <a:t>Introduction</a:t>
            </a:r>
          </a:p>
          <a:p>
            <a:r>
              <a:rPr lang="en-GB" dirty="0" smtClean="0">
                <a:solidFill>
                  <a:schemeClr val="bg2">
                    <a:lumMod val="60000"/>
                    <a:lumOff val="40000"/>
                  </a:schemeClr>
                </a:solidFill>
              </a:rPr>
              <a:t>Motivation</a:t>
            </a:r>
          </a:p>
          <a:p>
            <a:r>
              <a:rPr lang="en-GB" dirty="0" smtClean="0"/>
              <a:t>The KSpot+ Framework</a:t>
            </a:r>
          </a:p>
          <a:p>
            <a:pPr lvl="1"/>
            <a:r>
              <a:rPr lang="en-GB" dirty="0" smtClean="0"/>
              <a:t>KSpot+ Architecture</a:t>
            </a:r>
          </a:p>
          <a:p>
            <a:pPr lvl="1"/>
            <a:r>
              <a:rPr lang="en-GB" dirty="0" smtClean="0"/>
              <a:t>Workload Balancing Module</a:t>
            </a:r>
          </a:p>
          <a:p>
            <a:pPr lvl="1"/>
            <a:r>
              <a:rPr lang="en-GB" dirty="0" smtClean="0"/>
              <a:t>Tree Balancing Module</a:t>
            </a:r>
          </a:p>
          <a:p>
            <a:pPr lvl="1"/>
            <a:r>
              <a:rPr lang="en-GB" dirty="0" smtClean="0"/>
              <a:t>Query Processing Module</a:t>
            </a:r>
          </a:p>
          <a:p>
            <a:r>
              <a:rPr lang="en-GB" dirty="0" smtClean="0">
                <a:solidFill>
                  <a:schemeClr val="bg2">
                    <a:lumMod val="60000"/>
                    <a:lumOff val="40000"/>
                  </a:schemeClr>
                </a:solidFill>
              </a:rPr>
              <a:t>Experimental Evaluation</a:t>
            </a:r>
          </a:p>
          <a:p>
            <a:r>
              <a:rPr lang="en-GB" dirty="0" smtClean="0">
                <a:solidFill>
                  <a:schemeClr val="bg2">
                    <a:lumMod val="60000"/>
                    <a:lumOff val="40000"/>
                  </a:schemeClr>
                </a:solidFill>
              </a:rPr>
              <a:t>Conclusions</a:t>
            </a:r>
          </a:p>
          <a:p>
            <a:r>
              <a:rPr lang="en-GB" dirty="0" smtClean="0">
                <a:solidFill>
                  <a:schemeClr val="bg2">
                    <a:lumMod val="60000"/>
                    <a:lumOff val="40000"/>
                  </a:schemeClr>
                </a:solidFill>
              </a:rPr>
              <a:t>Future Work</a:t>
            </a:r>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5</a:t>
            </a:fld>
            <a:endParaRPr lang="en-US"/>
          </a:p>
        </p:txBody>
      </p:sp>
    </p:spTree>
  </p:cSld>
  <p:clrMapOvr>
    <a:masterClrMapping/>
  </p:clrMapOvr>
  <p:transition xmlns:p14="http://schemas.microsoft.com/office/powerpoint/2010/main" advTm="9570"/>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6</a:t>
            </a:fld>
            <a:endParaRPr lang="en-US"/>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047" t="14222" r="12109" b="15683"/>
          <a:stretch/>
        </p:blipFill>
        <p:spPr bwMode="auto">
          <a:xfrm>
            <a:off x="20443" y="549241"/>
            <a:ext cx="9109043" cy="579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4788024" y="1709773"/>
            <a:ext cx="2160240" cy="1800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5" name="L-Shape 4"/>
          <p:cNvSpPr/>
          <p:nvPr/>
        </p:nvSpPr>
        <p:spPr bwMode="auto">
          <a:xfrm rot="10800000">
            <a:off x="2843808" y="3653989"/>
            <a:ext cx="4104456" cy="1080120"/>
          </a:xfrm>
          <a:prstGeom prst="corner">
            <a:avLst>
              <a:gd name="adj1" fmla="val 63280"/>
              <a:gd name="adj2" fmla="val 199395"/>
            </a:avLst>
          </a:prstGeom>
          <a:noFill/>
          <a:ln w="38100" cap="flat" cmpd="sng" algn="ctr">
            <a:solidFill>
              <a:srgbClr val="00924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8" name="L-Shape 7"/>
          <p:cNvSpPr/>
          <p:nvPr/>
        </p:nvSpPr>
        <p:spPr bwMode="auto">
          <a:xfrm rot="10800000" flipV="1">
            <a:off x="2843806" y="4869160"/>
            <a:ext cx="4104457" cy="1008400"/>
          </a:xfrm>
          <a:prstGeom prst="corner">
            <a:avLst>
              <a:gd name="adj1" fmla="val 73948"/>
              <a:gd name="adj2" fmla="val 213619"/>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26866" y="6345904"/>
            <a:ext cx="720080" cy="454297"/>
          </a:xfrm>
          <a:prstGeom prst="rect">
            <a:avLst/>
          </a:prstGeom>
          <a:solidFill>
            <a:schemeClr val="bg1"/>
          </a:solidFill>
          <a:ln w="38100" cap="flat" cmpd="sng" algn="ctr">
            <a:solidFill>
              <a:srgbClr val="00924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009242"/>
                </a:solidFill>
                <a:effectLst/>
                <a:latin typeface="Arial" charset="0"/>
              </a:rPr>
              <a:t>W</a:t>
            </a:r>
            <a:endParaRPr kumimoji="0" lang="el-GR" sz="2400" b="1" i="0" u="none" strike="noStrike" cap="none" normalizeH="0" baseline="0" dirty="0" smtClean="0">
              <a:ln>
                <a:noFill/>
              </a:ln>
              <a:solidFill>
                <a:srgbClr val="009242"/>
              </a:solidFill>
              <a:effectLst/>
              <a:latin typeface="Arial" charset="0"/>
            </a:endParaRPr>
          </a:p>
        </p:txBody>
      </p:sp>
      <p:sp>
        <p:nvSpPr>
          <p:cNvPr id="10" name="Rectangle 9"/>
          <p:cNvSpPr/>
          <p:nvPr/>
        </p:nvSpPr>
        <p:spPr bwMode="auto">
          <a:xfrm>
            <a:off x="899592" y="6345903"/>
            <a:ext cx="720080" cy="454297"/>
          </a:xfrm>
          <a:prstGeom prst="rect">
            <a:avLst/>
          </a:prstGeom>
          <a:solidFill>
            <a:schemeClr val="bg1"/>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0070C0"/>
                </a:solidFill>
                <a:effectLst/>
                <a:latin typeface="Arial" charset="0"/>
              </a:rPr>
              <a:t>T</a:t>
            </a:r>
            <a:endParaRPr kumimoji="0" lang="el-GR" sz="2400" b="1" i="0" u="none" strike="noStrike" cap="none" normalizeH="0" baseline="0" dirty="0" smtClean="0">
              <a:ln>
                <a:noFill/>
              </a:ln>
              <a:solidFill>
                <a:srgbClr val="0070C0"/>
              </a:solidFill>
              <a:effectLst/>
              <a:latin typeface="Arial" charset="0"/>
            </a:endParaRPr>
          </a:p>
        </p:txBody>
      </p:sp>
      <p:sp>
        <p:nvSpPr>
          <p:cNvPr id="11" name="Rectangle 10"/>
          <p:cNvSpPr/>
          <p:nvPr/>
        </p:nvSpPr>
        <p:spPr bwMode="auto">
          <a:xfrm>
            <a:off x="1835696" y="6345903"/>
            <a:ext cx="720080" cy="454297"/>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FF0000"/>
                </a:solidFill>
                <a:effectLst/>
                <a:latin typeface="Arial" charset="0"/>
              </a:rPr>
              <a:t>Q</a:t>
            </a:r>
            <a:endParaRPr kumimoji="0" lang="el-GR" sz="2400" b="1" i="0" u="none" strike="noStrike" cap="none" normalizeH="0" baseline="0" dirty="0" smtClean="0">
              <a:ln>
                <a:noFill/>
              </a:ln>
              <a:solidFill>
                <a:srgbClr val="FF0000"/>
              </a:solidFill>
              <a:effectLst/>
              <a:latin typeface="Arial" charset="0"/>
            </a:endParaRPr>
          </a:p>
        </p:txBody>
      </p:sp>
      <p:sp>
        <p:nvSpPr>
          <p:cNvPr id="2" name="Title 1"/>
          <p:cNvSpPr>
            <a:spLocks noGrp="1"/>
          </p:cNvSpPr>
          <p:nvPr>
            <p:ph type="title"/>
          </p:nvPr>
        </p:nvSpPr>
        <p:spPr>
          <a:ln w="19050"/>
        </p:spPr>
        <p:txBody>
          <a:bodyPr/>
          <a:lstStyle/>
          <a:p>
            <a:r>
              <a:rPr lang="en-US" sz="2800" dirty="0" smtClean="0"/>
              <a:t>KSpot</a:t>
            </a:r>
            <a:r>
              <a:rPr lang="en-US" sz="2800" baseline="30000" dirty="0" smtClean="0"/>
              <a:t>+</a:t>
            </a:r>
            <a:r>
              <a:rPr lang="en-US" sz="2800" dirty="0" smtClean="0"/>
              <a:t> Framework Architecture Design</a:t>
            </a:r>
            <a:endParaRPr lang="el-GR" sz="2800" dirty="0"/>
          </a:p>
        </p:txBody>
      </p:sp>
    </p:spTree>
  </p:cSld>
  <p:clrMapOvr>
    <a:masterClrMapping/>
  </p:clrMapOvr>
  <p:transition xmlns:p14="http://schemas.microsoft.com/office/powerpoint/2010/main" advTm="98138"/>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US" dirty="0" smtClean="0"/>
              <a:t>System Technical Characteristics</a:t>
            </a:r>
            <a:endParaRPr lang="el-GR" dirty="0"/>
          </a:p>
        </p:txBody>
      </p:sp>
      <p:sp>
        <p:nvSpPr>
          <p:cNvPr id="3" name="Content Placeholder 2"/>
          <p:cNvSpPr>
            <a:spLocks noGrp="1"/>
          </p:cNvSpPr>
          <p:nvPr>
            <p:ph idx="1"/>
          </p:nvPr>
        </p:nvSpPr>
        <p:spPr>
          <a:xfrm>
            <a:off x="755576" y="620688"/>
            <a:ext cx="8388424" cy="5976664"/>
          </a:xfrm>
        </p:spPr>
        <p:txBody>
          <a:bodyPr/>
          <a:lstStyle/>
          <a:p>
            <a:pPr marL="609600" lvl="1" indent="-609600">
              <a:buNone/>
            </a:pPr>
            <a:r>
              <a:rPr lang="en-US" b="1" dirty="0" smtClean="0">
                <a:sym typeface="Wingdings" pitchFamily="2" charset="2"/>
              </a:rPr>
              <a:t>Testbed Characteristics</a:t>
            </a:r>
          </a:p>
          <a:p>
            <a:pPr marL="609600" lvl="1" indent="-609600"/>
            <a:r>
              <a:rPr lang="en-US" b="1" dirty="0" smtClean="0">
                <a:sym typeface="Wingdings" pitchFamily="2" charset="2"/>
              </a:rPr>
              <a:t>Language (OS):</a:t>
            </a:r>
            <a:r>
              <a:rPr lang="en-US" dirty="0" smtClean="0">
                <a:sym typeface="Wingdings" pitchFamily="2" charset="2"/>
              </a:rPr>
              <a:t> </a:t>
            </a:r>
          </a:p>
          <a:p>
            <a:pPr marL="1009650" lvl="2" indent="-609600"/>
            <a:r>
              <a:rPr lang="en-US" dirty="0" smtClean="0">
                <a:sym typeface="Wingdings" pitchFamily="2" charset="2"/>
              </a:rPr>
              <a:t>Client-side: </a:t>
            </a:r>
            <a:r>
              <a:rPr lang="en-US" dirty="0" err="1" smtClean="0">
                <a:sym typeface="Wingdings" pitchFamily="2" charset="2"/>
              </a:rPr>
              <a:t>nesC</a:t>
            </a:r>
            <a:r>
              <a:rPr lang="en-US" dirty="0" smtClean="0">
                <a:sym typeface="Wingdings" pitchFamily="2" charset="2"/>
              </a:rPr>
              <a:t> (</a:t>
            </a:r>
            <a:r>
              <a:rPr lang="en-US" dirty="0" err="1" smtClean="0">
                <a:sym typeface="Wingdings" pitchFamily="2" charset="2"/>
              </a:rPr>
              <a:t>TinyOS</a:t>
            </a:r>
            <a:r>
              <a:rPr lang="en-US" dirty="0" smtClean="0">
                <a:sym typeface="Wingdings" pitchFamily="2" charset="2"/>
              </a:rPr>
              <a:t>)</a:t>
            </a:r>
          </a:p>
          <a:p>
            <a:pPr marL="1009650" lvl="2" indent="-609600"/>
            <a:r>
              <a:rPr lang="en-US" dirty="0">
                <a:sym typeface="Wingdings" pitchFamily="2" charset="2"/>
              </a:rPr>
              <a:t>S</a:t>
            </a:r>
            <a:r>
              <a:rPr lang="en-US" dirty="0" smtClean="0">
                <a:sym typeface="Wingdings" pitchFamily="2" charset="2"/>
              </a:rPr>
              <a:t>erver-side: JAVA</a:t>
            </a:r>
          </a:p>
          <a:p>
            <a:pPr marL="609600" lvl="1" indent="-609600"/>
            <a:r>
              <a:rPr lang="en-US" b="1" dirty="0" smtClean="0">
                <a:sym typeface="Wingdings" pitchFamily="2" charset="2"/>
              </a:rPr>
              <a:t>Sensor Device:</a:t>
            </a:r>
            <a:r>
              <a:rPr lang="en-US" dirty="0" smtClean="0">
                <a:sym typeface="Wingdings" pitchFamily="2" charset="2"/>
              </a:rPr>
              <a:t> Crossbow’s </a:t>
            </a:r>
            <a:r>
              <a:rPr lang="en-US" dirty="0" err="1" smtClean="0">
                <a:sym typeface="Wingdings" pitchFamily="2" charset="2"/>
              </a:rPr>
              <a:t>TelosB</a:t>
            </a:r>
            <a:endParaRPr lang="en-US" dirty="0" smtClean="0">
              <a:sym typeface="Wingdings" pitchFamily="2" charset="2"/>
            </a:endParaRPr>
          </a:p>
          <a:p>
            <a:pPr marL="609600" lvl="1" indent="-609600"/>
            <a:r>
              <a:rPr lang="en-US" b="1" dirty="0" smtClean="0">
                <a:sym typeface="Wingdings" pitchFamily="2" charset="2"/>
              </a:rPr>
              <a:t>Queries:</a:t>
            </a:r>
            <a:r>
              <a:rPr lang="en-US" dirty="0" smtClean="0">
                <a:sym typeface="Wingdings" pitchFamily="2" charset="2"/>
              </a:rPr>
              <a:t> Continuous, Single-tuple (ST), Multi-tuple Fixed Size (MTF</a:t>
            </a:r>
            <a:r>
              <a:rPr lang="en-US" dirty="0">
                <a:sym typeface="Wingdings" pitchFamily="2" charset="2"/>
              </a:rPr>
              <a:t>), Multi-tuple Arbitrary </a:t>
            </a:r>
            <a:r>
              <a:rPr lang="en-US" dirty="0" smtClean="0">
                <a:sym typeface="Wingdings" pitchFamily="2" charset="2"/>
              </a:rPr>
              <a:t>Size (MTA), Group-By</a:t>
            </a:r>
          </a:p>
          <a:p>
            <a:pPr marL="609600" lvl="1" indent="-609600"/>
            <a:r>
              <a:rPr lang="en-US" b="1" dirty="0" smtClean="0">
                <a:sym typeface="Wingdings" pitchFamily="2" charset="2"/>
              </a:rPr>
              <a:t>Energy Modeling:</a:t>
            </a:r>
            <a:r>
              <a:rPr lang="en-US" dirty="0" smtClean="0">
                <a:sym typeface="Wingdings" pitchFamily="2" charset="2"/>
              </a:rPr>
              <a:t> </a:t>
            </a:r>
            <a:r>
              <a:rPr lang="en-US" dirty="0" err="1" smtClean="0">
                <a:sym typeface="Wingdings" pitchFamily="2" charset="2"/>
              </a:rPr>
              <a:t>PowerTOSSIM</a:t>
            </a:r>
            <a:endParaRPr lang="en-US" dirty="0" smtClean="0">
              <a:sym typeface="Wingdings" pitchFamily="2" charset="2"/>
            </a:endParaRPr>
          </a:p>
          <a:p>
            <a:pPr marL="609600" lvl="1" indent="-609600"/>
            <a:r>
              <a:rPr lang="en-US" b="1" dirty="0" smtClean="0">
                <a:sym typeface="Wingdings" pitchFamily="2" charset="2"/>
              </a:rPr>
              <a:t>Network Link Modeling:</a:t>
            </a:r>
            <a:r>
              <a:rPr lang="en-US" dirty="0" smtClean="0">
                <a:sym typeface="Wingdings" pitchFamily="2" charset="2"/>
              </a:rPr>
              <a:t> </a:t>
            </a:r>
            <a:r>
              <a:rPr lang="en-US" dirty="0" err="1" smtClean="0">
                <a:sym typeface="Wingdings" pitchFamily="2" charset="2"/>
              </a:rPr>
              <a:t>TinyOS</a:t>
            </a:r>
            <a:r>
              <a:rPr lang="en-US" dirty="0" smtClean="0">
                <a:sym typeface="Wingdings" pitchFamily="2" charset="2"/>
              </a:rPr>
              <a:t> </a:t>
            </a:r>
            <a:r>
              <a:rPr lang="en-US" dirty="0" err="1" smtClean="0">
                <a:sym typeface="Wingdings" pitchFamily="2" charset="2"/>
              </a:rPr>
              <a:t>LossyBuilder</a:t>
            </a:r>
            <a:endParaRPr lang="en-US" sz="2800" dirty="0" smtClean="0">
              <a:sym typeface="Wingdings" pitchFamily="2" charset="2"/>
            </a:endParaRPr>
          </a:p>
          <a:p>
            <a:pPr marL="609600" lvl="1" indent="-609600">
              <a:buNone/>
            </a:pPr>
            <a:endParaRPr lang="en-US" sz="900" b="1" dirty="0" smtClean="0">
              <a:sym typeface="Wingdings" pitchFamily="2" charset="2"/>
            </a:endParaRPr>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7</a:t>
            </a:fld>
            <a:endParaRPr lang="en-US"/>
          </a:p>
        </p:txBody>
      </p:sp>
    </p:spTree>
    <p:extLst>
      <p:ext uri="{BB962C8B-B14F-4D97-AF65-F5344CB8AC3E}">
        <p14:creationId xmlns:p14="http://schemas.microsoft.com/office/powerpoint/2010/main" val="3325073217"/>
      </p:ext>
    </p:extLst>
  </p:cSld>
  <p:clrMapOvr>
    <a:masterClrMapping/>
  </p:clrMapOvr>
  <p:transition xmlns:p14="http://schemas.microsoft.com/office/powerpoint/2010/main" advTm="101531"/>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GB" dirty="0" err="1" smtClean="0"/>
              <a:t>KSpot</a:t>
            </a:r>
            <a:r>
              <a:rPr lang="en-GB" baseline="30000" dirty="0" smtClean="0"/>
              <a:t>+</a:t>
            </a:r>
            <a:r>
              <a:rPr lang="en-GB" dirty="0" smtClean="0"/>
              <a:t> Proof of Concept Application</a:t>
            </a:r>
            <a:endParaRPr lang="el-GR" dirty="0"/>
          </a:p>
        </p:txBody>
      </p:sp>
      <p:pic>
        <p:nvPicPr>
          <p:cNvPr id="3075" name="Picture 3" descr="C:\Users\Panic\Desktop\kspot.gif"/>
          <p:cNvPicPr>
            <a:picLocks noChangeAspect="1" noChangeArrowheads="1"/>
          </p:cNvPicPr>
          <p:nvPr/>
        </p:nvPicPr>
        <p:blipFill>
          <a:blip r:embed="rId4" cstate="print">
            <a:extLst>
              <a:ext uri="{28A0092B-C50C-407E-A947-70E740481C1C}">
                <a14:useLocalDpi xmlns:a14="http://schemas.microsoft.com/office/drawing/2010/main" val="0"/>
              </a:ext>
            </a:extLst>
          </a:blip>
          <a:srcRect l="1470" t="16666" r="1470" b="21875"/>
          <a:stretch>
            <a:fillRect/>
          </a:stretch>
        </p:blipFill>
        <p:spPr bwMode="auto">
          <a:xfrm>
            <a:off x="107503" y="666692"/>
            <a:ext cx="6912769" cy="5664630"/>
          </a:xfrm>
          <a:prstGeom prst="rect">
            <a:avLst/>
          </a:prstGeom>
          <a:noFill/>
        </p:spPr>
      </p:pic>
      <p:cxnSp>
        <p:nvCxnSpPr>
          <p:cNvPr id="7" name="Straight Connector 6"/>
          <p:cNvCxnSpPr/>
          <p:nvPr/>
        </p:nvCxnSpPr>
        <p:spPr bwMode="auto">
          <a:xfrm rot="10800000" flipV="1">
            <a:off x="3923928" y="3789040"/>
            <a:ext cx="864096" cy="792088"/>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rot="5400000">
            <a:off x="4391980" y="3392996"/>
            <a:ext cx="792088"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rot="16200000" flipH="1">
            <a:off x="4572000" y="4005064"/>
            <a:ext cx="792088" cy="360040"/>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flipH="1">
            <a:off x="4788024" y="2321297"/>
            <a:ext cx="2376264" cy="1539751"/>
          </a:xfrm>
          <a:prstGeom prst="line">
            <a:avLst/>
          </a:prstGeom>
          <a:solidFill>
            <a:schemeClr val="accent1"/>
          </a:solidFill>
          <a:ln w="76200" cap="flat" cmpd="sng" algn="ctr">
            <a:solidFill>
              <a:srgbClr val="FF0000"/>
            </a:solidFill>
            <a:prstDash val="solid"/>
            <a:round/>
            <a:headEnd type="triangle" w="med" len="med"/>
            <a:tailEnd type="none" w="med" len="med"/>
          </a:ln>
          <a:effectLst/>
        </p:spPr>
      </p:cxnSp>
      <p:sp>
        <p:nvSpPr>
          <p:cNvPr id="16" name="Rectangle 11"/>
          <p:cNvSpPr>
            <a:spLocks noChangeArrowheads="1"/>
          </p:cNvSpPr>
          <p:nvPr/>
        </p:nvSpPr>
        <p:spPr bwMode="auto">
          <a:xfrm>
            <a:off x="6948139" y="1628800"/>
            <a:ext cx="2232373" cy="1384995"/>
          </a:xfrm>
          <a:prstGeom prst="rect">
            <a:avLst/>
          </a:prstGeom>
          <a:noFill/>
          <a:ln w="9525">
            <a:noFill/>
            <a:miter lim="800000"/>
            <a:headEnd/>
            <a:tailEnd/>
          </a:ln>
          <a:effectLst/>
        </p:spPr>
        <p:txBody>
          <a:bodyPr wrap="square">
            <a:spAutoFit/>
          </a:bodyPr>
          <a:lstStyle/>
          <a:p>
            <a:pPr algn="r">
              <a:spcBef>
                <a:spcPct val="50000"/>
              </a:spcBef>
            </a:pPr>
            <a:r>
              <a:rPr lang="en-US" sz="2800" dirty="0" smtClean="0">
                <a:solidFill>
                  <a:schemeClr val="tx2"/>
                </a:solidFill>
              </a:rPr>
              <a:t>Continuous ranking of top-k results</a:t>
            </a:r>
            <a:endParaRPr lang="en-US" sz="2800" b="0" dirty="0">
              <a:solidFill>
                <a:schemeClr val="accent2"/>
              </a:solidFill>
            </a:endParaRPr>
          </a:p>
        </p:txBody>
      </p:sp>
      <p:sp>
        <p:nvSpPr>
          <p:cNvPr id="17" name="TextBox 16"/>
          <p:cNvSpPr txBox="1"/>
          <p:nvPr/>
        </p:nvSpPr>
        <p:spPr>
          <a:xfrm>
            <a:off x="178202" y="611396"/>
            <a:ext cx="2377574" cy="369332"/>
          </a:xfrm>
          <a:prstGeom prst="rect">
            <a:avLst/>
          </a:prstGeom>
          <a:noFill/>
        </p:spPr>
        <p:txBody>
          <a:bodyPr wrap="none" rtlCol="0">
            <a:spAutoFit/>
          </a:bodyPr>
          <a:lstStyle/>
          <a:p>
            <a:r>
              <a:rPr lang="en-US" b="1" dirty="0" smtClean="0">
                <a:solidFill>
                  <a:srgbClr val="FF0000"/>
                </a:solidFill>
              </a:rPr>
              <a:t>Configuration Panel</a:t>
            </a:r>
            <a:endParaRPr lang="el-GR" b="1" dirty="0">
              <a:solidFill>
                <a:srgbClr val="FF0000"/>
              </a:solidFill>
            </a:endParaRPr>
          </a:p>
        </p:txBody>
      </p:sp>
      <p:sp>
        <p:nvSpPr>
          <p:cNvPr id="18" name="TextBox 17"/>
          <p:cNvSpPr txBox="1"/>
          <p:nvPr/>
        </p:nvSpPr>
        <p:spPr>
          <a:xfrm>
            <a:off x="232500" y="2411596"/>
            <a:ext cx="1531188" cy="369332"/>
          </a:xfrm>
          <a:prstGeom prst="rect">
            <a:avLst/>
          </a:prstGeom>
          <a:noFill/>
        </p:spPr>
        <p:txBody>
          <a:bodyPr wrap="none" rtlCol="0">
            <a:spAutoFit/>
          </a:bodyPr>
          <a:lstStyle/>
          <a:p>
            <a:r>
              <a:rPr lang="en-US" b="1" dirty="0" smtClean="0">
                <a:solidFill>
                  <a:srgbClr val="FF0000"/>
                </a:solidFill>
              </a:rPr>
              <a:t>Query Panel</a:t>
            </a:r>
            <a:endParaRPr lang="el-GR" b="1" dirty="0">
              <a:solidFill>
                <a:srgbClr val="FF0000"/>
              </a:solidFill>
            </a:endParaRPr>
          </a:p>
        </p:txBody>
      </p:sp>
      <p:sp>
        <p:nvSpPr>
          <p:cNvPr id="19" name="TextBox 18"/>
          <p:cNvSpPr txBox="1"/>
          <p:nvPr/>
        </p:nvSpPr>
        <p:spPr>
          <a:xfrm>
            <a:off x="2670899" y="611396"/>
            <a:ext cx="1685077" cy="369332"/>
          </a:xfrm>
          <a:prstGeom prst="rect">
            <a:avLst/>
          </a:prstGeom>
          <a:noFill/>
        </p:spPr>
        <p:txBody>
          <a:bodyPr wrap="none" rtlCol="0">
            <a:spAutoFit/>
          </a:bodyPr>
          <a:lstStyle/>
          <a:p>
            <a:r>
              <a:rPr lang="en-US" b="1" dirty="0" smtClean="0">
                <a:solidFill>
                  <a:srgbClr val="FF0000"/>
                </a:solidFill>
              </a:rPr>
              <a:t>Display Panel</a:t>
            </a:r>
            <a:endParaRPr lang="el-GR" b="1" dirty="0">
              <a:solidFill>
                <a:srgbClr val="FF0000"/>
              </a:solidFill>
            </a:endParaRPr>
          </a:p>
        </p:txBody>
      </p:sp>
      <p:sp>
        <p:nvSpPr>
          <p:cNvPr id="12" name="TextBox 11"/>
          <p:cNvSpPr txBox="1"/>
          <p:nvPr/>
        </p:nvSpPr>
        <p:spPr>
          <a:xfrm>
            <a:off x="0" y="6536377"/>
            <a:ext cx="9144000" cy="276999"/>
          </a:xfrm>
          <a:prstGeom prst="rect">
            <a:avLst/>
          </a:prstGeom>
          <a:solidFill>
            <a:schemeClr val="bg1"/>
          </a:solidFill>
        </p:spPr>
        <p:txBody>
          <a:bodyPr wrap="square" rtlCol="0">
            <a:spAutoFit/>
          </a:bodyPr>
          <a:lstStyle/>
          <a:p>
            <a:pPr marL="0" lvl="1"/>
            <a:r>
              <a:rPr lang="en-US" sz="1200" b="1" dirty="0" smtClean="0">
                <a:solidFill>
                  <a:schemeClr val="tx2"/>
                </a:solidFill>
              </a:rPr>
              <a:t>Publicly available at </a:t>
            </a:r>
            <a:r>
              <a:rPr lang="en-US" sz="1200" dirty="0" smtClean="0">
                <a:hlinkClick r:id="rId5"/>
              </a:rPr>
              <a:t>http://www.cs.ucy.ac.cy/~panic/kspot/</a:t>
            </a:r>
            <a:r>
              <a:rPr lang="en-US" sz="1200" b="1" dirty="0" smtClean="0">
                <a:solidFill>
                  <a:schemeClr val="tx2"/>
                </a:solidFill>
              </a:rPr>
              <a:t> </a:t>
            </a:r>
            <a:endParaRPr lang="en-US" sz="1200" dirty="0" smtClean="0">
              <a:solidFill>
                <a:schemeClr val="tx2"/>
              </a:solidFill>
            </a:endParaRPr>
          </a:p>
        </p:txBody>
      </p:sp>
    </p:spTree>
    <p:custDataLst>
      <p:tags r:id="rId1"/>
    </p:custDataLst>
    <p:extLst>
      <p:ext uri="{BB962C8B-B14F-4D97-AF65-F5344CB8AC3E}">
        <p14:creationId xmlns:p14="http://schemas.microsoft.com/office/powerpoint/2010/main" val="1249149651"/>
      </p:ext>
    </p:extLst>
  </p:cSld>
  <p:clrMapOvr>
    <a:masterClrMapping/>
  </p:clrMapOvr>
  <p:transition xmlns:p14="http://schemas.microsoft.com/office/powerpoint/2010/main" advTm="89025"/>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p:spPr>
        <p:txBody>
          <a:bodyPr/>
          <a:lstStyle/>
          <a:p>
            <a:r>
              <a:rPr lang="en-GB" sz="2800" dirty="0" smtClean="0"/>
              <a:t>KSpot</a:t>
            </a:r>
            <a:r>
              <a:rPr lang="en-GB" sz="2800" baseline="30000" dirty="0" smtClean="0"/>
              <a:t>+</a:t>
            </a:r>
            <a:r>
              <a:rPr lang="en-GB" sz="2800" dirty="0" smtClean="0"/>
              <a:t> - Workload Balancing </a:t>
            </a:r>
            <a:r>
              <a:rPr lang="en-GB" sz="2800" dirty="0" smtClean="0"/>
              <a:t>Module</a:t>
            </a:r>
            <a:endParaRPr lang="el-GR" sz="2800" dirty="0"/>
          </a:p>
        </p:txBody>
      </p:sp>
      <p:sp>
        <p:nvSpPr>
          <p:cNvPr id="3" name="Content Placeholder 2"/>
          <p:cNvSpPr>
            <a:spLocks noGrp="1"/>
          </p:cNvSpPr>
          <p:nvPr>
            <p:ph idx="1"/>
          </p:nvPr>
        </p:nvSpPr>
        <p:spPr>
          <a:xfrm>
            <a:off x="0" y="1628799"/>
            <a:ext cx="9144000" cy="3871589"/>
          </a:xfrm>
        </p:spPr>
        <p:txBody>
          <a:bodyPr/>
          <a:lstStyle/>
          <a:p>
            <a:r>
              <a:rPr lang="en-GB" dirty="0" smtClean="0"/>
              <a:t>Utilizes the </a:t>
            </a:r>
            <a:r>
              <a:rPr lang="en-GB" b="1" dirty="0" smtClean="0"/>
              <a:t>Workload-Aware Routing Tree </a:t>
            </a:r>
            <a:r>
              <a:rPr lang="en-GB" dirty="0" smtClean="0"/>
              <a:t>(</a:t>
            </a:r>
            <a:r>
              <a:rPr lang="en-GB" b="1" dirty="0" smtClean="0"/>
              <a:t>WART) </a:t>
            </a:r>
            <a:r>
              <a:rPr lang="en-GB" dirty="0" smtClean="0"/>
              <a:t>algorithm, which:</a:t>
            </a:r>
          </a:p>
          <a:p>
            <a:pPr lvl="1"/>
            <a:r>
              <a:rPr lang="en-GB" dirty="0" smtClean="0"/>
              <a:t>Profiles recent data acquisition</a:t>
            </a:r>
          </a:p>
          <a:p>
            <a:pPr lvl="1"/>
            <a:r>
              <a:rPr lang="en-US" dirty="0" smtClean="0">
                <a:sym typeface="Wingdings" pitchFamily="2" charset="2"/>
              </a:rPr>
              <a:t>Schedules </a:t>
            </a:r>
            <a:r>
              <a:rPr lang="el-GR" b="1" dirty="0" smtClean="0">
                <a:sym typeface="Wingdings" pitchFamily="2" charset="2"/>
              </a:rPr>
              <a:t>τ</a:t>
            </a:r>
            <a:r>
              <a:rPr lang="en-US" dirty="0" smtClean="0">
                <a:sym typeface="Wingdings" pitchFamily="2" charset="2"/>
              </a:rPr>
              <a:t> using an in-network execution of the </a:t>
            </a:r>
            <a:r>
              <a:rPr lang="en-US" i="1" dirty="0" smtClean="0">
                <a:sym typeface="Wingdings" pitchFamily="2" charset="2"/>
              </a:rPr>
              <a:t>Critical Path Method (CPM)</a:t>
            </a:r>
            <a:endParaRPr lang="en-US" sz="1600" i="1" dirty="0" smtClean="0">
              <a:sym typeface="Wingdings" pitchFamily="2" charset="2"/>
            </a:endParaRPr>
          </a:p>
          <a:p>
            <a:r>
              <a:rPr lang="en-US" dirty="0" smtClean="0">
                <a:sym typeface="Wingdings" pitchFamily="2" charset="2"/>
              </a:rPr>
              <a:t>WART phases:</a:t>
            </a:r>
          </a:p>
          <a:p>
            <a:pPr lvl="1"/>
            <a:r>
              <a:rPr lang="en-GB" dirty="0" smtClean="0">
                <a:sym typeface="Wingdings" pitchFamily="2" charset="2"/>
              </a:rPr>
              <a:t>Recursively compute the critical path value of the network </a:t>
            </a:r>
            <a:r>
              <a:rPr lang="el-GR" dirty="0" smtClean="0">
                <a:sym typeface="Wingdings" pitchFamily="2" charset="2"/>
              </a:rPr>
              <a:t>Ψ</a:t>
            </a:r>
          </a:p>
          <a:p>
            <a:pPr lvl="1"/>
            <a:r>
              <a:rPr lang="en-GB" dirty="0" smtClean="0">
                <a:sym typeface="Wingdings" pitchFamily="2" charset="2"/>
              </a:rPr>
              <a:t>Disseminate </a:t>
            </a:r>
            <a:r>
              <a:rPr lang="el-GR" dirty="0" smtClean="0">
                <a:sym typeface="Wingdings" pitchFamily="2" charset="2"/>
              </a:rPr>
              <a:t>Ψ </a:t>
            </a:r>
            <a:r>
              <a:rPr lang="en-GB" dirty="0" smtClean="0">
                <a:sym typeface="Wingdings" pitchFamily="2" charset="2"/>
              </a:rPr>
              <a:t>to the network and adjust </a:t>
            </a:r>
            <a:r>
              <a:rPr lang="el-GR" b="1" dirty="0" smtClean="0">
                <a:sym typeface="Wingdings" pitchFamily="2" charset="2"/>
              </a:rPr>
              <a:t>τ </a:t>
            </a:r>
            <a:r>
              <a:rPr lang="en-GB" dirty="0" smtClean="0">
                <a:sym typeface="Wingdings" pitchFamily="2" charset="2"/>
              </a:rPr>
              <a:t>locally</a:t>
            </a:r>
          </a:p>
          <a:p>
            <a:pPr lvl="1"/>
            <a:r>
              <a:rPr lang="en-GB" dirty="0" smtClean="0">
                <a:sym typeface="Wingdings" pitchFamily="2" charset="2"/>
              </a:rPr>
              <a:t>Adjust </a:t>
            </a:r>
            <a:r>
              <a:rPr lang="el-GR" b="1" dirty="0" smtClean="0">
                <a:sym typeface="Wingdings" pitchFamily="2" charset="2"/>
              </a:rPr>
              <a:t>τ</a:t>
            </a:r>
            <a:r>
              <a:rPr lang="en-GB" dirty="0" smtClean="0">
                <a:sym typeface="Wingdings" pitchFamily="2" charset="2"/>
              </a:rPr>
              <a:t> according to workload changes</a:t>
            </a:r>
            <a:endParaRPr lang="en-US" dirty="0" smtClean="0">
              <a:sym typeface="Wingdings" pitchFamily="2" charset="2"/>
            </a:endParaRPr>
          </a:p>
          <a:p>
            <a:endParaRPr lang="el-GR" dirty="0"/>
          </a:p>
        </p:txBody>
      </p:sp>
      <p:sp>
        <p:nvSpPr>
          <p:cNvPr id="4" name="Slide Number Placeholder 3"/>
          <p:cNvSpPr>
            <a:spLocks noGrp="1"/>
          </p:cNvSpPr>
          <p:nvPr>
            <p:ph type="sldNum" sz="quarter" idx="12"/>
          </p:nvPr>
        </p:nvSpPr>
        <p:spPr/>
        <p:txBody>
          <a:bodyPr/>
          <a:lstStyle/>
          <a:p>
            <a:pPr>
              <a:defRPr/>
            </a:pPr>
            <a:fld id="{DDAEDE97-2AE4-436B-80E9-D23F6D040457}" type="slidenum">
              <a:rPr lang="en-US" smtClean="0"/>
              <a:pPr>
                <a:defRPr/>
              </a:pPr>
              <a:t>9</a:t>
            </a:fld>
            <a:endParaRPr lang="en-US"/>
          </a:p>
        </p:txBody>
      </p:sp>
      <p:sp>
        <p:nvSpPr>
          <p:cNvPr id="8" name="Rectangle 7"/>
          <p:cNvSpPr/>
          <p:nvPr/>
        </p:nvSpPr>
        <p:spPr bwMode="auto">
          <a:xfrm>
            <a:off x="8316416" y="94383"/>
            <a:ext cx="720080" cy="454297"/>
          </a:xfrm>
          <a:prstGeom prst="rect">
            <a:avLst/>
          </a:prstGeom>
          <a:solidFill>
            <a:schemeClr val="bg1"/>
          </a:solidFill>
          <a:ln w="38100" cap="flat" cmpd="sng" algn="ctr">
            <a:solidFill>
              <a:srgbClr val="00924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1" dirty="0">
                <a:solidFill>
                  <a:srgbClr val="009242"/>
                </a:solidFill>
              </a:rPr>
              <a:t>W</a:t>
            </a:r>
            <a:endParaRPr kumimoji="0" lang="el-GR" sz="2400" b="1" i="0" u="none" strike="noStrike" cap="none" normalizeH="0" baseline="0" dirty="0" smtClean="0">
              <a:ln>
                <a:noFill/>
              </a:ln>
              <a:solidFill>
                <a:srgbClr val="009242"/>
              </a:solidFill>
              <a:effectLst/>
              <a:latin typeface="Arial" charset="0"/>
            </a:endParaRPr>
          </a:p>
        </p:txBody>
      </p:sp>
      <p:sp>
        <p:nvSpPr>
          <p:cNvPr id="11" name="Rectangle 10"/>
          <p:cNvSpPr/>
          <p:nvPr/>
        </p:nvSpPr>
        <p:spPr bwMode="auto">
          <a:xfrm>
            <a:off x="107504" y="692696"/>
            <a:ext cx="8856984" cy="936104"/>
          </a:xfrm>
          <a:prstGeom prst="rect">
            <a:avLst/>
          </a:prstGeom>
          <a:solidFill>
            <a:schemeClr val="accent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spcBef>
                <a:spcPct val="20000"/>
              </a:spcBef>
            </a:pPr>
            <a:r>
              <a:rPr lang="en-GB" sz="2800" b="1" kern="0" dirty="0">
                <a:solidFill>
                  <a:srgbClr val="000000"/>
                </a:solidFill>
                <a:latin typeface="Arial"/>
              </a:rPr>
              <a:t>Objective:</a:t>
            </a:r>
            <a:r>
              <a:rPr lang="en-GB" sz="2800" kern="0" dirty="0">
                <a:solidFill>
                  <a:srgbClr val="000000"/>
                </a:solidFill>
                <a:latin typeface="Arial"/>
              </a:rPr>
              <a:t> Dynamically adapt sensor waking windows</a:t>
            </a:r>
            <a:r>
              <a:rPr lang="el-GR" sz="2800" kern="0" dirty="0">
                <a:solidFill>
                  <a:srgbClr val="000000"/>
                </a:solidFill>
                <a:latin typeface="Arial"/>
              </a:rPr>
              <a:t> </a:t>
            </a:r>
            <a:r>
              <a:rPr lang="el-GR" sz="2800" b="1" kern="0" dirty="0">
                <a:solidFill>
                  <a:srgbClr val="000000"/>
                </a:solidFill>
                <a:latin typeface="Arial"/>
              </a:rPr>
              <a:t>τ</a:t>
            </a:r>
            <a:r>
              <a:rPr lang="en-GB" sz="2800" kern="0" dirty="0">
                <a:solidFill>
                  <a:srgbClr val="000000"/>
                </a:solidFill>
                <a:latin typeface="Arial"/>
              </a:rPr>
              <a:t> to minimize the time the transceiver is turned on.</a:t>
            </a:r>
            <a:endParaRPr lang="en-GB" kern="0" dirty="0">
              <a:solidFill>
                <a:srgbClr val="000000"/>
              </a:solidFill>
              <a:latin typeface="Arial"/>
            </a:endParaRPr>
          </a:p>
        </p:txBody>
      </p:sp>
      <p:sp>
        <p:nvSpPr>
          <p:cNvPr id="5" name="TextBox 4"/>
          <p:cNvSpPr txBox="1"/>
          <p:nvPr/>
        </p:nvSpPr>
        <p:spPr>
          <a:xfrm>
            <a:off x="7236296" y="116632"/>
            <a:ext cx="1048108" cy="461665"/>
          </a:xfrm>
          <a:prstGeom prst="rect">
            <a:avLst/>
          </a:prstGeom>
          <a:noFill/>
        </p:spPr>
        <p:txBody>
          <a:bodyPr wrap="none" rtlCol="0">
            <a:spAutoFit/>
          </a:bodyPr>
          <a:lstStyle/>
          <a:p>
            <a:r>
              <a:rPr lang="en-GB" sz="1200" kern="0" dirty="0">
                <a:solidFill>
                  <a:srgbClr val="000000"/>
                </a:solidFill>
                <a:latin typeface="Arial Black"/>
                <a:ea typeface="+mj-ea"/>
                <a:cs typeface="+mj-cs"/>
              </a:rPr>
              <a:t>(DMSN’07</a:t>
            </a:r>
            <a:r>
              <a:rPr lang="en-GB" sz="1200" kern="0" dirty="0" smtClean="0">
                <a:solidFill>
                  <a:srgbClr val="000000"/>
                </a:solidFill>
                <a:latin typeface="Arial Black"/>
                <a:ea typeface="+mj-ea"/>
                <a:cs typeface="+mj-cs"/>
              </a:rPr>
              <a:t>-</a:t>
            </a:r>
          </a:p>
          <a:p>
            <a:r>
              <a:rPr lang="en-GB" sz="1200" kern="0" dirty="0" smtClean="0">
                <a:solidFill>
                  <a:srgbClr val="000000"/>
                </a:solidFill>
                <a:latin typeface="Arial Black"/>
                <a:ea typeface="+mj-ea"/>
                <a:cs typeface="+mj-cs"/>
              </a:rPr>
              <a:t> MDM</a:t>
            </a:r>
            <a:r>
              <a:rPr lang="en-GB" sz="1200" kern="0" dirty="0">
                <a:solidFill>
                  <a:srgbClr val="000000"/>
                </a:solidFill>
                <a:latin typeface="Arial Black"/>
                <a:ea typeface="+mj-ea"/>
                <a:cs typeface="+mj-cs"/>
              </a:rPr>
              <a:t>’08)</a:t>
            </a:r>
            <a:endParaRPr lang="en-US" dirty="0"/>
          </a:p>
        </p:txBody>
      </p:sp>
    </p:spTree>
    <p:custDataLst>
      <p:tags r:id="rId1"/>
    </p:custDataLst>
    <p:extLst>
      <p:ext uri="{BB962C8B-B14F-4D97-AF65-F5344CB8AC3E}">
        <p14:creationId xmlns:p14="http://schemas.microsoft.com/office/powerpoint/2010/main" val="392783504"/>
      </p:ext>
    </p:extLst>
  </p:cSld>
  <p:clrMapOvr>
    <a:masterClrMapping/>
  </p:clrMapOvr>
  <p:transition xmlns:p14="http://schemas.microsoft.com/office/powerpoint/2010/main" advTm="10231"/>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9|1.9|11.8|2.1|16.6|24.2"/>
</p:tagLst>
</file>

<file path=ppt/tags/tag10.xml><?xml version="1.0" encoding="utf-8"?>
<p:tagLst xmlns:a="http://schemas.openxmlformats.org/drawingml/2006/main" xmlns:r="http://schemas.openxmlformats.org/officeDocument/2006/relationships" xmlns:p="http://schemas.openxmlformats.org/presentationml/2006/main">
  <p:tag name="TIMING" val="|6.3|27.6|1.7|22.7"/>
</p:tagLst>
</file>

<file path=ppt/tags/tag11.xml><?xml version="1.0" encoding="utf-8"?>
<p:tagLst xmlns:a="http://schemas.openxmlformats.org/drawingml/2006/main" xmlns:r="http://schemas.openxmlformats.org/officeDocument/2006/relationships" xmlns:p="http://schemas.openxmlformats.org/presentationml/2006/main">
  <p:tag name="TIMING" val="|30.2|0.7|12.7|11.6|15.5|9.6|1.1|2.3|0.9|1.4|4.7|12.1|8.9"/>
</p:tagLst>
</file>

<file path=ppt/tags/tag12.xml><?xml version="1.0" encoding="utf-8"?>
<p:tagLst xmlns:a="http://schemas.openxmlformats.org/drawingml/2006/main" xmlns:r="http://schemas.openxmlformats.org/officeDocument/2006/relationships" xmlns:p="http://schemas.openxmlformats.org/presentationml/2006/main">
  <p:tag name="TIMING" val="|19.7|0.9|10.9|13.1|16.5|36.8|2.1|6.1|15.9|26.5|19.3"/>
</p:tagLst>
</file>

<file path=ppt/tags/tag13.xml><?xml version="1.0" encoding="utf-8"?>
<p:tagLst xmlns:a="http://schemas.openxmlformats.org/drawingml/2006/main" xmlns:r="http://schemas.openxmlformats.org/officeDocument/2006/relationships" xmlns:p="http://schemas.openxmlformats.org/presentationml/2006/main">
  <p:tag name="TIMING" val="|10.2|4.8|3.5|5.5|6.3"/>
</p:tagLst>
</file>

<file path=ppt/tags/tag14.xml><?xml version="1.0" encoding="utf-8"?>
<p:tagLst xmlns:a="http://schemas.openxmlformats.org/drawingml/2006/main" xmlns:r="http://schemas.openxmlformats.org/officeDocument/2006/relationships" xmlns:p="http://schemas.openxmlformats.org/presentationml/2006/main">
  <p:tag name="TIMING" val="|10.2|4.8|3.5|5.5|6.3"/>
</p:tagLst>
</file>

<file path=ppt/tags/tag15.xml><?xml version="1.0" encoding="utf-8"?>
<p:tagLst xmlns:a="http://schemas.openxmlformats.org/drawingml/2006/main" xmlns:r="http://schemas.openxmlformats.org/officeDocument/2006/relationships" xmlns:p="http://schemas.openxmlformats.org/presentationml/2006/main">
  <p:tag name="TIMING" val="|30.5|0.9|0.8"/>
</p:tagLst>
</file>

<file path=ppt/tags/tag16.xml><?xml version="1.0" encoding="utf-8"?>
<p:tagLst xmlns:a="http://schemas.openxmlformats.org/drawingml/2006/main" xmlns:r="http://schemas.openxmlformats.org/officeDocument/2006/relationships" xmlns:p="http://schemas.openxmlformats.org/presentationml/2006/main">
  <p:tag name="TIMING" val="|16.6|5.5|9.4|16.7|11.1|11.6"/>
</p:tagLst>
</file>

<file path=ppt/tags/tag17.xml><?xml version="1.0" encoding="utf-8"?>
<p:tagLst xmlns:a="http://schemas.openxmlformats.org/drawingml/2006/main" xmlns:r="http://schemas.openxmlformats.org/officeDocument/2006/relationships" xmlns:p="http://schemas.openxmlformats.org/presentationml/2006/main">
  <p:tag name="TIMING" val="|7.2|12|50.7|1.9|1.3|3|8.9|15.9|13.9"/>
</p:tagLst>
</file>

<file path=ppt/tags/tag18.xml><?xml version="1.0" encoding="utf-8"?>
<p:tagLst xmlns:a="http://schemas.openxmlformats.org/drawingml/2006/main" xmlns:r="http://schemas.openxmlformats.org/officeDocument/2006/relationships" xmlns:p="http://schemas.openxmlformats.org/presentationml/2006/main">
  <p:tag name="TIMING" val="|8.6|1.1|4.1|10.3|8.4|4.5|8"/>
</p:tagLst>
</file>

<file path=ppt/tags/tag19.xml><?xml version="1.0" encoding="utf-8"?>
<p:tagLst xmlns:a="http://schemas.openxmlformats.org/drawingml/2006/main" xmlns:r="http://schemas.openxmlformats.org/officeDocument/2006/relationships" xmlns:p="http://schemas.openxmlformats.org/presentationml/2006/main">
  <p:tag name="TIMING" val="|0.7|3.1|3.3|1.1|4.3|14|7.6|18.1|3.7|7.7|5"/>
</p:tagLst>
</file>

<file path=ppt/tags/tag2.xml><?xml version="1.0" encoding="utf-8"?>
<p:tagLst xmlns:a="http://schemas.openxmlformats.org/drawingml/2006/main" xmlns:r="http://schemas.openxmlformats.org/officeDocument/2006/relationships" xmlns:p="http://schemas.openxmlformats.org/presentationml/2006/main">
  <p:tag name="TIMING" val="|37.9|5.4"/>
</p:tagLst>
</file>

<file path=ppt/tags/tag20.xml><?xml version="1.0" encoding="utf-8"?>
<p:tagLst xmlns:a="http://schemas.openxmlformats.org/drawingml/2006/main" xmlns:r="http://schemas.openxmlformats.org/officeDocument/2006/relationships" xmlns:p="http://schemas.openxmlformats.org/presentationml/2006/main">
  <p:tag name="TIMING" val="|1.7|6.7|4.8|7.2|6.6|12.7|2.4|10.4"/>
</p:tagLst>
</file>

<file path=ppt/tags/tag21.xml><?xml version="1.0" encoding="utf-8"?>
<p:tagLst xmlns:a="http://schemas.openxmlformats.org/drawingml/2006/main" xmlns:r="http://schemas.openxmlformats.org/officeDocument/2006/relationships" xmlns:p="http://schemas.openxmlformats.org/presentationml/2006/main">
  <p:tag name="TIMING" val="|12.9|3.4|11.1|14.6|18.8"/>
</p:tagLst>
</file>

<file path=ppt/tags/tag22.xml><?xml version="1.0" encoding="utf-8"?>
<p:tagLst xmlns:a="http://schemas.openxmlformats.org/drawingml/2006/main" xmlns:r="http://schemas.openxmlformats.org/officeDocument/2006/relationships" xmlns:p="http://schemas.openxmlformats.org/presentationml/2006/main">
  <p:tag name="TIMING" val="|40.4|2.1|14.9|0.3|0.9|4.1|11.1|6.1|9.3|3.6|8.1|1|1.2|0.8|17.3|1.1|25.2|0.3|9.6"/>
</p:tagLst>
</file>

<file path=ppt/tags/tag3.xml><?xml version="1.0" encoding="utf-8"?>
<p:tagLst xmlns:a="http://schemas.openxmlformats.org/drawingml/2006/main" xmlns:r="http://schemas.openxmlformats.org/officeDocument/2006/relationships" xmlns:p="http://schemas.openxmlformats.org/presentationml/2006/main">
  <p:tag name="TIMING" val="|53.2|25.9"/>
</p:tagLst>
</file>

<file path=ppt/tags/tag4.xml><?xml version="1.0" encoding="utf-8"?>
<p:tagLst xmlns:a="http://schemas.openxmlformats.org/drawingml/2006/main" xmlns:r="http://schemas.openxmlformats.org/officeDocument/2006/relationships" xmlns:p="http://schemas.openxmlformats.org/presentationml/2006/main">
  <p:tag name="TIMING" val="|3|0.5|1.4"/>
</p:tagLst>
</file>

<file path=ppt/tags/tag5.xml><?xml version="1.0" encoding="utf-8"?>
<p:tagLst xmlns:a="http://schemas.openxmlformats.org/drawingml/2006/main" xmlns:r="http://schemas.openxmlformats.org/officeDocument/2006/relationships" xmlns:p="http://schemas.openxmlformats.org/presentationml/2006/main">
  <p:tag name="TIMING" val="|1.2|6.5|1.4|26.1|2.6|0.7|20|10|18.6|10.8"/>
</p:tagLst>
</file>

<file path=ppt/tags/tag6.xml><?xml version="1.0" encoding="utf-8"?>
<p:tagLst xmlns:a="http://schemas.openxmlformats.org/drawingml/2006/main" xmlns:r="http://schemas.openxmlformats.org/officeDocument/2006/relationships" xmlns:p="http://schemas.openxmlformats.org/presentationml/2006/main">
  <p:tag name="TIMING" val="|22.2|10|20.7"/>
</p:tagLst>
</file>

<file path=ppt/tags/tag7.xml><?xml version="1.0" encoding="utf-8"?>
<p:tagLst xmlns:a="http://schemas.openxmlformats.org/drawingml/2006/main" xmlns:r="http://schemas.openxmlformats.org/officeDocument/2006/relationships" xmlns:p="http://schemas.openxmlformats.org/presentationml/2006/main">
  <p:tag name="TIMING" val="|14.9|42.9|9.1"/>
</p:tagLst>
</file>

<file path=ppt/tags/tag8.xml><?xml version="1.0" encoding="utf-8"?>
<p:tagLst xmlns:a="http://schemas.openxmlformats.org/drawingml/2006/main" xmlns:r="http://schemas.openxmlformats.org/officeDocument/2006/relationships" xmlns:p="http://schemas.openxmlformats.org/presentationml/2006/main">
  <p:tag name="TIMING" val="|14.8|1.3|6.7"/>
</p:tagLst>
</file>

<file path=ppt/tags/tag9.xml><?xml version="1.0" encoding="utf-8"?>
<p:tagLst xmlns:a="http://schemas.openxmlformats.org/drawingml/2006/main" xmlns:r="http://schemas.openxmlformats.org/officeDocument/2006/relationships" xmlns:p="http://schemas.openxmlformats.org/presentationml/2006/main">
  <p:tag name="TIMING" val="|5.4|5.1|4|11.8|3.3|9.8|5.3|15.1|25.7|8.7|1.9|5.5"/>
</p:tagLst>
</file>

<file path=ppt/theme/theme1.xml><?xml version="1.0" encoding="utf-8"?>
<a:theme xmlns:a="http://schemas.openxmlformats.org/drawingml/2006/main" name="Technological awakening design template">
  <a:themeElements>
    <a:clrScheme name="Technological awakening design template 7">
      <a:dk1>
        <a:srgbClr val="969696"/>
      </a:dk1>
      <a:lt1>
        <a:srgbClr val="FFFFFF"/>
      </a:lt1>
      <a:dk2>
        <a:srgbClr val="000000"/>
      </a:dk2>
      <a:lt2>
        <a:srgbClr val="808080"/>
      </a:lt2>
      <a:accent1>
        <a:srgbClr val="C0C0C0"/>
      </a:accent1>
      <a:accent2>
        <a:srgbClr val="0066FF"/>
      </a:accent2>
      <a:accent3>
        <a:srgbClr val="FFFFFF"/>
      </a:accent3>
      <a:accent4>
        <a:srgbClr val="7F7F7F"/>
      </a:accent4>
      <a:accent5>
        <a:srgbClr val="DCDCDC"/>
      </a:accent5>
      <a:accent6>
        <a:srgbClr val="005CE7"/>
      </a:accent6>
      <a:hlink>
        <a:srgbClr val="FF0000"/>
      </a:hlink>
      <a:folHlink>
        <a:srgbClr val="009900"/>
      </a:folHlink>
    </a:clrScheme>
    <a:fontScheme name="Technological awakening design templat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chnological awakening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chnological awakening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chnological awakening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chnological awakening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chnological awakening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chnological awakening design template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chnological awakening design template 7">
        <a:dk1>
          <a:srgbClr val="969696"/>
        </a:dk1>
        <a:lt1>
          <a:srgbClr val="FFFFFF"/>
        </a:lt1>
        <a:dk2>
          <a:srgbClr val="000000"/>
        </a:dk2>
        <a:lt2>
          <a:srgbClr val="808080"/>
        </a:lt2>
        <a:accent1>
          <a:srgbClr val="C0C0C0"/>
        </a:accent1>
        <a:accent2>
          <a:srgbClr val="0066FF"/>
        </a:accent2>
        <a:accent3>
          <a:srgbClr val="FFFFFF"/>
        </a:accent3>
        <a:accent4>
          <a:srgbClr val="7F7F7F"/>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21906</TotalTime>
  <Words>6434</Words>
  <Application>Microsoft Macintosh PowerPoint</Application>
  <PresentationFormat>On-screen Show (4:3)</PresentationFormat>
  <Paragraphs>887</Paragraphs>
  <Slides>37</Slides>
  <Notes>35</Notes>
  <HiddenSlides>12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Technological awakening design template</vt:lpstr>
      <vt:lpstr>Εξίσωση</vt:lpstr>
      <vt:lpstr>Towards a Network-aware Middleware for Wireless Sensor Networks</vt:lpstr>
      <vt:lpstr>Wireless Sensor Networks (WSNs)</vt:lpstr>
      <vt:lpstr>KSpot+ Goals</vt:lpstr>
      <vt:lpstr>PowerPoint Presentation</vt:lpstr>
      <vt:lpstr>Presentation Outline</vt:lpstr>
      <vt:lpstr>KSpot+ Framework Architecture Design</vt:lpstr>
      <vt:lpstr>System Technical Characteristics</vt:lpstr>
      <vt:lpstr>KSpot+ Proof of Concept Application</vt:lpstr>
      <vt:lpstr>KSpot+ - Workload Balancing Module</vt:lpstr>
      <vt:lpstr>PowerPoint Presentation</vt:lpstr>
      <vt:lpstr>WART: Construction Phase</vt:lpstr>
      <vt:lpstr>WART: Dissemination Phase</vt:lpstr>
      <vt:lpstr>KSpot+ - Tree Balancing Module (SeNTIE’09)</vt:lpstr>
      <vt:lpstr>ETC: Tree reConstruction Example</vt:lpstr>
      <vt:lpstr>KSpot+ - Query Processing Module</vt:lpstr>
      <vt:lpstr>Top-k Continuous Queries in WSNs</vt:lpstr>
      <vt:lpstr>Distributed Top-k pruning in WSNs</vt:lpstr>
      <vt:lpstr>PowerPoint Presentation</vt:lpstr>
      <vt:lpstr>Presentation Outline</vt:lpstr>
      <vt:lpstr>Network Lifetime</vt:lpstr>
      <vt:lpstr>Kspot+</vt:lpstr>
      <vt:lpstr>Presentation Outline</vt:lpstr>
      <vt:lpstr>Conclusions</vt:lpstr>
      <vt:lpstr>Future Work</vt:lpstr>
      <vt:lpstr>Towards a Network-aware Middleware for Wireless Sensor Networks</vt:lpstr>
      <vt:lpstr>Introduction</vt:lpstr>
      <vt:lpstr>Data Routing</vt:lpstr>
      <vt:lpstr>KSpot+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Experimental Methodology</vt:lpstr>
    </vt:vector>
  </TitlesOfParts>
  <Company>University of Cyprus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Panayiotis Andreou</dc:creator>
  <cp:lastModifiedBy>Panickos</cp:lastModifiedBy>
  <cp:revision>1067</cp:revision>
  <cp:lastPrinted>2011-08-25T18:12:08Z</cp:lastPrinted>
  <dcterms:created xsi:type="dcterms:W3CDTF">2007-12-06T18:23:34Z</dcterms:created>
  <dcterms:modified xsi:type="dcterms:W3CDTF">2011-08-29T20:56:05Z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TC011813391033</vt:lpwstr>
  </property>
</Properties>
</file>