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95" r:id="rId2"/>
    <p:sldId id="1789" r:id="rId3"/>
    <p:sldId id="1805" r:id="rId4"/>
    <p:sldId id="1803" r:id="rId5"/>
    <p:sldId id="1806" r:id="rId6"/>
    <p:sldId id="1804" r:id="rId7"/>
    <p:sldId id="1800" r:id="rId8"/>
    <p:sldId id="1801" r:id="rId9"/>
    <p:sldId id="1802" r:id="rId10"/>
    <p:sldId id="1799" r:id="rId11"/>
    <p:sldId id="1698" r:id="rId12"/>
  </p:sldIdLst>
  <p:sldSz cx="9144000" cy="6858000" type="screen4x3"/>
  <p:notesSz cx="6797675" cy="9928225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7A37"/>
    <a:srgbClr val="6600CC"/>
    <a:srgbClr val="0000FF"/>
    <a:srgbClr val="FF9900"/>
    <a:srgbClr val="CC0099"/>
    <a:srgbClr val="003399"/>
    <a:srgbClr val="FF7C80"/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10" autoAdjust="0"/>
    <p:restoredTop sz="90741" autoAdjust="0"/>
  </p:normalViewPr>
  <p:slideViewPr>
    <p:cSldViewPr>
      <p:cViewPr varScale="1">
        <p:scale>
          <a:sx n="85" d="100"/>
          <a:sy n="85" d="100"/>
        </p:scale>
        <p:origin x="-2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40" y="-12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6" tIns="46494" rIns="92986" bIns="46494" numCol="1" anchor="t" anchorCtr="0" compatLnSpc="1">
            <a:prstTxWarp prst="textNoShape">
              <a:avLst/>
            </a:prstTxWarp>
          </a:bodyPr>
          <a:lstStyle>
            <a:lvl1pPr algn="l" defTabSz="930218">
              <a:defRPr sz="12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6" tIns="46494" rIns="92986" bIns="46494" numCol="1" anchor="t" anchorCtr="0" compatLnSpc="1">
            <a:prstTxWarp prst="textNoShape">
              <a:avLst/>
            </a:prstTxWarp>
          </a:bodyPr>
          <a:lstStyle>
            <a:lvl1pPr algn="r" defTabSz="930218">
              <a:defRPr sz="12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6" tIns="46494" rIns="92986" bIns="46494" numCol="1" anchor="b" anchorCtr="0" compatLnSpc="1">
            <a:prstTxWarp prst="textNoShape">
              <a:avLst/>
            </a:prstTxWarp>
          </a:bodyPr>
          <a:lstStyle>
            <a:lvl1pPr algn="l" defTabSz="930218">
              <a:defRPr sz="12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6" tIns="46494" rIns="92986" bIns="46494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6726623E-9264-4A9D-AAA6-D97E40435C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6" tIns="46494" rIns="92986" bIns="46494" numCol="1" anchor="t" anchorCtr="0" compatLnSpc="1">
            <a:prstTxWarp prst="textNoShape">
              <a:avLst/>
            </a:prstTxWarp>
          </a:bodyPr>
          <a:lstStyle>
            <a:lvl1pPr algn="l" defTabSz="930218">
              <a:defRPr sz="12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6" tIns="46494" rIns="92986" bIns="46494" numCol="1" anchor="t" anchorCtr="0" compatLnSpc="1">
            <a:prstTxWarp prst="textNoShape">
              <a:avLst/>
            </a:prstTxWarp>
          </a:bodyPr>
          <a:lstStyle>
            <a:lvl1pPr algn="r" defTabSz="930218">
              <a:defRPr sz="12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7713"/>
            <a:ext cx="4957763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6" tIns="46494" rIns="92986" bIns="464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smtClean="0"/>
              <a:t>Click to edit Master text styles</a:t>
            </a:r>
          </a:p>
          <a:p>
            <a:pPr lvl="1"/>
            <a:r>
              <a:rPr lang="el-GR" noProof="0" smtClean="0"/>
              <a:t>Second level</a:t>
            </a:r>
          </a:p>
          <a:p>
            <a:pPr lvl="2"/>
            <a:r>
              <a:rPr lang="el-GR" noProof="0" smtClean="0"/>
              <a:t>Third level</a:t>
            </a:r>
          </a:p>
          <a:p>
            <a:pPr lvl="3"/>
            <a:r>
              <a:rPr lang="el-GR" noProof="0" smtClean="0"/>
              <a:t>Fourth level</a:t>
            </a:r>
          </a:p>
          <a:p>
            <a:pPr lvl="4"/>
            <a:r>
              <a:rPr lang="el-GR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6" tIns="46494" rIns="92986" bIns="46494" numCol="1" anchor="b" anchorCtr="0" compatLnSpc="1">
            <a:prstTxWarp prst="textNoShape">
              <a:avLst/>
            </a:prstTxWarp>
          </a:bodyPr>
          <a:lstStyle>
            <a:lvl1pPr algn="l" defTabSz="930218">
              <a:defRPr sz="12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6" tIns="46494" rIns="92986" bIns="46494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BC4A8D57-E31C-4CFD-8C03-A19462F07488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86179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178475-C2D0-4F6D-AB6C-B0DEC1D9F23D}" type="slidenum">
              <a:rPr lang="el-GR" smtClean="0"/>
              <a:pPr>
                <a:defRPr/>
              </a:pPr>
              <a:t>1</a:t>
            </a:fld>
            <a:endParaRPr lang="el-GR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9300"/>
            <a:ext cx="4954587" cy="3717925"/>
          </a:xfrm>
          <a:ln w="12700" cap="flat"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659" tIns="46829" rIns="93659" bIns="46829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A66F2-881A-4B3F-9D74-146ED017F960}" type="slidenum">
              <a:rPr lang="el-GR" smtClean="0">
                <a:latin typeface="Arial" charset="0"/>
              </a:rPr>
              <a:pPr/>
              <a:t>3</a:t>
            </a:fld>
            <a:endParaRPr lang="el-G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356825-C643-46A3-BA87-CBA911EF43E4}" type="slidenum">
              <a:rPr lang="el-GR" smtClean="0">
                <a:latin typeface="Arial" charset="0"/>
              </a:rPr>
              <a:pPr/>
              <a:t>6</a:t>
            </a:fld>
            <a:endParaRPr lang="el-G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37F3FB-AD27-43FF-A43B-CCF93B0E368B}" type="slidenum">
              <a:rPr lang="el-GR" smtClean="0"/>
              <a:pPr>
                <a:defRPr/>
              </a:pPr>
              <a:t>7</a:t>
            </a:fld>
            <a:endParaRPr lang="el-G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37F3FB-AD27-43FF-A43B-CCF93B0E368B}" type="slidenum">
              <a:rPr lang="el-GR" smtClean="0"/>
              <a:pPr>
                <a:defRPr/>
              </a:pPr>
              <a:t>8</a:t>
            </a:fld>
            <a:endParaRPr lang="el-G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37F3FB-AD27-43FF-A43B-CCF93B0E368B}" type="slidenum">
              <a:rPr lang="el-GR" smtClean="0"/>
              <a:pPr>
                <a:defRPr/>
              </a:pPr>
              <a:t>9</a:t>
            </a:fld>
            <a:endParaRPr lang="el-G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37F3FB-AD27-43FF-A43B-CCF93B0E368B}" type="slidenum">
              <a:rPr lang="el-GR" smtClean="0"/>
              <a:pPr>
                <a:defRPr/>
              </a:pPr>
              <a:t>10</a:t>
            </a:fld>
            <a:endParaRPr lang="el-G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774623-4FB2-4300-916C-3F88015D068C}" type="slidenum">
              <a:rPr lang="el-GR" smtClean="0"/>
              <a:pPr>
                <a:defRPr/>
              </a:pPr>
              <a:t>11</a:t>
            </a:fld>
            <a:endParaRPr lang="el-G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187450" y="6567488"/>
            <a:ext cx="6769100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b="0" dirty="0">
                <a:solidFill>
                  <a:schemeClr val="bg2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Arial" charset="0"/>
                <a:cs typeface="Arial" charset="0"/>
              </a:rPr>
              <a:t>HDMS</a:t>
            </a:r>
            <a:r>
              <a:rPr lang="en-US" sz="1000" baseline="0" dirty="0" smtClean="0">
                <a:solidFill>
                  <a:schemeClr val="bg2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Arial" charset="0"/>
                <a:cs typeface="Arial" charset="0"/>
              </a:rPr>
              <a:t>2015</a:t>
            </a:r>
            <a:r>
              <a:rPr lang="en-US" sz="1000" b="0" dirty="0">
                <a:solidFill>
                  <a:schemeClr val="bg2">
                    <a:lumMod val="50000"/>
                  </a:schemeClr>
                </a:solidFill>
                <a:latin typeface="Arial" charset="0"/>
                <a:cs typeface="Arial" charset="0"/>
              </a:rPr>
              <a:t>, </a:t>
            </a:r>
            <a:r>
              <a:rPr lang="en-US" sz="1000" b="0" dirty="0" smtClean="0">
                <a:solidFill>
                  <a:schemeClr val="bg2">
                    <a:lumMod val="50000"/>
                  </a:schemeClr>
                </a:solidFill>
                <a:latin typeface="Arial" charset="0"/>
                <a:cs typeface="Arial" charset="0"/>
              </a:rPr>
              <a:t>© </a:t>
            </a:r>
            <a:r>
              <a:rPr lang="el-GR" sz="1000" b="0" dirty="0" smtClean="0">
                <a:solidFill>
                  <a:schemeClr val="tx1"/>
                </a:solidFill>
              </a:rPr>
              <a:t>Κωνσταντινίδης, Νικολαΐδης,</a:t>
            </a:r>
            <a:r>
              <a:rPr lang="el-GR" sz="1000" b="0" baseline="0" dirty="0" smtClean="0">
                <a:solidFill>
                  <a:schemeClr val="tx1"/>
                </a:solidFill>
              </a:rPr>
              <a:t> </a:t>
            </a:r>
            <a:r>
              <a:rPr lang="el-GR" sz="1000" b="0" dirty="0" smtClean="0">
                <a:solidFill>
                  <a:schemeClr val="tx1"/>
                </a:solidFill>
              </a:rPr>
              <a:t>Χατζημηλιούδης, Ευαγόρου, </a:t>
            </a:r>
            <a:r>
              <a:rPr lang="el-GR" sz="1000" dirty="0" smtClean="0">
                <a:solidFill>
                  <a:schemeClr val="tx1"/>
                </a:solidFill>
              </a:rPr>
              <a:t>Ζεϊναλιπούρ</a:t>
            </a:r>
            <a:r>
              <a:rPr lang="el-GR" sz="1000" baseline="0" dirty="0" smtClean="0">
                <a:solidFill>
                  <a:schemeClr val="tx1"/>
                </a:solidFill>
              </a:rPr>
              <a:t> </a:t>
            </a:r>
            <a:r>
              <a:rPr lang="el-GR" sz="1000" b="0" dirty="0" smtClean="0">
                <a:solidFill>
                  <a:schemeClr val="tx1"/>
                </a:solidFill>
              </a:rPr>
              <a:t>και Χρυσάνθης </a:t>
            </a:r>
            <a:endParaRPr lang="el-GR" sz="1000" b="0" dirty="0">
              <a:solidFill>
                <a:schemeClr val="bg2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6572250" y="6238875"/>
            <a:ext cx="2247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801C7A1D-9A16-4C25-9E23-481CFEFE3744}" type="slidenum">
              <a:rPr lang="el-GR" sz="1400" smtClean="0">
                <a:latin typeface="+mj-lt"/>
              </a:rPr>
              <a:pPr algn="r">
                <a:defRPr/>
              </a:pPr>
              <a:t>‹#›</a:t>
            </a:fld>
            <a:endParaRPr lang="el-GR" sz="12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633412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0736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l-G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4723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031" name="Text Box 9"/>
          <p:cNvSpPr txBox="1">
            <a:spLocks noChangeArrowheads="1"/>
          </p:cNvSpPr>
          <p:nvPr/>
        </p:nvSpPr>
        <p:spPr bwMode="auto">
          <a:xfrm>
            <a:off x="2843213" y="6553200"/>
            <a:ext cx="3529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endParaRPr lang="en-US" sz="1400" b="0">
              <a:solidFill>
                <a:schemeClr val="tx1"/>
              </a:solidFill>
            </a:endParaRPr>
          </a:p>
        </p:txBody>
      </p:sp>
      <p:sp>
        <p:nvSpPr>
          <p:cNvPr id="1032" name="TextBox 8"/>
          <p:cNvSpPr txBox="1">
            <a:spLocks noChangeArrowheads="1"/>
          </p:cNvSpPr>
          <p:nvPr/>
        </p:nvSpPr>
        <p:spPr bwMode="auto">
          <a:xfrm>
            <a:off x="357188" y="0"/>
            <a:ext cx="8358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2960688" algn="l"/>
              </a:tabLst>
              <a:defRPr/>
            </a:pPr>
            <a:r>
              <a:rPr lang="en-US" sz="1800" b="0" i="1">
                <a:solidFill>
                  <a:schemeClr val="bg1"/>
                </a:solidFill>
              </a:rPr>
              <a:t>Dagstuhl Seminar </a:t>
            </a:r>
            <a:r>
              <a:rPr lang="en-GB" sz="1800" b="0" i="1">
                <a:solidFill>
                  <a:schemeClr val="bg1"/>
                </a:solidFill>
              </a:rPr>
              <a:t>10042, </a:t>
            </a:r>
            <a:r>
              <a:rPr lang="en-US" sz="1800" b="0" i="1">
                <a:solidFill>
                  <a:schemeClr val="bg1"/>
                </a:solidFill>
              </a:rPr>
              <a:t>Demetris Zeinalipour, University of Cyprus, 26/1/2010 </a:t>
            </a:r>
            <a:endParaRPr lang="en-GB" sz="1800" b="0" i="1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anyplace.cs.ucy.ac.cy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hyperlink" Target="https://www.youtube.com/watch?t=28&amp;v=8EvioLZ6hv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=28&amp;v=8EvioLZ6hvg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3573016"/>
            <a:ext cx="144016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92138" y="549275"/>
            <a:ext cx="7959725" cy="151130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 lIns="92075" tIns="46038" rIns="92075" bIns="46038"/>
          <a:lstStyle/>
          <a:p>
            <a:r>
              <a:rPr lang="en-US" sz="3200" dirty="0" smtClean="0"/>
              <a:t>Anyplace: </a:t>
            </a:r>
            <a:r>
              <a:rPr lang="el-GR" sz="3200" dirty="0" smtClean="0"/>
              <a:t>Μια </a:t>
            </a:r>
            <a:r>
              <a:rPr lang="el-GR" sz="3200" dirty="0" err="1" smtClean="0"/>
              <a:t>Πληθοποριστική</a:t>
            </a:r>
            <a:r>
              <a:rPr lang="el-GR" sz="3200" dirty="0" smtClean="0"/>
              <a:t> Υπηρεσία Πληροφορίας Εσωτερικών Χώρων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hlinkClick r:id="rId4"/>
              </a:rPr>
              <a:t>http://anyplace.cs.ucy.ac.cy/</a:t>
            </a:r>
            <a:r>
              <a:rPr lang="en-US" sz="3200" dirty="0" smtClean="0"/>
              <a:t> </a:t>
            </a:r>
            <a:endParaRPr lang="en-US" sz="3200" i="1" dirty="0" smtClean="0">
              <a:solidFill>
                <a:schemeClr val="tx1"/>
              </a:solidFill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11188" y="2060848"/>
            <a:ext cx="7993062" cy="273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l-GR" sz="2000" b="0" dirty="0" smtClean="0"/>
              <a:t>Κυριάκος Γεωργίου, Τιμόθεος </a:t>
            </a:r>
            <a:r>
              <a:rPr lang="el-GR" sz="2000" b="0" dirty="0" err="1" smtClean="0"/>
              <a:t>Κωστάμπεης</a:t>
            </a:r>
            <a:r>
              <a:rPr lang="el-GR" sz="2000" b="0" dirty="0" smtClean="0"/>
              <a:t>, Χρίστος </a:t>
            </a:r>
            <a:r>
              <a:rPr lang="el-GR" sz="2000" b="0" dirty="0" err="1" smtClean="0"/>
              <a:t>Λαουδιάς</a:t>
            </a:r>
            <a:r>
              <a:rPr lang="en-US" sz="2000" b="0" dirty="0" smtClean="0"/>
              <a:t>, </a:t>
            </a:r>
            <a:r>
              <a:rPr lang="el-GR" sz="2000" b="0" dirty="0" smtClean="0"/>
              <a:t>Λάμπρος Πέτρου, Γεώργιος </a:t>
            </a:r>
            <a:r>
              <a:rPr lang="el-GR" sz="2000" b="0" dirty="0" err="1" smtClean="0"/>
              <a:t>Χατζημηλιούδης</a:t>
            </a:r>
            <a:r>
              <a:rPr lang="el-GR" sz="2000" b="0" dirty="0" smtClean="0"/>
              <a:t>, Δημήτρης Ζεϊναλιπούρ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 </a:t>
            </a:r>
            <a:endParaRPr lang="el-GR" sz="2000" b="0" dirty="0" smtClean="0"/>
          </a:p>
          <a:p>
            <a:pPr algn="ctr"/>
            <a:r>
              <a:rPr lang="el-GR" sz="2000" b="0" dirty="0" smtClean="0"/>
              <a:t>Εργαστήριο Συστημάτων Διαχείρισης Δεδομένων </a:t>
            </a:r>
            <a:r>
              <a:rPr lang="en-US" sz="2000" b="0" dirty="0" smtClean="0"/>
              <a:t>(DMSL)</a:t>
            </a:r>
            <a:endParaRPr lang="el-GR" sz="2000" b="0" dirty="0" smtClean="0"/>
          </a:p>
          <a:p>
            <a:pPr algn="ctr"/>
            <a:r>
              <a:rPr lang="el-GR" sz="2000" b="0" dirty="0" smtClean="0"/>
              <a:t>Τμήμα Πληροφορικής, Πανεπιστήμιο Κύπρου</a:t>
            </a:r>
            <a:endParaRPr lang="el-GR" sz="3200" b="0" baseline="30000" dirty="0">
              <a:solidFill>
                <a:schemeClr val="tx1"/>
              </a:solidFill>
            </a:endParaRP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683568" y="5097378"/>
            <a:ext cx="7777162" cy="707886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l-GR" sz="2000" b="0" dirty="0" smtClean="0">
                <a:solidFill>
                  <a:schemeClr val="tx1"/>
                </a:solidFill>
              </a:rPr>
              <a:t>13</a:t>
            </a:r>
            <a:r>
              <a:rPr lang="el-GR" sz="2000" b="0" baseline="30000" dirty="0" smtClean="0">
                <a:solidFill>
                  <a:schemeClr val="tx1"/>
                </a:solidFill>
              </a:rPr>
              <a:t>ο</a:t>
            </a:r>
            <a:r>
              <a:rPr lang="el-GR" sz="2000" b="0" dirty="0" smtClean="0">
                <a:solidFill>
                  <a:schemeClr val="tx1"/>
                </a:solidFill>
              </a:rPr>
              <a:t> Ελληνικό Συμπόσιο Διαχείρισης Δεδομένων, Οικονομικό Πανεπιστήμιο Αθηνών, 30-31 Ιουλίου 2015. </a:t>
            </a:r>
            <a:endParaRPr lang="en-GB" sz="2000" b="0" dirty="0">
              <a:solidFill>
                <a:schemeClr val="tx1"/>
              </a:solidFill>
            </a:endParaRPr>
          </a:p>
        </p:txBody>
      </p:sp>
      <p:pic>
        <p:nvPicPr>
          <p:cNvPr id="7174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3861048"/>
            <a:ext cx="3023815" cy="107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55576" y="587727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ym typeface="Wingdings" charset="0"/>
              </a:rPr>
              <a:t>"Anyplace: A </a:t>
            </a:r>
            <a:r>
              <a:rPr lang="en-US" sz="1200" i="1" dirty="0" err="1" smtClean="0">
                <a:sym typeface="Wingdings" charset="0"/>
              </a:rPr>
              <a:t>Crowdsourced</a:t>
            </a:r>
            <a:r>
              <a:rPr lang="en-US" sz="1200" i="1" dirty="0" smtClean="0">
                <a:sym typeface="Wingdings" charset="0"/>
              </a:rPr>
              <a:t> Indoor Information Service", </a:t>
            </a:r>
            <a:r>
              <a:rPr lang="en-US" sz="1200" i="1" dirty="0" err="1" smtClean="0">
                <a:sym typeface="Wingdings" charset="0"/>
              </a:rPr>
              <a:t>Kyriakos</a:t>
            </a:r>
            <a:r>
              <a:rPr lang="en-US" sz="1200" i="1" dirty="0" smtClean="0">
                <a:sym typeface="Wingdings" charset="0"/>
              </a:rPr>
              <a:t> Georgiou, </a:t>
            </a:r>
            <a:r>
              <a:rPr lang="en-US" sz="1200" i="1" dirty="0" err="1" smtClean="0">
                <a:sym typeface="Wingdings" charset="0"/>
              </a:rPr>
              <a:t>Timotheos</a:t>
            </a:r>
            <a:r>
              <a:rPr lang="en-US" sz="1200" i="1" dirty="0" smtClean="0">
                <a:sym typeface="Wingdings" charset="0"/>
              </a:rPr>
              <a:t> </a:t>
            </a:r>
            <a:r>
              <a:rPr lang="en-US" sz="1200" i="1" dirty="0" err="1" smtClean="0">
                <a:sym typeface="Wingdings" charset="0"/>
              </a:rPr>
              <a:t>Constambeys</a:t>
            </a:r>
            <a:r>
              <a:rPr lang="en-US" sz="1200" i="1" dirty="0" smtClean="0">
                <a:sym typeface="Wingdings" charset="0"/>
              </a:rPr>
              <a:t>, Christos </a:t>
            </a:r>
            <a:r>
              <a:rPr lang="en-US" sz="1200" i="1" dirty="0" err="1" smtClean="0">
                <a:sym typeface="Wingdings" charset="0"/>
              </a:rPr>
              <a:t>Laoudias</a:t>
            </a:r>
            <a:r>
              <a:rPr lang="en-US" sz="1200" i="1" dirty="0" smtClean="0">
                <a:sym typeface="Wingdings" charset="0"/>
              </a:rPr>
              <a:t>, </a:t>
            </a:r>
            <a:r>
              <a:rPr lang="en-US" sz="1200" i="1" dirty="0" err="1" smtClean="0">
                <a:sym typeface="Wingdings" charset="0"/>
              </a:rPr>
              <a:t>Lambros</a:t>
            </a:r>
            <a:r>
              <a:rPr lang="en-US" sz="1200" i="1" dirty="0" smtClean="0">
                <a:sym typeface="Wingdings" charset="0"/>
              </a:rPr>
              <a:t> </a:t>
            </a:r>
            <a:r>
              <a:rPr lang="en-US" sz="1200" i="1" dirty="0" err="1" smtClean="0">
                <a:sym typeface="Wingdings" charset="0"/>
              </a:rPr>
              <a:t>Petrou</a:t>
            </a:r>
            <a:r>
              <a:rPr lang="en-US" sz="1200" i="1" dirty="0" smtClean="0">
                <a:sym typeface="Wingdings" charset="0"/>
              </a:rPr>
              <a:t>, </a:t>
            </a:r>
            <a:r>
              <a:rPr lang="en-US" sz="1200" i="1" dirty="0" err="1" smtClean="0">
                <a:sym typeface="Wingdings" charset="0"/>
              </a:rPr>
              <a:t>Georgios</a:t>
            </a:r>
            <a:r>
              <a:rPr lang="en-US" sz="1200" i="1" dirty="0" smtClean="0">
                <a:sym typeface="Wingdings" charset="0"/>
              </a:rPr>
              <a:t> </a:t>
            </a:r>
            <a:r>
              <a:rPr lang="en-US" sz="1200" i="1" dirty="0" err="1" smtClean="0">
                <a:sym typeface="Wingdings" charset="0"/>
              </a:rPr>
              <a:t>Chatzimilioudis</a:t>
            </a:r>
            <a:r>
              <a:rPr lang="en-US" sz="1200" i="1" dirty="0" smtClean="0">
                <a:sym typeface="Wingdings" charset="0"/>
              </a:rPr>
              <a:t> and </a:t>
            </a:r>
            <a:r>
              <a:rPr lang="en-US" sz="1200" i="1" dirty="0" err="1" smtClean="0">
                <a:sym typeface="Wingdings" charset="0"/>
              </a:rPr>
              <a:t>Demetrios</a:t>
            </a:r>
            <a:r>
              <a:rPr lang="en-US" sz="1200" i="1" dirty="0" smtClean="0">
                <a:sym typeface="Wingdings" charset="0"/>
              </a:rPr>
              <a:t> </a:t>
            </a:r>
            <a:r>
              <a:rPr lang="en-US" sz="1200" i="1" dirty="0" err="1" smtClean="0">
                <a:sym typeface="Wingdings" charset="0"/>
              </a:rPr>
              <a:t>Zeinalipour-Yazti</a:t>
            </a:r>
            <a:r>
              <a:rPr lang="en-US" sz="1200" i="1" dirty="0" smtClean="0">
                <a:sym typeface="Wingdings" charset="0"/>
              </a:rPr>
              <a:t>, "Proceedings of the 16th IEEE International Conference on Mobile Data Management" (MDM '15), IEEE Press, Volume 2, Pages: 291-294, 2015.</a:t>
            </a:r>
            <a:endParaRPr lang="en-US" sz="1200" dirty="0"/>
          </a:p>
        </p:txBody>
      </p:sp>
      <p:pic>
        <p:nvPicPr>
          <p:cNvPr id="214017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3645024"/>
            <a:ext cx="1831096" cy="1296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38" cy="6334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l-GR" dirty="0" smtClean="0"/>
              <a:t>Πλοήγηση</a:t>
            </a:r>
            <a:endParaRPr lang="en-US" dirty="0"/>
          </a:p>
        </p:txBody>
      </p:sp>
      <p:pic>
        <p:nvPicPr>
          <p:cNvPr id="14339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1375048"/>
            <a:ext cx="748982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extBox 12"/>
          <p:cNvSpPr txBox="1">
            <a:spLocks noChangeArrowheads="1"/>
          </p:cNvSpPr>
          <p:nvPr/>
        </p:nvSpPr>
        <p:spPr bwMode="auto">
          <a:xfrm>
            <a:off x="3348038" y="5733256"/>
            <a:ext cx="230346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u="sng" dirty="0">
                <a:solidFill>
                  <a:srgbClr val="FF0000"/>
                </a:solidFill>
                <a:hlinkClick r:id="rId4"/>
              </a:rPr>
              <a:t>Video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38" cy="6334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IIN </a:t>
            </a:r>
            <a:r>
              <a:rPr lang="el-GR" dirty="0" smtClean="0"/>
              <a:t>Ροή Εργασιών</a:t>
            </a:r>
            <a:endParaRPr lang="en-US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651500" y="1394058"/>
            <a:ext cx="34925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/>
              <a:t>IIN </a:t>
            </a:r>
            <a:r>
              <a:rPr lang="el-GR" sz="2800" dirty="0" smtClean="0"/>
              <a:t>Υπηρεσία</a:t>
            </a:r>
            <a:endParaRPr lang="en-US" sz="2800" dirty="0"/>
          </a:p>
        </p:txBody>
      </p:sp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342" y="4015020"/>
            <a:ext cx="1441450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450" y="1897295"/>
            <a:ext cx="153670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Cloud 28"/>
          <p:cNvSpPr/>
          <p:nvPr/>
        </p:nvSpPr>
        <p:spPr bwMode="auto">
          <a:xfrm>
            <a:off x="5724524" y="1825859"/>
            <a:ext cx="3239963" cy="3888680"/>
          </a:xfrm>
          <a:prstGeom prst="cloud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>
            <a:off x="3059113" y="2833920"/>
            <a:ext cx="2665412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987675" y="2022708"/>
            <a:ext cx="27368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l-GR" sz="2400" b="0" dirty="0" smtClean="0"/>
              <a:t>α) Αποστολή Μετρήσεων</a:t>
            </a:r>
            <a:endParaRPr lang="en-US" sz="2400" b="0" dirty="0"/>
          </a:p>
        </p:txBody>
      </p:sp>
      <p:sp>
        <p:nvSpPr>
          <p:cNvPr id="34" name="Can 33"/>
          <p:cNvSpPr>
            <a:spLocks noChangeArrowheads="1"/>
          </p:cNvSpPr>
          <p:nvPr/>
        </p:nvSpPr>
        <p:spPr bwMode="auto">
          <a:xfrm>
            <a:off x="6443663" y="2473558"/>
            <a:ext cx="1944687" cy="2736924"/>
          </a:xfrm>
          <a:prstGeom prst="can">
            <a:avLst>
              <a:gd name="adj" fmla="val 25000"/>
            </a:avLst>
          </a:prstGeom>
          <a:solidFill>
            <a:srgbClr val="FFC000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6516216" y="2906227"/>
            <a:ext cx="1872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l-GR" sz="2400" b="0" dirty="0" smtClean="0"/>
              <a:t>β) </a:t>
            </a:r>
            <a:r>
              <a:rPr lang="el-GR" sz="2400" b="0" dirty="0" err="1" smtClean="0"/>
              <a:t>Δημιουγία</a:t>
            </a:r>
            <a:r>
              <a:rPr lang="el-GR" sz="2400" b="0" dirty="0" smtClean="0"/>
              <a:t> Ραδιοχάρτη</a:t>
            </a:r>
            <a:endParaRPr lang="en-US" sz="2400" b="0" dirty="0">
              <a:solidFill>
                <a:schemeClr val="tx1"/>
              </a:solidFill>
            </a:endParaRPr>
          </a:p>
        </p:txBody>
      </p:sp>
      <p:pic>
        <p:nvPicPr>
          <p:cNvPr id="12301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188" y="1681395"/>
            <a:ext cx="257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8" name="Straight Arrow Connector 47"/>
          <p:cNvCxnSpPr>
            <a:cxnSpLocks noChangeShapeType="1"/>
          </p:cNvCxnSpPr>
          <p:nvPr/>
        </p:nvCxnSpPr>
        <p:spPr bwMode="auto">
          <a:xfrm flipH="1">
            <a:off x="3131840" y="4778434"/>
            <a:ext cx="2232025" cy="254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none" w="med" len="med"/>
            <a:tailEnd type="none" w="med" len="med"/>
          </a:ln>
        </p:spPr>
      </p:cxn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2843808" y="3986346"/>
            <a:ext cx="27368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l-GR" sz="2400" b="0" dirty="0" smtClean="0"/>
              <a:t>γ) Προσδιορισμός Θέσης</a:t>
            </a:r>
            <a:endParaRPr lang="en-US" sz="2400" b="0" dirty="0"/>
          </a:p>
        </p:txBody>
      </p:sp>
      <p:sp>
        <p:nvSpPr>
          <p:cNvPr id="12312" name="TextBox 61"/>
          <p:cNvSpPr txBox="1">
            <a:spLocks noChangeArrowheads="1"/>
          </p:cNvSpPr>
          <p:nvPr/>
        </p:nvSpPr>
        <p:spPr bwMode="auto">
          <a:xfrm>
            <a:off x="827584" y="1394058"/>
            <a:ext cx="22322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l-GR" sz="2800" dirty="0" smtClean="0"/>
              <a:t>Καταγραφή</a:t>
            </a:r>
            <a:endParaRPr lang="en-US" sz="2800" dirty="0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971178" y="5858108"/>
            <a:ext cx="20886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l-GR" sz="2800" dirty="0" smtClean="0"/>
              <a:t>Πλοήγηση</a:t>
            </a:r>
            <a:endParaRPr lang="en-US" sz="2800" dirty="0"/>
          </a:p>
        </p:txBody>
      </p:sp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32240" y="4058354"/>
            <a:ext cx="140754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8692" y="3933066"/>
            <a:ext cx="257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2042130"/>
            <a:ext cx="257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2690202"/>
            <a:ext cx="257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3050242"/>
            <a:ext cx="257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490402"/>
            <a:ext cx="257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5066466"/>
            <a:ext cx="257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5498514"/>
            <a:ext cx="257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TextBox 60"/>
          <p:cNvSpPr txBox="1"/>
          <p:nvPr/>
        </p:nvSpPr>
        <p:spPr>
          <a:xfrm rot="18087307">
            <a:off x="289570" y="4712604"/>
            <a:ext cx="140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fingerprint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  <p:bldP spid="34" grpId="0" animBg="1"/>
      <p:bldP spid="45" grpId="0"/>
      <p:bldP spid="51" grpId="0"/>
      <p:bldP spid="63" grpId="0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38" cy="633412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Anyplace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758" y="1916831"/>
            <a:ext cx="2498725" cy="3795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Box 6"/>
          <p:cNvSpPr txBox="1">
            <a:spLocks noChangeArrowheads="1"/>
          </p:cNvSpPr>
          <p:nvPr/>
        </p:nvSpPr>
        <p:spPr bwMode="auto">
          <a:xfrm>
            <a:off x="611560" y="5661248"/>
            <a:ext cx="252028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Before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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(using Google </a:t>
            </a:r>
            <a:r>
              <a:rPr lang="en-US" sz="2000" dirty="0" smtClean="0">
                <a:solidFill>
                  <a:srgbClr val="FF0000"/>
                </a:solidFill>
              </a:rPr>
              <a:t>API</a:t>
            </a:r>
            <a:r>
              <a:rPr lang="el-GR" sz="200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868144" y="5589240"/>
            <a:ext cx="244827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7A37"/>
                </a:solidFill>
              </a:rPr>
              <a:t>After </a:t>
            </a:r>
            <a:r>
              <a:rPr lang="en-US" dirty="0">
                <a:solidFill>
                  <a:srgbClr val="007A37"/>
                </a:solidFill>
                <a:sym typeface="Wingdings" pitchFamily="2" charset="2"/>
              </a:rPr>
              <a:t></a:t>
            </a:r>
            <a:endParaRPr lang="en-US" dirty="0">
              <a:solidFill>
                <a:srgbClr val="007A37"/>
              </a:solidFill>
            </a:endParaRPr>
          </a:p>
          <a:p>
            <a:pPr algn="ctr"/>
            <a:r>
              <a:rPr lang="en-US" sz="2000" dirty="0">
                <a:solidFill>
                  <a:srgbClr val="007A37"/>
                </a:solidFill>
              </a:rPr>
              <a:t>(using </a:t>
            </a:r>
            <a:r>
              <a:rPr lang="en-US" sz="2000" dirty="0" smtClean="0">
                <a:solidFill>
                  <a:srgbClr val="007A37"/>
                </a:solidFill>
              </a:rPr>
              <a:t>Anyplace</a:t>
            </a:r>
            <a:r>
              <a:rPr lang="el-GR" sz="2000" dirty="0" smtClean="0">
                <a:solidFill>
                  <a:srgbClr val="007A37"/>
                </a:solidFill>
              </a:rPr>
              <a:t>)</a:t>
            </a:r>
            <a:endParaRPr lang="en-US" sz="2000" dirty="0">
              <a:solidFill>
                <a:srgbClr val="007A37"/>
              </a:solidFill>
            </a:endParaRPr>
          </a:p>
        </p:txBody>
      </p:sp>
      <p:pic>
        <p:nvPicPr>
          <p:cNvPr id="2447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844824"/>
            <a:ext cx="2470150" cy="374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Rectangle 10"/>
          <p:cNvSpPr>
            <a:spLocks noChangeArrowheads="1"/>
          </p:cNvSpPr>
          <p:nvPr/>
        </p:nvSpPr>
        <p:spPr bwMode="auto">
          <a:xfrm rot="-1250407">
            <a:off x="1032851" y="2828939"/>
            <a:ext cx="1336950" cy="139981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66963" y="1700808"/>
            <a:ext cx="2089150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131840" y="3645024"/>
            <a:ext cx="25748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3399"/>
                </a:solidFill>
              </a:rPr>
              <a:t>http://</a:t>
            </a:r>
            <a:r>
              <a:rPr lang="en-US" sz="1400" dirty="0" smtClean="0">
                <a:solidFill>
                  <a:srgbClr val="003399"/>
                </a:solidFill>
              </a:rPr>
              <a:t>anyplace.cs.ucy.ac.cy</a:t>
            </a:r>
            <a:r>
              <a:rPr lang="en-US" sz="1400" dirty="0">
                <a:solidFill>
                  <a:srgbClr val="003399"/>
                </a:solidFill>
              </a:rPr>
              <a:t>/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3203848" y="4024809"/>
            <a:ext cx="2592288" cy="0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683568" y="908720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>
              <a:defRPr/>
            </a:pPr>
            <a:r>
              <a:rPr lang="el-GR" sz="2800" b="0" dirty="0" smtClean="0"/>
              <a:t>Μια υπηρεσία πληροφορίας εσωτερικών χώρων ανοικτή για έρευνα και ανάπτυξη</a:t>
            </a:r>
            <a:endParaRPr lang="en-US" sz="2800" b="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419872" y="4221088"/>
            <a:ext cx="2088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2400" dirty="0" smtClean="0">
                <a:solidFill>
                  <a:srgbClr val="FF0000"/>
                </a:solidFill>
              </a:rPr>
              <a:t>Δείτε το </a:t>
            </a:r>
            <a:r>
              <a:rPr lang="en-US" sz="2400" dirty="0" smtClean="0">
                <a:solidFill>
                  <a:srgbClr val="FF0000"/>
                </a:solidFill>
              </a:rPr>
              <a:t>Tutorial </a:t>
            </a:r>
            <a:r>
              <a:rPr lang="el-GR" sz="2400" dirty="0" smtClean="0">
                <a:solidFill>
                  <a:srgbClr val="FF0000"/>
                </a:solidFill>
              </a:rPr>
              <a:t>στο </a:t>
            </a:r>
            <a:r>
              <a:rPr lang="en-US" sz="2400" dirty="0" smtClean="0">
                <a:solidFill>
                  <a:srgbClr val="FF0000"/>
                </a:solidFill>
              </a:rPr>
              <a:t>MDM’15!</a:t>
            </a:r>
            <a:endParaRPr lang="el-GR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38" cy="6334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l-GR" dirty="0" smtClean="0">
                <a:ea typeface="ＭＳ Ｐゴシック" pitchFamily="34" charset="-128"/>
              </a:rPr>
              <a:t>Στόχος Υπηρεσίας </a:t>
            </a:r>
            <a:r>
              <a:rPr lang="en-US" dirty="0" smtClean="0">
                <a:ea typeface="ＭＳ Ｐゴシック" pitchFamily="34" charset="-128"/>
              </a:rPr>
              <a:t>Anyplace</a:t>
            </a:r>
            <a:endParaRPr lang="en-US" dirty="0"/>
          </a:p>
        </p:txBody>
      </p:sp>
      <p:sp>
        <p:nvSpPr>
          <p:cNvPr id="52228" name="TextBox 8"/>
          <p:cNvSpPr txBox="1">
            <a:spLocks noChangeArrowheads="1"/>
          </p:cNvSpPr>
          <p:nvPr/>
        </p:nvSpPr>
        <p:spPr bwMode="auto">
          <a:xfrm>
            <a:off x="5003800" y="3860800"/>
            <a:ext cx="15843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Source: NASA</a:t>
            </a:r>
          </a:p>
        </p:txBody>
      </p:sp>
      <p:pic>
        <p:nvPicPr>
          <p:cNvPr id="52229" name="Picture 7" descr="indoorGML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1301750"/>
            <a:ext cx="7740650" cy="47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19830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Αρχιτεκτονική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1484784"/>
            <a:ext cx="8334691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0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1872208"/>
          </a:xfrm>
        </p:spPr>
        <p:txBody>
          <a:bodyPr>
            <a:normAutofit/>
          </a:bodyPr>
          <a:lstStyle/>
          <a:p>
            <a:r>
              <a:rPr lang="el-GR" dirty="0" smtClean="0"/>
              <a:t>Μοντελοποίηση Κτηρίου</a:t>
            </a:r>
          </a:p>
          <a:p>
            <a:pPr lvl="1"/>
            <a:r>
              <a:rPr lang="el-GR" dirty="0" smtClean="0"/>
              <a:t>Χάρτης </a:t>
            </a:r>
            <a:r>
              <a:rPr lang="en-US" dirty="0" smtClean="0"/>
              <a:t>&amp; </a:t>
            </a:r>
            <a:r>
              <a:rPr lang="el-GR" dirty="0" smtClean="0"/>
              <a:t>Σημεία Ενδιαφέροντος</a:t>
            </a:r>
            <a:endParaRPr lang="en-US" dirty="0" smtClean="0"/>
          </a:p>
          <a:p>
            <a:r>
              <a:rPr lang="el-GR" dirty="0" smtClean="0"/>
              <a:t>Συλλογή Ραδιοχάρτη </a:t>
            </a:r>
            <a:r>
              <a:rPr lang="el-GR" dirty="0" err="1" smtClean="0"/>
              <a:t>Πληθοποριστικά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43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780928"/>
            <a:ext cx="506126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37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2852936"/>
            <a:ext cx="1988713" cy="353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980728"/>
            <a:ext cx="1369070" cy="1369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916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38" cy="6334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>
                <a:ea typeface="ＭＳ Ｐゴシック" pitchFamily="34" charset="-128"/>
                <a:cs typeface="Arial" pitchFamily="34" charset="0"/>
              </a:rPr>
              <a:t>IIN</a:t>
            </a:r>
            <a:r>
              <a:rPr lang="en-US" dirty="0" smtClean="0">
                <a:ea typeface="ＭＳ Ｐゴシック" pitchFamily="34" charset="-128"/>
                <a:cs typeface="Arial" pitchFamily="34" charset="0"/>
              </a:rPr>
              <a:t> </a:t>
            </a:r>
            <a:r>
              <a:rPr lang="el-GR" dirty="0" smtClean="0">
                <a:ea typeface="ＭＳ Ｐゴシック" pitchFamily="34" charset="-128"/>
                <a:cs typeface="Arial" pitchFamily="34" charset="0"/>
              </a:rPr>
              <a:t>Ταξονομία</a:t>
            </a:r>
            <a:endParaRPr lang="en-US" dirty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890" y="1124744"/>
            <a:ext cx="7289502" cy="5400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40605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38" cy="6334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l-GR" dirty="0" smtClean="0"/>
              <a:t>Χαρτογράφηση</a:t>
            </a:r>
            <a:endParaRPr lang="en-US" dirty="0"/>
          </a:p>
        </p:txBody>
      </p:sp>
      <p:sp>
        <p:nvSpPr>
          <p:cNvPr id="14340" name="TextBox 12"/>
          <p:cNvSpPr txBox="1">
            <a:spLocks noChangeArrowheads="1"/>
          </p:cNvSpPr>
          <p:nvPr/>
        </p:nvSpPr>
        <p:spPr bwMode="auto">
          <a:xfrm>
            <a:off x="3348038" y="5733256"/>
            <a:ext cx="230346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u="sng" dirty="0" smtClean="0">
                <a:solidFill>
                  <a:srgbClr val="FF0000"/>
                </a:solidFill>
              </a:rPr>
              <a:t>Demo</a:t>
            </a:r>
            <a:endParaRPr lang="en-US" u="sng" dirty="0">
              <a:solidFill>
                <a:srgbClr val="FF0000"/>
              </a:solidFill>
            </a:endParaRPr>
          </a:p>
        </p:txBody>
      </p:sp>
      <p:pic>
        <p:nvPicPr>
          <p:cNvPr id="2365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196752"/>
            <a:ext cx="7827953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38" cy="6334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l-GR" dirty="0" smtClean="0"/>
              <a:t>Αναζήτηση</a:t>
            </a:r>
            <a:endParaRPr lang="en-US" dirty="0"/>
          </a:p>
        </p:txBody>
      </p:sp>
      <p:sp>
        <p:nvSpPr>
          <p:cNvPr id="14340" name="TextBox 12"/>
          <p:cNvSpPr txBox="1">
            <a:spLocks noChangeArrowheads="1"/>
          </p:cNvSpPr>
          <p:nvPr/>
        </p:nvSpPr>
        <p:spPr bwMode="auto">
          <a:xfrm>
            <a:off x="3348038" y="5733256"/>
            <a:ext cx="23034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u="sng" dirty="0" smtClean="0">
                <a:solidFill>
                  <a:srgbClr val="FF0000"/>
                </a:solidFill>
              </a:rPr>
              <a:t>Demo</a:t>
            </a:r>
            <a:endParaRPr lang="en-US" u="sng" dirty="0">
              <a:solidFill>
                <a:srgbClr val="FF0000"/>
              </a:solidFill>
            </a:endParaRPr>
          </a:p>
        </p:txBody>
      </p:sp>
      <p:pic>
        <p:nvPicPr>
          <p:cNvPr id="237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718" y="1268760"/>
            <a:ext cx="7959036" cy="4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38" cy="6334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l-GR" dirty="0" smtClean="0"/>
              <a:t>Καταγραφή</a:t>
            </a:r>
            <a:endParaRPr lang="en-US" dirty="0"/>
          </a:p>
        </p:txBody>
      </p:sp>
      <p:sp>
        <p:nvSpPr>
          <p:cNvPr id="14340" name="TextBox 12"/>
          <p:cNvSpPr txBox="1">
            <a:spLocks noChangeArrowheads="1"/>
          </p:cNvSpPr>
          <p:nvPr/>
        </p:nvSpPr>
        <p:spPr bwMode="auto">
          <a:xfrm>
            <a:off x="3348038" y="5589588"/>
            <a:ext cx="230346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u="sng" dirty="0">
                <a:solidFill>
                  <a:srgbClr val="FF0000"/>
                </a:solidFill>
                <a:hlinkClick r:id="rId3"/>
              </a:rPr>
              <a:t>Video</a:t>
            </a:r>
            <a:endParaRPr lang="en-US" u="sng" dirty="0">
              <a:solidFill>
                <a:srgbClr val="FF0000"/>
              </a:solidFill>
            </a:endParaRPr>
          </a:p>
        </p:txBody>
      </p:sp>
      <p:pic>
        <p:nvPicPr>
          <p:cNvPr id="5" name="Picture 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5863" y="1552575"/>
            <a:ext cx="677227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3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3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Balance</Template>
  <TotalTime>39299</TotalTime>
  <Words>197</Words>
  <Application>Microsoft Macintosh PowerPoint</Application>
  <PresentationFormat>On-screen Show (4:3)</PresentationFormat>
  <Paragraphs>46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Anyplace: Μια Πληθοποριστική Υπηρεσία Πληροφορίας Εσωτερικών Χώρων http://anyplace.cs.ucy.ac.cy/ </vt:lpstr>
      <vt:lpstr>Anyplace</vt:lpstr>
      <vt:lpstr>Στόχος Υπηρεσίας Anyplace</vt:lpstr>
      <vt:lpstr>Αρχιτεκτονική</vt:lpstr>
      <vt:lpstr>Anyplace</vt:lpstr>
      <vt:lpstr>IIN Ταξονομία</vt:lpstr>
      <vt:lpstr>Χαρτογράφηση</vt:lpstr>
      <vt:lpstr>Αναζήτηση</vt:lpstr>
      <vt:lpstr>Καταγραφή</vt:lpstr>
      <vt:lpstr>Πλοήγηση</vt:lpstr>
      <vt:lpstr>IIN Ροή Εργασιών</vt:lpstr>
    </vt:vector>
  </TitlesOfParts>
  <Company>UCR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Querying Sensor Data in Smartphone Networks</dc:title>
  <dc:subject>University of Cyprus</dc:subject>
  <dc:creator>Demetris Zeinalipour</dc:creator>
  <cp:lastModifiedBy>D Z</cp:lastModifiedBy>
  <cp:revision>2476</cp:revision>
  <cp:lastPrinted>2005-08-16T19:27:47Z</cp:lastPrinted>
  <dcterms:created xsi:type="dcterms:W3CDTF">2002-06-13T03:57:29Z</dcterms:created>
  <dcterms:modified xsi:type="dcterms:W3CDTF">2015-08-02T08:41:41Z</dcterms:modified>
</cp:coreProperties>
</file>