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9" r:id="rId3"/>
    <p:sldId id="289" r:id="rId4"/>
    <p:sldId id="260" r:id="rId5"/>
    <p:sldId id="288"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4" r:id="rId20"/>
    <p:sldId id="279" r:id="rId21"/>
    <p:sldId id="280" r:id="rId22"/>
    <p:sldId id="278" r:id="rId23"/>
    <p:sldId id="281" r:id="rId24"/>
    <p:sldId id="282" r:id="rId25"/>
    <p:sldId id="283" r:id="rId26"/>
    <p:sldId id="284" r:id="rId27"/>
    <p:sldId id="285" r:id="rId28"/>
    <p:sldId id="286" r:id="rId29"/>
    <p:sldId id="287" r:id="rId30"/>
    <p:sldId id="25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76" autoAdjust="0"/>
  </p:normalViewPr>
  <p:slideViewPr>
    <p:cSldViewPr>
      <p:cViewPr varScale="1">
        <p:scale>
          <a:sx n="62" d="100"/>
          <a:sy n="62" d="100"/>
        </p:scale>
        <p:origin x="-16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5D599-3A71-4186-9A6C-96FD62777F41}" type="datetimeFigureOut">
              <a:rPr lang="en-US" smtClean="0"/>
              <a:t>6/24/2012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998B1F-5E8D-4E0E-BDF4-7210418EA2D6}" type="slidenum">
              <a:rPr lang="en-US" smtClean="0"/>
              <a:t>‹#›</a:t>
            </a:fld>
            <a:endParaRPr lang="en-US"/>
          </a:p>
        </p:txBody>
      </p:sp>
    </p:spTree>
    <p:extLst>
      <p:ext uri="{BB962C8B-B14F-4D97-AF65-F5344CB8AC3E}">
        <p14:creationId xmlns:p14="http://schemas.microsoft.com/office/powerpoint/2010/main" val="73761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Hello everybody, my name is </a:t>
            </a:r>
            <a:r>
              <a:rPr lang="en-US" dirty="0" err="1" smtClean="0">
                <a:ea typeface="ＭＳ Ｐゴシック" pitchFamily="34" charset="-128"/>
              </a:rPr>
              <a:t>Georgios</a:t>
            </a:r>
            <a:r>
              <a:rPr lang="en-US" dirty="0" smtClean="0">
                <a:ea typeface="ＭＳ Ｐゴシック" pitchFamily="34" charset="-128"/>
              </a:rPr>
              <a:t> </a:t>
            </a:r>
            <a:r>
              <a:rPr lang="en-US" dirty="0" err="1" smtClean="0">
                <a:ea typeface="ＭＳ Ｐゴシック" pitchFamily="34" charset="-128"/>
              </a:rPr>
              <a:t>Larkou</a:t>
            </a:r>
            <a:r>
              <a:rPr lang="en-US" dirty="0" smtClean="0">
                <a:ea typeface="ＭＳ Ｐゴシック" pitchFamily="34" charset="-128"/>
              </a:rPr>
              <a:t> and I am a PhD candidate at the University of Cyprus. During this session I will present a collaborative work between the Data Management System Laboratory and KIOS Research Center from the University of Cyprus and the Computer Science Department from the Frederick University. This work is proposing an innovative solution towards planet-scale localization on smartphones with a partial </a:t>
            </a:r>
            <a:r>
              <a:rPr lang="en-US" dirty="0" err="1" smtClean="0">
                <a:ea typeface="ＭＳ Ｐゴシック" pitchFamily="34" charset="-128"/>
              </a:rPr>
              <a:t>radiomap</a:t>
            </a:r>
            <a:r>
              <a:rPr lang="en-US" dirty="0" smtClean="0">
                <a:ea typeface="ＭＳ Ｐゴシック" pitchFamily="34" charset="-128"/>
              </a:rPr>
              <a:t> in order to decrease the amount of time needed for approximating the users’ location while preserving users’ privacy.</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1</a:t>
            </a:fld>
            <a:endParaRPr lang="en-US"/>
          </a:p>
        </p:txBody>
      </p:sp>
    </p:spTree>
    <p:extLst>
      <p:ext uri="{BB962C8B-B14F-4D97-AF65-F5344CB8AC3E}">
        <p14:creationId xmlns:p14="http://schemas.microsoft.com/office/powerpoint/2010/main" val="3100239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At this point, it is advantageous to refer to some current available techniques. Most of the existing techniques conduct fine-grained positioning using algorithms executed on the server. The user ships the RSS vector collected at his position to the distribution server and the server is able to derive the </a:t>
            </a:r>
            <a:r>
              <a:rPr lang="en-US" dirty="0" err="1" smtClean="0">
                <a:ea typeface="ＭＳ Ｐゴシック" pitchFamily="34" charset="-128"/>
              </a:rPr>
              <a:t>x,y</a:t>
            </a:r>
            <a:r>
              <a:rPr lang="en-US" dirty="0" smtClean="0">
                <a:ea typeface="ＭＳ Ｐゴシック" pitchFamily="34" charset="-128"/>
              </a:rPr>
              <a:t> coordinates of the user using its Matrix structure which were previously collected by volunteers using a RSS logger application. As a result, the distribution server is able to approximate user’s position by comparing the RSS vector received by the user with the previously collected values contained in the RSS Matrix.</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10</a:t>
            </a:fld>
            <a:endParaRPr lang="en-US"/>
          </a:p>
        </p:txBody>
      </p:sp>
    </p:spTree>
    <p:extLst>
      <p:ext uri="{BB962C8B-B14F-4D97-AF65-F5344CB8AC3E}">
        <p14:creationId xmlns:p14="http://schemas.microsoft.com/office/powerpoint/2010/main" val="3418733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ea typeface="ＭＳ Ｐゴシック" pitchFamily="34" charset="-128"/>
              </a:rPr>
              <a:t>As we can guess the Centralized </a:t>
            </a:r>
            <a:r>
              <a:rPr lang="en-US" dirty="0" err="1" smtClean="0">
                <a:ea typeface="ＭＳ Ｐゴシック" pitchFamily="34" charset="-128"/>
              </a:rPr>
              <a:t>Radiomap</a:t>
            </a:r>
            <a:r>
              <a:rPr lang="en-US" dirty="0" smtClean="0">
                <a:ea typeface="ＭＳ Ｐゴシック" pitchFamily="34" charset="-128"/>
              </a:rPr>
              <a:t> characteristics are the following. </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CRA is energy efficient because the server performs all calculations and minimizes the required energy that needs to be spent for geo-localization. </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Secondly, the CRA technique is a fast process as a result of the available processing power of the distribution server in comparison with the limited processing power provided by the users’ device. Additionally, it requires and consumes minor network resources because it only transmits the RSS signals received from the user at a location and the resulted </a:t>
            </a:r>
            <a:r>
              <a:rPr lang="en-US" dirty="0" err="1" smtClean="0">
                <a:ea typeface="ＭＳ Ｐゴシック" pitchFamily="34" charset="-128"/>
              </a:rPr>
              <a:t>x,y</a:t>
            </a:r>
            <a:r>
              <a:rPr lang="en-US" dirty="0" smtClean="0">
                <a:ea typeface="ＭＳ Ｐゴシック" pitchFamily="34" charset="-128"/>
              </a:rPr>
              <a:t> coordinates  .</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On the other hand, the main disadvantage of this technique is that by disclosing the RSS vector to the server as an input to the localization process means that the server is able to actively determine/track the user’s position and compromise user’s privacy.</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11</a:t>
            </a:fld>
            <a:endParaRPr lang="en-US"/>
          </a:p>
        </p:txBody>
      </p:sp>
    </p:spTree>
    <p:extLst>
      <p:ext uri="{BB962C8B-B14F-4D97-AF65-F5344CB8AC3E}">
        <p14:creationId xmlns:p14="http://schemas.microsoft.com/office/powerpoint/2010/main" val="516448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An alternative technique which aims to tackle the privacy concern of the CRA is the Distributed </a:t>
            </a:r>
            <a:r>
              <a:rPr lang="en-US" dirty="0" err="1" smtClean="0">
                <a:ea typeface="ＭＳ Ｐゴシック" pitchFamily="34" charset="-128"/>
              </a:rPr>
              <a:t>Radiomap</a:t>
            </a:r>
            <a:r>
              <a:rPr lang="en-US" dirty="0" smtClean="0">
                <a:ea typeface="ＭＳ Ｐゴシック" pitchFamily="34" charset="-128"/>
              </a:rPr>
              <a:t> Algorithm. According to this technique the user requests the Matrix (complete </a:t>
            </a:r>
            <a:r>
              <a:rPr lang="en-US" dirty="0" err="1" smtClean="0">
                <a:ea typeface="ＭＳ Ｐゴシック" pitchFamily="34" charset="-128"/>
              </a:rPr>
              <a:t>RadioMap</a:t>
            </a:r>
            <a:r>
              <a:rPr lang="en-US" dirty="0" smtClean="0">
                <a:ea typeface="ＭＳ Ｐゴシック" pitchFamily="34" charset="-128"/>
              </a:rPr>
              <a:t>) to localize itself. The server is responsible to transfer the requested matrix to the user and the user is responsible to use one known algorithm for example KNN (k-nearest neighbors) to locate itself. Again, the Matrix transferred by the distribution server contains all the previously logged matrix vectors collected from RSS Logger.</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12</a:t>
            </a:fld>
            <a:endParaRPr lang="en-US"/>
          </a:p>
        </p:txBody>
      </p:sp>
    </p:spTree>
    <p:extLst>
      <p:ext uri="{BB962C8B-B14F-4D97-AF65-F5344CB8AC3E}">
        <p14:creationId xmlns:p14="http://schemas.microsoft.com/office/powerpoint/2010/main" val="6644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ea typeface="ＭＳ Ｐゴシック" pitchFamily="34" charset="-128"/>
              </a:rPr>
              <a:t>In contrast to CRA characteristics, DRA provides the following characteristics: </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Distributed Radio Map algorithm requires a decent amount of battery to be consumed in order to approximate user’s position. The Matrix is huge and requires high processing utilization, resulting in high battery consumption, in order to find the user’s coordinates. For a mobile user where the battery life is limited the use of DRA can be described as not energy efficient. </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Additionally retrieval time is bad because in order to be able to perform the localization the transmission of a huge matrix is required. As a result, this is time consuming and consumes more network resources in contrast to the resources needed by CRA.</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Finally, DRA preserves the privacy of the user. The server does not require the transmission of any RSS vectors from the user thus it is not able to approximate or track the actual user’s position.</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13</a:t>
            </a:fld>
            <a:endParaRPr lang="en-US"/>
          </a:p>
        </p:txBody>
      </p:sp>
    </p:spTree>
    <p:extLst>
      <p:ext uri="{BB962C8B-B14F-4D97-AF65-F5344CB8AC3E}">
        <p14:creationId xmlns:p14="http://schemas.microsoft.com/office/powerpoint/2010/main" val="3077257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ＭＳ Ｐゴシック" pitchFamily="34" charset="-128"/>
              </a:rPr>
              <a:t>While the DRA improves data-disclosure drawback of CRA, DRA is quite inefficient in terms of energy consumption and retrieval time in planet-scale localization scenarios. </a:t>
            </a:r>
          </a:p>
          <a:p>
            <a:endParaRPr lang="en-US" dirty="0" smtClean="0">
              <a:ea typeface="ＭＳ Ｐゴシック" pitchFamily="34" charset="-128"/>
            </a:endParaRPr>
          </a:p>
          <a:p>
            <a:r>
              <a:rPr lang="en-US" dirty="0" smtClean="0">
                <a:ea typeface="ＭＳ Ｐゴシック" pitchFamily="34" charset="-128"/>
              </a:rPr>
              <a:t>The major goal of the proposed approach is to keep the RSS vector in-situ for preserving user’s privacy and offer at the same time high performance. </a:t>
            </a:r>
          </a:p>
          <a:p>
            <a:endParaRPr lang="en-US" dirty="0" smtClean="0">
              <a:ea typeface="ＭＳ Ｐゴシック" pitchFamily="34" charset="-128"/>
            </a:endParaRPr>
          </a:p>
          <a:p>
            <a:r>
              <a:rPr lang="en-US" dirty="0" smtClean="0">
                <a:ea typeface="ＭＳ Ｐゴシック" pitchFamily="34" charset="-128"/>
              </a:rPr>
              <a:t>In order to achieve our goals, we introduced </a:t>
            </a:r>
            <a:r>
              <a:rPr lang="en-US" dirty="0" err="1" smtClean="0">
                <a:ea typeface="ＭＳ Ｐゴシック" pitchFamily="34" charset="-128"/>
              </a:rPr>
              <a:t>BloomMap</a:t>
            </a:r>
            <a:r>
              <a:rPr lang="en-US" dirty="0" smtClean="0">
                <a:ea typeface="ＭＳ Ｐゴシック" pitchFamily="34" charset="-128"/>
              </a:rPr>
              <a:t> Algorithm which combines the advantages  of the CRA and DRA algorithms while preserving users’ privacy using Bloom filters.</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14</a:t>
            </a:fld>
            <a:endParaRPr lang="en-US"/>
          </a:p>
        </p:txBody>
      </p:sp>
    </p:spTree>
    <p:extLst>
      <p:ext uri="{BB962C8B-B14F-4D97-AF65-F5344CB8AC3E}">
        <p14:creationId xmlns:p14="http://schemas.microsoft.com/office/powerpoint/2010/main" val="1871767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We will now proceed to the preliminaries of our work. </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15</a:t>
            </a:fld>
            <a:endParaRPr lang="en-US"/>
          </a:p>
        </p:txBody>
      </p:sp>
    </p:spTree>
    <p:extLst>
      <p:ext uri="{BB962C8B-B14F-4D97-AF65-F5344CB8AC3E}">
        <p14:creationId xmlns:p14="http://schemas.microsoft.com/office/powerpoint/2010/main" val="2898224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cs typeface="+mn-cs"/>
              </a:rPr>
              <a:t>A lot of privacy-preserving techniques for location services exist and are based on one of the following concepts. </a:t>
            </a:r>
          </a:p>
          <a:p>
            <a:pPr>
              <a:defRPr/>
            </a:pPr>
            <a:endParaRPr lang="en-US" dirty="0" smtClean="0">
              <a:cs typeface="+mn-cs"/>
            </a:endParaRPr>
          </a:p>
          <a:p>
            <a:pPr>
              <a:defRPr/>
            </a:pPr>
            <a:r>
              <a:rPr lang="en-US" dirty="0" smtClean="0">
                <a:cs typeface="+mn-cs"/>
              </a:rPr>
              <a:t>Firstly, the user reports a set of dummy/fake locations in order to protect their actual location.</a:t>
            </a:r>
          </a:p>
          <a:p>
            <a:pPr>
              <a:defRPr/>
            </a:pPr>
            <a:endParaRPr lang="en-US" dirty="0" smtClean="0">
              <a:cs typeface="+mn-cs"/>
            </a:endParaRPr>
          </a:p>
          <a:p>
            <a:pPr>
              <a:defRPr/>
            </a:pPr>
            <a:r>
              <a:rPr lang="en-US" dirty="0" smtClean="0">
                <a:cs typeface="+mn-cs"/>
              </a:rPr>
              <a:t>Secondly, using spatial cloaking. The users’ locations are  transformed into another space while their exact /approximate spatial relationships are maintained. </a:t>
            </a:r>
          </a:p>
          <a:p>
            <a:pPr>
              <a:defRPr/>
            </a:pPr>
            <a:endParaRPr lang="en-US" dirty="0" smtClean="0">
              <a:cs typeface="+mn-cs"/>
            </a:endParaRPr>
          </a:p>
          <a:p>
            <a:pPr>
              <a:defRPr/>
            </a:pPr>
            <a:r>
              <a:rPr lang="en-US" dirty="0" smtClean="0">
                <a:cs typeface="+mn-cs"/>
              </a:rPr>
              <a:t>Thirdly, space transformations technique is proposing to blur a user’s exact location into a cloaked area that satisfies the user’s privacy requirement. </a:t>
            </a:r>
          </a:p>
          <a:p>
            <a:pPr>
              <a:defRPr/>
            </a:pPr>
            <a:endParaRPr lang="en-US" dirty="0" smtClean="0">
              <a:cs typeface="+mn-cs"/>
            </a:endParaRPr>
          </a:p>
          <a:p>
            <a:pPr>
              <a:defRPr/>
            </a:pPr>
            <a:r>
              <a:rPr lang="en-US" sz="2400" dirty="0" smtClean="0"/>
              <a:t>For user anonymity:</a:t>
            </a:r>
          </a:p>
          <a:p>
            <a:pPr lvl="1">
              <a:buFont typeface="Arial" charset="0"/>
              <a:buChar char="•"/>
              <a:defRPr/>
            </a:pPr>
            <a:r>
              <a:rPr lang="en-US" sz="2000" dirty="0" smtClean="0"/>
              <a:t> k-anonymity guarantees that querying user is indistinguishable from at least k-1others.</a:t>
            </a:r>
          </a:p>
          <a:p>
            <a:pPr lvl="1">
              <a:buFont typeface="Arial" charset="0"/>
              <a:buChar char="•"/>
              <a:defRPr/>
            </a:pPr>
            <a:r>
              <a:rPr lang="en-US" sz="2000" dirty="0" smtClean="0"/>
              <a:t> k-spatial anonymity is achieved by obfuscating the querying user’s location so that it cannot be identified with a probability &gt; 1/k. </a:t>
            </a:r>
          </a:p>
          <a:p>
            <a:pPr lvl="1">
              <a:buFont typeface="Arial" charset="0"/>
              <a:buChar char="•"/>
              <a:defRPr/>
            </a:pPr>
            <a:r>
              <a:rPr lang="en-US" sz="2000" dirty="0" smtClean="0"/>
              <a:t> this can be achieved using k dummy locations, assuming that the locations of a user has uniform probability over the space.</a:t>
            </a:r>
            <a:endParaRPr lang="en-US" altLang="zh-CN" sz="2000" dirty="0" smtClean="0">
              <a:ea typeface="SimSun" pitchFamily="2" charset="-122"/>
            </a:endParaRPr>
          </a:p>
          <a:p>
            <a:pPr>
              <a:defRPr/>
            </a:pPr>
            <a:endParaRPr lang="en-US" dirty="0" smtClean="0">
              <a:cs typeface="+mn-cs"/>
            </a:endParaRPr>
          </a:p>
          <a:p>
            <a:pPr>
              <a:defRPr/>
            </a:pPr>
            <a:endParaRPr lang="en-US" dirty="0" smtClean="0">
              <a:cs typeface="+mn-cs"/>
            </a:endParaRPr>
          </a:p>
          <a:p>
            <a:pPr>
              <a:defRPr/>
            </a:pPr>
            <a:endParaRPr lang="en-US" dirty="0" smtClean="0">
              <a:cs typeface="+mn-cs"/>
            </a:endParaRPr>
          </a:p>
          <a:p>
            <a:pPr>
              <a:defRPr/>
            </a:pPr>
            <a:endParaRPr lang="en-US" dirty="0" smtClean="0">
              <a:cs typeface="+mn-cs"/>
            </a:endParaRPr>
          </a:p>
          <a:p>
            <a:pPr>
              <a:defRPr/>
            </a:pPr>
            <a:r>
              <a:rPr lang="en-US" dirty="0" smtClean="0">
                <a:cs typeface="+mn-cs"/>
              </a:rPr>
              <a:t>Low Distance between two objects</a:t>
            </a:r>
          </a:p>
          <a:p>
            <a:pPr>
              <a:defRPr/>
            </a:pPr>
            <a:r>
              <a:rPr lang="en-US" dirty="0" smtClean="0">
                <a:cs typeface="+mn-cs"/>
              </a:rPr>
              <a:t>==</a:t>
            </a:r>
          </a:p>
          <a:p>
            <a:pPr>
              <a:defRPr/>
            </a:pPr>
            <a:r>
              <a:rPr lang="en-US" dirty="0" smtClean="0">
                <a:cs typeface="+mn-cs"/>
              </a:rPr>
              <a:t>High </a:t>
            </a:r>
            <a:r>
              <a:rPr lang="en-US" dirty="0" err="1" smtClean="0">
                <a:cs typeface="+mn-cs"/>
              </a:rPr>
              <a:t>sim</a:t>
            </a:r>
            <a:endParaRPr lang="en-US" dirty="0" smtClean="0">
              <a:cs typeface="+mn-cs"/>
            </a:endParaRPr>
          </a:p>
          <a:p>
            <a:pPr>
              <a:defRPr/>
            </a:pPr>
            <a:endParaRPr lang="en-US" dirty="0" smtClean="0">
              <a:cs typeface="+mn-cs"/>
            </a:endParaRPr>
          </a:p>
          <a:p>
            <a:pPr marL="342900" indent="-342900">
              <a:spcBef>
                <a:spcPct val="20000"/>
              </a:spcBef>
              <a:buFontTx/>
              <a:buChar char="•"/>
              <a:defRPr/>
            </a:pPr>
            <a:r>
              <a:rPr lang="en-US" sz="2400" i="1" dirty="0" smtClean="0">
                <a:cs typeface="+mn-cs"/>
              </a:rPr>
              <a:t>Metric Distance Functions (e.g. Euclidean):</a:t>
            </a:r>
          </a:p>
          <a:p>
            <a:pPr marL="742950" lvl="1" indent="-285750">
              <a:spcBef>
                <a:spcPct val="20000"/>
              </a:spcBef>
              <a:buFontTx/>
              <a:buChar char="–"/>
              <a:defRPr/>
            </a:pPr>
            <a:r>
              <a:rPr lang="en-US" sz="1800" i="1" dirty="0" smtClean="0"/>
              <a:t>Identity: d(</a:t>
            </a:r>
            <a:r>
              <a:rPr lang="en-US" sz="1800" i="1" dirty="0" err="1" smtClean="0"/>
              <a:t>x,x</a:t>
            </a:r>
            <a:r>
              <a:rPr lang="en-US" sz="1800" i="1" dirty="0" smtClean="0"/>
              <a:t>)=0</a:t>
            </a:r>
          </a:p>
          <a:p>
            <a:pPr marL="742950" lvl="1" indent="-285750">
              <a:spcBef>
                <a:spcPct val="20000"/>
              </a:spcBef>
              <a:buFontTx/>
              <a:buChar char="–"/>
              <a:defRPr/>
            </a:pPr>
            <a:r>
              <a:rPr lang="en-US" sz="1800" i="1" dirty="0" smtClean="0"/>
              <a:t>Non-Negativity: d(</a:t>
            </a:r>
            <a:r>
              <a:rPr lang="en-US" sz="1800" i="1" dirty="0" err="1" smtClean="0"/>
              <a:t>x,y</a:t>
            </a:r>
            <a:r>
              <a:rPr lang="en-US" sz="1800" i="1" dirty="0" smtClean="0"/>
              <a:t>)&gt;=0</a:t>
            </a:r>
          </a:p>
          <a:p>
            <a:pPr marL="742950" lvl="1" indent="-285750">
              <a:spcBef>
                <a:spcPct val="20000"/>
              </a:spcBef>
              <a:buFontTx/>
              <a:buChar char="–"/>
              <a:defRPr/>
            </a:pPr>
            <a:r>
              <a:rPr lang="en-US" sz="1800" i="1" dirty="0" smtClean="0"/>
              <a:t>Symmetry: d(</a:t>
            </a:r>
            <a:r>
              <a:rPr lang="en-US" sz="1800" i="1" dirty="0" err="1" smtClean="0"/>
              <a:t>x,y</a:t>
            </a:r>
            <a:r>
              <a:rPr lang="en-US" sz="1800" i="1" dirty="0" smtClean="0"/>
              <a:t>) = d(</a:t>
            </a:r>
            <a:r>
              <a:rPr lang="en-US" sz="1800" i="1" dirty="0" err="1" smtClean="0"/>
              <a:t>y,x</a:t>
            </a:r>
            <a:r>
              <a:rPr lang="en-US" sz="1800" i="1" dirty="0" smtClean="0"/>
              <a:t>)</a:t>
            </a:r>
          </a:p>
          <a:p>
            <a:pPr marL="742950" lvl="1" indent="-285750">
              <a:spcBef>
                <a:spcPct val="20000"/>
              </a:spcBef>
              <a:buFontTx/>
              <a:buChar char="–"/>
              <a:defRPr/>
            </a:pPr>
            <a:r>
              <a:rPr lang="en-US" sz="1800" i="1" dirty="0" smtClean="0"/>
              <a:t>Triangle Inequality: d(</a:t>
            </a:r>
            <a:r>
              <a:rPr lang="en-US" sz="1800" i="1" dirty="0" err="1" smtClean="0"/>
              <a:t>x,z</a:t>
            </a:r>
            <a:r>
              <a:rPr lang="en-US" sz="1800" i="1" dirty="0" smtClean="0"/>
              <a:t>) &lt;= d(</a:t>
            </a:r>
            <a:r>
              <a:rPr lang="en-US" sz="1800" i="1" dirty="0" err="1" smtClean="0"/>
              <a:t>x,y</a:t>
            </a:r>
            <a:r>
              <a:rPr lang="en-US" sz="1800" i="1" dirty="0" smtClean="0"/>
              <a:t>) + d(</a:t>
            </a:r>
            <a:r>
              <a:rPr lang="en-US" sz="1800" i="1" dirty="0" err="1" smtClean="0"/>
              <a:t>y,z</a:t>
            </a:r>
            <a:r>
              <a:rPr lang="en-US" sz="1800" i="1" dirty="0" smtClean="0"/>
              <a:t>)</a:t>
            </a:r>
          </a:p>
          <a:p>
            <a:pPr marL="342900" indent="-342900">
              <a:spcBef>
                <a:spcPct val="20000"/>
              </a:spcBef>
              <a:buFontTx/>
              <a:buChar char="•"/>
              <a:defRPr/>
            </a:pPr>
            <a:r>
              <a:rPr lang="en-US" sz="2400" i="1" dirty="0" smtClean="0">
                <a:cs typeface="+mn-cs"/>
              </a:rPr>
              <a:t>Non-Metric (e.g., LCSS, DTW): Any of the above properties is not obeyed.</a:t>
            </a:r>
          </a:p>
          <a:p>
            <a:pPr>
              <a:defRPr/>
            </a:pP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16</a:t>
            </a:fld>
            <a:endParaRPr lang="en-US"/>
          </a:p>
        </p:txBody>
      </p:sp>
    </p:spTree>
    <p:extLst>
      <p:ext uri="{BB962C8B-B14F-4D97-AF65-F5344CB8AC3E}">
        <p14:creationId xmlns:p14="http://schemas.microsoft.com/office/powerpoint/2010/main" val="74120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ea typeface="ＭＳ Ｐゴシック" pitchFamily="34" charset="-128"/>
              </a:rPr>
              <a:t>Firstly, the </a:t>
            </a:r>
            <a:r>
              <a:rPr lang="en-US" dirty="0" err="1" smtClean="0">
                <a:ea typeface="ＭＳ Ｐゴシック" pitchFamily="34" charset="-128"/>
              </a:rPr>
              <a:t>BloomMap</a:t>
            </a:r>
            <a:r>
              <a:rPr lang="en-US" dirty="0" smtClean="0">
                <a:ea typeface="ＭＳ Ｐゴシック" pitchFamily="34" charset="-128"/>
              </a:rPr>
              <a:t> algorithm minimizes energy consumption and time overhead and guarantees user’s location privacy. </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The reason behind this is that instead of sending its RSS vector, the user forwards a Bloom filter, constructed from one Access Point (AP) in its vicinity and its corresponding RSS value to the server.</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Afterwards, the server is responsible to use this Bloom filter and return to the user a small number of Matrix rows that will allow the user to identify its location. In simple words the distribution server returns to the user a partial </a:t>
            </a:r>
            <a:r>
              <a:rPr lang="en-US" dirty="0" err="1" smtClean="0">
                <a:ea typeface="ＭＳ Ｐゴシック" pitchFamily="34" charset="-128"/>
              </a:rPr>
              <a:t>radiomap</a:t>
            </a:r>
            <a:r>
              <a:rPr lang="en-US" dirty="0" smtClean="0">
                <a:ea typeface="ＭＳ Ｐゴシック" pitchFamily="34" charset="-128"/>
              </a:rPr>
              <a:t> which includes the lines from the Matrix representing the actual position of the user and some other lines derived from the bloom filter which represent fake locations based on the dummy APs. As a result, the distribution server is not able to approximate the actual location of the user.</a:t>
            </a:r>
          </a:p>
          <a:p>
            <a:pPr eaLnBrk="1" hangingPunct="1"/>
            <a:endParaRPr lang="en-US" dirty="0" smtClean="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17</a:t>
            </a:fld>
            <a:endParaRPr lang="en-US"/>
          </a:p>
        </p:txBody>
      </p:sp>
    </p:spTree>
    <p:extLst>
      <p:ext uri="{BB962C8B-B14F-4D97-AF65-F5344CB8AC3E}">
        <p14:creationId xmlns:p14="http://schemas.microsoft.com/office/powerpoint/2010/main" val="2939457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cs typeface="+mn-cs"/>
              </a:rPr>
              <a:t>Bloom ﬁlters were proposed by Burton Howard Bloom in 1970, as space-eﬃcient probabilistic data structures that are used to answer set-membership queries eﬃciently. The idea is to allocate a vector of b bits, initially all set to 0, and use h independent hash functions to hash an element to h positions in the vector with a uniform random distribution.</a:t>
            </a:r>
          </a:p>
          <a:p>
            <a:pPr>
              <a:defRPr/>
            </a:pPr>
            <a:endParaRPr lang="en-US" dirty="0" smtClean="0">
              <a:cs typeface="+mn-cs"/>
            </a:endParaRPr>
          </a:p>
          <a:p>
            <a:pPr>
              <a:defRPr/>
            </a:pPr>
            <a:r>
              <a:rPr lang="en-US" dirty="0" smtClean="0">
                <a:cs typeface="+mn-cs"/>
              </a:rPr>
              <a:t>The basic idea behind bloom filters used for preserving users’ privacy and actual/approximate location the following technique is followed: </a:t>
            </a:r>
          </a:p>
          <a:p>
            <a:pPr marL="990600" lvl="1" indent="-533400">
              <a:spcBef>
                <a:spcPct val="20000"/>
              </a:spcBef>
              <a:buFontTx/>
              <a:buChar char="•"/>
              <a:defRPr/>
            </a:pPr>
            <a:r>
              <a:rPr lang="en-US" sz="2400" dirty="0" smtClean="0"/>
              <a:t>allocate a vector of </a:t>
            </a:r>
            <a:r>
              <a:rPr lang="en-US" sz="2400" dirty="0" smtClean="0">
                <a:latin typeface="Courier New" pitchFamily="49" charset="0"/>
                <a:cs typeface="Courier New" pitchFamily="49" charset="0"/>
              </a:rPr>
              <a:t>b</a:t>
            </a:r>
            <a:r>
              <a:rPr lang="en-US" sz="2400" dirty="0" smtClean="0"/>
              <a:t> bits, initially all set to 0, </a:t>
            </a:r>
          </a:p>
          <a:p>
            <a:pPr marL="990600" lvl="1" indent="-533400">
              <a:spcBef>
                <a:spcPct val="20000"/>
              </a:spcBef>
              <a:buFontTx/>
              <a:buChar char="•"/>
              <a:defRPr/>
            </a:pPr>
            <a:r>
              <a:rPr lang="en-US" sz="2400" dirty="0" smtClean="0"/>
              <a:t>use h independent hash functions to hash an element to h positions in the vector with a uniform random distribution.  </a:t>
            </a:r>
          </a:p>
          <a:p>
            <a:pPr marL="990600" lvl="1" indent="-533400">
              <a:spcBef>
                <a:spcPct val="20000"/>
              </a:spcBef>
              <a:buFontTx/>
              <a:buChar char="•"/>
              <a:defRPr/>
            </a:pPr>
            <a:r>
              <a:rPr lang="en-US" sz="2400" dirty="0" smtClean="0"/>
              <a:t>feed the element to each of the </a:t>
            </a:r>
            <a:r>
              <a:rPr lang="en-US" sz="2400" dirty="0" smtClean="0">
                <a:latin typeface="Courier New" pitchFamily="49" charset="0"/>
                <a:cs typeface="Courier New" pitchFamily="49" charset="0"/>
              </a:rPr>
              <a:t>h</a:t>
            </a:r>
            <a:r>
              <a:rPr lang="en-US" sz="2400" dirty="0" smtClean="0"/>
              <a:t> hash functions to get </a:t>
            </a:r>
            <a:r>
              <a:rPr lang="en-US" sz="2400" dirty="0" smtClean="0">
                <a:latin typeface="Courier New" pitchFamily="49" charset="0"/>
                <a:cs typeface="Courier New" pitchFamily="49" charset="0"/>
              </a:rPr>
              <a:t>h</a:t>
            </a:r>
            <a:r>
              <a:rPr lang="en-US" sz="2400" dirty="0" smtClean="0"/>
              <a:t> vector positions and set them to 1.</a:t>
            </a:r>
          </a:p>
          <a:p>
            <a:pPr>
              <a:spcBef>
                <a:spcPct val="20000"/>
              </a:spcBef>
              <a:defRPr/>
            </a:pPr>
            <a:r>
              <a:rPr lang="en-US" sz="2800" dirty="0" smtClean="0"/>
              <a:t>To test whether an element is a member of a set: </a:t>
            </a:r>
          </a:p>
          <a:p>
            <a:pPr marL="990600" lvl="1" indent="-533400">
              <a:spcBef>
                <a:spcPct val="20000"/>
              </a:spcBef>
              <a:buFontTx/>
              <a:buChar char="•"/>
              <a:defRPr/>
            </a:pPr>
            <a:r>
              <a:rPr lang="en-US" sz="2400" dirty="0" smtClean="0"/>
              <a:t>compare the vector of the query to the vector of the set, i.e., the Bloom filter.</a:t>
            </a:r>
          </a:p>
          <a:p>
            <a:pPr marL="990600" lvl="1" indent="-533400">
              <a:spcBef>
                <a:spcPct val="20000"/>
              </a:spcBef>
              <a:buFontTx/>
              <a:buChar char="•"/>
              <a:defRPr/>
            </a:pPr>
            <a:r>
              <a:rPr lang="en-US" sz="2400" dirty="0" smtClean="0"/>
              <a:t>If all non-zero positions match, then the element might be a member of the set, since Bloom filters do not prevent false positives.</a:t>
            </a:r>
            <a:endParaRPr lang="en-US" altLang="zh-CN" sz="2400" dirty="0" smtClean="0">
              <a:ea typeface="SimSun" pitchFamily="2" charset="-122"/>
            </a:endParaRPr>
          </a:p>
          <a:p>
            <a:pPr>
              <a:defRPr/>
            </a:pPr>
            <a:endParaRPr lang="en-US" dirty="0" smtClean="0">
              <a:cs typeface="+mn-cs"/>
            </a:endParaRPr>
          </a:p>
          <a:p>
            <a:pPr>
              <a:defRPr/>
            </a:pPr>
            <a:endParaRPr lang="en-US" dirty="0" smtClean="0">
              <a:cs typeface="+mn-cs"/>
            </a:endParaRPr>
          </a:p>
          <a:p>
            <a:pPr>
              <a:defRPr/>
            </a:pPr>
            <a:r>
              <a:rPr lang="en-US" dirty="0" smtClean="0">
                <a:cs typeface="+mn-cs"/>
              </a:rPr>
              <a:t>Low Distance between two objects</a:t>
            </a:r>
          </a:p>
          <a:p>
            <a:pPr>
              <a:defRPr/>
            </a:pPr>
            <a:r>
              <a:rPr lang="en-US" dirty="0" smtClean="0">
                <a:cs typeface="+mn-cs"/>
              </a:rPr>
              <a:t>==</a:t>
            </a:r>
          </a:p>
          <a:p>
            <a:pPr>
              <a:defRPr/>
            </a:pPr>
            <a:r>
              <a:rPr lang="en-US" dirty="0" smtClean="0">
                <a:cs typeface="+mn-cs"/>
              </a:rPr>
              <a:t>High </a:t>
            </a:r>
            <a:r>
              <a:rPr lang="en-US" dirty="0" err="1" smtClean="0">
                <a:cs typeface="+mn-cs"/>
              </a:rPr>
              <a:t>sim</a:t>
            </a:r>
            <a:endParaRPr lang="en-US" dirty="0" smtClean="0">
              <a:cs typeface="+mn-cs"/>
            </a:endParaRPr>
          </a:p>
          <a:p>
            <a:pPr>
              <a:defRPr/>
            </a:pPr>
            <a:endParaRPr lang="en-US" dirty="0" smtClean="0">
              <a:cs typeface="+mn-cs"/>
            </a:endParaRPr>
          </a:p>
          <a:p>
            <a:pPr marL="342900" indent="-342900">
              <a:spcBef>
                <a:spcPct val="20000"/>
              </a:spcBef>
              <a:buFontTx/>
              <a:buChar char="•"/>
              <a:defRPr/>
            </a:pPr>
            <a:r>
              <a:rPr lang="en-US" sz="2400" i="1" dirty="0" smtClean="0">
                <a:cs typeface="+mn-cs"/>
              </a:rPr>
              <a:t>Metric Distance Functions (e.g. Euclidean):</a:t>
            </a:r>
          </a:p>
          <a:p>
            <a:pPr marL="742950" lvl="1" indent="-285750">
              <a:spcBef>
                <a:spcPct val="20000"/>
              </a:spcBef>
              <a:buFontTx/>
              <a:buChar char="–"/>
              <a:defRPr/>
            </a:pPr>
            <a:r>
              <a:rPr lang="en-US" sz="1800" i="1" dirty="0" smtClean="0"/>
              <a:t>Identity: d(</a:t>
            </a:r>
            <a:r>
              <a:rPr lang="en-US" sz="1800" i="1" dirty="0" err="1" smtClean="0"/>
              <a:t>x,x</a:t>
            </a:r>
            <a:r>
              <a:rPr lang="en-US" sz="1800" i="1" dirty="0" smtClean="0"/>
              <a:t>)=0</a:t>
            </a:r>
          </a:p>
          <a:p>
            <a:pPr marL="742950" lvl="1" indent="-285750">
              <a:spcBef>
                <a:spcPct val="20000"/>
              </a:spcBef>
              <a:buFontTx/>
              <a:buChar char="–"/>
              <a:defRPr/>
            </a:pPr>
            <a:r>
              <a:rPr lang="en-US" sz="1800" i="1" dirty="0" smtClean="0"/>
              <a:t>Non-Negativity: d(</a:t>
            </a:r>
            <a:r>
              <a:rPr lang="en-US" sz="1800" i="1" dirty="0" err="1" smtClean="0"/>
              <a:t>x,y</a:t>
            </a:r>
            <a:r>
              <a:rPr lang="en-US" sz="1800" i="1" dirty="0" smtClean="0"/>
              <a:t>)&gt;=0</a:t>
            </a:r>
          </a:p>
          <a:p>
            <a:pPr marL="742950" lvl="1" indent="-285750">
              <a:spcBef>
                <a:spcPct val="20000"/>
              </a:spcBef>
              <a:buFontTx/>
              <a:buChar char="–"/>
              <a:defRPr/>
            </a:pPr>
            <a:r>
              <a:rPr lang="en-US" sz="1800" i="1" dirty="0" smtClean="0"/>
              <a:t>Symmetry: d(</a:t>
            </a:r>
            <a:r>
              <a:rPr lang="en-US" sz="1800" i="1" dirty="0" err="1" smtClean="0"/>
              <a:t>x,y</a:t>
            </a:r>
            <a:r>
              <a:rPr lang="en-US" sz="1800" i="1" dirty="0" smtClean="0"/>
              <a:t>) = d(</a:t>
            </a:r>
            <a:r>
              <a:rPr lang="en-US" sz="1800" i="1" dirty="0" err="1" smtClean="0"/>
              <a:t>y,x</a:t>
            </a:r>
            <a:r>
              <a:rPr lang="en-US" sz="1800" i="1" dirty="0" smtClean="0"/>
              <a:t>)</a:t>
            </a:r>
          </a:p>
          <a:p>
            <a:pPr marL="742950" lvl="1" indent="-285750">
              <a:spcBef>
                <a:spcPct val="20000"/>
              </a:spcBef>
              <a:buFontTx/>
              <a:buChar char="–"/>
              <a:defRPr/>
            </a:pPr>
            <a:r>
              <a:rPr lang="en-US" sz="1800" i="1" dirty="0" smtClean="0"/>
              <a:t>Triangle Inequality: d(</a:t>
            </a:r>
            <a:r>
              <a:rPr lang="en-US" sz="1800" i="1" dirty="0" err="1" smtClean="0"/>
              <a:t>x,z</a:t>
            </a:r>
            <a:r>
              <a:rPr lang="en-US" sz="1800" i="1" dirty="0" smtClean="0"/>
              <a:t>) &lt;= d(</a:t>
            </a:r>
            <a:r>
              <a:rPr lang="en-US" sz="1800" i="1" dirty="0" err="1" smtClean="0"/>
              <a:t>x,y</a:t>
            </a:r>
            <a:r>
              <a:rPr lang="en-US" sz="1800" i="1" dirty="0" smtClean="0"/>
              <a:t>) + d(</a:t>
            </a:r>
            <a:r>
              <a:rPr lang="en-US" sz="1800" i="1" dirty="0" err="1" smtClean="0"/>
              <a:t>y,z</a:t>
            </a:r>
            <a:r>
              <a:rPr lang="en-US" sz="1800" i="1" dirty="0" smtClean="0"/>
              <a:t>)</a:t>
            </a:r>
          </a:p>
          <a:p>
            <a:pPr marL="342900" indent="-342900">
              <a:spcBef>
                <a:spcPct val="20000"/>
              </a:spcBef>
              <a:buFontTx/>
              <a:buChar char="•"/>
              <a:defRPr/>
            </a:pPr>
            <a:r>
              <a:rPr lang="en-US" sz="2400" i="1" dirty="0" smtClean="0">
                <a:cs typeface="+mn-cs"/>
              </a:rPr>
              <a:t>Non-Metric (e.g., LCSS, DTW): Any of the above properties is not obeyed.</a:t>
            </a:r>
          </a:p>
          <a:p>
            <a:pPr>
              <a:defRPr/>
            </a:pP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18</a:t>
            </a:fld>
            <a:endParaRPr lang="en-US"/>
          </a:p>
        </p:txBody>
      </p:sp>
    </p:spTree>
    <p:extLst>
      <p:ext uri="{BB962C8B-B14F-4D97-AF65-F5344CB8AC3E}">
        <p14:creationId xmlns:p14="http://schemas.microsoft.com/office/powerpoint/2010/main" val="2344594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ＭＳ Ｐゴシック" pitchFamily="34" charset="-128"/>
              </a:rPr>
              <a:t>The most significant feature of Bloom filters is that there is a clear tradeoff between b and the probability of a false positive. </a:t>
            </a:r>
          </a:p>
          <a:p>
            <a:r>
              <a:rPr lang="en-US" dirty="0" smtClean="0">
                <a:ea typeface="ＭＳ Ｐゴシック" pitchFamily="34" charset="-128"/>
              </a:rPr>
              <a:t>Given </a:t>
            </a:r>
            <a:r>
              <a:rPr lang="en-US" dirty="0" smtClean="0">
                <a:latin typeface="Courier New" pitchFamily="49" charset="0"/>
                <a:ea typeface="ＭＳ Ｐゴシック" pitchFamily="34" charset="-128"/>
                <a:cs typeface="Courier New" pitchFamily="49" charset="0"/>
              </a:rPr>
              <a:t>h</a:t>
            </a:r>
            <a:r>
              <a:rPr lang="en-US" dirty="0" smtClean="0">
                <a:ea typeface="ＭＳ Ｐゴシック" pitchFamily="34" charset="-128"/>
              </a:rPr>
              <a:t> optimal hash functions, </a:t>
            </a:r>
            <a:r>
              <a:rPr lang="en-US" dirty="0" smtClean="0">
                <a:latin typeface="Courier New" pitchFamily="49" charset="0"/>
                <a:ea typeface="ＭＳ Ｐゴシック" pitchFamily="34" charset="-128"/>
                <a:cs typeface="Courier New" pitchFamily="49" charset="0"/>
              </a:rPr>
              <a:t>b</a:t>
            </a:r>
            <a:r>
              <a:rPr lang="en-US" dirty="0" smtClean="0">
                <a:ea typeface="ＭＳ Ｐゴシック" pitchFamily="34" charset="-128"/>
              </a:rPr>
              <a:t> bits for the Bloom filter and the number </a:t>
            </a:r>
            <a:r>
              <a:rPr lang="en-US" dirty="0" smtClean="0">
                <a:latin typeface="Courier New" pitchFamily="49" charset="0"/>
                <a:ea typeface="ＭＳ Ｐゴシック" pitchFamily="34" charset="-128"/>
                <a:cs typeface="Courier New" pitchFamily="49" charset="0"/>
              </a:rPr>
              <a:t>M</a:t>
            </a:r>
            <a:r>
              <a:rPr lang="en-US" dirty="0" smtClean="0">
                <a:ea typeface="ＭＳ Ｐゴシック" pitchFamily="34" charset="-128"/>
              </a:rPr>
              <a:t> of elements we can calculate the amount of false positives produced by the Bloom filter:</a:t>
            </a:r>
          </a:p>
          <a:p>
            <a:endParaRPr lang="en-US" dirty="0" smtClean="0">
              <a:ea typeface="ＭＳ Ｐゴシック" pitchFamily="34" charset="-128"/>
            </a:endParaRPr>
          </a:p>
          <a:p>
            <a:r>
              <a:rPr lang="en-US" dirty="0" smtClean="0">
                <a:ea typeface="ＭＳ Ｐゴシック" pitchFamily="34" charset="-128"/>
              </a:rPr>
              <a:t>False positives help us to preserve users’ privacy and this will be explained in more detail during the rest of the presentation.</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19</a:t>
            </a:fld>
            <a:endParaRPr lang="en-US"/>
          </a:p>
        </p:txBody>
      </p:sp>
    </p:spTree>
    <p:extLst>
      <p:ext uri="{BB962C8B-B14F-4D97-AF65-F5344CB8AC3E}">
        <p14:creationId xmlns:p14="http://schemas.microsoft.com/office/powerpoint/2010/main" val="1119586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ea typeface="ＭＳ Ｐゴシック" pitchFamily="34" charset="-128"/>
              </a:rPr>
              <a:t>Before starting the main part of the presentation I would like to introduce you to the world</a:t>
            </a:r>
            <a:r>
              <a:rPr lang="en-US" baseline="0" dirty="0" smtClean="0">
                <a:ea typeface="ＭＳ Ｐゴシック" pitchFamily="34" charset="-128"/>
              </a:rPr>
              <a:t> of </a:t>
            </a:r>
            <a:r>
              <a:rPr lang="en-US" baseline="0" dirty="0" err="1" smtClean="0">
                <a:ea typeface="ＭＳ Ｐゴシック" pitchFamily="34" charset="-128"/>
              </a:rPr>
              <a:t>SmartPhone</a:t>
            </a:r>
            <a:r>
              <a:rPr lang="en-US" baseline="0" dirty="0" smtClean="0">
                <a:ea typeface="ＭＳ Ｐゴシック" pitchFamily="34" charset="-128"/>
              </a:rPr>
              <a:t> devices and then</a:t>
            </a:r>
            <a:r>
              <a:rPr lang="en-US" dirty="0" smtClean="0">
                <a:ea typeface="ＭＳ Ｐゴシック" pitchFamily="34" charset="-128"/>
              </a:rPr>
              <a:t> introduce</a:t>
            </a:r>
            <a:r>
              <a:rPr lang="en-US" baseline="0" dirty="0" smtClean="0">
                <a:ea typeface="ＭＳ Ｐゴシック" pitchFamily="34" charset="-128"/>
              </a:rPr>
              <a:t> ourselves and some of our previous work. </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Nowadays, Smartphones became a powerful sensing device.  Typically, smartphones consist of powerful hardware, for example dual core and four core processors, some of them up to 1GB or RAM and up to 48GB or flash storage, </a:t>
            </a:r>
            <a:r>
              <a:rPr lang="en-US" dirty="0" err="1" smtClean="0">
                <a:ea typeface="ＭＳ Ｐゴシック" pitchFamily="34" charset="-128"/>
              </a:rPr>
              <a:t>WiFi</a:t>
            </a:r>
            <a:r>
              <a:rPr lang="en-US" dirty="0" smtClean="0">
                <a:ea typeface="ＭＳ Ｐゴシック" pitchFamily="34" charset="-128"/>
              </a:rPr>
              <a:t> and 3G interfaces and a variety of in-built sensors for example , proximity sensors, accelerometer, microphone, GPS and A-GPS.</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Thus, smartphones are able to process large amount of data while the combination of those sensors creates opportunities for Geo-located crowd-sourced data acquisition (Opportunistic/ Participatory Sensing) and Location-aware applications and services.</a:t>
            </a:r>
          </a:p>
          <a:p>
            <a:pPr eaLnBrk="1" hangingPunct="1"/>
            <a:endParaRPr lang="en-US" dirty="0" smtClean="0">
              <a:ea typeface="ＭＳ Ｐゴシック" pitchFamily="34" charset="-128"/>
            </a:endParaRPr>
          </a:p>
          <a:p>
            <a:pPr eaLnBrk="1" hangingPunct="1"/>
            <a:r>
              <a:rPr lang="en-US" dirty="0" err="1" smtClean="0">
                <a:ea typeface="ＭＳ Ｐゴシック" pitchFamily="34" charset="-128"/>
              </a:rPr>
              <a:t>SmartTrace</a:t>
            </a:r>
            <a:r>
              <a:rPr lang="en-US" baseline="0" dirty="0" smtClean="0">
                <a:ea typeface="ＭＳ Ｐゴシック" pitchFamily="34" charset="-128"/>
              </a:rPr>
              <a:t> and </a:t>
            </a:r>
            <a:r>
              <a:rPr lang="en-US" baseline="0" dirty="0" err="1" smtClean="0">
                <a:ea typeface="ＭＳ Ｐゴシック" pitchFamily="34" charset="-128"/>
              </a:rPr>
              <a:t>SmartLab</a:t>
            </a:r>
            <a:r>
              <a:rPr lang="en-US" baseline="0" dirty="0" smtClean="0">
                <a:ea typeface="ＭＳ Ｐゴシック" pitchFamily="34" charset="-128"/>
              </a:rPr>
              <a:t> are some applications developed by our group. Firstly, </a:t>
            </a:r>
            <a:r>
              <a:rPr lang="en-US" baseline="0" dirty="0" err="1" smtClean="0">
                <a:ea typeface="ＭＳ Ｐゴシック" pitchFamily="34" charset="-128"/>
              </a:rPr>
              <a:t>SmartTrace</a:t>
            </a:r>
            <a:r>
              <a:rPr lang="en-US" baseline="0" dirty="0" smtClean="0">
                <a:ea typeface="ＭＳ Ｐゴシック" pitchFamily="34" charset="-128"/>
              </a:rPr>
              <a:t> is a </a:t>
            </a:r>
            <a:r>
              <a:rPr lang="en-US" baseline="0" dirty="0" err="1" smtClean="0">
                <a:ea typeface="ＭＳ Ｐゴシック" pitchFamily="34" charset="-128"/>
              </a:rPr>
              <a:t>crouwdsourced</a:t>
            </a:r>
            <a:r>
              <a:rPr lang="en-US" baseline="0" dirty="0" smtClean="0">
                <a:ea typeface="ＭＳ Ｐゴシック" pitchFamily="34" charset="-128"/>
              </a:rPr>
              <a:t> trajectory similarity search framework. </a:t>
            </a:r>
            <a:r>
              <a:rPr lang="en-US" baseline="0" dirty="0" err="1" smtClean="0">
                <a:ea typeface="ＭＳ Ｐゴシック" pitchFamily="34" charset="-128"/>
              </a:rPr>
              <a:t>SmartLab</a:t>
            </a:r>
            <a:r>
              <a:rPr lang="en-US" baseline="0" dirty="0" smtClean="0">
                <a:ea typeface="ＭＳ Ｐゴシック" pitchFamily="34" charset="-128"/>
              </a:rPr>
              <a:t> is the first programming cloud of Android devices. Users are able to lease Android devices and use </a:t>
            </a:r>
            <a:r>
              <a:rPr lang="en-US" baseline="0" dirty="0" err="1" smtClean="0">
                <a:ea typeface="ＭＳ Ｐゴシック" pitchFamily="34" charset="-128"/>
              </a:rPr>
              <a:t>SmartLab</a:t>
            </a:r>
            <a:r>
              <a:rPr lang="en-US" baseline="0" dirty="0" smtClean="0">
                <a:ea typeface="ＭＳ Ｐゴシック" pitchFamily="34" charset="-128"/>
              </a:rPr>
              <a:t> in order to conduct experiments on those devices. Users are able to issue shell commands, transfer files and control multiple devices through their browsers simultaneously. </a:t>
            </a:r>
            <a:r>
              <a:rPr lang="en-US" baseline="0" dirty="0" err="1" smtClean="0">
                <a:ea typeface="ＭＳ Ｐゴシック" pitchFamily="34" charset="-128"/>
              </a:rPr>
              <a:t>SmartLab</a:t>
            </a:r>
            <a:r>
              <a:rPr lang="en-US" baseline="0" dirty="0" smtClean="0">
                <a:ea typeface="ＭＳ Ｐゴシック" pitchFamily="34" charset="-128"/>
              </a:rPr>
              <a:t> will be presented to the Demo Session of </a:t>
            </a:r>
            <a:r>
              <a:rPr lang="en-US" baseline="0" dirty="0" err="1" smtClean="0">
                <a:ea typeface="ＭＳ Ｐゴシック" pitchFamily="34" charset="-128"/>
              </a:rPr>
              <a:t>MobiSys</a:t>
            </a:r>
            <a:r>
              <a:rPr lang="en-US" baseline="0" dirty="0" smtClean="0">
                <a:ea typeface="ＭＳ Ｐゴシック" pitchFamily="34" charset="-128"/>
              </a:rPr>
              <a:t> 2012.</a:t>
            </a:r>
            <a:endParaRPr lang="en-US" dirty="0" smtClean="0">
              <a:ea typeface="ＭＳ Ｐゴシック" pitchFamily="34" charset="-128"/>
            </a:endParaRP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http://en.wikipedia.org/wiki/Wikipedia:Database_download</a:t>
            </a:r>
          </a:p>
          <a:p>
            <a:pPr eaLnBrk="1" hangingPunct="1"/>
            <a:r>
              <a:rPr lang="en-US" dirty="0" smtClean="0">
                <a:ea typeface="ＭＳ Ｐゴシック" pitchFamily="34" charset="-128"/>
              </a:rPr>
              <a:t>Wikipedia (Current revisions only, no talk or user pages): 6.07 GB compressed  or </a:t>
            </a:r>
            <a:r>
              <a:rPr lang="en-US" b="1" dirty="0" smtClean="0">
                <a:ea typeface="ＭＳ Ｐゴシック" pitchFamily="34" charset="-128"/>
              </a:rPr>
              <a:t>27 GB uncompressed</a:t>
            </a:r>
          </a:p>
          <a:p>
            <a:pPr eaLnBrk="1" hangingPunct="1"/>
            <a:r>
              <a:rPr lang="en-US" dirty="0" smtClean="0">
                <a:ea typeface="ＭＳ Ｐゴシック" pitchFamily="34" charset="-128"/>
              </a:rPr>
              <a:t>All revisions, all pages: 5 TB!</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GPS:  1 meter and of 1.5 meters =&gt; up to 30 meters</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For instance, the </a:t>
            </a:r>
            <a:r>
              <a:rPr lang="en-US" altLang="en-US" i="1" dirty="0" smtClean="0">
                <a:ea typeface="ＭＳ Ｐゴシック" pitchFamily="34" charset="-128"/>
              </a:rPr>
              <a:t>“</a:t>
            </a:r>
            <a:r>
              <a:rPr lang="en-US" i="1" dirty="0" smtClean="0">
                <a:ea typeface="ＭＳ Ｐゴシック" pitchFamily="34" charset="-128"/>
              </a:rPr>
              <a:t>My Location</a:t>
            </a:r>
            <a:r>
              <a:rPr lang="en-US" altLang="en-US" i="1" dirty="0" smtClean="0">
                <a:ea typeface="ＭＳ Ｐゴシック" pitchFamily="34" charset="-128"/>
              </a:rPr>
              <a:t>”</a:t>
            </a:r>
            <a:r>
              <a:rPr lang="en-US" i="1" dirty="0" smtClean="0">
                <a:ea typeface="ＭＳ Ｐゴシック" pitchFamily="34" charset="-128"/>
              </a:rPr>
              <a:t> service by Google, can only provide accuracies of about 200m while Cell Tower Positioning provides accuracies of several thousand meters.</a:t>
            </a:r>
            <a:endParaRPr lang="en-US" dirty="0" smtClean="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2</a:t>
            </a:fld>
            <a:endParaRPr lang="en-US"/>
          </a:p>
        </p:txBody>
      </p:sp>
    </p:spTree>
    <p:extLst>
      <p:ext uri="{BB962C8B-B14F-4D97-AF65-F5344CB8AC3E}">
        <p14:creationId xmlns:p14="http://schemas.microsoft.com/office/powerpoint/2010/main" val="294225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complete example</a:t>
            </a:r>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20</a:t>
            </a:fld>
            <a:endParaRPr lang="en-US"/>
          </a:p>
        </p:txBody>
      </p:sp>
    </p:spTree>
    <p:extLst>
      <p:ext uri="{BB962C8B-B14F-4D97-AF65-F5344CB8AC3E}">
        <p14:creationId xmlns:p14="http://schemas.microsoft.com/office/powerpoint/2010/main" val="2537888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ea typeface="ＭＳ Ｐゴシック" pitchFamily="34" charset="-128"/>
              </a:rPr>
              <a:t>The </a:t>
            </a:r>
            <a:r>
              <a:rPr lang="en-US" dirty="0" err="1" smtClean="0">
                <a:ea typeface="ＭＳ Ｐゴシック" pitchFamily="34" charset="-128"/>
              </a:rPr>
              <a:t>BloomMap</a:t>
            </a:r>
            <a:r>
              <a:rPr lang="en-US" dirty="0" smtClean="0">
                <a:ea typeface="ＭＳ Ｐゴシック" pitchFamily="34" charset="-128"/>
              </a:rPr>
              <a:t> algorithm characteristics are the following:</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In terms of energy consumption BMA is better than DRA because only a very small subset of MATRIX rows are sent to the user and needs to be processed in order to approximate user’s position. </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In terms of retrieval time is more efficient as it is only requires the </a:t>
            </a:r>
            <a:r>
              <a:rPr lang="en-US" dirty="0" err="1" smtClean="0">
                <a:ea typeface="ＭＳ Ｐゴシック" pitchFamily="34" charset="-128"/>
              </a:rPr>
              <a:t>transmition</a:t>
            </a:r>
            <a:r>
              <a:rPr lang="en-US" dirty="0" smtClean="0">
                <a:ea typeface="ＭＳ Ｐゴシック" pitchFamily="34" charset="-128"/>
              </a:rPr>
              <a:t> of a partial </a:t>
            </a:r>
            <a:r>
              <a:rPr lang="en-US" dirty="0" err="1" smtClean="0">
                <a:ea typeface="ＭＳ Ｐゴシック" pitchFamily="34" charset="-128"/>
              </a:rPr>
              <a:t>radiomap</a:t>
            </a:r>
            <a:r>
              <a:rPr lang="en-US" dirty="0" smtClean="0">
                <a:ea typeface="ＭＳ Ｐゴシック" pitchFamily="34" charset="-128"/>
              </a:rPr>
              <a:t> and ensures fast reception of the </a:t>
            </a:r>
            <a:r>
              <a:rPr lang="en-US" dirty="0" err="1" smtClean="0">
                <a:ea typeface="ＭＳ Ｐゴシック" pitchFamily="34" charset="-128"/>
              </a:rPr>
              <a:t>radiomap</a:t>
            </a:r>
            <a:r>
              <a:rPr lang="en-US" dirty="0" smtClean="0">
                <a:ea typeface="ＭＳ Ｐゴシック" pitchFamily="34" charset="-128"/>
              </a:rPr>
              <a:t>. </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Finally, regarding preserving users’ privacy </a:t>
            </a:r>
            <a:r>
              <a:rPr lang="en-US" dirty="0" err="1" smtClean="0">
                <a:ea typeface="ＭＳ Ｐゴシック" pitchFamily="34" charset="-128"/>
              </a:rPr>
              <a:t>BloomMap</a:t>
            </a:r>
            <a:r>
              <a:rPr lang="en-US" dirty="0" smtClean="0">
                <a:ea typeface="ＭＳ Ｐゴシック" pitchFamily="34" charset="-128"/>
              </a:rPr>
              <a:t> algorithm provides simple cloaking and k-spatial anonymity and ensures that the server can only identify a wider area instead of approximating the actual users’ position.</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21</a:t>
            </a:fld>
            <a:endParaRPr lang="en-US"/>
          </a:p>
        </p:txBody>
      </p:sp>
    </p:spTree>
    <p:extLst>
      <p:ext uri="{BB962C8B-B14F-4D97-AF65-F5344CB8AC3E}">
        <p14:creationId xmlns:p14="http://schemas.microsoft.com/office/powerpoint/2010/main" val="3309074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ea typeface="ＭＳ Ｐゴシック" pitchFamily="34" charset="-128"/>
              </a:rPr>
              <a:t>The user is able to define the redundancy of the bloom filter. </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Only one AP-id from the APs in the user’s vicinity is used to create the Bloom filter. </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The answer set can be further reduced with a slight trade-off in the amount of cloaking achieved.</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22</a:t>
            </a:fld>
            <a:endParaRPr lang="en-US"/>
          </a:p>
        </p:txBody>
      </p:sp>
    </p:spTree>
    <p:extLst>
      <p:ext uri="{BB962C8B-B14F-4D97-AF65-F5344CB8AC3E}">
        <p14:creationId xmlns:p14="http://schemas.microsoft.com/office/powerpoint/2010/main" val="3880203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Now, lets proceed to the experimental evaluation of </a:t>
            </a:r>
            <a:r>
              <a:rPr lang="en-US" dirty="0" err="1" smtClean="0">
                <a:ea typeface="ＭＳ Ｐゴシック" pitchFamily="34" charset="-128"/>
              </a:rPr>
              <a:t>BloomMap</a:t>
            </a:r>
            <a:r>
              <a:rPr lang="en-US" dirty="0" smtClean="0">
                <a:ea typeface="ＭＳ Ｐゴシック" pitchFamily="34" charset="-128"/>
              </a:rPr>
              <a:t> algorithm</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23</a:t>
            </a:fld>
            <a:endParaRPr lang="en-US"/>
          </a:p>
        </p:txBody>
      </p:sp>
    </p:spTree>
    <p:extLst>
      <p:ext uri="{BB962C8B-B14F-4D97-AF65-F5344CB8AC3E}">
        <p14:creationId xmlns:p14="http://schemas.microsoft.com/office/powerpoint/2010/main" val="2045291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ＭＳ Ｐゴシック" pitchFamily="34" charset="-128"/>
              </a:rPr>
              <a:t>Before</a:t>
            </a:r>
            <a:r>
              <a:rPr lang="en-US" baseline="0" dirty="0" smtClean="0">
                <a:ea typeface="ＭＳ Ｐゴシック" pitchFamily="34" charset="-128"/>
              </a:rPr>
              <a:t> proceeding to our experimental evaluation we will start by presenting a prototype built at the University of Cyprus which implements the DRA technique. </a:t>
            </a:r>
            <a:r>
              <a:rPr lang="en-US" baseline="0" dirty="0" err="1" smtClean="0">
                <a:ea typeface="ＭＳ Ｐゴシック" pitchFamily="34" charset="-128"/>
              </a:rPr>
              <a:t>Airplace</a:t>
            </a:r>
            <a:r>
              <a:rPr lang="en-US" dirty="0" smtClean="0">
                <a:ea typeface="ＭＳ Ｐゴシック" pitchFamily="34" charset="-128"/>
              </a:rPr>
              <a:t> consists of the RSS Logger, the </a:t>
            </a:r>
            <a:r>
              <a:rPr lang="en-US" dirty="0" err="1" smtClean="0">
                <a:ea typeface="ＭＳ Ｐゴシック" pitchFamily="34" charset="-128"/>
              </a:rPr>
              <a:t>FindMe</a:t>
            </a:r>
            <a:r>
              <a:rPr lang="en-US" dirty="0" smtClean="0">
                <a:ea typeface="ＭＳ Ｐゴシック" pitchFamily="34" charset="-128"/>
              </a:rPr>
              <a:t> application and the distribution server. </a:t>
            </a:r>
          </a:p>
          <a:p>
            <a:endParaRPr lang="en-US" dirty="0" smtClean="0">
              <a:ea typeface="ＭＳ Ｐゴシック" pitchFamily="34" charset="-128"/>
            </a:endParaRPr>
          </a:p>
          <a:p>
            <a:r>
              <a:rPr lang="en-US" b="1" dirty="0" smtClean="0">
                <a:ea typeface="ＭＳ Ｐゴシック" pitchFamily="34" charset="-128"/>
              </a:rPr>
              <a:t>It does not currently integrate </a:t>
            </a:r>
            <a:r>
              <a:rPr lang="en-US" b="1" dirty="0" err="1" smtClean="0">
                <a:ea typeface="ＭＳ Ｐゴシック" pitchFamily="34" charset="-128"/>
              </a:rPr>
              <a:t>BloomMap</a:t>
            </a:r>
            <a:r>
              <a:rPr lang="en-US" b="1" dirty="0" smtClean="0">
                <a:ea typeface="ＭＳ Ｐゴシック" pitchFamily="34" charset="-128"/>
              </a:rPr>
              <a:t> but the metrics collected from this application helped us in</a:t>
            </a:r>
            <a:r>
              <a:rPr lang="en-US" b="1" baseline="0" dirty="0" smtClean="0">
                <a:ea typeface="ＭＳ Ｐゴシック" pitchFamily="34" charset="-128"/>
              </a:rPr>
              <a:t> choosing our evaluation methodology</a:t>
            </a:r>
            <a:r>
              <a:rPr lang="en-US" b="1" dirty="0" smtClean="0">
                <a:ea typeface="ＭＳ Ｐゴシック" pitchFamily="34" charset="-128"/>
              </a:rPr>
              <a:t>. </a:t>
            </a:r>
          </a:p>
          <a:p>
            <a:endParaRPr lang="en-US" dirty="0" smtClean="0">
              <a:ea typeface="ＭＳ Ｐゴシック" pitchFamily="34" charset="-128"/>
            </a:endParaRPr>
          </a:p>
          <a:p>
            <a:r>
              <a:rPr lang="en-US" dirty="0" smtClean="0">
                <a:ea typeface="ＭＳ Ｐゴシック" pitchFamily="34" charset="-128"/>
              </a:rPr>
              <a:t>The RSS Logger Application uses Android RSS API for scanning and recording data samples in specific locations at predefined intervals. In telecommunications, received signal strength indicator (RSSI) is a measurement of the power present in a received radio signal. RSSI is an indication of the power level being received by the antenna. Therefore, the higher the RSSI number (or less negative in some devices), the stronger the signal.</a:t>
            </a:r>
          </a:p>
          <a:p>
            <a:endParaRPr lang="en-US" dirty="0" smtClean="0">
              <a:ea typeface="ＭＳ Ｐゴシック" pitchFamily="34" charset="-128"/>
            </a:endParaRPr>
          </a:p>
          <a:p>
            <a:r>
              <a:rPr lang="en-US" dirty="0" err="1" smtClean="0">
                <a:ea typeface="ＭＳ Ｐゴシック" pitchFamily="34" charset="-128"/>
              </a:rPr>
              <a:t>FindMe</a:t>
            </a:r>
            <a:r>
              <a:rPr lang="en-US" dirty="0" smtClean="0">
                <a:ea typeface="ＭＳ Ｐゴシック" pitchFamily="34" charset="-128"/>
              </a:rPr>
              <a:t> application is an Android applications which connects to the server in order to download the </a:t>
            </a:r>
            <a:r>
              <a:rPr lang="en-US" dirty="0" err="1" smtClean="0">
                <a:ea typeface="ＭＳ Ｐゴシック" pitchFamily="34" charset="-128"/>
              </a:rPr>
              <a:t>Radiomap</a:t>
            </a:r>
            <a:r>
              <a:rPr lang="en-US" dirty="0" smtClean="0">
                <a:ea typeface="ＭＳ Ｐゴシック" pitchFamily="34" charset="-128"/>
              </a:rPr>
              <a:t> and self-locate using a positioning algorithm. </a:t>
            </a:r>
          </a:p>
          <a:p>
            <a:endParaRPr lang="en-US" dirty="0" smtClean="0">
              <a:ea typeface="ＭＳ Ｐゴシック" pitchFamily="34" charset="-128"/>
            </a:endParaRPr>
          </a:p>
          <a:p>
            <a:r>
              <a:rPr lang="en-US" dirty="0" smtClean="0">
                <a:ea typeface="ＭＳ Ｐゴシック" pitchFamily="34" charset="-128"/>
              </a:rPr>
              <a:t>Finally the distribution server is responsible for the construction and distribution of the RSS </a:t>
            </a:r>
            <a:r>
              <a:rPr lang="en-US" dirty="0" err="1" smtClean="0">
                <a:ea typeface="ＭＳ Ｐゴシック" pitchFamily="34" charset="-128"/>
              </a:rPr>
              <a:t>Radiomap</a:t>
            </a:r>
            <a:r>
              <a:rPr lang="en-US" dirty="0" smtClean="0">
                <a:ea typeface="ＭＳ Ｐゴシック" pitchFamily="34" charset="-128"/>
              </a:rPr>
              <a:t> as well as the collection of RSS data (</a:t>
            </a:r>
            <a:r>
              <a:rPr lang="en-US" dirty="0" err="1" smtClean="0">
                <a:ea typeface="ＭＳ Ｐゴシック" pitchFamily="34" charset="-128"/>
              </a:rPr>
              <a:t>wardriving</a:t>
            </a:r>
            <a:r>
              <a:rPr lang="en-US" dirty="0" smtClean="0">
                <a:ea typeface="ＭＳ Ｐゴシック" pitchFamily="34" charset="-128"/>
              </a:rPr>
              <a:t>).</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24</a:t>
            </a:fld>
            <a:endParaRPr lang="en-US"/>
          </a:p>
        </p:txBody>
      </p:sp>
    </p:spTree>
    <p:extLst>
      <p:ext uri="{BB962C8B-B14F-4D97-AF65-F5344CB8AC3E}">
        <p14:creationId xmlns:p14="http://schemas.microsoft.com/office/powerpoint/2010/main" val="3890708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dirty="0" smtClean="0">
                <a:ea typeface="ＭＳ Ｐゴシック" pitchFamily="34" charset="-128"/>
              </a:rPr>
              <a:t>Algorithms:</a:t>
            </a:r>
          </a:p>
          <a:p>
            <a:pPr lvl="1"/>
            <a:r>
              <a:rPr lang="en-US" sz="2000" b="1" dirty="0" smtClean="0">
                <a:ea typeface="ＭＳ Ｐゴシック" pitchFamily="34" charset="-128"/>
              </a:rPr>
              <a:t>Centralized (</a:t>
            </a:r>
            <a:r>
              <a:rPr lang="en-US" sz="2000" b="1" dirty="0" smtClean="0">
                <a:solidFill>
                  <a:srgbClr val="FF0000"/>
                </a:solidFill>
                <a:ea typeface="ＭＳ Ｐゴシック" pitchFamily="34" charset="-128"/>
              </a:rPr>
              <a:t>CRA</a:t>
            </a:r>
            <a:r>
              <a:rPr lang="en-US" sz="2000" b="1" dirty="0" smtClean="0">
                <a:ea typeface="ＭＳ Ｐゴシック" pitchFamily="34" charset="-128"/>
              </a:rPr>
              <a:t>): 1) </a:t>
            </a:r>
            <a:r>
              <a:rPr lang="en-US" sz="2000" dirty="0" smtClean="0">
                <a:ea typeface="ＭＳ Ｐゴシック" pitchFamily="34" charset="-128"/>
              </a:rPr>
              <a:t>Ship RSS vector to server; </a:t>
            </a:r>
            <a:r>
              <a:rPr lang="en-US" sz="2000" b="1" dirty="0" smtClean="0">
                <a:ea typeface="ＭＳ Ｐゴシック" pitchFamily="34" charset="-128"/>
              </a:rPr>
              <a:t>2) </a:t>
            </a:r>
            <a:r>
              <a:rPr lang="en-US" sz="2000" dirty="0" smtClean="0">
                <a:ea typeface="ＭＳ Ｐゴシック" pitchFamily="34" charset="-128"/>
              </a:rPr>
              <a:t>Conduct centralized computation using </a:t>
            </a:r>
            <a:r>
              <a:rPr lang="en-US" sz="2000" dirty="0" err="1" smtClean="0">
                <a:ea typeface="ＭＳ Ｐゴシック" pitchFamily="34" charset="-128"/>
              </a:rPr>
              <a:t>Radiomap</a:t>
            </a:r>
            <a:r>
              <a:rPr lang="en-US" sz="2000" dirty="0" smtClean="0">
                <a:ea typeface="ＭＳ Ｐゴシック" pitchFamily="34" charset="-128"/>
              </a:rPr>
              <a:t> </a:t>
            </a:r>
            <a:r>
              <a:rPr lang="en-US" sz="2000" b="1" dirty="0" smtClean="0">
                <a:ea typeface="ＭＳ Ｐゴシック" pitchFamily="34" charset="-128"/>
              </a:rPr>
              <a:t>3)</a:t>
            </a:r>
            <a:r>
              <a:rPr lang="en-US" sz="2000" dirty="0" smtClean="0">
                <a:ea typeface="ＭＳ Ｐゴシック" pitchFamily="34" charset="-128"/>
              </a:rPr>
              <a:t> Download location; </a:t>
            </a:r>
          </a:p>
          <a:p>
            <a:pPr lvl="1"/>
            <a:r>
              <a:rPr lang="en-US" sz="2000" b="1" dirty="0" smtClean="0">
                <a:ea typeface="ＭＳ Ｐゴシック" pitchFamily="34" charset="-128"/>
              </a:rPr>
              <a:t>Decentralized (</a:t>
            </a:r>
            <a:r>
              <a:rPr lang="en-US" sz="2000" b="1" dirty="0" smtClean="0">
                <a:solidFill>
                  <a:srgbClr val="FF0000"/>
                </a:solidFill>
                <a:ea typeface="ＭＳ Ｐゴシック" pitchFamily="34" charset="-128"/>
              </a:rPr>
              <a:t>DRA</a:t>
            </a:r>
            <a:r>
              <a:rPr lang="en-US" sz="2000" b="1" dirty="0" smtClean="0">
                <a:ea typeface="ＭＳ Ｐゴシック" pitchFamily="34" charset="-128"/>
              </a:rPr>
              <a:t>): 1) </a:t>
            </a:r>
            <a:r>
              <a:rPr lang="en-US" sz="2000" dirty="0" smtClean="0">
                <a:ea typeface="ＭＳ Ｐゴシック" pitchFamily="34" charset="-128"/>
              </a:rPr>
              <a:t>Request </a:t>
            </a:r>
            <a:r>
              <a:rPr lang="en-US" sz="2000" dirty="0" err="1" smtClean="0">
                <a:ea typeface="ＭＳ Ｐゴシック" pitchFamily="34" charset="-128"/>
              </a:rPr>
              <a:t>Radiomap</a:t>
            </a:r>
            <a:r>
              <a:rPr lang="en-US" sz="2000" dirty="0" smtClean="0">
                <a:ea typeface="ＭＳ Ｐゴシック" pitchFamily="34" charset="-128"/>
              </a:rPr>
              <a:t>;</a:t>
            </a:r>
            <a:r>
              <a:rPr lang="en-US" sz="2000" b="1" dirty="0" smtClean="0">
                <a:ea typeface="ＭＳ Ｐゴシック" pitchFamily="34" charset="-128"/>
              </a:rPr>
              <a:t> 2) </a:t>
            </a:r>
            <a:r>
              <a:rPr lang="en-US" sz="2000" dirty="0" smtClean="0">
                <a:ea typeface="ＭＳ Ｐゴシック" pitchFamily="34" charset="-128"/>
              </a:rPr>
              <a:t>Download </a:t>
            </a:r>
            <a:r>
              <a:rPr lang="en-US" sz="2000" dirty="0" err="1" smtClean="0">
                <a:ea typeface="ＭＳ Ｐゴシック" pitchFamily="34" charset="-128"/>
              </a:rPr>
              <a:t>Radiomap</a:t>
            </a:r>
            <a:r>
              <a:rPr lang="en-US" sz="2000" dirty="0" smtClean="0">
                <a:ea typeface="ＭＳ Ｐゴシック" pitchFamily="34" charset="-128"/>
              </a:rPr>
              <a:t> </a:t>
            </a:r>
            <a:r>
              <a:rPr lang="en-US" sz="2000" b="1" dirty="0" smtClean="0">
                <a:ea typeface="ＭＳ Ｐゴシック" pitchFamily="34" charset="-128"/>
              </a:rPr>
              <a:t>3)</a:t>
            </a:r>
            <a:r>
              <a:rPr lang="en-US" sz="2000" dirty="0" smtClean="0">
                <a:ea typeface="ＭＳ Ｐゴシック" pitchFamily="34" charset="-128"/>
              </a:rPr>
              <a:t> Conduct computation to find location; </a:t>
            </a:r>
          </a:p>
          <a:p>
            <a:pPr lvl="1"/>
            <a:r>
              <a:rPr lang="en-US" sz="2000" b="1" dirty="0" err="1" smtClean="0">
                <a:ea typeface="ＭＳ Ｐゴシック" pitchFamily="34" charset="-128"/>
              </a:rPr>
              <a:t>BloomMap</a:t>
            </a:r>
            <a:r>
              <a:rPr lang="en-US" sz="2000" b="1" dirty="0" smtClean="0">
                <a:ea typeface="ＭＳ Ｐゴシック" pitchFamily="34" charset="-128"/>
              </a:rPr>
              <a:t> (</a:t>
            </a:r>
            <a:r>
              <a:rPr lang="en-US" sz="2000" b="1" dirty="0" smtClean="0">
                <a:solidFill>
                  <a:srgbClr val="FF0000"/>
                </a:solidFill>
                <a:ea typeface="ＭＳ Ｐゴシック" pitchFamily="34" charset="-128"/>
              </a:rPr>
              <a:t>BMA</a:t>
            </a:r>
            <a:r>
              <a:rPr lang="en-US" sz="2000" b="1" dirty="0" smtClean="0">
                <a:ea typeface="ＭＳ Ｐゴシック" pitchFamily="34" charset="-128"/>
              </a:rPr>
              <a:t>):  1) </a:t>
            </a:r>
            <a:r>
              <a:rPr lang="en-US" sz="2000" dirty="0" smtClean="0">
                <a:ea typeface="ＭＳ Ｐゴシック" pitchFamily="34" charset="-128"/>
              </a:rPr>
              <a:t>Ship Bloom filter to server;  </a:t>
            </a:r>
            <a:r>
              <a:rPr lang="en-US" sz="2000" b="1" dirty="0" smtClean="0">
                <a:ea typeface="ＭＳ Ｐゴシック" pitchFamily="34" charset="-128"/>
              </a:rPr>
              <a:t>2) </a:t>
            </a:r>
            <a:r>
              <a:rPr lang="en-US" sz="2000" dirty="0" smtClean="0">
                <a:ea typeface="ＭＳ Ｐゴシック" pitchFamily="34" charset="-128"/>
              </a:rPr>
              <a:t>Conduct computation to generate Partial-</a:t>
            </a:r>
            <a:r>
              <a:rPr lang="en-US" sz="2000" dirty="0" err="1" smtClean="0">
                <a:ea typeface="ＭＳ Ｐゴシック" pitchFamily="34" charset="-128"/>
              </a:rPr>
              <a:t>RadioMap</a:t>
            </a:r>
            <a:r>
              <a:rPr lang="en-US" sz="2000" dirty="0" smtClean="0">
                <a:ea typeface="ＭＳ Ｐゴシック" pitchFamily="34" charset="-128"/>
              </a:rPr>
              <a:t>; </a:t>
            </a:r>
            <a:r>
              <a:rPr lang="en-US" sz="2000" b="1" dirty="0" smtClean="0">
                <a:ea typeface="ＭＳ Ｐゴシック" pitchFamily="34" charset="-128"/>
              </a:rPr>
              <a:t>3)</a:t>
            </a:r>
            <a:r>
              <a:rPr lang="en-US" sz="2000" dirty="0" smtClean="0">
                <a:ea typeface="ＭＳ Ｐゴシック" pitchFamily="34" charset="-128"/>
              </a:rPr>
              <a:t> Download Partial-</a:t>
            </a:r>
            <a:r>
              <a:rPr lang="en-US" sz="2000" dirty="0" err="1" smtClean="0">
                <a:ea typeface="ＭＳ Ｐゴシック" pitchFamily="34" charset="-128"/>
              </a:rPr>
              <a:t>RadioMap</a:t>
            </a:r>
            <a:r>
              <a:rPr lang="en-US" sz="2000" dirty="0" smtClean="0">
                <a:ea typeface="ＭＳ Ｐゴシック" pitchFamily="34" charset="-128"/>
              </a:rPr>
              <a:t> 4) Conduct computation to find location; </a:t>
            </a:r>
          </a:p>
          <a:p>
            <a:r>
              <a:rPr lang="en-US" sz="2400" b="1" dirty="0" smtClean="0">
                <a:ea typeface="ＭＳ Ｐゴシック" pitchFamily="34" charset="-128"/>
              </a:rPr>
              <a:t>Metrics:</a:t>
            </a:r>
          </a:p>
          <a:p>
            <a:pPr lvl="1"/>
            <a:r>
              <a:rPr lang="en-US" sz="2000" b="1" dirty="0" smtClean="0">
                <a:ea typeface="ＭＳ Ｐゴシック" pitchFamily="34" charset="-128"/>
              </a:rPr>
              <a:t>Execution Time (T): </a:t>
            </a:r>
            <a:r>
              <a:rPr lang="en-US" sz="2000" dirty="0" smtClean="0">
                <a:ea typeface="ＭＳ Ｐゴシック" pitchFamily="34" charset="-128"/>
              </a:rPr>
              <a:t>The total time to retrieve location. </a:t>
            </a:r>
          </a:p>
          <a:p>
            <a:pPr lvl="1"/>
            <a:r>
              <a:rPr lang="en-US" sz="2000" b="1" dirty="0" smtClean="0">
                <a:ea typeface="ＭＳ Ｐゴシック" pitchFamily="34" charset="-128"/>
              </a:rPr>
              <a:t>Energy (E) per Device: </a:t>
            </a:r>
            <a:r>
              <a:rPr lang="en-US" sz="2000" dirty="0" smtClean="0">
                <a:ea typeface="ＭＳ Ｐゴシック" pitchFamily="34" charset="-128"/>
              </a:rPr>
              <a:t>average energy consumed by a smartphone for retrieving its location (based on </a:t>
            </a:r>
            <a:r>
              <a:rPr lang="en-US" sz="2000" dirty="0" err="1" smtClean="0">
                <a:ea typeface="ＭＳ Ｐゴシック" pitchFamily="34" charset="-128"/>
              </a:rPr>
              <a:t>Powertutor</a:t>
            </a:r>
            <a:r>
              <a:rPr lang="en-US" sz="2000" dirty="0" smtClean="0">
                <a:ea typeface="ＭＳ Ｐゴシック" pitchFamily="34" charset="-128"/>
              </a:rPr>
              <a:t> profile – Univ. of Michigan)</a:t>
            </a:r>
            <a:endParaRPr lang="en-US" sz="1600" dirty="0" smtClean="0">
              <a:ea typeface="ＭＳ Ｐゴシック" pitchFamily="34" charset="-128"/>
            </a:endParaRPr>
          </a:p>
          <a:p>
            <a:pPr lvl="1"/>
            <a:r>
              <a:rPr lang="en-US" sz="2000" b="1" dirty="0" smtClean="0">
                <a:ea typeface="ＭＳ Ｐゴシック" pitchFamily="34" charset="-128"/>
              </a:rPr>
              <a:t>Number of Messages (</a:t>
            </a:r>
            <a:r>
              <a:rPr lang="en-US" sz="2000" b="1" dirty="0" err="1" smtClean="0">
                <a:ea typeface="ＭＳ Ｐゴシック" pitchFamily="34" charset="-128"/>
              </a:rPr>
              <a:t>NoM</a:t>
            </a:r>
            <a:r>
              <a:rPr lang="en-US" sz="2000" b="1" dirty="0" smtClean="0">
                <a:ea typeface="ＭＳ Ｐゴシック" pitchFamily="34" charset="-128"/>
              </a:rPr>
              <a:t>): </a:t>
            </a:r>
            <a:r>
              <a:rPr lang="en-US" sz="2000" dirty="0" smtClean="0">
                <a:ea typeface="ＭＳ Ｐゴシック" pitchFamily="34" charset="-128"/>
              </a:rPr>
              <a:t>Number of messages exchanged between smartphone and server to retrieve location</a:t>
            </a:r>
          </a:p>
          <a:p>
            <a:endParaRPr lang="en-US" dirty="0" smtClean="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25</a:t>
            </a:fld>
            <a:endParaRPr lang="en-US"/>
          </a:p>
        </p:txBody>
      </p:sp>
    </p:spTree>
    <p:extLst>
      <p:ext uri="{BB962C8B-B14F-4D97-AF65-F5344CB8AC3E}">
        <p14:creationId xmlns:p14="http://schemas.microsoft.com/office/powerpoint/2010/main" val="1343019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ＭＳ Ｐゴシック" pitchFamily="34" charset="-128"/>
              </a:rPr>
              <a:t>For the experiments we used the following two datasets. </a:t>
            </a:r>
          </a:p>
          <a:p>
            <a:endParaRPr lang="en-US" dirty="0" smtClean="0">
              <a:ea typeface="ＭＳ Ｐゴシック" pitchFamily="34" charset="-128"/>
            </a:endParaRPr>
          </a:p>
          <a:p>
            <a:r>
              <a:rPr lang="en-US" dirty="0" smtClean="0">
                <a:ea typeface="ＭＳ Ｐゴシック" pitchFamily="34" charset="-128"/>
              </a:rPr>
              <a:t>A dataset collected from the Computer Science Department at the University of Cyprus. For the collection of the dataset we used 3 Android devices and recorded 120 different APs in four floors plus APs from the neighboring buildings. We recorded 30 RSS fingerprints per location from 1500 distinct values. The resulted dataset consisted of 45 000 reference RSS fingerprints </a:t>
            </a:r>
          </a:p>
          <a:p>
            <a:endParaRPr lang="en-US" dirty="0" smtClean="0">
              <a:ea typeface="ＭＳ Ｐゴシック" pitchFamily="34" charset="-128"/>
            </a:endParaRPr>
          </a:p>
          <a:p>
            <a:r>
              <a:rPr lang="en-US" dirty="0" smtClean="0">
                <a:ea typeface="ＭＳ Ｐゴシック" pitchFamily="34" charset="-128"/>
              </a:rPr>
              <a:t>The second dataset  was collected from the KIOS Research Center building. Again, we used 3 Android Smartphones and recorded  9 Aps from one floor and the neighboring  buildings. We recorded 20 RSS fingerprints per location from 105 distinct locations. The resulted dataset consisted of 2100 reference RSS  fingerprints.</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26</a:t>
            </a:fld>
            <a:endParaRPr lang="en-US"/>
          </a:p>
        </p:txBody>
      </p:sp>
    </p:spTree>
    <p:extLst>
      <p:ext uri="{BB962C8B-B14F-4D97-AF65-F5344CB8AC3E}">
        <p14:creationId xmlns:p14="http://schemas.microsoft.com/office/powerpoint/2010/main" val="3049879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ＭＳ Ｐゴシック" pitchFamily="34" charset="-128"/>
              </a:rPr>
              <a:t>As shown in the results, regarding the Computer Science department dataset, BMA improves the performance of DRA (used in </a:t>
            </a:r>
            <a:r>
              <a:rPr lang="en-US" dirty="0" err="1" smtClean="0">
                <a:ea typeface="ＭＳ Ｐゴシック" pitchFamily="34" charset="-128"/>
              </a:rPr>
              <a:t>Airplace</a:t>
            </a:r>
            <a:r>
              <a:rPr lang="en-US" dirty="0" smtClean="0">
                <a:ea typeface="ＭＳ Ｐゴシック" pitchFamily="34" charset="-128"/>
              </a:rPr>
              <a:t>) by 80% in terms of time, 83% in terms of energy consumption and utilizes 80% less network resources. </a:t>
            </a:r>
          </a:p>
          <a:p>
            <a:endParaRPr lang="en-US" dirty="0" smtClean="0">
              <a:ea typeface="ＭＳ Ｐゴシック" pitchFamily="34" charset="-128"/>
            </a:endParaRPr>
          </a:p>
          <a:p>
            <a:r>
              <a:rPr lang="en-US" dirty="0" smtClean="0">
                <a:ea typeface="ＭＳ Ｐゴシック" pitchFamily="34" charset="-128"/>
              </a:rPr>
              <a:t>Now, according the KIOS dataset, BMA provides 60% less time overhead and 60% less energy consumption and utilizes 80% less network resources. </a:t>
            </a:r>
          </a:p>
          <a:p>
            <a:endParaRPr lang="en-US" dirty="0" smtClean="0">
              <a:ea typeface="ＭＳ Ｐゴシック" pitchFamily="34" charset="-128"/>
            </a:endParaRPr>
          </a:p>
          <a:p>
            <a:r>
              <a:rPr lang="en-US" dirty="0" smtClean="0">
                <a:solidFill>
                  <a:srgbClr val="FF0000"/>
                </a:solidFill>
                <a:ea typeface="ＭＳ Ｐゴシック" pitchFamily="34" charset="-128"/>
              </a:rPr>
              <a:t>Result: </a:t>
            </a:r>
            <a:r>
              <a:rPr lang="en-US" dirty="0" smtClean="0">
                <a:ea typeface="ＭＳ Ｐゴシック" pitchFamily="34" charset="-128"/>
              </a:rPr>
              <a:t>CRA outperforms the </a:t>
            </a:r>
            <a:r>
              <a:rPr lang="en-US" dirty="0" err="1" smtClean="0">
                <a:ea typeface="ＭＳ Ｐゴシック" pitchFamily="34" charset="-128"/>
              </a:rPr>
              <a:t>BloomMap</a:t>
            </a:r>
            <a:r>
              <a:rPr lang="en-US" dirty="0" smtClean="0">
                <a:ea typeface="ＭＳ Ｐゴシック" pitchFamily="34" charset="-128"/>
              </a:rPr>
              <a:t> algorithm in both datasets. CRA violates the user’s privacy, where the </a:t>
            </a:r>
            <a:r>
              <a:rPr lang="en-US" dirty="0" err="1" smtClean="0">
                <a:ea typeface="ＭＳ Ｐゴシック" pitchFamily="34" charset="-128"/>
              </a:rPr>
              <a:t>BloomMap</a:t>
            </a:r>
            <a:r>
              <a:rPr lang="en-US" dirty="0" smtClean="0">
                <a:ea typeface="ＭＳ Ｐゴシック" pitchFamily="34" charset="-128"/>
              </a:rPr>
              <a:t> approach  guarantees  localization without revealing the user’s real position.</a:t>
            </a:r>
            <a:endParaRPr lang="en-US" sz="1800" dirty="0" smtClean="0">
              <a:ea typeface="ＭＳ Ｐゴシック" pitchFamily="34" charset="-128"/>
            </a:endParaRPr>
          </a:p>
          <a:p>
            <a:endParaRPr lang="en-US" dirty="0" smtClean="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27</a:t>
            </a:fld>
            <a:endParaRPr lang="en-US"/>
          </a:p>
        </p:txBody>
      </p:sp>
    </p:spTree>
    <p:extLst>
      <p:ext uri="{BB962C8B-B14F-4D97-AF65-F5344CB8AC3E}">
        <p14:creationId xmlns:p14="http://schemas.microsoft.com/office/powerpoint/2010/main" val="1273127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ＭＳ Ｐゴシック" pitchFamily="34" charset="-128"/>
              </a:rPr>
              <a:t>Finally, we will present our plans for future work.</a:t>
            </a:r>
          </a:p>
          <a:p>
            <a:endParaRPr lang="en-US" dirty="0" smtClean="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28</a:t>
            </a:fld>
            <a:endParaRPr lang="en-US"/>
          </a:p>
        </p:txBody>
      </p:sp>
    </p:spTree>
    <p:extLst>
      <p:ext uri="{BB962C8B-B14F-4D97-AF65-F5344CB8AC3E}">
        <p14:creationId xmlns:p14="http://schemas.microsoft.com/office/powerpoint/2010/main" val="478406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First of</a:t>
            </a:r>
            <a:r>
              <a:rPr lang="en-US" baseline="0" dirty="0" smtClean="0">
                <a:ea typeface="ＭＳ Ｐゴシック" pitchFamily="34" charset="-128"/>
              </a:rPr>
              <a:t> all</a:t>
            </a:r>
            <a:r>
              <a:rPr lang="en-US" dirty="0" smtClean="0">
                <a:ea typeface="ＭＳ Ｐゴシック" pitchFamily="34" charset="-128"/>
              </a:rPr>
              <a:t>, we will develop </a:t>
            </a:r>
            <a:r>
              <a:rPr lang="en-US" dirty="0" err="1" smtClean="0">
                <a:ea typeface="ＭＳ Ｐゴシック" pitchFamily="34" charset="-128"/>
              </a:rPr>
              <a:t>BloomMap</a:t>
            </a:r>
            <a:r>
              <a:rPr lang="en-US" dirty="0" smtClean="0">
                <a:ea typeface="ＭＳ Ｐゴシック" pitchFamily="34" charset="-128"/>
              </a:rPr>
              <a:t> algorithm extensions that will improve privacy and anonymity of multiple-continuous queries. </a:t>
            </a:r>
          </a:p>
          <a:p>
            <a:endParaRPr lang="en-US" dirty="0" smtClean="0">
              <a:ea typeface="ＭＳ Ｐゴシック" pitchFamily="34" charset="-128"/>
            </a:endParaRPr>
          </a:p>
          <a:p>
            <a:r>
              <a:rPr lang="en-US" dirty="0" err="1" smtClean="0">
                <a:ea typeface="ＭＳ Ｐゴシック" pitchFamily="34" charset="-128"/>
              </a:rPr>
              <a:t>Secondly,wour</a:t>
            </a:r>
            <a:r>
              <a:rPr lang="en-US" dirty="0" smtClean="0">
                <a:ea typeface="ＭＳ Ｐゴシック" pitchFamily="34" charset="-128"/>
              </a:rPr>
              <a:t> future plans include the collection of larger-scale </a:t>
            </a:r>
            <a:r>
              <a:rPr lang="en-US" dirty="0" err="1" smtClean="0">
                <a:ea typeface="ＭＳ Ｐゴシック" pitchFamily="34" charset="-128"/>
              </a:rPr>
              <a:t>radiomaps</a:t>
            </a:r>
            <a:r>
              <a:rPr lang="en-US" dirty="0" smtClean="0">
                <a:ea typeface="ＭＳ Ｐゴシック" pitchFamily="34" charset="-128"/>
              </a:rPr>
              <a:t> to test the scalability and robustness of our approach. </a:t>
            </a:r>
          </a:p>
          <a:p>
            <a:endParaRPr lang="en-US" dirty="0" smtClean="0">
              <a:ea typeface="ＭＳ Ｐゴシック" pitchFamily="34" charset="-128"/>
            </a:endParaRPr>
          </a:p>
          <a:p>
            <a:r>
              <a:rPr lang="en-US" dirty="0" smtClean="0">
                <a:ea typeface="ＭＳ Ｐゴシック" pitchFamily="34" charset="-128"/>
              </a:rPr>
              <a:t>We will evaluate our algorithm in terms of other performance metrics (</a:t>
            </a:r>
            <a:r>
              <a:rPr lang="en-US" dirty="0" err="1" smtClean="0">
                <a:ea typeface="ＭＳ Ｐゴシック" pitchFamily="34" charset="-128"/>
              </a:rPr>
              <a:t>eg</a:t>
            </a:r>
            <a:r>
              <a:rPr lang="en-US" dirty="0" smtClean="0">
                <a:ea typeface="ＭＳ Ｐゴシック" pitchFamily="34" charset="-128"/>
              </a:rPr>
              <a:t>. scalability) and compare it with other approaches. </a:t>
            </a:r>
          </a:p>
          <a:p>
            <a:endParaRPr lang="en-US" dirty="0" smtClean="0">
              <a:ea typeface="ＭＳ Ｐゴシック" pitchFamily="34" charset="-128"/>
            </a:endParaRPr>
          </a:p>
          <a:p>
            <a:r>
              <a:rPr lang="en-US" dirty="0" smtClean="0">
                <a:ea typeface="ＭＳ Ｐゴシック" pitchFamily="34" charset="-128"/>
              </a:rPr>
              <a:t>Finally, we would like to extend the implementation of the </a:t>
            </a:r>
            <a:r>
              <a:rPr lang="en-US" dirty="0" err="1" smtClean="0">
                <a:ea typeface="ＭＳ Ｐゴシック" pitchFamily="34" charset="-128"/>
              </a:rPr>
              <a:t>Airplace</a:t>
            </a:r>
            <a:r>
              <a:rPr lang="en-US" dirty="0" smtClean="0">
                <a:ea typeface="ＭＳ Ｐゴシック" pitchFamily="34" charset="-128"/>
              </a:rPr>
              <a:t> – </a:t>
            </a:r>
            <a:r>
              <a:rPr lang="en-US" dirty="0" err="1" smtClean="0">
                <a:ea typeface="ＭＳ Ｐゴシック" pitchFamily="34" charset="-128"/>
              </a:rPr>
              <a:t>BloomMap</a:t>
            </a:r>
            <a:r>
              <a:rPr lang="en-US" dirty="0" smtClean="0">
                <a:ea typeface="ＭＳ Ｐゴシック" pitchFamily="34" charset="-128"/>
              </a:rPr>
              <a:t> Platform to other mobile operating systems.</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29</a:t>
            </a:fld>
            <a:endParaRPr lang="en-US"/>
          </a:p>
        </p:txBody>
      </p:sp>
    </p:spTree>
    <p:extLst>
      <p:ext uri="{BB962C8B-B14F-4D97-AF65-F5344CB8AC3E}">
        <p14:creationId xmlns:p14="http://schemas.microsoft.com/office/powerpoint/2010/main" val="991057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but not least, </a:t>
            </a:r>
            <a:r>
              <a:rPr lang="en-US" baseline="0" dirty="0" err="1" smtClean="0"/>
              <a:t>Airplace</a:t>
            </a:r>
            <a:r>
              <a:rPr lang="en-US" baseline="0" dirty="0" smtClean="0"/>
              <a:t> is our first prototype for indoor navigation using a decentralize RSS </a:t>
            </a:r>
            <a:r>
              <a:rPr lang="en-US" baseline="0" dirty="0" err="1" smtClean="0"/>
              <a:t>RadioMap</a:t>
            </a:r>
            <a:r>
              <a:rPr lang="en-US" baseline="0" dirty="0" smtClean="0"/>
              <a:t>. It was one of our first works regarding indoor navigation and it made us realize the importance of a better approach towards planed scale localization. The reason behind this is that while experimenting with </a:t>
            </a:r>
            <a:r>
              <a:rPr lang="en-US" baseline="0" dirty="0" err="1" smtClean="0"/>
              <a:t>Airplace</a:t>
            </a:r>
            <a:r>
              <a:rPr lang="en-US" baseline="0" dirty="0" smtClean="0"/>
              <a:t> and our experimental database from CS building at UCY we realized how much processing power and energy was needed in order to perform localization and we only had 45000 total RSS Fingerprints. </a:t>
            </a:r>
            <a:r>
              <a:rPr lang="en-US" baseline="0" dirty="0" err="1" smtClean="0"/>
              <a:t>Airplace</a:t>
            </a:r>
            <a:r>
              <a:rPr lang="en-US" baseline="0" dirty="0" smtClean="0"/>
              <a:t> will also be presented during the Demo Session of </a:t>
            </a:r>
            <a:r>
              <a:rPr lang="en-US" baseline="0" dirty="0" err="1" smtClean="0"/>
              <a:t>MobiSys</a:t>
            </a:r>
            <a:r>
              <a:rPr lang="en-US" baseline="0" dirty="0" smtClean="0"/>
              <a:t> 2012. </a:t>
            </a:r>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3</a:t>
            </a:fld>
            <a:endParaRPr lang="en-US"/>
          </a:p>
        </p:txBody>
      </p:sp>
    </p:spTree>
    <p:extLst>
      <p:ext uri="{BB962C8B-B14F-4D97-AF65-F5344CB8AC3E}">
        <p14:creationId xmlns:p14="http://schemas.microsoft.com/office/powerpoint/2010/main" val="294225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This brings me to the end of my presentation. Thank you for your attention.  I'd be glad to answer any questions you might have.</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30</a:t>
            </a:fld>
            <a:endParaRPr lang="en-US"/>
          </a:p>
        </p:txBody>
      </p:sp>
    </p:spTree>
    <p:extLst>
      <p:ext uri="{BB962C8B-B14F-4D97-AF65-F5344CB8AC3E}">
        <p14:creationId xmlns:p14="http://schemas.microsoft.com/office/powerpoint/2010/main" val="379367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ＭＳ Ｐゴシック" pitchFamily="34" charset="-128"/>
              </a:rPr>
              <a:t>As mentioned before smartphones already collect positional information such as location of the users utilizing various technologies such as A-GPS and C-RSS </a:t>
            </a:r>
            <a:r>
              <a:rPr lang="en-US" dirty="0" err="1" smtClean="0">
                <a:ea typeface="ＭＳ Ｐゴシック" pitchFamily="34" charset="-128"/>
              </a:rPr>
              <a:t>RadioMap</a:t>
            </a:r>
            <a:r>
              <a:rPr lang="en-US" dirty="0" smtClean="0">
                <a:ea typeface="ＭＳ Ｐゴシック" pitchFamily="34" charset="-128"/>
              </a:rPr>
              <a:t> services. </a:t>
            </a:r>
            <a:endParaRPr lang="en-US" b="1" dirty="0" smtClean="0">
              <a:ea typeface="ＭＳ Ｐゴシック" pitchFamily="34" charset="-128"/>
            </a:endParaRPr>
          </a:p>
          <a:p>
            <a:endParaRPr lang="en-US" b="1" dirty="0" smtClean="0">
              <a:ea typeface="ＭＳ Ｐゴシック" pitchFamily="34" charset="-128"/>
            </a:endParaRPr>
          </a:p>
          <a:p>
            <a:r>
              <a:rPr lang="en-US" dirty="0" smtClean="0">
                <a:ea typeface="ＭＳ Ｐゴシック" pitchFamily="34" charset="-128"/>
              </a:rPr>
              <a:t>A-GPS utilizes the geo-spatial information from </a:t>
            </a:r>
            <a:r>
              <a:rPr lang="en-US" dirty="0" err="1" smtClean="0">
                <a:ea typeface="ＭＳ Ｐゴシック" pitchFamily="34" charset="-128"/>
              </a:rPr>
              <a:t>satelites</a:t>
            </a:r>
            <a:r>
              <a:rPr lang="en-US" dirty="0" smtClean="0">
                <a:ea typeface="ＭＳ Ｐゴシック" pitchFamily="34" charset="-128"/>
              </a:rPr>
              <a:t> and with the assistance of the information gathered from the cell phone tower and can provide faster and more accurate results regarding the location of the user.</a:t>
            </a:r>
          </a:p>
          <a:p>
            <a:endParaRPr lang="en-US" dirty="0" smtClean="0">
              <a:ea typeface="ＭＳ Ｐゴシック" pitchFamily="34" charset="-128"/>
            </a:endParaRPr>
          </a:p>
          <a:p>
            <a:r>
              <a:rPr lang="en-US" dirty="0" smtClean="0">
                <a:ea typeface="ＭＳ Ｐゴシック" pitchFamily="34" charset="-128"/>
              </a:rPr>
              <a:t>On the other hand C-RSS </a:t>
            </a:r>
            <a:r>
              <a:rPr lang="en-US" dirty="0" err="1" smtClean="0">
                <a:ea typeface="ＭＳ Ｐゴシック" pitchFamily="34" charset="-128"/>
              </a:rPr>
              <a:t>RadioMap</a:t>
            </a:r>
            <a:r>
              <a:rPr lang="en-US" dirty="0" smtClean="0">
                <a:ea typeface="ＭＳ Ｐゴシック" pitchFamily="34" charset="-128"/>
              </a:rPr>
              <a:t> services collect RSS values from </a:t>
            </a:r>
            <a:r>
              <a:rPr lang="en-US" dirty="0" err="1" smtClean="0">
                <a:ea typeface="ＭＳ Ｐゴシック" pitchFamily="34" charset="-128"/>
              </a:rPr>
              <a:t>WiFi</a:t>
            </a:r>
            <a:r>
              <a:rPr lang="en-US" dirty="0" smtClean="0">
                <a:ea typeface="ＭＳ Ｐゴシック" pitchFamily="34" charset="-128"/>
              </a:rPr>
              <a:t> APs in the vicinity of the user and transfer an RSS vector to a  centralized server that derives the user’s location from a </a:t>
            </a:r>
            <a:r>
              <a:rPr lang="en-US" dirty="0" err="1" smtClean="0">
                <a:ea typeface="ＭＳ Ｐゴシック" pitchFamily="34" charset="-128"/>
              </a:rPr>
              <a:t>RadioMap</a:t>
            </a:r>
            <a:r>
              <a:rPr lang="en-US" dirty="0" smtClean="0">
                <a:ea typeface="ＭＳ Ｐゴシック" pitchFamily="34" charset="-128"/>
              </a:rPr>
              <a:t>. </a:t>
            </a:r>
            <a:r>
              <a:rPr lang="en-US" sz="1200" b="0" i="0" kern="1200" dirty="0" smtClean="0">
                <a:solidFill>
                  <a:schemeClr val="tx1"/>
                </a:solidFill>
                <a:effectLst/>
                <a:latin typeface="+mn-lt"/>
                <a:ea typeface="+mn-ea"/>
                <a:cs typeface="+mn-cs"/>
              </a:rPr>
              <a:t>For instance, Google's </a:t>
            </a:r>
            <a:r>
              <a:rPr lang="en-US" sz="1200" b="0" i="0" kern="1200" dirty="0" err="1" smtClean="0">
                <a:solidFill>
                  <a:schemeClr val="tx1"/>
                </a:solidFill>
                <a:effectLst/>
                <a:latin typeface="+mn-lt"/>
                <a:ea typeface="+mn-ea"/>
                <a:cs typeface="+mn-cs"/>
              </a:rPr>
              <a:t>Geolocation</a:t>
            </a:r>
            <a:r>
              <a:rPr lang="en-US" sz="1200" b="0" i="0" kern="1200" dirty="0" smtClean="0">
                <a:solidFill>
                  <a:schemeClr val="tx1"/>
                </a:solidFill>
                <a:effectLst/>
                <a:latin typeface="+mn-lt"/>
                <a:ea typeface="+mn-ea"/>
                <a:cs typeface="+mn-cs"/>
              </a:rPr>
              <a:t> API (behind Google's web and mobile positioning features)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allows a user to ship the user's RSS vector ("AP1, AP2, .... </a:t>
            </a:r>
            <a:r>
              <a:rPr lang="en-US" sz="1200" b="0" i="0" kern="1200" dirty="0" err="1" smtClean="0">
                <a:solidFill>
                  <a:schemeClr val="tx1"/>
                </a:solidFill>
                <a:effectLst/>
                <a:latin typeface="+mn-lt"/>
                <a:ea typeface="+mn-ea"/>
                <a:cs typeface="+mn-cs"/>
              </a:rPr>
              <a:t>APl</a:t>
            </a:r>
            <a:r>
              <a:rPr lang="en-US" sz="1200" b="0" i="0" kern="1200" dirty="0" smtClean="0">
                <a:solidFill>
                  <a:schemeClr val="tx1"/>
                </a:solidFill>
                <a:effectLst/>
                <a:latin typeface="+mn-lt"/>
                <a:ea typeface="+mn-ea"/>
                <a:cs typeface="+mn-cs"/>
              </a:rPr>
              <a:t>", l&lt;&lt;m)  to a server and have the server derive (or approximate) the (</a:t>
            </a:r>
            <a:r>
              <a:rPr lang="en-US" sz="1200" b="0" i="0"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coordinates of the user using its MATRIX structure.</a:t>
            </a:r>
            <a:endParaRPr lang="en-US" dirty="0" smtClean="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4</a:t>
            </a:fld>
            <a:endParaRPr lang="en-US"/>
          </a:p>
        </p:txBody>
      </p:sp>
    </p:spTree>
    <p:extLst>
      <p:ext uri="{BB962C8B-B14F-4D97-AF65-F5344CB8AC3E}">
        <p14:creationId xmlns:p14="http://schemas.microsoft.com/office/powerpoint/2010/main" val="762376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proceeding to the rest of the presentation I believe it is advantageous to explain a C-RSS </a:t>
            </a:r>
            <a:r>
              <a:rPr lang="en-US" baseline="0" dirty="0" err="1" smtClean="0"/>
              <a:t>RadioMap</a:t>
            </a:r>
            <a:r>
              <a:rPr lang="en-US" baseline="0" dirty="0" smtClean="0"/>
              <a:t> service such as Google </a:t>
            </a:r>
            <a:r>
              <a:rPr lang="en-US" baseline="0" dirty="0" err="1" smtClean="0"/>
              <a:t>Geolocation</a:t>
            </a:r>
            <a:r>
              <a:rPr lang="en-US" baseline="0" dirty="0" smtClean="0"/>
              <a:t>.</a:t>
            </a:r>
          </a:p>
          <a:p>
            <a:endParaRPr lang="en-US" baseline="0" dirty="0" smtClean="0"/>
          </a:p>
          <a:p>
            <a:r>
              <a:rPr lang="en-US" sz="1200" b="0" i="0" kern="1200" dirty="0" smtClean="0">
                <a:solidFill>
                  <a:schemeClr val="tx1"/>
                </a:solidFill>
                <a:effectLst/>
                <a:latin typeface="+mn-lt"/>
                <a:ea typeface="+mn-ea"/>
                <a:cs typeface="+mn-cs"/>
              </a:rPr>
              <a:t>From the above request you might notice that a user ships the mac address</a:t>
            </a:r>
            <a:r>
              <a:rPr lang="en-US" dirty="0" smtClean="0"/>
              <a:t/>
            </a:r>
            <a:br>
              <a:rPr lang="en-US" dirty="0" smtClean="0"/>
            </a:br>
            <a:r>
              <a:rPr lang="en-US" sz="1200" b="0" i="0" kern="1200" dirty="0" smtClean="0">
                <a:solidFill>
                  <a:schemeClr val="tx1"/>
                </a:solidFill>
                <a:effectLst/>
                <a:latin typeface="+mn-lt"/>
                <a:ea typeface="+mn-ea"/>
                <a:cs typeface="+mn-cs"/>
              </a:rPr>
              <a:t>and RSS value of the cell towers in its vicinity. The given approach, denoted</a:t>
            </a:r>
            <a:r>
              <a:rPr lang="en-US" dirty="0" smtClean="0"/>
              <a:t/>
            </a:r>
            <a:br>
              <a:rPr lang="en-US" dirty="0" smtClean="0"/>
            </a:br>
            <a:r>
              <a:rPr lang="en-US" sz="1200" b="0" i="0" kern="1200" dirty="0" smtClean="0">
                <a:solidFill>
                  <a:schemeClr val="tx1"/>
                </a:solidFill>
                <a:effectLst/>
                <a:latin typeface="+mn-lt"/>
                <a:ea typeface="+mn-ea"/>
                <a:cs typeface="+mn-cs"/>
              </a:rPr>
              <a:t>as the Centralized </a:t>
            </a:r>
            <a:r>
              <a:rPr lang="en-US" sz="1200" b="0" i="0" kern="1200" dirty="0" err="1" smtClean="0">
                <a:solidFill>
                  <a:schemeClr val="tx1"/>
                </a:solidFill>
                <a:effectLst/>
                <a:latin typeface="+mn-lt"/>
                <a:ea typeface="+mn-ea"/>
                <a:cs typeface="+mn-cs"/>
              </a:rPr>
              <a:t>RadioMap</a:t>
            </a:r>
            <a:r>
              <a:rPr lang="en-US" sz="1200" b="0" i="0" kern="1200" dirty="0" smtClean="0">
                <a:solidFill>
                  <a:schemeClr val="tx1"/>
                </a:solidFill>
                <a:effectLst/>
                <a:latin typeface="+mn-lt"/>
                <a:ea typeface="+mn-ea"/>
                <a:cs typeface="+mn-cs"/>
              </a:rPr>
              <a:t> Algorithm (CRA) has the following characteristics:</a:t>
            </a:r>
            <a:r>
              <a:rPr lang="en-US" dirty="0" smtClean="0"/>
              <a:t/>
            </a:r>
            <a:br>
              <a:rPr lang="en-US" dirty="0" smtClean="0"/>
            </a:br>
            <a:r>
              <a:rPr lang="en-US" sz="1200" b="0" i="0" kern="1200" dirty="0" smtClean="0">
                <a:solidFill>
                  <a:schemeClr val="tx1"/>
                </a:solidFill>
                <a:effectLst/>
                <a:latin typeface="+mn-lt"/>
                <a:ea typeface="+mn-ea"/>
                <a:cs typeface="+mn-cs"/>
              </a:rPr>
              <a:t>+ Client-side Energy Consumption: Good!</a:t>
            </a:r>
            <a:r>
              <a:rPr lang="en-US" dirty="0" smtClean="0"/>
              <a:t/>
            </a:r>
            <a:br>
              <a:rPr lang="en-US" dirty="0" smtClean="0"/>
            </a:br>
            <a:r>
              <a:rPr lang="en-US" sz="1200" b="0" i="0" kern="1200" dirty="0" smtClean="0">
                <a:solidFill>
                  <a:schemeClr val="tx1"/>
                </a:solidFill>
                <a:effectLst/>
                <a:latin typeface="+mn-lt"/>
                <a:ea typeface="+mn-ea"/>
                <a:cs typeface="+mn-cs"/>
              </a:rPr>
              <a:t>+ Client-side Retrieval Time: Good!</a:t>
            </a:r>
            <a:r>
              <a:rPr lang="en-US" dirty="0" smtClean="0"/>
              <a:t/>
            </a:r>
            <a:br>
              <a:rPr lang="en-US" dirty="0" smtClean="0"/>
            </a:br>
            <a:r>
              <a:rPr lang="en-US" sz="1200" b="0" i="0" kern="1200" dirty="0" smtClean="0">
                <a:solidFill>
                  <a:schemeClr val="tx1"/>
                </a:solidFill>
                <a:effectLst/>
                <a:latin typeface="+mn-lt"/>
                <a:ea typeface="+mn-ea"/>
                <a:cs typeface="+mn-cs"/>
              </a:rPr>
              <a:t>- Privacy: Bad! Disclosing APs to the Server means disclosing position!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5</a:t>
            </a:fld>
            <a:endParaRPr lang="en-US"/>
          </a:p>
        </p:txBody>
      </p:sp>
    </p:spTree>
    <p:extLst>
      <p:ext uri="{BB962C8B-B14F-4D97-AF65-F5344CB8AC3E}">
        <p14:creationId xmlns:p14="http://schemas.microsoft.com/office/powerpoint/2010/main" val="762376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ea typeface="ＭＳ Ｐゴシック" pitchFamily="34" charset="-128"/>
              </a:rPr>
              <a:t>Ofcouse</a:t>
            </a:r>
            <a:r>
              <a:rPr lang="en-US" dirty="0" smtClean="0">
                <a:ea typeface="ＭＳ Ｐゴシック" pitchFamily="34" charset="-128"/>
              </a:rPr>
              <a:t>,</a:t>
            </a:r>
            <a:r>
              <a:rPr lang="en-US" baseline="0" dirty="0" smtClean="0">
                <a:ea typeface="ＭＳ Ｐゴシック" pitchFamily="34" charset="-128"/>
              </a:rPr>
              <a:t> at this slide we present the aggregated drawbacks of the two previously discussed techniques. </a:t>
            </a:r>
            <a:r>
              <a:rPr lang="en-US" dirty="0" smtClean="0">
                <a:ea typeface="ＭＳ Ｐゴシック" pitchFamily="34" charset="-128"/>
              </a:rPr>
              <a:t>in the previous slides those technologies.</a:t>
            </a:r>
          </a:p>
          <a:p>
            <a:endParaRPr lang="en-US" dirty="0" smtClean="0">
              <a:ea typeface="ＭＳ Ｐゴシック" pitchFamily="34" charset="-128"/>
            </a:endParaRPr>
          </a:p>
          <a:p>
            <a:r>
              <a:rPr lang="en-US" dirty="0" smtClean="0">
                <a:ea typeface="ＭＳ Ｐゴシック" pitchFamily="34" charset="-128"/>
              </a:rPr>
              <a:t>As</a:t>
            </a:r>
            <a:r>
              <a:rPr lang="en-US" baseline="0" dirty="0" smtClean="0">
                <a:ea typeface="ＭＳ Ｐゴシック" pitchFamily="34" charset="-128"/>
              </a:rPr>
              <a:t> we all know,</a:t>
            </a:r>
            <a:r>
              <a:rPr lang="en-US" dirty="0" smtClean="0">
                <a:ea typeface="ＭＳ Ｐゴシック" pitchFamily="34" charset="-128"/>
              </a:rPr>
              <a:t> A-GPS localization is negatively affected from the environment ( </a:t>
            </a:r>
            <a:r>
              <a:rPr lang="en-US" dirty="0" err="1" smtClean="0">
                <a:ea typeface="ＭＳ Ｐゴシック" pitchFamily="34" charset="-128"/>
              </a:rPr>
              <a:t>eg</a:t>
            </a:r>
            <a:r>
              <a:rPr lang="en-US" dirty="0" smtClean="0">
                <a:ea typeface="ＭＳ Ｐゴシック" pitchFamily="34" charset="-128"/>
              </a:rPr>
              <a:t>. Cloudy days, forests, big buildings </a:t>
            </a:r>
            <a:r>
              <a:rPr lang="en-US" dirty="0" err="1" smtClean="0">
                <a:ea typeface="ＭＳ Ｐゴシック" pitchFamily="34" charset="-128"/>
              </a:rPr>
              <a:t>etc</a:t>
            </a:r>
            <a:r>
              <a:rPr lang="en-US" dirty="0" smtClean="0">
                <a:ea typeface="ＭＳ Ｐゴシック" pitchFamily="34" charset="-128"/>
              </a:rPr>
              <a:t>), does not work in indoor spaces and suffers from high-energy drain on mobile devices.</a:t>
            </a:r>
          </a:p>
          <a:p>
            <a:endParaRPr lang="en-US" dirty="0" smtClean="0">
              <a:ea typeface="ＭＳ Ｐゴシック" pitchFamily="34" charset="-128"/>
            </a:endParaRPr>
          </a:p>
          <a:p>
            <a:r>
              <a:rPr lang="en-US" dirty="0" smtClean="0">
                <a:ea typeface="ＭＳ Ｐゴシック" pitchFamily="34" charset="-128"/>
              </a:rPr>
              <a:t>On the other hand, the main concern regarding C-RSS </a:t>
            </a:r>
            <a:r>
              <a:rPr lang="en-US" dirty="0" err="1" smtClean="0">
                <a:ea typeface="ＭＳ Ｐゴシック" pitchFamily="34" charset="-128"/>
              </a:rPr>
              <a:t>Radiomap</a:t>
            </a:r>
            <a:r>
              <a:rPr lang="en-US" dirty="0" smtClean="0">
                <a:ea typeface="ＭＳ Ｐゴシック" pitchFamily="34" charset="-128"/>
              </a:rPr>
              <a:t> localization is the fact that is continuously disclosing the RSS vector to a centralized authority which in simple words means that it is disclosing an approximation of the user’s location and compromising user’s privacy. </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6</a:t>
            </a:fld>
            <a:endParaRPr lang="en-US"/>
          </a:p>
        </p:txBody>
      </p:sp>
    </p:spTree>
    <p:extLst>
      <p:ext uri="{BB962C8B-B14F-4D97-AF65-F5344CB8AC3E}">
        <p14:creationId xmlns:p14="http://schemas.microsoft.com/office/powerpoint/2010/main" val="3588139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This concludes our short introduction which provided some insights of the presentation. The rest of the presentation consists of the problem formulation, some preliminaries, a presentation of the proposed </a:t>
            </a:r>
            <a:r>
              <a:rPr lang="en-US" dirty="0" err="1" smtClean="0">
                <a:ea typeface="ＭＳ Ｐゴシック" pitchFamily="34" charset="-128"/>
              </a:rPr>
              <a:t>BloomMap</a:t>
            </a:r>
            <a:r>
              <a:rPr lang="en-US" dirty="0" smtClean="0">
                <a:ea typeface="ＭＳ Ｐゴシック" pitchFamily="34" charset="-128"/>
              </a:rPr>
              <a:t> algorithm, the derived experimental evaluation and some future work plans.</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7</a:t>
            </a:fld>
            <a:endParaRPr lang="en-US"/>
          </a:p>
        </p:txBody>
      </p:sp>
    </p:spTree>
    <p:extLst>
      <p:ext uri="{BB962C8B-B14F-4D97-AF65-F5344CB8AC3E}">
        <p14:creationId xmlns:p14="http://schemas.microsoft.com/office/powerpoint/2010/main" val="1382218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ea typeface="ＭＳ Ｐゴシック" pitchFamily="34" charset="-128"/>
              </a:rPr>
              <a:t>Let’s start with the problem formulation. Lets imagine, that a user seeks to localize itself using a RSS </a:t>
            </a:r>
            <a:r>
              <a:rPr lang="en-US" dirty="0" err="1" smtClean="0">
                <a:ea typeface="ＭＳ Ｐゴシック" pitchFamily="34" charset="-128"/>
              </a:rPr>
              <a:t>Radiomap</a:t>
            </a:r>
            <a:r>
              <a:rPr lang="en-US" dirty="0" smtClean="0">
                <a:ea typeface="ＭＳ Ｐゴシック" pitchFamily="34" charset="-128"/>
              </a:rPr>
              <a:t> service through a distribution server S that distributes a RSS </a:t>
            </a:r>
            <a:r>
              <a:rPr lang="en-US" dirty="0" err="1" smtClean="0">
                <a:ea typeface="ＭＳ Ｐゴシック" pitchFamily="34" charset="-128"/>
              </a:rPr>
              <a:t>Radiomap</a:t>
            </a:r>
            <a:r>
              <a:rPr lang="en-US" dirty="0" smtClean="0">
                <a:ea typeface="ＭＳ Ｐゴシック" pitchFamily="34" charset="-128"/>
              </a:rPr>
              <a:t> to the user. The server maintains a 2D matrix[n][m] prior user’s request by recording the RSS values of M access points at N locations. The </a:t>
            </a:r>
            <a:r>
              <a:rPr lang="en-US" dirty="0" err="1" smtClean="0">
                <a:ea typeface="ＭＳ Ｐゴシック" pitchFamily="34" charset="-128"/>
              </a:rPr>
              <a:t>Radiomap</a:t>
            </a:r>
            <a:r>
              <a:rPr lang="en-US" dirty="0" smtClean="0">
                <a:ea typeface="ＭＳ Ｐゴシック" pitchFamily="34" charset="-128"/>
              </a:rPr>
              <a:t> looks like the example depicted on this slide where each line contains all the APs RSS signals value which corresponds to the values of the APs signal at the vicinity of the user while the user was at x1, y1 location.</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The server maintains a x number of rows each corresponding to a different geo-location with the associated values for the access points RSS signal.</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8</a:t>
            </a:fld>
            <a:endParaRPr lang="en-US"/>
          </a:p>
        </p:txBody>
      </p:sp>
    </p:spTree>
    <p:extLst>
      <p:ext uri="{BB962C8B-B14F-4D97-AF65-F5344CB8AC3E}">
        <p14:creationId xmlns:p14="http://schemas.microsoft.com/office/powerpoint/2010/main" val="276789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The matrices are constructed by centrally overlaying several RSS vectors which are recorded by users using </a:t>
            </a:r>
            <a:r>
              <a:rPr lang="en-US" dirty="0" err="1" smtClean="0">
                <a:ea typeface="ＭＳ Ｐゴシック" pitchFamily="34" charset="-128"/>
              </a:rPr>
              <a:t>wardriving</a:t>
            </a:r>
            <a:r>
              <a:rPr lang="en-US" dirty="0" smtClean="0">
                <a:ea typeface="ＭＳ Ｐゴシック" pitchFamily="34" charset="-128"/>
              </a:rPr>
              <a:t>. While the matrices are extremely large in respect to N (geo-locations ) the M which represents the number of access points is usually small and can be represented efficiently with adjacency-matrix structures which can be denoted as a 2D matrix where most points are null because not all Aps are on the vicinity of the user while navigating in the environment.</a:t>
            </a:r>
          </a:p>
          <a:p>
            <a:endParaRPr lang="en-US" dirty="0"/>
          </a:p>
        </p:txBody>
      </p:sp>
      <p:sp>
        <p:nvSpPr>
          <p:cNvPr id="4" name="Slide Number Placeholder 3"/>
          <p:cNvSpPr>
            <a:spLocks noGrp="1"/>
          </p:cNvSpPr>
          <p:nvPr>
            <p:ph type="sldNum" sz="quarter" idx="10"/>
          </p:nvPr>
        </p:nvSpPr>
        <p:spPr/>
        <p:txBody>
          <a:bodyPr/>
          <a:lstStyle/>
          <a:p>
            <a:fld id="{0B998B1F-5E8D-4E0E-BDF4-7210418EA2D6}" type="slidenum">
              <a:rPr lang="en-US" smtClean="0"/>
              <a:t>9</a:t>
            </a:fld>
            <a:endParaRPr lang="en-US"/>
          </a:p>
        </p:txBody>
      </p:sp>
    </p:spTree>
    <p:extLst>
      <p:ext uri="{BB962C8B-B14F-4D97-AF65-F5344CB8AC3E}">
        <p14:creationId xmlns:p14="http://schemas.microsoft.com/office/powerpoint/2010/main" val="110216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95D7FF-3794-4C7D-ABFE-1F5F10240269}" type="datetime1">
              <a:rPr lang="en-US" smtClean="0"/>
              <a:t>6/24/2012</a:t>
            </a:fld>
            <a:endParaRPr lang="en-US"/>
          </a:p>
        </p:txBody>
      </p:sp>
      <p:sp>
        <p:nvSpPr>
          <p:cNvPr id="5" name="Footer Placeholder 4"/>
          <p:cNvSpPr>
            <a:spLocks noGrp="1"/>
          </p:cNvSpPr>
          <p:nvPr>
            <p:ph type="ftr" sz="quarter" idx="11"/>
          </p:nvPr>
        </p:nvSpPr>
        <p:spPr/>
        <p:txBody>
          <a:bodyPr/>
          <a:lstStyle/>
          <a:p>
            <a:r>
              <a:rPr lang="en-US" smtClean="0"/>
              <a:t> HotPlanet ’12 © Konstantinidis, Chatzimilioudis, Laoudias, Nicolaou, Zeinalipour-Yatzi </a:t>
            </a:r>
            <a:endParaRPr lang="en-US"/>
          </a:p>
        </p:txBody>
      </p:sp>
      <p:sp>
        <p:nvSpPr>
          <p:cNvPr id="6" name="Slide Number Placeholder 5"/>
          <p:cNvSpPr>
            <a:spLocks noGrp="1"/>
          </p:cNvSpPr>
          <p:nvPr>
            <p:ph type="sldNum" sz="quarter" idx="12"/>
          </p:nvPr>
        </p:nvSpPr>
        <p:spPr/>
        <p:txBody>
          <a:bodyPr/>
          <a:lstStyle/>
          <a:p>
            <a:fld id="{28B73BCE-D3D3-4697-A814-13814D263816}" type="slidenum">
              <a:rPr lang="en-US" smtClean="0"/>
              <a:t>‹#›</a:t>
            </a:fld>
            <a:endParaRPr lang="en-US"/>
          </a:p>
        </p:txBody>
      </p:sp>
    </p:spTree>
    <p:extLst>
      <p:ext uri="{BB962C8B-B14F-4D97-AF65-F5344CB8AC3E}">
        <p14:creationId xmlns:p14="http://schemas.microsoft.com/office/powerpoint/2010/main" val="903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F2526-9FC9-4D42-B833-E9F984DD6CE2}" type="datetime1">
              <a:rPr lang="en-US" smtClean="0"/>
              <a:t>6/24/2012</a:t>
            </a:fld>
            <a:endParaRPr lang="en-US"/>
          </a:p>
        </p:txBody>
      </p:sp>
      <p:sp>
        <p:nvSpPr>
          <p:cNvPr id="5" name="Footer Placeholder 4"/>
          <p:cNvSpPr>
            <a:spLocks noGrp="1"/>
          </p:cNvSpPr>
          <p:nvPr>
            <p:ph type="ftr" sz="quarter" idx="11"/>
          </p:nvPr>
        </p:nvSpPr>
        <p:spPr/>
        <p:txBody>
          <a:bodyPr/>
          <a:lstStyle/>
          <a:p>
            <a:r>
              <a:rPr lang="en-US" smtClean="0"/>
              <a:t> HotPlanet ’12 © Konstantinidis, Chatzimilioudis, Laoudias, Nicolaou, Zeinalipour-Yatzi </a:t>
            </a:r>
            <a:endParaRPr lang="en-US"/>
          </a:p>
        </p:txBody>
      </p:sp>
      <p:sp>
        <p:nvSpPr>
          <p:cNvPr id="6" name="Slide Number Placeholder 5"/>
          <p:cNvSpPr>
            <a:spLocks noGrp="1"/>
          </p:cNvSpPr>
          <p:nvPr>
            <p:ph type="sldNum" sz="quarter" idx="12"/>
          </p:nvPr>
        </p:nvSpPr>
        <p:spPr/>
        <p:txBody>
          <a:bodyPr/>
          <a:lstStyle/>
          <a:p>
            <a:fld id="{28B73BCE-D3D3-4697-A814-13814D263816}" type="slidenum">
              <a:rPr lang="en-US" smtClean="0"/>
              <a:t>‹#›</a:t>
            </a:fld>
            <a:endParaRPr lang="en-US"/>
          </a:p>
        </p:txBody>
      </p:sp>
    </p:spTree>
    <p:extLst>
      <p:ext uri="{BB962C8B-B14F-4D97-AF65-F5344CB8AC3E}">
        <p14:creationId xmlns:p14="http://schemas.microsoft.com/office/powerpoint/2010/main" val="213437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5AF48C-EE1E-4C77-AB6A-FDC16355147B}" type="datetime1">
              <a:rPr lang="en-US" smtClean="0"/>
              <a:t>6/24/2012</a:t>
            </a:fld>
            <a:endParaRPr lang="en-US"/>
          </a:p>
        </p:txBody>
      </p:sp>
      <p:sp>
        <p:nvSpPr>
          <p:cNvPr id="5" name="Footer Placeholder 4"/>
          <p:cNvSpPr>
            <a:spLocks noGrp="1"/>
          </p:cNvSpPr>
          <p:nvPr>
            <p:ph type="ftr" sz="quarter" idx="11"/>
          </p:nvPr>
        </p:nvSpPr>
        <p:spPr/>
        <p:txBody>
          <a:bodyPr/>
          <a:lstStyle/>
          <a:p>
            <a:r>
              <a:rPr lang="en-US" smtClean="0"/>
              <a:t> HotPlanet ’12 © Konstantinidis, Chatzimilioudis, Laoudias, Nicolaou, Zeinalipour-Yatzi </a:t>
            </a:r>
            <a:endParaRPr lang="en-US"/>
          </a:p>
        </p:txBody>
      </p:sp>
      <p:sp>
        <p:nvSpPr>
          <p:cNvPr id="6" name="Slide Number Placeholder 5"/>
          <p:cNvSpPr>
            <a:spLocks noGrp="1"/>
          </p:cNvSpPr>
          <p:nvPr>
            <p:ph type="sldNum" sz="quarter" idx="12"/>
          </p:nvPr>
        </p:nvSpPr>
        <p:spPr/>
        <p:txBody>
          <a:bodyPr/>
          <a:lstStyle/>
          <a:p>
            <a:fld id="{28B73BCE-D3D3-4697-A814-13814D263816}" type="slidenum">
              <a:rPr lang="en-US" smtClean="0"/>
              <a:t>‹#›</a:t>
            </a:fld>
            <a:endParaRPr lang="en-US"/>
          </a:p>
        </p:txBody>
      </p:sp>
    </p:spTree>
    <p:extLst>
      <p:ext uri="{BB962C8B-B14F-4D97-AF65-F5344CB8AC3E}">
        <p14:creationId xmlns:p14="http://schemas.microsoft.com/office/powerpoint/2010/main" val="65436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2">
            <a:schemeClr val="accent2"/>
          </a:lnRef>
          <a:fillRef idx="1">
            <a:schemeClr val="lt1"/>
          </a:fillRef>
          <a:effectRef idx="0">
            <a:schemeClr val="accent2"/>
          </a:effectRef>
          <a:fontRef idx="none"/>
        </p:style>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96D121F-DA46-4CAE-BFF6-82BC8596472B}" type="datetime1">
              <a:rPr lang="en-US" smtClean="0"/>
              <a:t>6/24/2012</a:t>
            </a:fld>
            <a:endParaRPr lang="en-US"/>
          </a:p>
        </p:txBody>
      </p:sp>
      <p:sp>
        <p:nvSpPr>
          <p:cNvPr id="5" name="Footer Placeholder 4"/>
          <p:cNvSpPr>
            <a:spLocks noGrp="1"/>
          </p:cNvSpPr>
          <p:nvPr>
            <p:ph type="ftr" sz="quarter" idx="11"/>
          </p:nvPr>
        </p:nvSpPr>
        <p:spPr>
          <a:xfrm>
            <a:off x="457200" y="6356350"/>
            <a:ext cx="8229600" cy="365125"/>
          </a:xfrm>
        </p:spPr>
        <p:txBody>
          <a:bodyPr/>
          <a:lstStyle>
            <a:lvl1pPr>
              <a:defRPr sz="1400"/>
            </a:lvl1p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6" name="Slide Number Placeholder 5"/>
          <p:cNvSpPr>
            <a:spLocks noGrp="1"/>
          </p:cNvSpPr>
          <p:nvPr>
            <p:ph type="sldNum" sz="quarter" idx="12"/>
          </p:nvPr>
        </p:nvSpPr>
        <p:spPr>
          <a:xfrm>
            <a:off x="8229600" y="6356350"/>
            <a:ext cx="457200" cy="365125"/>
          </a:xfrm>
        </p:spPr>
        <p:txBody>
          <a:bodyPr/>
          <a:lstStyle/>
          <a:p>
            <a:fld id="{28B73BCE-D3D3-4697-A814-13814D263816}" type="slidenum">
              <a:rPr lang="en-US" smtClean="0"/>
              <a:t>‹#›</a:t>
            </a:fld>
            <a:endParaRPr lang="en-US" dirty="0"/>
          </a:p>
        </p:txBody>
      </p:sp>
    </p:spTree>
    <p:extLst>
      <p:ext uri="{BB962C8B-B14F-4D97-AF65-F5344CB8AC3E}">
        <p14:creationId xmlns:p14="http://schemas.microsoft.com/office/powerpoint/2010/main" val="21737278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8989C7-B350-456B-BE42-24D19A892D4E}" type="datetime1">
              <a:rPr lang="en-US" smtClean="0"/>
              <a:t>6/24/2012</a:t>
            </a:fld>
            <a:endParaRPr lang="en-US"/>
          </a:p>
        </p:txBody>
      </p:sp>
      <p:sp>
        <p:nvSpPr>
          <p:cNvPr id="5" name="Footer Placeholder 4"/>
          <p:cNvSpPr>
            <a:spLocks noGrp="1"/>
          </p:cNvSpPr>
          <p:nvPr>
            <p:ph type="ftr" sz="quarter" idx="11"/>
          </p:nvPr>
        </p:nvSpPr>
        <p:spPr/>
        <p:txBody>
          <a:bodyPr/>
          <a:lstStyle/>
          <a:p>
            <a:r>
              <a:rPr lang="en-US" smtClean="0"/>
              <a:t> HotPlanet ’12 © Konstantinidis, Chatzimilioudis, Laoudias, Nicolaou, Zeinalipour-Yatzi </a:t>
            </a:r>
            <a:endParaRPr lang="en-US"/>
          </a:p>
        </p:txBody>
      </p:sp>
      <p:sp>
        <p:nvSpPr>
          <p:cNvPr id="6" name="Slide Number Placeholder 5"/>
          <p:cNvSpPr>
            <a:spLocks noGrp="1"/>
          </p:cNvSpPr>
          <p:nvPr>
            <p:ph type="sldNum" sz="quarter" idx="12"/>
          </p:nvPr>
        </p:nvSpPr>
        <p:spPr/>
        <p:txBody>
          <a:bodyPr/>
          <a:lstStyle/>
          <a:p>
            <a:fld id="{28B73BCE-D3D3-4697-A814-13814D263816}" type="slidenum">
              <a:rPr lang="en-US" smtClean="0"/>
              <a:t>‹#›</a:t>
            </a:fld>
            <a:endParaRPr lang="en-US"/>
          </a:p>
        </p:txBody>
      </p:sp>
    </p:spTree>
    <p:extLst>
      <p:ext uri="{BB962C8B-B14F-4D97-AF65-F5344CB8AC3E}">
        <p14:creationId xmlns:p14="http://schemas.microsoft.com/office/powerpoint/2010/main" val="163310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9C37EB-C39D-4A5D-85E1-CA2177DE130F}" type="datetime1">
              <a:rPr lang="en-US" smtClean="0"/>
              <a:t>6/24/2012</a:t>
            </a:fld>
            <a:endParaRPr lang="en-US"/>
          </a:p>
        </p:txBody>
      </p:sp>
      <p:sp>
        <p:nvSpPr>
          <p:cNvPr id="6" name="Footer Placeholder 5"/>
          <p:cNvSpPr>
            <a:spLocks noGrp="1"/>
          </p:cNvSpPr>
          <p:nvPr>
            <p:ph type="ftr" sz="quarter" idx="11"/>
          </p:nvPr>
        </p:nvSpPr>
        <p:spPr/>
        <p:txBody>
          <a:bodyPr/>
          <a:lstStyle/>
          <a:p>
            <a:r>
              <a:rPr lang="en-US" smtClean="0"/>
              <a:t> HotPlanet ’12 © Konstantinidis, Chatzimilioudis, Laoudias, Nicolaou, Zeinalipour-Yatzi </a:t>
            </a:r>
            <a:endParaRPr lang="en-US"/>
          </a:p>
        </p:txBody>
      </p:sp>
      <p:sp>
        <p:nvSpPr>
          <p:cNvPr id="7" name="Slide Number Placeholder 6"/>
          <p:cNvSpPr>
            <a:spLocks noGrp="1"/>
          </p:cNvSpPr>
          <p:nvPr>
            <p:ph type="sldNum" sz="quarter" idx="12"/>
          </p:nvPr>
        </p:nvSpPr>
        <p:spPr/>
        <p:txBody>
          <a:bodyPr/>
          <a:lstStyle/>
          <a:p>
            <a:fld id="{28B73BCE-D3D3-4697-A814-13814D263816}" type="slidenum">
              <a:rPr lang="en-US" smtClean="0"/>
              <a:t>‹#›</a:t>
            </a:fld>
            <a:endParaRPr lang="en-US"/>
          </a:p>
        </p:txBody>
      </p:sp>
    </p:spTree>
    <p:extLst>
      <p:ext uri="{BB962C8B-B14F-4D97-AF65-F5344CB8AC3E}">
        <p14:creationId xmlns:p14="http://schemas.microsoft.com/office/powerpoint/2010/main" val="66220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36EFF5-2D11-4FC4-8DB1-59BDBECB55FA}" type="datetime1">
              <a:rPr lang="en-US" smtClean="0"/>
              <a:t>6/24/2012</a:t>
            </a:fld>
            <a:endParaRPr lang="en-US"/>
          </a:p>
        </p:txBody>
      </p:sp>
      <p:sp>
        <p:nvSpPr>
          <p:cNvPr id="8" name="Footer Placeholder 7"/>
          <p:cNvSpPr>
            <a:spLocks noGrp="1"/>
          </p:cNvSpPr>
          <p:nvPr>
            <p:ph type="ftr" sz="quarter" idx="11"/>
          </p:nvPr>
        </p:nvSpPr>
        <p:spPr/>
        <p:txBody>
          <a:bodyPr/>
          <a:lstStyle/>
          <a:p>
            <a:r>
              <a:rPr lang="en-US" smtClean="0"/>
              <a:t> HotPlanet ’12 © Konstantinidis, Chatzimilioudis, Laoudias, Nicolaou, Zeinalipour-Yatzi </a:t>
            </a:r>
            <a:endParaRPr lang="en-US"/>
          </a:p>
        </p:txBody>
      </p:sp>
      <p:sp>
        <p:nvSpPr>
          <p:cNvPr id="9" name="Slide Number Placeholder 8"/>
          <p:cNvSpPr>
            <a:spLocks noGrp="1"/>
          </p:cNvSpPr>
          <p:nvPr>
            <p:ph type="sldNum" sz="quarter" idx="12"/>
          </p:nvPr>
        </p:nvSpPr>
        <p:spPr/>
        <p:txBody>
          <a:bodyPr/>
          <a:lstStyle/>
          <a:p>
            <a:fld id="{28B73BCE-D3D3-4697-A814-13814D263816}" type="slidenum">
              <a:rPr lang="en-US" smtClean="0"/>
              <a:t>‹#›</a:t>
            </a:fld>
            <a:endParaRPr lang="en-US"/>
          </a:p>
        </p:txBody>
      </p:sp>
    </p:spTree>
    <p:extLst>
      <p:ext uri="{BB962C8B-B14F-4D97-AF65-F5344CB8AC3E}">
        <p14:creationId xmlns:p14="http://schemas.microsoft.com/office/powerpoint/2010/main" val="90598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4C6219-D8FA-4D22-B04B-D5D1E854D87A}" type="datetime1">
              <a:rPr lang="en-US" smtClean="0"/>
              <a:t>6/24/2012</a:t>
            </a:fld>
            <a:endParaRPr lang="en-US"/>
          </a:p>
        </p:txBody>
      </p:sp>
      <p:sp>
        <p:nvSpPr>
          <p:cNvPr id="4" name="Footer Placeholder 3"/>
          <p:cNvSpPr>
            <a:spLocks noGrp="1"/>
          </p:cNvSpPr>
          <p:nvPr>
            <p:ph type="ftr" sz="quarter" idx="11"/>
          </p:nvPr>
        </p:nvSpPr>
        <p:spPr/>
        <p:txBody>
          <a:bodyPr/>
          <a:lstStyle/>
          <a:p>
            <a:r>
              <a:rPr lang="en-US" smtClean="0"/>
              <a:t> HotPlanet ’12 © Konstantinidis, Chatzimilioudis, Laoudias, Nicolaou, Zeinalipour-Yatzi </a:t>
            </a:r>
            <a:endParaRPr lang="en-US"/>
          </a:p>
        </p:txBody>
      </p:sp>
      <p:sp>
        <p:nvSpPr>
          <p:cNvPr id="5" name="Slide Number Placeholder 4"/>
          <p:cNvSpPr>
            <a:spLocks noGrp="1"/>
          </p:cNvSpPr>
          <p:nvPr>
            <p:ph type="sldNum" sz="quarter" idx="12"/>
          </p:nvPr>
        </p:nvSpPr>
        <p:spPr/>
        <p:txBody>
          <a:bodyPr/>
          <a:lstStyle/>
          <a:p>
            <a:fld id="{28B73BCE-D3D3-4697-A814-13814D263816}" type="slidenum">
              <a:rPr lang="en-US" smtClean="0"/>
              <a:t>‹#›</a:t>
            </a:fld>
            <a:endParaRPr lang="en-US"/>
          </a:p>
        </p:txBody>
      </p:sp>
    </p:spTree>
    <p:extLst>
      <p:ext uri="{BB962C8B-B14F-4D97-AF65-F5344CB8AC3E}">
        <p14:creationId xmlns:p14="http://schemas.microsoft.com/office/powerpoint/2010/main" val="401573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CA85B-5C5A-4C1A-A7E0-C3A6A7FFAAA5}" type="datetime1">
              <a:rPr lang="en-US" smtClean="0"/>
              <a:t>6/24/2012</a:t>
            </a:fld>
            <a:endParaRPr lang="en-US"/>
          </a:p>
        </p:txBody>
      </p:sp>
      <p:sp>
        <p:nvSpPr>
          <p:cNvPr id="3" name="Footer Placeholder 2"/>
          <p:cNvSpPr>
            <a:spLocks noGrp="1"/>
          </p:cNvSpPr>
          <p:nvPr>
            <p:ph type="ftr" sz="quarter" idx="11"/>
          </p:nvPr>
        </p:nvSpPr>
        <p:spPr/>
        <p:txBody>
          <a:bodyPr/>
          <a:lstStyle/>
          <a:p>
            <a:r>
              <a:rPr lang="en-US" smtClean="0"/>
              <a:t> HotPlanet ’12 © Konstantinidis, Chatzimilioudis, Laoudias, Nicolaou, Zeinalipour-Yatzi </a:t>
            </a:r>
            <a:endParaRPr lang="en-US"/>
          </a:p>
        </p:txBody>
      </p:sp>
      <p:sp>
        <p:nvSpPr>
          <p:cNvPr id="4" name="Slide Number Placeholder 3"/>
          <p:cNvSpPr>
            <a:spLocks noGrp="1"/>
          </p:cNvSpPr>
          <p:nvPr>
            <p:ph type="sldNum" sz="quarter" idx="12"/>
          </p:nvPr>
        </p:nvSpPr>
        <p:spPr/>
        <p:txBody>
          <a:bodyPr/>
          <a:lstStyle/>
          <a:p>
            <a:fld id="{28B73BCE-D3D3-4697-A814-13814D263816}" type="slidenum">
              <a:rPr lang="en-US" smtClean="0"/>
              <a:t>‹#›</a:t>
            </a:fld>
            <a:endParaRPr lang="en-US"/>
          </a:p>
        </p:txBody>
      </p:sp>
    </p:spTree>
    <p:extLst>
      <p:ext uri="{BB962C8B-B14F-4D97-AF65-F5344CB8AC3E}">
        <p14:creationId xmlns:p14="http://schemas.microsoft.com/office/powerpoint/2010/main" val="125026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09866C-6E35-40A1-B831-EDBACE22CA16}" type="datetime1">
              <a:rPr lang="en-US" smtClean="0"/>
              <a:t>6/24/2012</a:t>
            </a:fld>
            <a:endParaRPr lang="en-US"/>
          </a:p>
        </p:txBody>
      </p:sp>
      <p:sp>
        <p:nvSpPr>
          <p:cNvPr id="6" name="Footer Placeholder 5"/>
          <p:cNvSpPr>
            <a:spLocks noGrp="1"/>
          </p:cNvSpPr>
          <p:nvPr>
            <p:ph type="ftr" sz="quarter" idx="11"/>
          </p:nvPr>
        </p:nvSpPr>
        <p:spPr/>
        <p:txBody>
          <a:bodyPr/>
          <a:lstStyle/>
          <a:p>
            <a:r>
              <a:rPr lang="en-US" smtClean="0"/>
              <a:t> HotPlanet ’12 © Konstantinidis, Chatzimilioudis, Laoudias, Nicolaou, Zeinalipour-Yatzi </a:t>
            </a:r>
            <a:endParaRPr lang="en-US"/>
          </a:p>
        </p:txBody>
      </p:sp>
      <p:sp>
        <p:nvSpPr>
          <p:cNvPr id="7" name="Slide Number Placeholder 6"/>
          <p:cNvSpPr>
            <a:spLocks noGrp="1"/>
          </p:cNvSpPr>
          <p:nvPr>
            <p:ph type="sldNum" sz="quarter" idx="12"/>
          </p:nvPr>
        </p:nvSpPr>
        <p:spPr/>
        <p:txBody>
          <a:bodyPr/>
          <a:lstStyle/>
          <a:p>
            <a:fld id="{28B73BCE-D3D3-4697-A814-13814D263816}" type="slidenum">
              <a:rPr lang="en-US" smtClean="0"/>
              <a:t>‹#›</a:t>
            </a:fld>
            <a:endParaRPr lang="en-US"/>
          </a:p>
        </p:txBody>
      </p:sp>
    </p:spTree>
    <p:extLst>
      <p:ext uri="{BB962C8B-B14F-4D97-AF65-F5344CB8AC3E}">
        <p14:creationId xmlns:p14="http://schemas.microsoft.com/office/powerpoint/2010/main" val="388312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BC67FF-FA28-4837-AB24-F64FD5EE3D1C}" type="datetime1">
              <a:rPr lang="en-US" smtClean="0"/>
              <a:t>6/24/2012</a:t>
            </a:fld>
            <a:endParaRPr lang="en-US"/>
          </a:p>
        </p:txBody>
      </p:sp>
      <p:sp>
        <p:nvSpPr>
          <p:cNvPr id="6" name="Footer Placeholder 5"/>
          <p:cNvSpPr>
            <a:spLocks noGrp="1"/>
          </p:cNvSpPr>
          <p:nvPr>
            <p:ph type="ftr" sz="quarter" idx="11"/>
          </p:nvPr>
        </p:nvSpPr>
        <p:spPr/>
        <p:txBody>
          <a:bodyPr/>
          <a:lstStyle/>
          <a:p>
            <a:r>
              <a:rPr lang="en-US" smtClean="0"/>
              <a:t> HotPlanet ’12 © Konstantinidis, Chatzimilioudis, Laoudias, Nicolaou, Zeinalipour-Yatzi </a:t>
            </a:r>
            <a:endParaRPr lang="en-US"/>
          </a:p>
        </p:txBody>
      </p:sp>
      <p:sp>
        <p:nvSpPr>
          <p:cNvPr id="7" name="Slide Number Placeholder 6"/>
          <p:cNvSpPr>
            <a:spLocks noGrp="1"/>
          </p:cNvSpPr>
          <p:nvPr>
            <p:ph type="sldNum" sz="quarter" idx="12"/>
          </p:nvPr>
        </p:nvSpPr>
        <p:spPr/>
        <p:txBody>
          <a:bodyPr/>
          <a:lstStyle/>
          <a:p>
            <a:fld id="{28B73BCE-D3D3-4697-A814-13814D263816}" type="slidenum">
              <a:rPr lang="en-US" smtClean="0"/>
              <a:t>‹#›</a:t>
            </a:fld>
            <a:endParaRPr lang="en-US"/>
          </a:p>
        </p:txBody>
      </p:sp>
    </p:spTree>
    <p:extLst>
      <p:ext uri="{BB962C8B-B14F-4D97-AF65-F5344CB8AC3E}">
        <p14:creationId xmlns:p14="http://schemas.microsoft.com/office/powerpoint/2010/main" val="389985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925BA-8097-49FF-9729-FC1233CB19E1}" type="datetime1">
              <a:rPr lang="en-US" smtClean="0"/>
              <a:t>6/24/2012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HotPlanet ’12 © Konstantinidis, Chatzimilioudis, Laoudias, Nicolaou, Zeinalipour-Yatzi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73BCE-D3D3-4697-A814-13814D263816}" type="slidenum">
              <a:rPr lang="en-US" smtClean="0"/>
              <a:t>‹#›</a:t>
            </a:fld>
            <a:endParaRPr lang="en-US"/>
          </a:p>
        </p:txBody>
      </p:sp>
    </p:spTree>
    <p:extLst>
      <p:ext uri="{BB962C8B-B14F-4D97-AF65-F5344CB8AC3E}">
        <p14:creationId xmlns:p14="http://schemas.microsoft.com/office/powerpoint/2010/main" val="1235705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hyperlink" Target="mailto:dmsl@cs.ucy.ac.c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9.jpe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0.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dmsl@cs.ucy.ac.cy" TargetMode="External"/><Relationship Id="rId7"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69225" y="4005263"/>
            <a:ext cx="6477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1"/>
          <p:cNvSpPr>
            <a:spLocks noChangeArrowheads="1"/>
          </p:cNvSpPr>
          <p:nvPr/>
        </p:nvSpPr>
        <p:spPr bwMode="auto">
          <a:xfrm>
            <a:off x="323850" y="5373216"/>
            <a:ext cx="8496300" cy="1150937"/>
          </a:xfrm>
          <a:prstGeom prst="rect">
            <a:avLst/>
          </a:prstGeom>
          <a:solidFill>
            <a:srgbClr val="92D050">
              <a:alpha val="72156"/>
            </a:srgbClr>
          </a:solidFill>
          <a:ln w="38100">
            <a:solidFill>
              <a:schemeClr val="tx1"/>
            </a:solidFill>
            <a:round/>
            <a:headEnd/>
            <a:tailEnd/>
          </a:ln>
        </p:spPr>
        <p:txBody>
          <a:bodyPr wrap="none" anchor="ctr"/>
          <a:lstStyle/>
          <a:p>
            <a:pPr algn="ctr"/>
            <a:r>
              <a:rPr lang="en-US" sz="1800" dirty="0">
                <a:latin typeface="Arial" pitchFamily="34" charset="0"/>
                <a:cs typeface="Arial" pitchFamily="34" charset="0"/>
              </a:rPr>
              <a:t>ACM </a:t>
            </a:r>
            <a:r>
              <a:rPr lang="en-US" sz="1800" dirty="0" err="1">
                <a:latin typeface="Arial" pitchFamily="34" charset="0"/>
                <a:cs typeface="Arial" pitchFamily="34" charset="0"/>
              </a:rPr>
              <a:t>HotPlanet</a:t>
            </a:r>
            <a:r>
              <a:rPr lang="en-US" sz="1800" dirty="0">
                <a:latin typeface="Arial" pitchFamily="34" charset="0"/>
                <a:cs typeface="Arial" pitchFamily="34" charset="0"/>
              </a:rPr>
              <a:t> 2012 – The 4</a:t>
            </a:r>
            <a:r>
              <a:rPr lang="en-US" sz="1800" baseline="30000" dirty="0">
                <a:latin typeface="Arial" pitchFamily="34" charset="0"/>
                <a:cs typeface="Arial" pitchFamily="34" charset="0"/>
              </a:rPr>
              <a:t>th</a:t>
            </a:r>
            <a:r>
              <a:rPr lang="en-US" sz="1800" dirty="0">
                <a:latin typeface="Arial" pitchFamily="34" charset="0"/>
                <a:cs typeface="Arial" pitchFamily="34" charset="0"/>
              </a:rPr>
              <a:t> ACM International Workshop on </a:t>
            </a:r>
          </a:p>
          <a:p>
            <a:pPr algn="ctr"/>
            <a:r>
              <a:rPr lang="en-US" sz="1800" dirty="0">
                <a:latin typeface="Arial" pitchFamily="34" charset="0"/>
                <a:cs typeface="Arial" pitchFamily="34" charset="0"/>
              </a:rPr>
              <a:t>Hot Topics in Planet-Scale Measurement – co-located with ACM </a:t>
            </a:r>
            <a:r>
              <a:rPr lang="en-US" sz="1800" dirty="0" err="1">
                <a:latin typeface="Arial" pitchFamily="34" charset="0"/>
                <a:cs typeface="Arial" pitchFamily="34" charset="0"/>
              </a:rPr>
              <a:t>MobiSys</a:t>
            </a:r>
            <a:endParaRPr lang="en-US" sz="1800" dirty="0">
              <a:latin typeface="Arial" pitchFamily="34" charset="0"/>
              <a:cs typeface="Arial" pitchFamily="34" charset="0"/>
            </a:endParaRPr>
          </a:p>
          <a:p>
            <a:pPr algn="ctr"/>
            <a:r>
              <a:rPr lang="en-US" sz="1800" dirty="0">
                <a:latin typeface="Arial" pitchFamily="34" charset="0"/>
                <a:cs typeface="Arial" pitchFamily="34" charset="0"/>
              </a:rPr>
              <a:t>25</a:t>
            </a:r>
            <a:r>
              <a:rPr lang="en-US" sz="1800" baseline="30000" dirty="0">
                <a:latin typeface="Arial" pitchFamily="34" charset="0"/>
                <a:cs typeface="Arial" pitchFamily="34" charset="0"/>
              </a:rPr>
              <a:t>th</a:t>
            </a:r>
            <a:r>
              <a:rPr lang="en-US" sz="1800" dirty="0">
                <a:latin typeface="Arial" pitchFamily="34" charset="0"/>
                <a:cs typeface="Arial" pitchFamily="34" charset="0"/>
              </a:rPr>
              <a:t> June, 2012 Low Wood Bay, Lake District, UK</a:t>
            </a:r>
            <a:r>
              <a:rPr lang="en-US" sz="1800" dirty="0">
                <a:solidFill>
                  <a:schemeClr val="tx1"/>
                </a:solidFill>
                <a:latin typeface="Arial" pitchFamily="34" charset="0"/>
                <a:cs typeface="Arial" pitchFamily="34" charset="0"/>
              </a:rPr>
              <a:t>.</a:t>
            </a:r>
            <a:endParaRPr lang="en-US" sz="1800" dirty="0">
              <a:latin typeface="Arial" pitchFamily="34" charset="0"/>
              <a:cs typeface="Arial" pitchFamily="34" charset="0"/>
            </a:endParaRPr>
          </a:p>
        </p:txBody>
      </p:sp>
      <p:sp>
        <p:nvSpPr>
          <p:cNvPr id="8" name="Rectangle 5"/>
          <p:cNvSpPr>
            <a:spLocks noChangeArrowheads="1"/>
          </p:cNvSpPr>
          <p:nvPr/>
        </p:nvSpPr>
        <p:spPr bwMode="auto">
          <a:xfrm>
            <a:off x="539750" y="2133600"/>
            <a:ext cx="56896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sz="2400" b="0" dirty="0">
                <a:solidFill>
                  <a:schemeClr val="tx1"/>
                </a:solidFill>
                <a:latin typeface="Arial" pitchFamily="34" charset="0"/>
                <a:cs typeface="Arial" pitchFamily="34" charset="0"/>
              </a:rPr>
              <a:t>Andreas </a:t>
            </a:r>
            <a:r>
              <a:rPr lang="en-US" sz="2400" b="0" dirty="0" err="1">
                <a:solidFill>
                  <a:schemeClr val="tx1"/>
                </a:solidFill>
                <a:latin typeface="Arial" pitchFamily="34" charset="0"/>
                <a:cs typeface="Arial" pitchFamily="34" charset="0"/>
              </a:rPr>
              <a:t>Konstantinidis</a:t>
            </a:r>
            <a:endParaRPr lang="en-US" sz="2400" b="0" dirty="0">
              <a:solidFill>
                <a:schemeClr val="tx1"/>
              </a:solidFill>
              <a:latin typeface="Arial" pitchFamily="34" charset="0"/>
              <a:cs typeface="Arial" pitchFamily="34" charset="0"/>
            </a:endParaRPr>
          </a:p>
          <a:p>
            <a:pPr algn="ctr">
              <a:spcBef>
                <a:spcPct val="20000"/>
              </a:spcBef>
            </a:pPr>
            <a:r>
              <a:rPr lang="en-US" sz="2400" b="0" dirty="0" err="1">
                <a:solidFill>
                  <a:schemeClr val="tx1"/>
                </a:solidFill>
                <a:latin typeface="Arial" pitchFamily="34" charset="0"/>
                <a:cs typeface="Arial" pitchFamily="34" charset="0"/>
              </a:rPr>
              <a:t>Georgios</a:t>
            </a:r>
            <a:r>
              <a:rPr lang="en-US" sz="2400" b="0" dirty="0">
                <a:solidFill>
                  <a:schemeClr val="tx1"/>
                </a:solidFill>
                <a:latin typeface="Arial" pitchFamily="34" charset="0"/>
                <a:cs typeface="Arial" pitchFamily="34" charset="0"/>
              </a:rPr>
              <a:t> </a:t>
            </a:r>
            <a:r>
              <a:rPr lang="en-US" sz="2400" b="0" dirty="0" err="1">
                <a:solidFill>
                  <a:schemeClr val="tx1"/>
                </a:solidFill>
                <a:latin typeface="Arial" pitchFamily="34" charset="0"/>
                <a:cs typeface="Arial" pitchFamily="34" charset="0"/>
              </a:rPr>
              <a:t>Chatzimilioudis</a:t>
            </a:r>
            <a:endParaRPr lang="en-US" sz="2400" b="0" dirty="0">
              <a:solidFill>
                <a:schemeClr val="tx1"/>
              </a:solidFill>
              <a:latin typeface="Arial" pitchFamily="34" charset="0"/>
              <a:cs typeface="Arial" pitchFamily="34" charset="0"/>
            </a:endParaRPr>
          </a:p>
          <a:p>
            <a:pPr algn="ctr">
              <a:spcBef>
                <a:spcPct val="20000"/>
              </a:spcBef>
            </a:pPr>
            <a:r>
              <a:rPr lang="en-US" sz="2400" b="0" dirty="0">
                <a:solidFill>
                  <a:schemeClr val="tx1"/>
                </a:solidFill>
                <a:latin typeface="Arial" pitchFamily="34" charset="0"/>
                <a:cs typeface="Arial" pitchFamily="34" charset="0"/>
              </a:rPr>
              <a:t>Christos </a:t>
            </a:r>
            <a:r>
              <a:rPr lang="en-US" sz="2400" b="0" dirty="0" err="1">
                <a:solidFill>
                  <a:schemeClr val="tx1"/>
                </a:solidFill>
                <a:latin typeface="Arial" pitchFamily="34" charset="0"/>
                <a:cs typeface="Arial" pitchFamily="34" charset="0"/>
              </a:rPr>
              <a:t>Laoudias</a:t>
            </a:r>
            <a:endParaRPr lang="en-US" sz="2400" b="0" dirty="0">
              <a:solidFill>
                <a:schemeClr val="tx1"/>
              </a:solidFill>
              <a:latin typeface="Arial" pitchFamily="34" charset="0"/>
              <a:cs typeface="Arial" pitchFamily="34" charset="0"/>
            </a:endParaRPr>
          </a:p>
          <a:p>
            <a:pPr algn="ctr">
              <a:spcBef>
                <a:spcPct val="20000"/>
              </a:spcBef>
            </a:pPr>
            <a:r>
              <a:rPr lang="en-US" sz="2400" b="0" dirty="0" err="1">
                <a:solidFill>
                  <a:schemeClr val="tx1"/>
                </a:solidFill>
                <a:latin typeface="Arial" pitchFamily="34" charset="0"/>
                <a:cs typeface="Arial" pitchFamily="34" charset="0"/>
              </a:rPr>
              <a:t>Silouanos</a:t>
            </a:r>
            <a:r>
              <a:rPr lang="en-US" sz="2400" b="0" dirty="0">
                <a:solidFill>
                  <a:schemeClr val="tx1"/>
                </a:solidFill>
                <a:latin typeface="Arial" pitchFamily="34" charset="0"/>
                <a:cs typeface="Arial" pitchFamily="34" charset="0"/>
              </a:rPr>
              <a:t> </a:t>
            </a:r>
            <a:r>
              <a:rPr lang="en-US" sz="2400" b="0" dirty="0" err="1">
                <a:solidFill>
                  <a:schemeClr val="tx1"/>
                </a:solidFill>
                <a:latin typeface="Arial" pitchFamily="34" charset="0"/>
                <a:cs typeface="Arial" pitchFamily="34" charset="0"/>
              </a:rPr>
              <a:t>Nicolaou</a:t>
            </a:r>
            <a:endParaRPr lang="en-US" sz="2400" b="0" dirty="0">
              <a:solidFill>
                <a:schemeClr val="tx1"/>
              </a:solidFill>
              <a:latin typeface="Arial" pitchFamily="34" charset="0"/>
              <a:cs typeface="Arial" pitchFamily="34" charset="0"/>
            </a:endParaRPr>
          </a:p>
          <a:p>
            <a:pPr algn="ctr">
              <a:spcBef>
                <a:spcPct val="20000"/>
              </a:spcBef>
            </a:pPr>
            <a:r>
              <a:rPr lang="en-US" sz="2400" b="0" dirty="0" err="1">
                <a:solidFill>
                  <a:schemeClr val="tx1"/>
                </a:solidFill>
                <a:latin typeface="Arial" pitchFamily="34" charset="0"/>
                <a:cs typeface="Arial" pitchFamily="34" charset="0"/>
              </a:rPr>
              <a:t>Demetrios</a:t>
            </a:r>
            <a:r>
              <a:rPr lang="en-US" sz="2400" b="0" dirty="0">
                <a:solidFill>
                  <a:schemeClr val="tx1"/>
                </a:solidFill>
                <a:latin typeface="Arial" pitchFamily="34" charset="0"/>
                <a:cs typeface="Arial" pitchFamily="34" charset="0"/>
              </a:rPr>
              <a:t> </a:t>
            </a:r>
            <a:r>
              <a:rPr lang="en-US" sz="2400" b="0" dirty="0" err="1">
                <a:solidFill>
                  <a:schemeClr val="tx1"/>
                </a:solidFill>
                <a:latin typeface="Arial" pitchFamily="34" charset="0"/>
                <a:cs typeface="Arial" pitchFamily="34" charset="0"/>
              </a:rPr>
              <a:t>Zeinalipour-Yazti</a:t>
            </a:r>
            <a:endParaRPr lang="en-US" sz="2400" b="0" dirty="0">
              <a:solidFill>
                <a:schemeClr val="tx1"/>
              </a:solidFill>
              <a:latin typeface="Arial" pitchFamily="34" charset="0"/>
              <a:cs typeface="Arial" pitchFamily="34" charset="0"/>
            </a:endParaRPr>
          </a:p>
          <a:p>
            <a:pPr algn="ctr">
              <a:spcBef>
                <a:spcPct val="20000"/>
              </a:spcBef>
            </a:pPr>
            <a:r>
              <a:rPr lang="en-US" sz="2400" b="1" dirty="0">
                <a:solidFill>
                  <a:schemeClr val="tx1"/>
                </a:solidFill>
                <a:latin typeface="Arial" pitchFamily="34" charset="0"/>
                <a:cs typeface="Arial" pitchFamily="34" charset="0"/>
              </a:rPr>
              <a:t>[ Contact: </a:t>
            </a:r>
            <a:r>
              <a:rPr lang="en-US" sz="2400" dirty="0">
                <a:solidFill>
                  <a:schemeClr val="tx1"/>
                </a:solidFill>
                <a:latin typeface="Arial" pitchFamily="34" charset="0"/>
                <a:cs typeface="Arial" pitchFamily="34" charset="0"/>
                <a:hlinkClick r:id="rId4"/>
              </a:rPr>
              <a:t>dmsl@cs.ucy.ac.cy</a:t>
            </a:r>
            <a:r>
              <a:rPr lang="en-US" sz="2400" dirty="0">
                <a:solidFill>
                  <a:schemeClr val="tx1"/>
                </a:solidFill>
                <a:latin typeface="Arial" pitchFamily="34" charset="0"/>
                <a:cs typeface="Arial" pitchFamily="34" charset="0"/>
              </a:rPr>
              <a:t> </a:t>
            </a:r>
            <a:r>
              <a:rPr lang="en-US" sz="2400" b="1" dirty="0" smtClean="0">
                <a:solidFill>
                  <a:schemeClr val="tx1"/>
                </a:solidFill>
                <a:latin typeface="Arial" pitchFamily="34" charset="0"/>
                <a:cs typeface="Arial" pitchFamily="34" charset="0"/>
              </a:rPr>
              <a:t>]</a:t>
            </a:r>
          </a:p>
          <a:p>
            <a:pPr algn="ctr">
              <a:spcBef>
                <a:spcPct val="20000"/>
              </a:spcBef>
            </a:pPr>
            <a:r>
              <a:rPr lang="en-US" sz="2400" b="1" dirty="0" smtClean="0">
                <a:solidFill>
                  <a:schemeClr val="tx1"/>
                </a:solidFill>
                <a:latin typeface="Arial" pitchFamily="34" charset="0"/>
                <a:cs typeface="Arial" pitchFamily="34" charset="0"/>
              </a:rPr>
              <a:t>Presenter: </a:t>
            </a:r>
            <a:r>
              <a:rPr lang="en-US" sz="2400" b="0" dirty="0" err="1" smtClean="0">
                <a:solidFill>
                  <a:schemeClr val="tx1"/>
                </a:solidFill>
                <a:latin typeface="Arial" pitchFamily="34" charset="0"/>
                <a:cs typeface="Arial" pitchFamily="34" charset="0"/>
              </a:rPr>
              <a:t>Georgios</a:t>
            </a:r>
            <a:r>
              <a:rPr lang="en-US" sz="2400" b="0" dirty="0" smtClean="0">
                <a:solidFill>
                  <a:schemeClr val="tx1"/>
                </a:solidFill>
                <a:latin typeface="Arial" pitchFamily="34" charset="0"/>
                <a:cs typeface="Arial" pitchFamily="34" charset="0"/>
              </a:rPr>
              <a:t> </a:t>
            </a:r>
            <a:r>
              <a:rPr lang="en-US" sz="2400" b="0" dirty="0" err="1" smtClean="0">
                <a:solidFill>
                  <a:schemeClr val="tx1"/>
                </a:solidFill>
                <a:latin typeface="Arial" pitchFamily="34" charset="0"/>
                <a:cs typeface="Arial" pitchFamily="34" charset="0"/>
              </a:rPr>
              <a:t>Larkou</a:t>
            </a:r>
            <a:endParaRPr lang="en-US" sz="2400" b="0" dirty="0">
              <a:solidFill>
                <a:schemeClr val="tx1"/>
              </a:solidFill>
              <a:latin typeface="Arial" pitchFamily="34" charset="0"/>
              <a:cs typeface="Arial" pitchFamily="34" charset="0"/>
            </a:endParaRPr>
          </a:p>
        </p:txBody>
      </p:sp>
      <p:pic>
        <p:nvPicPr>
          <p:cNvPr id="9" name="Picture 16" descr="C:\Users\dzeina\Desktop\Frederick\Frederick documents\frederick uni logo.ep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888" y="3429000"/>
            <a:ext cx="23209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6325" y="4005263"/>
            <a:ext cx="153987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2"/>
          <p:cNvSpPr txBox="1">
            <a:spLocks noChangeArrowheads="1"/>
          </p:cNvSpPr>
          <p:nvPr/>
        </p:nvSpPr>
        <p:spPr bwMode="auto">
          <a:xfrm>
            <a:off x="6300788" y="4560888"/>
            <a:ext cx="1935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tx2"/>
                </a:solidFill>
                <a:latin typeface="Arial" charset="0"/>
                <a:ea typeface="ＭＳ Ｐゴシック" pitchFamily="34" charset="-128"/>
              </a:defRPr>
            </a:lvl1pPr>
            <a:lvl2pPr marL="742950" indent="-285750" eaLnBrk="0" hangingPunct="0">
              <a:defRPr sz="3600" b="1">
                <a:solidFill>
                  <a:schemeClr val="tx2"/>
                </a:solidFill>
                <a:latin typeface="Arial" charset="0"/>
                <a:ea typeface="ＭＳ Ｐゴシック" pitchFamily="34" charset="-128"/>
              </a:defRPr>
            </a:lvl2pPr>
            <a:lvl3pPr marL="1143000" indent="-228600" eaLnBrk="0" hangingPunct="0">
              <a:defRPr sz="3600" b="1">
                <a:solidFill>
                  <a:schemeClr val="tx2"/>
                </a:solidFill>
                <a:latin typeface="Arial" charset="0"/>
                <a:ea typeface="ＭＳ Ｐゴシック" pitchFamily="34" charset="-128"/>
              </a:defRPr>
            </a:lvl3pPr>
            <a:lvl4pPr marL="1600200" indent="-228600" eaLnBrk="0" hangingPunct="0">
              <a:defRPr sz="3600" b="1">
                <a:solidFill>
                  <a:schemeClr val="tx2"/>
                </a:solidFill>
                <a:latin typeface="Arial" charset="0"/>
                <a:ea typeface="ＭＳ Ｐゴシック" pitchFamily="34" charset="-128"/>
              </a:defRPr>
            </a:lvl4pPr>
            <a:lvl5pPr marL="2057400" indent="-228600" eaLnBrk="0" hangingPunct="0">
              <a:defRPr sz="36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3600" b="1">
                <a:solidFill>
                  <a:schemeClr val="tx2"/>
                </a:solidFill>
                <a:latin typeface="Arial" charset="0"/>
                <a:ea typeface="ＭＳ Ｐゴシック" pitchFamily="34" charset="-128"/>
              </a:defRPr>
            </a:lvl9pPr>
          </a:lstStyle>
          <a:p>
            <a:pPr eaLnBrk="1" hangingPunct="1"/>
            <a:r>
              <a:rPr lang="en-US" sz="1400" dirty="0">
                <a:solidFill>
                  <a:schemeClr val="bg1">
                    <a:lumMod val="65000"/>
                  </a:schemeClr>
                </a:solidFill>
                <a:latin typeface="Arial" pitchFamily="34" charset="0"/>
                <a:cs typeface="Arial" pitchFamily="34" charset="0"/>
              </a:rPr>
              <a:t>University of Cyprus</a:t>
            </a:r>
          </a:p>
        </p:txBody>
      </p:sp>
      <p:pic>
        <p:nvPicPr>
          <p:cNvPr id="12"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2349500"/>
            <a:ext cx="7334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151" y="2205038"/>
            <a:ext cx="172747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5"/>
          <p:cNvSpPr txBox="1">
            <a:spLocks noChangeArrowheads="1"/>
          </p:cNvSpPr>
          <p:nvPr/>
        </p:nvSpPr>
        <p:spPr bwMode="auto">
          <a:xfrm>
            <a:off x="6372225" y="2924175"/>
            <a:ext cx="1935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tx2"/>
                </a:solidFill>
                <a:latin typeface="Arial" charset="0"/>
                <a:ea typeface="ＭＳ Ｐゴシック" pitchFamily="34" charset="-128"/>
              </a:defRPr>
            </a:lvl1pPr>
            <a:lvl2pPr marL="742950" indent="-285750" eaLnBrk="0" hangingPunct="0">
              <a:defRPr sz="3600" b="1">
                <a:solidFill>
                  <a:schemeClr val="tx2"/>
                </a:solidFill>
                <a:latin typeface="Arial" charset="0"/>
                <a:ea typeface="ＭＳ Ｐゴシック" pitchFamily="34" charset="-128"/>
              </a:defRPr>
            </a:lvl2pPr>
            <a:lvl3pPr marL="1143000" indent="-228600" eaLnBrk="0" hangingPunct="0">
              <a:defRPr sz="3600" b="1">
                <a:solidFill>
                  <a:schemeClr val="tx2"/>
                </a:solidFill>
                <a:latin typeface="Arial" charset="0"/>
                <a:ea typeface="ＭＳ Ｐゴシック" pitchFamily="34" charset="-128"/>
              </a:defRPr>
            </a:lvl3pPr>
            <a:lvl4pPr marL="1600200" indent="-228600" eaLnBrk="0" hangingPunct="0">
              <a:defRPr sz="3600" b="1">
                <a:solidFill>
                  <a:schemeClr val="tx2"/>
                </a:solidFill>
                <a:latin typeface="Arial" charset="0"/>
                <a:ea typeface="ＭＳ Ｐゴシック" pitchFamily="34" charset="-128"/>
              </a:defRPr>
            </a:lvl4pPr>
            <a:lvl5pPr marL="2057400" indent="-228600" eaLnBrk="0" hangingPunct="0">
              <a:defRPr sz="36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3600" b="1">
                <a:solidFill>
                  <a:schemeClr val="tx2"/>
                </a:solidFill>
                <a:latin typeface="Arial" charset="0"/>
                <a:ea typeface="ＭＳ Ｐゴシック" pitchFamily="34" charset="-128"/>
              </a:defRPr>
            </a:lvl9pPr>
          </a:lstStyle>
          <a:p>
            <a:pPr eaLnBrk="1" hangingPunct="1"/>
            <a:r>
              <a:rPr lang="en-US" sz="1400" dirty="0">
                <a:solidFill>
                  <a:schemeClr val="bg1">
                    <a:lumMod val="65000"/>
                  </a:schemeClr>
                </a:solidFill>
                <a:latin typeface="Arial" pitchFamily="34" charset="0"/>
                <a:cs typeface="Arial" pitchFamily="34" charset="0"/>
              </a:rPr>
              <a:t>University of Cyprus</a:t>
            </a:r>
          </a:p>
        </p:txBody>
      </p:sp>
      <p:sp>
        <p:nvSpPr>
          <p:cNvPr id="15" name="Rectangle 5"/>
          <p:cNvSpPr>
            <a:spLocks noChangeArrowheads="1"/>
          </p:cNvSpPr>
          <p:nvPr/>
        </p:nvSpPr>
        <p:spPr bwMode="auto">
          <a:xfrm>
            <a:off x="323850" y="4868863"/>
            <a:ext cx="85693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en-US" sz="2800" b="0">
              <a:solidFill>
                <a:schemeClr val="tx1"/>
              </a:solidFill>
              <a:latin typeface="Arial" pitchFamily="34" charset="0"/>
              <a:cs typeface="Arial" pitchFamily="34" charset="0"/>
            </a:endParaRPr>
          </a:p>
        </p:txBody>
      </p:sp>
      <p:sp>
        <p:nvSpPr>
          <p:cNvPr id="19" name="Rectangle 9"/>
          <p:cNvSpPr>
            <a:spLocks noChangeArrowheads="1"/>
          </p:cNvSpPr>
          <p:nvPr/>
        </p:nvSpPr>
        <p:spPr bwMode="auto">
          <a:xfrm>
            <a:off x="323850" y="214313"/>
            <a:ext cx="8569325" cy="1919287"/>
          </a:xfrm>
          <a:prstGeom prst="rect">
            <a:avLst/>
          </a:prstGeom>
          <a:solidFill>
            <a:schemeClr val="accent1">
              <a:alpha val="43921"/>
            </a:schemeClr>
          </a:solidFill>
          <a:ln w="38100">
            <a:solidFill>
              <a:schemeClr val="tx1"/>
            </a:solidFill>
            <a:round/>
            <a:headEnd/>
            <a:tailEnd/>
          </a:ln>
        </p:spPr>
        <p:txBody>
          <a:bodyPr wrap="none" anchor="ctr"/>
          <a:lstStyle/>
          <a:p>
            <a:pPr algn="ctr"/>
            <a:endParaRPr lang="en-GB">
              <a:latin typeface="Arial" pitchFamily="34" charset="0"/>
              <a:cs typeface="Arial" pitchFamily="34" charset="0"/>
            </a:endParaRPr>
          </a:p>
        </p:txBody>
      </p:sp>
      <p:sp>
        <p:nvSpPr>
          <p:cNvPr id="20" name="Rectangle 2"/>
          <p:cNvSpPr txBox="1">
            <a:spLocks noChangeArrowheads="1"/>
          </p:cNvSpPr>
          <p:nvPr/>
        </p:nvSpPr>
        <p:spPr>
          <a:xfrm>
            <a:off x="250825" y="188913"/>
            <a:ext cx="8321675" cy="2016125"/>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Arial" pitchFamily="34" charset="0"/>
                <a:ea typeface="ＭＳ Ｐゴシック" pitchFamily="34" charset="-128"/>
                <a:cs typeface="Arial" pitchFamily="34" charset="0"/>
              </a:rPr>
              <a:t>Towards Planet-Scale Localization on Smartphones</a:t>
            </a:r>
            <a:br>
              <a:rPr lang="en-US" sz="3600" b="1" dirty="0" smtClean="0">
                <a:latin typeface="Arial" pitchFamily="34" charset="0"/>
                <a:ea typeface="ＭＳ Ｐゴシック" pitchFamily="34" charset="-128"/>
                <a:cs typeface="Arial" pitchFamily="34" charset="0"/>
              </a:rPr>
            </a:br>
            <a:r>
              <a:rPr lang="en-US" sz="3600" b="1" dirty="0" smtClean="0">
                <a:latin typeface="Arial" pitchFamily="34" charset="0"/>
                <a:ea typeface="ＭＳ Ｐゴシック" pitchFamily="34" charset="-128"/>
                <a:cs typeface="Arial" pitchFamily="34" charset="0"/>
              </a:rPr>
              <a:t>with a Partial </a:t>
            </a:r>
            <a:r>
              <a:rPr lang="en-US" sz="3600" b="1" dirty="0" err="1" smtClean="0">
                <a:latin typeface="Arial" pitchFamily="34" charset="0"/>
                <a:ea typeface="ＭＳ Ｐゴシック" pitchFamily="34" charset="-128"/>
                <a:cs typeface="Arial" pitchFamily="34" charset="0"/>
              </a:rPr>
              <a:t>Radiomap</a:t>
            </a:r>
            <a:endParaRPr lang="en-US" sz="3600" i="1"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590903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Current Techniques – CRA (1/4)</a:t>
            </a:r>
            <a:endParaRPr lang="en-US" dirty="0"/>
          </a:p>
        </p:txBody>
      </p:sp>
      <p:sp>
        <p:nvSpPr>
          <p:cNvPr id="3" name="Content Placeholder 2"/>
          <p:cNvSpPr>
            <a:spLocks noGrp="1"/>
          </p:cNvSpPr>
          <p:nvPr>
            <p:ph idx="1"/>
          </p:nvPr>
        </p:nvSpPr>
        <p:spPr/>
        <p:txBody>
          <a:bodyPr/>
          <a:lstStyle/>
          <a:p>
            <a:r>
              <a:rPr lang="en-US" sz="2400" b="1" dirty="0" smtClean="0"/>
              <a:t>Current techniques </a:t>
            </a:r>
            <a:r>
              <a:rPr lang="en-US" sz="2400" b="0" dirty="0" smtClean="0"/>
              <a:t>conduct fine-grained positioning using techniques executed on the server</a:t>
            </a:r>
          </a:p>
          <a:p>
            <a:pPr marL="338138" indent="-338138">
              <a:buFontTx/>
              <a:buChar char="•"/>
            </a:pPr>
            <a:r>
              <a:rPr lang="en-US" sz="2400" b="1" dirty="0" smtClean="0"/>
              <a:t>Centralized </a:t>
            </a:r>
            <a:r>
              <a:rPr lang="en-US" sz="2400" b="1" dirty="0" err="1" smtClean="0"/>
              <a:t>Radiomap</a:t>
            </a:r>
            <a:r>
              <a:rPr lang="en-US" sz="2400" b="1" dirty="0" smtClean="0"/>
              <a:t> Algorithm (CRA):</a:t>
            </a:r>
          </a:p>
          <a:p>
            <a:pPr marL="688975" lvl="2" indent="-350838">
              <a:buFontTx/>
              <a:buChar char="•"/>
            </a:pPr>
            <a:r>
              <a:rPr lang="en-US" sz="2000" b="0" dirty="0" smtClean="0"/>
              <a:t>user ships RSS vector (</a:t>
            </a:r>
            <a:r>
              <a:rPr lang="en-US" sz="2000" b="0" dirty="0" smtClean="0">
                <a:latin typeface="Courier New" pitchFamily="49" charset="0"/>
                <a:cs typeface="Courier New" pitchFamily="49" charset="0"/>
              </a:rPr>
              <a:t>“AP1,AP2,…,</a:t>
            </a:r>
            <a:r>
              <a:rPr lang="en-US" sz="2000" b="0" dirty="0" err="1" smtClean="0">
                <a:latin typeface="Courier New" pitchFamily="49" charset="0"/>
                <a:cs typeface="Courier New" pitchFamily="49" charset="0"/>
              </a:rPr>
              <a:t>APl</a:t>
            </a:r>
            <a:r>
              <a:rPr lang="en-US" sz="2000" b="0" dirty="0" smtClean="0">
                <a:latin typeface="Courier New" pitchFamily="49" charset="0"/>
                <a:cs typeface="Courier New" pitchFamily="49" charset="0"/>
              </a:rPr>
              <a:t>”, l &lt;&lt; M</a:t>
            </a:r>
            <a:r>
              <a:rPr lang="en-US" sz="2000" b="0" dirty="0" smtClean="0"/>
              <a:t>) to server </a:t>
            </a:r>
          </a:p>
          <a:p>
            <a:pPr marL="688975" lvl="2" indent="-350838">
              <a:buFontTx/>
              <a:buChar char="•"/>
            </a:pPr>
            <a:r>
              <a:rPr lang="en-US" sz="2000" b="0" dirty="0" smtClean="0"/>
              <a:t>server derives (or approximates) the </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x,y</a:t>
            </a:r>
            <a:r>
              <a:rPr lang="en-US" sz="2000" b="0" dirty="0" smtClean="0">
                <a:latin typeface="Courier New" pitchFamily="49" charset="0"/>
                <a:cs typeface="Courier New" pitchFamily="49" charset="0"/>
              </a:rPr>
              <a:t>)</a:t>
            </a:r>
            <a:r>
              <a:rPr lang="en-US" sz="2000" b="0" dirty="0" smtClean="0"/>
              <a:t> coordinates of the user using its </a:t>
            </a:r>
            <a:r>
              <a:rPr lang="en-US" sz="2000" dirty="0" smtClean="0"/>
              <a:t>MATRIX structure</a:t>
            </a:r>
            <a:endParaRPr lang="en-US" sz="2000" b="0" dirty="0" smtClean="0"/>
          </a:p>
          <a:p>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10</a:t>
            </a:fld>
            <a:endParaRPr lang="en-US" dirty="0"/>
          </a:p>
        </p:txBody>
      </p:sp>
      <p:pic>
        <p:nvPicPr>
          <p:cNvPr id="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900" y="3093156"/>
            <a:ext cx="11049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erver_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100" y="4448881"/>
            <a:ext cx="150495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94"/>
          <p:cNvSpPr txBox="1">
            <a:spLocks noChangeArrowheads="1"/>
          </p:cNvSpPr>
          <p:nvPr/>
        </p:nvSpPr>
        <p:spPr bwMode="auto">
          <a:xfrm>
            <a:off x="876300" y="3529719"/>
            <a:ext cx="1843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spcBef>
                <a:spcPct val="50000"/>
              </a:spcBef>
            </a:pPr>
            <a:r>
              <a:rPr lang="en-US" sz="2000">
                <a:solidFill>
                  <a:schemeClr val="tx1"/>
                </a:solidFill>
                <a:latin typeface="Calibri" pitchFamily="34" charset="0"/>
              </a:rPr>
              <a:t>RSS Logger</a:t>
            </a:r>
          </a:p>
        </p:txBody>
      </p:sp>
      <p:sp>
        <p:nvSpPr>
          <p:cNvPr id="9" name="Text Box 294"/>
          <p:cNvSpPr txBox="1">
            <a:spLocks noChangeArrowheads="1"/>
          </p:cNvSpPr>
          <p:nvPr/>
        </p:nvSpPr>
        <p:spPr bwMode="auto">
          <a:xfrm>
            <a:off x="2014537" y="4113919"/>
            <a:ext cx="453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spcBef>
                <a:spcPct val="50000"/>
              </a:spcBef>
            </a:pPr>
            <a:r>
              <a:rPr lang="en-US" sz="2000">
                <a:solidFill>
                  <a:schemeClr val="tx1"/>
                </a:solidFill>
                <a:latin typeface="Calibri" pitchFamily="34" charset="0"/>
              </a:rPr>
              <a:t>Distribution Server</a:t>
            </a:r>
          </a:p>
        </p:txBody>
      </p:sp>
      <p:cxnSp>
        <p:nvCxnSpPr>
          <p:cNvPr id="10" name="AutoShape 25"/>
          <p:cNvCxnSpPr>
            <a:cxnSpLocks noChangeShapeType="1"/>
          </p:cNvCxnSpPr>
          <p:nvPr/>
        </p:nvCxnSpPr>
        <p:spPr bwMode="auto">
          <a:xfrm rot="16200000" flipH="1">
            <a:off x="2441575" y="5033081"/>
            <a:ext cx="411162" cy="1639888"/>
          </a:xfrm>
          <a:prstGeom prst="bentConnector2">
            <a:avLst/>
          </a:prstGeom>
          <a:noFill/>
          <a:ln w="63500">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1" name="Text Box 294"/>
          <p:cNvSpPr txBox="1">
            <a:spLocks noChangeArrowheads="1"/>
          </p:cNvSpPr>
          <p:nvPr/>
        </p:nvSpPr>
        <p:spPr bwMode="auto">
          <a:xfrm>
            <a:off x="1530350" y="5647444"/>
            <a:ext cx="208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spcBef>
                <a:spcPct val="50000"/>
              </a:spcBef>
            </a:pPr>
            <a:r>
              <a:rPr lang="en-US" sz="2000">
                <a:solidFill>
                  <a:schemeClr val="tx1"/>
                </a:solidFill>
                <a:latin typeface="Calibri" pitchFamily="34" charset="0"/>
              </a:rPr>
              <a:t>RSS logs</a:t>
            </a:r>
          </a:p>
        </p:txBody>
      </p:sp>
      <p:cxnSp>
        <p:nvCxnSpPr>
          <p:cNvPr id="12" name="AutoShape 27"/>
          <p:cNvCxnSpPr>
            <a:cxnSpLocks noChangeShapeType="1"/>
          </p:cNvCxnSpPr>
          <p:nvPr/>
        </p:nvCxnSpPr>
        <p:spPr bwMode="auto">
          <a:xfrm flipV="1">
            <a:off x="4914900" y="4236156"/>
            <a:ext cx="2339975" cy="1574800"/>
          </a:xfrm>
          <a:prstGeom prst="bentConnector3">
            <a:avLst>
              <a:gd name="adj1" fmla="val 72931"/>
            </a:avLst>
          </a:prstGeom>
          <a:noFill/>
          <a:ln w="63500">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3" name="Text Box 294"/>
          <p:cNvSpPr txBox="1">
            <a:spLocks noChangeArrowheads="1"/>
          </p:cNvSpPr>
          <p:nvPr/>
        </p:nvSpPr>
        <p:spPr bwMode="auto">
          <a:xfrm>
            <a:off x="5143500" y="5439481"/>
            <a:ext cx="1447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r>
              <a:rPr lang="en-US" sz="2000">
                <a:solidFill>
                  <a:schemeClr val="tx1"/>
                </a:solidFill>
                <a:latin typeface="Calibri" pitchFamily="34" charset="0"/>
              </a:rPr>
              <a:t>RESPONSE</a:t>
            </a:r>
          </a:p>
          <a:p>
            <a:pPr algn="ctr" eaLnBrk="1" hangingPunct="1"/>
            <a:r>
              <a:rPr lang="en-US" sz="2000">
                <a:solidFill>
                  <a:schemeClr val="tx1"/>
                </a:solidFill>
                <a:latin typeface="Calibri" pitchFamily="34" charset="0"/>
              </a:rPr>
              <a:t>&lt;Location&gt;</a:t>
            </a:r>
          </a:p>
        </p:txBody>
      </p:sp>
      <p:pic>
        <p:nvPicPr>
          <p:cNvPr id="14" name="Picture 30" descr="processi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8700" y="4921956"/>
            <a:ext cx="4587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1" descr="RSSLoggerApp"/>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0" y="3867856"/>
            <a:ext cx="957262"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AutoShape 27"/>
          <p:cNvCxnSpPr>
            <a:cxnSpLocks noChangeShapeType="1"/>
          </p:cNvCxnSpPr>
          <p:nvPr/>
        </p:nvCxnSpPr>
        <p:spPr bwMode="auto">
          <a:xfrm rot="10800000" flipV="1">
            <a:off x="4838700" y="3702756"/>
            <a:ext cx="2473325" cy="1027113"/>
          </a:xfrm>
          <a:prstGeom prst="bentConnector3">
            <a:avLst>
              <a:gd name="adj1" fmla="val 70491"/>
            </a:avLst>
          </a:prstGeom>
          <a:noFill/>
          <a:ln w="63500">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7" name="Text Box 294"/>
          <p:cNvSpPr txBox="1">
            <a:spLocks noChangeArrowheads="1"/>
          </p:cNvSpPr>
          <p:nvPr/>
        </p:nvSpPr>
        <p:spPr bwMode="auto">
          <a:xfrm>
            <a:off x="5524500" y="3321756"/>
            <a:ext cx="1676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r>
              <a:rPr lang="en-US" sz="2000">
                <a:solidFill>
                  <a:schemeClr val="tx1"/>
                </a:solidFill>
                <a:latin typeface="Calibri" pitchFamily="34" charset="0"/>
              </a:rPr>
              <a:t>REQUEST</a:t>
            </a:r>
          </a:p>
          <a:p>
            <a:pPr algn="ctr" eaLnBrk="1" hangingPunct="1"/>
            <a:r>
              <a:rPr lang="en-US" sz="2000">
                <a:solidFill>
                  <a:schemeClr val="tx1"/>
                </a:solidFill>
                <a:latin typeface="Calibri" pitchFamily="34" charset="0"/>
              </a:rPr>
              <a:t>&lt;RSS Vector&gt;</a:t>
            </a:r>
          </a:p>
        </p:txBody>
      </p:sp>
    </p:spTree>
    <p:extLst>
      <p:ext uri="{BB962C8B-B14F-4D97-AF65-F5344CB8AC3E}">
        <p14:creationId xmlns:p14="http://schemas.microsoft.com/office/powerpoint/2010/main" val="209881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par>
                                <p:cTn id="17" presetID="4"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ox(in)">
                                      <p:cBhvr>
                                        <p:cTn id="19" dur="500"/>
                                        <p:tgtEl>
                                          <p:spTgt spid="10"/>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par>
                                <p:cTn id="23" presetID="4" presetClass="entr" presetSubtype="16"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ox(in)">
                                      <p:cBhvr>
                                        <p:cTn id="25" dur="500"/>
                                        <p:tgtEl>
                                          <p:spTgt spid="1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ox(in)">
                                      <p:cBhvr>
                                        <p:cTn id="28" dur="500"/>
                                        <p:tgtEl>
                                          <p:spTgt spid="13"/>
                                        </p:tgtEl>
                                      </p:cBhvr>
                                    </p:animEffect>
                                  </p:childTnLst>
                                </p:cTn>
                              </p:par>
                              <p:par>
                                <p:cTn id="29" presetID="4" presetClass="entr" presetSubtype="16"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ox(in)">
                                      <p:cBhvr>
                                        <p:cTn id="31" dur="500"/>
                                        <p:tgtEl>
                                          <p:spTgt spid="14"/>
                                        </p:tgtEl>
                                      </p:cBhvr>
                                    </p:animEffect>
                                  </p:childTnLst>
                                </p:cTn>
                              </p:par>
                              <p:par>
                                <p:cTn id="32" presetID="4" presetClass="entr" presetSubtype="16"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ox(in)">
                                      <p:cBhvr>
                                        <p:cTn id="34" dur="500"/>
                                        <p:tgtEl>
                                          <p:spTgt spid="15"/>
                                        </p:tgtEl>
                                      </p:cBhvr>
                                    </p:animEffect>
                                  </p:childTnLst>
                                </p:cTn>
                              </p:par>
                              <p:par>
                                <p:cTn id="35" presetID="4" presetClass="entr" presetSubtype="16"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in)">
                                      <p:cBhvr>
                                        <p:cTn id="37" dur="500"/>
                                        <p:tgtEl>
                                          <p:spTgt spid="16"/>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ox(in)">
                                      <p:cBhvr>
                                        <p:cTn id="40" dur="500"/>
                                        <p:tgtEl>
                                          <p:spTgt spid="17"/>
                                        </p:tgtEl>
                                      </p:cBhvr>
                                    </p:animEffect>
                                  </p:childTnLst>
                                </p:cTn>
                              </p:par>
                              <p:par>
                                <p:cTn id="41" presetID="42" presetClass="entr" presetSubtype="0" fill="hold"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fade">
                                      <p:cBhvr>
                                        <p:cTn id="43" dur="1000"/>
                                        <p:tgtEl>
                                          <p:spTgt spid="3">
                                            <p:txEl>
                                              <p:pRg st="1" end="1"/>
                                            </p:txEl>
                                          </p:spTgt>
                                        </p:tgtEl>
                                      </p:cBhvr>
                                    </p:animEffect>
                                    <p:anim calcmode="lin" valueType="num">
                                      <p:cBhvr>
                                        <p:cTn id="4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fade">
                                      <p:cBhvr>
                                        <p:cTn id="48" dur="1000"/>
                                        <p:tgtEl>
                                          <p:spTgt spid="3">
                                            <p:txEl>
                                              <p:pRg st="2" end="2"/>
                                            </p:txEl>
                                          </p:spTgt>
                                        </p:tgtEl>
                                      </p:cBhvr>
                                    </p:animEffect>
                                    <p:anim calcmode="lin" valueType="num">
                                      <p:cBhvr>
                                        <p:cTn id="4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animEffect transition="in" filter="fade">
                                      <p:cBhvr>
                                        <p:cTn id="53" dur="1000"/>
                                        <p:tgtEl>
                                          <p:spTgt spid="3">
                                            <p:txEl>
                                              <p:pRg st="3" end="3"/>
                                            </p:txEl>
                                          </p:spTgt>
                                        </p:tgtEl>
                                      </p:cBhvr>
                                    </p:animEffect>
                                    <p:anim calcmode="lin" valueType="num">
                                      <p:cBhvr>
                                        <p:cTn id="5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Current Techniques – CRA (2/4)</a:t>
            </a:r>
            <a:endParaRPr lang="en-US" dirty="0"/>
          </a:p>
        </p:txBody>
      </p:sp>
      <p:sp>
        <p:nvSpPr>
          <p:cNvPr id="3" name="Content Placeholder 2"/>
          <p:cNvSpPr>
            <a:spLocks noGrp="1"/>
          </p:cNvSpPr>
          <p:nvPr>
            <p:ph idx="1"/>
          </p:nvPr>
        </p:nvSpPr>
        <p:spPr/>
        <p:txBody>
          <a:bodyPr/>
          <a:lstStyle/>
          <a:p>
            <a:pPr marL="0" indent="0">
              <a:buNone/>
            </a:pPr>
            <a:r>
              <a:rPr lang="en-US" sz="2800" b="1" dirty="0" smtClean="0"/>
              <a:t>CRA Characteristics:</a:t>
            </a:r>
          </a:p>
          <a:p>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11</a:t>
            </a:fld>
            <a:endParaRPr lang="en-US" dirty="0"/>
          </a:p>
        </p:txBody>
      </p:sp>
      <p:sp>
        <p:nvSpPr>
          <p:cNvPr id="6" name="Rectangle 3"/>
          <p:cNvSpPr>
            <a:spLocks noChangeArrowheads="1"/>
          </p:cNvSpPr>
          <p:nvPr/>
        </p:nvSpPr>
        <p:spPr bwMode="auto">
          <a:xfrm>
            <a:off x="179388" y="1828800"/>
            <a:ext cx="8785225" cy="831850"/>
          </a:xfrm>
          <a:prstGeom prst="rect">
            <a:avLst/>
          </a:prstGeom>
          <a:solidFill>
            <a:srgbClr val="CCECFF"/>
          </a:solidFill>
          <a:ln w="38100">
            <a:solidFill>
              <a:srgbClr val="002060"/>
            </a:solidFill>
            <a:miter lim="800000"/>
            <a:headEnd/>
            <a:tailEnd/>
          </a:ln>
        </p:spPr>
        <p:txBody>
          <a:bodyPr>
            <a:spAutoFit/>
          </a:bodyPr>
          <a:lstStyle/>
          <a:p>
            <a:r>
              <a:rPr lang="en-US" sz="2400" dirty="0">
                <a:solidFill>
                  <a:srgbClr val="002060"/>
                </a:solidFill>
                <a:latin typeface="Arial" pitchFamily="34" charset="0"/>
                <a:cs typeface="Arial" pitchFamily="34" charset="0"/>
              </a:rPr>
              <a:t>Energy Consumption (Good): </a:t>
            </a:r>
            <a:r>
              <a:rPr lang="en-US" sz="2400" b="0" dirty="0">
                <a:latin typeface="Arial" pitchFamily="34" charset="0"/>
                <a:cs typeface="Arial" pitchFamily="34" charset="0"/>
              </a:rPr>
              <a:t>CRA is </a:t>
            </a:r>
            <a:r>
              <a:rPr lang="en-US" sz="2400" b="0" u="sng" dirty="0">
                <a:solidFill>
                  <a:srgbClr val="002060"/>
                </a:solidFill>
                <a:latin typeface="Arial" pitchFamily="34" charset="0"/>
                <a:cs typeface="Arial" pitchFamily="34" charset="0"/>
              </a:rPr>
              <a:t>energy efficient</a:t>
            </a:r>
            <a:r>
              <a:rPr lang="en-US" sz="2400" b="0" dirty="0">
                <a:latin typeface="Arial" pitchFamily="34" charset="0"/>
                <a:cs typeface="Arial" pitchFamily="34" charset="0"/>
              </a:rPr>
              <a:t>, server performs all calculations and conserves user’s battery energy.</a:t>
            </a:r>
          </a:p>
        </p:txBody>
      </p:sp>
      <p:sp>
        <p:nvSpPr>
          <p:cNvPr id="7" name="Rectangle 4"/>
          <p:cNvSpPr>
            <a:spLocks noChangeArrowheads="1"/>
          </p:cNvSpPr>
          <p:nvPr/>
        </p:nvSpPr>
        <p:spPr bwMode="auto">
          <a:xfrm>
            <a:off x="179388" y="2981325"/>
            <a:ext cx="8785225" cy="1200150"/>
          </a:xfrm>
          <a:prstGeom prst="rect">
            <a:avLst/>
          </a:prstGeom>
          <a:solidFill>
            <a:srgbClr val="CCECFF"/>
          </a:solidFill>
          <a:ln w="38100">
            <a:solidFill>
              <a:srgbClr val="002060"/>
            </a:solidFill>
            <a:miter lim="800000"/>
            <a:headEnd/>
            <a:tailEnd/>
          </a:ln>
        </p:spPr>
        <p:txBody>
          <a:bodyPr>
            <a:spAutoFit/>
          </a:bodyPr>
          <a:lstStyle/>
          <a:p>
            <a:r>
              <a:rPr lang="en-US" sz="2400" dirty="0">
                <a:solidFill>
                  <a:srgbClr val="002060"/>
                </a:solidFill>
                <a:latin typeface="Arial" pitchFamily="34" charset="0"/>
                <a:cs typeface="Arial" pitchFamily="34" charset="0"/>
              </a:rPr>
              <a:t>Retrieval Time (Good): </a:t>
            </a:r>
            <a:r>
              <a:rPr lang="en-US" sz="2400" b="0" u="sng" dirty="0">
                <a:solidFill>
                  <a:srgbClr val="002060"/>
                </a:solidFill>
                <a:latin typeface="Arial" pitchFamily="34" charset="0"/>
                <a:cs typeface="Arial" pitchFamily="34" charset="0"/>
              </a:rPr>
              <a:t>faster process</a:t>
            </a:r>
            <a:r>
              <a:rPr lang="en-US" sz="2400" b="0" dirty="0">
                <a:solidFill>
                  <a:srgbClr val="002060"/>
                </a:solidFill>
                <a:latin typeface="Arial" pitchFamily="34" charset="0"/>
                <a:cs typeface="Arial" pitchFamily="34" charset="0"/>
              </a:rPr>
              <a:t>,</a:t>
            </a:r>
            <a:r>
              <a:rPr lang="en-US" sz="2400" dirty="0">
                <a:solidFill>
                  <a:srgbClr val="002060"/>
                </a:solidFill>
                <a:latin typeface="Arial" pitchFamily="34" charset="0"/>
                <a:cs typeface="Arial" pitchFamily="34" charset="0"/>
              </a:rPr>
              <a:t> </a:t>
            </a:r>
            <a:r>
              <a:rPr lang="en-US" sz="2400" b="0" dirty="0">
                <a:latin typeface="Arial" pitchFamily="34" charset="0"/>
                <a:cs typeface="Arial" pitchFamily="34" charset="0"/>
              </a:rPr>
              <a:t>processing power of the server is much higher than the user’s device. Transmitting just the result to the user </a:t>
            </a:r>
            <a:r>
              <a:rPr lang="en-US" sz="2400" b="0" u="sng" dirty="0">
                <a:solidFill>
                  <a:srgbClr val="002060"/>
                </a:solidFill>
                <a:latin typeface="Arial" pitchFamily="34" charset="0"/>
                <a:cs typeface="Arial" pitchFamily="34" charset="0"/>
              </a:rPr>
              <a:t>consumes minor network resources</a:t>
            </a:r>
            <a:r>
              <a:rPr lang="en-US" sz="2400" b="0" dirty="0">
                <a:latin typeface="Arial" pitchFamily="34" charset="0"/>
                <a:cs typeface="Arial" pitchFamily="34" charset="0"/>
              </a:rPr>
              <a:t>.</a:t>
            </a:r>
          </a:p>
        </p:txBody>
      </p:sp>
      <p:sp>
        <p:nvSpPr>
          <p:cNvPr id="8" name="Rectangle 5"/>
          <p:cNvSpPr>
            <a:spLocks noChangeArrowheads="1"/>
          </p:cNvSpPr>
          <p:nvPr/>
        </p:nvSpPr>
        <p:spPr bwMode="auto">
          <a:xfrm>
            <a:off x="179388" y="4421187"/>
            <a:ext cx="8785225" cy="1200150"/>
          </a:xfrm>
          <a:prstGeom prst="rect">
            <a:avLst/>
          </a:prstGeom>
          <a:solidFill>
            <a:schemeClr val="accent6">
              <a:lumMod val="20000"/>
              <a:lumOff val="80000"/>
            </a:schemeClr>
          </a:solidFill>
          <a:ln w="38100">
            <a:solidFill>
              <a:srgbClr val="FF0000"/>
            </a:solidFill>
            <a:miter lim="800000"/>
            <a:headEnd/>
            <a:tailEnd/>
          </a:ln>
        </p:spPr>
        <p:txBody>
          <a:bodyPr>
            <a:spAutoFit/>
          </a:bodyPr>
          <a:lstStyle/>
          <a:p>
            <a:r>
              <a:rPr lang="en-US" sz="2400" b="1" dirty="0">
                <a:solidFill>
                  <a:srgbClr val="FF0000"/>
                </a:solidFill>
                <a:latin typeface="Arial" pitchFamily="34" charset="0"/>
                <a:cs typeface="Arial" pitchFamily="34" charset="0"/>
              </a:rPr>
              <a:t>Privacy (Bad): </a:t>
            </a:r>
            <a:r>
              <a:rPr lang="en-US" sz="2400" b="0" dirty="0">
                <a:latin typeface="Arial" pitchFamily="34" charset="0"/>
                <a:cs typeface="Arial" pitchFamily="34" charset="0"/>
              </a:rPr>
              <a:t>Disclosing the RSS vector to the server, as input to the localization process, means </a:t>
            </a:r>
            <a:r>
              <a:rPr lang="en-US" sz="2400" b="1" u="sng" dirty="0">
                <a:solidFill>
                  <a:srgbClr val="FF0000"/>
                </a:solidFill>
                <a:latin typeface="Arial" pitchFamily="34" charset="0"/>
                <a:cs typeface="Arial" pitchFamily="34" charset="0"/>
              </a:rPr>
              <a:t>disclosing coarsely the user’s position</a:t>
            </a:r>
            <a:r>
              <a:rPr lang="en-US" sz="2400" b="1" dirty="0">
                <a:latin typeface="Arial" pitchFamily="34" charset="0"/>
                <a:cs typeface="Arial" pitchFamily="34" charset="0"/>
              </a:rPr>
              <a:t>.</a:t>
            </a:r>
          </a:p>
        </p:txBody>
      </p:sp>
    </p:spTree>
    <p:extLst>
      <p:ext uri="{BB962C8B-B14F-4D97-AF65-F5344CB8AC3E}">
        <p14:creationId xmlns:p14="http://schemas.microsoft.com/office/powerpoint/2010/main" val="158106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Current Techniques – DRA (3/4)</a:t>
            </a:r>
            <a:endParaRPr lang="en-US" dirty="0"/>
          </a:p>
        </p:txBody>
      </p:sp>
      <p:sp>
        <p:nvSpPr>
          <p:cNvPr id="3" name="Content Placeholder 2"/>
          <p:cNvSpPr>
            <a:spLocks noGrp="1"/>
          </p:cNvSpPr>
          <p:nvPr>
            <p:ph idx="1"/>
          </p:nvPr>
        </p:nvSpPr>
        <p:spPr/>
        <p:txBody>
          <a:bodyPr/>
          <a:lstStyle/>
          <a:p>
            <a:r>
              <a:rPr lang="en-US" sz="2400" dirty="0" smtClean="0">
                <a:ea typeface="ＭＳ Ｐゴシック" pitchFamily="34" charset="-128"/>
              </a:rPr>
              <a:t>To </a:t>
            </a:r>
            <a:r>
              <a:rPr lang="en-US" sz="2400" b="1" dirty="0" smtClean="0">
                <a:ea typeface="ＭＳ Ｐゴシック" pitchFamily="34" charset="-128"/>
              </a:rPr>
              <a:t>tackle the privacy </a:t>
            </a:r>
            <a:r>
              <a:rPr lang="en-US" sz="2400" dirty="0" smtClean="0">
                <a:ea typeface="ＭＳ Ｐゴシック" pitchFamily="34" charset="-128"/>
              </a:rPr>
              <a:t>concern of the CRA.</a:t>
            </a:r>
          </a:p>
          <a:p>
            <a:r>
              <a:rPr lang="en-US" sz="2400" b="1" dirty="0" smtClean="0">
                <a:ea typeface="ＭＳ Ｐゴシック" pitchFamily="34" charset="-128"/>
              </a:rPr>
              <a:t>Distributed </a:t>
            </a:r>
            <a:r>
              <a:rPr lang="en-US" sz="2400" b="1" dirty="0" err="1" smtClean="0">
                <a:ea typeface="ＭＳ Ｐゴシック" pitchFamily="34" charset="-128"/>
              </a:rPr>
              <a:t>Radiomap</a:t>
            </a:r>
            <a:r>
              <a:rPr lang="en-US" sz="2400" b="1" dirty="0" smtClean="0">
                <a:ea typeface="ＭＳ Ｐゴシック" pitchFamily="34" charset="-128"/>
              </a:rPr>
              <a:t> Algorithm (DRA): </a:t>
            </a:r>
          </a:p>
          <a:p>
            <a:pPr marL="688975" lvl="1" indent="-350838"/>
            <a:r>
              <a:rPr lang="en-US" sz="2000" dirty="0" smtClean="0">
                <a:ea typeface="ＭＳ Ｐゴシック" pitchFamily="34" charset="-128"/>
              </a:rPr>
              <a:t>Client requests the MATRIX to localize itself.</a:t>
            </a:r>
          </a:p>
          <a:p>
            <a:pPr marL="688975" lvl="1" indent="-350838"/>
            <a:r>
              <a:rPr lang="en-US" sz="2000" dirty="0" smtClean="0">
                <a:ea typeface="ＭＳ Ｐゴシック" pitchFamily="34" charset="-128"/>
              </a:rPr>
              <a:t>Sever ships the MATRIX to the client </a:t>
            </a:r>
          </a:p>
          <a:p>
            <a:pPr marL="688975" lvl="1" indent="-350838"/>
            <a:r>
              <a:rPr lang="en-US" sz="2000" dirty="0" smtClean="0">
                <a:ea typeface="ＭＳ Ｐゴシック" pitchFamily="34" charset="-128"/>
              </a:rPr>
              <a:t>Client performs the mapping using one known algorithm e.g., KNN.</a:t>
            </a:r>
          </a:p>
          <a:p>
            <a:endParaRPr lang="en-US" sz="2400" b="1" dirty="0" smtClean="0">
              <a:ea typeface="ＭＳ Ｐゴシック" pitchFamily="34" charset="-128"/>
            </a:endParaRPr>
          </a:p>
          <a:p>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12</a:t>
            </a:fld>
            <a:endParaRPr lang="en-US" dirty="0"/>
          </a:p>
        </p:txBody>
      </p:sp>
      <p:pic>
        <p:nvPicPr>
          <p:cNvPr id="6" name="Picture 24" descr="server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675" y="4445000"/>
            <a:ext cx="150495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94"/>
          <p:cNvSpPr txBox="1">
            <a:spLocks noChangeArrowheads="1"/>
          </p:cNvSpPr>
          <p:nvPr/>
        </p:nvSpPr>
        <p:spPr bwMode="auto">
          <a:xfrm>
            <a:off x="838200" y="3502025"/>
            <a:ext cx="1843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spcBef>
                <a:spcPct val="50000"/>
              </a:spcBef>
            </a:pPr>
            <a:r>
              <a:rPr lang="en-US" sz="2000">
                <a:solidFill>
                  <a:schemeClr val="tx1"/>
                </a:solidFill>
                <a:latin typeface="Calibri" pitchFamily="34" charset="0"/>
              </a:rPr>
              <a:t>RSS Logger</a:t>
            </a:r>
          </a:p>
        </p:txBody>
      </p:sp>
      <p:sp>
        <p:nvSpPr>
          <p:cNvPr id="8" name="Text Box 294"/>
          <p:cNvSpPr txBox="1">
            <a:spLocks noChangeArrowheads="1"/>
          </p:cNvSpPr>
          <p:nvPr/>
        </p:nvSpPr>
        <p:spPr bwMode="auto">
          <a:xfrm>
            <a:off x="6873875" y="49784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spcBef>
                <a:spcPct val="50000"/>
              </a:spcBef>
            </a:pPr>
            <a:r>
              <a:rPr lang="en-US" sz="2000">
                <a:solidFill>
                  <a:schemeClr val="tx1"/>
                </a:solidFill>
                <a:latin typeface="Calibri" pitchFamily="34" charset="0"/>
              </a:rPr>
              <a:t>Find Me</a:t>
            </a:r>
          </a:p>
        </p:txBody>
      </p:sp>
      <p:sp>
        <p:nvSpPr>
          <p:cNvPr id="9" name="Text Box 294"/>
          <p:cNvSpPr txBox="1">
            <a:spLocks noChangeArrowheads="1"/>
          </p:cNvSpPr>
          <p:nvPr/>
        </p:nvSpPr>
        <p:spPr bwMode="auto">
          <a:xfrm>
            <a:off x="1773237" y="4173537"/>
            <a:ext cx="453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spcBef>
                <a:spcPct val="50000"/>
              </a:spcBef>
            </a:pPr>
            <a:r>
              <a:rPr lang="en-US" sz="2000">
                <a:solidFill>
                  <a:schemeClr val="tx1"/>
                </a:solidFill>
                <a:latin typeface="Calibri" pitchFamily="34" charset="0"/>
              </a:rPr>
              <a:t>Distribution Server</a:t>
            </a:r>
          </a:p>
        </p:txBody>
      </p:sp>
      <p:cxnSp>
        <p:nvCxnSpPr>
          <p:cNvPr id="10" name="AutoShape 25"/>
          <p:cNvCxnSpPr>
            <a:cxnSpLocks noChangeShapeType="1"/>
          </p:cNvCxnSpPr>
          <p:nvPr/>
        </p:nvCxnSpPr>
        <p:spPr bwMode="auto">
          <a:xfrm rot="16200000" flipH="1">
            <a:off x="2403475" y="5021262"/>
            <a:ext cx="411162" cy="1639888"/>
          </a:xfrm>
          <a:prstGeom prst="bentConnector2">
            <a:avLst/>
          </a:prstGeom>
          <a:noFill/>
          <a:ln w="63500">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1" name="Text Box 294"/>
          <p:cNvSpPr txBox="1">
            <a:spLocks noChangeArrowheads="1"/>
          </p:cNvSpPr>
          <p:nvPr/>
        </p:nvSpPr>
        <p:spPr bwMode="auto">
          <a:xfrm>
            <a:off x="1484312" y="5645150"/>
            <a:ext cx="208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spcBef>
                <a:spcPct val="50000"/>
              </a:spcBef>
            </a:pPr>
            <a:r>
              <a:rPr lang="en-US" sz="2000">
                <a:solidFill>
                  <a:schemeClr val="tx1"/>
                </a:solidFill>
                <a:latin typeface="Calibri" pitchFamily="34" charset="0"/>
              </a:rPr>
              <a:t>RSS logs</a:t>
            </a:r>
          </a:p>
        </p:txBody>
      </p:sp>
      <p:cxnSp>
        <p:nvCxnSpPr>
          <p:cNvPr id="12" name="AutoShape 27"/>
          <p:cNvCxnSpPr>
            <a:cxnSpLocks noChangeShapeType="1"/>
          </p:cNvCxnSpPr>
          <p:nvPr/>
        </p:nvCxnSpPr>
        <p:spPr bwMode="auto">
          <a:xfrm flipV="1">
            <a:off x="4816475" y="4232275"/>
            <a:ext cx="2339975" cy="1574800"/>
          </a:xfrm>
          <a:prstGeom prst="bentConnector3">
            <a:avLst>
              <a:gd name="adj1" fmla="val 72931"/>
            </a:avLst>
          </a:prstGeom>
          <a:noFill/>
          <a:ln w="63500">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3" name="Text Box 294"/>
          <p:cNvSpPr txBox="1">
            <a:spLocks noChangeArrowheads="1"/>
          </p:cNvSpPr>
          <p:nvPr/>
        </p:nvSpPr>
        <p:spPr bwMode="auto">
          <a:xfrm>
            <a:off x="5045075" y="5435600"/>
            <a:ext cx="1600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r>
              <a:rPr lang="en-US" sz="2000">
                <a:solidFill>
                  <a:schemeClr val="tx1"/>
                </a:solidFill>
                <a:latin typeface="Calibri" pitchFamily="34" charset="0"/>
              </a:rPr>
              <a:t>RESPONSE</a:t>
            </a:r>
          </a:p>
          <a:p>
            <a:pPr algn="ctr" eaLnBrk="1" hangingPunct="1"/>
            <a:r>
              <a:rPr lang="en-US" sz="2000">
                <a:solidFill>
                  <a:schemeClr val="tx1"/>
                </a:solidFill>
                <a:latin typeface="Calibri" pitchFamily="34" charset="0"/>
              </a:rPr>
              <a:t>&lt;Radiomap&gt;</a:t>
            </a:r>
          </a:p>
        </p:txBody>
      </p:sp>
      <p:pic>
        <p:nvPicPr>
          <p:cNvPr id="14" name="Picture 29" descr="FindMe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600" y="3124200"/>
            <a:ext cx="955675"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0" descr="processi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1475" y="4460875"/>
            <a:ext cx="4587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1" descr="RSSLoggerApp"/>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9687" y="3856037"/>
            <a:ext cx="957263"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27"/>
          <p:cNvCxnSpPr>
            <a:cxnSpLocks noChangeShapeType="1"/>
          </p:cNvCxnSpPr>
          <p:nvPr/>
        </p:nvCxnSpPr>
        <p:spPr bwMode="auto">
          <a:xfrm rot="10800000" flipV="1">
            <a:off x="4740275" y="3698875"/>
            <a:ext cx="2473325" cy="1027112"/>
          </a:xfrm>
          <a:prstGeom prst="bentConnector3">
            <a:avLst>
              <a:gd name="adj1" fmla="val 70491"/>
            </a:avLst>
          </a:prstGeom>
          <a:noFill/>
          <a:ln w="63500">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8" name="Text Box 294"/>
          <p:cNvSpPr txBox="1">
            <a:spLocks noChangeArrowheads="1"/>
          </p:cNvSpPr>
          <p:nvPr/>
        </p:nvSpPr>
        <p:spPr bwMode="auto">
          <a:xfrm>
            <a:off x="5654675" y="3317875"/>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spcBef>
                <a:spcPct val="50000"/>
              </a:spcBef>
            </a:pPr>
            <a:r>
              <a:rPr lang="en-US" sz="2000">
                <a:solidFill>
                  <a:schemeClr val="tx1"/>
                </a:solidFill>
                <a:latin typeface="Calibri" pitchFamily="34" charset="0"/>
              </a:rPr>
              <a:t>REQUEST</a:t>
            </a:r>
          </a:p>
        </p:txBody>
      </p:sp>
    </p:spTree>
    <p:extLst>
      <p:ext uri="{BB962C8B-B14F-4D97-AF65-F5344CB8AC3E}">
        <p14:creationId xmlns:p14="http://schemas.microsoft.com/office/powerpoint/2010/main" val="84662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 presetClass="entr" presetSubtype="16"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ox(in)">
                                      <p:cBhvr>
                                        <p:cTn id="30" dur="500"/>
                                        <p:tgtEl>
                                          <p:spTgt spid="7"/>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ox(in)">
                                      <p:cBhvr>
                                        <p:cTn id="33" dur="500"/>
                                        <p:tgtEl>
                                          <p:spTgt spid="8"/>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ox(in)">
                                      <p:cBhvr>
                                        <p:cTn id="36" dur="500"/>
                                        <p:tgtEl>
                                          <p:spTgt spid="9"/>
                                        </p:tgtEl>
                                      </p:cBhvr>
                                    </p:animEffect>
                                  </p:childTnLst>
                                </p:cTn>
                              </p:par>
                              <p:par>
                                <p:cTn id="37" presetID="4"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ox(in)">
                                      <p:cBhvr>
                                        <p:cTn id="39" dur="500"/>
                                        <p:tgtEl>
                                          <p:spTgt spid="10"/>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500"/>
                                        <p:tgtEl>
                                          <p:spTgt spid="11"/>
                                        </p:tgtEl>
                                      </p:cBhvr>
                                    </p:animEffect>
                                  </p:childTnLst>
                                </p:cTn>
                              </p:par>
                              <p:par>
                                <p:cTn id="43" presetID="4" presetClass="entr" presetSubtype="16"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ox(in)">
                                      <p:cBhvr>
                                        <p:cTn id="45" dur="500"/>
                                        <p:tgtEl>
                                          <p:spTgt spid="12"/>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ox(in)">
                                      <p:cBhvr>
                                        <p:cTn id="48" dur="500"/>
                                        <p:tgtEl>
                                          <p:spTgt spid="13"/>
                                        </p:tgtEl>
                                      </p:cBhvr>
                                    </p:animEffect>
                                  </p:childTnLst>
                                </p:cTn>
                              </p:par>
                              <p:par>
                                <p:cTn id="49" presetID="4" presetClass="entr" presetSubtype="16"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ox(in)">
                                      <p:cBhvr>
                                        <p:cTn id="51" dur="500"/>
                                        <p:tgtEl>
                                          <p:spTgt spid="14"/>
                                        </p:tgtEl>
                                      </p:cBhvr>
                                    </p:animEffect>
                                  </p:childTnLst>
                                </p:cTn>
                              </p:par>
                              <p:par>
                                <p:cTn id="52" presetID="4" presetClass="entr" presetSubtype="16"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ox(in)">
                                      <p:cBhvr>
                                        <p:cTn id="54" dur="500"/>
                                        <p:tgtEl>
                                          <p:spTgt spid="15"/>
                                        </p:tgtEl>
                                      </p:cBhvr>
                                    </p:animEffect>
                                  </p:childTnLst>
                                </p:cTn>
                              </p:par>
                              <p:par>
                                <p:cTn id="55" presetID="4" presetClass="entr" presetSubtype="16"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ox(in)">
                                      <p:cBhvr>
                                        <p:cTn id="57" dur="500"/>
                                        <p:tgtEl>
                                          <p:spTgt spid="16"/>
                                        </p:tgtEl>
                                      </p:cBhvr>
                                    </p:animEffect>
                                  </p:childTnLst>
                                </p:cTn>
                              </p:par>
                              <p:par>
                                <p:cTn id="58" presetID="4" presetClass="entr" presetSubtype="16"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ox(in)">
                                      <p:cBhvr>
                                        <p:cTn id="60" dur="500"/>
                                        <p:tgtEl>
                                          <p:spTgt spid="17"/>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box(i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3"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Current Techniques – DRA (4/4)</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t>DRA Characteristics:</a:t>
            </a:r>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13</a:t>
            </a:fld>
            <a:endParaRPr lang="en-US" dirty="0"/>
          </a:p>
        </p:txBody>
      </p:sp>
      <p:sp>
        <p:nvSpPr>
          <p:cNvPr id="6" name="Rectangle 3"/>
          <p:cNvSpPr>
            <a:spLocks noChangeArrowheads="1"/>
          </p:cNvSpPr>
          <p:nvPr/>
        </p:nvSpPr>
        <p:spPr bwMode="auto">
          <a:xfrm>
            <a:off x="250825" y="4419600"/>
            <a:ext cx="8713788" cy="830262"/>
          </a:xfrm>
          <a:prstGeom prst="rect">
            <a:avLst/>
          </a:prstGeom>
          <a:solidFill>
            <a:srgbClr val="CCECFF"/>
          </a:solidFill>
          <a:ln w="38100">
            <a:solidFill>
              <a:srgbClr val="002060"/>
            </a:solidFill>
            <a:miter lim="800000"/>
            <a:headEnd/>
            <a:tailEnd/>
          </a:ln>
        </p:spPr>
        <p:txBody>
          <a:bodyPr>
            <a:spAutoFit/>
          </a:bodyPr>
          <a:lstStyle/>
          <a:p>
            <a:r>
              <a:rPr lang="en-US" sz="2400">
                <a:solidFill>
                  <a:srgbClr val="002060"/>
                </a:solidFill>
              </a:rPr>
              <a:t>Privacy (Good): </a:t>
            </a:r>
            <a:r>
              <a:rPr lang="en-US" sz="2400" b="0"/>
              <a:t>The user’s position is not disclosed since the server knows nothing about the users’ RSS vector.</a:t>
            </a:r>
          </a:p>
        </p:txBody>
      </p:sp>
      <p:sp>
        <p:nvSpPr>
          <p:cNvPr id="7" name="Rectangle 5"/>
          <p:cNvSpPr>
            <a:spLocks noChangeArrowheads="1"/>
          </p:cNvSpPr>
          <p:nvPr/>
        </p:nvSpPr>
        <p:spPr bwMode="auto">
          <a:xfrm>
            <a:off x="250825" y="1916113"/>
            <a:ext cx="8713788" cy="1200150"/>
          </a:xfrm>
          <a:prstGeom prst="rect">
            <a:avLst/>
          </a:prstGeom>
          <a:solidFill>
            <a:schemeClr val="accent6">
              <a:lumMod val="20000"/>
              <a:lumOff val="80000"/>
            </a:schemeClr>
          </a:solidFill>
          <a:ln w="38100">
            <a:solidFill>
              <a:srgbClr val="FF0000"/>
            </a:solidFill>
            <a:miter lim="800000"/>
            <a:headEnd/>
            <a:tailEnd/>
          </a:ln>
        </p:spPr>
        <p:txBody>
          <a:bodyPr>
            <a:spAutoFit/>
          </a:bodyPr>
          <a:lstStyle/>
          <a:p>
            <a:r>
              <a:rPr lang="en-US" sz="2400" b="1" dirty="0">
                <a:solidFill>
                  <a:srgbClr val="FF0000"/>
                </a:solidFill>
              </a:rPr>
              <a:t>Energy Consumption (Bad): </a:t>
            </a:r>
            <a:r>
              <a:rPr lang="en-US" sz="2400" b="1" u="sng" dirty="0">
                <a:solidFill>
                  <a:srgbClr val="FF0000"/>
                </a:solidFill>
              </a:rPr>
              <a:t>MATRIX is huge </a:t>
            </a:r>
            <a:r>
              <a:rPr lang="en-US" sz="2400" b="0" dirty="0"/>
              <a:t>for both receiving as well as searching and finding the coordinates. This is </a:t>
            </a:r>
            <a:r>
              <a:rPr lang="en-US" sz="2400" b="1" u="sng" dirty="0">
                <a:solidFill>
                  <a:srgbClr val="FF0000"/>
                </a:solidFill>
              </a:rPr>
              <a:t>not energy efficient</a:t>
            </a:r>
            <a:r>
              <a:rPr lang="en-US" sz="2400" b="0" u="sng" dirty="0">
                <a:solidFill>
                  <a:srgbClr val="FF0000"/>
                </a:solidFill>
              </a:rPr>
              <a:t> </a:t>
            </a:r>
            <a:r>
              <a:rPr lang="en-US" sz="2400" b="0" dirty="0"/>
              <a:t>for a smartphone user.</a:t>
            </a:r>
          </a:p>
        </p:txBody>
      </p:sp>
      <p:sp>
        <p:nvSpPr>
          <p:cNvPr id="8" name="Rectangle 6"/>
          <p:cNvSpPr>
            <a:spLocks noChangeArrowheads="1"/>
          </p:cNvSpPr>
          <p:nvPr/>
        </p:nvSpPr>
        <p:spPr bwMode="auto">
          <a:xfrm>
            <a:off x="250825" y="3359150"/>
            <a:ext cx="8713788" cy="831850"/>
          </a:xfrm>
          <a:prstGeom prst="rect">
            <a:avLst/>
          </a:prstGeom>
          <a:solidFill>
            <a:schemeClr val="accent6">
              <a:lumMod val="20000"/>
              <a:lumOff val="80000"/>
            </a:schemeClr>
          </a:solidFill>
          <a:ln w="38100">
            <a:solidFill>
              <a:srgbClr val="FF0000"/>
            </a:solidFill>
            <a:miter lim="800000"/>
            <a:headEnd/>
            <a:tailEnd/>
          </a:ln>
        </p:spPr>
        <p:txBody>
          <a:bodyPr>
            <a:spAutoFit/>
          </a:bodyPr>
          <a:lstStyle/>
          <a:p>
            <a:r>
              <a:rPr lang="en-US" sz="2400" b="1" dirty="0">
                <a:solidFill>
                  <a:srgbClr val="FF0000"/>
                </a:solidFill>
              </a:rPr>
              <a:t>Retrieval Time (Bad): </a:t>
            </a:r>
            <a:r>
              <a:rPr lang="en-US" sz="2400" b="0" dirty="0">
                <a:solidFill>
                  <a:schemeClr val="tx1"/>
                </a:solidFill>
              </a:rPr>
              <a:t>T</a:t>
            </a:r>
            <a:r>
              <a:rPr lang="en-US" sz="2400" b="0" dirty="0"/>
              <a:t>ransmission of a </a:t>
            </a:r>
            <a:r>
              <a:rPr lang="en-US" sz="2400" b="0" dirty="0">
                <a:solidFill>
                  <a:schemeClr val="tx1"/>
                </a:solidFill>
              </a:rPr>
              <a:t>huge MATRIX </a:t>
            </a:r>
            <a:r>
              <a:rPr lang="en-US" sz="2400" b="0" dirty="0"/>
              <a:t>is </a:t>
            </a:r>
            <a:r>
              <a:rPr lang="en-US" sz="2400" b="1" u="sng" dirty="0">
                <a:solidFill>
                  <a:srgbClr val="FF0000"/>
                </a:solidFill>
              </a:rPr>
              <a:t>time consuming</a:t>
            </a:r>
            <a:r>
              <a:rPr lang="en-US" sz="2400" b="0" dirty="0"/>
              <a:t> and also </a:t>
            </a:r>
            <a:r>
              <a:rPr lang="en-US" sz="2400" b="1" u="sng" dirty="0">
                <a:solidFill>
                  <a:srgbClr val="FF0000"/>
                </a:solidFill>
              </a:rPr>
              <a:t>consumes more network resources</a:t>
            </a:r>
            <a:r>
              <a:rPr lang="en-US" sz="2400" b="1" dirty="0"/>
              <a:t>.</a:t>
            </a:r>
          </a:p>
        </p:txBody>
      </p:sp>
    </p:spTree>
    <p:extLst>
      <p:ext uri="{BB962C8B-B14F-4D97-AF65-F5344CB8AC3E}">
        <p14:creationId xmlns:p14="http://schemas.microsoft.com/office/powerpoint/2010/main" val="2544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Motivation</a:t>
            </a:r>
            <a:endParaRPr lang="en-US" dirty="0"/>
          </a:p>
        </p:txBody>
      </p:sp>
      <p:sp>
        <p:nvSpPr>
          <p:cNvPr id="3" name="Content Placeholder 2"/>
          <p:cNvSpPr>
            <a:spLocks noGrp="1"/>
          </p:cNvSpPr>
          <p:nvPr>
            <p:ph idx="1"/>
          </p:nvPr>
        </p:nvSpPr>
        <p:spPr/>
        <p:txBody>
          <a:bodyPr/>
          <a:lstStyle/>
          <a:p>
            <a:r>
              <a:rPr lang="en-US" sz="2400" i="1" dirty="0" smtClean="0">
                <a:solidFill>
                  <a:srgbClr val="FF0000"/>
                </a:solidFill>
                <a:ea typeface="ＭＳ Ｐゴシック" pitchFamily="34" charset="-128"/>
              </a:rPr>
              <a:t>Discussion:</a:t>
            </a:r>
          </a:p>
          <a:p>
            <a:pPr marL="688975" lvl="1" indent="-350838"/>
            <a:r>
              <a:rPr lang="en-US" sz="2000" dirty="0" smtClean="0">
                <a:ea typeface="ＭＳ Ｐゴシック" pitchFamily="34" charset="-128"/>
              </a:rPr>
              <a:t>DRA improves data-disclosure drawback of CRA</a:t>
            </a:r>
          </a:p>
          <a:p>
            <a:pPr marL="688975" lvl="1" indent="-350838"/>
            <a:r>
              <a:rPr lang="en-US" sz="2000" dirty="0" smtClean="0">
                <a:ea typeface="ＭＳ Ｐゴシック" pitchFamily="34" charset="-128"/>
              </a:rPr>
              <a:t>DRA is quite inefficient in terms of energy consumption and retrieval time in planet-scale localization scenarios </a:t>
            </a:r>
          </a:p>
          <a:p>
            <a:endParaRPr lang="en-US" sz="2400" dirty="0" smtClean="0">
              <a:ea typeface="ＭＳ Ｐゴシック" pitchFamily="34" charset="-128"/>
            </a:endParaRPr>
          </a:p>
          <a:p>
            <a:r>
              <a:rPr lang="en-US" sz="2400" i="1" dirty="0" smtClean="0">
                <a:solidFill>
                  <a:srgbClr val="FF0000"/>
                </a:solidFill>
                <a:ea typeface="ＭＳ Ｐゴシック" pitchFamily="34" charset="-128"/>
              </a:rPr>
              <a:t>Major goal </a:t>
            </a:r>
            <a:r>
              <a:rPr lang="en-US" sz="2400" dirty="0" smtClean="0">
                <a:ea typeface="ＭＳ Ｐゴシック" pitchFamily="34" charset="-128"/>
              </a:rPr>
              <a:t>of the proposed approach: </a:t>
            </a:r>
          </a:p>
          <a:p>
            <a:pPr marL="688975" lvl="1" indent="-350838"/>
            <a:r>
              <a:rPr lang="en-US" sz="2000" dirty="0" smtClean="0">
                <a:ea typeface="ＭＳ Ｐゴシック" pitchFamily="34" charset="-128"/>
              </a:rPr>
              <a:t>keep the RSS vector in-situ for data-disclosure</a:t>
            </a:r>
          </a:p>
          <a:p>
            <a:pPr marL="688975" lvl="1" indent="-350838"/>
            <a:r>
              <a:rPr lang="en-US" sz="2000" dirty="0" smtClean="0">
                <a:ea typeface="ＭＳ Ｐゴシック" pitchFamily="34" charset="-128"/>
              </a:rPr>
              <a:t>offer at the same time high performance</a:t>
            </a:r>
          </a:p>
          <a:p>
            <a:endParaRPr lang="en-US" sz="2400" dirty="0" smtClean="0">
              <a:ea typeface="ＭＳ Ｐゴシック" pitchFamily="34" charset="-128"/>
            </a:endParaRPr>
          </a:p>
          <a:p>
            <a:r>
              <a:rPr lang="en-US" sz="2400" i="1" dirty="0" err="1" smtClean="0">
                <a:solidFill>
                  <a:srgbClr val="FF0000"/>
                </a:solidFill>
                <a:ea typeface="ＭＳ Ｐゴシック" pitchFamily="34" charset="-128"/>
              </a:rPr>
              <a:t>BloomMap</a:t>
            </a:r>
            <a:r>
              <a:rPr lang="en-US" sz="2400" i="1" dirty="0" smtClean="0">
                <a:solidFill>
                  <a:srgbClr val="FF0000"/>
                </a:solidFill>
                <a:ea typeface="ＭＳ Ｐゴシック" pitchFamily="34" charset="-128"/>
              </a:rPr>
              <a:t> Algorithm (BMA) </a:t>
            </a:r>
            <a:r>
              <a:rPr lang="en-US" sz="2400" dirty="0" smtClean="0">
                <a:ea typeface="ＭＳ Ｐゴシック" pitchFamily="34" charset="-128"/>
              </a:rPr>
              <a:t>combines:</a:t>
            </a:r>
          </a:p>
          <a:p>
            <a:pPr marL="688975" lvl="1" indent="-350838"/>
            <a:r>
              <a:rPr lang="en-US" sz="2000" dirty="0" smtClean="0">
                <a:ea typeface="ＭＳ Ｐゴシック" pitchFamily="34" charset="-128"/>
              </a:rPr>
              <a:t>the advantages of the CRA and DRA</a:t>
            </a:r>
          </a:p>
          <a:p>
            <a:pPr marL="688975" lvl="1" indent="-350838"/>
            <a:r>
              <a:rPr lang="en-US" sz="2000" dirty="0" smtClean="0">
                <a:ea typeface="ＭＳ Ｐゴシック" pitchFamily="34" charset="-128"/>
              </a:rPr>
              <a:t>cloaking in location privacy and Bloom filters</a:t>
            </a:r>
          </a:p>
          <a:p>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14</a:t>
            </a:fld>
            <a:endParaRPr lang="en-US" dirty="0"/>
          </a:p>
        </p:txBody>
      </p:sp>
    </p:spTree>
    <p:extLst>
      <p:ext uri="{BB962C8B-B14F-4D97-AF65-F5344CB8AC3E}">
        <p14:creationId xmlns:p14="http://schemas.microsoft.com/office/powerpoint/2010/main" val="2742991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Presentation Outline</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ea typeface="ＭＳ Ｐゴシック" pitchFamily="34" charset="-128"/>
              </a:rPr>
              <a:t>Introduction</a:t>
            </a:r>
          </a:p>
          <a:p>
            <a:r>
              <a:rPr lang="en-US" dirty="0" smtClean="0">
                <a:solidFill>
                  <a:schemeClr val="bg1">
                    <a:lumMod val="65000"/>
                  </a:schemeClr>
                </a:solidFill>
                <a:ea typeface="ＭＳ Ｐゴシック" pitchFamily="34" charset="-128"/>
              </a:rPr>
              <a:t>Problem Formulation</a:t>
            </a:r>
          </a:p>
          <a:p>
            <a:r>
              <a:rPr lang="en-US" b="1" dirty="0" smtClean="0">
                <a:solidFill>
                  <a:srgbClr val="FF0000"/>
                </a:solidFill>
                <a:ea typeface="ＭＳ Ｐゴシック" pitchFamily="34" charset="-128"/>
              </a:rPr>
              <a:t>The </a:t>
            </a:r>
            <a:r>
              <a:rPr lang="en-US" b="1" dirty="0" err="1" smtClean="0">
                <a:solidFill>
                  <a:srgbClr val="FF0000"/>
                </a:solidFill>
                <a:ea typeface="ＭＳ Ｐゴシック" pitchFamily="34" charset="-128"/>
              </a:rPr>
              <a:t>BloomMap</a:t>
            </a:r>
            <a:r>
              <a:rPr lang="en-US" b="1" dirty="0" smtClean="0">
                <a:solidFill>
                  <a:srgbClr val="FF0000"/>
                </a:solidFill>
                <a:ea typeface="ＭＳ Ｐゴシック" pitchFamily="34" charset="-128"/>
              </a:rPr>
              <a:t> Algorithm</a:t>
            </a:r>
          </a:p>
          <a:p>
            <a:r>
              <a:rPr lang="en-US" dirty="0" smtClean="0">
                <a:ea typeface="ＭＳ Ｐゴシック" pitchFamily="34" charset="-128"/>
              </a:rPr>
              <a:t>Experimental Evaluation</a:t>
            </a:r>
          </a:p>
          <a:p>
            <a:r>
              <a:rPr lang="en-US" dirty="0" smtClean="0">
                <a:ea typeface="ＭＳ Ｐゴシック" pitchFamily="34" charset="-128"/>
              </a:rPr>
              <a:t>Future Work</a:t>
            </a:r>
          </a:p>
          <a:p>
            <a:pPr marL="0" indent="0">
              <a:buNone/>
            </a:pPr>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15</a:t>
            </a:fld>
            <a:endParaRPr lang="en-US" dirty="0"/>
          </a:p>
        </p:txBody>
      </p:sp>
    </p:spTree>
    <p:extLst>
      <p:ext uri="{BB962C8B-B14F-4D97-AF65-F5344CB8AC3E}">
        <p14:creationId xmlns:p14="http://schemas.microsoft.com/office/powerpoint/2010/main" val="35319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Privacy Preserving Techniques</a:t>
            </a:r>
            <a:endParaRPr lang="en-US" dirty="0"/>
          </a:p>
        </p:txBody>
      </p:sp>
      <p:sp>
        <p:nvSpPr>
          <p:cNvPr id="3" name="Content Placeholder 2"/>
          <p:cNvSpPr>
            <a:spLocks noGrp="1"/>
          </p:cNvSpPr>
          <p:nvPr>
            <p:ph idx="1"/>
          </p:nvPr>
        </p:nvSpPr>
        <p:spPr/>
        <p:txBody>
          <a:bodyPr>
            <a:normAutofit/>
          </a:bodyPr>
          <a:lstStyle/>
          <a:p>
            <a:pPr marL="0" indent="0">
              <a:buNone/>
            </a:pPr>
            <a:r>
              <a:rPr lang="en-US" sz="3000" b="1" dirty="0" smtClean="0"/>
              <a:t>Privacy-preserving</a:t>
            </a:r>
            <a:r>
              <a:rPr lang="en-US" sz="3000" b="0" dirty="0" smtClean="0"/>
              <a:t> techniques for location services are based on one of the following concepts: </a:t>
            </a:r>
          </a:p>
          <a:p>
            <a:endParaRPr lang="en-US" sz="1400" b="0" dirty="0" smtClean="0"/>
          </a:p>
          <a:p>
            <a:pPr marL="688975" lvl="1" indent="-350838">
              <a:buFont typeface="Arial" charset="0"/>
              <a:buChar char="-"/>
            </a:pPr>
            <a:r>
              <a:rPr lang="en-US" sz="2000" b="1" dirty="0" smtClean="0"/>
              <a:t>dummy </a:t>
            </a:r>
            <a:r>
              <a:rPr lang="en-US" sz="2000" b="1" dirty="0" smtClean="0"/>
              <a:t>locations [1]: </a:t>
            </a:r>
            <a:r>
              <a:rPr lang="en-US" sz="2000" b="0" dirty="0" smtClean="0"/>
              <a:t>user protects their location privacy by reporting a set of fake locations termed dummies</a:t>
            </a:r>
          </a:p>
          <a:p>
            <a:pPr marL="688975" lvl="1" indent="-350838">
              <a:buFont typeface="Arial" charset="0"/>
              <a:buChar char="-"/>
            </a:pPr>
            <a:r>
              <a:rPr lang="en-US" sz="2000" b="1" dirty="0" smtClean="0"/>
              <a:t>spatial </a:t>
            </a:r>
            <a:r>
              <a:rPr lang="en-US" sz="2000" b="1" dirty="0" smtClean="0"/>
              <a:t>cloaking [2]: </a:t>
            </a:r>
            <a:r>
              <a:rPr lang="en-US" sz="2000" b="0" dirty="0" smtClean="0"/>
              <a:t>users’ locations are transformed into another space, their exact /approximate spatial relationships are maintained </a:t>
            </a:r>
          </a:p>
          <a:p>
            <a:pPr marL="688975" lvl="1" indent="-350838">
              <a:buFont typeface="Arial" charset="0"/>
              <a:buChar char="-"/>
            </a:pPr>
            <a:r>
              <a:rPr lang="en-US" sz="2000" b="1" dirty="0" smtClean="0"/>
              <a:t>space </a:t>
            </a:r>
            <a:r>
              <a:rPr lang="en-US" sz="2000" b="1" dirty="0" smtClean="0"/>
              <a:t>transformations [3]</a:t>
            </a:r>
            <a:r>
              <a:rPr lang="en-US" sz="2000" dirty="0" smtClean="0"/>
              <a:t>: </a:t>
            </a:r>
            <a:r>
              <a:rPr lang="en-US" sz="2000" b="0" dirty="0" smtClean="0"/>
              <a:t>blur a user’s exact location into a cloaked area that satisfies the user’s privacy requirements</a:t>
            </a:r>
          </a:p>
          <a:p>
            <a:endParaRPr lang="en-US" sz="1400" b="0" dirty="0" smtClean="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16</a:t>
            </a:fld>
            <a:endParaRPr lang="en-US" dirty="0"/>
          </a:p>
        </p:txBody>
      </p:sp>
      <p:sp>
        <p:nvSpPr>
          <p:cNvPr id="6" name="TextBox 5"/>
          <p:cNvSpPr txBox="1"/>
          <p:nvPr/>
        </p:nvSpPr>
        <p:spPr>
          <a:xfrm>
            <a:off x="685800" y="5279797"/>
            <a:ext cx="8458200" cy="1477328"/>
          </a:xfrm>
          <a:prstGeom prst="rect">
            <a:avLst/>
          </a:prstGeom>
          <a:noFill/>
        </p:spPr>
        <p:txBody>
          <a:bodyPr wrap="square" rtlCol="0">
            <a:spAutoFit/>
          </a:bodyPr>
          <a:lstStyle/>
          <a:p>
            <a:pPr marL="342900" indent="-342900">
              <a:buAutoNum type="arabicPeriod"/>
            </a:pPr>
            <a:r>
              <a:rPr lang="en-US" sz="1200" dirty="0" smtClean="0"/>
              <a:t>H</a:t>
            </a:r>
            <a:r>
              <a:rPr lang="en-US" sz="1200" dirty="0"/>
              <a:t>. Kido, Y. Yanagisawa, and T. Satoh. An </a:t>
            </a:r>
            <a:r>
              <a:rPr lang="en-US" sz="1200" dirty="0" smtClean="0"/>
              <a:t>anonymous communication </a:t>
            </a:r>
            <a:r>
              <a:rPr lang="en-US" sz="1200" dirty="0"/>
              <a:t>technique using dummies for </a:t>
            </a:r>
            <a:r>
              <a:rPr lang="en-US" sz="1200" dirty="0" smtClean="0"/>
              <a:t>location-based services</a:t>
            </a:r>
            <a:r>
              <a:rPr lang="en-US" sz="1200" dirty="0"/>
              <a:t>. In IEEE ICP, 2005</a:t>
            </a:r>
            <a:r>
              <a:rPr lang="en-US" sz="1200" dirty="0" smtClean="0"/>
              <a:t>.</a:t>
            </a:r>
          </a:p>
          <a:p>
            <a:pPr marL="342900" indent="-342900">
              <a:buAutoNum type="arabicPeriod"/>
            </a:pPr>
            <a:r>
              <a:rPr lang="en-US" sz="1200" dirty="0"/>
              <a:t>C.-Y. Chow and X. L. M.F. </a:t>
            </a:r>
            <a:r>
              <a:rPr lang="en-US" sz="1200" dirty="0" err="1"/>
              <a:t>Mokbel</a:t>
            </a:r>
            <a:r>
              <a:rPr lang="en-US" sz="1200" dirty="0"/>
              <a:t>. Spatial cloaking </a:t>
            </a:r>
            <a:r>
              <a:rPr lang="en-US" sz="1200" dirty="0" smtClean="0"/>
              <a:t>for anonymous </a:t>
            </a:r>
            <a:r>
              <a:rPr lang="en-US" sz="1200" dirty="0"/>
              <a:t>location-based services in mobile </a:t>
            </a:r>
            <a:r>
              <a:rPr lang="en-US" sz="1200" dirty="0" smtClean="0"/>
              <a:t>peer-to-peer environments</a:t>
            </a:r>
            <a:r>
              <a:rPr lang="en-US" sz="1200" dirty="0"/>
              <a:t>. In </a:t>
            </a:r>
            <a:r>
              <a:rPr lang="en-US" sz="1200" dirty="0" err="1"/>
              <a:t>Geoinformatica</a:t>
            </a:r>
            <a:r>
              <a:rPr lang="en-US" sz="1200" dirty="0"/>
              <a:t>, 2011.</a:t>
            </a:r>
            <a:endParaRPr lang="en-US" sz="1200" dirty="0" smtClean="0"/>
          </a:p>
          <a:p>
            <a:pPr marL="342900" indent="-342900">
              <a:buAutoNum type="arabicPeriod"/>
            </a:pPr>
            <a:r>
              <a:rPr lang="en-US" sz="1200" dirty="0"/>
              <a:t>G. </a:t>
            </a:r>
            <a:r>
              <a:rPr lang="en-US" sz="1200" dirty="0" err="1"/>
              <a:t>Ghinita</a:t>
            </a:r>
            <a:r>
              <a:rPr lang="en-US" sz="1200" dirty="0"/>
              <a:t>, P. </a:t>
            </a:r>
            <a:r>
              <a:rPr lang="en-US" sz="1200" dirty="0" err="1"/>
              <a:t>Kalnis</a:t>
            </a:r>
            <a:r>
              <a:rPr lang="en-US" sz="1200" dirty="0"/>
              <a:t>, A. </a:t>
            </a:r>
            <a:r>
              <a:rPr lang="en-US" sz="1200" dirty="0" err="1"/>
              <a:t>Khoshgozaran</a:t>
            </a:r>
            <a:r>
              <a:rPr lang="en-US" sz="1200" dirty="0"/>
              <a:t>, C. </a:t>
            </a:r>
            <a:r>
              <a:rPr lang="en-US" sz="1200" dirty="0" err="1"/>
              <a:t>Shahabi</a:t>
            </a:r>
            <a:r>
              <a:rPr lang="en-US" sz="1200" dirty="0"/>
              <a:t>, </a:t>
            </a:r>
            <a:r>
              <a:rPr lang="en-US" sz="1200" dirty="0" smtClean="0"/>
              <a:t>and K</a:t>
            </a:r>
            <a:r>
              <a:rPr lang="en-US" sz="1200" dirty="0"/>
              <a:t>. Tan. Private queries in location based services</a:t>
            </a:r>
            <a:r>
              <a:rPr lang="en-US" sz="1200" dirty="0" smtClean="0"/>
              <a:t>: </a:t>
            </a:r>
            <a:r>
              <a:rPr lang="en-US" sz="1200" dirty="0" err="1" smtClean="0"/>
              <a:t>Anonymizers</a:t>
            </a:r>
            <a:r>
              <a:rPr lang="en-US" sz="1200" dirty="0" smtClean="0"/>
              <a:t> </a:t>
            </a:r>
            <a:r>
              <a:rPr lang="en-US" sz="1200" dirty="0"/>
              <a:t>are not necessary. In ACM SIGMOD, 2008.</a:t>
            </a:r>
            <a:endParaRPr lang="en-US" sz="1200" dirty="0" smtClean="0"/>
          </a:p>
          <a:p>
            <a:pPr marL="342900" indent="-342900">
              <a:buAutoNum type="arabicPeriod"/>
            </a:pPr>
            <a:endParaRPr lang="en-US" dirty="0"/>
          </a:p>
        </p:txBody>
      </p:sp>
    </p:spTree>
    <p:extLst>
      <p:ext uri="{BB962C8B-B14F-4D97-AF65-F5344CB8AC3E}">
        <p14:creationId xmlns:p14="http://schemas.microsoft.com/office/powerpoint/2010/main" val="1735255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ea typeface="ＭＳ Ｐゴシック" pitchFamily="34" charset="-128"/>
              </a:rPr>
              <a:t>BloomMap</a:t>
            </a:r>
            <a:r>
              <a:rPr lang="en-US" dirty="0" smtClean="0">
                <a:ea typeface="ＭＳ Ｐゴシック" pitchFamily="34" charset="-128"/>
              </a:rPr>
              <a:t> Algorithm (BMA)</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1800" b="0" dirty="0" smtClean="0"/>
              <a:t>Minimizes energy consumption + time overhead </a:t>
            </a:r>
          </a:p>
          <a:p>
            <a:pPr>
              <a:buFont typeface="Arial" charset="0"/>
              <a:buChar char="•"/>
            </a:pPr>
            <a:r>
              <a:rPr lang="en-US" sz="1800" b="0" dirty="0" smtClean="0"/>
              <a:t>Guarantees location privacy</a:t>
            </a:r>
          </a:p>
          <a:p>
            <a:pPr>
              <a:buFont typeface="Arial" charset="0"/>
              <a:buChar char="•"/>
            </a:pPr>
            <a:r>
              <a:rPr lang="en-US" sz="1800" b="0" dirty="0" smtClean="0"/>
              <a:t>Instead of sending its RSS vector, the user forwards a Bloom filter, constructed from one Access Point (AP) in its vicinity, and its corresponding RSS value to the server</a:t>
            </a:r>
          </a:p>
          <a:p>
            <a:pPr>
              <a:buFont typeface="Arial" charset="0"/>
              <a:buChar char="•"/>
            </a:pPr>
            <a:r>
              <a:rPr lang="en-US" sz="1800" b="0" dirty="0" smtClean="0"/>
              <a:t>The server uses this Bloom filter to find a small number (r &lt;&lt; M) of MATRIX rows </a:t>
            </a:r>
            <a:r>
              <a:rPr lang="en-US" sz="1800" b="1" dirty="0" smtClean="0"/>
              <a:t>[M is the number of APs] </a:t>
            </a:r>
            <a:r>
              <a:rPr lang="en-US" sz="1800" b="0" dirty="0" smtClean="0"/>
              <a:t>that will allow the user to 		 identify its location</a:t>
            </a:r>
            <a:endParaRPr lang="en-US" sz="1800" b="0" i="1" dirty="0" smtClean="0">
              <a:cs typeface="Arial" charset="0"/>
            </a:endParaRPr>
          </a:p>
          <a:p>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17</a:t>
            </a:fld>
            <a:endParaRPr lang="en-US" dirty="0"/>
          </a:p>
        </p:txBody>
      </p:sp>
      <p:pic>
        <p:nvPicPr>
          <p:cNvPr id="20" name="Picture 24" descr="server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913" y="4546776"/>
            <a:ext cx="150495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94"/>
          <p:cNvSpPr txBox="1">
            <a:spLocks noChangeArrowheads="1"/>
          </p:cNvSpPr>
          <p:nvPr/>
        </p:nvSpPr>
        <p:spPr bwMode="auto">
          <a:xfrm>
            <a:off x="900113" y="3673651"/>
            <a:ext cx="1843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spcBef>
                <a:spcPct val="50000"/>
              </a:spcBef>
            </a:pPr>
            <a:r>
              <a:rPr lang="en-US" sz="2000">
                <a:solidFill>
                  <a:schemeClr val="tx1"/>
                </a:solidFill>
                <a:latin typeface="+mj-lt"/>
              </a:rPr>
              <a:t>RSS Logger</a:t>
            </a:r>
          </a:p>
        </p:txBody>
      </p:sp>
      <p:sp>
        <p:nvSpPr>
          <p:cNvPr id="22" name="Text Box 294"/>
          <p:cNvSpPr txBox="1">
            <a:spLocks noChangeArrowheads="1"/>
          </p:cNvSpPr>
          <p:nvPr/>
        </p:nvSpPr>
        <p:spPr bwMode="auto">
          <a:xfrm>
            <a:off x="6996113" y="4916663"/>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spcBef>
                <a:spcPct val="50000"/>
              </a:spcBef>
            </a:pPr>
            <a:r>
              <a:rPr lang="en-US" sz="2000">
                <a:solidFill>
                  <a:schemeClr val="tx1"/>
                </a:solidFill>
                <a:latin typeface="+mj-lt"/>
              </a:rPr>
              <a:t>Find Me</a:t>
            </a:r>
          </a:p>
        </p:txBody>
      </p:sp>
      <p:sp>
        <p:nvSpPr>
          <p:cNvPr id="23" name="Text Box 294"/>
          <p:cNvSpPr txBox="1">
            <a:spLocks noChangeArrowheads="1"/>
          </p:cNvSpPr>
          <p:nvPr/>
        </p:nvSpPr>
        <p:spPr bwMode="auto">
          <a:xfrm>
            <a:off x="1801813" y="3986388"/>
            <a:ext cx="453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spcBef>
                <a:spcPct val="50000"/>
              </a:spcBef>
            </a:pPr>
            <a:r>
              <a:rPr lang="en-US" sz="2000">
                <a:solidFill>
                  <a:schemeClr val="tx1"/>
                </a:solidFill>
                <a:latin typeface="+mj-lt"/>
              </a:rPr>
              <a:t>Distribution Server</a:t>
            </a:r>
          </a:p>
        </p:txBody>
      </p:sp>
      <p:cxnSp>
        <p:nvCxnSpPr>
          <p:cNvPr id="24" name="AutoShape 25"/>
          <p:cNvCxnSpPr>
            <a:cxnSpLocks noChangeShapeType="1"/>
          </p:cNvCxnSpPr>
          <p:nvPr/>
        </p:nvCxnSpPr>
        <p:spPr bwMode="auto">
          <a:xfrm rot="16200000" flipH="1">
            <a:off x="2465388" y="5192888"/>
            <a:ext cx="411162" cy="1639888"/>
          </a:xfrm>
          <a:prstGeom prst="bentConnector2">
            <a:avLst/>
          </a:prstGeom>
          <a:noFill/>
          <a:ln w="63500">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5" name="Text Box 294"/>
          <p:cNvSpPr txBox="1">
            <a:spLocks noChangeArrowheads="1"/>
          </p:cNvSpPr>
          <p:nvPr/>
        </p:nvSpPr>
        <p:spPr bwMode="auto">
          <a:xfrm>
            <a:off x="1554163" y="5807251"/>
            <a:ext cx="208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spcBef>
                <a:spcPct val="50000"/>
              </a:spcBef>
            </a:pPr>
            <a:r>
              <a:rPr lang="en-US" sz="2000">
                <a:solidFill>
                  <a:schemeClr val="tx1"/>
                </a:solidFill>
                <a:latin typeface="+mj-lt"/>
              </a:rPr>
              <a:t>RSS logs</a:t>
            </a:r>
          </a:p>
        </p:txBody>
      </p:sp>
      <p:cxnSp>
        <p:nvCxnSpPr>
          <p:cNvPr id="26" name="AutoShape 27"/>
          <p:cNvCxnSpPr>
            <a:cxnSpLocks noChangeShapeType="1"/>
          </p:cNvCxnSpPr>
          <p:nvPr/>
        </p:nvCxnSpPr>
        <p:spPr bwMode="auto">
          <a:xfrm flipV="1">
            <a:off x="4938713" y="4334051"/>
            <a:ext cx="2339975" cy="1574800"/>
          </a:xfrm>
          <a:prstGeom prst="bentConnector3">
            <a:avLst>
              <a:gd name="adj1" fmla="val 72931"/>
            </a:avLst>
          </a:prstGeom>
          <a:noFill/>
          <a:ln w="63500">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7" name="Text Box 294"/>
          <p:cNvSpPr txBox="1">
            <a:spLocks noChangeArrowheads="1"/>
          </p:cNvSpPr>
          <p:nvPr/>
        </p:nvSpPr>
        <p:spPr bwMode="auto">
          <a:xfrm>
            <a:off x="4786313" y="5537376"/>
            <a:ext cx="228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r>
              <a:rPr lang="en-US" sz="2000">
                <a:solidFill>
                  <a:schemeClr val="tx1"/>
                </a:solidFill>
                <a:latin typeface="+mj-lt"/>
              </a:rPr>
              <a:t>RESPONSE</a:t>
            </a:r>
          </a:p>
          <a:p>
            <a:pPr algn="ctr" eaLnBrk="1" hangingPunct="1"/>
            <a:r>
              <a:rPr lang="en-US" sz="2000">
                <a:solidFill>
                  <a:schemeClr val="tx1"/>
                </a:solidFill>
                <a:latin typeface="+mj-lt"/>
              </a:rPr>
              <a:t>&lt;Partial Radiomap&gt;</a:t>
            </a:r>
          </a:p>
        </p:txBody>
      </p:sp>
      <p:pic>
        <p:nvPicPr>
          <p:cNvPr id="28" name="Picture 29" descr="FindMe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5838" y="3122788"/>
            <a:ext cx="955675"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0" descr="processi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6113" y="4459463"/>
            <a:ext cx="30638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1" descr="RSSLoggerApp"/>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027663"/>
            <a:ext cx="957263"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AutoShape 27"/>
          <p:cNvCxnSpPr>
            <a:cxnSpLocks noChangeShapeType="1"/>
          </p:cNvCxnSpPr>
          <p:nvPr/>
        </p:nvCxnSpPr>
        <p:spPr bwMode="auto">
          <a:xfrm rot="10800000" flipV="1">
            <a:off x="4862513" y="3800651"/>
            <a:ext cx="2473325" cy="1027112"/>
          </a:xfrm>
          <a:prstGeom prst="bentConnector3">
            <a:avLst>
              <a:gd name="adj1" fmla="val 70491"/>
            </a:avLst>
          </a:prstGeom>
          <a:noFill/>
          <a:ln w="63500">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2" name="Text Box 294"/>
          <p:cNvSpPr txBox="1">
            <a:spLocks noChangeArrowheads="1"/>
          </p:cNvSpPr>
          <p:nvPr/>
        </p:nvSpPr>
        <p:spPr bwMode="auto">
          <a:xfrm>
            <a:off x="5624513" y="3419651"/>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6713" eaLnBrk="0" hangingPunct="0">
              <a:defRPr sz="3600" b="1">
                <a:solidFill>
                  <a:schemeClr val="tx2"/>
                </a:solidFill>
                <a:latin typeface="Arial" charset="0"/>
                <a:ea typeface="ＭＳ Ｐゴシック" pitchFamily="34" charset="-128"/>
              </a:defRPr>
            </a:lvl1pPr>
            <a:lvl2pPr marL="742950" indent="-285750" defTabSz="4176713" eaLnBrk="0" hangingPunct="0">
              <a:defRPr sz="3600" b="1">
                <a:solidFill>
                  <a:schemeClr val="tx2"/>
                </a:solidFill>
                <a:latin typeface="Arial" charset="0"/>
                <a:ea typeface="ＭＳ Ｐゴシック" pitchFamily="34" charset="-128"/>
              </a:defRPr>
            </a:lvl2pPr>
            <a:lvl3pPr marL="1143000" indent="-228600" defTabSz="4176713" eaLnBrk="0" hangingPunct="0">
              <a:defRPr sz="3600" b="1">
                <a:solidFill>
                  <a:schemeClr val="tx2"/>
                </a:solidFill>
                <a:latin typeface="Arial" charset="0"/>
                <a:ea typeface="ＭＳ Ｐゴシック" pitchFamily="34" charset="-128"/>
              </a:defRPr>
            </a:lvl3pPr>
            <a:lvl4pPr marL="1600200" indent="-228600" defTabSz="4176713" eaLnBrk="0" hangingPunct="0">
              <a:defRPr sz="3600" b="1">
                <a:solidFill>
                  <a:schemeClr val="tx2"/>
                </a:solidFill>
                <a:latin typeface="Arial" charset="0"/>
                <a:ea typeface="ＭＳ Ｐゴシック" pitchFamily="34" charset="-128"/>
              </a:defRPr>
            </a:lvl4pPr>
            <a:lvl5pPr marL="2057400" indent="-228600" defTabSz="4176713" eaLnBrk="0" hangingPunct="0">
              <a:defRPr sz="3600" b="1">
                <a:solidFill>
                  <a:schemeClr val="tx2"/>
                </a:solidFill>
                <a:latin typeface="Arial" charset="0"/>
                <a:ea typeface="ＭＳ Ｐゴシック" pitchFamily="34" charset="-128"/>
              </a:defRPr>
            </a:lvl5pPr>
            <a:lvl6pPr marL="25146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defTabSz="4176713" eaLnBrk="0" fontAlgn="base" hangingPunct="0">
              <a:spcBef>
                <a:spcPct val="0"/>
              </a:spcBef>
              <a:spcAft>
                <a:spcPct val="0"/>
              </a:spcAft>
              <a:defRPr sz="3600" b="1">
                <a:solidFill>
                  <a:schemeClr val="tx2"/>
                </a:solidFill>
                <a:latin typeface="Arial" charset="0"/>
                <a:ea typeface="ＭＳ Ｐゴシック" pitchFamily="34" charset="-128"/>
              </a:defRPr>
            </a:lvl9pPr>
          </a:lstStyle>
          <a:p>
            <a:pPr algn="ctr" eaLnBrk="1" hangingPunct="1"/>
            <a:r>
              <a:rPr lang="en-US" sz="2000">
                <a:solidFill>
                  <a:schemeClr val="tx1"/>
                </a:solidFill>
                <a:latin typeface="+mj-lt"/>
              </a:rPr>
              <a:t>REQUEST</a:t>
            </a:r>
          </a:p>
          <a:p>
            <a:pPr algn="ctr" eaLnBrk="1" hangingPunct="1"/>
            <a:r>
              <a:rPr lang="en-US" sz="2000">
                <a:solidFill>
                  <a:schemeClr val="tx1"/>
                </a:solidFill>
                <a:latin typeface="+mj-lt"/>
              </a:rPr>
              <a:t>&lt;Bloom Filter&gt;</a:t>
            </a:r>
          </a:p>
        </p:txBody>
      </p:sp>
      <p:pic>
        <p:nvPicPr>
          <p:cNvPr id="33" name="Picture 30" descr="processi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33913" y="4410251"/>
            <a:ext cx="3063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3069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2033739062"/>
              </p:ext>
            </p:extLst>
          </p:nvPr>
        </p:nvGraphicFramePr>
        <p:xfrm>
          <a:off x="1752600" y="3429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b="1" dirty="0" smtClean="0"/>
                        <a:t>1</a:t>
                      </a:r>
                      <a:endParaRPr lang="en-US" b="1" dirty="0"/>
                    </a:p>
                  </a:txBody>
                  <a:tcPr anchor="ctr"/>
                </a:tc>
                <a:tc>
                  <a:txBody>
                    <a:bodyPr/>
                    <a:lstStyle/>
                    <a:p>
                      <a:pPr algn="ctr"/>
                      <a:r>
                        <a:rPr lang="en-US" b="0" dirty="0" smtClean="0"/>
                        <a:t>0</a:t>
                      </a:r>
                      <a:endParaRPr lang="en-US" b="0" dirty="0"/>
                    </a:p>
                  </a:txBody>
                  <a:tcPr anchor="ctr"/>
                </a:tc>
                <a:tc>
                  <a:txBody>
                    <a:bodyPr/>
                    <a:lstStyle/>
                    <a:p>
                      <a:pPr algn="ctr"/>
                      <a:r>
                        <a:rPr lang="en-US" b="0" dirty="0" smtClean="0"/>
                        <a:t>0</a:t>
                      </a:r>
                      <a:endParaRPr lang="en-US" b="0" dirty="0"/>
                    </a:p>
                  </a:txBody>
                  <a:tcPr anchor="ctr"/>
                </a:tc>
                <a:tc>
                  <a:txBody>
                    <a:bodyPr/>
                    <a:lstStyle/>
                    <a:p>
                      <a:pPr algn="ctr"/>
                      <a:r>
                        <a:rPr lang="en-US" b="1" dirty="0" smtClean="0"/>
                        <a:t>1</a:t>
                      </a:r>
                      <a:endParaRPr lang="en-US" b="1" dirty="0"/>
                    </a:p>
                  </a:txBody>
                  <a:tcPr anchor="ctr"/>
                </a:tc>
                <a:tc>
                  <a:txBody>
                    <a:bodyPr/>
                    <a:lstStyle/>
                    <a:p>
                      <a:pPr algn="ctr"/>
                      <a:r>
                        <a:rPr lang="en-US" b="0" dirty="0" smtClean="0"/>
                        <a:t>0</a:t>
                      </a:r>
                      <a:endParaRPr lang="en-US" b="0" dirty="0"/>
                    </a:p>
                  </a:txBody>
                  <a:tcPr anchor="ctr"/>
                </a:tc>
                <a:tc>
                  <a:txBody>
                    <a:bodyPr/>
                    <a:lstStyle/>
                    <a:p>
                      <a:pPr algn="ctr"/>
                      <a:r>
                        <a:rPr lang="en-US" b="0" dirty="0" smtClean="0"/>
                        <a:t>0</a:t>
                      </a:r>
                      <a:endParaRPr lang="en-US" b="0" dirty="0"/>
                    </a:p>
                  </a:txBody>
                  <a:tcPr anchor="ctr"/>
                </a:tc>
                <a:tc>
                  <a:txBody>
                    <a:bodyPr/>
                    <a:lstStyle/>
                    <a:p>
                      <a:pPr algn="ctr"/>
                      <a:r>
                        <a:rPr lang="en-US" b="1" dirty="0" smtClean="0"/>
                        <a:t>1</a:t>
                      </a:r>
                      <a:endParaRPr lang="en-US" b="1" dirty="0"/>
                    </a:p>
                  </a:txBody>
                  <a:tcPr anchor="ctr"/>
                </a:tc>
                <a:tc>
                  <a:txBody>
                    <a:bodyPr/>
                    <a:lstStyle/>
                    <a:p>
                      <a:pPr algn="ctr"/>
                      <a:r>
                        <a:rPr lang="en-US" b="0" dirty="0" smtClean="0"/>
                        <a:t>0</a:t>
                      </a:r>
                      <a:endParaRPr lang="en-US" b="0" dirty="0"/>
                    </a:p>
                  </a:txBody>
                  <a:tcPr anchor="ctr"/>
                </a:tc>
                <a:tc>
                  <a:txBody>
                    <a:bodyPr/>
                    <a:lstStyle/>
                    <a:p>
                      <a:pPr algn="ctr"/>
                      <a:r>
                        <a:rPr lang="en-US" b="0" dirty="0" smtClean="0"/>
                        <a:t>0</a:t>
                      </a:r>
                      <a:endParaRPr lang="en-US" b="0" dirty="0"/>
                    </a:p>
                  </a:txBody>
                  <a:tcPr anchor="ctr"/>
                </a:tc>
                <a:tc>
                  <a:txBody>
                    <a:bodyPr/>
                    <a:lstStyle/>
                    <a:p>
                      <a:pPr algn="ctr"/>
                      <a:r>
                        <a:rPr lang="en-US" b="0" dirty="0" smtClean="0"/>
                        <a:t>0</a:t>
                      </a:r>
                      <a:endParaRPr lang="en-US" b="0" dirty="0"/>
                    </a:p>
                  </a:txBody>
                  <a:tcPr anchor="ctr"/>
                </a:tc>
              </a:tr>
            </a:tbl>
          </a:graphicData>
        </a:graphic>
      </p:graphicFrame>
      <p:sp>
        <p:nvSpPr>
          <p:cNvPr id="2" name="Title 1"/>
          <p:cNvSpPr>
            <a:spLocks noGrp="1"/>
          </p:cNvSpPr>
          <p:nvPr>
            <p:ph type="title"/>
          </p:nvPr>
        </p:nvSpPr>
        <p:spPr/>
        <p:txBody>
          <a:bodyPr>
            <a:normAutofit fontScale="90000"/>
          </a:bodyPr>
          <a:lstStyle/>
          <a:p>
            <a:r>
              <a:rPr lang="en-US" dirty="0" smtClean="0">
                <a:ea typeface="ＭＳ Ｐゴシック" pitchFamily="34" charset="-128"/>
              </a:rPr>
              <a:t>Bloom Filters (1/2)</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b="1" dirty="0" smtClean="0"/>
              <a:t>Bloom filters – basic idea: </a:t>
            </a:r>
          </a:p>
          <a:p>
            <a:pPr marL="688975" lvl="1" indent="-350838">
              <a:buFont typeface="Arial" charset="0"/>
              <a:buChar char="-"/>
            </a:pPr>
            <a:r>
              <a:rPr lang="en-US" sz="2400" b="0" dirty="0" smtClean="0"/>
              <a:t>allocate a vector of </a:t>
            </a:r>
            <a:r>
              <a:rPr lang="en-US" sz="2400" b="0" dirty="0" smtClean="0">
                <a:latin typeface="Courier New" pitchFamily="49" charset="0"/>
                <a:cs typeface="Courier New" pitchFamily="49" charset="0"/>
              </a:rPr>
              <a:t>b</a:t>
            </a:r>
            <a:r>
              <a:rPr lang="en-US" sz="2400" b="0" dirty="0" smtClean="0"/>
              <a:t> bits, initially all set to 0</a:t>
            </a:r>
          </a:p>
          <a:p>
            <a:pPr marL="688975" lvl="1" indent="-350838">
              <a:buFont typeface="Arial" charset="0"/>
              <a:buChar char="-"/>
            </a:pPr>
            <a:r>
              <a:rPr lang="en-US" sz="2400" dirty="0" smtClean="0"/>
              <a:t>use h independent hash functions to hash an element to h positions in the vector with a uniform random distribution</a:t>
            </a:r>
          </a:p>
          <a:p>
            <a:pPr marL="688975" lvl="1" indent="-350838">
              <a:buFont typeface="Arial" charset="0"/>
              <a:buChar char="-"/>
            </a:pPr>
            <a:r>
              <a:rPr lang="en-US" sz="2400" dirty="0"/>
              <a:t>feed the element to each of the </a:t>
            </a:r>
            <a:r>
              <a:rPr lang="en-US" sz="2400" dirty="0">
                <a:latin typeface="Courier New" pitchFamily="49" charset="0"/>
                <a:cs typeface="Courier New" pitchFamily="49" charset="0"/>
              </a:rPr>
              <a:t>h</a:t>
            </a:r>
            <a:r>
              <a:rPr lang="en-US" sz="2400" dirty="0"/>
              <a:t> hash functions to get </a:t>
            </a:r>
            <a:r>
              <a:rPr lang="en-US" sz="2400" dirty="0">
                <a:latin typeface="Courier New" pitchFamily="49" charset="0"/>
                <a:cs typeface="Courier New" pitchFamily="49" charset="0"/>
              </a:rPr>
              <a:t>h</a:t>
            </a:r>
            <a:r>
              <a:rPr lang="en-US" sz="2400" dirty="0"/>
              <a:t> vector positions and set them to </a:t>
            </a:r>
            <a:r>
              <a:rPr lang="en-US" sz="2400" dirty="0" smtClean="0"/>
              <a:t>1</a:t>
            </a:r>
          </a:p>
          <a:p>
            <a:pPr marL="688975" lvl="1" indent="-350838">
              <a:buFont typeface="Arial" charset="0"/>
              <a:buChar char="-"/>
            </a:pPr>
            <a:endParaRPr lang="en-US" sz="2400" dirty="0"/>
          </a:p>
          <a:p>
            <a:pPr marL="338137" lvl="1" indent="0">
              <a:buNone/>
            </a:pPr>
            <a:endParaRPr lang="en-US" sz="2400" b="0" dirty="0" smtClean="0"/>
          </a:p>
          <a:p>
            <a:pPr marL="0" indent="0">
              <a:buNone/>
            </a:pPr>
            <a:r>
              <a:rPr lang="en-US" sz="2800" b="1" dirty="0"/>
              <a:t>To test </a:t>
            </a:r>
            <a:r>
              <a:rPr lang="en-US" sz="2800" dirty="0"/>
              <a:t>whether an element is a member of a set:</a:t>
            </a:r>
          </a:p>
          <a:p>
            <a:pPr marL="688975" lvl="1" indent="-350838">
              <a:buFont typeface="Arial" charset="0"/>
              <a:buChar char="-"/>
            </a:pPr>
            <a:r>
              <a:rPr lang="en-US" sz="2400" dirty="0"/>
              <a:t>compare the vector of the query to the vector of the set, i.e., the Bloom filter</a:t>
            </a:r>
          </a:p>
          <a:p>
            <a:pPr marL="688975" lvl="1" indent="-350838">
              <a:buFont typeface="Arial" charset="0"/>
              <a:buChar char="-"/>
            </a:pPr>
            <a:r>
              <a:rPr lang="en-US" sz="2400" dirty="0" smtClean="0"/>
              <a:t>If </a:t>
            </a:r>
            <a:r>
              <a:rPr lang="en-US" sz="2400" dirty="0"/>
              <a:t>all non-zero positions match, then the element might be a member of the set, since Bloom filters do not prevent false positives</a:t>
            </a:r>
            <a:endParaRPr lang="en-US" altLang="zh-CN" sz="2400" dirty="0">
              <a:ea typeface="SimSun" pitchFamily="2" charset="-122"/>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18</a:t>
            </a:fld>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549986596"/>
              </p:ext>
            </p:extLst>
          </p:nvPr>
        </p:nvGraphicFramePr>
        <p:xfrm>
          <a:off x="1752600" y="343916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b="0" dirty="0" smtClean="0"/>
                        <a:t>0</a:t>
                      </a:r>
                      <a:endParaRPr lang="en-US" b="0" dirty="0"/>
                    </a:p>
                  </a:txBody>
                  <a:tcPr anchor="ctr"/>
                </a:tc>
                <a:tc>
                  <a:txBody>
                    <a:bodyPr/>
                    <a:lstStyle/>
                    <a:p>
                      <a:pPr algn="ctr"/>
                      <a:r>
                        <a:rPr lang="en-US" b="0" dirty="0" smtClean="0"/>
                        <a:t>0</a:t>
                      </a:r>
                      <a:endParaRPr lang="en-US" b="0" dirty="0"/>
                    </a:p>
                  </a:txBody>
                  <a:tcPr anchor="ctr"/>
                </a:tc>
                <a:tc>
                  <a:txBody>
                    <a:bodyPr/>
                    <a:lstStyle/>
                    <a:p>
                      <a:pPr algn="ctr"/>
                      <a:r>
                        <a:rPr lang="en-US" b="0" dirty="0" smtClean="0"/>
                        <a:t>0</a:t>
                      </a:r>
                      <a:endParaRPr lang="en-US" b="0" dirty="0"/>
                    </a:p>
                  </a:txBody>
                  <a:tcPr anchor="ctr"/>
                </a:tc>
                <a:tc>
                  <a:txBody>
                    <a:bodyPr/>
                    <a:lstStyle/>
                    <a:p>
                      <a:pPr algn="ctr"/>
                      <a:r>
                        <a:rPr lang="en-US" b="0" dirty="0" smtClean="0"/>
                        <a:t>0</a:t>
                      </a:r>
                      <a:endParaRPr lang="en-US" b="0" dirty="0"/>
                    </a:p>
                  </a:txBody>
                  <a:tcPr anchor="ctr"/>
                </a:tc>
                <a:tc>
                  <a:txBody>
                    <a:bodyPr/>
                    <a:lstStyle/>
                    <a:p>
                      <a:pPr algn="ctr"/>
                      <a:r>
                        <a:rPr lang="en-US" b="0" dirty="0" smtClean="0"/>
                        <a:t>0</a:t>
                      </a:r>
                      <a:endParaRPr lang="en-US" b="0" dirty="0"/>
                    </a:p>
                  </a:txBody>
                  <a:tcPr anchor="ctr"/>
                </a:tc>
                <a:tc>
                  <a:txBody>
                    <a:bodyPr/>
                    <a:lstStyle/>
                    <a:p>
                      <a:pPr algn="ctr"/>
                      <a:r>
                        <a:rPr lang="en-US" b="0" dirty="0" smtClean="0"/>
                        <a:t>0</a:t>
                      </a:r>
                      <a:endParaRPr lang="en-US" b="0" dirty="0"/>
                    </a:p>
                  </a:txBody>
                  <a:tcPr anchor="ctr"/>
                </a:tc>
                <a:tc>
                  <a:txBody>
                    <a:bodyPr/>
                    <a:lstStyle/>
                    <a:p>
                      <a:pPr algn="ctr"/>
                      <a:r>
                        <a:rPr lang="en-US" b="0" dirty="0" smtClean="0"/>
                        <a:t>0</a:t>
                      </a:r>
                      <a:endParaRPr lang="en-US" b="0" dirty="0"/>
                    </a:p>
                  </a:txBody>
                  <a:tcPr anchor="ctr"/>
                </a:tc>
                <a:tc>
                  <a:txBody>
                    <a:bodyPr/>
                    <a:lstStyle/>
                    <a:p>
                      <a:pPr algn="ctr"/>
                      <a:r>
                        <a:rPr lang="en-US" b="0" dirty="0" smtClean="0"/>
                        <a:t>0</a:t>
                      </a:r>
                      <a:endParaRPr lang="en-US" b="0" dirty="0"/>
                    </a:p>
                  </a:txBody>
                  <a:tcPr anchor="ctr"/>
                </a:tc>
                <a:tc>
                  <a:txBody>
                    <a:bodyPr/>
                    <a:lstStyle/>
                    <a:p>
                      <a:pPr algn="ctr"/>
                      <a:r>
                        <a:rPr lang="en-US" b="0" dirty="0" smtClean="0"/>
                        <a:t>0</a:t>
                      </a:r>
                      <a:endParaRPr lang="en-US" b="0" dirty="0"/>
                    </a:p>
                  </a:txBody>
                  <a:tcPr anchor="ctr"/>
                </a:tc>
                <a:tc>
                  <a:txBody>
                    <a:bodyPr/>
                    <a:lstStyle/>
                    <a:p>
                      <a:pPr algn="ctr"/>
                      <a:r>
                        <a:rPr lang="en-US" b="0" dirty="0" smtClean="0"/>
                        <a:t>0</a:t>
                      </a:r>
                      <a:endParaRPr lang="en-US" b="0" dirty="0"/>
                    </a:p>
                  </a:txBody>
                  <a:tcPr anchor="ctr"/>
                </a:tc>
              </a:tr>
            </a:tbl>
          </a:graphicData>
        </a:graphic>
      </p:graphicFrame>
      <p:sp>
        <p:nvSpPr>
          <p:cNvPr id="18" name="Left Brace 17"/>
          <p:cNvSpPr/>
          <p:nvPr/>
        </p:nvSpPr>
        <p:spPr>
          <a:xfrm rot="16200000">
            <a:off x="4777155" y="800681"/>
            <a:ext cx="46891" cy="6096001"/>
          </a:xfrm>
          <a:prstGeom prst="leftBrace">
            <a:avLst>
              <a:gd name="adj1" fmla="val 8333"/>
              <a:gd name="adj2" fmla="val 497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4114800" y="3810000"/>
            <a:ext cx="762000" cy="369332"/>
          </a:xfrm>
          <a:prstGeom prst="rect">
            <a:avLst/>
          </a:prstGeom>
          <a:noFill/>
        </p:spPr>
        <p:txBody>
          <a:bodyPr wrap="square" rtlCol="0">
            <a:spAutoFit/>
          </a:bodyPr>
          <a:lstStyle/>
          <a:p>
            <a:r>
              <a:rPr lang="en-US" b="1" dirty="0"/>
              <a:t>b</a:t>
            </a:r>
            <a:r>
              <a:rPr lang="en-US" dirty="0" smtClean="0"/>
              <a:t> bits</a:t>
            </a:r>
            <a:endParaRPr lang="en-US" dirty="0"/>
          </a:p>
        </p:txBody>
      </p:sp>
    </p:spTree>
    <p:extLst>
      <p:ext uri="{BB962C8B-B14F-4D97-AF65-F5344CB8AC3E}">
        <p14:creationId xmlns:p14="http://schemas.microsoft.com/office/powerpoint/2010/main" val="311730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fade">
                                      <p:cBhvr>
                                        <p:cTn id="9" dur="500"/>
                                        <p:tgtEl>
                                          <p:spTgt spid="1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ntr" presetSubtype="0" fill="hold" nodeType="withEffect">
                                  <p:stCondLst>
                                    <p:cond delay="100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100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10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Bloom Filters (2/2)</a:t>
            </a:r>
            <a:endParaRPr lang="en-US" dirty="0"/>
          </a:p>
        </p:txBody>
      </p:sp>
      <p:sp>
        <p:nvSpPr>
          <p:cNvPr id="3" name="Content Placeholder 2"/>
          <p:cNvSpPr>
            <a:spLocks noGrp="1"/>
          </p:cNvSpPr>
          <p:nvPr>
            <p:ph idx="1"/>
          </p:nvPr>
        </p:nvSpPr>
        <p:spPr/>
        <p:txBody>
          <a:bodyPr/>
          <a:lstStyle/>
          <a:p>
            <a:r>
              <a:rPr lang="en-US" sz="2800" dirty="0" smtClean="0">
                <a:ea typeface="ＭＳ Ｐゴシック" pitchFamily="34" charset="-128"/>
              </a:rPr>
              <a:t>The most significant feature of Bloom filters is that there is a clear tradeoff between b and the probability of a false positive</a:t>
            </a:r>
          </a:p>
          <a:p>
            <a:r>
              <a:rPr lang="en-US" sz="2800" dirty="0" smtClean="0">
                <a:ea typeface="ＭＳ Ｐゴシック" pitchFamily="34" charset="-128"/>
              </a:rPr>
              <a:t>Given </a:t>
            </a:r>
            <a:r>
              <a:rPr lang="en-US" sz="2800" dirty="0" smtClean="0">
                <a:latin typeface="Courier New" pitchFamily="49" charset="0"/>
                <a:ea typeface="ＭＳ Ｐゴシック" pitchFamily="34" charset="-128"/>
                <a:cs typeface="Courier New" pitchFamily="49" charset="0"/>
              </a:rPr>
              <a:t>h</a:t>
            </a:r>
            <a:r>
              <a:rPr lang="en-US" sz="2800" dirty="0" smtClean="0">
                <a:ea typeface="ＭＳ Ｐゴシック" pitchFamily="34" charset="-128"/>
              </a:rPr>
              <a:t> optimal hash functions, </a:t>
            </a:r>
            <a:r>
              <a:rPr lang="en-US" sz="2800" dirty="0" smtClean="0">
                <a:latin typeface="Courier New" pitchFamily="49" charset="0"/>
                <a:ea typeface="ＭＳ Ｐゴシック" pitchFamily="34" charset="-128"/>
                <a:cs typeface="Courier New" pitchFamily="49" charset="0"/>
              </a:rPr>
              <a:t>b</a:t>
            </a:r>
            <a:r>
              <a:rPr lang="en-US" sz="2800" dirty="0" smtClean="0">
                <a:ea typeface="ＭＳ Ｐゴシック" pitchFamily="34" charset="-128"/>
              </a:rPr>
              <a:t> bits for the Bloom filter and the number </a:t>
            </a:r>
            <a:r>
              <a:rPr lang="en-US" sz="2800" dirty="0" smtClean="0">
                <a:latin typeface="Courier New" pitchFamily="49" charset="0"/>
                <a:ea typeface="ＭＳ Ｐゴシック" pitchFamily="34" charset="-128"/>
                <a:cs typeface="Courier New" pitchFamily="49" charset="0"/>
              </a:rPr>
              <a:t>M</a:t>
            </a:r>
            <a:r>
              <a:rPr lang="en-US" sz="2800" dirty="0" smtClean="0">
                <a:ea typeface="ＭＳ Ｐゴシック" pitchFamily="34" charset="-128"/>
              </a:rPr>
              <a:t> of elements we can calculate the amount of false positives produced by the Bloom filter:</a:t>
            </a:r>
          </a:p>
          <a:p>
            <a:endParaRPr lang="en-US" sz="1800" dirty="0" smtClean="0">
              <a:ea typeface="ＭＳ Ｐゴシック" pitchFamily="34" charset="-128"/>
            </a:endParaRPr>
          </a:p>
          <a:p>
            <a:pPr lvl="1"/>
            <a:r>
              <a:rPr lang="en-US" sz="2400" dirty="0" smtClean="0">
                <a:ea typeface="ＭＳ Ｐゴシック" pitchFamily="34" charset="-128"/>
              </a:rPr>
              <a:t>False Positive Ratio: </a:t>
            </a:r>
          </a:p>
          <a:p>
            <a:pPr>
              <a:buFontTx/>
              <a:buNone/>
            </a:pPr>
            <a:endParaRPr lang="en-US" sz="2800" dirty="0" smtClean="0">
              <a:ea typeface="ＭＳ Ｐゴシック" pitchFamily="34" charset="-128"/>
            </a:endParaRPr>
          </a:p>
          <a:p>
            <a:pPr lvl="1"/>
            <a:r>
              <a:rPr lang="en-US" sz="2400" dirty="0" smtClean="0">
                <a:ea typeface="ＭＳ Ｐゴシック" pitchFamily="34" charset="-128"/>
              </a:rPr>
              <a:t>Size of vector:</a:t>
            </a:r>
          </a:p>
          <a:p>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19</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323201111"/>
              </p:ext>
            </p:extLst>
          </p:nvPr>
        </p:nvGraphicFramePr>
        <p:xfrm>
          <a:off x="4859338" y="4537075"/>
          <a:ext cx="2089150" cy="476250"/>
        </p:xfrm>
        <a:graphic>
          <a:graphicData uri="http://schemas.openxmlformats.org/presentationml/2006/ole">
            <mc:AlternateContent xmlns:mc="http://schemas.openxmlformats.org/markup-compatibility/2006">
              <mc:Choice xmlns:v="urn:schemas-microsoft-com:vml" Requires="v">
                <p:oleObj spid="_x0000_s1266" name="Εξίσωση" r:id="rId4" imgW="1002865" imgH="228501" progId="Equation.3">
                  <p:embed/>
                </p:oleObj>
              </mc:Choice>
              <mc:Fallback>
                <p:oleObj name="Εξίσωση" r:id="rId4" imgW="1002865" imgH="228501"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4537075"/>
                        <a:ext cx="208915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95739155"/>
              </p:ext>
            </p:extLst>
          </p:nvPr>
        </p:nvGraphicFramePr>
        <p:xfrm>
          <a:off x="5003800" y="5373688"/>
          <a:ext cx="1871663" cy="819150"/>
        </p:xfrm>
        <a:graphic>
          <a:graphicData uri="http://schemas.openxmlformats.org/presentationml/2006/ole">
            <mc:AlternateContent xmlns:mc="http://schemas.openxmlformats.org/markup-compatibility/2006">
              <mc:Choice xmlns:v="urn:schemas-microsoft-com:vml" Requires="v">
                <p:oleObj spid="_x0000_s1267" name="Εξίσωση" r:id="rId6" imgW="1015559" imgH="444307" progId="Equation.3">
                  <p:embed/>
                </p:oleObj>
              </mc:Choice>
              <mc:Fallback>
                <p:oleObj name="Εξίσωση" r:id="rId6" imgW="1015559" imgH="444307"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3800" y="5373688"/>
                        <a:ext cx="1871663"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1165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Smartphones (1/2)</a:t>
            </a:r>
            <a:endParaRPr lang="en-US" dirty="0"/>
          </a:p>
        </p:txBody>
      </p:sp>
      <p:sp>
        <p:nvSpPr>
          <p:cNvPr id="3" name="Content Placeholder 2"/>
          <p:cNvSpPr>
            <a:spLocks noGrp="1"/>
          </p:cNvSpPr>
          <p:nvPr>
            <p:ph idx="1"/>
          </p:nvPr>
        </p:nvSpPr>
        <p:spPr/>
        <p:txBody>
          <a:bodyPr/>
          <a:lstStyle/>
          <a:p>
            <a:pPr marL="347663" indent="-347663"/>
            <a:r>
              <a:rPr lang="en-US" sz="2400" b="1" dirty="0" smtClean="0">
                <a:ea typeface="ＭＳ Ｐゴシック" pitchFamily="34" charset="-128"/>
              </a:rPr>
              <a:t>Smartphone: </a:t>
            </a:r>
            <a:r>
              <a:rPr lang="en-US" sz="2400" dirty="0" smtClean="0">
                <a:ea typeface="ＭＳ Ｐゴシック" pitchFamily="34" charset="-128"/>
              </a:rPr>
              <a:t>A powerful sensing device!</a:t>
            </a:r>
            <a:endParaRPr lang="en-US" altLang="ja-JP" sz="2400" dirty="0" smtClean="0">
              <a:ea typeface="ＭＳ Ｐゴシック" pitchFamily="34" charset="-128"/>
            </a:endParaRPr>
          </a:p>
          <a:p>
            <a:pPr marL="914400" lvl="1" indent="-515938"/>
            <a:r>
              <a:rPr lang="en-US" sz="2000" b="1" dirty="0" smtClean="0">
                <a:ea typeface="ＭＳ Ｐゴシック" pitchFamily="34" charset="-128"/>
              </a:rPr>
              <a:t>Processing: </a:t>
            </a:r>
            <a:r>
              <a:rPr lang="en-US" sz="1800" dirty="0" smtClean="0">
                <a:ea typeface="ＭＳ Ｐゴシック" pitchFamily="34" charset="-128"/>
              </a:rPr>
              <a:t>1 GHz</a:t>
            </a:r>
            <a:r>
              <a:rPr lang="el-GR" sz="1800" dirty="0" smtClean="0">
                <a:ea typeface="ＭＳ Ｐゴシック" pitchFamily="34" charset="-128"/>
              </a:rPr>
              <a:t> </a:t>
            </a:r>
            <a:r>
              <a:rPr lang="en-US" sz="1800" dirty="0" smtClean="0">
                <a:ea typeface="ＭＳ Ｐゴシック" pitchFamily="34" charset="-128"/>
              </a:rPr>
              <a:t>dual core</a:t>
            </a:r>
            <a:endParaRPr lang="en-US" sz="1600" dirty="0" smtClean="0">
              <a:ea typeface="ＭＳ Ｐゴシック" pitchFamily="34" charset="-128"/>
            </a:endParaRPr>
          </a:p>
          <a:p>
            <a:pPr marL="914400" lvl="1" indent="-515938"/>
            <a:r>
              <a:rPr lang="en-US" sz="2000" b="1" dirty="0" smtClean="0">
                <a:ea typeface="ＭＳ Ｐゴシック" pitchFamily="34" charset="-128"/>
              </a:rPr>
              <a:t>RAM &amp; Flash Storage</a:t>
            </a:r>
            <a:r>
              <a:rPr lang="it-IT" sz="2000" b="1" dirty="0" smtClean="0">
                <a:ea typeface="ＭＳ Ｐゴシック" pitchFamily="34" charset="-128"/>
              </a:rPr>
              <a:t>:</a:t>
            </a:r>
            <a:r>
              <a:rPr lang="el-GR" sz="2000" b="1" dirty="0" smtClean="0">
                <a:ea typeface="ＭＳ Ｐゴシック" pitchFamily="34" charset="-128"/>
              </a:rPr>
              <a:t> </a:t>
            </a:r>
            <a:r>
              <a:rPr lang="el-GR" sz="2000" dirty="0" smtClean="0">
                <a:ea typeface="ＭＳ Ｐゴシック" pitchFamily="34" charset="-128"/>
              </a:rPr>
              <a:t>1</a:t>
            </a:r>
            <a:r>
              <a:rPr lang="en-US" sz="2000" dirty="0" smtClean="0">
                <a:ea typeface="ＭＳ Ｐゴシック" pitchFamily="34" charset="-128"/>
              </a:rPr>
              <a:t>GB</a:t>
            </a:r>
            <a:r>
              <a:rPr lang="el-GR" sz="2000" dirty="0" smtClean="0">
                <a:ea typeface="ＭＳ Ｐゴシック" pitchFamily="34" charset="-128"/>
              </a:rPr>
              <a:t>  &amp; 48</a:t>
            </a:r>
            <a:r>
              <a:rPr lang="en-US" sz="2000" dirty="0" smtClean="0">
                <a:ea typeface="ＭＳ Ｐゴシック" pitchFamily="34" charset="-128"/>
              </a:rPr>
              <a:t>GB</a:t>
            </a:r>
            <a:r>
              <a:rPr lang="el-GR" sz="2000" dirty="0" smtClean="0">
                <a:ea typeface="ＭＳ Ｐゴシック" pitchFamily="34" charset="-128"/>
              </a:rPr>
              <a:t>, </a:t>
            </a:r>
            <a:r>
              <a:rPr lang="en-US" sz="2000" dirty="0" smtClean="0">
                <a:ea typeface="ＭＳ Ｐゴシック" pitchFamily="34" charset="-128"/>
              </a:rPr>
              <a:t>respectively</a:t>
            </a:r>
          </a:p>
          <a:p>
            <a:pPr marL="914400" lvl="1" indent="-515938"/>
            <a:r>
              <a:rPr lang="en-US" sz="2000" b="1" dirty="0" smtClean="0">
                <a:ea typeface="ＭＳ Ｐゴシック" pitchFamily="34" charset="-128"/>
              </a:rPr>
              <a:t>Networking: </a:t>
            </a:r>
            <a:r>
              <a:rPr lang="it-IT" sz="2000" dirty="0" smtClean="0">
                <a:ea typeface="ＭＳ Ｐゴシック" pitchFamily="34" charset="-128"/>
              </a:rPr>
              <a:t>WiFi, 3G (Mbps) / 4G (100Mbps–1Gbps)</a:t>
            </a:r>
          </a:p>
          <a:p>
            <a:pPr marL="914400" lvl="1" indent="-515938"/>
            <a:r>
              <a:rPr lang="it-IT" sz="2000" b="1" dirty="0" smtClean="0">
                <a:ea typeface="ＭＳ Ｐゴシック" pitchFamily="34" charset="-128"/>
              </a:rPr>
              <a:t>Sensing: </a:t>
            </a:r>
            <a:r>
              <a:rPr lang="en-US" sz="2000" dirty="0" smtClean="0">
                <a:ea typeface="ＭＳ Ｐゴシック" pitchFamily="34" charset="-128"/>
              </a:rPr>
              <a:t>Proximity, Ambient Light, Accelerometer, Microphone, Geographic Coordinates based on AGPS (fine)</a:t>
            </a:r>
            <a:endParaRPr lang="en-US" sz="2400" dirty="0" smtClean="0">
              <a:ea typeface="ＭＳ Ｐゴシック" pitchFamily="34" charset="-128"/>
            </a:endParaRPr>
          </a:p>
          <a:p>
            <a:r>
              <a:rPr lang="en-US" sz="2400" dirty="0" smtClean="0"/>
              <a:t>Interesting Applications</a:t>
            </a:r>
          </a:p>
          <a:p>
            <a:pPr lvl="1"/>
            <a:r>
              <a:rPr lang="en-US" sz="2000" b="1" dirty="0" err="1" smtClean="0"/>
              <a:t>SmartTrace</a:t>
            </a:r>
            <a:r>
              <a:rPr lang="en-US" sz="2000" dirty="0" smtClean="0"/>
              <a:t>: </a:t>
            </a:r>
            <a:r>
              <a:rPr lang="en-US" sz="2000" dirty="0" err="1"/>
              <a:t>C</a:t>
            </a:r>
            <a:r>
              <a:rPr lang="en-US" sz="2000" dirty="0" err="1" smtClean="0"/>
              <a:t>rowdsourced</a:t>
            </a:r>
            <a:r>
              <a:rPr lang="en-US" sz="2000" dirty="0" smtClean="0"/>
              <a:t> </a:t>
            </a:r>
          </a:p>
          <a:p>
            <a:pPr marL="744538" lvl="1" indent="0">
              <a:buNone/>
            </a:pPr>
            <a:r>
              <a:rPr lang="en-US" sz="2000" dirty="0" smtClean="0"/>
              <a:t>trajectory </a:t>
            </a:r>
            <a:r>
              <a:rPr lang="en-US" sz="2000" dirty="0"/>
              <a:t>similarity search </a:t>
            </a:r>
            <a:endParaRPr lang="en-US" sz="2000" dirty="0" smtClean="0"/>
          </a:p>
          <a:p>
            <a:pPr marL="744538" lvl="1" indent="0">
              <a:buNone/>
            </a:pPr>
            <a:r>
              <a:rPr lang="en-US" sz="2000" dirty="0" smtClean="0"/>
              <a:t>framework.</a:t>
            </a:r>
          </a:p>
          <a:p>
            <a:pPr lvl="1"/>
            <a:r>
              <a:rPr lang="en-US" sz="2000" b="1" dirty="0" err="1" smtClean="0"/>
              <a:t>SmartLab</a:t>
            </a:r>
            <a:r>
              <a:rPr lang="en-US" sz="2000" b="1" dirty="0" smtClean="0"/>
              <a:t>: </a:t>
            </a:r>
            <a:r>
              <a:rPr lang="en-US" sz="2000" dirty="0" smtClean="0"/>
              <a:t>A programming </a:t>
            </a:r>
          </a:p>
          <a:p>
            <a:pPr marL="457200" lvl="1" indent="287338">
              <a:buNone/>
            </a:pPr>
            <a:r>
              <a:rPr lang="en-US" sz="2000" dirty="0" smtClean="0"/>
              <a:t>cloud of smartphones</a:t>
            </a:r>
            <a:endParaRPr lang="en-US" sz="2000" dirty="0"/>
          </a:p>
        </p:txBody>
      </p:sp>
      <p:sp>
        <p:nvSpPr>
          <p:cNvPr id="4" name="Slide Number Placeholder 3"/>
          <p:cNvSpPr>
            <a:spLocks noGrp="1"/>
          </p:cNvSpPr>
          <p:nvPr>
            <p:ph type="sldNum" sz="quarter" idx="12"/>
          </p:nvPr>
        </p:nvSpPr>
        <p:spPr/>
        <p:txBody>
          <a:bodyPr/>
          <a:lstStyle/>
          <a:p>
            <a:fld id="{28B73BCE-D3D3-4697-A814-13814D263816}" type="slidenum">
              <a:rPr lang="en-US" smtClean="0"/>
              <a:t>2</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b="1" dirty="0" smtClean="0">
              <a:solidFill>
                <a:srgbClr val="000000"/>
              </a:solidFill>
              <a:latin typeface="Arial" charset="0"/>
              <a:ea typeface="ＭＳ Ｐゴシック" pitchFamily="34" charset="-128"/>
            </a:endParaRPr>
          </a:p>
          <a:p>
            <a:pPr fontAlgn="base">
              <a:spcBef>
                <a:spcPct val="0"/>
              </a:spcBef>
              <a:spcAft>
                <a:spcPct val="0"/>
              </a:spcAft>
              <a:defRPr/>
            </a:pPr>
            <a:r>
              <a:rPr lang="en-US" b="1" dirty="0" err="1" smtClean="0">
                <a:solidFill>
                  <a:srgbClr val="000000"/>
                </a:solidFill>
                <a:latin typeface="Arial" charset="0"/>
                <a:ea typeface="ＭＳ Ｐゴシック" pitchFamily="34" charset="-128"/>
              </a:rPr>
              <a:t>HotPlanet</a:t>
            </a:r>
            <a:r>
              <a:rPr lang="en-US" b="1" dirty="0" smtClean="0">
                <a:solidFill>
                  <a:srgbClr val="000000"/>
                </a:solidFill>
                <a:latin typeface="Arial" charset="0"/>
                <a:ea typeface="ＭＳ Ｐゴシック" pitchFamily="34" charset="-128"/>
              </a:rPr>
              <a:t> ’12 © </a:t>
            </a:r>
            <a:r>
              <a:rPr lang="en-US" b="1" dirty="0" err="1" smtClean="0">
                <a:solidFill>
                  <a:srgbClr val="000000"/>
                </a:solidFill>
                <a:latin typeface="Arial" charset="0"/>
                <a:ea typeface="ＭＳ Ｐゴシック" pitchFamily="34" charset="-128"/>
              </a:rPr>
              <a:t>Konstantinidis</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Chatzimilioudis</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Laoudias</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Nicolaou</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Zeinalipour-Yatzi</a:t>
            </a:r>
            <a:endParaRPr lang="en-US" b="1" dirty="0" smtClean="0">
              <a:solidFill>
                <a:srgbClr val="000000"/>
              </a:solidFill>
              <a:latin typeface="Arial" charset="0"/>
              <a:ea typeface="ＭＳ Ｐゴシック" pitchFamily="34" charset="-128"/>
            </a:endParaRPr>
          </a:p>
          <a:p>
            <a:endParaRPr lang="en-US" dirty="0"/>
          </a:p>
        </p:txBody>
      </p:sp>
      <p:pic>
        <p:nvPicPr>
          <p:cNvPr id="2050" name="Picture 2" descr="http://smarttrace.cs.ucy.ac.cy/data1/images/clientsmarttracetraject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540512"/>
            <a:ext cx="155448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194.42.16.33/screenshots/screenshots/8.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33158" b="40768"/>
          <a:stretch/>
        </p:blipFill>
        <p:spPr bwMode="auto">
          <a:xfrm>
            <a:off x="6248400" y="4145882"/>
            <a:ext cx="2663141" cy="130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927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ea typeface="ＭＳ Ｐゴシック" pitchFamily="34" charset="-128"/>
              </a:rPr>
              <a:t>BloomMap</a:t>
            </a:r>
            <a:r>
              <a:rPr lang="en-US" dirty="0" smtClean="0">
                <a:ea typeface="ＭＳ Ｐゴシック" pitchFamily="34" charset="-128"/>
              </a:rPr>
              <a:t> Algorithm Example</a:t>
            </a:r>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20</a:t>
            </a:fld>
            <a:endParaRPr lang="en-US" dirty="0"/>
          </a:p>
        </p:txBody>
      </p:sp>
      <p:sp>
        <p:nvSpPr>
          <p:cNvPr id="12" name="Rectangle 3"/>
          <p:cNvSpPr txBox="1">
            <a:spLocks noChangeArrowheads="1"/>
          </p:cNvSpPr>
          <p:nvPr/>
        </p:nvSpPr>
        <p:spPr bwMode="auto">
          <a:xfrm>
            <a:off x="285750" y="1000125"/>
            <a:ext cx="875030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19138" indent="-719138" eaLnBrk="0" hangingPunct="0">
              <a:defRPr sz="3600" b="1">
                <a:solidFill>
                  <a:schemeClr val="tx2"/>
                </a:solidFill>
                <a:latin typeface="Arial" charset="0"/>
                <a:ea typeface="ＭＳ Ｐゴシック" pitchFamily="34" charset="-128"/>
              </a:defRPr>
            </a:lvl1pPr>
            <a:lvl2pPr marL="742950" indent="-285750" eaLnBrk="0" hangingPunct="0">
              <a:defRPr sz="3600" b="1">
                <a:solidFill>
                  <a:schemeClr val="tx2"/>
                </a:solidFill>
                <a:latin typeface="Arial" charset="0"/>
                <a:ea typeface="ＭＳ Ｐゴシック" pitchFamily="34" charset="-128"/>
              </a:defRPr>
            </a:lvl2pPr>
            <a:lvl3pPr marL="1143000" indent="-228600" eaLnBrk="0" hangingPunct="0">
              <a:defRPr sz="3600" b="1">
                <a:solidFill>
                  <a:schemeClr val="tx2"/>
                </a:solidFill>
                <a:latin typeface="Arial" charset="0"/>
                <a:ea typeface="ＭＳ Ｐゴシック" pitchFamily="34" charset="-128"/>
              </a:defRPr>
            </a:lvl3pPr>
            <a:lvl4pPr marL="1600200" indent="-228600" eaLnBrk="0" hangingPunct="0">
              <a:defRPr sz="3600" b="1">
                <a:solidFill>
                  <a:schemeClr val="tx2"/>
                </a:solidFill>
                <a:latin typeface="Arial" charset="0"/>
                <a:ea typeface="ＭＳ Ｐゴシック" pitchFamily="34" charset="-128"/>
              </a:defRPr>
            </a:lvl4pPr>
            <a:lvl5pPr marL="2057400" indent="-228600" eaLnBrk="0" hangingPunct="0">
              <a:defRPr sz="36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3600" b="1">
                <a:solidFill>
                  <a:schemeClr val="tx2"/>
                </a:solidFill>
                <a:latin typeface="Arial" charset="0"/>
                <a:ea typeface="ＭＳ Ｐゴシック" pitchFamily="34" charset="-128"/>
              </a:defRPr>
            </a:lvl9pPr>
          </a:lstStyle>
          <a:p>
            <a:pPr marL="719138" marR="0" lvl="0" indent="-719138"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charset="0"/>
              <a:ea typeface="ＭＳ Ｐゴシック" pitchFamily="34" charset="-128"/>
            </a:endParaRPr>
          </a:p>
        </p:txBody>
      </p:sp>
      <p:sp>
        <p:nvSpPr>
          <p:cNvPr id="13" name="Rectangle 3"/>
          <p:cNvSpPr txBox="1">
            <a:spLocks noChangeArrowheads="1"/>
          </p:cNvSpPr>
          <p:nvPr/>
        </p:nvSpPr>
        <p:spPr bwMode="auto">
          <a:xfrm>
            <a:off x="323850" y="981075"/>
            <a:ext cx="8640763"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600" b="1">
                <a:solidFill>
                  <a:schemeClr val="tx2"/>
                </a:solidFill>
                <a:latin typeface="Arial" charset="0"/>
                <a:ea typeface="ＭＳ Ｐゴシック" pitchFamily="34" charset="-128"/>
              </a:defRPr>
            </a:lvl1pPr>
            <a:lvl2pPr marL="1176338" indent="-719138" eaLnBrk="0" hangingPunct="0">
              <a:defRPr sz="3600" b="1">
                <a:solidFill>
                  <a:schemeClr val="tx2"/>
                </a:solidFill>
                <a:latin typeface="Arial" charset="0"/>
                <a:ea typeface="ＭＳ Ｐゴシック" pitchFamily="34" charset="-128"/>
              </a:defRPr>
            </a:lvl2pPr>
            <a:lvl3pPr marL="1143000" indent="-228600" eaLnBrk="0" hangingPunct="0">
              <a:defRPr sz="3600" b="1">
                <a:solidFill>
                  <a:schemeClr val="tx2"/>
                </a:solidFill>
                <a:latin typeface="Arial" charset="0"/>
                <a:ea typeface="ＭＳ Ｐゴシック" pitchFamily="34" charset="-128"/>
              </a:defRPr>
            </a:lvl3pPr>
            <a:lvl4pPr marL="1600200" indent="-228600" eaLnBrk="0" hangingPunct="0">
              <a:defRPr sz="3600" b="1">
                <a:solidFill>
                  <a:schemeClr val="tx2"/>
                </a:solidFill>
                <a:latin typeface="Arial" charset="0"/>
                <a:ea typeface="ＭＳ Ｐゴシック" pitchFamily="34" charset="-128"/>
              </a:defRPr>
            </a:lvl4pPr>
            <a:lvl5pPr marL="2057400" indent="-228600" eaLnBrk="0" hangingPunct="0">
              <a:defRPr sz="36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3600" b="1">
                <a:solidFill>
                  <a:schemeClr val="tx2"/>
                </a:solidFill>
                <a:latin typeface="Arial" charset="0"/>
                <a:ea typeface="ＭＳ Ｐゴシック" pitchFamily="34" charset="-128"/>
              </a:defRPr>
            </a:lvl9pPr>
          </a:lstStyle>
          <a:p>
            <a:pPr lvl="1" eaLnBrk="1" hangingPunct="1"/>
            <a:endParaRPr lang="en-US" sz="2400" b="0" i="1">
              <a:cs typeface="Arial" charset="0"/>
            </a:endParaRPr>
          </a:p>
        </p:txBody>
      </p:sp>
      <p:pic>
        <p:nvPicPr>
          <p:cNvPr id="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405945"/>
            <a:ext cx="43497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Users\dzeina\Desktop\Papers\Accepted\BloomMap - Workshop MobiSys\submissionMObiSys\hot002fp-konstantinidis\final\Figures\radiomap_figure.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048809"/>
            <a:ext cx="360045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827088" y="1048809"/>
            <a:ext cx="3373437" cy="1476375"/>
          </a:xfrm>
          <a:prstGeom prst="rect">
            <a:avLst/>
          </a:prstGeom>
          <a:solidFill>
            <a:srgbClr val="CCECFF"/>
          </a:solidFill>
          <a:ln w="25400" cap="flat" cmpd="sng" algn="ctr">
            <a:solidFill>
              <a:srgbClr val="2D2D8A"/>
            </a:solidFill>
            <a:prstDash val="soli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M=100, k=3, user at (</a:t>
            </a:r>
            <a:r>
              <a:rPr kumimoji="0" lang="en-US" sz="1800" b="0" i="0" u="none" strike="noStrike" kern="0" cap="none" spc="0" normalizeH="0" baseline="0" noProof="0" dirty="0" err="1">
                <a:ln>
                  <a:noFill/>
                </a:ln>
                <a:solidFill>
                  <a:srgbClr val="000000"/>
                </a:solidFill>
                <a:effectLst/>
                <a:uLnTx/>
                <a:uFillTx/>
                <a:latin typeface="Arial"/>
                <a:ea typeface="+mn-ea"/>
                <a:cs typeface="+mn-cs"/>
              </a:rPr>
              <a:t>x,y</a:t>
            </a:r>
            <a:r>
              <a:rPr kumimoji="0" lang="en-US" sz="1800" b="0" i="0" u="none" strike="noStrike" kern="0" cap="none" spc="0" normalizeH="0" baseline="0" noProof="0" dirty="0">
                <a:ln>
                  <a:noFill/>
                </a:ln>
                <a:solidFill>
                  <a:srgbClr val="000000"/>
                </a:solidFill>
                <a:effectLst/>
                <a:uLnTx/>
                <a:uFillTx/>
                <a:latin typeface="Arial"/>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AP1, AP2, AP3 in vicinity,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RSS vector V,</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Calculate b=12, </a:t>
            </a:r>
            <a:r>
              <a:rPr kumimoji="0" lang="en-US" sz="1800" b="0" i="0" u="none" strike="noStrike" kern="0" cap="none" spc="0" normalizeH="0" baseline="0" noProof="0" dirty="0" err="1">
                <a:ln>
                  <a:noFill/>
                </a:ln>
                <a:solidFill>
                  <a:srgbClr val="000000"/>
                </a:solidFill>
                <a:effectLst/>
                <a:uLnTx/>
                <a:uFillTx/>
                <a:latin typeface="Arial"/>
                <a:ea typeface="+mn-ea"/>
                <a:cs typeface="+mn-cs"/>
              </a:rPr>
              <a:t>fpr</a:t>
            </a:r>
            <a:r>
              <a:rPr kumimoji="0" lang="en-US" sz="1800" b="0" i="0" u="none" strike="noStrike" kern="0" cap="none" spc="0" normalizeH="0" baseline="0" noProof="0" dirty="0">
                <a:ln>
                  <a:noFill/>
                </a:ln>
                <a:solidFill>
                  <a:srgbClr val="000000"/>
                </a:solidFill>
                <a:effectLst/>
                <a:uLnTx/>
                <a:uFillTx/>
                <a:latin typeface="Arial"/>
                <a:ea typeface="+mn-ea"/>
                <a:cs typeface="+mn-cs"/>
              </a:rPr>
              <a:t> = 0.03.</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User finds Bloom-Filter for AP</a:t>
            </a:r>
            <a:r>
              <a:rPr kumimoji="0" lang="en-US" sz="1800" b="0" i="0" u="none" strike="noStrike" kern="0" cap="none" spc="0" normalizeH="0" baseline="-25000" noProof="0" dirty="0">
                <a:ln>
                  <a:noFill/>
                </a:ln>
                <a:solidFill>
                  <a:srgbClr val="000000"/>
                </a:solidFill>
                <a:effectLst/>
                <a:uLnTx/>
                <a:uFillTx/>
                <a:latin typeface="Arial"/>
                <a:ea typeface="+mn-ea"/>
                <a:cs typeface="+mn-cs"/>
              </a:rPr>
              <a:t>2</a:t>
            </a:r>
            <a:r>
              <a:rPr kumimoji="0" lang="en-US" sz="1800" b="0" i="0" u="none" strike="noStrike" kern="0" cap="none" spc="0" normalizeH="0" baseline="0" noProof="0" dirty="0">
                <a:ln>
                  <a:noFill/>
                </a:ln>
                <a:solidFill>
                  <a:srgbClr val="000000"/>
                </a:solidFill>
                <a:effectLst/>
                <a:uLnTx/>
                <a:uFillTx/>
                <a:latin typeface="Arial"/>
                <a:ea typeface="+mn-ea"/>
                <a:cs typeface="+mn-cs"/>
              </a:rPr>
              <a:t>.</a:t>
            </a:r>
          </a:p>
        </p:txBody>
      </p:sp>
      <p:sp>
        <p:nvSpPr>
          <p:cNvPr id="17" name="TextBox 16"/>
          <p:cNvSpPr txBox="1"/>
          <p:nvPr/>
        </p:nvSpPr>
        <p:spPr>
          <a:xfrm>
            <a:off x="4284663" y="4941888"/>
            <a:ext cx="4679950" cy="1476375"/>
          </a:xfrm>
          <a:prstGeom prst="rect">
            <a:avLst/>
          </a:prstGeom>
          <a:solidFill>
            <a:srgbClr val="CCECFF"/>
          </a:solidFill>
          <a:ln w="25400" cap="flat" cmpd="sng" algn="ctr">
            <a:solidFill>
              <a:srgbClr val="2D2D8A"/>
            </a:solidFill>
            <a:prstDash val="soli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User sends Bloom-Filter to server.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Server tests all APs with 3 hash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Finds matching </a:t>
            </a:r>
            <a:r>
              <a:rPr kumimoji="0" lang="en-US" sz="1800" b="0" i="0" u="none" strike="noStrike" kern="0" cap="none" spc="0" normalizeH="0" baseline="0" noProof="0" dirty="0" err="1">
                <a:ln>
                  <a:noFill/>
                </a:ln>
                <a:solidFill>
                  <a:srgbClr val="000000"/>
                </a:solidFill>
                <a:effectLst/>
                <a:uLnTx/>
                <a:uFillTx/>
                <a:latin typeface="Arial"/>
                <a:ea typeface="+mn-ea"/>
                <a:cs typeface="+mn-cs"/>
              </a:rPr>
              <a:t>APids</a:t>
            </a:r>
            <a:r>
              <a:rPr kumimoji="0" lang="en-US" sz="1800" b="0" i="0" u="none" strike="noStrike" kern="0" cap="none" spc="0" normalizeH="0" baseline="0" noProof="0" dirty="0">
                <a:ln>
                  <a:noFill/>
                </a:ln>
                <a:solidFill>
                  <a:srgbClr val="000000"/>
                </a:solidFill>
                <a:effectLst/>
                <a:uLnTx/>
                <a:uFillTx/>
                <a:latin typeface="Arial"/>
                <a:ea typeface="+mn-ea"/>
                <a:cs typeface="+mn-cs"/>
              </a:rPr>
              <a:t>, (AP</a:t>
            </a:r>
            <a:r>
              <a:rPr kumimoji="0" lang="en-US" sz="1800" b="0" i="0" u="none" strike="noStrike" kern="0" cap="none" spc="0" normalizeH="0" baseline="-25000" noProof="0" dirty="0">
                <a:ln>
                  <a:noFill/>
                </a:ln>
                <a:solidFill>
                  <a:srgbClr val="000000"/>
                </a:solidFill>
                <a:effectLst/>
                <a:uLnTx/>
                <a:uFillTx/>
                <a:latin typeface="Arial"/>
                <a:ea typeface="+mn-ea"/>
                <a:cs typeface="+mn-cs"/>
              </a:rPr>
              <a:t>13</a:t>
            </a:r>
            <a:r>
              <a:rPr kumimoji="0" lang="en-US" sz="1800" b="0" i="0" u="none" strike="noStrike" kern="0" cap="none" spc="0" normalizeH="0" baseline="0" noProof="0" dirty="0">
                <a:ln>
                  <a:noFill/>
                </a:ln>
                <a:solidFill>
                  <a:srgbClr val="000000"/>
                </a:solidFill>
                <a:effectLst/>
                <a:uLnTx/>
                <a:uFillTx/>
                <a:latin typeface="Arial"/>
                <a:ea typeface="+mn-ea"/>
                <a:cs typeface="+mn-cs"/>
              </a:rPr>
              <a:t>, AP</a:t>
            </a:r>
            <a:r>
              <a:rPr kumimoji="0" lang="en-US" sz="1800" b="0" i="0" u="none" strike="noStrike" kern="0" cap="none" spc="0" normalizeH="0" baseline="-25000" noProof="0" dirty="0">
                <a:ln>
                  <a:noFill/>
                </a:ln>
                <a:solidFill>
                  <a:srgbClr val="000000"/>
                </a:solidFill>
                <a:effectLst/>
                <a:uLnTx/>
                <a:uFillTx/>
                <a:latin typeface="Arial"/>
                <a:ea typeface="+mn-ea"/>
                <a:cs typeface="+mn-cs"/>
              </a:rPr>
              <a:t>65</a:t>
            </a:r>
            <a:r>
              <a:rPr kumimoji="0" lang="en-US" sz="1800" b="0" i="0" u="none" strike="noStrike" kern="0" cap="none" spc="0" normalizeH="0" baseline="0" noProof="0" dirty="0">
                <a:ln>
                  <a:noFill/>
                </a:ln>
                <a:solidFill>
                  <a:srgbClr val="000000"/>
                </a:solidFill>
                <a:effectLst/>
                <a:uLnTx/>
                <a:uFillTx/>
                <a:latin typeface="Arial"/>
                <a:ea typeface="+mn-ea"/>
                <a:cs typeface="+mn-cs"/>
              </a:rPr>
              <a:t> dummy)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Select rows with non-zero values and send them to the user.</a:t>
            </a:r>
          </a:p>
        </p:txBody>
      </p:sp>
    </p:spTree>
    <p:extLst>
      <p:ext uri="{BB962C8B-B14F-4D97-AF65-F5344CB8AC3E}">
        <p14:creationId xmlns:p14="http://schemas.microsoft.com/office/powerpoint/2010/main" val="881392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ea typeface="ＭＳ Ｐゴシック" pitchFamily="34" charset="-128"/>
              </a:rPr>
              <a:t>BloomMap</a:t>
            </a:r>
            <a:r>
              <a:rPr lang="en-US" dirty="0" smtClean="0">
                <a:ea typeface="ＭＳ Ｐゴシック" pitchFamily="34" charset="-128"/>
              </a:rPr>
              <a:t> Algorithm (BMA)</a:t>
            </a:r>
            <a:endParaRPr lang="en-US" dirty="0"/>
          </a:p>
        </p:txBody>
      </p:sp>
      <p:sp>
        <p:nvSpPr>
          <p:cNvPr id="3" name="Content Placeholder 2"/>
          <p:cNvSpPr>
            <a:spLocks noGrp="1"/>
          </p:cNvSpPr>
          <p:nvPr>
            <p:ph idx="1"/>
          </p:nvPr>
        </p:nvSpPr>
        <p:spPr/>
        <p:txBody>
          <a:bodyPr/>
          <a:lstStyle/>
          <a:p>
            <a:pPr marL="0" indent="0">
              <a:buNone/>
            </a:pPr>
            <a:r>
              <a:rPr lang="en-US" sz="2800" b="1" dirty="0" smtClean="0"/>
              <a:t>BMA Characteristics:</a:t>
            </a:r>
          </a:p>
          <a:p>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21</a:t>
            </a:fld>
            <a:endParaRPr lang="en-US" dirty="0"/>
          </a:p>
        </p:txBody>
      </p:sp>
      <p:sp>
        <p:nvSpPr>
          <p:cNvPr id="6" name="Rectangle 3"/>
          <p:cNvSpPr>
            <a:spLocks noChangeArrowheads="1"/>
          </p:cNvSpPr>
          <p:nvPr/>
        </p:nvSpPr>
        <p:spPr bwMode="auto">
          <a:xfrm>
            <a:off x="250825" y="4197350"/>
            <a:ext cx="8713788" cy="831850"/>
          </a:xfrm>
          <a:prstGeom prst="rect">
            <a:avLst/>
          </a:prstGeom>
          <a:solidFill>
            <a:srgbClr val="CCECFF"/>
          </a:solidFill>
          <a:ln w="38100">
            <a:solidFill>
              <a:srgbClr val="002060"/>
            </a:solidFill>
            <a:miter lim="800000"/>
            <a:headEnd/>
            <a:tailEnd/>
          </a:ln>
        </p:spPr>
        <p:txBody>
          <a:bodyPr>
            <a:spAutoFit/>
          </a:bodyPr>
          <a:lstStyle/>
          <a:p>
            <a:r>
              <a:rPr lang="en-US" sz="2400">
                <a:solidFill>
                  <a:srgbClr val="002060"/>
                </a:solidFill>
              </a:rPr>
              <a:t>Privacy (Good): </a:t>
            </a:r>
            <a:r>
              <a:rPr lang="en-US" sz="2400" b="0"/>
              <a:t>Simple cloaking and k-spatial anonymity</a:t>
            </a:r>
          </a:p>
          <a:p>
            <a:r>
              <a:rPr lang="en-US" sz="2400" b="0"/>
              <a:t>ensure that the server can only identify a wider area.</a:t>
            </a:r>
          </a:p>
        </p:txBody>
      </p:sp>
      <p:sp>
        <p:nvSpPr>
          <p:cNvPr id="7" name="Rectangle 3"/>
          <p:cNvSpPr>
            <a:spLocks noChangeArrowheads="1"/>
          </p:cNvSpPr>
          <p:nvPr/>
        </p:nvSpPr>
        <p:spPr bwMode="auto">
          <a:xfrm>
            <a:off x="250825" y="1949450"/>
            <a:ext cx="8713788" cy="831850"/>
          </a:xfrm>
          <a:prstGeom prst="rect">
            <a:avLst/>
          </a:prstGeom>
          <a:solidFill>
            <a:srgbClr val="CCECFF"/>
          </a:solidFill>
          <a:ln w="38100">
            <a:solidFill>
              <a:srgbClr val="002060"/>
            </a:solidFill>
            <a:miter lim="800000"/>
            <a:headEnd/>
            <a:tailEnd/>
          </a:ln>
        </p:spPr>
        <p:txBody>
          <a:bodyPr>
            <a:spAutoFit/>
          </a:bodyPr>
          <a:lstStyle/>
          <a:p>
            <a:r>
              <a:rPr lang="en-US" sz="2400" dirty="0">
                <a:solidFill>
                  <a:srgbClr val="002060"/>
                </a:solidFill>
              </a:rPr>
              <a:t>Energy Consumption (Good): </a:t>
            </a:r>
            <a:r>
              <a:rPr lang="en-US" sz="2400" b="0" dirty="0"/>
              <a:t>Only a very small subset of MATRIX rows are sent to the to user, (r &lt;&lt; N).</a:t>
            </a:r>
          </a:p>
        </p:txBody>
      </p:sp>
      <p:sp>
        <p:nvSpPr>
          <p:cNvPr id="8" name="Rectangle 3"/>
          <p:cNvSpPr>
            <a:spLocks noChangeArrowheads="1"/>
          </p:cNvSpPr>
          <p:nvPr/>
        </p:nvSpPr>
        <p:spPr bwMode="auto">
          <a:xfrm>
            <a:off x="250825" y="3055938"/>
            <a:ext cx="8713788" cy="830262"/>
          </a:xfrm>
          <a:prstGeom prst="rect">
            <a:avLst/>
          </a:prstGeom>
          <a:solidFill>
            <a:srgbClr val="CCECFF"/>
          </a:solidFill>
          <a:ln w="38100">
            <a:solidFill>
              <a:srgbClr val="002060"/>
            </a:solidFill>
            <a:miter lim="800000"/>
            <a:headEnd/>
            <a:tailEnd/>
          </a:ln>
        </p:spPr>
        <p:txBody>
          <a:bodyPr>
            <a:spAutoFit/>
          </a:bodyPr>
          <a:lstStyle/>
          <a:p>
            <a:r>
              <a:rPr lang="en-US" sz="2400">
                <a:solidFill>
                  <a:srgbClr val="002060"/>
                </a:solidFill>
              </a:rPr>
              <a:t>Retrieval Time (Good): </a:t>
            </a:r>
            <a:r>
              <a:rPr lang="en-US" sz="2400" b="0"/>
              <a:t>Transmitting a small part of the radiomap ensures fast reception of the results.</a:t>
            </a:r>
          </a:p>
        </p:txBody>
      </p:sp>
    </p:spTree>
    <p:extLst>
      <p:ext uri="{BB962C8B-B14F-4D97-AF65-F5344CB8AC3E}">
        <p14:creationId xmlns:p14="http://schemas.microsoft.com/office/powerpoint/2010/main" val="41166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ea typeface="ＭＳ Ｐゴシック" pitchFamily="34" charset="-128"/>
              </a:rPr>
              <a:t>BloomMap</a:t>
            </a:r>
            <a:r>
              <a:rPr lang="en-US" dirty="0" smtClean="0">
                <a:ea typeface="ＭＳ Ｐゴシック" pitchFamily="34" charset="-128"/>
              </a:rPr>
              <a:t> Algorithm (BMA)</a:t>
            </a:r>
            <a:endParaRPr lang="en-US" dirty="0"/>
          </a:p>
        </p:txBody>
      </p:sp>
      <p:sp>
        <p:nvSpPr>
          <p:cNvPr id="3" name="Content Placeholder 2"/>
          <p:cNvSpPr>
            <a:spLocks noGrp="1"/>
          </p:cNvSpPr>
          <p:nvPr>
            <p:ph idx="1"/>
          </p:nvPr>
        </p:nvSpPr>
        <p:spPr/>
        <p:txBody>
          <a:bodyPr>
            <a:normAutofit/>
          </a:bodyPr>
          <a:lstStyle/>
          <a:p>
            <a:pPr marL="0" indent="0">
              <a:buNone/>
            </a:pPr>
            <a:r>
              <a:rPr lang="en-US" sz="2400" i="1" u="sng" dirty="0" smtClean="0">
                <a:solidFill>
                  <a:srgbClr val="FF0000"/>
                </a:solidFill>
                <a:cs typeface="Arial" charset="0"/>
              </a:rPr>
              <a:t>Discussion</a:t>
            </a:r>
            <a:r>
              <a:rPr lang="en-US" sz="2400" b="0" i="1" u="sng" dirty="0" smtClean="0">
                <a:solidFill>
                  <a:srgbClr val="FF0000"/>
                </a:solidFill>
                <a:cs typeface="Arial" charset="0"/>
              </a:rPr>
              <a:t>:</a:t>
            </a:r>
          </a:p>
          <a:p>
            <a:pPr marL="0" indent="0">
              <a:buNone/>
            </a:pPr>
            <a:endParaRPr lang="en-US" b="0" i="1" dirty="0" smtClean="0">
              <a:cs typeface="Arial" charset="0"/>
            </a:endParaRPr>
          </a:p>
          <a:p>
            <a:pPr marL="688975" indent="-350838">
              <a:buFont typeface="Arial" charset="0"/>
              <a:buChar char="•"/>
            </a:pPr>
            <a:r>
              <a:rPr lang="en-US" sz="2200" b="0" dirty="0" smtClean="0"/>
              <a:t>User defines the redundancy of the Bloom filter</a:t>
            </a:r>
          </a:p>
          <a:p>
            <a:pPr marL="688975" indent="-350838">
              <a:buFont typeface="Arial" charset="0"/>
              <a:buChar char="•"/>
            </a:pPr>
            <a:endParaRPr lang="en-US" sz="2200" b="0" dirty="0" smtClean="0"/>
          </a:p>
          <a:p>
            <a:pPr marL="688975" indent="-350838">
              <a:buFont typeface="Arial" charset="0"/>
              <a:buChar char="•"/>
            </a:pPr>
            <a:r>
              <a:rPr lang="en-US" sz="2200" b="0" dirty="0" smtClean="0"/>
              <a:t>Only one AP-id from the APs in the user’s vicinity is used to create the Bloom filter</a:t>
            </a:r>
          </a:p>
          <a:p>
            <a:pPr marL="688975" indent="-350838">
              <a:buFont typeface="Arial" charset="0"/>
              <a:buChar char="•"/>
            </a:pPr>
            <a:endParaRPr lang="en-US" sz="2200" b="0" dirty="0" smtClean="0"/>
          </a:p>
          <a:p>
            <a:pPr marL="688975" indent="-350838">
              <a:buFont typeface="Arial" charset="0"/>
              <a:buChar char="•"/>
            </a:pPr>
            <a:r>
              <a:rPr lang="en-US" sz="2200" b="0" dirty="0" smtClean="0"/>
              <a:t>The answer set can be further reduced with a slight trade-off in the amount of cloaking achieved</a:t>
            </a:r>
          </a:p>
          <a:p>
            <a:pPr marL="0" indent="0">
              <a:buNone/>
            </a:pPr>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22</a:t>
            </a:fld>
            <a:endParaRPr lang="en-US" dirty="0"/>
          </a:p>
        </p:txBody>
      </p:sp>
    </p:spTree>
    <p:extLst>
      <p:ext uri="{BB962C8B-B14F-4D97-AF65-F5344CB8AC3E}">
        <p14:creationId xmlns:p14="http://schemas.microsoft.com/office/powerpoint/2010/main" val="1250373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Presentation Outline</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ea typeface="ＭＳ Ｐゴシック" pitchFamily="34" charset="-128"/>
              </a:rPr>
              <a:t>Introduction</a:t>
            </a:r>
          </a:p>
          <a:p>
            <a:r>
              <a:rPr lang="en-US" dirty="0" smtClean="0">
                <a:solidFill>
                  <a:schemeClr val="bg1">
                    <a:lumMod val="65000"/>
                  </a:schemeClr>
                </a:solidFill>
                <a:ea typeface="ＭＳ Ｐゴシック" pitchFamily="34" charset="-128"/>
              </a:rPr>
              <a:t>Problem Formulation</a:t>
            </a:r>
          </a:p>
          <a:p>
            <a:r>
              <a:rPr lang="en-US" dirty="0" smtClean="0">
                <a:solidFill>
                  <a:schemeClr val="bg1">
                    <a:lumMod val="65000"/>
                  </a:schemeClr>
                </a:solidFill>
                <a:ea typeface="ＭＳ Ｐゴシック" pitchFamily="34" charset="-128"/>
              </a:rPr>
              <a:t>The </a:t>
            </a:r>
            <a:r>
              <a:rPr lang="en-US" dirty="0" err="1" smtClean="0">
                <a:solidFill>
                  <a:schemeClr val="bg1">
                    <a:lumMod val="65000"/>
                  </a:schemeClr>
                </a:solidFill>
                <a:ea typeface="ＭＳ Ｐゴシック" pitchFamily="34" charset="-128"/>
              </a:rPr>
              <a:t>BloomMap</a:t>
            </a:r>
            <a:r>
              <a:rPr lang="en-US" dirty="0" smtClean="0">
                <a:solidFill>
                  <a:schemeClr val="bg1">
                    <a:lumMod val="65000"/>
                  </a:schemeClr>
                </a:solidFill>
                <a:ea typeface="ＭＳ Ｐゴシック" pitchFamily="34" charset="-128"/>
              </a:rPr>
              <a:t> Algorithm</a:t>
            </a:r>
          </a:p>
          <a:p>
            <a:r>
              <a:rPr lang="en-US" b="1" dirty="0" smtClean="0">
                <a:solidFill>
                  <a:srgbClr val="FF0000"/>
                </a:solidFill>
                <a:ea typeface="ＭＳ Ｐゴシック" pitchFamily="34" charset="-128"/>
              </a:rPr>
              <a:t>Experimental Evaluation</a:t>
            </a:r>
          </a:p>
          <a:p>
            <a:r>
              <a:rPr lang="en-US" dirty="0" smtClean="0">
                <a:ea typeface="ＭＳ Ｐゴシック" pitchFamily="34" charset="-128"/>
              </a:rPr>
              <a:t>Future Work</a:t>
            </a:r>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23</a:t>
            </a:fld>
            <a:endParaRPr lang="en-US" dirty="0"/>
          </a:p>
        </p:txBody>
      </p:sp>
    </p:spTree>
    <p:extLst>
      <p:ext uri="{BB962C8B-B14F-4D97-AF65-F5344CB8AC3E}">
        <p14:creationId xmlns:p14="http://schemas.microsoft.com/office/powerpoint/2010/main" val="1194415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err="1" smtClean="0"/>
              <a:t>Airplace</a:t>
            </a:r>
            <a:r>
              <a:rPr lang="en-US" b="0" dirty="0" smtClean="0"/>
              <a:t> Prototype System</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400" b="0" dirty="0" smtClean="0"/>
              <a:t>consists of the RSS Logger, the Find Me application and the Distribution Server</a:t>
            </a:r>
          </a:p>
          <a:p>
            <a:pPr>
              <a:buFont typeface="Arial" charset="0"/>
              <a:buChar char="•"/>
            </a:pPr>
            <a:r>
              <a:rPr lang="en-US" sz="2400" b="0" dirty="0" smtClean="0"/>
              <a:t>does not currently integrate </a:t>
            </a:r>
            <a:r>
              <a:rPr lang="en-US" sz="2400" b="0" dirty="0" err="1" smtClean="0"/>
              <a:t>BloomMap</a:t>
            </a:r>
            <a:endParaRPr lang="en-US" sz="2400" b="0" i="1" dirty="0" smtClean="0">
              <a:cs typeface="Arial" charset="0"/>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24</a:t>
            </a:fld>
            <a:endParaRPr lang="en-US" dirty="0"/>
          </a:p>
        </p:txBody>
      </p:sp>
      <p:sp>
        <p:nvSpPr>
          <p:cNvPr id="6" name="Shape 17409"/>
          <p:cNvSpPr>
            <a:spLocks noChangeArrowheads="1"/>
          </p:cNvSpPr>
          <p:nvPr/>
        </p:nvSpPr>
        <p:spPr bwMode="auto">
          <a:xfrm>
            <a:off x="392289" y="2667001"/>
            <a:ext cx="477837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9138" marR="0" lvl="0" indent="-719138"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rPr>
              <a:t>RSS Logger Application: </a:t>
            </a:r>
            <a:r>
              <a:rPr kumimoji="0" lang="en-US" sz="2000" b="0" i="0" u="none" strike="noStrike" kern="0" cap="none" spc="0" normalizeH="0" baseline="0" noProof="0" dirty="0" smtClean="0">
                <a:ln>
                  <a:noFill/>
                </a:ln>
                <a:solidFill>
                  <a:sysClr val="windowText" lastClr="000000"/>
                </a:solidFill>
                <a:effectLst/>
                <a:uLnTx/>
                <a:uFillTx/>
              </a:rPr>
              <a:t>uses Android RSS API for scanning and recording data samples in specific locations at predefined intervals.</a:t>
            </a:r>
          </a:p>
          <a:p>
            <a:pPr marL="719138" marR="0" lvl="0" indent="-719138"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rPr>
              <a:t>Find Me Application: </a:t>
            </a:r>
            <a:r>
              <a:rPr kumimoji="0" lang="en-US" sz="2000" b="0" i="0" u="none" strike="noStrike" kern="0" cap="none" spc="0" normalizeH="0" baseline="0" noProof="0" dirty="0" smtClean="0">
                <a:ln>
                  <a:noFill/>
                </a:ln>
                <a:solidFill>
                  <a:sysClr val="windowText" lastClr="000000"/>
                </a:solidFill>
                <a:effectLst/>
                <a:uLnTx/>
                <a:uFillTx/>
              </a:rPr>
              <a:t>Android smartphones connect to the server to download the </a:t>
            </a:r>
            <a:r>
              <a:rPr kumimoji="0" lang="en-US" sz="2000" b="0" i="0" u="none" strike="noStrike" kern="0" cap="none" spc="0" normalizeH="0" baseline="0" noProof="0" dirty="0" err="1" smtClean="0">
                <a:ln>
                  <a:noFill/>
                </a:ln>
                <a:solidFill>
                  <a:sysClr val="windowText" lastClr="000000"/>
                </a:solidFill>
                <a:effectLst/>
                <a:uLnTx/>
                <a:uFillTx/>
              </a:rPr>
              <a:t>Radiomap</a:t>
            </a:r>
            <a:r>
              <a:rPr kumimoji="0" lang="en-US" sz="2000" b="0" i="0" u="none" strike="noStrike" kern="0" cap="none" spc="0" normalizeH="0" baseline="0" noProof="0" dirty="0" smtClean="0">
                <a:ln>
                  <a:noFill/>
                </a:ln>
                <a:solidFill>
                  <a:sysClr val="windowText" lastClr="000000"/>
                </a:solidFill>
                <a:effectLst/>
                <a:uLnTx/>
                <a:uFillTx/>
              </a:rPr>
              <a:t> and self-locate using a positioning algorithm. </a:t>
            </a:r>
          </a:p>
          <a:p>
            <a:pPr marL="719138" marR="0" lvl="0" indent="-719138"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rPr>
              <a:t>Distribution Server: </a:t>
            </a:r>
            <a:r>
              <a:rPr kumimoji="0" lang="en-US" sz="2000" b="0" i="0" u="none" strike="noStrike" kern="0" cap="none" spc="0" normalizeH="0" baseline="0" noProof="0" dirty="0" smtClean="0">
                <a:ln>
                  <a:noFill/>
                </a:ln>
                <a:solidFill>
                  <a:sysClr val="windowText" lastClr="000000"/>
                </a:solidFill>
                <a:effectLst/>
                <a:uLnTx/>
                <a:uFillTx/>
              </a:rPr>
              <a:t>responsible for the construction and distribution of the RSS </a:t>
            </a:r>
            <a:r>
              <a:rPr kumimoji="0" lang="en-US" sz="2000" b="0" i="0" u="none" strike="noStrike" kern="0" cap="none" spc="0" normalizeH="0" baseline="0" noProof="0" dirty="0" err="1" smtClean="0">
                <a:ln>
                  <a:noFill/>
                </a:ln>
                <a:solidFill>
                  <a:sysClr val="windowText" lastClr="000000"/>
                </a:solidFill>
                <a:effectLst/>
                <a:uLnTx/>
                <a:uFillTx/>
              </a:rPr>
              <a:t>Radiomap</a:t>
            </a:r>
            <a:r>
              <a:rPr kumimoji="0" lang="en-US" sz="2000" b="0" i="0" u="none" strike="noStrike" kern="0" cap="none" spc="0" normalizeH="0" baseline="0" noProof="0" dirty="0" smtClean="0">
                <a:ln>
                  <a:noFill/>
                </a:ln>
                <a:solidFill>
                  <a:sysClr val="windowText" lastClr="000000"/>
                </a:solidFill>
                <a:effectLst/>
                <a:uLnTx/>
                <a:uFillTx/>
              </a:rPr>
              <a:t>  as well as the collection of RSS data (</a:t>
            </a:r>
            <a:r>
              <a:rPr kumimoji="0" lang="en-US" sz="2000" b="0" i="0" u="none" strike="noStrike" kern="0" cap="none" spc="0" normalizeH="0" baseline="0" noProof="0" dirty="0" err="1" smtClean="0">
                <a:ln>
                  <a:noFill/>
                </a:ln>
                <a:solidFill>
                  <a:sysClr val="windowText" lastClr="000000"/>
                </a:solidFill>
                <a:effectLst/>
                <a:uLnTx/>
                <a:uFillTx/>
              </a:rPr>
              <a:t>wardriving</a:t>
            </a:r>
            <a:r>
              <a:rPr kumimoji="0" lang="en-US" sz="2000" b="0" i="0" u="none" strike="noStrike" kern="0" cap="none" spc="0" normalizeH="0" baseline="0" noProof="0" dirty="0" smtClean="0">
                <a:ln>
                  <a:noFill/>
                </a:ln>
                <a:solidFill>
                  <a:sysClr val="windowText" lastClr="000000"/>
                </a:solidFill>
                <a:effectLst/>
                <a:uLnTx/>
                <a:uFillTx/>
              </a:rPr>
              <a:t>)</a:t>
            </a:r>
          </a:p>
          <a:p>
            <a:pPr marL="719138" marR="0" lvl="0" indent="-719138" defTabSz="914400" eaLnBrk="1" fontAlgn="auto" latinLnBrk="0" hangingPunct="1">
              <a:lnSpc>
                <a:spcPct val="100000"/>
              </a:lnSpc>
              <a:spcBef>
                <a:spcPts val="0"/>
              </a:spcBef>
              <a:spcAft>
                <a:spcPts val="0"/>
              </a:spcAft>
              <a:buClrTx/>
              <a:buSzTx/>
              <a:buFont typeface="Arial" charset="0"/>
              <a:buChar char="•"/>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pic>
        <p:nvPicPr>
          <p:cNvPr id="7" name="Picture 6" descr="C:\Users\dzeina\Desktop\Papers\Accepted\BloomMap - Workshop MobiSys\submissionMObiSys\hot002fp-konstantinidis\final\Figures\Findme1.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969" y="2781300"/>
            <a:ext cx="3800475"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727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Experimental Methodology</a:t>
            </a:r>
            <a:endParaRPr lang="en-US" dirty="0"/>
          </a:p>
        </p:txBody>
      </p:sp>
      <p:sp>
        <p:nvSpPr>
          <p:cNvPr id="3" name="Content Placeholder 2"/>
          <p:cNvSpPr>
            <a:spLocks noGrp="1"/>
          </p:cNvSpPr>
          <p:nvPr>
            <p:ph idx="1"/>
          </p:nvPr>
        </p:nvSpPr>
        <p:spPr/>
        <p:txBody>
          <a:bodyPr>
            <a:normAutofit lnSpcReduction="10000"/>
          </a:bodyPr>
          <a:lstStyle/>
          <a:p>
            <a:r>
              <a:rPr lang="en-US" sz="2400" b="1" dirty="0" smtClean="0">
                <a:ea typeface="ＭＳ Ｐゴシック" pitchFamily="34" charset="-128"/>
              </a:rPr>
              <a:t>Algorithms:</a:t>
            </a:r>
          </a:p>
          <a:p>
            <a:pPr marL="688975" lvl="1" indent="-350838"/>
            <a:r>
              <a:rPr lang="en-US" sz="2000" b="1" dirty="0" smtClean="0">
                <a:ea typeface="ＭＳ Ｐゴシック" pitchFamily="34" charset="-128"/>
              </a:rPr>
              <a:t>Centralized (</a:t>
            </a:r>
            <a:r>
              <a:rPr lang="en-US" sz="2000" b="1" dirty="0" smtClean="0">
                <a:solidFill>
                  <a:srgbClr val="FF0000"/>
                </a:solidFill>
                <a:ea typeface="ＭＳ Ｐゴシック" pitchFamily="34" charset="-128"/>
              </a:rPr>
              <a:t>CRA</a:t>
            </a:r>
            <a:r>
              <a:rPr lang="en-US" sz="2000" b="1" dirty="0" smtClean="0">
                <a:ea typeface="ＭＳ Ｐゴシック" pitchFamily="34" charset="-128"/>
              </a:rPr>
              <a:t>): 1) </a:t>
            </a:r>
            <a:r>
              <a:rPr lang="en-US" sz="2000" dirty="0" smtClean="0">
                <a:ea typeface="ＭＳ Ｐゴシック" pitchFamily="34" charset="-128"/>
              </a:rPr>
              <a:t>Ship RSS vector to server </a:t>
            </a:r>
            <a:r>
              <a:rPr lang="en-US" sz="2000" b="1" dirty="0" smtClean="0">
                <a:ea typeface="ＭＳ Ｐゴシック" pitchFamily="34" charset="-128"/>
              </a:rPr>
              <a:t>2) </a:t>
            </a:r>
            <a:r>
              <a:rPr lang="en-US" sz="2000" dirty="0" smtClean="0">
                <a:ea typeface="ＭＳ Ｐゴシック" pitchFamily="34" charset="-128"/>
              </a:rPr>
              <a:t>Conduct centralized computation using </a:t>
            </a:r>
            <a:r>
              <a:rPr lang="en-US" sz="2000" dirty="0" err="1" smtClean="0">
                <a:ea typeface="ＭＳ Ｐゴシック" pitchFamily="34" charset="-128"/>
              </a:rPr>
              <a:t>Radiomap</a:t>
            </a:r>
            <a:r>
              <a:rPr lang="en-US" sz="2000" dirty="0" smtClean="0">
                <a:ea typeface="ＭＳ Ｐゴシック" pitchFamily="34" charset="-128"/>
              </a:rPr>
              <a:t> </a:t>
            </a:r>
            <a:r>
              <a:rPr lang="en-US" sz="2000" b="1" dirty="0" smtClean="0">
                <a:ea typeface="ＭＳ Ｐゴシック" pitchFamily="34" charset="-128"/>
              </a:rPr>
              <a:t>3)</a:t>
            </a:r>
            <a:r>
              <a:rPr lang="en-US" sz="2000" dirty="0" smtClean="0">
                <a:ea typeface="ＭＳ Ｐゴシック" pitchFamily="34" charset="-128"/>
              </a:rPr>
              <a:t> Download location </a:t>
            </a:r>
          </a:p>
          <a:p>
            <a:pPr marL="688975" lvl="1" indent="-350838"/>
            <a:r>
              <a:rPr lang="en-US" sz="2000" b="1" dirty="0" smtClean="0">
                <a:ea typeface="ＭＳ Ｐゴシック" pitchFamily="34" charset="-128"/>
              </a:rPr>
              <a:t>Decentralized (</a:t>
            </a:r>
            <a:r>
              <a:rPr lang="en-US" sz="2000" b="1" dirty="0" smtClean="0">
                <a:solidFill>
                  <a:srgbClr val="FF0000"/>
                </a:solidFill>
                <a:ea typeface="ＭＳ Ｐゴシック" pitchFamily="34" charset="-128"/>
              </a:rPr>
              <a:t>DRA</a:t>
            </a:r>
            <a:r>
              <a:rPr lang="en-US" sz="2000" b="1" dirty="0" smtClean="0">
                <a:ea typeface="ＭＳ Ｐゴシック" pitchFamily="34" charset="-128"/>
              </a:rPr>
              <a:t>): 1) </a:t>
            </a:r>
            <a:r>
              <a:rPr lang="en-US" sz="2000" dirty="0" smtClean="0">
                <a:ea typeface="ＭＳ Ｐゴシック" pitchFamily="34" charset="-128"/>
              </a:rPr>
              <a:t>Request </a:t>
            </a:r>
            <a:r>
              <a:rPr lang="en-US" sz="2000" dirty="0" err="1" smtClean="0">
                <a:ea typeface="ＭＳ Ｐゴシック" pitchFamily="34" charset="-128"/>
              </a:rPr>
              <a:t>Radiomap</a:t>
            </a:r>
            <a:r>
              <a:rPr lang="en-US" sz="2000" b="1" dirty="0" smtClean="0">
                <a:ea typeface="ＭＳ Ｐゴシック" pitchFamily="34" charset="-128"/>
              </a:rPr>
              <a:t> 2) </a:t>
            </a:r>
            <a:r>
              <a:rPr lang="en-US" sz="2000" dirty="0" smtClean="0">
                <a:ea typeface="ＭＳ Ｐゴシック" pitchFamily="34" charset="-128"/>
              </a:rPr>
              <a:t>Download </a:t>
            </a:r>
            <a:r>
              <a:rPr lang="en-US" sz="2000" dirty="0" err="1" smtClean="0">
                <a:ea typeface="ＭＳ Ｐゴシック" pitchFamily="34" charset="-128"/>
              </a:rPr>
              <a:t>Radiomap</a:t>
            </a:r>
            <a:r>
              <a:rPr lang="en-US" sz="2000" dirty="0" smtClean="0">
                <a:ea typeface="ＭＳ Ｐゴシック" pitchFamily="34" charset="-128"/>
              </a:rPr>
              <a:t> </a:t>
            </a:r>
            <a:r>
              <a:rPr lang="en-US" sz="2000" b="1" dirty="0" smtClean="0">
                <a:ea typeface="ＭＳ Ｐゴシック" pitchFamily="34" charset="-128"/>
              </a:rPr>
              <a:t>3)</a:t>
            </a:r>
            <a:r>
              <a:rPr lang="en-US" sz="2000" dirty="0" smtClean="0">
                <a:ea typeface="ＭＳ Ｐゴシック" pitchFamily="34" charset="-128"/>
              </a:rPr>
              <a:t> Conduct computation to find location </a:t>
            </a:r>
          </a:p>
          <a:p>
            <a:pPr marL="688975" lvl="1" indent="-350838"/>
            <a:r>
              <a:rPr lang="en-US" sz="2000" b="1" dirty="0" err="1" smtClean="0">
                <a:ea typeface="ＭＳ Ｐゴシック" pitchFamily="34" charset="-128"/>
              </a:rPr>
              <a:t>BloomMap</a:t>
            </a:r>
            <a:r>
              <a:rPr lang="en-US" sz="2000" b="1" dirty="0" smtClean="0">
                <a:ea typeface="ＭＳ Ｐゴシック" pitchFamily="34" charset="-128"/>
              </a:rPr>
              <a:t> (</a:t>
            </a:r>
            <a:r>
              <a:rPr lang="en-US" sz="2000" b="1" dirty="0" smtClean="0">
                <a:solidFill>
                  <a:srgbClr val="FF0000"/>
                </a:solidFill>
                <a:ea typeface="ＭＳ Ｐゴシック" pitchFamily="34" charset="-128"/>
              </a:rPr>
              <a:t>BMA</a:t>
            </a:r>
            <a:r>
              <a:rPr lang="en-US" sz="2000" b="1" dirty="0" smtClean="0">
                <a:ea typeface="ＭＳ Ｐゴシック" pitchFamily="34" charset="-128"/>
              </a:rPr>
              <a:t>):  1) </a:t>
            </a:r>
            <a:r>
              <a:rPr lang="en-US" sz="2000" dirty="0" smtClean="0">
                <a:ea typeface="ＭＳ Ｐゴシック" pitchFamily="34" charset="-128"/>
              </a:rPr>
              <a:t>Ship Bloom filter to server  </a:t>
            </a:r>
            <a:r>
              <a:rPr lang="en-US" sz="2000" b="1" dirty="0" smtClean="0">
                <a:ea typeface="ＭＳ Ｐゴシック" pitchFamily="34" charset="-128"/>
              </a:rPr>
              <a:t>2) </a:t>
            </a:r>
            <a:r>
              <a:rPr lang="en-US" sz="2000" dirty="0" smtClean="0">
                <a:ea typeface="ＭＳ Ｐゴシック" pitchFamily="34" charset="-128"/>
              </a:rPr>
              <a:t>Conduct computation to generate Partial-</a:t>
            </a:r>
            <a:r>
              <a:rPr lang="en-US" sz="2000" dirty="0" err="1" smtClean="0">
                <a:ea typeface="ＭＳ Ｐゴシック" pitchFamily="34" charset="-128"/>
              </a:rPr>
              <a:t>RadioMap</a:t>
            </a:r>
            <a:r>
              <a:rPr lang="en-US" sz="2000" dirty="0" smtClean="0">
                <a:ea typeface="ＭＳ Ｐゴシック" pitchFamily="34" charset="-128"/>
              </a:rPr>
              <a:t> </a:t>
            </a:r>
            <a:r>
              <a:rPr lang="en-US" sz="2000" b="1" dirty="0" smtClean="0">
                <a:ea typeface="ＭＳ Ｐゴシック" pitchFamily="34" charset="-128"/>
              </a:rPr>
              <a:t>3)</a:t>
            </a:r>
            <a:r>
              <a:rPr lang="en-US" sz="2000" dirty="0" smtClean="0">
                <a:ea typeface="ＭＳ Ｐゴシック" pitchFamily="34" charset="-128"/>
              </a:rPr>
              <a:t> Download Partial-</a:t>
            </a:r>
            <a:r>
              <a:rPr lang="en-US" sz="2000" dirty="0" err="1" smtClean="0">
                <a:ea typeface="ＭＳ Ｐゴシック" pitchFamily="34" charset="-128"/>
              </a:rPr>
              <a:t>RadioMap</a:t>
            </a:r>
            <a:r>
              <a:rPr lang="en-US" sz="2000" dirty="0" smtClean="0">
                <a:ea typeface="ＭＳ Ｐゴシック" pitchFamily="34" charset="-128"/>
              </a:rPr>
              <a:t> 4) Conduct computation to find location </a:t>
            </a:r>
          </a:p>
          <a:p>
            <a:r>
              <a:rPr lang="en-US" sz="2400" b="1" dirty="0" smtClean="0">
                <a:ea typeface="ＭＳ Ｐゴシック" pitchFamily="34" charset="-128"/>
              </a:rPr>
              <a:t>Metrics:</a:t>
            </a:r>
          </a:p>
          <a:p>
            <a:pPr marL="688975" lvl="1" indent="-350838"/>
            <a:r>
              <a:rPr lang="en-US" sz="2000" b="1" dirty="0" smtClean="0">
                <a:ea typeface="ＭＳ Ｐゴシック" pitchFamily="34" charset="-128"/>
              </a:rPr>
              <a:t>Execution Time (T): </a:t>
            </a:r>
            <a:r>
              <a:rPr lang="en-US" sz="2000" dirty="0" smtClean="0">
                <a:ea typeface="ＭＳ Ｐゴシック" pitchFamily="34" charset="-128"/>
              </a:rPr>
              <a:t>The total time to retrieve location</a:t>
            </a:r>
          </a:p>
          <a:p>
            <a:pPr marL="688975" lvl="1" indent="-350838"/>
            <a:r>
              <a:rPr lang="en-US" sz="2000" b="1" dirty="0" smtClean="0">
                <a:ea typeface="ＭＳ Ｐゴシック" pitchFamily="34" charset="-128"/>
              </a:rPr>
              <a:t>Energy (E) per Device: </a:t>
            </a:r>
            <a:r>
              <a:rPr lang="en-US" sz="2000" dirty="0" smtClean="0">
                <a:ea typeface="ＭＳ Ｐゴシック" pitchFamily="34" charset="-128"/>
              </a:rPr>
              <a:t>average energy consumed by a smartphone for retrieving its location (based on </a:t>
            </a:r>
            <a:r>
              <a:rPr lang="en-US" sz="2000" dirty="0" err="1" smtClean="0">
                <a:ea typeface="ＭＳ Ｐゴシック" pitchFamily="34" charset="-128"/>
              </a:rPr>
              <a:t>Powertutor</a:t>
            </a:r>
            <a:r>
              <a:rPr lang="en-US" sz="2000" dirty="0" smtClean="0">
                <a:ea typeface="ＭＳ Ｐゴシック" pitchFamily="34" charset="-128"/>
              </a:rPr>
              <a:t> profile – Univ. of Michigan)</a:t>
            </a:r>
            <a:endParaRPr lang="en-US" sz="1600" dirty="0" smtClean="0">
              <a:ea typeface="ＭＳ Ｐゴシック" pitchFamily="34" charset="-128"/>
            </a:endParaRPr>
          </a:p>
          <a:p>
            <a:pPr marL="688975" lvl="1" indent="-350838"/>
            <a:r>
              <a:rPr lang="en-US" sz="2000" b="1" dirty="0" smtClean="0">
                <a:ea typeface="ＭＳ Ｐゴシック" pitchFamily="34" charset="-128"/>
              </a:rPr>
              <a:t>Number of Messages (</a:t>
            </a:r>
            <a:r>
              <a:rPr lang="en-US" sz="2000" b="1" dirty="0" err="1" smtClean="0">
                <a:ea typeface="ＭＳ Ｐゴシック" pitchFamily="34" charset="-128"/>
              </a:rPr>
              <a:t>NoM</a:t>
            </a:r>
            <a:r>
              <a:rPr lang="en-US" sz="2000" b="1" dirty="0" smtClean="0">
                <a:ea typeface="ＭＳ Ｐゴシック" pitchFamily="34" charset="-128"/>
              </a:rPr>
              <a:t>): </a:t>
            </a:r>
            <a:r>
              <a:rPr lang="en-US" sz="2000" dirty="0" smtClean="0">
                <a:ea typeface="ＭＳ Ｐゴシック" pitchFamily="34" charset="-128"/>
              </a:rPr>
              <a:t>Number of messages exchanged between smartphone and server to retrieve location</a:t>
            </a:r>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25</a:t>
            </a:fld>
            <a:endParaRPr lang="en-US" dirty="0"/>
          </a:p>
        </p:txBody>
      </p:sp>
    </p:spTree>
    <p:extLst>
      <p:ext uri="{BB962C8B-B14F-4D97-AF65-F5344CB8AC3E}">
        <p14:creationId xmlns:p14="http://schemas.microsoft.com/office/powerpoint/2010/main" val="2142129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Experimental Methodology</a:t>
            </a:r>
            <a:endParaRPr lang="en-US" dirty="0"/>
          </a:p>
        </p:txBody>
      </p:sp>
      <p:sp>
        <p:nvSpPr>
          <p:cNvPr id="3" name="Content Placeholder 2"/>
          <p:cNvSpPr>
            <a:spLocks noGrp="1"/>
          </p:cNvSpPr>
          <p:nvPr>
            <p:ph idx="1"/>
          </p:nvPr>
        </p:nvSpPr>
        <p:spPr/>
        <p:txBody>
          <a:bodyPr/>
          <a:lstStyle/>
          <a:p>
            <a:pPr marL="0" indent="0">
              <a:buNone/>
            </a:pPr>
            <a:r>
              <a:rPr lang="en-US" sz="2800" b="1" dirty="0" smtClean="0">
                <a:ea typeface="ＭＳ Ｐゴシック" pitchFamily="34" charset="-128"/>
              </a:rPr>
              <a:t>Datasets used in simulations:</a:t>
            </a:r>
          </a:p>
          <a:p>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26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52283343"/>
              </p:ext>
            </p:extLst>
          </p:nvPr>
        </p:nvGraphicFramePr>
        <p:xfrm>
          <a:off x="1355725" y="2060575"/>
          <a:ext cx="6096000" cy="3403600"/>
        </p:xfrm>
        <a:graphic>
          <a:graphicData uri="http://schemas.openxmlformats.org/drawingml/2006/table">
            <a:tbl>
              <a:tblPr firstRow="1" bandRow="1"/>
              <a:tblGrid>
                <a:gridCol w="2032000"/>
                <a:gridCol w="2032000"/>
                <a:gridCol w="2032000"/>
              </a:tblGrid>
              <a:tr h="370840">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dirty="0" smtClean="0">
                          <a:solidFill>
                            <a:schemeClr val="bg1"/>
                          </a:solidFill>
                        </a:rPr>
                        <a:t>Information</a:t>
                      </a:r>
                      <a:endParaRPr lang="en-US" dirty="0">
                        <a:solidFill>
                          <a:schemeClr val="bg1"/>
                        </a:solidFill>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dirty="0" smtClean="0">
                          <a:solidFill>
                            <a:schemeClr val="bg1"/>
                          </a:solidFill>
                        </a:rPr>
                        <a:t>UCY Dataset</a:t>
                      </a:r>
                      <a:endParaRPr lang="en-US" dirty="0">
                        <a:solidFill>
                          <a:schemeClr val="bg1"/>
                        </a:solidFill>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dirty="0" smtClean="0">
                          <a:solidFill>
                            <a:schemeClr val="bg1"/>
                          </a:solidFill>
                        </a:rPr>
                        <a:t>KIOS dataset</a:t>
                      </a:r>
                      <a:endParaRPr lang="en-US" dirty="0">
                        <a:solidFill>
                          <a:schemeClr val="bg1"/>
                        </a:solidFill>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Location</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CS</a:t>
                      </a:r>
                      <a:r>
                        <a:rPr lang="en-US" baseline="0" dirty="0" smtClean="0"/>
                        <a:t> dept., UCY</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KIOS</a:t>
                      </a:r>
                      <a:r>
                        <a:rPr lang="en-US" baseline="0" dirty="0" smtClean="0"/>
                        <a:t>, UCY</a:t>
                      </a: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Devices</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3 (Android)</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(Android)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APs</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120 in four floors (+</a:t>
                      </a:r>
                      <a:r>
                        <a:rPr lang="en-US" dirty="0" err="1" smtClean="0"/>
                        <a:t>neighb</a:t>
                      </a:r>
                      <a:r>
                        <a:rPr lang="en-US" dirty="0" smtClean="0"/>
                        <a:t>. </a:t>
                      </a:r>
                      <a:r>
                        <a:rPr lang="en-US" dirty="0" err="1" smtClean="0"/>
                        <a:t>builgs</a:t>
                      </a:r>
                      <a:r>
                        <a:rPr lang="en-US" dirty="0" smtClean="0"/>
                        <a:t>)</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9 in one floor (+</a:t>
                      </a:r>
                      <a:r>
                        <a:rPr lang="en-US" dirty="0" err="1" smtClean="0"/>
                        <a:t>neighb</a:t>
                      </a:r>
                      <a:r>
                        <a:rPr lang="en-US" dirty="0" smtClean="0"/>
                        <a:t>. </a:t>
                      </a:r>
                      <a:r>
                        <a:rPr lang="en-US" dirty="0" err="1" smtClean="0"/>
                        <a:t>builgs</a:t>
                      </a:r>
                      <a:r>
                        <a:rPr lang="en-US" dirty="0" smtClean="0"/>
                        <a:t>)</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r>
              <a:tr h="4076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RSS fingerprints per location</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30</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20</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Distinct Locations</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1500</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105</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Total Reference Fingerprints</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45,000</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dirty="0" smtClean="0"/>
                        <a:t>2,100</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r>
            </a:tbl>
          </a:graphicData>
        </a:graphic>
      </p:graphicFrame>
    </p:spTree>
    <p:extLst>
      <p:ext uri="{BB962C8B-B14F-4D97-AF65-F5344CB8AC3E}">
        <p14:creationId xmlns:p14="http://schemas.microsoft.com/office/powerpoint/2010/main" val="3453018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Preliminary Experimental Results</a:t>
            </a:r>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27</a:t>
            </a:fld>
            <a:endParaRPr lang="en-US" dirty="0"/>
          </a:p>
        </p:txBody>
      </p:sp>
      <p:pic>
        <p:nvPicPr>
          <p:cNvPr id="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130300"/>
            <a:ext cx="8424863"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560763"/>
            <a:ext cx="820896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684213" y="6024716"/>
            <a:ext cx="7848600" cy="720725"/>
          </a:xfrm>
          <a:prstGeom prst="rect">
            <a:avLst/>
          </a:prstGeom>
          <a:solidFill>
            <a:schemeClr val="accent6">
              <a:lumMod val="20000"/>
              <a:lumOff val="80000"/>
            </a:schemeClr>
          </a:solidFill>
          <a:ln w="9525">
            <a:solidFill>
              <a:srgbClr val="FFC000"/>
            </a:solidFill>
            <a:round/>
            <a:headEnd/>
            <a:tailEnd/>
          </a:ln>
        </p:spPr>
        <p:txBody>
          <a:bodyPr wrap="none" anchor="ctr"/>
          <a:lstStyle/>
          <a:p>
            <a:r>
              <a:rPr lang="en-US" sz="1600" b="1" dirty="0">
                <a:solidFill>
                  <a:srgbClr val="FF0000"/>
                </a:solidFill>
              </a:rPr>
              <a:t>Result: </a:t>
            </a:r>
            <a:r>
              <a:rPr lang="en-US" sz="1600" b="1" dirty="0"/>
              <a:t>CRA outperforms the </a:t>
            </a:r>
            <a:r>
              <a:rPr lang="en-US" sz="1600" b="1" dirty="0" err="1"/>
              <a:t>BloomMap</a:t>
            </a:r>
            <a:r>
              <a:rPr lang="en-US" sz="1600" b="1" dirty="0"/>
              <a:t> algorithm in both datasets. </a:t>
            </a:r>
          </a:p>
          <a:p>
            <a:r>
              <a:rPr lang="en-US" sz="1600" b="1" dirty="0"/>
              <a:t>CRA violates the user’s privacy, where the </a:t>
            </a:r>
            <a:r>
              <a:rPr lang="en-US" sz="1600" b="1" dirty="0" err="1"/>
              <a:t>BloomMap</a:t>
            </a:r>
            <a:r>
              <a:rPr lang="en-US" sz="1600" b="1" dirty="0"/>
              <a:t> approach  </a:t>
            </a:r>
            <a:r>
              <a:rPr lang="en-US" sz="1600" b="1" dirty="0" smtClean="0"/>
              <a:t>guarantees localization </a:t>
            </a:r>
          </a:p>
          <a:p>
            <a:r>
              <a:rPr lang="en-US" sz="1600" b="1" dirty="0" smtClean="0"/>
              <a:t>without </a:t>
            </a:r>
            <a:r>
              <a:rPr lang="en-US" sz="1600" b="1" dirty="0"/>
              <a:t>revealing the user’s real position.</a:t>
            </a:r>
            <a:endParaRPr lang="en-US" sz="2400" b="1" dirty="0"/>
          </a:p>
        </p:txBody>
      </p:sp>
      <p:sp>
        <p:nvSpPr>
          <p:cNvPr id="9" name="Rectangle 20"/>
          <p:cNvSpPr>
            <a:spLocks noChangeArrowheads="1"/>
          </p:cNvSpPr>
          <p:nvPr/>
        </p:nvSpPr>
        <p:spPr bwMode="auto">
          <a:xfrm>
            <a:off x="395288" y="2924175"/>
            <a:ext cx="8497886" cy="576263"/>
          </a:xfrm>
          <a:prstGeom prst="rect">
            <a:avLst/>
          </a:prstGeom>
          <a:solidFill>
            <a:schemeClr val="accent5">
              <a:lumMod val="40000"/>
              <a:lumOff val="60000"/>
            </a:schemeClr>
          </a:solidFill>
          <a:ln w="9525">
            <a:solidFill>
              <a:schemeClr val="tx1"/>
            </a:solidFill>
            <a:round/>
            <a:headEnd/>
            <a:tailEnd/>
          </a:ln>
        </p:spPr>
        <p:txBody>
          <a:bodyPr wrap="none" anchor="ctr"/>
          <a:lstStyle/>
          <a:p>
            <a:r>
              <a:rPr lang="en-US" sz="1600" b="1" dirty="0">
                <a:solidFill>
                  <a:srgbClr val="FF0000"/>
                </a:solidFill>
              </a:rPr>
              <a:t>Result: </a:t>
            </a:r>
            <a:r>
              <a:rPr lang="en-US" sz="1600" b="1" dirty="0"/>
              <a:t>BMA improves the performance of DRA (used in </a:t>
            </a:r>
            <a:r>
              <a:rPr lang="en-US" sz="1600" b="1" dirty="0" err="1"/>
              <a:t>Airplace</a:t>
            </a:r>
            <a:r>
              <a:rPr lang="en-US" sz="1600" b="1" dirty="0"/>
              <a:t>) by 80% in terms </a:t>
            </a:r>
            <a:r>
              <a:rPr lang="en-US" sz="1600" b="1" dirty="0" smtClean="0"/>
              <a:t>of  </a:t>
            </a:r>
            <a:r>
              <a:rPr lang="en-US" sz="1600" b="1" dirty="0"/>
              <a:t>time, 83% in </a:t>
            </a:r>
            <a:endParaRPr lang="en-US" sz="1600" b="1" dirty="0" smtClean="0"/>
          </a:p>
          <a:p>
            <a:r>
              <a:rPr lang="en-US" sz="1600" b="1" dirty="0" smtClean="0"/>
              <a:t>terms </a:t>
            </a:r>
            <a:r>
              <a:rPr lang="en-US" sz="1600" b="1" dirty="0"/>
              <a:t>of energy consumption and utilizes 80% less network resources.</a:t>
            </a:r>
          </a:p>
        </p:txBody>
      </p:sp>
      <p:sp>
        <p:nvSpPr>
          <p:cNvPr id="10" name="Rectangle 9"/>
          <p:cNvSpPr>
            <a:spLocks noChangeArrowheads="1"/>
          </p:cNvSpPr>
          <p:nvPr/>
        </p:nvSpPr>
        <p:spPr bwMode="auto">
          <a:xfrm>
            <a:off x="395288" y="5373688"/>
            <a:ext cx="8497887" cy="576262"/>
          </a:xfrm>
          <a:prstGeom prst="rect">
            <a:avLst/>
          </a:prstGeom>
          <a:solidFill>
            <a:schemeClr val="accent5">
              <a:lumMod val="40000"/>
              <a:lumOff val="60000"/>
            </a:schemeClr>
          </a:solidFill>
          <a:ln w="9525">
            <a:solidFill>
              <a:schemeClr val="tx1"/>
            </a:solidFill>
            <a:round/>
            <a:headEnd/>
            <a:tailEnd/>
          </a:ln>
        </p:spPr>
        <p:txBody>
          <a:bodyPr wrap="none" anchor="ctr"/>
          <a:lstStyle/>
          <a:p>
            <a:r>
              <a:rPr lang="en-US" sz="1600" b="1" dirty="0">
                <a:solidFill>
                  <a:srgbClr val="FF0000"/>
                </a:solidFill>
              </a:rPr>
              <a:t>Result: </a:t>
            </a:r>
            <a:r>
              <a:rPr lang="en-US" sz="1600" b="1" dirty="0"/>
              <a:t>BMA provides 60% less time overhead and 60% less energy </a:t>
            </a:r>
            <a:r>
              <a:rPr lang="en-US" sz="1600" b="1" dirty="0" smtClean="0"/>
              <a:t>consumption and </a:t>
            </a:r>
            <a:r>
              <a:rPr lang="en-US" sz="1600" b="1" dirty="0"/>
              <a:t>utilizes 80% less </a:t>
            </a:r>
            <a:endParaRPr lang="en-US" sz="1600" b="1" dirty="0" smtClean="0"/>
          </a:p>
          <a:p>
            <a:r>
              <a:rPr lang="en-US" sz="1600" b="1" dirty="0" smtClean="0"/>
              <a:t>network </a:t>
            </a:r>
            <a:r>
              <a:rPr lang="en-US" sz="1600" b="1" dirty="0"/>
              <a:t>resources. </a:t>
            </a:r>
            <a:endParaRPr lang="en-US" sz="2400" b="1" dirty="0"/>
          </a:p>
        </p:txBody>
      </p:sp>
    </p:spTree>
    <p:extLst>
      <p:ext uri="{BB962C8B-B14F-4D97-AF65-F5344CB8AC3E}">
        <p14:creationId xmlns:p14="http://schemas.microsoft.com/office/powerpoint/2010/main" val="192692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amond(in)">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amond(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Presentation Outline</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ea typeface="ＭＳ Ｐゴシック" pitchFamily="34" charset="-128"/>
              </a:rPr>
              <a:t>Introduction</a:t>
            </a:r>
          </a:p>
          <a:p>
            <a:r>
              <a:rPr lang="en-US" dirty="0" smtClean="0">
                <a:solidFill>
                  <a:schemeClr val="bg1">
                    <a:lumMod val="65000"/>
                  </a:schemeClr>
                </a:solidFill>
                <a:ea typeface="ＭＳ Ｐゴシック" pitchFamily="34" charset="-128"/>
              </a:rPr>
              <a:t>Problem Formulation</a:t>
            </a:r>
          </a:p>
          <a:p>
            <a:r>
              <a:rPr lang="en-US" dirty="0" smtClean="0">
                <a:solidFill>
                  <a:schemeClr val="bg1">
                    <a:lumMod val="65000"/>
                  </a:schemeClr>
                </a:solidFill>
                <a:ea typeface="ＭＳ Ｐゴシック" pitchFamily="34" charset="-128"/>
              </a:rPr>
              <a:t>The </a:t>
            </a:r>
            <a:r>
              <a:rPr lang="en-US" dirty="0" err="1" smtClean="0">
                <a:solidFill>
                  <a:schemeClr val="bg1">
                    <a:lumMod val="65000"/>
                  </a:schemeClr>
                </a:solidFill>
                <a:ea typeface="ＭＳ Ｐゴシック" pitchFamily="34" charset="-128"/>
              </a:rPr>
              <a:t>BloomMap</a:t>
            </a:r>
            <a:r>
              <a:rPr lang="en-US" dirty="0" smtClean="0">
                <a:solidFill>
                  <a:schemeClr val="bg1">
                    <a:lumMod val="65000"/>
                  </a:schemeClr>
                </a:solidFill>
                <a:ea typeface="ＭＳ Ｐゴシック" pitchFamily="34" charset="-128"/>
              </a:rPr>
              <a:t> Algorithm</a:t>
            </a:r>
          </a:p>
          <a:p>
            <a:r>
              <a:rPr lang="en-US" dirty="0" smtClean="0">
                <a:solidFill>
                  <a:schemeClr val="bg1">
                    <a:lumMod val="65000"/>
                  </a:schemeClr>
                </a:solidFill>
                <a:ea typeface="ＭＳ Ｐゴシック" pitchFamily="34" charset="-128"/>
              </a:rPr>
              <a:t>Experimental Evaluation</a:t>
            </a:r>
          </a:p>
          <a:p>
            <a:r>
              <a:rPr lang="en-US" b="1" dirty="0" smtClean="0">
                <a:solidFill>
                  <a:srgbClr val="FF0000"/>
                </a:solidFill>
                <a:ea typeface="ＭＳ Ｐゴシック" pitchFamily="34" charset="-128"/>
              </a:rPr>
              <a:t>Future Work</a:t>
            </a:r>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28</a:t>
            </a:fld>
            <a:endParaRPr lang="en-US" dirty="0"/>
          </a:p>
        </p:txBody>
      </p:sp>
    </p:spTree>
    <p:extLst>
      <p:ext uri="{BB962C8B-B14F-4D97-AF65-F5344CB8AC3E}">
        <p14:creationId xmlns:p14="http://schemas.microsoft.com/office/powerpoint/2010/main" val="3922910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Future Work</a:t>
            </a:r>
            <a:endParaRPr lang="en-US" dirty="0"/>
          </a:p>
        </p:txBody>
      </p:sp>
      <p:sp>
        <p:nvSpPr>
          <p:cNvPr id="3" name="Content Placeholder 2"/>
          <p:cNvSpPr>
            <a:spLocks noGrp="1"/>
          </p:cNvSpPr>
          <p:nvPr>
            <p:ph idx="1"/>
          </p:nvPr>
        </p:nvSpPr>
        <p:spPr/>
        <p:txBody>
          <a:bodyPr>
            <a:normAutofit fontScale="92500" lnSpcReduction="10000"/>
          </a:bodyPr>
          <a:lstStyle/>
          <a:p>
            <a:r>
              <a:rPr lang="en-US" sz="3000" dirty="0" smtClean="0">
                <a:ea typeface="ＭＳ Ｐゴシック" pitchFamily="34" charset="-128"/>
              </a:rPr>
              <a:t>Develop extensions that </a:t>
            </a:r>
            <a:r>
              <a:rPr lang="en-US" sz="3000" b="1" dirty="0" smtClean="0">
                <a:ea typeface="ＭＳ Ｐゴシック" pitchFamily="34" charset="-128"/>
              </a:rPr>
              <a:t>improves privacy and anonymity</a:t>
            </a:r>
            <a:r>
              <a:rPr lang="en-US" sz="3000" dirty="0" smtClean="0">
                <a:ea typeface="ＭＳ Ｐゴシック" pitchFamily="34" charset="-128"/>
              </a:rPr>
              <a:t> on </a:t>
            </a:r>
            <a:r>
              <a:rPr lang="en-US" sz="3000" b="1" dirty="0" smtClean="0">
                <a:ea typeface="ＭＳ Ｐゴシック" pitchFamily="34" charset="-128"/>
              </a:rPr>
              <a:t>multiple-continuous queries</a:t>
            </a:r>
            <a:r>
              <a:rPr lang="en-US" sz="3000" dirty="0" smtClean="0">
                <a:ea typeface="ＭＳ Ｐゴシック" pitchFamily="34" charset="-128"/>
              </a:rPr>
              <a:t> while the </a:t>
            </a:r>
            <a:r>
              <a:rPr lang="en-US" sz="3000" b="1" dirty="0" smtClean="0">
                <a:ea typeface="ＭＳ Ｐゴシック" pitchFamily="34" charset="-128"/>
              </a:rPr>
              <a:t>user is moving</a:t>
            </a:r>
            <a:r>
              <a:rPr lang="en-US" sz="3000" dirty="0" smtClean="0">
                <a:ea typeface="ＭＳ Ｐゴシック" pitchFamily="34" charset="-128"/>
              </a:rPr>
              <a:t>.</a:t>
            </a:r>
          </a:p>
          <a:p>
            <a:r>
              <a:rPr lang="en-US" sz="3000" dirty="0" smtClean="0">
                <a:ea typeface="ＭＳ Ｐゴシック" pitchFamily="34" charset="-128"/>
              </a:rPr>
              <a:t>Collecting </a:t>
            </a:r>
            <a:r>
              <a:rPr lang="en-US" sz="3000" b="1" dirty="0" smtClean="0">
                <a:ea typeface="ＭＳ Ｐゴシック" pitchFamily="34" charset="-128"/>
              </a:rPr>
              <a:t>larger-scale </a:t>
            </a:r>
            <a:r>
              <a:rPr lang="en-US" sz="3000" b="1" dirty="0" err="1" smtClean="0">
                <a:ea typeface="ＭＳ Ｐゴシック" pitchFamily="34" charset="-128"/>
              </a:rPr>
              <a:t>Radiomaps</a:t>
            </a:r>
            <a:r>
              <a:rPr lang="en-US" sz="3000" b="1" dirty="0" smtClean="0">
                <a:ea typeface="ＭＳ Ｐゴシック" pitchFamily="34" charset="-128"/>
              </a:rPr>
              <a:t> </a:t>
            </a:r>
            <a:r>
              <a:rPr lang="en-US" sz="3000" dirty="0" smtClean="0">
                <a:ea typeface="ＭＳ Ｐゴシック" pitchFamily="34" charset="-128"/>
              </a:rPr>
              <a:t>to test the </a:t>
            </a:r>
            <a:r>
              <a:rPr lang="en-US" sz="3000" b="1" dirty="0" smtClean="0">
                <a:ea typeface="ＭＳ Ｐゴシック" pitchFamily="34" charset="-128"/>
              </a:rPr>
              <a:t>scalability and robustness </a:t>
            </a:r>
            <a:r>
              <a:rPr lang="en-US" sz="3000" dirty="0" smtClean="0">
                <a:ea typeface="ＭＳ Ｐゴシック" pitchFamily="34" charset="-128"/>
              </a:rPr>
              <a:t>of our approach </a:t>
            </a:r>
            <a:endParaRPr lang="en-US" sz="3000" b="1" dirty="0" smtClean="0">
              <a:ea typeface="ＭＳ Ｐゴシック" pitchFamily="34" charset="-128"/>
            </a:endParaRPr>
          </a:p>
          <a:p>
            <a:r>
              <a:rPr lang="en-US" sz="3000" dirty="0" smtClean="0">
                <a:ea typeface="ＭＳ Ｐゴシック" pitchFamily="34" charset="-128"/>
              </a:rPr>
              <a:t>Evaluate our algorithm in terms of </a:t>
            </a:r>
            <a:r>
              <a:rPr lang="en-US" sz="3000" b="1" dirty="0" smtClean="0">
                <a:ea typeface="ＭＳ Ｐゴシック" pitchFamily="34" charset="-128"/>
              </a:rPr>
              <a:t>other</a:t>
            </a:r>
            <a:r>
              <a:rPr lang="en-US" sz="3000" dirty="0" smtClean="0">
                <a:ea typeface="ＭＳ Ｐゴシック" pitchFamily="34" charset="-128"/>
              </a:rPr>
              <a:t> </a:t>
            </a:r>
            <a:r>
              <a:rPr lang="en-US" sz="3000" b="1" dirty="0" smtClean="0">
                <a:ea typeface="ＭＳ Ｐゴシック" pitchFamily="34" charset="-128"/>
              </a:rPr>
              <a:t>performance metrics </a:t>
            </a:r>
            <a:r>
              <a:rPr lang="en-US" sz="3000" dirty="0" smtClean="0">
                <a:ea typeface="ＭＳ Ｐゴシック" pitchFamily="34" charset="-128"/>
              </a:rPr>
              <a:t>(e.g., scalability) and compare it with other approaches. </a:t>
            </a:r>
          </a:p>
          <a:p>
            <a:r>
              <a:rPr lang="en-US" sz="3000" dirty="0" smtClean="0">
                <a:ea typeface="ＭＳ Ｐゴシック" pitchFamily="34" charset="-128"/>
              </a:rPr>
              <a:t>Extend the implementation of the </a:t>
            </a:r>
            <a:r>
              <a:rPr lang="en-US" sz="3000" dirty="0" err="1" smtClean="0">
                <a:ea typeface="ＭＳ Ｐゴシック" pitchFamily="34" charset="-128"/>
              </a:rPr>
              <a:t>Airplace-Bloommap</a:t>
            </a:r>
            <a:r>
              <a:rPr lang="en-US" sz="3000" dirty="0" smtClean="0">
                <a:ea typeface="ＭＳ Ｐゴシック" pitchFamily="34" charset="-128"/>
              </a:rPr>
              <a:t> Platform to other mobile operating systems.</a:t>
            </a:r>
          </a:p>
          <a:p>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29</a:t>
            </a:fld>
            <a:endParaRPr lang="en-US" dirty="0"/>
          </a:p>
        </p:txBody>
      </p:sp>
    </p:spTree>
    <p:extLst>
      <p:ext uri="{BB962C8B-B14F-4D97-AF65-F5344CB8AC3E}">
        <p14:creationId xmlns:p14="http://schemas.microsoft.com/office/powerpoint/2010/main" val="619743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Smartphones (2/2)</a:t>
            </a:r>
            <a:endParaRPr lang="en-US" dirty="0"/>
          </a:p>
        </p:txBody>
      </p:sp>
      <p:sp>
        <p:nvSpPr>
          <p:cNvPr id="3" name="Content Placeholder 2"/>
          <p:cNvSpPr>
            <a:spLocks noGrp="1"/>
          </p:cNvSpPr>
          <p:nvPr>
            <p:ph idx="1"/>
          </p:nvPr>
        </p:nvSpPr>
        <p:spPr/>
        <p:txBody>
          <a:bodyPr/>
          <a:lstStyle/>
          <a:p>
            <a:r>
              <a:rPr lang="en-US" sz="2400" dirty="0" smtClean="0"/>
              <a:t>Interesting Applications</a:t>
            </a:r>
          </a:p>
          <a:p>
            <a:pPr lvl="1"/>
            <a:r>
              <a:rPr lang="en-US" sz="2000" b="1" dirty="0" err="1" smtClean="0"/>
              <a:t>AirPlace</a:t>
            </a:r>
            <a:r>
              <a:rPr lang="en-US" sz="2000" dirty="0" smtClean="0"/>
              <a:t>: </a:t>
            </a:r>
            <a:r>
              <a:rPr lang="en-US" sz="2000" dirty="0">
                <a:ea typeface="ＭＳ Ｐゴシック" pitchFamily="34" charset="-128"/>
              </a:rPr>
              <a:t>Localization on </a:t>
            </a:r>
            <a:r>
              <a:rPr lang="en-US" sz="2000" dirty="0" smtClean="0">
                <a:ea typeface="ＭＳ Ｐゴシック" pitchFamily="34" charset="-128"/>
              </a:rPr>
              <a:t>Smartphones using </a:t>
            </a:r>
            <a:r>
              <a:rPr lang="en-US" sz="2000" b="1" dirty="0" smtClean="0">
                <a:solidFill>
                  <a:srgbClr val="FF0000"/>
                </a:solidFill>
              </a:rPr>
              <a:t>D-RSS </a:t>
            </a:r>
            <a:r>
              <a:rPr lang="en-US" sz="2000" b="1" dirty="0" err="1" smtClean="0">
                <a:solidFill>
                  <a:srgbClr val="FF0000"/>
                </a:solidFill>
              </a:rPr>
              <a:t>RadioMap</a:t>
            </a:r>
            <a:r>
              <a:rPr lang="en-US" sz="2000" b="1" dirty="0" smtClean="0">
                <a:solidFill>
                  <a:srgbClr val="FF0000"/>
                </a:solidFill>
              </a:rPr>
              <a:t>.  </a:t>
            </a:r>
            <a:endParaRPr lang="en-US" sz="2000" dirty="0" smtClean="0"/>
          </a:p>
        </p:txBody>
      </p:sp>
      <p:sp>
        <p:nvSpPr>
          <p:cNvPr id="4" name="Slide Number Placeholder 3"/>
          <p:cNvSpPr>
            <a:spLocks noGrp="1"/>
          </p:cNvSpPr>
          <p:nvPr>
            <p:ph type="sldNum" sz="quarter" idx="12"/>
          </p:nvPr>
        </p:nvSpPr>
        <p:spPr/>
        <p:txBody>
          <a:bodyPr/>
          <a:lstStyle/>
          <a:p>
            <a:fld id="{28B73BCE-D3D3-4697-A814-13814D263816}" type="slidenum">
              <a:rPr lang="en-US" smtClean="0"/>
              <a:t>3</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b="1" dirty="0" smtClean="0">
              <a:solidFill>
                <a:srgbClr val="000000"/>
              </a:solidFill>
              <a:latin typeface="Arial" charset="0"/>
              <a:ea typeface="ＭＳ Ｐゴシック" pitchFamily="34" charset="-128"/>
            </a:endParaRPr>
          </a:p>
          <a:p>
            <a:pPr fontAlgn="base">
              <a:spcBef>
                <a:spcPct val="0"/>
              </a:spcBef>
              <a:spcAft>
                <a:spcPct val="0"/>
              </a:spcAft>
              <a:defRPr/>
            </a:pPr>
            <a:r>
              <a:rPr lang="en-US" b="1" dirty="0" err="1" smtClean="0">
                <a:solidFill>
                  <a:srgbClr val="000000"/>
                </a:solidFill>
                <a:latin typeface="Arial" charset="0"/>
                <a:ea typeface="ＭＳ Ｐゴシック" pitchFamily="34" charset="-128"/>
              </a:rPr>
              <a:t>HotPlanet</a:t>
            </a:r>
            <a:r>
              <a:rPr lang="en-US" b="1" dirty="0" smtClean="0">
                <a:solidFill>
                  <a:srgbClr val="000000"/>
                </a:solidFill>
                <a:latin typeface="Arial" charset="0"/>
                <a:ea typeface="ＭＳ Ｐゴシック" pitchFamily="34" charset="-128"/>
              </a:rPr>
              <a:t> ’12 © </a:t>
            </a:r>
            <a:r>
              <a:rPr lang="en-US" b="1" dirty="0" err="1" smtClean="0">
                <a:solidFill>
                  <a:srgbClr val="000000"/>
                </a:solidFill>
                <a:latin typeface="Arial" charset="0"/>
                <a:ea typeface="ＭＳ Ｐゴシック" pitchFamily="34" charset="-128"/>
              </a:rPr>
              <a:t>Konstantinidis</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Chatzimilioudis</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Laoudias</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Nicolaou</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Zeinalipour-Yatzi</a:t>
            </a:r>
            <a:endParaRPr lang="en-US" b="1" dirty="0" smtClean="0">
              <a:solidFill>
                <a:srgbClr val="000000"/>
              </a:solidFill>
              <a:latin typeface="Arial" charset="0"/>
              <a:ea typeface="ＭＳ Ｐゴシック" pitchFamily="34" charset="-128"/>
            </a:endParaRPr>
          </a:p>
          <a:p>
            <a:endParaRPr lang="en-US" dirty="0"/>
          </a:p>
        </p:txBody>
      </p:sp>
      <p:pic>
        <p:nvPicPr>
          <p:cNvPr id="8" name="Picture 7" descr="C:\Users\dzeina\Desktop\Papers\Accepted\BloomMap - Workshop MobiSys\submissionMObiSys\hot002fp-konstantinidis\final\Figures\Findme1.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399" y="2438400"/>
            <a:ext cx="3800475"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618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642938" y="2135188"/>
            <a:ext cx="5945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20000"/>
              </a:spcBef>
            </a:pPr>
            <a:r>
              <a:rPr lang="en-US" sz="2400" dirty="0" smtClean="0">
                <a:solidFill>
                  <a:srgbClr val="FF0000"/>
                </a:solidFill>
                <a:latin typeface="Arial" pitchFamily="34" charset="0"/>
                <a:cs typeface="Arial" pitchFamily="34" charset="0"/>
              </a:rPr>
              <a:t>Thanks! Questions</a:t>
            </a:r>
            <a:r>
              <a:rPr lang="en-US" sz="2400" dirty="0">
                <a:solidFill>
                  <a:srgbClr val="FF0000"/>
                </a:solidFill>
                <a:latin typeface="Arial" pitchFamily="34" charset="0"/>
                <a:cs typeface="Arial" pitchFamily="34" charset="0"/>
              </a:rPr>
              <a:t>?</a:t>
            </a:r>
          </a:p>
        </p:txBody>
      </p:sp>
      <p:sp>
        <p:nvSpPr>
          <p:cNvPr id="17" name="Rectangle 5"/>
          <p:cNvSpPr>
            <a:spLocks noChangeArrowheads="1"/>
          </p:cNvSpPr>
          <p:nvPr/>
        </p:nvSpPr>
        <p:spPr bwMode="auto">
          <a:xfrm>
            <a:off x="683568" y="2514600"/>
            <a:ext cx="5689600" cy="295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sz="2200" b="0" dirty="0">
                <a:solidFill>
                  <a:schemeClr val="tx1"/>
                </a:solidFill>
                <a:latin typeface="Arial" pitchFamily="34" charset="0"/>
                <a:cs typeface="Arial" pitchFamily="34" charset="0"/>
              </a:rPr>
              <a:t>Andreas </a:t>
            </a:r>
            <a:r>
              <a:rPr lang="en-US" sz="2200" b="0" dirty="0" err="1">
                <a:solidFill>
                  <a:schemeClr val="tx1"/>
                </a:solidFill>
                <a:latin typeface="Arial" pitchFamily="34" charset="0"/>
                <a:cs typeface="Arial" pitchFamily="34" charset="0"/>
              </a:rPr>
              <a:t>Konstantinidis</a:t>
            </a:r>
            <a:endParaRPr lang="en-US" sz="2200" b="0" dirty="0">
              <a:solidFill>
                <a:schemeClr val="tx1"/>
              </a:solidFill>
              <a:latin typeface="Arial" pitchFamily="34" charset="0"/>
              <a:cs typeface="Arial" pitchFamily="34" charset="0"/>
            </a:endParaRPr>
          </a:p>
          <a:p>
            <a:pPr algn="ctr">
              <a:spcBef>
                <a:spcPct val="20000"/>
              </a:spcBef>
            </a:pPr>
            <a:r>
              <a:rPr lang="en-US" sz="2200" b="0" dirty="0" err="1">
                <a:solidFill>
                  <a:schemeClr val="tx1"/>
                </a:solidFill>
                <a:latin typeface="Arial" pitchFamily="34" charset="0"/>
                <a:cs typeface="Arial" pitchFamily="34" charset="0"/>
              </a:rPr>
              <a:t>Georgios</a:t>
            </a:r>
            <a:r>
              <a:rPr lang="en-US" sz="2200" b="0" dirty="0">
                <a:solidFill>
                  <a:schemeClr val="tx1"/>
                </a:solidFill>
                <a:latin typeface="Arial" pitchFamily="34" charset="0"/>
                <a:cs typeface="Arial" pitchFamily="34" charset="0"/>
              </a:rPr>
              <a:t> </a:t>
            </a:r>
            <a:r>
              <a:rPr lang="en-US" sz="2200" b="0" dirty="0" err="1">
                <a:solidFill>
                  <a:schemeClr val="tx1"/>
                </a:solidFill>
                <a:latin typeface="Arial" pitchFamily="34" charset="0"/>
                <a:cs typeface="Arial" pitchFamily="34" charset="0"/>
              </a:rPr>
              <a:t>Chatzimilioudis</a:t>
            </a:r>
            <a:endParaRPr lang="en-US" sz="2200" b="0" dirty="0">
              <a:solidFill>
                <a:schemeClr val="tx1"/>
              </a:solidFill>
              <a:latin typeface="Arial" pitchFamily="34" charset="0"/>
              <a:cs typeface="Arial" pitchFamily="34" charset="0"/>
            </a:endParaRPr>
          </a:p>
          <a:p>
            <a:pPr algn="ctr">
              <a:spcBef>
                <a:spcPct val="20000"/>
              </a:spcBef>
            </a:pPr>
            <a:r>
              <a:rPr lang="en-US" sz="2200" b="0" dirty="0">
                <a:solidFill>
                  <a:schemeClr val="tx1"/>
                </a:solidFill>
                <a:latin typeface="Arial" pitchFamily="34" charset="0"/>
                <a:cs typeface="Arial" pitchFamily="34" charset="0"/>
              </a:rPr>
              <a:t>Christos </a:t>
            </a:r>
            <a:r>
              <a:rPr lang="en-US" sz="2200" b="0" dirty="0" err="1">
                <a:solidFill>
                  <a:schemeClr val="tx1"/>
                </a:solidFill>
                <a:latin typeface="Arial" pitchFamily="34" charset="0"/>
                <a:cs typeface="Arial" pitchFamily="34" charset="0"/>
              </a:rPr>
              <a:t>Laoudias</a:t>
            </a:r>
            <a:endParaRPr lang="en-US" sz="2200" b="0" dirty="0">
              <a:solidFill>
                <a:schemeClr val="tx1"/>
              </a:solidFill>
              <a:latin typeface="Arial" pitchFamily="34" charset="0"/>
              <a:cs typeface="Arial" pitchFamily="34" charset="0"/>
            </a:endParaRPr>
          </a:p>
          <a:p>
            <a:pPr algn="ctr">
              <a:spcBef>
                <a:spcPct val="20000"/>
              </a:spcBef>
            </a:pPr>
            <a:r>
              <a:rPr lang="en-US" sz="2200" b="0" dirty="0" err="1">
                <a:solidFill>
                  <a:schemeClr val="tx1"/>
                </a:solidFill>
                <a:latin typeface="Arial" pitchFamily="34" charset="0"/>
                <a:cs typeface="Arial" pitchFamily="34" charset="0"/>
              </a:rPr>
              <a:t>Silouanos</a:t>
            </a:r>
            <a:r>
              <a:rPr lang="en-US" sz="2200" b="0" dirty="0">
                <a:solidFill>
                  <a:schemeClr val="tx1"/>
                </a:solidFill>
                <a:latin typeface="Arial" pitchFamily="34" charset="0"/>
                <a:cs typeface="Arial" pitchFamily="34" charset="0"/>
              </a:rPr>
              <a:t> </a:t>
            </a:r>
            <a:r>
              <a:rPr lang="en-US" sz="2200" b="0" dirty="0" err="1">
                <a:solidFill>
                  <a:schemeClr val="tx1"/>
                </a:solidFill>
                <a:latin typeface="Arial" pitchFamily="34" charset="0"/>
                <a:cs typeface="Arial" pitchFamily="34" charset="0"/>
              </a:rPr>
              <a:t>Nicolaou</a:t>
            </a:r>
            <a:endParaRPr lang="en-US" sz="2200" b="0" dirty="0">
              <a:solidFill>
                <a:schemeClr val="tx1"/>
              </a:solidFill>
              <a:latin typeface="Arial" pitchFamily="34" charset="0"/>
              <a:cs typeface="Arial" pitchFamily="34" charset="0"/>
            </a:endParaRPr>
          </a:p>
          <a:p>
            <a:pPr algn="ctr">
              <a:spcBef>
                <a:spcPct val="20000"/>
              </a:spcBef>
            </a:pPr>
            <a:r>
              <a:rPr lang="en-US" sz="2200" b="0" dirty="0" err="1">
                <a:solidFill>
                  <a:schemeClr val="tx1"/>
                </a:solidFill>
                <a:latin typeface="Arial" pitchFamily="34" charset="0"/>
                <a:cs typeface="Arial" pitchFamily="34" charset="0"/>
              </a:rPr>
              <a:t>Demetrios</a:t>
            </a:r>
            <a:r>
              <a:rPr lang="en-US" sz="2200" b="0" dirty="0">
                <a:solidFill>
                  <a:schemeClr val="tx1"/>
                </a:solidFill>
                <a:latin typeface="Arial" pitchFamily="34" charset="0"/>
                <a:cs typeface="Arial" pitchFamily="34" charset="0"/>
              </a:rPr>
              <a:t> </a:t>
            </a:r>
            <a:r>
              <a:rPr lang="en-US" sz="2200" b="0" dirty="0" err="1">
                <a:solidFill>
                  <a:schemeClr val="tx1"/>
                </a:solidFill>
                <a:latin typeface="Arial" pitchFamily="34" charset="0"/>
                <a:cs typeface="Arial" pitchFamily="34" charset="0"/>
              </a:rPr>
              <a:t>Zeinalipour-Yazti</a:t>
            </a:r>
            <a:endParaRPr lang="en-US" sz="2200" b="0" dirty="0">
              <a:solidFill>
                <a:schemeClr val="tx1"/>
              </a:solidFill>
              <a:latin typeface="Arial" pitchFamily="34" charset="0"/>
              <a:cs typeface="Arial" pitchFamily="34" charset="0"/>
            </a:endParaRPr>
          </a:p>
          <a:p>
            <a:pPr algn="ctr">
              <a:spcBef>
                <a:spcPct val="20000"/>
              </a:spcBef>
            </a:pPr>
            <a:r>
              <a:rPr lang="en-US" sz="2200" b="1" dirty="0">
                <a:solidFill>
                  <a:schemeClr val="tx1"/>
                </a:solidFill>
                <a:latin typeface="Arial" pitchFamily="34" charset="0"/>
                <a:cs typeface="Arial" pitchFamily="34" charset="0"/>
              </a:rPr>
              <a:t>[ Contact: </a:t>
            </a:r>
            <a:r>
              <a:rPr lang="en-US" sz="2200" dirty="0">
                <a:solidFill>
                  <a:schemeClr val="tx1"/>
                </a:solidFill>
                <a:latin typeface="Arial" pitchFamily="34" charset="0"/>
                <a:cs typeface="Arial" pitchFamily="34" charset="0"/>
                <a:hlinkClick r:id="rId3"/>
              </a:rPr>
              <a:t>dmsl@cs.ucy.ac.cy</a:t>
            </a:r>
            <a:r>
              <a:rPr lang="en-US" sz="2200" dirty="0">
                <a:solidFill>
                  <a:schemeClr val="tx1"/>
                </a:solidFill>
                <a:latin typeface="Arial" pitchFamily="34" charset="0"/>
                <a:cs typeface="Arial" pitchFamily="34" charset="0"/>
              </a:rPr>
              <a:t> </a:t>
            </a:r>
            <a:r>
              <a:rPr lang="en-US" sz="2200" b="1" dirty="0" smtClean="0">
                <a:solidFill>
                  <a:schemeClr val="tx1"/>
                </a:solidFill>
                <a:latin typeface="Arial" pitchFamily="34" charset="0"/>
                <a:cs typeface="Arial" pitchFamily="34" charset="0"/>
              </a:rPr>
              <a:t>]</a:t>
            </a:r>
          </a:p>
          <a:p>
            <a:pPr algn="ctr">
              <a:spcBef>
                <a:spcPct val="20000"/>
              </a:spcBef>
            </a:pPr>
            <a:r>
              <a:rPr lang="en-US" sz="2200" b="1" dirty="0" smtClean="0">
                <a:solidFill>
                  <a:schemeClr val="tx1"/>
                </a:solidFill>
                <a:latin typeface="Arial" pitchFamily="34" charset="0"/>
                <a:cs typeface="Arial" pitchFamily="34" charset="0"/>
              </a:rPr>
              <a:t>Presenter: </a:t>
            </a:r>
            <a:r>
              <a:rPr lang="en-US" sz="2200" b="0" dirty="0" err="1" smtClean="0">
                <a:solidFill>
                  <a:schemeClr val="tx1"/>
                </a:solidFill>
                <a:latin typeface="Arial" pitchFamily="34" charset="0"/>
                <a:cs typeface="Arial" pitchFamily="34" charset="0"/>
              </a:rPr>
              <a:t>Georgios</a:t>
            </a:r>
            <a:r>
              <a:rPr lang="en-US" sz="2200" b="0" dirty="0" smtClean="0">
                <a:solidFill>
                  <a:schemeClr val="tx1"/>
                </a:solidFill>
                <a:latin typeface="Arial" pitchFamily="34" charset="0"/>
                <a:cs typeface="Arial" pitchFamily="34" charset="0"/>
              </a:rPr>
              <a:t> </a:t>
            </a:r>
            <a:r>
              <a:rPr lang="en-US" sz="2200" b="0" dirty="0" err="1" smtClean="0">
                <a:solidFill>
                  <a:schemeClr val="tx1"/>
                </a:solidFill>
                <a:latin typeface="Arial" pitchFamily="34" charset="0"/>
                <a:cs typeface="Arial" pitchFamily="34" charset="0"/>
              </a:rPr>
              <a:t>Larkou</a:t>
            </a:r>
            <a:endParaRPr lang="en-US" sz="2200" b="0" dirty="0">
              <a:solidFill>
                <a:schemeClr val="tx1"/>
              </a:solidFill>
              <a:latin typeface="Arial" pitchFamily="34" charset="0"/>
              <a:cs typeface="Arial" pitchFamily="34" charset="0"/>
            </a:endParaRPr>
          </a:p>
        </p:txBody>
      </p:sp>
      <p:sp>
        <p:nvSpPr>
          <p:cNvPr id="22" name="Rectangle 9"/>
          <p:cNvSpPr>
            <a:spLocks noChangeArrowheads="1"/>
          </p:cNvSpPr>
          <p:nvPr/>
        </p:nvSpPr>
        <p:spPr bwMode="auto">
          <a:xfrm>
            <a:off x="323850" y="214313"/>
            <a:ext cx="8569325" cy="1919287"/>
          </a:xfrm>
          <a:prstGeom prst="rect">
            <a:avLst/>
          </a:prstGeom>
          <a:solidFill>
            <a:schemeClr val="accent1">
              <a:alpha val="43921"/>
            </a:schemeClr>
          </a:solidFill>
          <a:ln w="38100">
            <a:solidFill>
              <a:schemeClr val="tx1"/>
            </a:solidFill>
            <a:round/>
            <a:headEnd/>
            <a:tailEnd/>
          </a:ln>
        </p:spPr>
        <p:txBody>
          <a:bodyPr wrap="none" anchor="ctr"/>
          <a:lstStyle/>
          <a:p>
            <a:pPr algn="ctr"/>
            <a:endParaRPr lang="en-GB">
              <a:latin typeface="Arial" pitchFamily="34" charset="0"/>
              <a:cs typeface="Arial" pitchFamily="34" charset="0"/>
            </a:endParaRPr>
          </a:p>
        </p:txBody>
      </p:sp>
      <p:sp>
        <p:nvSpPr>
          <p:cNvPr id="23" name="Rectangle 2"/>
          <p:cNvSpPr>
            <a:spLocks noGrp="1" noChangeArrowheads="1"/>
          </p:cNvSpPr>
          <p:nvPr>
            <p:ph type="ctrTitle"/>
          </p:nvPr>
        </p:nvSpPr>
        <p:spPr>
          <a:xfrm>
            <a:off x="250825" y="188913"/>
            <a:ext cx="8321675" cy="2016125"/>
          </a:xfrm>
        </p:spPr>
        <p:txBody>
          <a:bodyPr lIns="92075" tIns="46038" rIns="92075" bIns="46038"/>
          <a:lstStyle/>
          <a:p>
            <a:r>
              <a:rPr lang="en-US" sz="3600" b="1" smtClean="0">
                <a:latin typeface="Arial" pitchFamily="34" charset="0"/>
                <a:ea typeface="ＭＳ Ｐゴシック" pitchFamily="34" charset="-128"/>
                <a:cs typeface="Arial" pitchFamily="34" charset="0"/>
              </a:rPr>
              <a:t>Towards Planet-Scale Localization on Smartphones</a:t>
            </a:r>
            <a:br>
              <a:rPr lang="en-US" sz="3600" b="1" smtClean="0">
                <a:latin typeface="Arial" pitchFamily="34" charset="0"/>
                <a:ea typeface="ＭＳ Ｐゴシック" pitchFamily="34" charset="-128"/>
                <a:cs typeface="Arial" pitchFamily="34" charset="0"/>
              </a:rPr>
            </a:br>
            <a:r>
              <a:rPr lang="en-US" sz="3600" b="1" smtClean="0">
                <a:latin typeface="Arial" pitchFamily="34" charset="0"/>
                <a:ea typeface="ＭＳ Ｐゴシック" pitchFamily="34" charset="-128"/>
                <a:cs typeface="Arial" pitchFamily="34" charset="0"/>
              </a:rPr>
              <a:t>with a Partial Radiomap</a:t>
            </a:r>
            <a:endParaRPr lang="en-US" sz="3600" i="1" smtClean="0">
              <a:solidFill>
                <a:schemeClr val="tx1"/>
              </a:solidFill>
              <a:latin typeface="Arial" pitchFamily="34" charset="0"/>
              <a:ea typeface="ＭＳ Ｐゴシック" pitchFamily="34" charset="-128"/>
              <a:cs typeface="Arial" pitchFamily="34" charset="0"/>
            </a:endParaRPr>
          </a:p>
        </p:txBody>
      </p:sp>
      <p:sp>
        <p:nvSpPr>
          <p:cNvPr id="25" name="Rectangle 11"/>
          <p:cNvSpPr>
            <a:spLocks noChangeArrowheads="1"/>
          </p:cNvSpPr>
          <p:nvPr/>
        </p:nvSpPr>
        <p:spPr bwMode="auto">
          <a:xfrm>
            <a:off x="323850" y="5373216"/>
            <a:ext cx="8496300" cy="1150937"/>
          </a:xfrm>
          <a:prstGeom prst="rect">
            <a:avLst/>
          </a:prstGeom>
          <a:solidFill>
            <a:srgbClr val="92D050">
              <a:alpha val="72156"/>
            </a:srgbClr>
          </a:solidFill>
          <a:ln w="38100">
            <a:solidFill>
              <a:schemeClr val="tx1"/>
            </a:solidFill>
            <a:round/>
            <a:headEnd/>
            <a:tailEnd/>
          </a:ln>
        </p:spPr>
        <p:txBody>
          <a:bodyPr wrap="none" anchor="ctr"/>
          <a:lstStyle/>
          <a:p>
            <a:pPr algn="ctr"/>
            <a:r>
              <a:rPr lang="en-US" sz="1800">
                <a:latin typeface="Arial" pitchFamily="34" charset="0"/>
                <a:cs typeface="Arial" pitchFamily="34" charset="0"/>
              </a:rPr>
              <a:t>ACM HotPlanet 2012 – The 4</a:t>
            </a:r>
            <a:r>
              <a:rPr lang="en-US" sz="1800" baseline="30000">
                <a:latin typeface="Arial" pitchFamily="34" charset="0"/>
                <a:cs typeface="Arial" pitchFamily="34" charset="0"/>
              </a:rPr>
              <a:t>th</a:t>
            </a:r>
            <a:r>
              <a:rPr lang="en-US" sz="1800">
                <a:latin typeface="Arial" pitchFamily="34" charset="0"/>
                <a:cs typeface="Arial" pitchFamily="34" charset="0"/>
              </a:rPr>
              <a:t> ACM International Workshop on </a:t>
            </a:r>
          </a:p>
          <a:p>
            <a:pPr algn="ctr"/>
            <a:r>
              <a:rPr lang="en-US" sz="1800">
                <a:latin typeface="Arial" pitchFamily="34" charset="0"/>
                <a:cs typeface="Arial" pitchFamily="34" charset="0"/>
              </a:rPr>
              <a:t>Hot Topics in Planet-Scale Measurement – co-located with ACM MobiSys</a:t>
            </a:r>
          </a:p>
          <a:p>
            <a:pPr algn="ctr"/>
            <a:r>
              <a:rPr lang="en-US" sz="1800">
                <a:latin typeface="Arial" pitchFamily="34" charset="0"/>
                <a:cs typeface="Arial" pitchFamily="34" charset="0"/>
              </a:rPr>
              <a:t>25</a:t>
            </a:r>
            <a:r>
              <a:rPr lang="en-US" sz="1800" baseline="30000">
                <a:latin typeface="Arial" pitchFamily="34" charset="0"/>
                <a:cs typeface="Arial" pitchFamily="34" charset="0"/>
              </a:rPr>
              <a:t>th</a:t>
            </a:r>
            <a:r>
              <a:rPr lang="en-US" sz="1800">
                <a:latin typeface="Arial" pitchFamily="34" charset="0"/>
                <a:cs typeface="Arial" pitchFamily="34" charset="0"/>
              </a:rPr>
              <a:t> June, 2012 Low Wood Bay, Lake District, UK</a:t>
            </a:r>
            <a:r>
              <a:rPr lang="en-US" sz="1800">
                <a:solidFill>
                  <a:schemeClr val="tx1"/>
                </a:solidFill>
                <a:latin typeface="Arial" pitchFamily="34" charset="0"/>
                <a:cs typeface="Arial" pitchFamily="34" charset="0"/>
              </a:rPr>
              <a:t>.</a:t>
            </a:r>
            <a:endParaRPr lang="en-US" sz="1800">
              <a:latin typeface="Arial" pitchFamily="34" charset="0"/>
              <a:cs typeface="Arial" pitchFamily="34" charset="0"/>
            </a:endParaRPr>
          </a:p>
        </p:txBody>
      </p:sp>
      <p:pic>
        <p:nvPicPr>
          <p:cNvPr id="26"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69225" y="4005263"/>
            <a:ext cx="6477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6" descr="C:\Users\dzeina\Desktop\Frederick\Frederick documents\frederick uni logo.ep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888" y="3429000"/>
            <a:ext cx="23209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6325" y="4005263"/>
            <a:ext cx="153987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12"/>
          <p:cNvSpPr txBox="1">
            <a:spLocks noChangeArrowheads="1"/>
          </p:cNvSpPr>
          <p:nvPr/>
        </p:nvSpPr>
        <p:spPr bwMode="auto">
          <a:xfrm>
            <a:off x="6300788" y="4560888"/>
            <a:ext cx="1935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tx2"/>
                </a:solidFill>
                <a:latin typeface="Arial" charset="0"/>
                <a:ea typeface="ＭＳ Ｐゴシック" pitchFamily="34" charset="-128"/>
              </a:defRPr>
            </a:lvl1pPr>
            <a:lvl2pPr marL="742950" indent="-285750" eaLnBrk="0" hangingPunct="0">
              <a:defRPr sz="3600" b="1">
                <a:solidFill>
                  <a:schemeClr val="tx2"/>
                </a:solidFill>
                <a:latin typeface="Arial" charset="0"/>
                <a:ea typeface="ＭＳ Ｐゴシック" pitchFamily="34" charset="-128"/>
              </a:defRPr>
            </a:lvl2pPr>
            <a:lvl3pPr marL="1143000" indent="-228600" eaLnBrk="0" hangingPunct="0">
              <a:defRPr sz="3600" b="1">
                <a:solidFill>
                  <a:schemeClr val="tx2"/>
                </a:solidFill>
                <a:latin typeface="Arial" charset="0"/>
                <a:ea typeface="ＭＳ Ｐゴシック" pitchFamily="34" charset="-128"/>
              </a:defRPr>
            </a:lvl3pPr>
            <a:lvl4pPr marL="1600200" indent="-228600" eaLnBrk="0" hangingPunct="0">
              <a:defRPr sz="3600" b="1">
                <a:solidFill>
                  <a:schemeClr val="tx2"/>
                </a:solidFill>
                <a:latin typeface="Arial" charset="0"/>
                <a:ea typeface="ＭＳ Ｐゴシック" pitchFamily="34" charset="-128"/>
              </a:defRPr>
            </a:lvl4pPr>
            <a:lvl5pPr marL="2057400" indent="-228600" eaLnBrk="0" hangingPunct="0">
              <a:defRPr sz="36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3600" b="1">
                <a:solidFill>
                  <a:schemeClr val="tx2"/>
                </a:solidFill>
                <a:latin typeface="Arial" charset="0"/>
                <a:ea typeface="ＭＳ Ｐゴシック" pitchFamily="34" charset="-128"/>
              </a:defRPr>
            </a:lvl9pPr>
          </a:lstStyle>
          <a:p>
            <a:pPr eaLnBrk="1" hangingPunct="1"/>
            <a:r>
              <a:rPr lang="en-US" sz="1400" dirty="0">
                <a:solidFill>
                  <a:schemeClr val="bg1">
                    <a:lumMod val="65000"/>
                  </a:schemeClr>
                </a:solidFill>
                <a:latin typeface="Arial" pitchFamily="34" charset="0"/>
                <a:cs typeface="Arial" pitchFamily="34" charset="0"/>
              </a:rPr>
              <a:t>University of Cyprus</a:t>
            </a:r>
          </a:p>
        </p:txBody>
      </p:sp>
      <p:pic>
        <p:nvPicPr>
          <p:cNvPr id="30"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67625" y="2349500"/>
            <a:ext cx="7334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151" y="2205038"/>
            <a:ext cx="172747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5"/>
          <p:cNvSpPr txBox="1">
            <a:spLocks noChangeArrowheads="1"/>
          </p:cNvSpPr>
          <p:nvPr/>
        </p:nvSpPr>
        <p:spPr bwMode="auto">
          <a:xfrm>
            <a:off x="6372225" y="2924175"/>
            <a:ext cx="1935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tx2"/>
                </a:solidFill>
                <a:latin typeface="Arial" charset="0"/>
                <a:ea typeface="ＭＳ Ｐゴシック" pitchFamily="34" charset="-128"/>
              </a:defRPr>
            </a:lvl1pPr>
            <a:lvl2pPr marL="742950" indent="-285750" eaLnBrk="0" hangingPunct="0">
              <a:defRPr sz="3600" b="1">
                <a:solidFill>
                  <a:schemeClr val="tx2"/>
                </a:solidFill>
                <a:latin typeface="Arial" charset="0"/>
                <a:ea typeface="ＭＳ Ｐゴシック" pitchFamily="34" charset="-128"/>
              </a:defRPr>
            </a:lvl2pPr>
            <a:lvl3pPr marL="1143000" indent="-228600" eaLnBrk="0" hangingPunct="0">
              <a:defRPr sz="3600" b="1">
                <a:solidFill>
                  <a:schemeClr val="tx2"/>
                </a:solidFill>
                <a:latin typeface="Arial" charset="0"/>
                <a:ea typeface="ＭＳ Ｐゴシック" pitchFamily="34" charset="-128"/>
              </a:defRPr>
            </a:lvl3pPr>
            <a:lvl4pPr marL="1600200" indent="-228600" eaLnBrk="0" hangingPunct="0">
              <a:defRPr sz="3600" b="1">
                <a:solidFill>
                  <a:schemeClr val="tx2"/>
                </a:solidFill>
                <a:latin typeface="Arial" charset="0"/>
                <a:ea typeface="ＭＳ Ｐゴシック" pitchFamily="34" charset="-128"/>
              </a:defRPr>
            </a:lvl4pPr>
            <a:lvl5pPr marL="2057400" indent="-228600" eaLnBrk="0" hangingPunct="0">
              <a:defRPr sz="36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3600" b="1">
                <a:solidFill>
                  <a:schemeClr val="tx2"/>
                </a:solidFill>
                <a:latin typeface="Arial" charset="0"/>
                <a:ea typeface="ＭＳ Ｐゴシック" pitchFamily="34" charset="-128"/>
              </a:defRPr>
            </a:lvl9pPr>
          </a:lstStyle>
          <a:p>
            <a:pPr eaLnBrk="1" hangingPunct="1"/>
            <a:r>
              <a:rPr lang="en-US" sz="1400" dirty="0">
                <a:solidFill>
                  <a:schemeClr val="bg1">
                    <a:lumMod val="65000"/>
                  </a:schemeClr>
                </a:solidFill>
                <a:latin typeface="Arial" pitchFamily="34" charset="0"/>
                <a:cs typeface="Arial" pitchFamily="34" charset="0"/>
              </a:rPr>
              <a:t>University of Cyprus</a:t>
            </a:r>
          </a:p>
        </p:txBody>
      </p:sp>
    </p:spTree>
    <p:extLst>
      <p:ext uri="{BB962C8B-B14F-4D97-AF65-F5344CB8AC3E}">
        <p14:creationId xmlns:p14="http://schemas.microsoft.com/office/powerpoint/2010/main" val="1145213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A Word on Localization Systems…</a:t>
            </a:r>
            <a:endParaRPr lang="en-US" dirty="0"/>
          </a:p>
        </p:txBody>
      </p:sp>
      <p:sp>
        <p:nvSpPr>
          <p:cNvPr id="3" name="Content Placeholder 2"/>
          <p:cNvSpPr>
            <a:spLocks noGrp="1"/>
          </p:cNvSpPr>
          <p:nvPr>
            <p:ph idx="1"/>
          </p:nvPr>
        </p:nvSpPr>
        <p:spPr/>
        <p:txBody>
          <a:bodyPr/>
          <a:lstStyle/>
          <a:p>
            <a:r>
              <a:rPr lang="en-US" sz="2600" dirty="0" smtClean="0">
                <a:ea typeface="ＭＳ Ｐゴシック" pitchFamily="34" charset="-128"/>
              </a:rPr>
              <a:t>Smartphones already collect positional information. Same applies to </a:t>
            </a:r>
            <a:r>
              <a:rPr lang="en-US" sz="2600" b="1" dirty="0" smtClean="0">
                <a:ea typeface="ＭＳ Ｐゴシック" pitchFamily="34" charset="-128"/>
              </a:rPr>
              <a:t>Social Networking</a:t>
            </a:r>
            <a:r>
              <a:rPr lang="en-US" sz="2600" dirty="0" smtClean="0">
                <a:ea typeface="ＭＳ Ｐゴシック" pitchFamily="34" charset="-128"/>
              </a:rPr>
              <a:t> Applications (e.g., Facebook, Latitude, </a:t>
            </a:r>
            <a:r>
              <a:rPr lang="en-US" sz="2600" dirty="0" err="1" smtClean="0">
                <a:ea typeface="ＭＳ Ｐゴシック" pitchFamily="34" charset="-128"/>
              </a:rPr>
              <a:t>Gowalla</a:t>
            </a:r>
            <a:r>
              <a:rPr lang="en-US" sz="2600" dirty="0" smtClean="0">
                <a:ea typeface="ＭＳ Ｐゴシック" pitchFamily="34" charset="-128"/>
              </a:rPr>
              <a:t>, Twitter, etc.) </a:t>
            </a:r>
          </a:p>
          <a:p>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b="1" dirty="0" smtClean="0">
              <a:solidFill>
                <a:srgbClr val="000000"/>
              </a:solidFill>
              <a:latin typeface="Arial" charset="0"/>
              <a:ea typeface="ＭＳ Ｐゴシック" pitchFamily="34" charset="-128"/>
            </a:endParaRPr>
          </a:p>
          <a:p>
            <a:pPr fontAlgn="base">
              <a:spcBef>
                <a:spcPct val="0"/>
              </a:spcBef>
              <a:spcAft>
                <a:spcPct val="0"/>
              </a:spcAft>
              <a:defRPr/>
            </a:pPr>
            <a:r>
              <a:rPr lang="en-US" b="1" dirty="0" err="1" smtClean="0">
                <a:solidFill>
                  <a:srgbClr val="000000"/>
                </a:solidFill>
                <a:latin typeface="Arial" charset="0"/>
                <a:ea typeface="ＭＳ Ｐゴシック" pitchFamily="34" charset="-128"/>
              </a:rPr>
              <a:t>HotPlanet</a:t>
            </a:r>
            <a:r>
              <a:rPr lang="en-US" b="1" dirty="0" smtClean="0">
                <a:solidFill>
                  <a:srgbClr val="000000"/>
                </a:solidFill>
                <a:latin typeface="Arial" charset="0"/>
                <a:ea typeface="ＭＳ Ｐゴシック" pitchFamily="34" charset="-128"/>
              </a:rPr>
              <a:t> ’12 © </a:t>
            </a:r>
            <a:r>
              <a:rPr lang="en-US" b="1" dirty="0" err="1" smtClean="0">
                <a:solidFill>
                  <a:srgbClr val="000000"/>
                </a:solidFill>
                <a:latin typeface="Arial" charset="0"/>
                <a:ea typeface="ＭＳ Ｐゴシック" pitchFamily="34" charset="-128"/>
              </a:rPr>
              <a:t>Konstantinidis</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Chatzimilioudis</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Laoudias</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Nicolaou</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Zeinalipour-Yatzi</a:t>
            </a:r>
            <a:endParaRPr lang="en-US" b="1" dirty="0" smtClean="0">
              <a:solidFill>
                <a:srgbClr val="000000"/>
              </a:solidFill>
              <a:latin typeface="Arial" charset="0"/>
              <a:ea typeface="ＭＳ Ｐゴシック" pitchFamily="34" charset="-128"/>
            </a:endParaRPr>
          </a:p>
          <a:p>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4</a:t>
            </a:fld>
            <a:endParaRPr lang="en-US" dirty="0"/>
          </a:p>
        </p:txBody>
      </p:sp>
      <p:pic>
        <p:nvPicPr>
          <p:cNvPr id="6" name="Picture 6" descr="http://t0.gstatic.com/images?q=tbn:ANd9GcRG41KjMP5IUNLGgyondm30UL6OyZBDJFiT6Mzf1oU9TwHyFp3KS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 y="3716338"/>
            <a:ext cx="2519362"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381000" y="2492375"/>
            <a:ext cx="3167062" cy="1015663"/>
          </a:xfrm>
          <a:prstGeom prst="rect">
            <a:avLst/>
          </a:prstGeom>
          <a:solidFill>
            <a:srgbClr val="92D050"/>
          </a:solidFill>
          <a:ln w="19050">
            <a:solidFill>
              <a:srgbClr val="FF0000"/>
            </a:solidFill>
            <a:miter lim="800000"/>
            <a:headEnd/>
            <a:tailEnd/>
          </a:ln>
        </p:spPr>
        <p:txBody>
          <a:bodyPr>
            <a:spAutoFit/>
          </a:bodyPr>
          <a:lstStyle/>
          <a:p>
            <a:r>
              <a:rPr lang="en-US" sz="2000" b="1" dirty="0">
                <a:solidFill>
                  <a:srgbClr val="FF0000"/>
                </a:solidFill>
                <a:latin typeface="Arial" pitchFamily="34" charset="0"/>
                <a:cs typeface="Arial" pitchFamily="34" charset="0"/>
              </a:rPr>
              <a:t>A-GPS: </a:t>
            </a:r>
            <a:r>
              <a:rPr lang="en-US" sz="2000" b="1" dirty="0">
                <a:latin typeface="Arial" pitchFamily="34" charset="0"/>
                <a:cs typeface="Arial" pitchFamily="34" charset="0"/>
              </a:rPr>
              <a:t>assistance of beams transmitted from satellites</a:t>
            </a:r>
          </a:p>
        </p:txBody>
      </p:sp>
      <p:sp>
        <p:nvSpPr>
          <p:cNvPr id="8" name="Rectangle 7"/>
          <p:cNvSpPr>
            <a:spLocks noChangeArrowheads="1"/>
          </p:cNvSpPr>
          <p:nvPr/>
        </p:nvSpPr>
        <p:spPr bwMode="auto">
          <a:xfrm>
            <a:off x="3763962" y="2492375"/>
            <a:ext cx="5005388" cy="1657350"/>
          </a:xfrm>
          <a:prstGeom prst="rect">
            <a:avLst/>
          </a:prstGeom>
          <a:solidFill>
            <a:srgbClr val="92D050"/>
          </a:solidFill>
          <a:ln w="19050">
            <a:solidFill>
              <a:srgbClr val="FF0000"/>
            </a:solidFill>
            <a:miter lim="800000"/>
            <a:headEnd/>
            <a:tailEnd/>
          </a:ln>
        </p:spPr>
        <p:txBody>
          <a:bodyPr>
            <a:spAutoFit/>
          </a:bodyPr>
          <a:lstStyle/>
          <a:p>
            <a:r>
              <a:rPr lang="en-US" sz="2000" b="1" dirty="0">
                <a:solidFill>
                  <a:srgbClr val="FF0000"/>
                </a:solidFill>
                <a:latin typeface="Arial" pitchFamily="34" charset="0"/>
                <a:cs typeface="Arial" pitchFamily="34" charset="0"/>
              </a:rPr>
              <a:t>C-RSS </a:t>
            </a:r>
            <a:r>
              <a:rPr lang="en-US" sz="2000" b="1" dirty="0" err="1">
                <a:solidFill>
                  <a:srgbClr val="FF0000"/>
                </a:solidFill>
                <a:latin typeface="Arial" pitchFamily="34" charset="0"/>
                <a:cs typeface="Arial" pitchFamily="34" charset="0"/>
              </a:rPr>
              <a:t>RadioMap</a:t>
            </a:r>
            <a:r>
              <a:rPr lang="en-US" sz="2000" b="1" dirty="0">
                <a:solidFill>
                  <a:srgbClr val="FF0000"/>
                </a:solidFill>
                <a:latin typeface="Arial" pitchFamily="34" charset="0"/>
                <a:cs typeface="Arial" pitchFamily="34" charset="0"/>
              </a:rPr>
              <a:t> services: </a:t>
            </a:r>
            <a:r>
              <a:rPr lang="en-US" sz="2000" b="1" dirty="0">
                <a:latin typeface="Arial" pitchFamily="34" charset="0"/>
                <a:cs typeface="Arial" pitchFamily="34" charset="0"/>
              </a:rPr>
              <a:t>collect RSS values from </a:t>
            </a:r>
            <a:r>
              <a:rPr lang="en-US" sz="2000" b="1" dirty="0" err="1">
                <a:latin typeface="Arial" pitchFamily="34" charset="0"/>
                <a:cs typeface="Arial" pitchFamily="34" charset="0"/>
              </a:rPr>
              <a:t>WiFi</a:t>
            </a:r>
            <a:r>
              <a:rPr lang="en-US" sz="2000" b="1" dirty="0">
                <a:latin typeface="Arial" pitchFamily="34" charset="0"/>
                <a:cs typeface="Arial" pitchFamily="34" charset="0"/>
              </a:rPr>
              <a:t> APs in the vicinity of the user and transfer an RSS vector to a centralized server that derives the user’s location from a </a:t>
            </a:r>
            <a:r>
              <a:rPr lang="en-US" sz="2000" b="1" dirty="0" err="1">
                <a:latin typeface="Arial" pitchFamily="34" charset="0"/>
                <a:cs typeface="Arial" pitchFamily="34" charset="0"/>
              </a:rPr>
              <a:t>RadioMap</a:t>
            </a:r>
            <a:endParaRPr lang="en-US" sz="2000" b="1" dirty="0">
              <a:latin typeface="Arial" pitchFamily="34" charset="0"/>
              <a:cs typeface="Arial" pitchFamily="34" charset="0"/>
            </a:endParaRPr>
          </a:p>
        </p:txBody>
      </p:sp>
      <p:pic>
        <p:nvPicPr>
          <p:cNvPr id="9" name="Picture 9" descr="C:\Users\dzeina\AppData\Local\Microsoft\Windows\Temporary Internet Files\Content.IE5\AIPWIMJQ\MC90043163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9012" y="4846638"/>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descr="http://www.journalofamnangler.com/wp-content/uploads/2011/08/cell-tow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850" y="4292600"/>
            <a:ext cx="5762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http://www.journalofamnangler.com/wp-content/uploads/2011/08/cell-tow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7075" y="5445125"/>
            <a:ext cx="5762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http://www.journalofamnangler.com/wp-content/uploads/2011/08/cell-tow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4412" y="4292600"/>
            <a:ext cx="5762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6069012" y="5240338"/>
            <a:ext cx="295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tx2"/>
                </a:solidFill>
                <a:latin typeface="Arial" charset="0"/>
                <a:ea typeface="ＭＳ Ｐゴシック" pitchFamily="34" charset="-128"/>
              </a:defRPr>
            </a:lvl1pPr>
            <a:lvl2pPr marL="742950" indent="-285750" eaLnBrk="0" hangingPunct="0">
              <a:defRPr sz="3600" b="1">
                <a:solidFill>
                  <a:schemeClr val="tx2"/>
                </a:solidFill>
                <a:latin typeface="Arial" charset="0"/>
                <a:ea typeface="ＭＳ Ｐゴシック" pitchFamily="34" charset="-128"/>
              </a:defRPr>
            </a:lvl2pPr>
            <a:lvl3pPr marL="1143000" indent="-228600" eaLnBrk="0" hangingPunct="0">
              <a:defRPr sz="3600" b="1">
                <a:solidFill>
                  <a:schemeClr val="tx2"/>
                </a:solidFill>
                <a:latin typeface="Arial" charset="0"/>
                <a:ea typeface="ＭＳ Ｐゴシック" pitchFamily="34" charset="-128"/>
              </a:defRPr>
            </a:lvl3pPr>
            <a:lvl4pPr marL="1600200" indent="-228600" eaLnBrk="0" hangingPunct="0">
              <a:defRPr sz="3600" b="1">
                <a:solidFill>
                  <a:schemeClr val="tx2"/>
                </a:solidFill>
                <a:latin typeface="Arial" charset="0"/>
                <a:ea typeface="ＭＳ Ｐゴシック" pitchFamily="34" charset="-128"/>
              </a:defRPr>
            </a:lvl4pPr>
            <a:lvl5pPr marL="2057400" indent="-228600" eaLnBrk="0" hangingPunct="0">
              <a:defRPr sz="36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3600" b="1">
                <a:solidFill>
                  <a:schemeClr val="tx2"/>
                </a:solidFill>
                <a:latin typeface="Arial" charset="0"/>
                <a:ea typeface="ＭＳ Ｐゴシック" pitchFamily="34" charset="-128"/>
              </a:defRPr>
            </a:lvl9pPr>
          </a:lstStyle>
          <a:p>
            <a:pPr eaLnBrk="1" hangingPunct="1"/>
            <a:r>
              <a:rPr lang="en-US" sz="1200"/>
              <a:t>D</a:t>
            </a:r>
          </a:p>
        </p:txBody>
      </p:sp>
      <p:sp>
        <p:nvSpPr>
          <p:cNvPr id="14" name="TextBox 13"/>
          <p:cNvSpPr txBox="1">
            <a:spLocks noChangeArrowheads="1"/>
          </p:cNvSpPr>
          <p:nvPr/>
        </p:nvSpPr>
        <p:spPr bwMode="auto">
          <a:xfrm>
            <a:off x="5276850" y="4797425"/>
            <a:ext cx="482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tx2"/>
                </a:solidFill>
                <a:latin typeface="Arial" charset="0"/>
                <a:ea typeface="ＭＳ Ｐゴシック" pitchFamily="34" charset="-128"/>
              </a:defRPr>
            </a:lvl1pPr>
            <a:lvl2pPr marL="742950" indent="-285750" eaLnBrk="0" hangingPunct="0">
              <a:defRPr sz="3600" b="1">
                <a:solidFill>
                  <a:schemeClr val="tx2"/>
                </a:solidFill>
                <a:latin typeface="Arial" charset="0"/>
                <a:ea typeface="ＭＳ Ｐゴシック" pitchFamily="34" charset="-128"/>
              </a:defRPr>
            </a:lvl2pPr>
            <a:lvl3pPr marL="1143000" indent="-228600" eaLnBrk="0" hangingPunct="0">
              <a:defRPr sz="3600" b="1">
                <a:solidFill>
                  <a:schemeClr val="tx2"/>
                </a:solidFill>
                <a:latin typeface="Arial" charset="0"/>
                <a:ea typeface="ＭＳ Ｐゴシック" pitchFamily="34" charset="-128"/>
              </a:defRPr>
            </a:lvl3pPr>
            <a:lvl4pPr marL="1600200" indent="-228600" eaLnBrk="0" hangingPunct="0">
              <a:defRPr sz="3600" b="1">
                <a:solidFill>
                  <a:schemeClr val="tx2"/>
                </a:solidFill>
                <a:latin typeface="Arial" charset="0"/>
                <a:ea typeface="ＭＳ Ｐゴシック" pitchFamily="34" charset="-128"/>
              </a:defRPr>
            </a:lvl4pPr>
            <a:lvl5pPr marL="2057400" indent="-228600" eaLnBrk="0" hangingPunct="0">
              <a:defRPr sz="36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3600" b="1">
                <a:solidFill>
                  <a:schemeClr val="tx2"/>
                </a:solidFill>
                <a:latin typeface="Arial" charset="0"/>
                <a:ea typeface="ＭＳ Ｐゴシック" pitchFamily="34" charset="-128"/>
              </a:defRPr>
            </a:lvl9pPr>
          </a:lstStyle>
          <a:p>
            <a:pPr eaLnBrk="1" hangingPunct="1"/>
            <a:r>
              <a:rPr lang="en-US" sz="1200"/>
              <a:t>AP1</a:t>
            </a:r>
          </a:p>
        </p:txBody>
      </p:sp>
      <p:sp>
        <p:nvSpPr>
          <p:cNvPr id="15" name="TextBox 14"/>
          <p:cNvSpPr txBox="1">
            <a:spLocks noChangeArrowheads="1"/>
          </p:cNvSpPr>
          <p:nvPr/>
        </p:nvSpPr>
        <p:spPr bwMode="auto">
          <a:xfrm>
            <a:off x="7437437" y="4797425"/>
            <a:ext cx="482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tx2"/>
                </a:solidFill>
                <a:latin typeface="Arial" charset="0"/>
                <a:ea typeface="ＭＳ Ｐゴシック" pitchFamily="34" charset="-128"/>
              </a:defRPr>
            </a:lvl1pPr>
            <a:lvl2pPr marL="742950" indent="-285750" eaLnBrk="0" hangingPunct="0">
              <a:defRPr sz="3600" b="1">
                <a:solidFill>
                  <a:schemeClr val="tx2"/>
                </a:solidFill>
                <a:latin typeface="Arial" charset="0"/>
                <a:ea typeface="ＭＳ Ｐゴシック" pitchFamily="34" charset="-128"/>
              </a:defRPr>
            </a:lvl2pPr>
            <a:lvl3pPr marL="1143000" indent="-228600" eaLnBrk="0" hangingPunct="0">
              <a:defRPr sz="3600" b="1">
                <a:solidFill>
                  <a:schemeClr val="tx2"/>
                </a:solidFill>
                <a:latin typeface="Arial" charset="0"/>
                <a:ea typeface="ＭＳ Ｐゴシック" pitchFamily="34" charset="-128"/>
              </a:defRPr>
            </a:lvl3pPr>
            <a:lvl4pPr marL="1600200" indent="-228600" eaLnBrk="0" hangingPunct="0">
              <a:defRPr sz="3600" b="1">
                <a:solidFill>
                  <a:schemeClr val="tx2"/>
                </a:solidFill>
                <a:latin typeface="Arial" charset="0"/>
                <a:ea typeface="ＭＳ Ｐゴシック" pitchFamily="34" charset="-128"/>
              </a:defRPr>
            </a:lvl4pPr>
            <a:lvl5pPr marL="2057400" indent="-228600" eaLnBrk="0" hangingPunct="0">
              <a:defRPr sz="36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3600" b="1">
                <a:solidFill>
                  <a:schemeClr val="tx2"/>
                </a:solidFill>
                <a:latin typeface="Arial" charset="0"/>
                <a:ea typeface="ＭＳ Ｐゴシック" pitchFamily="34" charset="-128"/>
              </a:defRPr>
            </a:lvl9pPr>
          </a:lstStyle>
          <a:p>
            <a:pPr eaLnBrk="1" hangingPunct="1"/>
            <a:r>
              <a:rPr lang="en-US" sz="1200"/>
              <a:t>AP3</a:t>
            </a:r>
          </a:p>
        </p:txBody>
      </p:sp>
      <p:sp>
        <p:nvSpPr>
          <p:cNvPr id="16" name="TextBox 15"/>
          <p:cNvSpPr txBox="1">
            <a:spLocks noChangeArrowheads="1"/>
          </p:cNvSpPr>
          <p:nvPr/>
        </p:nvSpPr>
        <p:spPr bwMode="auto">
          <a:xfrm>
            <a:off x="7148512" y="5949950"/>
            <a:ext cx="484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tx2"/>
                </a:solidFill>
                <a:latin typeface="Arial" charset="0"/>
                <a:ea typeface="ＭＳ Ｐゴシック" pitchFamily="34" charset="-128"/>
              </a:defRPr>
            </a:lvl1pPr>
            <a:lvl2pPr marL="742950" indent="-285750" eaLnBrk="0" hangingPunct="0">
              <a:defRPr sz="3600" b="1">
                <a:solidFill>
                  <a:schemeClr val="tx2"/>
                </a:solidFill>
                <a:latin typeface="Arial" charset="0"/>
                <a:ea typeface="ＭＳ Ｐゴシック" pitchFamily="34" charset="-128"/>
              </a:defRPr>
            </a:lvl2pPr>
            <a:lvl3pPr marL="1143000" indent="-228600" eaLnBrk="0" hangingPunct="0">
              <a:defRPr sz="3600" b="1">
                <a:solidFill>
                  <a:schemeClr val="tx2"/>
                </a:solidFill>
                <a:latin typeface="Arial" charset="0"/>
                <a:ea typeface="ＭＳ Ｐゴシック" pitchFamily="34" charset="-128"/>
              </a:defRPr>
            </a:lvl3pPr>
            <a:lvl4pPr marL="1600200" indent="-228600" eaLnBrk="0" hangingPunct="0">
              <a:defRPr sz="3600" b="1">
                <a:solidFill>
                  <a:schemeClr val="tx2"/>
                </a:solidFill>
                <a:latin typeface="Arial" charset="0"/>
                <a:ea typeface="ＭＳ Ｐゴシック" pitchFamily="34" charset="-128"/>
              </a:defRPr>
            </a:lvl4pPr>
            <a:lvl5pPr marL="2057400" indent="-228600" eaLnBrk="0" hangingPunct="0">
              <a:defRPr sz="36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3600" b="1">
                <a:solidFill>
                  <a:schemeClr val="tx2"/>
                </a:solidFill>
                <a:latin typeface="Arial" charset="0"/>
                <a:ea typeface="ＭＳ Ｐゴシック" pitchFamily="34" charset="-128"/>
              </a:defRPr>
            </a:lvl9pPr>
          </a:lstStyle>
          <a:p>
            <a:pPr eaLnBrk="1" hangingPunct="1"/>
            <a:r>
              <a:rPr lang="en-US" sz="1200"/>
              <a:t>AP2</a:t>
            </a:r>
          </a:p>
        </p:txBody>
      </p:sp>
      <p:cxnSp>
        <p:nvCxnSpPr>
          <p:cNvPr id="17" name="Curved Connector 16"/>
          <p:cNvCxnSpPr/>
          <p:nvPr/>
        </p:nvCxnSpPr>
        <p:spPr bwMode="auto">
          <a:xfrm rot="16200000" flipV="1">
            <a:off x="5960268" y="4474369"/>
            <a:ext cx="265113" cy="479425"/>
          </a:xfrm>
          <a:prstGeom prst="curvedConnector2">
            <a:avLst/>
          </a:prstGeom>
          <a:ln>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18" name="Curved Connector 17"/>
          <p:cNvCxnSpPr/>
          <p:nvPr/>
        </p:nvCxnSpPr>
        <p:spPr bwMode="auto">
          <a:xfrm rot="5400000" flipH="1" flipV="1">
            <a:off x="6715918" y="4198144"/>
            <a:ext cx="265113" cy="1031875"/>
          </a:xfrm>
          <a:prstGeom prst="curvedConnector2">
            <a:avLst/>
          </a:prstGeom>
          <a:ln>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19" name="Curved Connector 18"/>
          <p:cNvCxnSpPr/>
          <p:nvPr/>
        </p:nvCxnSpPr>
        <p:spPr bwMode="auto">
          <a:xfrm rot="16200000" flipH="1">
            <a:off x="6525418" y="5180807"/>
            <a:ext cx="358775" cy="744538"/>
          </a:xfrm>
          <a:prstGeom prst="curvedConnector2">
            <a:avLst/>
          </a:prstGeom>
          <a:ln>
            <a:prstDash val="dash"/>
            <a:headEnd type="none" w="med" len="med"/>
            <a:tailEnd type="arrow"/>
          </a:ln>
        </p:spPr>
        <p:style>
          <a:lnRef idx="1">
            <a:schemeClr val="dk1"/>
          </a:lnRef>
          <a:fillRef idx="0">
            <a:schemeClr val="dk1"/>
          </a:fillRef>
          <a:effectRef idx="0">
            <a:schemeClr val="dk1"/>
          </a:effectRef>
          <a:fontRef idx="minor">
            <a:schemeClr val="tx1"/>
          </a:fontRef>
        </p:style>
      </p:cxnSp>
      <p:grpSp>
        <p:nvGrpSpPr>
          <p:cNvPr id="20" name="Group 97"/>
          <p:cNvGrpSpPr>
            <a:grpSpLocks/>
          </p:cNvGrpSpPr>
          <p:nvPr/>
        </p:nvGrpSpPr>
        <p:grpSpPr bwMode="auto">
          <a:xfrm>
            <a:off x="4700587" y="5516563"/>
            <a:ext cx="792163" cy="792162"/>
            <a:chOff x="4427984" y="4581128"/>
            <a:chExt cx="792088" cy="792088"/>
          </a:xfrm>
        </p:grpSpPr>
        <p:pic>
          <p:nvPicPr>
            <p:cNvPr id="21" name="Picture 12" descr="C:\Users\dzeina\AppData\Local\Microsoft\Windows\Temporary Internet Files\Content.IE5\HP5PT56Q\MC900434845[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4581128"/>
              <a:ext cx="79208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3" descr="C:\Users\dzeina\AppData\Local\Microsoft\Windows\Temporary Internet Files\Content.IE5\HP5PT56Q\MC900438067[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5013176"/>
              <a:ext cx="345232" cy="345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3" name="Straight Arrow Connector 22"/>
          <p:cNvCxnSpPr/>
          <p:nvPr/>
        </p:nvCxnSpPr>
        <p:spPr bwMode="auto">
          <a:xfrm flipH="1">
            <a:off x="5348287" y="5181600"/>
            <a:ext cx="649288" cy="40798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bwMode="auto">
          <a:xfrm flipV="1">
            <a:off x="5421312" y="5373688"/>
            <a:ext cx="576263" cy="35877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25" name="TextBox 110"/>
          <p:cNvSpPr txBox="1">
            <a:spLocks noChangeArrowheads="1"/>
          </p:cNvSpPr>
          <p:nvPr/>
        </p:nvSpPr>
        <p:spPr bwMode="auto">
          <a:xfrm rot="19636549">
            <a:off x="5133975" y="5121275"/>
            <a:ext cx="1012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tx2"/>
                </a:solidFill>
                <a:latin typeface="Arial" charset="0"/>
                <a:ea typeface="ＭＳ Ｐゴシック" pitchFamily="34" charset="-128"/>
              </a:defRPr>
            </a:lvl1pPr>
            <a:lvl2pPr marL="742950" indent="-285750" eaLnBrk="0" hangingPunct="0">
              <a:defRPr sz="3600" b="1">
                <a:solidFill>
                  <a:schemeClr val="tx2"/>
                </a:solidFill>
                <a:latin typeface="Arial" charset="0"/>
                <a:ea typeface="ＭＳ Ｐゴシック" pitchFamily="34" charset="-128"/>
              </a:defRPr>
            </a:lvl2pPr>
            <a:lvl3pPr marL="1143000" indent="-228600" eaLnBrk="0" hangingPunct="0">
              <a:defRPr sz="3600" b="1">
                <a:solidFill>
                  <a:schemeClr val="tx2"/>
                </a:solidFill>
                <a:latin typeface="Arial" charset="0"/>
                <a:ea typeface="ＭＳ Ｐゴシック" pitchFamily="34" charset="-128"/>
              </a:defRPr>
            </a:lvl3pPr>
            <a:lvl4pPr marL="1600200" indent="-228600" eaLnBrk="0" hangingPunct="0">
              <a:defRPr sz="3600" b="1">
                <a:solidFill>
                  <a:schemeClr val="tx2"/>
                </a:solidFill>
                <a:latin typeface="Arial" charset="0"/>
                <a:ea typeface="ＭＳ Ｐゴシック" pitchFamily="34" charset="-128"/>
              </a:defRPr>
            </a:lvl4pPr>
            <a:lvl5pPr marL="2057400" indent="-228600" eaLnBrk="0" hangingPunct="0">
              <a:defRPr sz="36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3600" b="1">
                <a:solidFill>
                  <a:schemeClr val="tx2"/>
                </a:solidFill>
                <a:latin typeface="Arial" charset="0"/>
                <a:ea typeface="ＭＳ Ｐゴシック" pitchFamily="34" charset="-128"/>
              </a:defRPr>
            </a:lvl9pPr>
          </a:lstStyle>
          <a:p>
            <a:pPr eaLnBrk="1" hangingPunct="1"/>
            <a:r>
              <a:rPr lang="en-US" sz="1200"/>
              <a:t>RSS Vector</a:t>
            </a:r>
          </a:p>
        </p:txBody>
      </p:sp>
      <p:sp>
        <p:nvSpPr>
          <p:cNvPr id="26" name="TextBox 111"/>
          <p:cNvSpPr txBox="1">
            <a:spLocks noChangeArrowheads="1"/>
          </p:cNvSpPr>
          <p:nvPr/>
        </p:nvSpPr>
        <p:spPr bwMode="auto">
          <a:xfrm rot="19636549">
            <a:off x="5357812" y="5541963"/>
            <a:ext cx="8270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tx2"/>
                </a:solidFill>
                <a:latin typeface="Arial" charset="0"/>
                <a:ea typeface="ＭＳ Ｐゴシック" pitchFamily="34" charset="-128"/>
              </a:defRPr>
            </a:lvl1pPr>
            <a:lvl2pPr marL="742950" indent="-285750" eaLnBrk="0" hangingPunct="0">
              <a:defRPr sz="3600" b="1">
                <a:solidFill>
                  <a:schemeClr val="tx2"/>
                </a:solidFill>
                <a:latin typeface="Arial" charset="0"/>
                <a:ea typeface="ＭＳ Ｐゴシック" pitchFamily="34" charset="-128"/>
              </a:defRPr>
            </a:lvl2pPr>
            <a:lvl3pPr marL="1143000" indent="-228600" eaLnBrk="0" hangingPunct="0">
              <a:defRPr sz="3600" b="1">
                <a:solidFill>
                  <a:schemeClr val="tx2"/>
                </a:solidFill>
                <a:latin typeface="Arial" charset="0"/>
                <a:ea typeface="ＭＳ Ｐゴシック" pitchFamily="34" charset="-128"/>
              </a:defRPr>
            </a:lvl3pPr>
            <a:lvl4pPr marL="1600200" indent="-228600" eaLnBrk="0" hangingPunct="0">
              <a:defRPr sz="3600" b="1">
                <a:solidFill>
                  <a:schemeClr val="tx2"/>
                </a:solidFill>
                <a:latin typeface="Arial" charset="0"/>
                <a:ea typeface="ＭＳ Ｐゴシック" pitchFamily="34" charset="-128"/>
              </a:defRPr>
            </a:lvl4pPr>
            <a:lvl5pPr marL="2057400" indent="-228600" eaLnBrk="0" hangingPunct="0">
              <a:defRPr sz="3600" b="1">
                <a:solidFill>
                  <a:schemeClr val="tx2"/>
                </a:solidFill>
                <a:latin typeface="Arial" charset="0"/>
                <a:ea typeface="ＭＳ Ｐゴシック" pitchFamily="34" charset="-128"/>
              </a:defRPr>
            </a:lvl5pPr>
            <a:lvl6pPr marL="2514600" indent="-228600" eaLnBrk="0" fontAlgn="base" hangingPunct="0">
              <a:spcBef>
                <a:spcPct val="0"/>
              </a:spcBef>
              <a:spcAft>
                <a:spcPct val="0"/>
              </a:spcAft>
              <a:defRPr sz="3600" b="1">
                <a:solidFill>
                  <a:schemeClr val="tx2"/>
                </a:solidFill>
                <a:latin typeface="Arial" charset="0"/>
                <a:ea typeface="ＭＳ Ｐゴシック" pitchFamily="34" charset="-128"/>
              </a:defRPr>
            </a:lvl6pPr>
            <a:lvl7pPr marL="2971800" indent="-228600" eaLnBrk="0" fontAlgn="base" hangingPunct="0">
              <a:spcBef>
                <a:spcPct val="0"/>
              </a:spcBef>
              <a:spcAft>
                <a:spcPct val="0"/>
              </a:spcAft>
              <a:defRPr sz="3600" b="1">
                <a:solidFill>
                  <a:schemeClr val="tx2"/>
                </a:solidFill>
                <a:latin typeface="Arial" charset="0"/>
                <a:ea typeface="ＭＳ Ｐゴシック" pitchFamily="34" charset="-128"/>
              </a:defRPr>
            </a:lvl7pPr>
            <a:lvl8pPr marL="3429000" indent="-228600" eaLnBrk="0" fontAlgn="base" hangingPunct="0">
              <a:spcBef>
                <a:spcPct val="0"/>
              </a:spcBef>
              <a:spcAft>
                <a:spcPct val="0"/>
              </a:spcAft>
              <a:defRPr sz="3600" b="1">
                <a:solidFill>
                  <a:schemeClr val="tx2"/>
                </a:solidFill>
                <a:latin typeface="Arial" charset="0"/>
                <a:ea typeface="ＭＳ Ｐゴシック" pitchFamily="34" charset="-128"/>
              </a:defRPr>
            </a:lvl8pPr>
            <a:lvl9pPr marL="3886200" indent="-228600" eaLnBrk="0" fontAlgn="base" hangingPunct="0">
              <a:spcBef>
                <a:spcPct val="0"/>
              </a:spcBef>
              <a:spcAft>
                <a:spcPct val="0"/>
              </a:spcAft>
              <a:defRPr sz="3600" b="1">
                <a:solidFill>
                  <a:schemeClr val="tx2"/>
                </a:solidFill>
                <a:latin typeface="Arial" charset="0"/>
                <a:ea typeface="ＭＳ Ｐゴシック" pitchFamily="34" charset="-128"/>
              </a:defRPr>
            </a:lvl9pPr>
          </a:lstStyle>
          <a:p>
            <a:pPr eaLnBrk="1" hangingPunct="1"/>
            <a:r>
              <a:rPr lang="en-US" sz="1200"/>
              <a:t>Location</a:t>
            </a:r>
          </a:p>
        </p:txBody>
      </p:sp>
    </p:spTree>
    <p:extLst>
      <p:ext uri="{BB962C8B-B14F-4D97-AF65-F5344CB8AC3E}">
        <p14:creationId xmlns:p14="http://schemas.microsoft.com/office/powerpoint/2010/main" val="45709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par>
                                <p:cTn id="14" presetID="4"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par>
                                <p:cTn id="17" presetID="4"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ox(in)">
                                      <p:cBhvr>
                                        <p:cTn id="19" dur="500"/>
                                        <p:tgtEl>
                                          <p:spTgt spid="10"/>
                                        </p:tgtEl>
                                      </p:cBhvr>
                                    </p:animEffect>
                                  </p:childTnLst>
                                </p:cTn>
                              </p:par>
                              <p:par>
                                <p:cTn id="20" presetID="4"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par>
                                <p:cTn id="23" presetID="4" presetClass="entr" presetSubtype="16"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ox(in)">
                                      <p:cBhvr>
                                        <p:cTn id="25" dur="500"/>
                                        <p:tgtEl>
                                          <p:spTgt spid="1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ox(in)">
                                      <p:cBhvr>
                                        <p:cTn id="28" dur="500"/>
                                        <p:tgtEl>
                                          <p:spTgt spid="1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ox(in)">
                                      <p:cBhvr>
                                        <p:cTn id="31" dur="500"/>
                                        <p:tgtEl>
                                          <p:spTgt spid="1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ox(in)">
                                      <p:cBhvr>
                                        <p:cTn id="34" dur="500"/>
                                        <p:tgtEl>
                                          <p:spTgt spid="15"/>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in)">
                                      <p:cBhvr>
                                        <p:cTn id="37" dur="500"/>
                                        <p:tgtEl>
                                          <p:spTgt spid="16"/>
                                        </p:tgtEl>
                                      </p:cBhvr>
                                    </p:animEffect>
                                  </p:childTnLst>
                                </p:cTn>
                              </p:par>
                              <p:par>
                                <p:cTn id="38" presetID="4" presetClass="entr" presetSubtype="16"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ox(in)">
                                      <p:cBhvr>
                                        <p:cTn id="40" dur="500"/>
                                        <p:tgtEl>
                                          <p:spTgt spid="17"/>
                                        </p:tgtEl>
                                      </p:cBhvr>
                                    </p:animEffect>
                                  </p:childTnLst>
                                </p:cTn>
                              </p:par>
                              <p:par>
                                <p:cTn id="41" presetID="4" presetClass="entr" presetSubtype="16"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ox(in)">
                                      <p:cBhvr>
                                        <p:cTn id="43" dur="500"/>
                                        <p:tgtEl>
                                          <p:spTgt spid="18"/>
                                        </p:tgtEl>
                                      </p:cBhvr>
                                    </p:animEffect>
                                  </p:childTnLst>
                                </p:cTn>
                              </p:par>
                              <p:par>
                                <p:cTn id="44" presetID="4" presetClass="entr" presetSubtype="16"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ox(in)">
                                      <p:cBhvr>
                                        <p:cTn id="46" dur="500"/>
                                        <p:tgtEl>
                                          <p:spTgt spid="19"/>
                                        </p:tgtEl>
                                      </p:cBhvr>
                                    </p:animEffect>
                                  </p:childTnLst>
                                </p:cTn>
                              </p:par>
                              <p:par>
                                <p:cTn id="47" presetID="4" presetClass="entr" presetSubtype="16"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ox(in)">
                                      <p:cBhvr>
                                        <p:cTn id="49" dur="500"/>
                                        <p:tgtEl>
                                          <p:spTgt spid="20"/>
                                        </p:tgtEl>
                                      </p:cBhvr>
                                    </p:animEffect>
                                  </p:childTnLst>
                                </p:cTn>
                              </p:par>
                              <p:par>
                                <p:cTn id="50" presetID="4" presetClass="entr" presetSubtype="16"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ox(in)">
                                      <p:cBhvr>
                                        <p:cTn id="52" dur="500"/>
                                        <p:tgtEl>
                                          <p:spTgt spid="23"/>
                                        </p:tgtEl>
                                      </p:cBhvr>
                                    </p:animEffect>
                                  </p:childTnLst>
                                </p:cTn>
                              </p:par>
                              <p:par>
                                <p:cTn id="53" presetID="4" presetClass="entr" presetSubtype="16"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ox(in)">
                                      <p:cBhvr>
                                        <p:cTn id="55" dur="500"/>
                                        <p:tgtEl>
                                          <p:spTgt spid="24"/>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ox(in)">
                                      <p:cBhvr>
                                        <p:cTn id="58" dur="500"/>
                                        <p:tgtEl>
                                          <p:spTgt spid="25"/>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box(in)">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p:bldP spid="14" grpId="0"/>
      <p:bldP spid="15" grpId="0"/>
      <p:bldP spid="16"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A Word on Localization Systems…</a:t>
            </a:r>
            <a:endParaRPr lang="en-US" dirty="0"/>
          </a:p>
        </p:txBody>
      </p:sp>
      <p:sp>
        <p:nvSpPr>
          <p:cNvPr id="3" name="Content Placeholder 2"/>
          <p:cNvSpPr>
            <a:spLocks noGrp="1"/>
          </p:cNvSpPr>
          <p:nvPr>
            <p:ph idx="1"/>
          </p:nvPr>
        </p:nvSpPr>
        <p:spPr/>
        <p:txBody>
          <a:bodyPr/>
          <a:lstStyle/>
          <a:p>
            <a:pPr marL="0" indent="0">
              <a:buNone/>
            </a:pPr>
            <a:r>
              <a:rPr lang="en-US" sz="2600" dirty="0" smtClean="0">
                <a:ea typeface="ＭＳ Ｐゴシック" pitchFamily="34" charset="-128"/>
              </a:rPr>
              <a:t>C-RSS </a:t>
            </a:r>
            <a:r>
              <a:rPr lang="en-US" sz="2600" dirty="0" err="1" smtClean="0">
                <a:ea typeface="ＭＳ Ｐゴシック" pitchFamily="34" charset="-128"/>
              </a:rPr>
              <a:t>RadioMap</a:t>
            </a:r>
            <a:r>
              <a:rPr lang="en-US" sz="2600" dirty="0" smtClean="0">
                <a:ea typeface="ＭＳ Ｐゴシック" pitchFamily="34" charset="-128"/>
              </a:rPr>
              <a:t> Services </a:t>
            </a:r>
          </a:p>
          <a:p>
            <a:r>
              <a:rPr lang="en-US" sz="2400" dirty="0" smtClean="0">
                <a:ea typeface="ＭＳ Ｐゴシック" pitchFamily="34" charset="-128"/>
              </a:rPr>
              <a:t>Google </a:t>
            </a:r>
            <a:r>
              <a:rPr lang="en-US" sz="2400" dirty="0" err="1" smtClean="0">
                <a:ea typeface="ＭＳ Ｐゴシック" pitchFamily="34" charset="-128"/>
              </a:rPr>
              <a:t>Geolocation</a:t>
            </a:r>
            <a:r>
              <a:rPr lang="en-US" sz="2400" dirty="0" smtClean="0">
                <a:ea typeface="ＭＳ Ｐゴシック" pitchFamily="34" charset="-128"/>
              </a:rPr>
              <a:t> API </a:t>
            </a:r>
            <a:r>
              <a:rPr lang="en-US" sz="2400" dirty="0" smtClean="0">
                <a:ea typeface="ＭＳ Ｐゴシック" pitchFamily="34" charset="-128"/>
              </a:rPr>
              <a:t>(</a:t>
            </a:r>
            <a:r>
              <a:rPr lang="en-US" sz="2400" dirty="0" smtClean="0"/>
              <a:t>XML, JSON</a:t>
            </a:r>
            <a:r>
              <a:rPr lang="en-US" sz="2400" dirty="0"/>
              <a:t>)</a:t>
            </a:r>
            <a:r>
              <a:rPr lang="en-US" sz="2800" dirty="0"/>
              <a:t> </a:t>
            </a:r>
            <a:endParaRPr lang="en-US" sz="2600" dirty="0" smtClean="0">
              <a:ea typeface="ＭＳ Ｐゴシック" pitchFamily="34" charset="-128"/>
            </a:endParaRPr>
          </a:p>
          <a:p>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b="1" dirty="0" smtClean="0">
              <a:solidFill>
                <a:srgbClr val="000000"/>
              </a:solidFill>
              <a:latin typeface="Arial" charset="0"/>
              <a:ea typeface="ＭＳ Ｐゴシック" pitchFamily="34" charset="-128"/>
            </a:endParaRPr>
          </a:p>
          <a:p>
            <a:pPr fontAlgn="base">
              <a:spcBef>
                <a:spcPct val="0"/>
              </a:spcBef>
              <a:spcAft>
                <a:spcPct val="0"/>
              </a:spcAft>
              <a:defRPr/>
            </a:pPr>
            <a:r>
              <a:rPr lang="en-US" b="1" dirty="0" err="1" smtClean="0">
                <a:solidFill>
                  <a:srgbClr val="000000"/>
                </a:solidFill>
                <a:latin typeface="Arial" charset="0"/>
                <a:ea typeface="ＭＳ Ｐゴシック" pitchFamily="34" charset="-128"/>
              </a:rPr>
              <a:t>HotPlanet</a:t>
            </a:r>
            <a:r>
              <a:rPr lang="en-US" b="1" dirty="0" smtClean="0">
                <a:solidFill>
                  <a:srgbClr val="000000"/>
                </a:solidFill>
                <a:latin typeface="Arial" charset="0"/>
                <a:ea typeface="ＭＳ Ｐゴシック" pitchFamily="34" charset="-128"/>
              </a:rPr>
              <a:t> ’12 © </a:t>
            </a:r>
            <a:r>
              <a:rPr lang="en-US" b="1" dirty="0" err="1" smtClean="0">
                <a:solidFill>
                  <a:srgbClr val="000000"/>
                </a:solidFill>
                <a:latin typeface="Arial" charset="0"/>
                <a:ea typeface="ＭＳ Ｐゴシック" pitchFamily="34" charset="-128"/>
              </a:rPr>
              <a:t>Konstantinidis</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Chatzimilioudis</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Laoudias</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Nicolaou</a:t>
            </a:r>
            <a:r>
              <a:rPr lang="en-US" b="1" dirty="0" smtClean="0">
                <a:solidFill>
                  <a:srgbClr val="000000"/>
                </a:solidFill>
                <a:latin typeface="Arial" charset="0"/>
                <a:ea typeface="ＭＳ Ｐゴシック" pitchFamily="34" charset="-128"/>
              </a:rPr>
              <a:t>, </a:t>
            </a:r>
            <a:r>
              <a:rPr lang="en-US" b="1" dirty="0" err="1" smtClean="0">
                <a:solidFill>
                  <a:srgbClr val="000000"/>
                </a:solidFill>
                <a:latin typeface="Arial" charset="0"/>
                <a:ea typeface="ＭＳ Ｐゴシック" pitchFamily="34" charset="-128"/>
              </a:rPr>
              <a:t>Zeinalipour-Yatzi</a:t>
            </a:r>
            <a:endParaRPr lang="en-US" b="1" dirty="0" smtClean="0">
              <a:solidFill>
                <a:srgbClr val="000000"/>
              </a:solidFill>
              <a:latin typeface="Arial" charset="0"/>
              <a:ea typeface="ＭＳ Ｐゴシック" pitchFamily="34" charset="-128"/>
            </a:endParaRPr>
          </a:p>
          <a:p>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5</a:t>
            </a:fld>
            <a:endParaRPr lang="en-US" dirty="0"/>
          </a:p>
        </p:txBody>
      </p:sp>
      <p:pic>
        <p:nvPicPr>
          <p:cNvPr id="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760" y="2207908"/>
            <a:ext cx="4358640" cy="404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6248400" y="1219200"/>
            <a:ext cx="3657600" cy="5139869"/>
          </a:xfrm>
          <a:prstGeom prst="rect">
            <a:avLst/>
          </a:prstGeom>
          <a:noFill/>
        </p:spPr>
        <p:txBody>
          <a:bodyPr wrap="square" rtlCol="0">
            <a:spAutoFit/>
          </a:bodyPr>
          <a:lstStyle/>
          <a:p>
            <a:r>
              <a:rPr lang="en-US" sz="800" dirty="0"/>
              <a:t>{</a:t>
            </a:r>
          </a:p>
          <a:p>
            <a:r>
              <a:rPr lang="en-US" sz="800" dirty="0"/>
              <a:t>    "version": "1.1.0",</a:t>
            </a:r>
          </a:p>
          <a:p>
            <a:r>
              <a:rPr lang="en-US" sz="800" dirty="0"/>
              <a:t>    "host": "maps.google.com",</a:t>
            </a:r>
          </a:p>
          <a:p>
            <a:r>
              <a:rPr lang="en-US" sz="800" dirty="0"/>
              <a:t>    "</a:t>
            </a:r>
            <a:r>
              <a:rPr lang="en-US" sz="800" dirty="0" err="1"/>
              <a:t>access_token</a:t>
            </a:r>
            <a:r>
              <a:rPr lang="en-US" sz="800" dirty="0"/>
              <a:t>": "2:k7j3G6LaL6u_lafw:4iXOeOpTh1glSXe",</a:t>
            </a:r>
          </a:p>
          <a:p>
            <a:r>
              <a:rPr lang="en-US" sz="800" dirty="0"/>
              <a:t>    "</a:t>
            </a:r>
            <a:r>
              <a:rPr lang="en-US" sz="800" dirty="0" err="1"/>
              <a:t>home_mobile_country_code</a:t>
            </a:r>
            <a:r>
              <a:rPr lang="en-US" sz="800" dirty="0"/>
              <a:t>": 310,</a:t>
            </a:r>
          </a:p>
          <a:p>
            <a:r>
              <a:rPr lang="en-US" sz="800" dirty="0"/>
              <a:t>    "</a:t>
            </a:r>
            <a:r>
              <a:rPr lang="en-US" sz="800" dirty="0" err="1"/>
              <a:t>home_mobile_network_code</a:t>
            </a:r>
            <a:r>
              <a:rPr lang="en-US" sz="800" dirty="0"/>
              <a:t>": 410,</a:t>
            </a:r>
          </a:p>
          <a:p>
            <a:r>
              <a:rPr lang="en-US" sz="800" dirty="0"/>
              <a:t>    "</a:t>
            </a:r>
            <a:r>
              <a:rPr lang="en-US" sz="800" dirty="0" err="1"/>
              <a:t>radio_type</a:t>
            </a:r>
            <a:r>
              <a:rPr lang="en-US" sz="800" dirty="0"/>
              <a:t>": "</a:t>
            </a:r>
            <a:r>
              <a:rPr lang="en-US" sz="800" dirty="0" err="1"/>
              <a:t>gsm</a:t>
            </a:r>
            <a:r>
              <a:rPr lang="en-US" sz="800" dirty="0"/>
              <a:t>",</a:t>
            </a:r>
          </a:p>
          <a:p>
            <a:r>
              <a:rPr lang="en-US" sz="800" dirty="0"/>
              <a:t>    "carrier": "Vodafone",</a:t>
            </a:r>
          </a:p>
          <a:p>
            <a:r>
              <a:rPr lang="en-US" sz="800" dirty="0"/>
              <a:t>    "</a:t>
            </a:r>
            <a:r>
              <a:rPr lang="en-US" sz="800" dirty="0" err="1"/>
              <a:t>request_address</a:t>
            </a:r>
            <a:r>
              <a:rPr lang="en-US" sz="800" dirty="0"/>
              <a:t>": true,</a:t>
            </a:r>
          </a:p>
          <a:p>
            <a:r>
              <a:rPr lang="en-US" sz="800" dirty="0"/>
              <a:t>    "</a:t>
            </a:r>
            <a:r>
              <a:rPr lang="en-US" sz="800" dirty="0" err="1"/>
              <a:t>address_language</a:t>
            </a:r>
            <a:r>
              <a:rPr lang="en-US" sz="800" dirty="0"/>
              <a:t>": "</a:t>
            </a:r>
            <a:r>
              <a:rPr lang="en-US" sz="800" dirty="0" err="1"/>
              <a:t>en_GB</a:t>
            </a:r>
            <a:r>
              <a:rPr lang="en-US" sz="800" dirty="0"/>
              <a:t>",</a:t>
            </a:r>
          </a:p>
          <a:p>
            <a:r>
              <a:rPr lang="en-US" sz="800" dirty="0"/>
              <a:t>    "location": {</a:t>
            </a:r>
          </a:p>
          <a:p>
            <a:r>
              <a:rPr lang="en-US" sz="800" dirty="0"/>
              <a:t>        "latitude": 51.0,</a:t>
            </a:r>
          </a:p>
          <a:p>
            <a:r>
              <a:rPr lang="en-US" sz="800" dirty="0"/>
              <a:t>        "longitude": -0.1</a:t>
            </a:r>
          </a:p>
          <a:p>
            <a:r>
              <a:rPr lang="en-US" sz="800" dirty="0"/>
              <a:t>    },</a:t>
            </a:r>
          </a:p>
          <a:p>
            <a:r>
              <a:rPr lang="en-US" sz="800" dirty="0"/>
              <a:t>    "</a:t>
            </a:r>
            <a:r>
              <a:rPr lang="en-US" sz="800" dirty="0" err="1"/>
              <a:t>cell_towers</a:t>
            </a:r>
            <a:r>
              <a:rPr lang="en-US" sz="800" dirty="0"/>
              <a:t>": [{</a:t>
            </a:r>
          </a:p>
          <a:p>
            <a:r>
              <a:rPr lang="en-US" sz="800" dirty="0"/>
              <a:t>        "</a:t>
            </a:r>
            <a:r>
              <a:rPr lang="en-US" sz="800" dirty="0" err="1"/>
              <a:t>cell_id</a:t>
            </a:r>
            <a:r>
              <a:rPr lang="en-US" sz="800" dirty="0"/>
              <a:t>": 42,</a:t>
            </a:r>
          </a:p>
          <a:p>
            <a:r>
              <a:rPr lang="en-US" sz="800" dirty="0"/>
              <a:t>        "</a:t>
            </a:r>
            <a:r>
              <a:rPr lang="en-US" sz="800" dirty="0" err="1"/>
              <a:t>location_area_code</a:t>
            </a:r>
            <a:r>
              <a:rPr lang="en-US" sz="800" dirty="0"/>
              <a:t>": 415,</a:t>
            </a:r>
          </a:p>
          <a:p>
            <a:r>
              <a:rPr lang="en-US" sz="800" dirty="0"/>
              <a:t>        "</a:t>
            </a:r>
            <a:r>
              <a:rPr lang="en-US" sz="800" dirty="0" err="1"/>
              <a:t>mobile_country_code</a:t>
            </a:r>
            <a:r>
              <a:rPr lang="en-US" sz="800" dirty="0"/>
              <a:t>": 310,</a:t>
            </a:r>
          </a:p>
          <a:p>
            <a:r>
              <a:rPr lang="en-US" sz="800" dirty="0"/>
              <a:t>        "</a:t>
            </a:r>
            <a:r>
              <a:rPr lang="en-US" sz="800" dirty="0" err="1"/>
              <a:t>mobile_network_code</a:t>
            </a:r>
            <a:r>
              <a:rPr lang="en-US" sz="800" dirty="0"/>
              <a:t>": 410,</a:t>
            </a:r>
          </a:p>
          <a:p>
            <a:r>
              <a:rPr lang="en-US" sz="800" dirty="0"/>
              <a:t>        "age": 0,</a:t>
            </a:r>
          </a:p>
          <a:p>
            <a:r>
              <a:rPr lang="en-US" sz="800" dirty="0"/>
              <a:t>        "</a:t>
            </a:r>
            <a:r>
              <a:rPr lang="en-US" sz="800" dirty="0" err="1"/>
              <a:t>signal_strength</a:t>
            </a:r>
            <a:r>
              <a:rPr lang="en-US" sz="800" dirty="0"/>
              <a:t>": -60,</a:t>
            </a:r>
          </a:p>
          <a:p>
            <a:r>
              <a:rPr lang="en-US" sz="800" dirty="0"/>
              <a:t>        "</a:t>
            </a:r>
            <a:r>
              <a:rPr lang="en-US" sz="800" dirty="0" err="1"/>
              <a:t>timing_advance</a:t>
            </a:r>
            <a:r>
              <a:rPr lang="en-US" sz="800" dirty="0"/>
              <a:t>": 5555</a:t>
            </a:r>
          </a:p>
          <a:p>
            <a:r>
              <a:rPr lang="en-US" sz="800" dirty="0"/>
              <a:t>    }, {</a:t>
            </a:r>
          </a:p>
          <a:p>
            <a:r>
              <a:rPr lang="en-US" sz="800" dirty="0"/>
              <a:t>        "</a:t>
            </a:r>
            <a:r>
              <a:rPr lang="en-US" sz="800" dirty="0" err="1"/>
              <a:t>cell_id</a:t>
            </a:r>
            <a:r>
              <a:rPr lang="en-US" sz="800" dirty="0"/>
              <a:t>": 88,</a:t>
            </a:r>
          </a:p>
          <a:p>
            <a:r>
              <a:rPr lang="en-US" sz="800" dirty="0"/>
              <a:t>        "</a:t>
            </a:r>
            <a:r>
              <a:rPr lang="en-US" sz="800" dirty="0" err="1"/>
              <a:t>location_area_code</a:t>
            </a:r>
            <a:r>
              <a:rPr lang="en-US" sz="800" dirty="0"/>
              <a:t>": 415,</a:t>
            </a:r>
          </a:p>
          <a:p>
            <a:r>
              <a:rPr lang="en-US" sz="800" dirty="0"/>
              <a:t>        "</a:t>
            </a:r>
            <a:r>
              <a:rPr lang="en-US" sz="800" dirty="0" err="1"/>
              <a:t>mobile_country_code</a:t>
            </a:r>
            <a:r>
              <a:rPr lang="en-US" sz="800" dirty="0"/>
              <a:t>": 310,</a:t>
            </a:r>
          </a:p>
          <a:p>
            <a:r>
              <a:rPr lang="en-US" sz="800" dirty="0"/>
              <a:t>        "</a:t>
            </a:r>
            <a:r>
              <a:rPr lang="en-US" sz="800" dirty="0" err="1"/>
              <a:t>mobile_network_code</a:t>
            </a:r>
            <a:r>
              <a:rPr lang="en-US" sz="800" dirty="0"/>
              <a:t>": 580,</a:t>
            </a:r>
          </a:p>
          <a:p>
            <a:r>
              <a:rPr lang="en-US" sz="800" dirty="0"/>
              <a:t>        "age": 0,</a:t>
            </a:r>
          </a:p>
          <a:p>
            <a:r>
              <a:rPr lang="en-US" sz="800" dirty="0"/>
              <a:t>        "</a:t>
            </a:r>
            <a:r>
              <a:rPr lang="en-US" sz="800" dirty="0" err="1"/>
              <a:t>signal_strength</a:t>
            </a:r>
            <a:r>
              <a:rPr lang="en-US" sz="800" dirty="0"/>
              <a:t>": -70,</a:t>
            </a:r>
          </a:p>
          <a:p>
            <a:r>
              <a:rPr lang="en-US" sz="800" dirty="0"/>
              <a:t>        "</a:t>
            </a:r>
            <a:r>
              <a:rPr lang="en-US" sz="800" dirty="0" err="1"/>
              <a:t>timing_advance</a:t>
            </a:r>
            <a:r>
              <a:rPr lang="en-US" sz="800" dirty="0"/>
              <a:t>": 7777</a:t>
            </a:r>
          </a:p>
          <a:p>
            <a:r>
              <a:rPr lang="en-US" sz="800" dirty="0"/>
              <a:t>    }],</a:t>
            </a:r>
          </a:p>
          <a:p>
            <a:r>
              <a:rPr lang="en-US" sz="800" dirty="0"/>
              <a:t>    "</a:t>
            </a:r>
            <a:r>
              <a:rPr lang="en-US" sz="800" dirty="0" err="1"/>
              <a:t>wifi_towers</a:t>
            </a:r>
            <a:r>
              <a:rPr lang="en-US" sz="800" dirty="0"/>
              <a:t>": [{</a:t>
            </a:r>
          </a:p>
          <a:p>
            <a:r>
              <a:rPr lang="en-US" sz="800" dirty="0"/>
              <a:t>        "</a:t>
            </a:r>
            <a:r>
              <a:rPr lang="en-US" sz="800" dirty="0" err="1"/>
              <a:t>mac_address</a:t>
            </a:r>
            <a:r>
              <a:rPr lang="en-US" sz="800" dirty="0"/>
              <a:t>": "01-23-45-67-89-ab",</a:t>
            </a:r>
          </a:p>
          <a:p>
            <a:r>
              <a:rPr lang="en-US" sz="800" dirty="0"/>
              <a:t>        "</a:t>
            </a:r>
            <a:r>
              <a:rPr lang="en-US" sz="800" dirty="0" err="1"/>
              <a:t>signal_strength</a:t>
            </a:r>
            <a:r>
              <a:rPr lang="en-US" sz="800" dirty="0"/>
              <a:t>": 8,</a:t>
            </a:r>
          </a:p>
          <a:p>
            <a:r>
              <a:rPr lang="en-US" sz="800" dirty="0"/>
              <a:t>        "age": 0</a:t>
            </a:r>
          </a:p>
          <a:p>
            <a:r>
              <a:rPr lang="en-US" sz="800" dirty="0"/>
              <a:t>    }, {</a:t>
            </a:r>
          </a:p>
          <a:p>
            <a:r>
              <a:rPr lang="en-US" sz="800" dirty="0"/>
              <a:t>        "</a:t>
            </a:r>
            <a:r>
              <a:rPr lang="en-US" sz="800" dirty="0" err="1"/>
              <a:t>mac_address</a:t>
            </a:r>
            <a:r>
              <a:rPr lang="en-US" sz="800" dirty="0"/>
              <a:t>": "01-23-45-67-89-ac",</a:t>
            </a:r>
          </a:p>
          <a:p>
            <a:r>
              <a:rPr lang="en-US" sz="800" dirty="0"/>
              <a:t>        "</a:t>
            </a:r>
            <a:r>
              <a:rPr lang="en-US" sz="800" dirty="0" err="1"/>
              <a:t>signal_strength</a:t>
            </a:r>
            <a:r>
              <a:rPr lang="en-US" sz="800" dirty="0"/>
              <a:t>": 4,</a:t>
            </a:r>
          </a:p>
          <a:p>
            <a:r>
              <a:rPr lang="en-US" sz="800" dirty="0"/>
              <a:t>        "age": 0</a:t>
            </a:r>
          </a:p>
          <a:p>
            <a:r>
              <a:rPr lang="en-US" sz="800" dirty="0"/>
              <a:t>    }]</a:t>
            </a:r>
          </a:p>
          <a:p>
            <a:r>
              <a:rPr lang="en-US" sz="800" dirty="0"/>
              <a:t>}</a:t>
            </a:r>
            <a:endParaRPr lang="en-US" sz="800" dirty="0"/>
          </a:p>
        </p:txBody>
      </p:sp>
    </p:spTree>
    <p:extLst>
      <p:ext uri="{BB962C8B-B14F-4D97-AF65-F5344CB8AC3E}">
        <p14:creationId xmlns:p14="http://schemas.microsoft.com/office/powerpoint/2010/main" val="1989769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kern="0" dirty="0">
                <a:cs typeface="ＭＳ Ｐゴシック" charset="0"/>
              </a:rPr>
              <a:t>A Word on Localization Systems</a:t>
            </a:r>
            <a:r>
              <a:rPr lang="en-US" kern="0" dirty="0" smtClean="0">
                <a:cs typeface="ＭＳ Ｐゴシック" charset="0"/>
              </a:rPr>
              <a:t>…</a:t>
            </a:r>
            <a:endParaRPr lang="en-US" dirty="0"/>
          </a:p>
        </p:txBody>
      </p:sp>
      <p:sp>
        <p:nvSpPr>
          <p:cNvPr id="3" name="Content Placeholder 2"/>
          <p:cNvSpPr>
            <a:spLocks noGrp="1"/>
          </p:cNvSpPr>
          <p:nvPr>
            <p:ph idx="1"/>
          </p:nvPr>
        </p:nvSpPr>
        <p:spPr/>
        <p:txBody>
          <a:bodyPr/>
          <a:lstStyle/>
          <a:p>
            <a:r>
              <a:rPr lang="en-US" sz="2800" dirty="0" smtClean="0">
                <a:ea typeface="ＭＳ Ｐゴシック" pitchFamily="34" charset="-128"/>
              </a:rPr>
              <a:t>A-GPS localization - </a:t>
            </a:r>
            <a:r>
              <a:rPr lang="en-US" sz="2800" b="1" dirty="0" smtClean="0">
                <a:solidFill>
                  <a:srgbClr val="FF0000"/>
                </a:solidFill>
                <a:ea typeface="ＭＳ Ｐゴシック" pitchFamily="34" charset="-128"/>
              </a:rPr>
              <a:t>Drawbacks:</a:t>
            </a:r>
            <a:endParaRPr lang="en-US" sz="2800" dirty="0" smtClean="0">
              <a:ea typeface="ＭＳ Ｐゴシック" pitchFamily="34" charset="-128"/>
            </a:endParaRPr>
          </a:p>
          <a:p>
            <a:pPr lvl="1" indent="-395288"/>
            <a:r>
              <a:rPr lang="en-US" sz="2400" dirty="0" smtClean="0">
                <a:ea typeface="ＭＳ Ｐゴシック" pitchFamily="34" charset="-128"/>
              </a:rPr>
              <a:t>negatively affected from the environment (e.g., cloudy days, forests) </a:t>
            </a:r>
          </a:p>
          <a:p>
            <a:pPr lvl="1" indent="-395288"/>
            <a:r>
              <a:rPr lang="en-US" sz="2400" dirty="0" smtClean="0">
                <a:ea typeface="ＭＳ Ｐゴシック" pitchFamily="34" charset="-128"/>
              </a:rPr>
              <a:t>does not work in indoor spaces </a:t>
            </a:r>
          </a:p>
          <a:p>
            <a:pPr lvl="1" indent="-395288"/>
            <a:r>
              <a:rPr lang="en-US" sz="2400" dirty="0" smtClean="0">
                <a:ea typeface="ＭＳ Ｐゴシック" pitchFamily="34" charset="-128"/>
              </a:rPr>
              <a:t>suffers from high-energy drain on mobile devices</a:t>
            </a:r>
            <a:endParaRPr lang="en-US" dirty="0" smtClean="0">
              <a:ea typeface="ＭＳ Ｐゴシック" pitchFamily="34" charset="-128"/>
            </a:endParaRPr>
          </a:p>
          <a:p>
            <a:pPr lvl="1"/>
            <a:endParaRPr lang="en-US" sz="2000" b="1" dirty="0" smtClean="0">
              <a:solidFill>
                <a:srgbClr val="FF0000"/>
              </a:solidFill>
              <a:ea typeface="ＭＳ Ｐゴシック" pitchFamily="34" charset="-128"/>
            </a:endParaRPr>
          </a:p>
          <a:p>
            <a:r>
              <a:rPr lang="en-US" sz="2800" dirty="0" smtClean="0">
                <a:ea typeface="ＭＳ Ｐゴシック" pitchFamily="34" charset="-128"/>
              </a:rPr>
              <a:t>C-RSS </a:t>
            </a:r>
            <a:r>
              <a:rPr lang="en-US" sz="2800" dirty="0" err="1" smtClean="0">
                <a:ea typeface="ＭＳ Ｐゴシック" pitchFamily="34" charset="-128"/>
              </a:rPr>
              <a:t>Radiomap</a:t>
            </a:r>
            <a:r>
              <a:rPr lang="en-US" sz="2800" dirty="0" smtClean="0">
                <a:ea typeface="ＭＳ Ｐゴシック" pitchFamily="34" charset="-128"/>
              </a:rPr>
              <a:t> localization - </a:t>
            </a:r>
            <a:r>
              <a:rPr lang="en-US" sz="2800" b="1" dirty="0" smtClean="0">
                <a:solidFill>
                  <a:srgbClr val="FF0000"/>
                </a:solidFill>
                <a:ea typeface="ＭＳ Ｐゴシック" pitchFamily="34" charset="-128"/>
              </a:rPr>
              <a:t>Drawback: </a:t>
            </a:r>
          </a:p>
          <a:p>
            <a:pPr lvl="1" indent="-395288"/>
            <a:r>
              <a:rPr lang="en-US" sz="2400" dirty="0" smtClean="0">
                <a:ea typeface="ＭＳ Ｐゴシック" pitchFamily="34" charset="-128"/>
              </a:rPr>
              <a:t>compromises user privacy:</a:t>
            </a:r>
          </a:p>
          <a:p>
            <a:pPr lvl="2"/>
            <a:r>
              <a:rPr lang="en-US" sz="2000" dirty="0" smtClean="0">
                <a:ea typeface="ＭＳ Ｐゴシック" pitchFamily="34" charset="-128"/>
              </a:rPr>
              <a:t>continuously disclosing the RSS vector to a centralized authority means disclosing the user’s location</a:t>
            </a:r>
            <a:endParaRPr lang="en-US" sz="2000" b="1" dirty="0" smtClean="0">
              <a:solidFill>
                <a:srgbClr val="FF0000"/>
              </a:solidFill>
              <a:ea typeface="ＭＳ Ｐゴシック" pitchFamily="34" charset="-128"/>
            </a:endParaRPr>
          </a:p>
          <a:p>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6</a:t>
            </a:fld>
            <a:endParaRPr lang="en-US" dirty="0"/>
          </a:p>
        </p:txBody>
      </p:sp>
    </p:spTree>
    <p:extLst>
      <p:ext uri="{BB962C8B-B14F-4D97-AF65-F5344CB8AC3E}">
        <p14:creationId xmlns:p14="http://schemas.microsoft.com/office/powerpoint/2010/main" val="2346411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Presentation Outline</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ea typeface="ＭＳ Ｐゴシック" pitchFamily="34" charset="-128"/>
              </a:rPr>
              <a:t>Introduction</a:t>
            </a:r>
          </a:p>
          <a:p>
            <a:r>
              <a:rPr lang="en-US" b="1" dirty="0" smtClean="0">
                <a:solidFill>
                  <a:srgbClr val="FF0000"/>
                </a:solidFill>
                <a:ea typeface="ＭＳ Ｐゴシック" pitchFamily="34" charset="-128"/>
              </a:rPr>
              <a:t>Problem Formulation</a:t>
            </a:r>
          </a:p>
          <a:p>
            <a:r>
              <a:rPr lang="en-US" dirty="0" smtClean="0">
                <a:ea typeface="ＭＳ Ｐゴシック" pitchFamily="34" charset="-128"/>
              </a:rPr>
              <a:t>The </a:t>
            </a:r>
            <a:r>
              <a:rPr lang="en-US" dirty="0" err="1" smtClean="0">
                <a:ea typeface="ＭＳ Ｐゴシック" pitchFamily="34" charset="-128"/>
              </a:rPr>
              <a:t>BloomMap</a:t>
            </a:r>
            <a:r>
              <a:rPr lang="en-US" dirty="0" smtClean="0">
                <a:ea typeface="ＭＳ Ｐゴシック" pitchFamily="34" charset="-128"/>
              </a:rPr>
              <a:t> Algorithm</a:t>
            </a:r>
          </a:p>
          <a:p>
            <a:r>
              <a:rPr lang="en-US" dirty="0" smtClean="0">
                <a:ea typeface="ＭＳ Ｐゴシック" pitchFamily="34" charset="-128"/>
              </a:rPr>
              <a:t>Experimental Evaluation</a:t>
            </a:r>
          </a:p>
          <a:p>
            <a:r>
              <a:rPr lang="en-US" dirty="0" smtClean="0">
                <a:ea typeface="ＭＳ Ｐゴシック" pitchFamily="34" charset="-128"/>
              </a:rPr>
              <a:t>Future Work</a:t>
            </a:r>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7</a:t>
            </a:fld>
            <a:endParaRPr lang="en-US" dirty="0"/>
          </a:p>
        </p:txBody>
      </p:sp>
    </p:spTree>
    <p:extLst>
      <p:ext uri="{BB962C8B-B14F-4D97-AF65-F5344CB8AC3E}">
        <p14:creationId xmlns:p14="http://schemas.microsoft.com/office/powerpoint/2010/main" val="359870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Problem Formulation (1/2)</a:t>
            </a:r>
            <a:endParaRPr lang="en-US" dirty="0"/>
          </a:p>
        </p:txBody>
      </p:sp>
      <p:sp>
        <p:nvSpPr>
          <p:cNvPr id="3" name="Content Placeholder 2"/>
          <p:cNvSpPr>
            <a:spLocks noGrp="1"/>
          </p:cNvSpPr>
          <p:nvPr>
            <p:ph idx="1"/>
          </p:nvPr>
        </p:nvSpPr>
        <p:spPr/>
        <p:txBody>
          <a:bodyPr>
            <a:noAutofit/>
          </a:bodyPr>
          <a:lstStyle/>
          <a:p>
            <a:pPr marL="347663" indent="-347663">
              <a:buFontTx/>
              <a:buChar char="•"/>
              <a:defRPr/>
            </a:pPr>
            <a:r>
              <a:rPr lang="en-US" altLang="zh-CN" sz="2400" dirty="0">
                <a:ea typeface="SimSun" pitchFamily="2" charset="-122"/>
              </a:rPr>
              <a:t>A user </a:t>
            </a:r>
            <a:r>
              <a:rPr lang="en-US" sz="2400" dirty="0"/>
              <a:t>seeks to</a:t>
            </a:r>
            <a:r>
              <a:rPr lang="en-US" altLang="zh-CN" sz="2400" dirty="0">
                <a:ea typeface="SimSun" pitchFamily="2" charset="-122"/>
              </a:rPr>
              <a:t> localize itself using a RSS </a:t>
            </a:r>
            <a:r>
              <a:rPr lang="en-US" altLang="zh-CN" sz="2400" dirty="0" err="1">
                <a:ea typeface="SimSun" pitchFamily="2" charset="-122"/>
              </a:rPr>
              <a:t>Radiomap</a:t>
            </a:r>
            <a:r>
              <a:rPr lang="en-US" altLang="zh-CN" sz="2400" dirty="0">
                <a:ea typeface="SimSun" pitchFamily="2" charset="-122"/>
              </a:rPr>
              <a:t> service through a</a:t>
            </a:r>
            <a:r>
              <a:rPr lang="en-US" sz="2400" dirty="0"/>
              <a:t> distribution server S that disseminates a RSS </a:t>
            </a:r>
            <a:r>
              <a:rPr lang="en-US" sz="2400" dirty="0" err="1"/>
              <a:t>Radiomap</a:t>
            </a:r>
            <a:r>
              <a:rPr lang="en-US" sz="2400" dirty="0"/>
              <a:t> to the client</a:t>
            </a:r>
          </a:p>
          <a:p>
            <a:pPr marL="347663" indent="-347663">
              <a:buFontTx/>
              <a:buChar char="•"/>
              <a:defRPr/>
            </a:pPr>
            <a:r>
              <a:rPr lang="en-US" sz="2400" dirty="0"/>
              <a:t>S maintains a 2-D </a:t>
            </a:r>
            <a:r>
              <a:rPr lang="en-US" sz="2400" dirty="0">
                <a:latin typeface="Courier New" pitchFamily="49" charset="0"/>
                <a:cs typeface="Courier New" pitchFamily="49" charset="0"/>
              </a:rPr>
              <a:t>MATRIX[N][M] </a:t>
            </a:r>
            <a:r>
              <a:rPr lang="en-US" sz="2400" dirty="0">
                <a:cs typeface="Courier New" pitchFamily="49" charset="0"/>
              </a:rPr>
              <a:t>by</a:t>
            </a:r>
            <a:r>
              <a:rPr lang="en-US" sz="2400" dirty="0">
                <a:latin typeface="Courier New" pitchFamily="49" charset="0"/>
                <a:cs typeface="Courier New" pitchFamily="49" charset="0"/>
              </a:rPr>
              <a:t> </a:t>
            </a:r>
            <a:r>
              <a:rPr lang="en-US" sz="2400" dirty="0"/>
              <a:t>recording the RSS values of </a:t>
            </a:r>
            <a:r>
              <a:rPr lang="en-US" sz="2400" dirty="0">
                <a:latin typeface="Courier New" pitchFamily="49" charset="0"/>
                <a:cs typeface="Courier New" pitchFamily="49" charset="0"/>
              </a:rPr>
              <a:t>M</a:t>
            </a:r>
            <a:r>
              <a:rPr lang="en-US" sz="2400" dirty="0"/>
              <a:t> APs at </a:t>
            </a:r>
            <a:r>
              <a:rPr lang="en-US" sz="2400" dirty="0">
                <a:latin typeface="Courier New" pitchFamily="49" charset="0"/>
                <a:cs typeface="Courier New" pitchFamily="49" charset="0"/>
              </a:rPr>
              <a:t>N</a:t>
            </a:r>
            <a:r>
              <a:rPr lang="en-US" sz="2400" dirty="0"/>
              <a:t> geo-locations (</a:t>
            </a:r>
            <a:r>
              <a:rPr lang="en-US" sz="2400" dirty="0" err="1">
                <a:latin typeface="Courier New" pitchFamily="49" charset="0"/>
                <a:cs typeface="Courier New" pitchFamily="49" charset="0"/>
              </a:rPr>
              <a:t>x,y</a:t>
            </a:r>
            <a:r>
              <a:rPr lang="en-US" sz="2400" dirty="0"/>
              <a:t>) </a:t>
            </a:r>
          </a:p>
          <a:p>
            <a:pPr marL="347663" indent="-347663">
              <a:buFontTx/>
              <a:buChar char="•"/>
              <a:defRPr/>
            </a:pPr>
            <a:r>
              <a:rPr lang="en-US" sz="2400" dirty="0"/>
              <a:t>For example, </a:t>
            </a:r>
            <a:r>
              <a:rPr lang="en-US" sz="2400" dirty="0" err="1"/>
              <a:t>Radiomap</a:t>
            </a:r>
            <a:r>
              <a:rPr lang="en-US" sz="2400" dirty="0"/>
              <a:t> MATRIX format:</a:t>
            </a:r>
          </a:p>
          <a:p>
            <a:pPr marL="0" indent="0" algn="ctr">
              <a:buNone/>
              <a:defRPr/>
            </a:pPr>
            <a:r>
              <a:rPr lang="en-US" sz="2400" dirty="0">
                <a:latin typeface="Courier New" pitchFamily="49" charset="0"/>
                <a:cs typeface="Courier New" pitchFamily="49" charset="0"/>
              </a:rPr>
              <a:t>AP1, AP2, .... APM =&gt; x1,y1</a:t>
            </a:r>
          </a:p>
          <a:p>
            <a:pPr marL="0" indent="0" algn="ctr">
              <a:buNone/>
              <a:defRPr/>
            </a:pPr>
            <a:r>
              <a:rPr lang="en-US" sz="2400" dirty="0">
                <a:latin typeface="Courier New" pitchFamily="49" charset="0"/>
                <a:cs typeface="Courier New" pitchFamily="49" charset="0"/>
              </a:rPr>
              <a:t>AP1, AP2, .... APM =&gt; x2,y2</a:t>
            </a:r>
          </a:p>
          <a:p>
            <a:pPr marL="0" indent="0" algn="ctr">
              <a:buNone/>
              <a:defRPr/>
            </a:pPr>
            <a:r>
              <a:rPr lang="en-US" sz="2400" dirty="0">
                <a:latin typeface="Courier New" pitchFamily="49" charset="0"/>
                <a:cs typeface="Courier New" pitchFamily="49" charset="0"/>
              </a:rPr>
              <a:t>AP1, AP2, .... APM =&gt; </a:t>
            </a:r>
            <a:r>
              <a:rPr lang="en-US" sz="2400" dirty="0" smtClean="0">
                <a:latin typeface="Courier New" pitchFamily="49" charset="0"/>
                <a:cs typeface="Courier New" pitchFamily="49" charset="0"/>
              </a:rPr>
              <a:t>x3,y3</a:t>
            </a:r>
          </a:p>
          <a:p>
            <a:pPr marL="0" indent="0" algn="ctr">
              <a:buNone/>
              <a:defRPr/>
            </a:pP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marL="0" indent="0" algn="ctr">
              <a:buNone/>
              <a:defRPr/>
            </a:pPr>
            <a:r>
              <a:rPr lang="en-US" sz="2400" dirty="0">
                <a:latin typeface="Courier New" pitchFamily="49" charset="0"/>
                <a:cs typeface="Courier New" pitchFamily="49" charset="0"/>
              </a:rPr>
              <a:t>AP1, AP2, .... APM =&gt; </a:t>
            </a:r>
            <a:r>
              <a:rPr lang="en-US" sz="2400" dirty="0" err="1">
                <a:latin typeface="Courier New" pitchFamily="49" charset="0"/>
                <a:cs typeface="Courier New" pitchFamily="49" charset="0"/>
              </a:rPr>
              <a:t>xN,yN</a:t>
            </a:r>
            <a:endParaRPr lang="en-US" sz="2400" dirty="0">
              <a:latin typeface="Courier New" pitchFamily="49" charset="0"/>
              <a:cs typeface="Courier New" pitchFamily="49" charset="0"/>
            </a:endParaRPr>
          </a:p>
          <a:p>
            <a:pPr marL="0" indent="0">
              <a:buNone/>
              <a:defRPr/>
            </a:pPr>
            <a:endParaRPr lang="en-US" sz="2400"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8</a:t>
            </a:fld>
            <a:endParaRPr lang="en-US" dirty="0"/>
          </a:p>
        </p:txBody>
      </p:sp>
    </p:spTree>
    <p:extLst>
      <p:ext uri="{BB962C8B-B14F-4D97-AF65-F5344CB8AC3E}">
        <p14:creationId xmlns:p14="http://schemas.microsoft.com/office/powerpoint/2010/main" val="17876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ＭＳ Ｐゴシック" pitchFamily="34" charset="-128"/>
              </a:rPr>
              <a:t>Problem Formulation (2/2)</a:t>
            </a:r>
            <a:endParaRPr lang="en-US" dirty="0"/>
          </a:p>
        </p:txBody>
      </p:sp>
      <p:sp>
        <p:nvSpPr>
          <p:cNvPr id="3" name="Content Placeholder 2"/>
          <p:cNvSpPr>
            <a:spLocks noGrp="1"/>
          </p:cNvSpPr>
          <p:nvPr>
            <p:ph idx="1"/>
          </p:nvPr>
        </p:nvSpPr>
        <p:spPr/>
        <p:txBody>
          <a:bodyPr>
            <a:normAutofit lnSpcReduction="10000"/>
          </a:bodyPr>
          <a:lstStyle/>
          <a:p>
            <a:pPr marL="0" indent="0">
              <a:buNone/>
              <a:defRPr/>
            </a:pPr>
            <a:r>
              <a:rPr lang="en-US" sz="2800" b="1" dirty="0"/>
              <a:t>MATRIX:</a:t>
            </a:r>
          </a:p>
          <a:p>
            <a:pPr marL="798513" lvl="1" indent="-341313">
              <a:buFontTx/>
              <a:buChar char="•"/>
              <a:defRPr/>
            </a:pPr>
            <a:r>
              <a:rPr lang="en-US" sz="2400" dirty="0"/>
              <a:t>typically constructed by centrally overlaying several RSS vectors: </a:t>
            </a:r>
          </a:p>
          <a:p>
            <a:pPr marL="798513" lvl="1" indent="-341313">
              <a:buNone/>
              <a:defRPr/>
            </a:pPr>
            <a:r>
              <a:rPr lang="en-US" sz="2400" dirty="0" smtClean="0">
                <a:latin typeface="Courier New" pitchFamily="49" charset="0"/>
                <a:cs typeface="Courier New" pitchFamily="49" charset="0"/>
              </a:rPr>
              <a:t>	AP1</a:t>
            </a:r>
            <a:r>
              <a:rPr lang="en-US" sz="2400" dirty="0">
                <a:latin typeface="Courier New" pitchFamily="49" charset="0"/>
                <a:cs typeface="Courier New" pitchFamily="49" charset="0"/>
              </a:rPr>
              <a:t>, AP2, .... </a:t>
            </a:r>
            <a:r>
              <a:rPr lang="en-US" sz="2400" dirty="0" err="1">
                <a:latin typeface="Courier New" pitchFamily="49" charset="0"/>
                <a:cs typeface="Courier New" pitchFamily="49" charset="0"/>
              </a:rPr>
              <a:t>APl</a:t>
            </a:r>
            <a:r>
              <a:rPr lang="en-US" sz="2400" dirty="0">
                <a:latin typeface="Courier New" pitchFamily="49" charset="0"/>
                <a:cs typeface="Courier New" pitchFamily="49" charset="0"/>
              </a:rPr>
              <a:t> =&gt; </a:t>
            </a:r>
            <a:r>
              <a:rPr lang="en-US" sz="2400" dirty="0" err="1">
                <a:latin typeface="Courier New" pitchFamily="49" charset="0"/>
                <a:cs typeface="Courier New" pitchFamily="49" charset="0"/>
              </a:rPr>
              <a:t>xi,yi</a:t>
            </a:r>
            <a:r>
              <a:rPr lang="en-US" sz="2400" dirty="0">
                <a:latin typeface="Courier New" pitchFamily="49" charset="0"/>
                <a:cs typeface="Courier New" pitchFamily="49" charset="0"/>
              </a:rPr>
              <a:t> (l&lt;&lt;M), </a:t>
            </a:r>
          </a:p>
          <a:p>
            <a:pPr marL="798513" lvl="1" indent="-341313">
              <a:buNone/>
              <a:defRPr/>
            </a:pPr>
            <a:r>
              <a:rPr lang="en-US" sz="2400" dirty="0" smtClean="0"/>
              <a:t>	which </a:t>
            </a:r>
            <a:r>
              <a:rPr lang="en-US" sz="2400" dirty="0"/>
              <a:t>are recorded by users using </a:t>
            </a:r>
            <a:r>
              <a:rPr lang="en-US" sz="2400" i="1" dirty="0" err="1"/>
              <a:t>wardriving</a:t>
            </a:r>
            <a:endParaRPr lang="en-US" sz="2400" dirty="0"/>
          </a:p>
          <a:p>
            <a:pPr marL="990600" lvl="1" indent="-533400">
              <a:buFontTx/>
              <a:buChar char="•"/>
              <a:defRPr/>
            </a:pPr>
            <a:endParaRPr lang="en-US" sz="2400" dirty="0"/>
          </a:p>
          <a:p>
            <a:pPr marL="798513" lvl="1" indent="-341313">
              <a:buFontTx/>
              <a:buChar char="•"/>
              <a:defRPr/>
            </a:pPr>
            <a:r>
              <a:rPr lang="en-US" sz="2400" dirty="0"/>
              <a:t>extremely large in respect to </a:t>
            </a:r>
            <a:r>
              <a:rPr lang="en-US" sz="2400" dirty="0">
                <a:latin typeface="Courier New" pitchFamily="49" charset="0"/>
                <a:cs typeface="Courier New" pitchFamily="49" charset="0"/>
              </a:rPr>
              <a:t>N</a:t>
            </a:r>
            <a:r>
              <a:rPr lang="en-US" sz="2400" dirty="0"/>
              <a:t>, as the </a:t>
            </a:r>
            <a:r>
              <a:rPr lang="en-US" sz="2400" dirty="0">
                <a:latin typeface="Courier New" pitchFamily="49" charset="0"/>
                <a:cs typeface="Courier New" pitchFamily="49" charset="0"/>
              </a:rPr>
              <a:t>M</a:t>
            </a:r>
            <a:r>
              <a:rPr lang="en-US" sz="2400" dirty="0"/>
              <a:t> is usually small</a:t>
            </a:r>
          </a:p>
          <a:p>
            <a:pPr marL="1146175" lvl="2" indent="-347663">
              <a:buFontTx/>
              <a:buChar char="•"/>
              <a:defRPr/>
            </a:pPr>
            <a:r>
              <a:rPr lang="en-US" dirty="0"/>
              <a:t>can be represented efficiently with adjacency-matrix structures </a:t>
            </a:r>
          </a:p>
          <a:p>
            <a:pPr lvl="2">
              <a:defRPr/>
            </a:pPr>
            <a:endParaRPr lang="en-US" sz="2000" dirty="0"/>
          </a:p>
          <a:p>
            <a:pPr marL="798513" lvl="1" indent="-341313">
              <a:buFontTx/>
              <a:buChar char="•"/>
              <a:defRPr/>
            </a:pPr>
            <a:r>
              <a:rPr lang="en-US" sz="2400" dirty="0"/>
              <a:t>denoted as a 2-D matrix where most points are </a:t>
            </a:r>
            <a:r>
              <a:rPr lang="it-IT" sz="2400" dirty="0"/>
              <a:t>null, e.g., </a:t>
            </a:r>
            <a:r>
              <a:rPr lang="it-IT" sz="2400" dirty="0">
                <a:latin typeface="Courier New" pitchFamily="49" charset="0"/>
                <a:cs typeface="Courier New" pitchFamily="49" charset="0"/>
              </a:rPr>
              <a:t>NaN</a:t>
            </a:r>
            <a:r>
              <a:rPr lang="it-IT" sz="2400" dirty="0"/>
              <a:t> (i.e., a sparse matrix)</a:t>
            </a:r>
            <a:endParaRPr lang="en-US" dirty="0">
              <a:latin typeface="Courier New" pitchFamily="49" charset="0"/>
              <a:cs typeface="Courier New" pitchFamily="49" charset="0"/>
            </a:endParaRPr>
          </a:p>
          <a:p>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defRPr/>
            </a:pPr>
            <a:r>
              <a:rPr lang="en-US" b="1" smtClean="0">
                <a:solidFill>
                  <a:srgbClr val="000000"/>
                </a:solidFill>
                <a:latin typeface="Arial" charset="0"/>
                <a:ea typeface="ＭＳ Ｐゴシック" pitchFamily="34" charset="-128"/>
              </a:rPr>
              <a:t> HotPlanet ’12 © Konstantinidis, Chatzimilioudis, Laoudias, Nicolaou, Zeinalipour-Yatzi </a:t>
            </a:r>
            <a:endParaRPr lang="en-US" dirty="0"/>
          </a:p>
        </p:txBody>
      </p:sp>
      <p:sp>
        <p:nvSpPr>
          <p:cNvPr id="5" name="Slide Number Placeholder 4"/>
          <p:cNvSpPr>
            <a:spLocks noGrp="1"/>
          </p:cNvSpPr>
          <p:nvPr>
            <p:ph type="sldNum" sz="quarter" idx="12"/>
          </p:nvPr>
        </p:nvSpPr>
        <p:spPr/>
        <p:txBody>
          <a:bodyPr/>
          <a:lstStyle/>
          <a:p>
            <a:fld id="{28B73BCE-D3D3-4697-A814-13814D263816}" type="slidenum">
              <a:rPr lang="en-US" smtClean="0"/>
              <a:t>9</a:t>
            </a:fld>
            <a:endParaRPr lang="en-US" dirty="0"/>
          </a:p>
        </p:txBody>
      </p:sp>
    </p:spTree>
    <p:extLst>
      <p:ext uri="{BB962C8B-B14F-4D97-AF65-F5344CB8AC3E}">
        <p14:creationId xmlns:p14="http://schemas.microsoft.com/office/powerpoint/2010/main" val="91032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TotalTime>
  <Words>5853</Words>
  <Application>Microsoft Office PowerPoint</Application>
  <PresentationFormat>On-screen Show (4:3)</PresentationFormat>
  <Paragraphs>583</Paragraphs>
  <Slides>30</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Εξίσωση</vt:lpstr>
      <vt:lpstr>PowerPoint Presentation</vt:lpstr>
      <vt:lpstr>Smartphones (1/2)</vt:lpstr>
      <vt:lpstr>Smartphones (2/2)</vt:lpstr>
      <vt:lpstr>A Word on Localization Systems…</vt:lpstr>
      <vt:lpstr>A Word on Localization Systems…</vt:lpstr>
      <vt:lpstr>A Word on Localization Systems…</vt:lpstr>
      <vt:lpstr>Presentation Outline</vt:lpstr>
      <vt:lpstr>Problem Formulation (1/2)</vt:lpstr>
      <vt:lpstr>Problem Formulation (2/2)</vt:lpstr>
      <vt:lpstr>Current Techniques – CRA (1/4)</vt:lpstr>
      <vt:lpstr>Current Techniques – CRA (2/4)</vt:lpstr>
      <vt:lpstr>Current Techniques – DRA (3/4)</vt:lpstr>
      <vt:lpstr>Current Techniques – DRA (4/4)</vt:lpstr>
      <vt:lpstr>Motivation</vt:lpstr>
      <vt:lpstr>Presentation Outline</vt:lpstr>
      <vt:lpstr>Privacy Preserving Techniques</vt:lpstr>
      <vt:lpstr>BloomMap Algorithm (BMA)</vt:lpstr>
      <vt:lpstr>Bloom Filters (1/2)</vt:lpstr>
      <vt:lpstr>Bloom Filters (2/2)</vt:lpstr>
      <vt:lpstr>BloomMap Algorithm Example</vt:lpstr>
      <vt:lpstr>BloomMap Algorithm (BMA)</vt:lpstr>
      <vt:lpstr>BloomMap Algorithm (BMA)</vt:lpstr>
      <vt:lpstr>Presentation Outline</vt:lpstr>
      <vt:lpstr>Airplace Prototype System</vt:lpstr>
      <vt:lpstr>Experimental Methodology</vt:lpstr>
      <vt:lpstr>Experimental Methodology</vt:lpstr>
      <vt:lpstr>Preliminary Experimental Results</vt:lpstr>
      <vt:lpstr>Presentation Outline</vt:lpstr>
      <vt:lpstr>Future Work</vt:lpstr>
      <vt:lpstr>Towards Planet-Scale Localization on Smartphones with a Partial Radiomap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ntenisOT</dc:creator>
  <cp:lastModifiedBy>ntenisOT</cp:lastModifiedBy>
  <cp:revision>134</cp:revision>
  <dcterms:created xsi:type="dcterms:W3CDTF">2012-06-21T10:05:09Z</dcterms:created>
  <dcterms:modified xsi:type="dcterms:W3CDTF">2012-06-24T05:25:00Z</dcterms:modified>
</cp:coreProperties>
</file>