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75" r:id="rId5"/>
    <p:sldId id="267" r:id="rId6"/>
    <p:sldId id="271" r:id="rId7"/>
    <p:sldId id="266" r:id="rId8"/>
    <p:sldId id="270" r:id="rId9"/>
    <p:sldId id="265" r:id="rId10"/>
    <p:sldId id="276" r:id="rId11"/>
    <p:sldId id="273" r:id="rId12"/>
    <p:sldId id="274" r:id="rId13"/>
    <p:sldId id="293" r:id="rId14"/>
    <p:sldId id="268" r:id="rId15"/>
    <p:sldId id="259" r:id="rId16"/>
    <p:sldId id="260" r:id="rId17"/>
    <p:sldId id="278" r:id="rId18"/>
    <p:sldId id="286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77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605" autoAdjust="0"/>
  </p:normalViewPr>
  <p:slideViewPr>
    <p:cSldViewPr snapToGrid="0" snapToObjects="1">
      <p:cViewPr>
        <p:scale>
          <a:sx n="63" d="100"/>
          <a:sy n="63" d="100"/>
        </p:scale>
        <p:origin x="-27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03D0-99AF-664F-AC9E-0AA1546A5B8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ACDD-6771-1045-B2CC-E810B9519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o.code.org/hoc/1" TargetMode="External"/><Relationship Id="rId4" Type="http://schemas.openxmlformats.org/officeDocument/2006/relationships/hyperlink" Target="http://studio.code.org/flappy/" TargetMode="External"/><Relationship Id="rId5" Type="http://schemas.openxmlformats.org/officeDocument/2006/relationships/hyperlink" Target="http://studio.code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l-GR" b="1" dirty="0" smtClean="0">
                <a:latin typeface="Arial"/>
                <a:cs typeface="Arial"/>
              </a:rPr>
              <a:t>ΣΗΜΕΙΩΣΕΙ</a:t>
            </a:r>
            <a:r>
              <a:rPr lang="el-GR" b="1" dirty="0" smtClean="0">
                <a:latin typeface="Arial"/>
                <a:cs typeface="Arial"/>
              </a:rPr>
              <a:t>Σ</a:t>
            </a:r>
            <a:r>
              <a:rPr lang="el-GR" b="1" baseline="0" dirty="0" smtClean="0">
                <a:latin typeface="Arial"/>
                <a:cs typeface="Arial"/>
              </a:rPr>
              <a:t> - </a:t>
            </a:r>
            <a:r>
              <a:rPr lang="el-GR" b="1" dirty="0" smtClean="0">
                <a:latin typeface="Arial"/>
                <a:cs typeface="Arial"/>
              </a:rPr>
              <a:t>ΕΜΠΕΙΡΙΕΣ</a:t>
            </a:r>
          </a:p>
          <a:p>
            <a:pPr marL="285750" indent="-285750">
              <a:buFont typeface="Arial"/>
              <a:buChar char="•"/>
            </a:pPr>
            <a:endParaRPr lang="en-US" b="1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l-GR" b="1" dirty="0" smtClean="0">
                <a:latin typeface="Arial"/>
                <a:cs typeface="Arial"/>
              </a:rPr>
              <a:t>Πριν </a:t>
            </a:r>
            <a:r>
              <a:rPr lang="el-GR" b="1" dirty="0" smtClean="0">
                <a:latin typeface="Arial"/>
                <a:cs typeface="Arial"/>
              </a:rPr>
              <a:t>την παρουσίαση </a:t>
            </a:r>
          </a:p>
          <a:p>
            <a:pPr marL="285750" lvl="0" indent="-285750">
              <a:buFont typeface="Arial"/>
              <a:buChar char="•"/>
            </a:pPr>
            <a:r>
              <a:rPr lang="el-GR" b="0" dirty="0" smtClean="0">
                <a:latin typeface="Arial"/>
                <a:cs typeface="Arial"/>
              </a:rPr>
              <a:t>Ρυθμίζουμε </a:t>
            </a:r>
            <a:r>
              <a:rPr lang="el-GR" b="0" dirty="0" smtClean="0">
                <a:latin typeface="Arial"/>
                <a:cs typeface="Arial"/>
              </a:rPr>
              <a:t>τους πλοηγούς των Η/</a:t>
            </a:r>
            <a:r>
              <a:rPr lang="el-GR" b="0" dirty="0" smtClean="0">
                <a:latin typeface="Arial"/>
                <a:cs typeface="Arial"/>
              </a:rPr>
              <a:t>Υ στη</a:t>
            </a:r>
            <a:r>
              <a:rPr lang="el-GR" b="0" baseline="0" dirty="0" smtClean="0">
                <a:latin typeface="Arial"/>
                <a:cs typeface="Arial"/>
              </a:rPr>
              <a:t> διεύθυνση</a:t>
            </a:r>
            <a:r>
              <a:rPr lang="el-GR" b="0" dirty="0" smtClean="0">
                <a:latin typeface="Arial"/>
                <a:cs typeface="Arial"/>
              </a:rPr>
              <a:t> </a:t>
            </a:r>
            <a:r>
              <a:rPr lang="en-US" b="0" u="sng" dirty="0" smtClean="0">
                <a:latin typeface="Arial"/>
                <a:cs typeface="Arial"/>
                <a:hlinkClick r:id="rId3"/>
              </a:rPr>
              <a:t>http://studio.code.org/hoc/1</a:t>
            </a:r>
            <a:endParaRPr lang="el-GR" b="0" u="sng" dirty="0" smtClean="0">
              <a:latin typeface="Arial"/>
              <a:cs typeface="Arial"/>
            </a:endParaRPr>
          </a:p>
          <a:p>
            <a:pPr marL="285750" lvl="0" indent="-285750">
              <a:buFont typeface="Arial"/>
              <a:buChar char="•"/>
            </a:pPr>
            <a:r>
              <a:rPr lang="el-GR" b="0" dirty="0" smtClean="0">
                <a:latin typeface="Arial"/>
                <a:cs typeface="Arial"/>
              </a:rPr>
              <a:t>Επιλέγουμε ΕΛΛΗΝΙΚΑ κάτω δεξιά στη σελίδα για να μετατραπεί το εκπαιδευτικό υλικό </a:t>
            </a:r>
            <a:r>
              <a:rPr lang="el-GR" b="0" dirty="0" smtClean="0">
                <a:latin typeface="Arial"/>
                <a:cs typeface="Arial"/>
              </a:rPr>
              <a:t>στα Ελληνικά </a:t>
            </a:r>
            <a:r>
              <a:rPr lang="el-GR" b="0" dirty="0" smtClean="0">
                <a:latin typeface="Arial"/>
                <a:cs typeface="Arial"/>
              </a:rPr>
              <a:t> (ή το αφήνουμε ως έχει για τα αγγλόφωνα σχολεία)</a:t>
            </a:r>
          </a:p>
          <a:p>
            <a:pPr marL="285750" lvl="0" indent="-285750">
              <a:buFont typeface="Arial"/>
              <a:buChar char="•"/>
            </a:pPr>
            <a:r>
              <a:rPr lang="el-GR" b="0" dirty="0" smtClean="0">
                <a:latin typeface="Arial"/>
                <a:cs typeface="Arial"/>
              </a:rPr>
              <a:t>Καλούμε τους μαθητές να καθίσουν κοντά στον πίνακα εάν γίνεται για να δουν τις διαφάνειες 1-16.</a:t>
            </a:r>
            <a:endParaRPr lang="en-US" b="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l-GR" sz="2800" b="0" dirty="0" smtClean="0">
              <a:latin typeface="Arial"/>
              <a:cs typeface="Arial"/>
            </a:endParaRPr>
          </a:p>
          <a:p>
            <a:pPr marL="0" indent="0">
              <a:buFont typeface="Arial"/>
              <a:buNone/>
            </a:pPr>
            <a:r>
              <a:rPr lang="el-GR" sz="2800" b="1" dirty="0" smtClean="0">
                <a:latin typeface="Arial"/>
                <a:cs typeface="Arial"/>
              </a:rPr>
              <a:t>Εργαστήριο (από διαφάνεια 17)</a:t>
            </a:r>
            <a:endParaRPr lang="en-US" sz="2800" b="1" dirty="0" smtClean="0">
              <a:latin typeface="Arial"/>
              <a:cs typeface="Arial"/>
            </a:endParaRPr>
          </a:p>
          <a:p>
            <a:pPr marL="171450" lvl="0" indent="-171450">
              <a:buFont typeface="Arial"/>
              <a:buChar char="•"/>
            </a:pPr>
            <a:r>
              <a:rPr lang="el-GR" b="0" dirty="0" smtClean="0">
                <a:latin typeface="Arial"/>
                <a:cs typeface="Arial"/>
              </a:rPr>
              <a:t>Καλούμε </a:t>
            </a:r>
            <a:r>
              <a:rPr lang="el-GR" b="0" dirty="0" smtClean="0">
                <a:latin typeface="Arial"/>
                <a:cs typeface="Arial"/>
              </a:rPr>
              <a:t>τη δασκάλα να χωρίσει τους μαθητές σε ομάδες (ανάλογα με τη διαθεσιμότητα Η/Υ) - σε κάθε ομάδα να υπάρχει 1 παιδάκι </a:t>
            </a:r>
            <a:r>
              <a:rPr lang="el-GR" b="0" dirty="0" smtClean="0">
                <a:latin typeface="Arial"/>
                <a:cs typeface="Arial"/>
              </a:rPr>
              <a:t>που να </a:t>
            </a:r>
            <a:r>
              <a:rPr lang="el-GR" b="0" dirty="0" smtClean="0">
                <a:latin typeface="Arial"/>
                <a:cs typeface="Arial"/>
              </a:rPr>
              <a:t>γνωρίζει το ποντίκι </a:t>
            </a:r>
            <a:r>
              <a:rPr lang="el-GR" b="0" dirty="0" smtClean="0">
                <a:latin typeface="Arial"/>
                <a:cs typeface="Arial"/>
              </a:rPr>
              <a:t>και</a:t>
            </a:r>
            <a:r>
              <a:rPr lang="el-GR" b="0" baseline="0" dirty="0" smtClean="0">
                <a:latin typeface="Arial"/>
                <a:cs typeface="Arial"/>
              </a:rPr>
              <a:t> το</a:t>
            </a:r>
            <a:r>
              <a:rPr lang="el-GR" b="0" dirty="0" smtClean="0">
                <a:latin typeface="Arial"/>
                <a:cs typeface="Arial"/>
              </a:rPr>
              <a:t> πληκτρολόγιο.</a:t>
            </a:r>
          </a:p>
          <a:p>
            <a:pPr marL="171450" lvl="0" indent="-171450">
              <a:buFont typeface="Arial"/>
              <a:buChar char="•"/>
            </a:pPr>
            <a:endParaRPr lang="el-GR" b="0" dirty="0" smtClean="0">
              <a:latin typeface="Arial"/>
              <a:cs typeface="Arial"/>
            </a:endParaRPr>
          </a:p>
          <a:p>
            <a:pPr marL="171450" lvl="0" indent="-171450">
              <a:buFont typeface="Arial"/>
              <a:buChar char="•"/>
            </a:pPr>
            <a:r>
              <a:rPr lang="el-GR" b="0" dirty="0" smtClean="0">
                <a:latin typeface="Arial"/>
                <a:cs typeface="Arial"/>
              </a:rPr>
              <a:t>Για </a:t>
            </a:r>
            <a:r>
              <a:rPr lang="el-GR" b="0" dirty="0" smtClean="0">
                <a:latin typeface="Arial"/>
                <a:cs typeface="Arial"/>
              </a:rPr>
              <a:t> Α-Γ δημοτικού (μέλημα μας είναι να μάθουν όλοι, όχι κάποιος συγκεκριμένα που έχει υπόβαθρο από άλλη πηγή)</a:t>
            </a:r>
          </a:p>
          <a:p>
            <a:r>
              <a:rPr lang="el-GR" b="0" dirty="0" smtClean="0">
                <a:latin typeface="Arial"/>
                <a:cs typeface="Arial"/>
              </a:rPr>
              <a:t>	</a:t>
            </a:r>
            <a:r>
              <a:rPr lang="el-GR" b="0" dirty="0" smtClean="0">
                <a:latin typeface="Arial"/>
                <a:cs typeface="Arial"/>
              </a:rPr>
              <a:t>• </a:t>
            </a:r>
            <a:r>
              <a:rPr lang="el-GR" b="0" dirty="0" smtClean="0">
                <a:latin typeface="Arial"/>
                <a:cs typeface="Arial"/>
              </a:rPr>
              <a:t>~10 Puzzles, βοηθώντας όλο το ακροατήριο παιχνίδι-παιχνίδι να προχωρήσει. </a:t>
            </a:r>
          </a:p>
          <a:p>
            <a:r>
              <a:rPr lang="el-GR" b="0" dirty="0" smtClean="0">
                <a:latin typeface="Arial"/>
                <a:cs typeface="Arial"/>
              </a:rPr>
              <a:t>	• Ο χειριστής του Η/Υ να είναι διαφορετικό σε κάθε puzzle (κυκλικά)</a:t>
            </a:r>
            <a:endParaRPr lang="en-US" b="0" dirty="0" smtClean="0">
              <a:latin typeface="Arial"/>
              <a:cs typeface="Arial"/>
            </a:endParaRPr>
          </a:p>
          <a:p>
            <a:endParaRPr lang="el-GR" b="0" dirty="0" smtClean="0">
              <a:latin typeface="Arial"/>
              <a:cs typeface="Arial"/>
            </a:endParaRPr>
          </a:p>
          <a:p>
            <a:r>
              <a:rPr lang="el-GR" b="0" dirty="0" smtClean="0">
                <a:latin typeface="Arial"/>
                <a:cs typeface="Arial"/>
              </a:rPr>
              <a:t>• </a:t>
            </a:r>
            <a:r>
              <a:rPr lang="el-GR" b="0" dirty="0" smtClean="0">
                <a:latin typeface="Arial"/>
                <a:cs typeface="Arial"/>
              </a:rPr>
              <a:t>Για Δ-ΣΤ δημοτικού </a:t>
            </a:r>
          </a:p>
          <a:p>
            <a:r>
              <a:rPr lang="el-GR" b="0" dirty="0" smtClean="0">
                <a:latin typeface="Arial"/>
                <a:cs typeface="Arial"/>
              </a:rPr>
              <a:t>	</a:t>
            </a:r>
            <a:r>
              <a:rPr lang="el-GR" b="0" dirty="0" smtClean="0">
                <a:latin typeface="Arial"/>
                <a:cs typeface="Arial"/>
              </a:rPr>
              <a:t>• </a:t>
            </a:r>
            <a:r>
              <a:rPr lang="el-GR" b="0" dirty="0" smtClean="0">
                <a:latin typeface="Arial"/>
                <a:cs typeface="Arial"/>
              </a:rPr>
              <a:t>Όλα τα Puzzles, βάσει της παρουσίασης</a:t>
            </a:r>
            <a:r>
              <a:rPr lang="el-GR" b="0" dirty="0" smtClean="0">
                <a:latin typeface="Arial"/>
                <a:cs typeface="Arial"/>
              </a:rPr>
              <a:t>. . </a:t>
            </a:r>
          </a:p>
          <a:p>
            <a:r>
              <a:rPr lang="el-GR" b="0" dirty="0" smtClean="0">
                <a:latin typeface="Arial"/>
                <a:cs typeface="Arial"/>
              </a:rPr>
              <a:t>	• Ο χειριστής του Η/Υ να είναι διαφορετικό σε κάθε puzzle (κυκλικά)</a:t>
            </a:r>
            <a:endParaRPr lang="en-US" b="0" dirty="0" smtClean="0">
              <a:latin typeface="Arial"/>
              <a:cs typeface="Arial"/>
            </a:endParaRPr>
          </a:p>
          <a:p>
            <a:endParaRPr lang="el-GR" b="0" dirty="0" smtClean="0">
              <a:latin typeface="Arial"/>
              <a:cs typeface="Arial"/>
            </a:endParaRPr>
          </a:p>
          <a:p>
            <a:r>
              <a:rPr lang="el-GR" b="0" dirty="0" smtClean="0">
                <a:latin typeface="Arial"/>
                <a:cs typeface="Arial"/>
              </a:rPr>
              <a:t>• </a:t>
            </a:r>
            <a:r>
              <a:rPr lang="el-GR" b="0" dirty="0" smtClean="0">
                <a:latin typeface="Arial"/>
                <a:cs typeface="Arial"/>
              </a:rPr>
              <a:t>Ο διδάσκοντας θα πρέπει να βοηθά </a:t>
            </a:r>
            <a:r>
              <a:rPr lang="el-GR" b="0" dirty="0" smtClean="0">
                <a:latin typeface="Arial"/>
                <a:cs typeface="Arial"/>
              </a:rPr>
              <a:t>τους </a:t>
            </a:r>
            <a:r>
              <a:rPr lang="el-GR" b="0" dirty="0" smtClean="0">
                <a:latin typeface="Arial"/>
                <a:cs typeface="Arial"/>
              </a:rPr>
              <a:t>μαθητές (σε μορφή </a:t>
            </a:r>
            <a:r>
              <a:rPr lang="el-GR" b="0" dirty="0" smtClean="0">
                <a:latin typeface="Arial"/>
                <a:cs typeface="Arial"/>
              </a:rPr>
              <a:t>εργαστηρίου </a:t>
            </a:r>
            <a:r>
              <a:rPr lang="el-GR" b="0" baseline="0" dirty="0" smtClean="0">
                <a:latin typeface="Arial"/>
                <a:cs typeface="Arial"/>
              </a:rPr>
              <a:t>με τη βοήθεια της δασκάλας ή του ατόμου της </a:t>
            </a:r>
            <a:r>
              <a:rPr lang="en-US" b="0" baseline="0" dirty="0" smtClean="0">
                <a:latin typeface="Arial"/>
                <a:cs typeface="Arial"/>
              </a:rPr>
              <a:t>Microsoft</a:t>
            </a:r>
            <a:r>
              <a:rPr lang="el-GR" b="0" dirty="0" smtClean="0">
                <a:latin typeface="Arial"/>
                <a:cs typeface="Arial"/>
              </a:rPr>
              <a:t>)</a:t>
            </a:r>
            <a:r>
              <a:rPr lang="el-GR" b="0" dirty="0" smtClean="0">
                <a:latin typeface="Arial"/>
                <a:cs typeface="Arial"/>
              </a:rPr>
              <a:t>, καλώντας τους να δοκιμάσουν διάφορες λύσεις σε κάθε puzzle (σημειώστε ότι κάθε puzzle θέτει ένα ανώτατο αριθμό blocks για να θεωρείται έγκυρη η </a:t>
            </a:r>
            <a:r>
              <a:rPr lang="el-GR" b="0" dirty="0" smtClean="0">
                <a:latin typeface="Arial"/>
                <a:cs typeface="Arial"/>
              </a:rPr>
              <a:t>λύση)</a:t>
            </a:r>
            <a:r>
              <a:rPr lang="el-GR" b="0" dirty="0" smtClean="0">
                <a:latin typeface="Arial"/>
                <a:cs typeface="Arial"/>
              </a:rPr>
              <a:t>. </a:t>
            </a:r>
            <a:endParaRPr lang="en-US" b="0" dirty="0" smtClean="0">
              <a:latin typeface="Arial"/>
              <a:cs typeface="Arial"/>
            </a:endParaRPr>
          </a:p>
          <a:p>
            <a:endParaRPr lang="el-GR" b="0" dirty="0" smtClean="0">
              <a:latin typeface="Arial"/>
              <a:cs typeface="Arial"/>
            </a:endParaRPr>
          </a:p>
          <a:p>
            <a:r>
              <a:rPr lang="el-GR" b="0" dirty="0" smtClean="0">
                <a:latin typeface="Arial"/>
                <a:cs typeface="Arial"/>
              </a:rPr>
              <a:t>• </a:t>
            </a:r>
            <a:r>
              <a:rPr lang="el-GR" b="0" dirty="0" smtClean="0">
                <a:latin typeface="Arial"/>
                <a:cs typeface="Arial"/>
              </a:rPr>
              <a:t>Μετά από λίγα λεπτά, ο διδάσκοντας καλεί κάποιο μαθητή στον διαδραστικό πίνακα για να επιλυθεί το παιχνίδι και να ενθαρρυνθεί η συμμετοχή όλων, να επιλυθούν απορίες, κτλ</a:t>
            </a:r>
            <a:r>
              <a:rPr lang="el-GR" b="0" dirty="0" smtClean="0">
                <a:latin typeface="Arial"/>
                <a:cs typeface="Arial"/>
              </a:rPr>
              <a:t>.</a:t>
            </a:r>
            <a:r>
              <a:rPr lang="en-US" b="0" dirty="0" smtClean="0">
                <a:latin typeface="Arial"/>
                <a:cs typeface="Arial"/>
              </a:rPr>
              <a:t> </a:t>
            </a:r>
            <a:r>
              <a:rPr lang="el-GR" b="0" dirty="0" smtClean="0">
                <a:latin typeface="Arial"/>
                <a:cs typeface="Arial"/>
              </a:rPr>
              <a:t>Εάν</a:t>
            </a:r>
            <a:r>
              <a:rPr lang="el-GR" b="0" baseline="0" dirty="0" smtClean="0">
                <a:latin typeface="Arial"/>
                <a:cs typeface="Arial"/>
              </a:rPr>
              <a:t> δεν υπάρχει διαδραστικός πίνακας απλά επισκεφθείτε μια-μια τις ομάδες (με τη βοήθεια της δασκάλας </a:t>
            </a:r>
            <a:r>
              <a:rPr lang="el-GR" b="0" baseline="0" dirty="0" smtClean="0">
                <a:latin typeface="Arial"/>
                <a:cs typeface="Arial"/>
              </a:rPr>
              <a:t>ή του ατόμου της </a:t>
            </a:r>
            <a:r>
              <a:rPr lang="en-US" b="0" baseline="0" dirty="0" smtClean="0">
                <a:latin typeface="Arial"/>
                <a:cs typeface="Arial"/>
              </a:rPr>
              <a:t>Microsoft) </a:t>
            </a:r>
            <a:r>
              <a:rPr lang="el-GR" b="0" baseline="0" dirty="0" smtClean="0">
                <a:latin typeface="Arial"/>
                <a:cs typeface="Arial"/>
              </a:rPr>
              <a:t>για να δείτε ότι προχωράνε όλοι.</a:t>
            </a:r>
            <a:endParaRPr lang="en-US" b="0" dirty="0" smtClean="0">
              <a:latin typeface="Arial"/>
              <a:cs typeface="Arial"/>
            </a:endParaRPr>
          </a:p>
          <a:p>
            <a:endParaRPr lang="el-GR" b="0" u="sng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l-GR" sz="1800" b="0" u="none" dirty="0" smtClean="0">
                <a:latin typeface="Arial"/>
                <a:cs typeface="Arial"/>
              </a:rPr>
              <a:t>Δώστε</a:t>
            </a:r>
            <a:r>
              <a:rPr lang="el-GR" sz="1800" b="0" u="none" baseline="0" dirty="0" smtClean="0">
                <a:latin typeface="Arial"/>
                <a:cs typeface="Arial"/>
              </a:rPr>
              <a:t> έμφαση στη λογική του </a:t>
            </a:r>
            <a:r>
              <a:rPr lang="el-GR" sz="1800" b="1" u="none" baseline="0" dirty="0" smtClean="0">
                <a:latin typeface="Arial"/>
                <a:cs typeface="Arial"/>
              </a:rPr>
              <a:t>μοτίβου</a:t>
            </a:r>
            <a:r>
              <a:rPr lang="el-GR" sz="1800" b="0" u="none" baseline="0" dirty="0" smtClean="0">
                <a:latin typeface="Arial"/>
                <a:cs typeface="Arial"/>
              </a:rPr>
              <a:t> για να κατανοήσουν την έννοια της επανάληψης </a:t>
            </a:r>
            <a:r>
              <a:rPr lang="el-GR" sz="1800" b="1" u="none" baseline="0" dirty="0" smtClean="0">
                <a:latin typeface="Arial"/>
                <a:cs typeface="Arial"/>
              </a:rPr>
              <a:t>(Ποιο μοτίβο βλέπετε</a:t>
            </a:r>
            <a:r>
              <a:rPr lang="en-US" sz="1800" b="1" u="none" baseline="0" dirty="0" smtClean="0">
                <a:latin typeface="Arial"/>
                <a:cs typeface="Arial"/>
              </a:rPr>
              <a:t>; </a:t>
            </a:r>
            <a:r>
              <a:rPr lang="el-GR" sz="1800" b="1" u="none" baseline="0" dirty="0" smtClean="0">
                <a:latin typeface="Arial"/>
                <a:cs typeface="Arial"/>
              </a:rPr>
              <a:t>Μαθαίνουν για μοτίβα στο σχολείο...)</a:t>
            </a:r>
          </a:p>
          <a:p>
            <a:pPr marL="171450" indent="-171450">
              <a:buFontTx/>
              <a:buChar char="•"/>
            </a:pPr>
            <a:endParaRPr lang="el-GR" sz="1800" b="0" u="none" baseline="0" dirty="0" smtClean="0">
              <a:latin typeface="Arial"/>
              <a:cs typeface="Arial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l-GR" sz="1800" b="0" u="none" dirty="0" smtClean="0">
                <a:latin typeface="Arial"/>
                <a:cs typeface="Arial"/>
              </a:rPr>
              <a:t>Δώστε</a:t>
            </a:r>
            <a:r>
              <a:rPr lang="el-GR" sz="1800" b="0" u="none" baseline="0" dirty="0" smtClean="0">
                <a:latin typeface="Arial"/>
                <a:cs typeface="Arial"/>
              </a:rPr>
              <a:t> έμφαση </a:t>
            </a:r>
            <a:r>
              <a:rPr lang="el-GR" sz="1800" b="1" u="none" baseline="0" dirty="0" smtClean="0">
                <a:latin typeface="Arial"/>
                <a:cs typeface="Arial"/>
              </a:rPr>
              <a:t>στη λογική της κίνησης στο χώρο </a:t>
            </a:r>
            <a:r>
              <a:rPr lang="el-GR" sz="1800" b="0" u="none" baseline="0" dirty="0" smtClean="0">
                <a:latin typeface="Arial"/>
                <a:cs typeface="Arial"/>
              </a:rPr>
              <a:t>(πολλοί δεν ξεχωρίζουν καλά-καλά το αριστερά από το δεξιά). Δοκιμάστε να παριστάνετε εσείς το </a:t>
            </a:r>
            <a:r>
              <a:rPr lang="en-US" sz="1800" b="0" u="none" baseline="0" dirty="0" smtClean="0">
                <a:latin typeface="Arial"/>
                <a:cs typeface="Arial"/>
              </a:rPr>
              <a:t>angry bird </a:t>
            </a:r>
            <a:r>
              <a:rPr lang="el-GR" sz="1800" b="0" u="none" baseline="0" dirty="0" smtClean="0">
                <a:latin typeface="Arial"/>
                <a:cs typeface="Arial"/>
              </a:rPr>
              <a:t>ζητ</a:t>
            </a:r>
            <a:r>
              <a:rPr lang="el-GR" sz="1800" b="0" u="none" baseline="0" dirty="0" smtClean="0">
                <a:latin typeface="Arial"/>
                <a:cs typeface="Arial"/>
              </a:rPr>
              <a:t>ώ</a:t>
            </a:r>
            <a:r>
              <a:rPr lang="el-GR" sz="1800" b="0" u="none" baseline="0" dirty="0" smtClean="0">
                <a:latin typeface="Arial"/>
                <a:cs typeface="Arial"/>
              </a:rPr>
              <a:t>ντας τους τις οδηγίες για να κινηθείτε προς συγκεκριμένο στόχο (π.χ., μια καρέκλα, πόρτα, κτλ.) Τα πλακάκια του πατώματος είναι ιδιαίτερα χρήσιμα για αυτή την άσκηση.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l-GR" sz="1800" b="0" u="none" baseline="0" dirty="0" smtClean="0">
              <a:latin typeface="Arial"/>
              <a:cs typeface="Arial"/>
            </a:endParaRPr>
          </a:p>
          <a:p>
            <a:pPr marL="171450" indent="-171450">
              <a:buFontTx/>
              <a:buChar char="•"/>
            </a:pPr>
            <a:r>
              <a:rPr lang="en-US" sz="1800" b="0" u="none" baseline="0" dirty="0" smtClean="0">
                <a:latin typeface="Arial"/>
                <a:cs typeface="Arial"/>
              </a:rPr>
              <a:t>To</a:t>
            </a:r>
            <a:r>
              <a:rPr lang="el-GR" sz="1800" b="0" u="none" baseline="0" dirty="0" smtClean="0">
                <a:latin typeface="Arial"/>
                <a:cs typeface="Arial"/>
              </a:rPr>
              <a:t> μόνο σημείο που θα χρειαστούν το πληκτρολόγιο είναι για να </a:t>
            </a:r>
            <a:r>
              <a:rPr lang="el-GR" sz="1800" b="1" u="none" baseline="0" dirty="0" smtClean="0">
                <a:latin typeface="Arial"/>
                <a:cs typeface="Arial"/>
              </a:rPr>
              <a:t>εισάγουν τον «Αριθμό» στην επανάληψη</a:t>
            </a:r>
            <a:r>
              <a:rPr lang="el-GR" sz="1800" b="0" u="none" baseline="0" dirty="0" smtClean="0">
                <a:latin typeface="Arial"/>
                <a:cs typeface="Arial"/>
              </a:rPr>
              <a:t>. Στις μικρότερες τάξεις θα πρέπει να εξηγηθεί.</a:t>
            </a:r>
          </a:p>
          <a:p>
            <a:pPr marL="0" indent="0">
              <a:buFontTx/>
              <a:buNone/>
            </a:pPr>
            <a:endParaRPr lang="el-GR" sz="1800" b="0" u="none" baseline="0" dirty="0" smtClean="0">
              <a:latin typeface="Arial"/>
              <a:cs typeface="Arial"/>
            </a:endParaRPr>
          </a:p>
          <a:p>
            <a:pPr marL="171450" indent="-171450">
              <a:buFontTx/>
              <a:buChar char="•"/>
            </a:pPr>
            <a:r>
              <a:rPr lang="el-GR" sz="1800" b="0" u="none" baseline="0" dirty="0" smtClean="0">
                <a:latin typeface="Arial"/>
                <a:cs typeface="Arial"/>
              </a:rPr>
              <a:t>Όταν θα κάθονται μπροστά στους Η/Υ θα είναι δύσκολο να τους σταματήσετε όλους, επομένως πράξετε το μόνο για κάτι συγκεκριμένο (π.χ., για συζήτηση των </a:t>
            </a:r>
            <a:r>
              <a:rPr lang="en-US" sz="1800" b="0" u="none" baseline="0" dirty="0" smtClean="0">
                <a:latin typeface="Arial"/>
                <a:cs typeface="Arial"/>
              </a:rPr>
              <a:t>loops)</a:t>
            </a:r>
            <a:endParaRPr lang="el-GR" sz="1800" b="0" u="none" baseline="0" dirty="0" smtClean="0">
              <a:latin typeface="Arial"/>
              <a:cs typeface="Arial"/>
            </a:endParaRPr>
          </a:p>
          <a:p>
            <a:pPr marL="171450" indent="-171450">
              <a:buFontTx/>
              <a:buChar char="•"/>
            </a:pPr>
            <a:endParaRPr lang="el-GR" sz="1800" b="0" u="none" dirty="0" smtClean="0">
              <a:latin typeface="Arial"/>
              <a:cs typeface="Arial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l-GR" sz="1800" b="0" u="none" baseline="0" dirty="0" smtClean="0">
                <a:latin typeface="Arial"/>
                <a:cs typeface="Arial"/>
              </a:rPr>
              <a:t>Αφ</a:t>
            </a:r>
            <a:r>
              <a:rPr lang="el-GR" sz="1800" b="0" u="none" baseline="0" dirty="0" smtClean="0">
                <a:latin typeface="Arial"/>
                <a:cs typeface="Arial"/>
              </a:rPr>
              <a:t>ή</a:t>
            </a:r>
            <a:r>
              <a:rPr lang="el-GR" sz="1800" b="0" u="none" baseline="0" dirty="0" smtClean="0">
                <a:latin typeface="Arial"/>
                <a:cs typeface="Arial"/>
              </a:rPr>
              <a:t>στε τις γρήγορες ομάδες να προχωρήσουν και να κάνουν λάθη (π.χ., στα </a:t>
            </a:r>
            <a:r>
              <a:rPr lang="en-US" sz="1800" b="0" u="none" baseline="0" dirty="0" smtClean="0">
                <a:latin typeface="Arial"/>
                <a:cs typeface="Arial"/>
              </a:rPr>
              <a:t>loops) </a:t>
            </a:r>
            <a:r>
              <a:rPr lang="el-GR" sz="1800" b="0" u="none" baseline="0" dirty="0" smtClean="0">
                <a:latin typeface="Arial"/>
                <a:cs typeface="Arial"/>
              </a:rPr>
              <a:t>προτού τους σταματήσετε όλους για να τους εξηγήσετε αυτή την έννοια.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l-GR" sz="1800" b="1" u="none" baseline="0" dirty="0" smtClean="0">
              <a:latin typeface="Arial"/>
              <a:cs typeface="Arial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l-GR" sz="1800" b="1" u="none" baseline="0" dirty="0" smtClean="0">
                <a:latin typeface="Arial"/>
                <a:cs typeface="Arial"/>
              </a:rPr>
              <a:t>ΜΗΝ αναλωθείτε στη παρουσίαση. Τελειώστε τη γρήγορα για να έχουν την ευκαιρία να εξασκηθούν στους Η/Υ. </a:t>
            </a:r>
          </a:p>
          <a:p>
            <a:pPr marL="0" indent="0">
              <a:buFontTx/>
              <a:buNone/>
            </a:pPr>
            <a:endParaRPr lang="en-US" b="0" dirty="0" smtClean="0"/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l-GR" b="0" dirty="0" smtClean="0">
                <a:latin typeface="Arial"/>
                <a:cs typeface="Arial"/>
              </a:rPr>
              <a:t> Όσοι τελειώσουν όλα τα puzzles μπορεί να ενθαρρυνθούν να παίξουν ελεύθερα με τα υπόλοιπα παιχνίδια ενώ ο διδάσκοντας βοηθά τους υπολοίπους να ολοκληρώσουν (δεν αναμένεται να υπάρχει χρόνος αλλά υπάρχει αυτή η επιλογή σε κάθε περίπτωση). Όσοι θέλουν μπορούν να δοκιμάσουν το Flappy Bird το</a:t>
            </a:r>
            <a:r>
              <a:rPr lang="el-GR" b="0" baseline="0" dirty="0" smtClean="0">
                <a:latin typeface="Arial"/>
                <a:cs typeface="Arial"/>
              </a:rPr>
              <a:t> οποίο κινείται προς </a:t>
            </a:r>
            <a:r>
              <a:rPr lang="en-US" b="0" baseline="0" dirty="0" smtClean="0">
                <a:latin typeface="Arial"/>
                <a:cs typeface="Arial"/>
              </a:rPr>
              <a:t>event-based </a:t>
            </a:r>
            <a:r>
              <a:rPr lang="el-GR" b="0" baseline="0" dirty="0" smtClean="0">
                <a:latin typeface="Arial"/>
                <a:cs typeface="Arial"/>
              </a:rPr>
              <a:t>προγραμματισμό παρά </a:t>
            </a:r>
            <a:r>
              <a:rPr lang="el-GR" b="0" baseline="0" dirty="0" err="1" smtClean="0">
                <a:latin typeface="Arial"/>
                <a:cs typeface="Arial"/>
              </a:rPr>
              <a:t>ακολουθιακ</a:t>
            </a:r>
            <a:r>
              <a:rPr lang="el-GR" b="0" baseline="0" dirty="0" err="1" smtClean="0">
                <a:latin typeface="Arial"/>
                <a:cs typeface="Arial"/>
              </a:rPr>
              <a:t>ό</a:t>
            </a:r>
            <a:r>
              <a:rPr lang="el-GR" b="0" baseline="0" dirty="0" smtClean="0">
                <a:latin typeface="Arial"/>
                <a:cs typeface="Arial"/>
              </a:rPr>
              <a:t> προγραμματισμ</a:t>
            </a:r>
            <a:r>
              <a:rPr lang="el-GR" b="0" baseline="0" dirty="0" smtClean="0">
                <a:latin typeface="Arial"/>
                <a:cs typeface="Arial"/>
              </a:rPr>
              <a:t>ό (πάλι με τα πλακίδια που καθιέρωσε το </a:t>
            </a:r>
            <a:r>
              <a:rPr lang="en-US" b="0" baseline="0" dirty="0" smtClean="0">
                <a:latin typeface="Arial"/>
                <a:cs typeface="Arial"/>
              </a:rPr>
              <a:t>SCRATCH </a:t>
            </a:r>
            <a:r>
              <a:rPr lang="el-GR" b="0" baseline="0" dirty="0" smtClean="0">
                <a:latin typeface="Arial"/>
                <a:cs typeface="Arial"/>
              </a:rPr>
              <a:t>του ΜΙΤ)</a:t>
            </a:r>
            <a:r>
              <a:rPr lang="el-GR" b="0" baseline="0" dirty="0" smtClean="0">
                <a:latin typeface="Arial"/>
                <a:cs typeface="Arial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l-GR" b="0" dirty="0" smtClean="0">
                <a:latin typeface="Arial"/>
                <a:cs typeface="Arial"/>
              </a:rPr>
              <a:t> </a:t>
            </a:r>
            <a:r>
              <a:rPr lang="el-GR" b="0" u="sng" dirty="0" smtClean="0">
                <a:latin typeface="Arial"/>
                <a:cs typeface="Arial"/>
                <a:hlinkClick r:id="rId4"/>
              </a:rPr>
              <a:t>http://studio.code.org/flappy/ ή κάποιο άλλο από το </a:t>
            </a:r>
            <a:r>
              <a:rPr lang="el-GR" b="0" u="sng" dirty="0" smtClean="0">
                <a:latin typeface="Arial"/>
                <a:cs typeface="Arial"/>
                <a:hlinkClick r:id="rId5"/>
              </a:rPr>
              <a:t>studio.code.org. </a:t>
            </a:r>
            <a:endParaRPr lang="el-GR" b="0" u="sng" dirty="0" smtClean="0">
              <a:latin typeface="Arial"/>
              <a:cs typeface="Arial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l-GR" sz="1200" b="0" u="none" dirty="0" smtClean="0">
              <a:latin typeface="Arial"/>
              <a:cs typeface="Arial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l-GR" sz="1200" b="0" u="none" dirty="0" smtClean="0">
                <a:latin typeface="Arial"/>
                <a:cs typeface="Arial"/>
              </a:rPr>
              <a:t>Ζητήστε</a:t>
            </a:r>
            <a:r>
              <a:rPr lang="el-GR" sz="1200" b="0" u="none" baseline="0" dirty="0" smtClean="0">
                <a:latin typeface="Arial"/>
                <a:cs typeface="Arial"/>
              </a:rPr>
              <a:t> από τη δασκάλα να περάσει το </a:t>
            </a:r>
            <a:r>
              <a:rPr lang="en-US" sz="1200" b="0" u="none" baseline="0" dirty="0" err="1" smtClean="0">
                <a:latin typeface="Arial"/>
                <a:cs typeface="Arial"/>
              </a:rPr>
              <a:t>URL</a:t>
            </a:r>
            <a:r>
              <a:rPr lang="en-US" sz="1200" b="0" u="none" baseline="0" dirty="0" smtClean="0">
                <a:latin typeface="Arial"/>
                <a:cs typeface="Arial"/>
              </a:rPr>
              <a:t> </a:t>
            </a:r>
            <a:r>
              <a:rPr lang="el-GR" sz="1200" b="0" u="none" baseline="0" dirty="0" smtClean="0">
                <a:latin typeface="Arial"/>
                <a:cs typeface="Arial"/>
              </a:rPr>
              <a:t>του παιχνιδιού στο έντυπο της ημέρας, έτσι ώστε να συνεχίσουν στο σπίτι τα παιχνίδια και να εκτυπώσουν επίσης εκεί το πιστοποιητικό.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l-GR" sz="1200" b="0" u="none" dirty="0" smtClean="0">
              <a:latin typeface="Arial"/>
              <a:cs typeface="Arial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l-GR" b="0" u="sng" dirty="0" smtClean="0">
                <a:latin typeface="Arial"/>
                <a:cs typeface="Arial"/>
                <a:hlinkClick r:id="rId5"/>
              </a:rPr>
              <a:t>Μπορούν προφανώς να συνεχίσουν και στο σπίτι ή με τη δάσκαλα(ο) τους.</a:t>
            </a:r>
            <a:endParaRPr lang="el-GR" b="0" u="sng" dirty="0" smtClean="0">
              <a:latin typeface="Arial"/>
              <a:cs typeface="Arial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dirty="0" smtClean="0">
              <a:latin typeface="Arial"/>
              <a:cs typeface="Arial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8ACDD-6771-1045-B2CC-E810B95193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6AA-A290-114C-A067-21CF0D527884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7C5F-D664-704E-90C4-5D1B6A768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io.code.org/hoc/1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0436"/>
            <a:ext cx="7772400" cy="2618317"/>
          </a:xfrm>
        </p:spPr>
        <p:txBody>
          <a:bodyPr>
            <a:noAutofit/>
          </a:bodyPr>
          <a:lstStyle/>
          <a:p>
            <a:r>
              <a:rPr lang="el-GR" sz="6000" dirty="0" smtClean="0">
                <a:latin typeface="Arial" pitchFamily="34" charset="0"/>
                <a:cs typeface="Arial" pitchFamily="34" charset="0"/>
              </a:rPr>
              <a:t>Διασκεδάζω Προγραμματίζοντας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6000" dirty="0" smtClean="0">
                <a:latin typeface="Arial" pitchFamily="34" charset="0"/>
                <a:cs typeface="Arial" pitchFamily="34" charset="0"/>
              </a:rPr>
              <a:t>στο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code.org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3600449"/>
            <a:ext cx="5180262" cy="2178841"/>
          </a:xfrm>
        </p:spPr>
        <p:txBody>
          <a:bodyPr>
            <a:normAutofit fontScale="92500" lnSpcReduction="10000"/>
          </a:bodyPr>
          <a:lstStyle/>
          <a:p>
            <a:r>
              <a:rPr lang="el-GR" sz="2800" dirty="0">
                <a:solidFill>
                  <a:schemeClr val="tx1"/>
                </a:solidFill>
                <a:latin typeface="Arial"/>
                <a:cs typeface="Arial"/>
              </a:rPr>
              <a:t>Δημήτρης Ζεϊναλιπούρ</a:t>
            </a:r>
          </a:p>
          <a:p>
            <a:r>
              <a:rPr lang="el-GR" sz="2800" dirty="0">
                <a:latin typeface="Arial"/>
                <a:cs typeface="Arial"/>
              </a:rPr>
              <a:t>Πανεπιστήμιο </a:t>
            </a:r>
            <a:r>
              <a:rPr lang="el-GR" sz="2800" dirty="0" smtClean="0">
                <a:latin typeface="Arial"/>
                <a:cs typeface="Arial"/>
              </a:rPr>
              <a:t>Κύπρου</a:t>
            </a:r>
          </a:p>
          <a:p>
            <a:endParaRPr lang="el-GR" sz="2800" dirty="0">
              <a:latin typeface="Arial"/>
              <a:cs typeface="Arial"/>
            </a:endParaRPr>
          </a:p>
          <a:p>
            <a:pPr lvl="0"/>
            <a:r>
              <a:rPr lang="el-GR" sz="2800" smtClean="0">
                <a:latin typeface="Arial"/>
                <a:cs typeface="Arial"/>
              </a:rPr>
              <a:t>Συνοδευτικό Υλικό </a:t>
            </a:r>
            <a:r>
              <a:rPr lang="el-GR" sz="2800" dirty="0" smtClean="0">
                <a:latin typeface="Arial"/>
                <a:cs typeface="Arial"/>
              </a:rPr>
              <a:t>για </a:t>
            </a:r>
            <a:r>
              <a:rPr lang="en-US" sz="2800" u="sng" dirty="0">
                <a:latin typeface="Arial"/>
                <a:cs typeface="Arial"/>
                <a:hlinkClick r:id="rId3"/>
              </a:rPr>
              <a:t>http://studio.code.org/hoc/1</a:t>
            </a:r>
            <a:endParaRPr lang="el-GR" sz="2800" u="sng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72" y="3740941"/>
            <a:ext cx="1833491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16" y="3600450"/>
            <a:ext cx="230716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34" y="326988"/>
            <a:ext cx="1341967" cy="1341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611057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9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Δεκεμβρίου 2014, Δ’ Δημοτικό Σχολείο Λατσιών, Λευκωσία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0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6195"/>
            <a:ext cx="8330519" cy="3713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84280"/>
            <a:ext cx="7992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400" dirty="0" smtClean="0">
                <a:latin typeface="Arial"/>
                <a:cs typeface="Arial"/>
              </a:rPr>
              <a:t>Ποιος ξέρει το όνομα του πιο κάτω παιχνιδιού</a:t>
            </a:r>
            <a:r>
              <a:rPr lang="en-US" sz="4400" dirty="0" smtClean="0">
                <a:latin typeface="Arial"/>
                <a:cs typeface="Arial"/>
              </a:rPr>
              <a:t>;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92" y="3572047"/>
            <a:ext cx="633157" cy="648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049" y="3585278"/>
            <a:ext cx="408365" cy="453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43" y="2739469"/>
            <a:ext cx="813181" cy="832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58" y="2364700"/>
            <a:ext cx="1084687" cy="1110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64" y="2929950"/>
            <a:ext cx="885570" cy="906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1" y="3572047"/>
            <a:ext cx="633157" cy="6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18" y="4372148"/>
            <a:ext cx="1704341" cy="1894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4667" y="1508724"/>
            <a:ext cx="2462245" cy="229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31" y="1295506"/>
            <a:ext cx="3582472" cy="2436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97537" y="4371726"/>
            <a:ext cx="2194974" cy="212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93146" y="4372148"/>
            <a:ext cx="2194974" cy="212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796" y="1694990"/>
            <a:ext cx="3594100" cy="818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133" y="220133"/>
            <a:ext cx="7924800" cy="1015663"/>
          </a:xfrm>
          <a:prstGeom prst="rect">
            <a:avLst/>
          </a:prstGeom>
          <a:solidFill>
            <a:srgbClr val="FAC0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6000" dirty="0" smtClean="0">
                <a:latin typeface="Arial"/>
                <a:cs typeface="Arial"/>
              </a:rPr>
              <a:t>Εντολή (Πλακίδια)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00400" y="2709333"/>
            <a:ext cx="3020715" cy="16934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64933" y="3241047"/>
            <a:ext cx="3156182" cy="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39067" y="350128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Arial"/>
                <a:cs typeface="Arial"/>
              </a:rPr>
              <a:t>Α</a:t>
            </a:r>
            <a:r>
              <a:rPr lang="el-GR" sz="2400" dirty="0" smtClean="0">
                <a:latin typeface="Arial"/>
                <a:cs typeface="Arial"/>
              </a:rPr>
              <a:t>ποτέλεσμα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764" y="4570664"/>
            <a:ext cx="1796570" cy="16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9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3.33333E-6 L 0.22969 -0.00486 " pathEditMode="relative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60" y="4532180"/>
            <a:ext cx="1654547" cy="1839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4667" y="1508724"/>
            <a:ext cx="2462245" cy="229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7" y="1295506"/>
            <a:ext cx="3582472" cy="2436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35642" y="4371726"/>
            <a:ext cx="2194974" cy="212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869" y="4570664"/>
            <a:ext cx="1796570" cy="16962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31251" y="4372148"/>
            <a:ext cx="2194974" cy="212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133" y="220133"/>
            <a:ext cx="79248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6000" dirty="0" smtClean="0">
                <a:latin typeface="Arial"/>
                <a:cs typeface="Arial"/>
              </a:rPr>
              <a:t>Πρόγραμμα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542" y="1235796"/>
            <a:ext cx="3822700" cy="190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233587" y="3140796"/>
            <a:ext cx="3020715" cy="16934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26225" y="4371726"/>
            <a:ext cx="2194974" cy="212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64933" y="3501281"/>
            <a:ext cx="3156182" cy="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39067" y="3761515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Arial"/>
                <a:cs typeface="Arial"/>
              </a:rPr>
              <a:t>Αποτέλεσμα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50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3.33333E-6 L 0.22969 -0.00486 " pathEditMode="relative" ptsTypes="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69 -0.00486 L 0.48941 -0.00486 " pathEditMode="relative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6000" dirty="0" smtClean="0">
                <a:latin typeface="Arial"/>
                <a:cs typeface="Arial"/>
              </a:rPr>
              <a:t>Πρόγραμμα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8983" y="1913418"/>
            <a:ext cx="75039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latin typeface="Arial"/>
                <a:cs typeface="Arial"/>
              </a:rPr>
              <a:t>Δώστε μου </a:t>
            </a:r>
            <a:r>
              <a:rPr lang="el-GR" sz="3600" b="1" dirty="0" smtClean="0">
                <a:latin typeface="Arial"/>
                <a:cs typeface="Arial"/>
              </a:rPr>
              <a:t>εντολ</a:t>
            </a:r>
            <a:r>
              <a:rPr lang="el-GR" sz="3600" b="1" dirty="0" smtClean="0">
                <a:latin typeface="Arial"/>
                <a:cs typeface="Arial"/>
              </a:rPr>
              <a:t>έ</a:t>
            </a:r>
            <a:r>
              <a:rPr lang="el-GR" sz="3600" b="1" dirty="0" smtClean="0">
                <a:latin typeface="Arial"/>
                <a:cs typeface="Arial"/>
              </a:rPr>
              <a:t>ς (μπροστά, αριστερά, δεξιά) </a:t>
            </a:r>
            <a:r>
              <a:rPr lang="el-GR" sz="3600" dirty="0" smtClean="0">
                <a:latin typeface="Arial"/>
                <a:cs typeface="Arial"/>
              </a:rPr>
              <a:t>για να φτάσω </a:t>
            </a:r>
            <a:r>
              <a:rPr lang="el-GR" sz="3600" b="1" dirty="0" smtClean="0">
                <a:latin typeface="Arial"/>
                <a:cs typeface="Arial"/>
              </a:rPr>
              <a:t>στη πόρτα.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8983" y="3687901"/>
            <a:ext cx="7503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l-GR" sz="3600" dirty="0">
              <a:latin typeface="Arial"/>
              <a:cs typeface="Arial"/>
            </a:endParaRPr>
          </a:p>
          <a:p>
            <a:r>
              <a:rPr lang="el-GR" sz="3600" dirty="0">
                <a:latin typeface="Arial"/>
                <a:cs typeface="Arial"/>
              </a:rPr>
              <a:t>Δώστε μου </a:t>
            </a:r>
            <a:r>
              <a:rPr lang="el-GR" sz="3600" b="1" dirty="0">
                <a:latin typeface="Arial"/>
                <a:cs typeface="Arial"/>
              </a:rPr>
              <a:t>εντολές (μπροστά, αριστερά, δεξιά) </a:t>
            </a:r>
            <a:r>
              <a:rPr lang="el-GR" sz="3600" dirty="0">
                <a:latin typeface="Arial"/>
                <a:cs typeface="Arial"/>
              </a:rPr>
              <a:t>για να φτάσω </a:t>
            </a:r>
            <a:r>
              <a:rPr lang="el-GR" sz="3600" b="1" dirty="0">
                <a:latin typeface="Arial"/>
                <a:cs typeface="Arial"/>
              </a:rPr>
              <a:t>κοντά σας</a:t>
            </a:r>
            <a:r>
              <a:rPr lang="en-US" sz="3600" b="1" dirty="0">
                <a:latin typeface="Arial"/>
                <a:cs typeface="Arial"/>
              </a:rPr>
              <a:t>.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7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7" y="2586562"/>
            <a:ext cx="4826001" cy="2629413"/>
          </a:xfrm>
          <a:prstGeom prst="rect">
            <a:avLst/>
          </a:prstGeom>
        </p:spPr>
      </p:pic>
      <p:sp>
        <p:nvSpPr>
          <p:cNvPr id="5" name="Up Ribbon 4"/>
          <p:cNvSpPr/>
          <p:nvPr/>
        </p:nvSpPr>
        <p:spPr>
          <a:xfrm>
            <a:off x="491065" y="287869"/>
            <a:ext cx="8382001" cy="2078564"/>
          </a:xfrm>
          <a:prstGeom prst="ribbon2">
            <a:avLst>
              <a:gd name="adj1" fmla="val 17354"/>
              <a:gd name="adj2" fmla="val 708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dirty="0" smtClean="0">
                <a:latin typeface="Arial"/>
                <a:cs typeface="Arial"/>
              </a:rPr>
              <a:t>Αυτή τη βδομάδα </a:t>
            </a:r>
            <a:r>
              <a:rPr lang="el-GR" sz="3200" b="1" dirty="0" smtClean="0">
                <a:latin typeface="Arial"/>
                <a:cs typeface="Arial"/>
              </a:rPr>
              <a:t>10</a:t>
            </a:r>
            <a:r>
              <a:rPr lang="en-US" sz="3200" b="1" dirty="0" smtClean="0">
                <a:latin typeface="Arial"/>
                <a:cs typeface="Arial"/>
              </a:rPr>
              <a:t>0</a:t>
            </a:r>
            <a:r>
              <a:rPr lang="el-GR" sz="3200" b="1" dirty="0" smtClean="0">
                <a:latin typeface="Arial"/>
                <a:cs typeface="Arial"/>
              </a:rPr>
              <a:t>.000.000</a:t>
            </a:r>
            <a:r>
              <a:rPr lang="en-US" sz="3200" b="1" dirty="0" smtClean="0">
                <a:latin typeface="Arial"/>
                <a:cs typeface="Arial"/>
              </a:rPr>
              <a:t>*</a:t>
            </a:r>
            <a:r>
              <a:rPr lang="el-GR" sz="3200" dirty="0" smtClean="0">
                <a:latin typeface="Arial"/>
                <a:cs typeface="Arial"/>
              </a:rPr>
              <a:t> </a:t>
            </a:r>
            <a:r>
              <a:rPr lang="el-GR" sz="3200" b="1" dirty="0" smtClean="0">
                <a:latin typeface="Arial"/>
                <a:cs typeface="Arial"/>
              </a:rPr>
              <a:t>παιδιά</a:t>
            </a:r>
            <a:r>
              <a:rPr lang="el-GR" sz="3200" dirty="0" smtClean="0">
                <a:latin typeface="Arial"/>
                <a:cs typeface="Arial"/>
              </a:rPr>
              <a:t> σαν εσάς θα μάθουν να </a:t>
            </a:r>
            <a:r>
              <a:rPr lang="el-GR" sz="3200" b="1" dirty="0" smtClean="0">
                <a:latin typeface="Arial"/>
                <a:cs typeface="Arial"/>
              </a:rPr>
              <a:t>προγραμματίζουν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927" y="5459617"/>
            <a:ext cx="5994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/>
                <a:cs typeface="Arial"/>
              </a:rPr>
              <a:t>* </a:t>
            </a:r>
            <a:r>
              <a:rPr lang="el-GR" sz="2800" b="1" dirty="0" smtClean="0"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0</a:t>
            </a:r>
            <a:r>
              <a:rPr lang="el-GR" sz="2800" b="1" dirty="0" smtClean="0">
                <a:latin typeface="Arial"/>
                <a:cs typeface="Arial"/>
              </a:rPr>
              <a:t>0,000,000</a:t>
            </a:r>
            <a:r>
              <a:rPr lang="en-US" sz="2800" b="1" dirty="0" smtClean="0">
                <a:latin typeface="Arial"/>
                <a:cs typeface="Arial"/>
              </a:rPr>
              <a:t> =</a:t>
            </a:r>
            <a:r>
              <a:rPr lang="el-GR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100 </a:t>
            </a:r>
            <a:r>
              <a:rPr lang="el-GR" sz="2800" b="1" dirty="0" smtClean="0">
                <a:latin typeface="Arial"/>
                <a:cs typeface="Arial"/>
              </a:rPr>
              <a:t>φορές </a:t>
            </a:r>
            <a:r>
              <a:rPr lang="el-GR" sz="2800" dirty="0" smtClean="0">
                <a:latin typeface="Arial"/>
                <a:cs typeface="Arial"/>
              </a:rPr>
              <a:t>ΟΛΟΣ ο  πληθυσμός της Κύπρου!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26" y="5200415"/>
            <a:ext cx="2167467" cy="1441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26" y="2586562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404465" y="8738712"/>
            <a:ext cx="0" cy="1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404465" y="8313427"/>
            <a:ext cx="603849" cy="244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58812" y="9983534"/>
            <a:ext cx="793630" cy="59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17976" y="10524919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οδηγίες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898163" y="7956327"/>
            <a:ext cx="17253" cy="27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51553" y="10766745"/>
            <a:ext cx="160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εργαλεία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882239" y="6990168"/>
            <a:ext cx="25879" cy="234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05861" y="9557351"/>
            <a:ext cx="21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Χώρος εργασίας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4" y="1446896"/>
            <a:ext cx="2516531" cy="251653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75010" y="1055385"/>
            <a:ext cx="287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/>
                <a:cs typeface="Arial"/>
              </a:rPr>
              <a:t>Αποτέλεσμα (Πίνακας) 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47" y="1520365"/>
            <a:ext cx="2311950" cy="215651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039905" y="1095696"/>
            <a:ext cx="264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/>
                <a:cs typeface="Arial"/>
              </a:rPr>
              <a:t>Εντολές</a:t>
            </a:r>
            <a:r>
              <a:rPr lang="en-US" sz="2000" dirty="0" smtClean="0">
                <a:latin typeface="Arial"/>
                <a:cs typeface="Arial"/>
              </a:rPr>
              <a:t> (</a:t>
            </a:r>
            <a:r>
              <a:rPr lang="el-GR" sz="2000" dirty="0" smtClean="0">
                <a:latin typeface="Arial"/>
                <a:cs typeface="Arial"/>
              </a:rPr>
              <a:t>Κασετίνα)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30" y="1446397"/>
            <a:ext cx="3466746" cy="2023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452530" y="984732"/>
            <a:ext cx="369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Arial"/>
                <a:cs typeface="Arial"/>
              </a:rPr>
              <a:t>Πρόγραμμα (Τετράδιο)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63" y="4486400"/>
            <a:ext cx="3080637" cy="9153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20154" y="4102436"/>
            <a:ext cx="377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latin typeface="Arial"/>
                <a:cs typeface="Arial"/>
              </a:rPr>
              <a:t>Εκτέλεση Προγράμματος </a:t>
            </a: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4173237"/>
            <a:ext cx="2523848" cy="245699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5814209" y="3733186"/>
            <a:ext cx="300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latin typeface="Arial"/>
                <a:cs typeface="Arial"/>
              </a:rPr>
              <a:t>Οδηγίες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133" y="220133"/>
            <a:ext cx="7924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Arial"/>
                <a:cs typeface="Arial"/>
              </a:rPr>
              <a:t>«Τετράδιο» Προγραμμάτων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51" y="6020187"/>
            <a:ext cx="4493714" cy="72312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520154" y="5548482"/>
            <a:ext cx="377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latin typeface="Arial"/>
                <a:cs typeface="Arial"/>
              </a:rPr>
              <a:t>Πρόοδος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24800" y="1446896"/>
            <a:ext cx="529707" cy="55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01065" y="1873935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Κινήσεις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6" grpId="0"/>
      <p:bldP spid="30" grpId="0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0" y="3036434"/>
            <a:ext cx="4750966" cy="1647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2" y="4921402"/>
            <a:ext cx="4588931" cy="1684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1" y="156423"/>
            <a:ext cx="2590802" cy="2880011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3302840" y="156423"/>
            <a:ext cx="5621024" cy="2400510"/>
          </a:xfrm>
          <a:prstGeom prst="wedgeEllipseCallout">
            <a:avLst>
              <a:gd name="adj1" fmla="val -57463"/>
              <a:gd name="adj2" fmla="val 657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 smtClean="0">
                <a:latin typeface="Arial"/>
                <a:cs typeface="Arial"/>
              </a:rPr>
              <a:t>Όταν τρέξεις το πρόγραμμα</a:t>
            </a:r>
            <a:r>
              <a:rPr lang="en-US" sz="3600" dirty="0" smtClean="0">
                <a:latin typeface="Arial"/>
                <a:cs typeface="Arial"/>
              </a:rPr>
              <a:t>/</a:t>
            </a:r>
            <a:r>
              <a:rPr lang="el-GR" sz="3600" dirty="0" smtClean="0">
                <a:latin typeface="Arial"/>
                <a:cs typeface="Arial"/>
              </a:rPr>
              <a:t>παζλ θα δεις εάν είναι σωστό!</a:t>
            </a:r>
          </a:p>
        </p:txBody>
      </p:sp>
    </p:spTree>
    <p:extLst>
      <p:ext uri="{BB962C8B-B14F-4D97-AF65-F5344CB8AC3E}">
        <p14:creationId xmlns:p14="http://schemas.microsoft.com/office/powerpoint/2010/main" val="284935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3243429"/>
            <a:ext cx="3420533" cy="3377506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2810933" y="626534"/>
            <a:ext cx="6163734" cy="2048933"/>
          </a:xfrm>
          <a:prstGeom prst="wedgeEllipseCallout">
            <a:avLst>
              <a:gd name="adj1" fmla="val -44299"/>
              <a:gd name="adj2" fmla="val 773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Έτοιμοι να με προγραμματίσετε</a:t>
            </a:r>
            <a:r>
              <a:rPr lang="en-US" sz="4000" dirty="0" smtClean="0">
                <a:latin typeface="Arial"/>
                <a:cs typeface="Arial"/>
              </a:rPr>
              <a:t>;</a:t>
            </a:r>
            <a:endParaRPr lang="el-GR" sz="4000" dirty="0" smtClean="0">
              <a:latin typeface="Arial"/>
              <a:cs typeface="Arial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418667" y="3243430"/>
            <a:ext cx="2963333" cy="2632438"/>
          </a:xfrm>
          <a:prstGeom prst="wedgeEllipseCallout">
            <a:avLst>
              <a:gd name="adj1" fmla="val -108870"/>
              <a:gd name="adj2" fmla="val -16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Πάμε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l-GR" sz="4000" dirty="0" smtClean="0">
                <a:latin typeface="Arial"/>
                <a:cs typeface="Arial"/>
              </a:rPr>
              <a:t>για τα Παζλ </a:t>
            </a:r>
            <a:r>
              <a:rPr lang="en-US" sz="4000" dirty="0" smtClean="0">
                <a:latin typeface="Arial"/>
                <a:cs typeface="Arial"/>
              </a:rPr>
              <a:t>1-5</a:t>
            </a:r>
            <a:r>
              <a:rPr lang="el-GR" sz="4000" dirty="0" smtClean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222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51010" y="1996176"/>
            <a:ext cx="2462245" cy="229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795"/>
            <a:ext cx="3582472" cy="24366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9344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4" y="5374798"/>
            <a:ext cx="944879" cy="892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8133" y="220133"/>
            <a:ext cx="7924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Arial"/>
                <a:cs typeface="Arial"/>
              </a:rPr>
              <a:t>Απλή Επανάληψη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642812" y="1073482"/>
            <a:ext cx="4028363" cy="1389433"/>
          </a:xfrm>
          <a:prstGeom prst="wedgeRoundRectCallout">
            <a:avLst>
              <a:gd name="adj1" fmla="val 57830"/>
              <a:gd name="adj2" fmla="val 699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Πόσες εντολές θέλεις για το πιο κάτω παζλ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354223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9102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43981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8860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33739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8618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23497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68376" y="5310660"/>
            <a:ext cx="944879" cy="95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728" y="5345596"/>
            <a:ext cx="724723" cy="805698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2466109" y="3483555"/>
            <a:ext cx="3984902" cy="1389433"/>
          </a:xfrm>
          <a:prstGeom prst="wedgeRoundRectCallout">
            <a:avLst>
              <a:gd name="adj1" fmla="val 52734"/>
              <a:gd name="adj2" fmla="val -750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Αν χρειάζονταν 100 κινήσεις θα έγραφες 100 εντολές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895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>
                <a:latin typeface="Arial"/>
                <a:cs typeface="Arial"/>
              </a:rPr>
              <a:t>Απλή Επανάληψη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00" y="3577421"/>
            <a:ext cx="3303316" cy="3233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7" y="2602688"/>
            <a:ext cx="4013200" cy="405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17" y="1402359"/>
            <a:ext cx="765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>
                <a:latin typeface="Arial"/>
                <a:cs typeface="Arial"/>
              </a:rPr>
              <a:t>Τι πρόγραμμα θα γράφατε για το πιο κάτω παζλ</a:t>
            </a:r>
            <a:r>
              <a:rPr lang="en-US" sz="3600" dirty="0" smtClean="0">
                <a:latin typeface="Arial"/>
                <a:cs typeface="Arial"/>
              </a:rPr>
              <a:t>;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1599" y="2746424"/>
            <a:ext cx="340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rgbClr val="FF0000"/>
                </a:solidFill>
                <a:latin typeface="Arial"/>
                <a:cs typeface="Arial"/>
              </a:rPr>
              <a:t>Σωστό, αλλά μεγάλο (6 εντολές)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19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75468"/>
            <a:ext cx="3674532" cy="362831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947334" y="304801"/>
            <a:ext cx="6891867" cy="1845733"/>
          </a:xfrm>
          <a:prstGeom prst="wedgeEllipseCallout">
            <a:avLst>
              <a:gd name="adj1" fmla="val -18746"/>
              <a:gd name="adj2" fmla="val 1534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7200" dirty="0" smtClean="0">
                <a:latin typeface="Arial"/>
                <a:cs typeface="Arial"/>
              </a:rPr>
              <a:t>Καλημέρα!</a:t>
            </a:r>
          </a:p>
        </p:txBody>
      </p:sp>
    </p:spTree>
    <p:extLst>
      <p:ext uri="{BB962C8B-B14F-4D97-AF65-F5344CB8AC3E}">
        <p14:creationId xmlns:p14="http://schemas.microsoft.com/office/powerpoint/2010/main" val="16364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>
                <a:latin typeface="Arial"/>
                <a:cs typeface="Arial"/>
              </a:rPr>
              <a:t>Απλή Επανάληψη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99" y="3704300"/>
            <a:ext cx="3654941" cy="2292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7" y="2602688"/>
            <a:ext cx="4013200" cy="405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17" y="1402359"/>
            <a:ext cx="765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>
                <a:latin typeface="Arial"/>
                <a:cs typeface="Arial"/>
              </a:rPr>
              <a:t>Μια καλύτερη έκδοση της προηγούμενης λύσης.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1599" y="2773207"/>
            <a:ext cx="314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solidFill>
                  <a:srgbClr val="008000"/>
                </a:solidFill>
                <a:latin typeface="Arial"/>
                <a:cs typeface="Arial"/>
              </a:rPr>
              <a:t>Σωστό</a:t>
            </a:r>
            <a:r>
              <a:rPr lang="en-US" sz="2400" b="1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l-GR" sz="2400" b="1" dirty="0" smtClean="0">
                <a:solidFill>
                  <a:srgbClr val="008000"/>
                </a:solidFill>
                <a:latin typeface="Arial"/>
                <a:cs typeface="Arial"/>
              </a:rPr>
              <a:t>και μικρό</a:t>
            </a:r>
          </a:p>
          <a:p>
            <a:pPr algn="ctr"/>
            <a:r>
              <a:rPr lang="el-GR" sz="2400" b="1" dirty="0" smtClean="0">
                <a:solidFill>
                  <a:srgbClr val="008000"/>
                </a:solidFill>
                <a:latin typeface="Arial"/>
                <a:cs typeface="Arial"/>
              </a:rPr>
              <a:t>(3 εντολές)!</a:t>
            </a:r>
            <a:endParaRPr lang="en-US" sz="24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1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4" y="1806726"/>
            <a:ext cx="3420533" cy="337750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5726567" y="1806727"/>
            <a:ext cx="2963333" cy="2632438"/>
          </a:xfrm>
          <a:prstGeom prst="wedgeEllipseCallout">
            <a:avLst>
              <a:gd name="adj1" fmla="val -108870"/>
              <a:gd name="adj2" fmla="val -16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Πάμε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l-GR" sz="4000" dirty="0" smtClean="0">
                <a:latin typeface="Arial"/>
                <a:cs typeface="Arial"/>
              </a:rPr>
              <a:t>για τα Παζλ 6-9!</a:t>
            </a:r>
          </a:p>
        </p:txBody>
      </p:sp>
    </p:spTree>
    <p:extLst>
      <p:ext uri="{BB962C8B-B14F-4D97-AF65-F5344CB8AC3E}">
        <p14:creationId xmlns:p14="http://schemas.microsoft.com/office/powerpoint/2010/main" val="357533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>
                <a:latin typeface="Arial"/>
                <a:cs typeface="Arial"/>
              </a:rPr>
              <a:t>Επανάληψη Με Στόχο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2602688"/>
            <a:ext cx="4013200" cy="405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17" y="1402359"/>
            <a:ext cx="765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dirty="0" smtClean="0">
                <a:latin typeface="Arial"/>
                <a:cs typeface="Arial"/>
              </a:rPr>
              <a:t>Άλλος τρόπος να επαναλάβουμε μια εντολή είναι να </a:t>
            </a:r>
            <a:r>
              <a:rPr lang="el-GR" sz="3600" b="1" dirty="0" smtClean="0">
                <a:latin typeface="Arial"/>
                <a:cs typeface="Arial"/>
              </a:rPr>
              <a:t>βάλουμε ένα στόχο</a:t>
            </a:r>
            <a:r>
              <a:rPr lang="el-GR" sz="3600" dirty="0" smtClean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99" y="3794959"/>
            <a:ext cx="3489028" cy="17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4" y="1806726"/>
            <a:ext cx="3420533" cy="337750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5726567" y="1806727"/>
            <a:ext cx="2963333" cy="2632438"/>
          </a:xfrm>
          <a:prstGeom prst="wedgeEllipseCallout">
            <a:avLst>
              <a:gd name="adj1" fmla="val -108870"/>
              <a:gd name="adj2" fmla="val -16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Πάμε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l-GR" sz="4000" dirty="0" smtClean="0">
                <a:latin typeface="Arial"/>
                <a:cs typeface="Arial"/>
              </a:rPr>
              <a:t>για τα Παζλ 10!</a:t>
            </a:r>
          </a:p>
        </p:txBody>
      </p:sp>
    </p:spTree>
    <p:extLst>
      <p:ext uri="{BB962C8B-B14F-4D97-AF65-F5344CB8AC3E}">
        <p14:creationId xmlns:p14="http://schemas.microsoft.com/office/powerpoint/2010/main" val="220103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>
                <a:latin typeface="Arial"/>
                <a:cs typeface="Arial"/>
              </a:rPr>
              <a:t>Μοτίβα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701" y="1098635"/>
            <a:ext cx="765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 smtClean="0">
                <a:latin typeface="Arial"/>
                <a:cs typeface="Arial"/>
              </a:rPr>
              <a:t>Παρατηρείτε κάποιο μοτίβο</a:t>
            </a:r>
            <a:r>
              <a:rPr lang="en-US" sz="3600" b="1" dirty="0" smtClean="0">
                <a:latin typeface="Arial"/>
                <a:cs typeface="Arial"/>
              </a:rPr>
              <a:t>;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8" y="1744966"/>
            <a:ext cx="3092635" cy="3092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41" y="1847588"/>
            <a:ext cx="2502734" cy="1602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63" y="3679401"/>
            <a:ext cx="2941651" cy="2951264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flipV="1">
            <a:off x="2420427" y="4837601"/>
            <a:ext cx="2565836" cy="1013387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9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4" y="1806726"/>
            <a:ext cx="3420533" cy="337750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5726567" y="1806727"/>
            <a:ext cx="2963333" cy="2632438"/>
          </a:xfrm>
          <a:prstGeom prst="wedgeEllipseCallout">
            <a:avLst>
              <a:gd name="adj1" fmla="val -108870"/>
              <a:gd name="adj2" fmla="val -16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Πάμε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l-GR" sz="4000" dirty="0" smtClean="0">
                <a:latin typeface="Arial"/>
                <a:cs typeface="Arial"/>
              </a:rPr>
              <a:t>για το Παζλ 1</a:t>
            </a:r>
            <a:r>
              <a:rPr lang="en-US" sz="4000" dirty="0" smtClean="0">
                <a:latin typeface="Arial"/>
                <a:cs typeface="Arial"/>
              </a:rPr>
              <a:t>1-13</a:t>
            </a:r>
            <a:r>
              <a:rPr lang="el-GR" sz="4000" dirty="0" smtClean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839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133" y="220133"/>
            <a:ext cx="79248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5400" dirty="0" smtClean="0">
                <a:latin typeface="Arial"/>
                <a:cs typeface="Arial"/>
              </a:rPr>
              <a:t>Συνθήκες «Εάν»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701" y="1098635"/>
            <a:ext cx="765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 smtClean="0">
                <a:latin typeface="Arial"/>
                <a:cs typeface="Arial"/>
              </a:rPr>
              <a:t>Μας επιτρέπουν </a:t>
            </a:r>
            <a:r>
              <a:rPr lang="el-GR" sz="3600" b="1" smtClean="0">
                <a:latin typeface="Arial"/>
                <a:cs typeface="Arial"/>
              </a:rPr>
              <a:t>να πάρουμε</a:t>
            </a:r>
          </a:p>
          <a:p>
            <a:pPr algn="ctr"/>
            <a:r>
              <a:rPr lang="el-GR" sz="3600" b="1" smtClean="0">
                <a:latin typeface="Arial"/>
                <a:cs typeface="Arial"/>
              </a:rPr>
              <a:t> </a:t>
            </a:r>
            <a:r>
              <a:rPr lang="el-GR" sz="3600" b="1" dirty="0" smtClean="0">
                <a:latin typeface="Arial"/>
                <a:cs typeface="Arial"/>
              </a:rPr>
              <a:t>μια απόφαση !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648129"/>
            <a:ext cx="3292185" cy="3292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33" y="2511884"/>
            <a:ext cx="4203700" cy="1308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38" y="4170010"/>
            <a:ext cx="4254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4" y="1806726"/>
            <a:ext cx="3420533" cy="337750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5726567" y="1806727"/>
            <a:ext cx="2963333" cy="2632438"/>
          </a:xfrm>
          <a:prstGeom prst="wedgeEllipseCallout">
            <a:avLst>
              <a:gd name="adj1" fmla="val -108870"/>
              <a:gd name="adj2" fmla="val -16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Πάμε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l-GR" sz="4000" dirty="0" smtClean="0">
                <a:latin typeface="Arial"/>
                <a:cs typeface="Arial"/>
              </a:rPr>
              <a:t>για τα Παζλ 14-20!</a:t>
            </a:r>
          </a:p>
        </p:txBody>
      </p:sp>
    </p:spTree>
    <p:extLst>
      <p:ext uri="{BB962C8B-B14F-4D97-AF65-F5344CB8AC3E}">
        <p14:creationId xmlns:p14="http://schemas.microsoft.com/office/powerpoint/2010/main" val="41371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17" y="2075661"/>
            <a:ext cx="6791488" cy="47823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8133" y="220133"/>
            <a:ext cx="7924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4800" dirty="0" smtClean="0">
                <a:latin typeface="Arial"/>
                <a:cs typeface="Arial"/>
              </a:rPr>
              <a:t>Πιστοποιητικό Συμμετοχής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133" y="1270000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latin typeface="Arial" pitchFamily="34" charset="0"/>
                <a:cs typeface="Arial" pitchFamily="34" charset="0"/>
              </a:rPr>
              <a:t>Ολοκληρώστε τα παιχνίδια στο σπίτι ή με τη δασκάλα σας και λάβετε το πιστοποιητικό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2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5855"/>
            <a:ext cx="7772400" cy="2618317"/>
          </a:xfrm>
        </p:spPr>
        <p:txBody>
          <a:bodyPr>
            <a:noAutofit/>
          </a:bodyPr>
          <a:lstStyle/>
          <a:p>
            <a:r>
              <a:rPr lang="el-GR" sz="6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l-GR" sz="6000" dirty="0" smtClean="0">
                <a:latin typeface="Arial" pitchFamily="34" charset="0"/>
                <a:cs typeface="Arial" pitchFamily="34" charset="0"/>
              </a:rPr>
            </a:br>
            <a:r>
              <a:rPr lang="el-GR" sz="6000" dirty="0" smtClean="0">
                <a:latin typeface="Arial" pitchFamily="34" charset="0"/>
                <a:cs typeface="Arial" pitchFamily="34" charset="0"/>
              </a:rPr>
              <a:t>Διασκεδάζω </a:t>
            </a:r>
            <a:r>
              <a:rPr lang="el-GR" sz="6000" dirty="0">
                <a:latin typeface="Arial" pitchFamily="34" charset="0"/>
                <a:cs typeface="Arial" pitchFamily="34" charset="0"/>
              </a:rPr>
              <a:t>Προγραμματίζοντας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6000" dirty="0">
                <a:latin typeface="Arial" pitchFamily="34" charset="0"/>
                <a:cs typeface="Arial" pitchFamily="34" charset="0"/>
              </a:rPr>
              <a:t>στο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code.org</a:t>
            </a:r>
            <a:r>
              <a:rPr lang="el-GR" sz="6000" dirty="0" smtClean="0"/>
              <a:t/>
            </a:r>
            <a:br>
              <a:rPr lang="el-GR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3776377"/>
            <a:ext cx="5681132" cy="2178841"/>
          </a:xfrm>
        </p:spPr>
        <p:txBody>
          <a:bodyPr>
            <a:normAutofit/>
          </a:bodyPr>
          <a:lstStyle/>
          <a:p>
            <a:r>
              <a:rPr lang="el-GR" dirty="0" smtClean="0">
                <a:solidFill>
                  <a:schemeClr val="tx1"/>
                </a:solidFill>
                <a:latin typeface="Arial"/>
                <a:cs typeface="Arial"/>
              </a:rPr>
              <a:t>Δημήτρης Ζεϊναλιπούρ</a:t>
            </a:r>
            <a:endParaRPr lang="el-GR" sz="2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l-GR" sz="2600" dirty="0" smtClean="0">
                <a:latin typeface="Arial"/>
                <a:cs typeface="Arial"/>
              </a:rPr>
              <a:t>Πανεπιστήμιο Κύπρου</a:t>
            </a:r>
            <a:endParaRPr lang="en-US" sz="260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72" y="3740941"/>
            <a:ext cx="1833491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6" y="3600450"/>
            <a:ext cx="230716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4" y="437828"/>
            <a:ext cx="1341967" cy="1341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611057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9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Δεκεμβρίου 2014, Δ’ Δημοτικό Σχολείο Λατσιών, Λευκωσία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78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420387" y="4454893"/>
            <a:ext cx="2249479" cy="2221183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70387" y="389466"/>
            <a:ext cx="8822267" cy="3877734"/>
          </a:xfrm>
          <a:prstGeom prst="wedgeEllipseCallout">
            <a:avLst>
              <a:gd name="adj1" fmla="val 37882"/>
              <a:gd name="adj2" fmla="val 55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800" dirty="0" smtClean="0">
                <a:latin typeface="Arial"/>
                <a:cs typeface="Arial"/>
              </a:rPr>
              <a:t>Ονομάζομαι </a:t>
            </a:r>
            <a:r>
              <a:rPr lang="el-GR" sz="4800" b="1" dirty="0" smtClean="0">
                <a:latin typeface="Arial"/>
                <a:cs typeface="Arial"/>
              </a:rPr>
              <a:t>Υπολογιστίνος* </a:t>
            </a:r>
            <a:r>
              <a:rPr lang="el-GR" sz="4800" dirty="0" smtClean="0">
                <a:latin typeface="Arial"/>
                <a:cs typeface="Arial"/>
              </a:rPr>
              <a:t>και είμαι ένας από τους </a:t>
            </a:r>
            <a:r>
              <a:rPr lang="el-GR" sz="4800" b="1" dirty="0" smtClean="0">
                <a:latin typeface="Arial"/>
                <a:cs typeface="Arial"/>
              </a:rPr>
              <a:t>καλύτερους</a:t>
            </a:r>
            <a:r>
              <a:rPr lang="el-GR" sz="4800" dirty="0" smtClean="0">
                <a:latin typeface="Arial"/>
                <a:cs typeface="Arial"/>
              </a:rPr>
              <a:t> φίλους του </a:t>
            </a:r>
            <a:r>
              <a:rPr lang="el-GR" sz="4800" b="1" dirty="0" smtClean="0">
                <a:latin typeface="Arial"/>
                <a:cs typeface="Arial"/>
              </a:rPr>
              <a:t>ανθρώπου</a:t>
            </a:r>
            <a:r>
              <a:rPr lang="el-GR" sz="4800" dirty="0" smtClean="0">
                <a:latin typeface="Arial"/>
                <a:cs typeface="Arial"/>
              </a:rPr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553921" y="4632867"/>
            <a:ext cx="586646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* </a:t>
            </a:r>
            <a:r>
              <a:rPr lang="el-GR" sz="3200" b="1" dirty="0" smtClean="0">
                <a:latin typeface="Arial"/>
                <a:cs typeface="Arial"/>
              </a:rPr>
              <a:t>Ηλεκτρονικός Υπολογιστής</a:t>
            </a:r>
          </a:p>
          <a:p>
            <a:pPr algn="ctr"/>
            <a:r>
              <a:rPr lang="el-GR" sz="3200" b="1" dirty="0" smtClean="0">
                <a:latin typeface="Arial"/>
                <a:cs typeface="Arial"/>
              </a:rPr>
              <a:t>ή Κομπιούτερ </a:t>
            </a:r>
          </a:p>
          <a:p>
            <a:pPr algn="ctr"/>
            <a:endParaRPr lang="el-GR" sz="28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9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71367" y="142354"/>
            <a:ext cx="2095910" cy="2459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8" y="3678557"/>
            <a:ext cx="2590802" cy="2880011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118533" y="172657"/>
            <a:ext cx="6846414" cy="328506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  <a:latin typeface="Arial"/>
                <a:cs typeface="Arial"/>
              </a:rPr>
              <a:t>Έρχομαι σε διάφορα </a:t>
            </a:r>
            <a:r>
              <a:rPr lang="el-GR" sz="4000" b="1" dirty="0" smtClean="0">
                <a:solidFill>
                  <a:schemeClr val="tx1"/>
                </a:solidFill>
                <a:latin typeface="Arial"/>
                <a:cs typeface="Arial"/>
              </a:rPr>
              <a:t>σχήματα</a:t>
            </a:r>
            <a:r>
              <a:rPr lang="el-GR" sz="4000" dirty="0" smtClean="0">
                <a:solidFill>
                  <a:schemeClr val="tx1"/>
                </a:solidFill>
                <a:latin typeface="Arial"/>
                <a:cs typeface="Arial"/>
              </a:rPr>
              <a:t> αλλά εσωτερικά είμαστε </a:t>
            </a:r>
            <a:r>
              <a:rPr lang="el-GR" sz="4000" b="1" dirty="0" smtClean="0">
                <a:solidFill>
                  <a:schemeClr val="tx1"/>
                </a:solidFill>
                <a:latin typeface="Arial"/>
                <a:cs typeface="Arial"/>
              </a:rPr>
              <a:t>όλοι ίδιοι</a:t>
            </a:r>
            <a:r>
              <a:rPr lang="el-GR" sz="4000" dirty="0" smtClean="0">
                <a:solidFill>
                  <a:schemeClr val="tx1"/>
                </a:solidFill>
                <a:latin typeface="Arial"/>
                <a:cs typeface="Arial"/>
              </a:rPr>
              <a:t>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98410" y="4598841"/>
            <a:ext cx="2106791" cy="1959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526" y="3125016"/>
            <a:ext cx="1753349" cy="1604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003" y="4729143"/>
            <a:ext cx="2454737" cy="2082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875" y="2722543"/>
            <a:ext cx="2141568" cy="20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4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533" y="3335868"/>
            <a:ext cx="2794000" cy="30072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33" y="3704276"/>
            <a:ext cx="1507067" cy="1675299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0" y="287867"/>
            <a:ext cx="9143999" cy="328506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Arial"/>
              <a:buChar char="•"/>
            </a:pPr>
            <a:r>
              <a:rPr lang="el-GR" sz="3200" b="1" dirty="0" smtClean="0">
                <a:solidFill>
                  <a:schemeClr val="tx1"/>
                </a:solidFill>
                <a:latin typeface="Arial"/>
                <a:cs typeface="Arial"/>
              </a:rPr>
              <a:t>Εκτελώ</a:t>
            </a: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 ότι με προστάξετε!</a:t>
            </a:r>
          </a:p>
          <a:p>
            <a:pPr marL="571500" indent="-571500" algn="ctr">
              <a:buFont typeface="Arial"/>
              <a:buChar char="•"/>
            </a:pPr>
            <a:r>
              <a:rPr lang="el-GR" sz="3200" b="1" dirty="0" smtClean="0">
                <a:solidFill>
                  <a:schemeClr val="tx1"/>
                </a:solidFill>
                <a:latin typeface="Arial"/>
                <a:cs typeface="Arial"/>
              </a:rPr>
              <a:t>Θυμάμαι</a:t>
            </a: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 ότι μου δώσετε!</a:t>
            </a:r>
          </a:p>
          <a:p>
            <a:pPr marL="571500" indent="-571500" algn="ctr">
              <a:buFont typeface="Arial"/>
              <a:buChar char="•"/>
            </a:pP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Δουλεύω </a:t>
            </a:r>
            <a:r>
              <a:rPr lang="el-GR" sz="3200" b="1" dirty="0" smtClean="0">
                <a:solidFill>
                  <a:schemeClr val="tx1"/>
                </a:solidFill>
                <a:latin typeface="Arial"/>
                <a:cs typeface="Arial"/>
              </a:rPr>
              <a:t>ομαδικά</a:t>
            </a: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 με τους υπόλοιπους υπολογιστές!</a:t>
            </a:r>
          </a:p>
          <a:p>
            <a:pPr marL="571500" indent="-571500" algn="ctr">
              <a:buFont typeface="Arial"/>
              <a:buChar char="•"/>
            </a:pP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Είμαι πολύ </a:t>
            </a:r>
            <a:r>
              <a:rPr lang="el-GR" sz="3200" b="1" dirty="0" smtClean="0">
                <a:solidFill>
                  <a:schemeClr val="tx1"/>
                </a:solidFill>
                <a:latin typeface="Arial"/>
                <a:cs typeface="Arial"/>
              </a:rPr>
              <a:t>γρήγορος</a:t>
            </a: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92612" y="3572935"/>
            <a:ext cx="2498391" cy="2323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861513"/>
            <a:ext cx="2073012" cy="22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93" y="4656666"/>
            <a:ext cx="2933700" cy="2201333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2997201" y="571139"/>
            <a:ext cx="4472156" cy="253427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Για αυτό </a:t>
            </a:r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l-GR" sz="3200" dirty="0" smtClean="0">
                <a:solidFill>
                  <a:schemeClr val="tx1"/>
                </a:solidFill>
                <a:latin typeface="Arial"/>
                <a:cs typeface="Arial"/>
              </a:rPr>
              <a:t>άνθρωπος μας χρησιμοποιεί παντού!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0" y="3228545"/>
            <a:ext cx="2300217" cy="2048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3797300"/>
            <a:ext cx="2654300" cy="306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89" y="648957"/>
            <a:ext cx="2591104" cy="2579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113" y="3105417"/>
            <a:ext cx="2442102" cy="1822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357" y="150771"/>
            <a:ext cx="1674643" cy="17118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4167" y="3043766"/>
            <a:ext cx="2395026" cy="18838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348" y="1885323"/>
            <a:ext cx="1841652" cy="12200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467" y="4927601"/>
            <a:ext cx="1799068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8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" y="3970976"/>
            <a:ext cx="3009900" cy="27051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198966" y="626533"/>
            <a:ext cx="8945034" cy="2658533"/>
          </a:xfrm>
          <a:prstGeom prst="wedgeEllipseCallout">
            <a:avLst>
              <a:gd name="adj1" fmla="val -30358"/>
              <a:gd name="adj2" fmla="val 900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400" dirty="0" smtClean="0">
                <a:latin typeface="Calibri (Body)"/>
                <a:cs typeface="Calibri (Body)"/>
              </a:rPr>
              <a:t>Το μόνο</a:t>
            </a:r>
            <a:r>
              <a:rPr lang="en-US" sz="4400" dirty="0" smtClean="0">
                <a:latin typeface="Calibri (Body)"/>
                <a:cs typeface="Calibri (Body)"/>
              </a:rPr>
              <a:t> </a:t>
            </a:r>
            <a:r>
              <a:rPr lang="el-GR" sz="4400" dirty="0" smtClean="0">
                <a:latin typeface="Calibri (Body)"/>
                <a:cs typeface="Calibri (Body)"/>
              </a:rPr>
              <a:t>πρόβλημα είναι ότι </a:t>
            </a:r>
            <a:r>
              <a:rPr lang="el-GR" sz="4400" b="1" dirty="0" smtClean="0">
                <a:latin typeface="Calibri (Body)"/>
                <a:cs typeface="Calibri (Body)"/>
              </a:rPr>
              <a:t>ΔΕΝ σκεφτόμαστε</a:t>
            </a:r>
            <a:r>
              <a:rPr lang="el-GR" sz="4400" dirty="0" smtClean="0">
                <a:latin typeface="Calibri (Body)"/>
                <a:cs typeface="Calibri (Body)"/>
              </a:rPr>
              <a:t> μόνοι μας.</a:t>
            </a:r>
          </a:p>
        </p:txBody>
      </p:sp>
    </p:spTree>
    <p:extLst>
      <p:ext uri="{BB962C8B-B14F-4D97-AF65-F5344CB8AC3E}">
        <p14:creationId xmlns:p14="http://schemas.microsoft.com/office/powerpoint/2010/main" val="26231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40400" y="3572935"/>
            <a:ext cx="3052234" cy="270510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609600" y="626533"/>
            <a:ext cx="8314267" cy="1754832"/>
          </a:xfrm>
          <a:prstGeom prst="wedgeEllipseCallout">
            <a:avLst>
              <a:gd name="adj1" fmla="val 22887"/>
              <a:gd name="adj2" fmla="val 1387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3200" dirty="0" smtClean="0">
                <a:latin typeface="Arial"/>
                <a:cs typeface="Arial"/>
              </a:rPr>
              <a:t>Πρέπει να μας δώσετε εσείς τις </a:t>
            </a:r>
            <a:r>
              <a:rPr lang="el-GR" sz="3200" b="1" dirty="0" smtClean="0">
                <a:latin typeface="Arial"/>
                <a:cs typeface="Arial"/>
              </a:rPr>
              <a:t>οδηγίες </a:t>
            </a:r>
            <a:r>
              <a:rPr lang="el-GR" sz="3200" dirty="0" smtClean="0">
                <a:latin typeface="Arial"/>
                <a:cs typeface="Arial"/>
              </a:rPr>
              <a:t>για να λειτουργήσουμε.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l-GR" dirty="0" smtClean="0">
              <a:latin typeface="Arial"/>
              <a:cs typeface="Arial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78367" y="2982255"/>
            <a:ext cx="4442527" cy="2389046"/>
          </a:xfrm>
          <a:prstGeom prst="wedgeEllipseCallout">
            <a:avLst>
              <a:gd name="adj1" fmla="val 83027"/>
              <a:gd name="adj2" fmla="val 188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800" dirty="0" smtClean="0">
                <a:latin typeface="Arial"/>
                <a:cs typeface="Arial"/>
              </a:rPr>
              <a:t>Οι οδηγίες αυτές ονομάζονται </a:t>
            </a:r>
            <a:r>
              <a:rPr lang="el-GR" sz="2800" b="1" dirty="0" smtClean="0">
                <a:latin typeface="Arial"/>
                <a:cs typeface="Arial"/>
              </a:rPr>
              <a:t>προγράμματα!</a:t>
            </a:r>
          </a:p>
        </p:txBody>
      </p:sp>
    </p:spTree>
    <p:extLst>
      <p:ext uri="{BB962C8B-B14F-4D97-AF65-F5344CB8AC3E}">
        <p14:creationId xmlns:p14="http://schemas.microsoft.com/office/powerpoint/2010/main" val="43275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8253" y="1716745"/>
            <a:ext cx="2334147" cy="3712380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2161799" y="203200"/>
            <a:ext cx="6491134" cy="2013910"/>
          </a:xfrm>
          <a:prstGeom prst="wedgeEllipseCallout">
            <a:avLst>
              <a:gd name="adj1" fmla="val -52312"/>
              <a:gd name="adj2" fmla="val 934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800" b="1" dirty="0" smtClean="0">
                <a:latin typeface="Arial"/>
                <a:cs typeface="Arial"/>
              </a:rPr>
              <a:t>Οδηγίες</a:t>
            </a:r>
            <a:r>
              <a:rPr lang="en-US" sz="4800" b="1" dirty="0" smtClean="0">
                <a:latin typeface="Arial"/>
                <a:cs typeface="Arial"/>
              </a:rPr>
              <a:t>; </a:t>
            </a:r>
            <a:r>
              <a:rPr lang="el-GR" sz="4800" b="1" dirty="0" smtClean="0">
                <a:latin typeface="Arial"/>
                <a:cs typeface="Arial"/>
              </a:rPr>
              <a:t>προγράμματα</a:t>
            </a:r>
            <a:r>
              <a:rPr lang="en-US" sz="4800" dirty="0" smtClean="0">
                <a:latin typeface="Arial"/>
                <a:cs typeface="Arial"/>
              </a:rPr>
              <a:t>;</a:t>
            </a:r>
            <a:endParaRPr lang="el-GR" sz="4800" dirty="0" smtClean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91333" y="4588933"/>
            <a:ext cx="2117199" cy="1969408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207312" y="2423396"/>
            <a:ext cx="5581088" cy="2437436"/>
          </a:xfrm>
          <a:prstGeom prst="wedgeEllipseCallout">
            <a:avLst>
              <a:gd name="adj1" fmla="val 21688"/>
              <a:gd name="adj2" fmla="val 697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latin typeface="Arial"/>
                <a:cs typeface="Arial"/>
              </a:rPr>
              <a:t>Ναι! μια σειρά </a:t>
            </a:r>
            <a:r>
              <a:rPr lang="el-GR" sz="4000" b="1" dirty="0" smtClean="0">
                <a:latin typeface="Arial"/>
                <a:cs typeface="Arial"/>
              </a:rPr>
              <a:t>εντολών</a:t>
            </a:r>
            <a:r>
              <a:rPr lang="el-GR" sz="4000" dirty="0">
                <a:latin typeface="Arial"/>
                <a:cs typeface="Arial"/>
              </a:rPr>
              <a:t>.</a:t>
            </a:r>
            <a:r>
              <a:rPr lang="el-GR" sz="4000" dirty="0" smtClean="0">
                <a:latin typeface="Arial"/>
                <a:cs typeface="Arial"/>
              </a:rPr>
              <a:t> Δες το παράδειγμα!</a:t>
            </a:r>
          </a:p>
        </p:txBody>
      </p:sp>
    </p:spTree>
    <p:extLst>
      <p:ext uri="{BB962C8B-B14F-4D97-AF65-F5344CB8AC3E}">
        <p14:creationId xmlns:p14="http://schemas.microsoft.com/office/powerpoint/2010/main" val="384313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443</Words>
  <Application>Microsoft Macintosh PowerPoint</Application>
  <PresentationFormat>On-screen Show (4:3)</PresentationFormat>
  <Paragraphs>114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Διασκεδάζω Προγραμματίζοντας στο code.org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Διασκεδάζω Προγραμματίζοντας στο code.org </vt:lpstr>
    </vt:vector>
  </TitlesOfParts>
  <Manager>Δημήτρης Ζεϊναλιπούρ</Manager>
  <Company>Πανεπιστήμιο Κύπρου</Company>
  <LinksUpToDate>false</LinksUpToDate>
  <SharedDoc>false</SharedDoc>
  <HyperlinkBase>http://www.cs.ucy.ac.cy/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Διασκεδάζω Προγραμματίζοντας στο code.org</dc:title>
  <dc:subject>Διασκεδάζω Προγραμματίζοντας στο code.org</dc:subject>
  <dc:creator>Δημήτρης Ζεϊναλιπούρ</dc:creator>
  <cp:keywords/>
  <dc:description/>
  <cp:lastModifiedBy>D Z</cp:lastModifiedBy>
  <cp:revision>50</cp:revision>
  <dcterms:created xsi:type="dcterms:W3CDTF">2014-12-08T21:22:36Z</dcterms:created>
  <dcterms:modified xsi:type="dcterms:W3CDTF">2014-12-10T10:56:04Z</dcterms:modified>
  <cp:category/>
</cp:coreProperties>
</file>