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723438"/>
  <p:defaultTextStyle>
    <a:defPPr>
      <a:defRPr lang="el-GR"/>
    </a:defPPr>
    <a:lvl1pPr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60" autoAdjust="0"/>
  </p:normalViewPr>
  <p:slideViewPr>
    <p:cSldViewPr>
      <p:cViewPr>
        <p:scale>
          <a:sx n="25" d="100"/>
          <a:sy n="25" d="100"/>
        </p:scale>
        <p:origin x="-702" y="231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FAE8B-366D-4151-999C-C4C01E773E34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81DC-1B1E-410D-91CD-0AC8DBFC8054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EFE30-4977-4C07-BC6E-B15367A8EDB1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18CBE-D76A-4AC0-9606-E1282FD5F680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ADA1B-056D-43E1-BB1A-661F968BBCFA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9D883-E9AD-45D4-A9BD-029DB45A4B73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C5E1A-0D47-40EB-9ED5-E1C3E2508C66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CF14A-3A8B-4403-83E7-816A65BBD8B0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D0099-81AF-4C8A-8C10-9A77D94E9453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4E6AD-55E9-4A42-9746-9EBC7B49FB5D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305A-BE61-4E3C-B523-4C6D7978C129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61FF4-22DD-4AAA-9333-025E13D821C0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12717-6FAC-40E3-A212-BB88C363449E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177B3-7E27-4AED-8DC3-4DED7A33FCE5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E957D-8DC9-4FBA-B5BC-B6325EFC30DB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C52A-78F6-4904-9B73-ACDCB5E5DC27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CF9CB-EC41-48FB-8A10-91EF993C021C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4E2A-C6A5-4957-82B0-3AA635312584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AE36E-176F-4E4D-90E3-B02B433FA1DE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80775-F736-41C8-B4D9-27FDB858D063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el-G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88040-FA57-44A7-8791-55D4D6F9C996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4A52-3D53-4428-8ED7-E6B7477B16B3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l-G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47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55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DFB3B3-5E7D-4156-88F3-A3C38F553956}" type="datetimeFigureOut">
              <a:rPr lang="el-GR"/>
              <a:pPr>
                <a:defRPr/>
              </a:pPr>
              <a:t>24/3/2009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738" y="39676388"/>
            <a:ext cx="9588500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 defTabSz="4176431" fontAlgn="auto">
              <a:spcBef>
                <a:spcPts val="0"/>
              </a:spcBef>
              <a:spcAft>
                <a:spcPts val="0"/>
              </a:spcAft>
              <a:defRPr sz="55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112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55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FD3D38-795C-42FF-8497-80FA4A04DBD2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175125" rtl="0" fontAlgn="base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5275" indent="-1565275" algn="l" defTabSz="4175125" rtl="0" fontAlgn="base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fontAlgn="base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00" indent="-1042988" algn="l" defTabSz="4175125" rtl="0" fontAlgn="base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263" indent="-1042988" algn="l" defTabSz="4175125" rtl="0" fontAlgn="base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413" indent="-1042988" algn="l" defTabSz="4175125" rtl="0" fontAlgn="base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anic\Cygwin\opt\tinyos-1.x\tools\java\KSpot2\Poster\UC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68738" y="40538400"/>
            <a:ext cx="14652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 descr="C:\Users\Panic\Cygwin\opt\tinyos-1.x\tools\java\KSpot2\Poster\pittsburgh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27175" y="40538400"/>
            <a:ext cx="144938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C:\Users\Panic\Cygwin\opt\tinyos-1.x\tools\java\KSpot2\Poster\ouc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426613" y="40538400"/>
            <a:ext cx="10414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13925550" y="40654288"/>
            <a:ext cx="24622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 b="1">
                <a:solidFill>
                  <a:schemeClr val="bg1"/>
                </a:solidFill>
                <a:latin typeface="Calibri" pitchFamily="34" charset="0"/>
              </a:rPr>
              <a:t>University </a:t>
            </a:r>
          </a:p>
          <a:p>
            <a:r>
              <a:rPr lang="en-GB" sz="4000" b="1">
                <a:solidFill>
                  <a:schemeClr val="bg1"/>
                </a:solidFill>
                <a:latin typeface="Calibri" pitchFamily="34" charset="0"/>
              </a:rPr>
              <a:t>of Cyprus</a:t>
            </a:r>
            <a:endParaRPr lang="el-GR" sz="40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18737263" y="40617775"/>
            <a:ext cx="3617912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 b="1">
                <a:solidFill>
                  <a:schemeClr val="bg1"/>
                </a:solidFill>
                <a:latin typeface="Calibri" pitchFamily="34" charset="0"/>
              </a:rPr>
              <a:t>Open University</a:t>
            </a:r>
          </a:p>
          <a:p>
            <a:r>
              <a:rPr lang="en-GB" sz="4000" b="1">
                <a:solidFill>
                  <a:schemeClr val="bg1"/>
                </a:solidFill>
                <a:latin typeface="Calibri" pitchFamily="34" charset="0"/>
              </a:rPr>
              <a:t>of Cyprus</a:t>
            </a:r>
            <a:endParaRPr lang="el-GR" sz="40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23855363" y="40582850"/>
            <a:ext cx="29400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 b="1">
                <a:solidFill>
                  <a:schemeClr val="bg1"/>
                </a:solidFill>
                <a:latin typeface="Calibri" pitchFamily="34" charset="0"/>
              </a:rPr>
              <a:t>University</a:t>
            </a:r>
          </a:p>
          <a:p>
            <a:r>
              <a:rPr lang="en-GB" sz="4000" b="1">
                <a:solidFill>
                  <a:schemeClr val="bg1"/>
                </a:solidFill>
                <a:latin typeface="Calibri" pitchFamily="34" charset="0"/>
              </a:rPr>
              <a:t>of Pittsburgh</a:t>
            </a:r>
            <a:endParaRPr lang="el-GR" sz="40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20" name="TextBox 14"/>
          <p:cNvSpPr txBox="1">
            <a:spLocks noChangeArrowheads="1"/>
          </p:cNvSpPr>
          <p:nvPr/>
        </p:nvSpPr>
        <p:spPr bwMode="auto">
          <a:xfrm>
            <a:off x="5995988" y="161925"/>
            <a:ext cx="177165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3800" b="1">
                <a:solidFill>
                  <a:schemeClr val="bg1"/>
                </a:solidFill>
                <a:latin typeface="Calibri" pitchFamily="34" charset="0"/>
              </a:rPr>
              <a:t>On the Sp   t Monitoring</a:t>
            </a:r>
            <a:endParaRPr lang="el-GR" sz="138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3321" name="Picture 3" descr="C:\Users\Panic\Cygwin\opt\tinyos-1.x\tools\java\KSpot2\images\spo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211175" y="919163"/>
            <a:ext cx="1077913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2" name="TextBox 18"/>
          <p:cNvSpPr txBox="1">
            <a:spLocks noChangeArrowheads="1"/>
          </p:cNvSpPr>
          <p:nvPr/>
        </p:nvSpPr>
        <p:spPr bwMode="auto">
          <a:xfrm>
            <a:off x="5995987" y="4622826"/>
            <a:ext cx="227886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Calibri" pitchFamily="34" charset="0"/>
              </a:rPr>
              <a:t>Panayiotis Andreou, </a:t>
            </a:r>
            <a:r>
              <a:rPr lang="en-GB" sz="4000" dirty="0" smtClean="0">
                <a:solidFill>
                  <a:schemeClr val="bg1"/>
                </a:solidFill>
                <a:latin typeface="Calibri" pitchFamily="34" charset="0"/>
              </a:rPr>
              <a:t>Demetrios Zeinalipour-Yazti, Martha Vassiliadou, Panos </a:t>
            </a:r>
            <a:r>
              <a:rPr lang="en-GB" sz="4000" dirty="0">
                <a:solidFill>
                  <a:schemeClr val="bg1"/>
                </a:solidFill>
                <a:latin typeface="Calibri" pitchFamily="34" charset="0"/>
              </a:rPr>
              <a:t>K. Chrysanthis, George Samaras</a:t>
            </a:r>
            <a:endParaRPr lang="el-GR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782175" y="14903524"/>
            <a:ext cx="17002125" cy="4572000"/>
          </a:xfrm>
          <a:prstGeom prst="line">
            <a:avLst/>
          </a:prstGeom>
          <a:ln w="1905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39300" y="18189575"/>
            <a:ext cx="15001875" cy="8215313"/>
          </a:xfrm>
          <a:prstGeom prst="line">
            <a:avLst/>
          </a:prstGeom>
          <a:ln w="1905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-2255044" y="24868982"/>
            <a:ext cx="18645187" cy="5429250"/>
          </a:xfrm>
          <a:prstGeom prst="line">
            <a:avLst/>
          </a:prstGeom>
          <a:ln w="1905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-1969293" y="6938169"/>
            <a:ext cx="16073437" cy="7286625"/>
          </a:xfrm>
          <a:prstGeom prst="line">
            <a:avLst/>
          </a:prstGeom>
          <a:ln w="1905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7" name="Picture 3" descr="C:\Users\Panic\Cygwin\opt\tinyos-1.x\tools\java\KSpot2\images\spo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6688" y="261938"/>
            <a:ext cx="5186362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8" name="Picture 3" descr="C:\Users\Panic\Cygwin\opt\tinyos-1.x\tools\java\KSpot2\images\spo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67550" y="16832337"/>
            <a:ext cx="5186363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9" name="Picture 3" descr="C:\Users\Panic\Cygwin\opt\tinyos-1.x\tools\java\KSpot2\images\spo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926861" y="12045957"/>
            <a:ext cx="5186362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0" name="Picture 3" descr="C:\Users\Panic\Cygwin\opt\tinyos-1.x\tools\java\KSpot2\images\spo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926550" y="25190515"/>
            <a:ext cx="5186363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1" name="Picture 3" descr="C:\Users\Panic\Cygwin\opt\tinyos-1.x\tools\java\KSpot2\images\spo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1175" y="34405888"/>
            <a:ext cx="5186363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ounded Rectangle 39"/>
          <p:cNvSpPr/>
          <p:nvPr/>
        </p:nvSpPr>
        <p:spPr>
          <a:xfrm>
            <a:off x="1209675" y="5545138"/>
            <a:ext cx="27932063" cy="34575750"/>
          </a:xfrm>
          <a:prstGeom prst="roundRect">
            <a:avLst>
              <a:gd name="adj" fmla="val 1848"/>
            </a:avLst>
          </a:prstGeom>
          <a:solidFill>
            <a:schemeClr val="bg1">
              <a:alpha val="8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el-GR" dirty="0"/>
          </a:p>
        </p:txBody>
      </p:sp>
      <p:sp>
        <p:nvSpPr>
          <p:cNvPr id="13337" name="TextBox 46"/>
          <p:cNvSpPr txBox="1">
            <a:spLocks noChangeArrowheads="1"/>
          </p:cNvSpPr>
          <p:nvPr/>
        </p:nvSpPr>
        <p:spPr bwMode="auto">
          <a:xfrm>
            <a:off x="1995488" y="42292588"/>
            <a:ext cx="28217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chemeClr val="bg1"/>
                </a:solidFill>
                <a:latin typeface="Calibri" pitchFamily="34" charset="0"/>
              </a:rPr>
              <a:t>Acknowledgements: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 This work was supported in part by the Open University of Cyprus under the project SenseView, the US National Science Foundation under the project AQSIOS (#IIS-0534531) and the European Union under the project mPower (#034707)</a:t>
            </a:r>
            <a:endParaRPr lang="el-GR" sz="2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38" name="TextBox 47"/>
          <p:cNvSpPr txBox="1">
            <a:spLocks noChangeArrowheads="1"/>
          </p:cNvSpPr>
          <p:nvPr/>
        </p:nvSpPr>
        <p:spPr bwMode="auto">
          <a:xfrm>
            <a:off x="1995488" y="40273493"/>
            <a:ext cx="72866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libri" pitchFamily="34" charset="0"/>
              </a:rPr>
              <a:t>Panayiotis </a:t>
            </a:r>
            <a:r>
              <a:rPr lang="en-GB" sz="2400" b="1" dirty="0" smtClean="0">
                <a:solidFill>
                  <a:schemeClr val="bg1"/>
                </a:solidFill>
                <a:latin typeface="Calibri" pitchFamily="34" charset="0"/>
              </a:rPr>
              <a:t>Andreou</a:t>
            </a:r>
          </a:p>
          <a:p>
            <a:r>
              <a:rPr lang="en-GB" sz="2400" b="1" dirty="0" smtClean="0">
                <a:solidFill>
                  <a:schemeClr val="bg1"/>
                </a:solidFill>
                <a:latin typeface="Calibri" pitchFamily="34" charset="0"/>
              </a:rPr>
              <a:t>Ph.D. Candidate</a:t>
            </a:r>
            <a:endParaRPr lang="en-GB" sz="2400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Calibri" pitchFamily="34" charset="0"/>
              </a:rPr>
              <a:t>Department of Computer Science</a:t>
            </a:r>
          </a:p>
          <a:p>
            <a:r>
              <a:rPr lang="en-GB" sz="2000" dirty="0">
                <a:solidFill>
                  <a:schemeClr val="bg1"/>
                </a:solidFill>
                <a:latin typeface="Calibri" pitchFamily="34" charset="0"/>
              </a:rPr>
              <a:t>University of Cyprus</a:t>
            </a:r>
          </a:p>
          <a:p>
            <a:r>
              <a:rPr lang="de-DE" sz="2000" dirty="0">
                <a:solidFill>
                  <a:schemeClr val="bg1"/>
                </a:solidFill>
                <a:latin typeface="Calibri" pitchFamily="34" charset="0"/>
              </a:rPr>
              <a:t>P.O. Box 20537, 1678 Nicosia, </a:t>
            </a:r>
            <a:r>
              <a:rPr lang="de-DE" sz="2000" dirty="0" err="1">
                <a:solidFill>
                  <a:schemeClr val="bg1"/>
                </a:solidFill>
                <a:latin typeface="Calibri" pitchFamily="34" charset="0"/>
              </a:rPr>
              <a:t>Cyprus</a:t>
            </a:r>
            <a:endParaRPr lang="de-DE" sz="2000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de-DE" sz="2000" dirty="0">
                <a:solidFill>
                  <a:schemeClr val="bg1"/>
                </a:solidFill>
                <a:latin typeface="Calibri" pitchFamily="34" charset="0"/>
              </a:rPr>
              <a:t>Email: p.andreou@cs.ucy.ac.cy</a:t>
            </a:r>
            <a:endParaRPr lang="el-GR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2303" y="1539838"/>
            <a:ext cx="3806298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KSpot</a:t>
            </a:r>
          </a:p>
        </p:txBody>
      </p:sp>
      <p:sp>
        <p:nvSpPr>
          <p:cNvPr id="13340" name="TextBox 49"/>
          <p:cNvSpPr txBox="1">
            <a:spLocks noChangeArrowheads="1"/>
          </p:cNvSpPr>
          <p:nvPr/>
        </p:nvSpPr>
        <p:spPr bwMode="auto">
          <a:xfrm>
            <a:off x="5995988" y="2330316"/>
            <a:ext cx="17921287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alibri" pitchFamily="34" charset="0"/>
              </a:rPr>
              <a:t>Effectively Monitoring the K Most Important Events </a:t>
            </a:r>
          </a:p>
          <a:p>
            <a:r>
              <a:rPr lang="en-US" sz="6600" dirty="0">
                <a:solidFill>
                  <a:schemeClr val="bg1"/>
                </a:solidFill>
                <a:latin typeface="Calibri" pitchFamily="34" charset="0"/>
              </a:rPr>
              <a:t>in a Wireless Sensor Network</a:t>
            </a:r>
            <a:endParaRPr lang="el-GR" sz="6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91" name="Rectangle 30"/>
          <p:cNvSpPr>
            <a:spLocks noChangeArrowheads="1"/>
          </p:cNvSpPr>
          <p:nvPr/>
        </p:nvSpPr>
        <p:spPr bwMode="auto">
          <a:xfrm>
            <a:off x="0" y="0"/>
            <a:ext cx="302799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>
              <a:latin typeface="Calibri" pitchFamily="34" charset="0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852613" y="5902325"/>
            <a:ext cx="26503312" cy="5286375"/>
          </a:xfrm>
          <a:prstGeom prst="roundRect">
            <a:avLst>
              <a:gd name="adj" fmla="val 3979"/>
            </a:avLst>
          </a:prstGeom>
          <a:solidFill>
            <a:schemeClr val="bg1">
              <a:alpha val="50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Goals and Contributions</a:t>
            </a:r>
          </a:p>
          <a:p>
            <a:pPr algn="just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b="1" u="sng" dirty="0" smtClean="0">
                <a:solidFill>
                  <a:schemeClr val="tx1"/>
                </a:solidFill>
              </a:rPr>
              <a:t>Our Goal</a:t>
            </a:r>
            <a:r>
              <a:rPr lang="en-GB" sz="4400" b="1" dirty="0" smtClean="0">
                <a:solidFill>
                  <a:schemeClr val="tx1"/>
                </a:solidFill>
              </a:rPr>
              <a:t>:  </a:t>
            </a:r>
            <a:r>
              <a:rPr lang="en-GB" sz="4400" dirty="0" smtClean="0">
                <a:solidFill>
                  <a:schemeClr val="tx1"/>
                </a:solidFill>
              </a:rPr>
              <a:t>Efficiently monitor the </a:t>
            </a:r>
            <a:r>
              <a:rPr lang="en-GB" sz="4400" i="1" dirty="0" smtClean="0">
                <a:solidFill>
                  <a:schemeClr val="tx1"/>
                </a:solidFill>
              </a:rPr>
              <a:t>K highest ranked</a:t>
            </a:r>
            <a:r>
              <a:rPr lang="en-GB" sz="4400" dirty="0" smtClean="0">
                <a:solidFill>
                  <a:schemeClr val="tx1"/>
                </a:solidFill>
              </a:rPr>
              <a:t> answers to a query in a Wireless Sensor Network</a:t>
            </a:r>
          </a:p>
          <a:p>
            <a:pPr algn="just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b="1" u="sng" dirty="0">
                <a:solidFill>
                  <a:schemeClr val="tx1"/>
                </a:solidFill>
              </a:rPr>
              <a:t>What is KSpot?</a:t>
            </a:r>
          </a:p>
          <a:p>
            <a:pPr marL="1143000" indent="-1143000" defTabSz="4176431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4800" dirty="0">
                <a:solidFill>
                  <a:schemeClr val="tx1"/>
                </a:solidFill>
              </a:rPr>
              <a:t>The first </a:t>
            </a:r>
            <a:r>
              <a:rPr lang="en-US" sz="4800" dirty="0">
                <a:solidFill>
                  <a:srgbClr val="FF0000"/>
                </a:solidFill>
              </a:rPr>
              <a:t>Top-k </a:t>
            </a:r>
            <a:r>
              <a:rPr lang="en-US" sz="4800" dirty="0">
                <a:solidFill>
                  <a:schemeClr val="tx1"/>
                </a:solidFill>
              </a:rPr>
              <a:t>Query Processing Engine for </a:t>
            </a:r>
            <a:r>
              <a:rPr lang="en-US" sz="4800" dirty="0" smtClean="0">
                <a:solidFill>
                  <a:schemeClr val="tx1"/>
                </a:solidFill>
              </a:rPr>
              <a:t>Wireless Sensor Networks</a:t>
            </a:r>
            <a:endParaRPr lang="en-US" sz="4800" dirty="0">
              <a:solidFill>
                <a:schemeClr val="tx1"/>
              </a:solidFill>
            </a:endParaRPr>
          </a:p>
          <a:p>
            <a:pPr marL="1143000" indent="-1143000" defTabSz="4176431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4800" dirty="0" smtClean="0">
                <a:solidFill>
                  <a:schemeClr val="tx1"/>
                </a:solidFill>
              </a:rPr>
              <a:t>A </a:t>
            </a:r>
            <a:r>
              <a:rPr lang="en-US" sz="4800" dirty="0" smtClean="0">
                <a:solidFill>
                  <a:srgbClr val="FF0000"/>
                </a:solidFill>
              </a:rPr>
              <a:t>general </a:t>
            </a:r>
            <a:r>
              <a:rPr lang="en-US" sz="4800" dirty="0">
                <a:solidFill>
                  <a:srgbClr val="FF0000"/>
                </a:solidFill>
              </a:rPr>
              <a:t>purpose</a:t>
            </a:r>
            <a:r>
              <a:rPr lang="en-US" sz="4800" dirty="0" smtClean="0">
                <a:solidFill>
                  <a:schemeClr val="tx1"/>
                </a:solidFill>
              </a:rPr>
              <a:t>, </a:t>
            </a:r>
            <a:r>
              <a:rPr lang="en-US" sz="4800" dirty="0" smtClean="0">
                <a:solidFill>
                  <a:srgbClr val="FF0000"/>
                </a:solidFill>
              </a:rPr>
              <a:t>intuitive </a:t>
            </a:r>
            <a:r>
              <a:rPr lang="en-US" sz="4800" dirty="0" smtClean="0">
                <a:solidFill>
                  <a:schemeClr val="tx1"/>
                </a:solidFill>
              </a:rPr>
              <a:t>and </a:t>
            </a:r>
            <a:r>
              <a:rPr lang="en-US" sz="4800" dirty="0" smtClean="0">
                <a:solidFill>
                  <a:srgbClr val="FF0000"/>
                </a:solidFill>
              </a:rPr>
              <a:t>declarative </a:t>
            </a:r>
            <a:r>
              <a:rPr lang="en-US" sz="4800" dirty="0" smtClean="0">
                <a:solidFill>
                  <a:schemeClr val="tx1"/>
                </a:solidFill>
              </a:rPr>
              <a:t>user interface </a:t>
            </a:r>
            <a:r>
              <a:rPr lang="en-US" sz="4800" dirty="0">
                <a:solidFill>
                  <a:schemeClr val="tx1"/>
                </a:solidFill>
              </a:rPr>
              <a:t>for identifying the most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i</a:t>
            </a:r>
            <a:r>
              <a:rPr lang="en-US" sz="4800" dirty="0" smtClean="0">
                <a:solidFill>
                  <a:schemeClr val="tx1"/>
                </a:solidFill>
              </a:rPr>
              <a:t>mportant 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events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quickly </a:t>
            </a:r>
            <a:r>
              <a:rPr lang="en-US" sz="4800" dirty="0">
                <a:solidFill>
                  <a:schemeClr val="tx1"/>
                </a:solidFill>
              </a:rPr>
              <a:t>(less time) </a:t>
            </a:r>
            <a:r>
              <a:rPr lang="en-US" sz="4800" dirty="0" smtClean="0">
                <a:solidFill>
                  <a:schemeClr val="tx1"/>
                </a:solidFill>
              </a:rPr>
              <a:t>and </a:t>
            </a:r>
            <a:r>
              <a:rPr lang="en-US" sz="4800" dirty="0" smtClean="0">
                <a:solidFill>
                  <a:srgbClr val="FF0000"/>
                </a:solidFill>
              </a:rPr>
              <a:t>efficiently 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>
                <a:solidFill>
                  <a:schemeClr val="tx1"/>
                </a:solidFill>
              </a:rPr>
              <a:t>less energy)!</a:t>
            </a:r>
          </a:p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el-GR" sz="48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066925" y="37906440"/>
            <a:ext cx="26360438" cy="1857388"/>
          </a:xfrm>
          <a:prstGeom prst="roundRect">
            <a:avLst>
              <a:gd name="adj" fmla="val 4641"/>
            </a:avLst>
          </a:prstGeom>
          <a:solidFill>
            <a:schemeClr val="bg1">
              <a:alpha val="50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/>
          <a:lstStyle/>
          <a:p>
            <a:pPr marL="174625" indent="-174625" defTabSz="417643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chemeClr val="tx1"/>
                </a:solidFill>
              </a:rPr>
              <a:t>KSpot):</a:t>
            </a:r>
            <a:r>
              <a:rPr lang="en-US" sz="2400" dirty="0">
                <a:solidFill>
                  <a:schemeClr val="tx1"/>
                </a:solidFill>
              </a:rPr>
              <a:t> "KSpot: Effectively Monitoring the K Most Important Events in a Wireless Sensor Network",  P. </a:t>
            </a:r>
            <a:r>
              <a:rPr lang="en-US" sz="2400" dirty="0" err="1">
                <a:solidFill>
                  <a:schemeClr val="tx1"/>
                </a:solidFill>
              </a:rPr>
              <a:t>Andreou</a:t>
            </a:r>
            <a:r>
              <a:rPr lang="en-US" sz="2400" dirty="0">
                <a:solidFill>
                  <a:schemeClr val="tx1"/>
                </a:solidFill>
              </a:rPr>
              <a:t>, D. </a:t>
            </a:r>
            <a:r>
              <a:rPr lang="en-US" sz="2400" dirty="0" err="1">
                <a:solidFill>
                  <a:schemeClr val="tx1"/>
                </a:solidFill>
              </a:rPr>
              <a:t>Zeinalipour-Yazti</a:t>
            </a:r>
            <a:r>
              <a:rPr lang="en-US" sz="2400" dirty="0">
                <a:solidFill>
                  <a:schemeClr val="tx1"/>
                </a:solidFill>
              </a:rPr>
              <a:t>, M. </a:t>
            </a:r>
            <a:r>
              <a:rPr lang="en-US" sz="2400" dirty="0" err="1">
                <a:solidFill>
                  <a:schemeClr val="tx1"/>
                </a:solidFill>
              </a:rPr>
              <a:t>Vassiliadou</a:t>
            </a:r>
            <a:r>
              <a:rPr lang="en-US" sz="2400" dirty="0">
                <a:solidFill>
                  <a:schemeClr val="tx1"/>
                </a:solidFill>
              </a:rPr>
              <a:t>, P. K. Chrysanthis and G. Samaras, </a:t>
            </a:r>
            <a:r>
              <a:rPr lang="en-US" sz="2400" dirty="0" smtClean="0">
                <a:solidFill>
                  <a:schemeClr val="tx1"/>
                </a:solidFill>
              </a:rPr>
              <a:t>IEEE </a:t>
            </a:r>
            <a:r>
              <a:rPr lang="en-US" sz="2400" dirty="0">
                <a:solidFill>
                  <a:schemeClr val="tx1"/>
                </a:solidFill>
              </a:rPr>
              <a:t>ICDE'09, Shanghai, China, April 2009.</a:t>
            </a:r>
          </a:p>
          <a:p>
            <a:pPr defTabSz="417643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 (MINT): “</a:t>
            </a:r>
            <a:r>
              <a:rPr lang="de-DE" sz="2400" dirty="0">
                <a:solidFill>
                  <a:schemeClr val="tx1"/>
                </a:solidFill>
              </a:rPr>
              <a:t>MINT Views: Materialized In-Network Top-k Views in Sensor Networks“, D. Zeinalipour-Yazti, P. Andreou, P. K. Chrysanthis and G. Samaras, </a:t>
            </a:r>
            <a:r>
              <a:rPr lang="de-DE" sz="2400" i="1" dirty="0">
                <a:solidFill>
                  <a:schemeClr val="tx1"/>
                </a:solidFill>
              </a:rPr>
              <a:t>MDM 2007</a:t>
            </a:r>
            <a:r>
              <a:rPr lang="de-DE" sz="2400" dirty="0">
                <a:solidFill>
                  <a:schemeClr val="tx1"/>
                </a:solidFill>
              </a:rPr>
              <a:t>, pp. 182-189, May 2007.</a:t>
            </a:r>
          </a:p>
          <a:p>
            <a:pPr defTabSz="417643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 (TJA): </a:t>
            </a:r>
            <a:r>
              <a:rPr lang="en-US" sz="2400" dirty="0">
                <a:solidFill>
                  <a:schemeClr val="tx1"/>
                </a:solidFill>
              </a:rPr>
              <a:t>“Finding the K Highest-Ranked Answers in a Distributed Network”, D. Zeinalipour-Yazti et. al.</a:t>
            </a:r>
            <a:r>
              <a:rPr lang="en-US" sz="2400" i="1" dirty="0">
                <a:solidFill>
                  <a:schemeClr val="tx1"/>
                </a:solidFill>
              </a:rPr>
              <a:t>, Computer Networks</a:t>
            </a:r>
            <a:r>
              <a:rPr lang="en-US" sz="2400" dirty="0">
                <a:solidFill>
                  <a:schemeClr val="tx1"/>
                </a:solidFill>
              </a:rPr>
              <a:t>, In </a:t>
            </a:r>
            <a:r>
              <a:rPr lang="en-US" sz="2400" dirty="0" smtClean="0">
                <a:solidFill>
                  <a:schemeClr val="tx1"/>
                </a:solidFill>
              </a:rPr>
              <a:t>Elsevier Press</a:t>
            </a:r>
            <a:r>
              <a:rPr lang="en-US" sz="2400" dirty="0">
                <a:solidFill>
                  <a:schemeClr val="tx1"/>
                </a:solidFill>
              </a:rPr>
              <a:t>, 2009</a:t>
            </a:r>
            <a:endParaRPr lang="el-GR" sz="2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995395" y="32048524"/>
            <a:ext cx="26431875" cy="5429288"/>
          </a:xfrm>
          <a:prstGeom prst="roundRect">
            <a:avLst>
              <a:gd name="adj" fmla="val 5911"/>
            </a:avLst>
          </a:prstGeom>
          <a:solidFill>
            <a:schemeClr val="bg1">
              <a:alpha val="50000"/>
            </a:schemeClr>
          </a:solidFill>
          <a:ln w="1905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  <a:endParaRPr lang="en-GB" sz="60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el-GR" dirty="0"/>
          </a:p>
        </p:txBody>
      </p:sp>
      <p:sp>
        <p:nvSpPr>
          <p:cNvPr id="145" name="TextBox 144"/>
          <p:cNvSpPr txBox="1"/>
          <p:nvPr/>
        </p:nvSpPr>
        <p:spPr>
          <a:xfrm>
            <a:off x="22212300" y="32405639"/>
            <a:ext cx="6000750" cy="45243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latin typeface="+mn-lt"/>
              </a:rPr>
              <a:t>Pruning </a:t>
            </a:r>
            <a:r>
              <a:rPr lang="en-GB" sz="3200" b="1" dirty="0" smtClean="0">
                <a:latin typeface="+mn-lt"/>
              </a:rPr>
              <a:t>Magnitude: </a:t>
            </a:r>
            <a:r>
              <a:rPr lang="en-GB" sz="3200" dirty="0" smtClean="0">
                <a:latin typeface="+mn-lt"/>
              </a:rPr>
              <a:t>ratio of pruned tuples as we move closer to the sink node.</a:t>
            </a:r>
            <a:endParaRPr lang="en-GB" sz="3200" dirty="0">
              <a:latin typeface="+mn-lt"/>
            </a:endParaRPr>
          </a:p>
          <a:p>
            <a:pPr marL="261938" indent="-261938" defTabSz="417643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latin typeface="+mn-lt"/>
              </a:rPr>
              <a:t>Exponential Increase when we move closer to the sink</a:t>
            </a:r>
          </a:p>
          <a:p>
            <a:pPr defTabSz="417643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latin typeface="+mn-lt"/>
              </a:rPr>
              <a:t> Reaches as high as 77%</a:t>
            </a:r>
          </a:p>
          <a:p>
            <a:pPr marL="261938" indent="-261938" defTabSz="417643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latin typeface="+mn-lt"/>
              </a:rPr>
              <a:t>In the </a:t>
            </a:r>
            <a:r>
              <a:rPr lang="en-GB" sz="3200" dirty="0" err="1">
                <a:latin typeface="+mn-lt"/>
              </a:rPr>
              <a:t>AtmoMon</a:t>
            </a:r>
            <a:r>
              <a:rPr lang="en-GB" sz="3200" dirty="0">
                <a:latin typeface="+mn-lt"/>
              </a:rPr>
              <a:t> dataset, we observed a 20000 tuple reduction at level one alone</a:t>
            </a:r>
            <a:endParaRPr lang="el-GR" sz="3200" dirty="0">
              <a:latin typeface="+mn-lt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281147" y="32334202"/>
            <a:ext cx="5000625" cy="5016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latin typeface="+mn-lt"/>
              </a:rPr>
              <a:t>Energy Consumption </a:t>
            </a:r>
            <a:r>
              <a:rPr lang="en-GB" sz="3200" dirty="0">
                <a:latin typeface="+mn-lt"/>
              </a:rPr>
              <a:t>of KSpot compared with other known query processing techniques using the </a:t>
            </a:r>
            <a:r>
              <a:rPr lang="en-GB" sz="3200" dirty="0" err="1">
                <a:latin typeface="+mn-lt"/>
              </a:rPr>
              <a:t>AtmoMon</a:t>
            </a:r>
            <a:r>
              <a:rPr lang="en-GB" sz="3200" dirty="0">
                <a:latin typeface="+mn-lt"/>
              </a:rPr>
              <a:t> and GDI datasets.</a:t>
            </a:r>
          </a:p>
          <a:p>
            <a:pPr marL="261938" indent="-261938" defTabSz="417643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latin typeface="+mn-lt"/>
              </a:rPr>
              <a:t>10-58% energy reductions using distributed top-k pruning</a:t>
            </a:r>
          </a:p>
          <a:p>
            <a:pPr marL="261938" indent="-261938" defTabSz="417643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>
                <a:latin typeface="+mn-lt"/>
              </a:rPr>
              <a:t>Additional 10% using historic buffers</a:t>
            </a:r>
            <a:endParaRPr lang="el-GR" sz="3200" dirty="0">
              <a:latin typeface="+mn-lt"/>
            </a:endParaRPr>
          </a:p>
        </p:txBody>
      </p:sp>
      <p:pic>
        <p:nvPicPr>
          <p:cNvPr id="155" name="Picture 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726791" y="33048656"/>
            <a:ext cx="4985492" cy="4112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cxnSp>
        <p:nvCxnSpPr>
          <p:cNvPr id="142" name="Straight Connector 141"/>
          <p:cNvCxnSpPr/>
          <p:nvPr/>
        </p:nvCxnSpPr>
        <p:spPr>
          <a:xfrm rot="16200000" flipH="1">
            <a:off x="13354050" y="35120264"/>
            <a:ext cx="3714750" cy="0"/>
          </a:xfrm>
          <a:prstGeom prst="line">
            <a:avLst/>
          </a:prstGeom>
          <a:ln w="57150" cmpd="tri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2" name="Picture 4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49222"/>
          <a:stretch>
            <a:fillRect/>
          </a:stretch>
        </p:blipFill>
        <p:spPr bwMode="auto">
          <a:xfrm>
            <a:off x="7210369" y="32334276"/>
            <a:ext cx="4255596" cy="324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52" name="Picture 4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50778"/>
          <a:stretch>
            <a:fillRect/>
          </a:stretch>
        </p:blipFill>
        <p:spPr bwMode="auto">
          <a:xfrm>
            <a:off x="10853707" y="33880622"/>
            <a:ext cx="4066713" cy="324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3" name="TextBox 112"/>
          <p:cNvSpPr txBox="1"/>
          <p:nvPr/>
        </p:nvSpPr>
        <p:spPr>
          <a:xfrm>
            <a:off x="7281807" y="35620424"/>
            <a:ext cx="3714776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↓ 70% energy</a:t>
            </a:r>
            <a:endParaRPr lang="el-GR" sz="44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924050" y="22475896"/>
            <a:ext cx="26503313" cy="9144000"/>
          </a:xfrm>
          <a:prstGeom prst="roundRect">
            <a:avLst>
              <a:gd name="adj" fmla="val 5911"/>
            </a:avLst>
          </a:prstGeom>
          <a:solidFill>
            <a:schemeClr val="bg1">
              <a:alpha val="50000"/>
            </a:schemeClr>
          </a:solidFill>
          <a:ln w="1905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Top-K Query Processing in KSpot</a:t>
            </a:r>
          </a:p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el-GR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3488650" y="24711446"/>
          <a:ext cx="4724400" cy="2407920"/>
        </p:xfrm>
        <a:graphic>
          <a:graphicData uri="http://schemas.openxmlformats.org/drawingml/2006/table">
            <a:tbl>
              <a:tblPr firstRow="1" bandRow="1"/>
              <a:tblGrid>
                <a:gridCol w="944880"/>
                <a:gridCol w="944880"/>
                <a:gridCol w="944880"/>
                <a:gridCol w="944880"/>
                <a:gridCol w="94488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+mn-lt"/>
                        </a:rPr>
                        <a:t>V</a:t>
                      </a:r>
                      <a:r>
                        <a:rPr lang="en-GB" sz="2800" b="1" baseline="-25000" dirty="0" smtClean="0">
                          <a:latin typeface="+mn-lt"/>
                        </a:rPr>
                        <a:t>1</a:t>
                      </a:r>
                      <a:endParaRPr lang="el-GR" sz="2800" b="1" baseline="-25000" dirty="0">
                        <a:latin typeface="+mn-lt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+mn-lt"/>
                        </a:rPr>
                        <a:t>V</a:t>
                      </a:r>
                      <a:r>
                        <a:rPr lang="en-GB" sz="2800" b="1" baseline="-25000" dirty="0" smtClean="0">
                          <a:latin typeface="+mn-lt"/>
                        </a:rPr>
                        <a:t>2</a:t>
                      </a:r>
                      <a:endParaRPr lang="el-GR" sz="2800" b="1" dirty="0">
                        <a:latin typeface="+mn-lt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+mn-lt"/>
                        </a:rPr>
                        <a:t>V</a:t>
                      </a:r>
                      <a:r>
                        <a:rPr lang="en-GB" sz="2800" b="1" baseline="-25000" dirty="0" smtClean="0">
                          <a:latin typeface="+mn-lt"/>
                        </a:rPr>
                        <a:t>3</a:t>
                      </a:r>
                      <a:endParaRPr lang="el-GR" sz="2800" b="1" dirty="0">
                        <a:latin typeface="+mn-lt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+mn-lt"/>
                        </a:rPr>
                        <a:t>V</a:t>
                      </a:r>
                      <a:r>
                        <a:rPr lang="en-GB" sz="2800" b="1" baseline="-25000" dirty="0" smtClean="0">
                          <a:latin typeface="+mn-lt"/>
                        </a:rPr>
                        <a:t>4</a:t>
                      </a:r>
                      <a:endParaRPr lang="el-GR" sz="2800" b="1" dirty="0">
                        <a:latin typeface="+mn-lt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 smtClean="0">
                          <a:latin typeface="+mn-lt"/>
                        </a:rPr>
                        <a:t>V</a:t>
                      </a:r>
                      <a:r>
                        <a:rPr lang="en-GB" sz="2800" b="1" baseline="-25000" dirty="0" smtClean="0">
                          <a:latin typeface="+mn-lt"/>
                        </a:rPr>
                        <a:t>5</a:t>
                      </a:r>
                      <a:endParaRPr lang="el-GR" sz="2800" b="1" dirty="0" smtClean="0">
                        <a:latin typeface="+mn-lt"/>
                      </a:endParaRPr>
                    </a:p>
                  </a:txBody>
                  <a:tcPr marT="0" marB="0"/>
                </a:tc>
              </a:tr>
              <a:tr h="394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62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2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9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5148937" y="30310202"/>
          <a:ext cx="1421130" cy="1036320"/>
        </p:xfrm>
        <a:graphic>
          <a:graphicData uri="http://schemas.openxmlformats.org/drawingml/2006/table">
            <a:tbl>
              <a:tblPr firstRow="1" bandRow="1"/>
              <a:tblGrid>
                <a:gridCol w="1421130"/>
              </a:tblGrid>
              <a:tr h="42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 405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03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 363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23488650" y="27490802"/>
          <a:ext cx="4724400" cy="2407920"/>
        </p:xfrm>
        <a:graphic>
          <a:graphicData uri="http://schemas.openxmlformats.org/drawingml/2006/table">
            <a:tbl>
              <a:tblPr firstRow="1" bandRow="1"/>
              <a:tblGrid>
                <a:gridCol w="944880"/>
                <a:gridCol w="944880"/>
                <a:gridCol w="944880"/>
                <a:gridCol w="944880"/>
                <a:gridCol w="94488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+mn-lt"/>
                        </a:rPr>
                        <a:t>V</a:t>
                      </a:r>
                      <a:r>
                        <a:rPr lang="en-GB" sz="2800" b="1" baseline="-25000" dirty="0" smtClean="0">
                          <a:latin typeface="+mn-lt"/>
                        </a:rPr>
                        <a:t>1</a:t>
                      </a:r>
                      <a:endParaRPr lang="el-GR" sz="2800" b="1" baseline="-25000" dirty="0">
                        <a:latin typeface="+mn-lt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+mn-lt"/>
                        </a:rPr>
                        <a:t>V</a:t>
                      </a:r>
                      <a:r>
                        <a:rPr lang="en-GB" sz="2800" b="1" baseline="-25000" dirty="0" smtClean="0">
                          <a:latin typeface="+mn-lt"/>
                        </a:rPr>
                        <a:t>2</a:t>
                      </a:r>
                      <a:endParaRPr lang="el-GR" sz="2800" b="1" dirty="0">
                        <a:latin typeface="+mn-lt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+mn-lt"/>
                        </a:rPr>
                        <a:t>V</a:t>
                      </a:r>
                      <a:r>
                        <a:rPr lang="en-GB" sz="2800" b="1" baseline="-25000" dirty="0" smtClean="0">
                          <a:latin typeface="+mn-lt"/>
                        </a:rPr>
                        <a:t>3</a:t>
                      </a:r>
                      <a:endParaRPr lang="el-GR" sz="2800" b="1" dirty="0">
                        <a:latin typeface="+mn-lt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+mn-lt"/>
                        </a:rPr>
                        <a:t>V</a:t>
                      </a:r>
                      <a:r>
                        <a:rPr lang="en-GB" sz="2800" b="1" baseline="-25000" dirty="0" smtClean="0">
                          <a:latin typeface="+mn-lt"/>
                        </a:rPr>
                        <a:t>4</a:t>
                      </a:r>
                      <a:endParaRPr lang="el-GR" sz="2800" b="1" dirty="0">
                        <a:latin typeface="+mn-lt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 smtClean="0">
                          <a:latin typeface="+mn-lt"/>
                        </a:rPr>
                        <a:t>V</a:t>
                      </a:r>
                      <a:r>
                        <a:rPr lang="en-GB" sz="2800" b="1" baseline="-25000" dirty="0" smtClean="0">
                          <a:latin typeface="+mn-lt"/>
                        </a:rPr>
                        <a:t>5</a:t>
                      </a:r>
                      <a:endParaRPr lang="el-GR" sz="2800" b="1" dirty="0" smtClean="0">
                        <a:latin typeface="+mn-lt"/>
                      </a:endParaRPr>
                    </a:p>
                  </a:txBody>
                  <a:tcPr marT="0" marB="0"/>
                </a:tc>
              </a:tr>
              <a:tr h="394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62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2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29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10353641" y="23982588"/>
            <a:ext cx="4295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FF0000"/>
                </a:solidFill>
                <a:latin typeface="+mn-lt"/>
              </a:rPr>
              <a:t>Problem Illustration</a:t>
            </a:r>
            <a:endParaRPr lang="el-GR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702907" y="23976094"/>
            <a:ext cx="4295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FF0000"/>
                </a:solidFill>
                <a:latin typeface="+mn-lt"/>
              </a:rPr>
              <a:t>Problem Illustration</a:t>
            </a:r>
            <a:endParaRPr lang="el-GR" sz="4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1389518" y="27590022"/>
            <a:ext cx="7643813" cy="0"/>
          </a:xfrm>
          <a:prstGeom prst="line">
            <a:avLst/>
          </a:prstGeom>
          <a:ln w="57150" cmpd="tri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52675" y="23745632"/>
            <a:ext cx="7215188" cy="74789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GB" sz="4000" b="1" u="sng" dirty="0">
                <a:latin typeface="Calibri" pitchFamily="34" charset="0"/>
              </a:rPr>
              <a:t>Snapshot Top-</a:t>
            </a:r>
            <a:r>
              <a:rPr lang="en-GB" sz="4000" b="1" u="sng" dirty="0" err="1">
                <a:latin typeface="Calibri" pitchFamily="34" charset="0"/>
              </a:rPr>
              <a:t>k</a:t>
            </a:r>
            <a:r>
              <a:rPr lang="en-GB" sz="4000" b="1" u="sng" dirty="0">
                <a:latin typeface="Calibri" pitchFamily="34" charset="0"/>
              </a:rPr>
              <a:t> Query Processing</a:t>
            </a:r>
          </a:p>
          <a:p>
            <a:r>
              <a:rPr lang="en-GB" sz="4000" dirty="0" smtClean="0">
                <a:latin typeface="Calibri" pitchFamily="34" charset="0"/>
              </a:rPr>
              <a:t>We have developed the </a:t>
            </a:r>
            <a:r>
              <a:rPr lang="en-GB" sz="4000" b="1" dirty="0">
                <a:latin typeface="Calibri" pitchFamily="34" charset="0"/>
              </a:rPr>
              <a:t>MINT </a:t>
            </a:r>
            <a:r>
              <a:rPr lang="en-GB" sz="4000" b="1" dirty="0" smtClean="0">
                <a:latin typeface="Calibri" pitchFamily="34" charset="0"/>
              </a:rPr>
              <a:t>algorithm </a:t>
            </a:r>
            <a:r>
              <a:rPr lang="en-GB" sz="4000" dirty="0" smtClean="0">
                <a:latin typeface="Calibri" pitchFamily="34" charset="0"/>
              </a:rPr>
              <a:t>which works in 3 phases:</a:t>
            </a:r>
            <a:endParaRPr lang="en-GB" sz="4000" dirty="0" smtClean="0">
              <a:latin typeface="Calibri" pitchFamily="34" charset="0"/>
            </a:endParaRPr>
          </a:p>
          <a:p>
            <a:pPr marL="542925" indent="-542925">
              <a:buFont typeface="Calibri" pitchFamily="34" charset="0"/>
              <a:buAutoNum type="alphaLcParenR"/>
            </a:pPr>
            <a:r>
              <a:rPr lang="en-GB" sz="4000" b="1" dirty="0" smtClean="0">
                <a:solidFill>
                  <a:srgbClr val="17375E"/>
                </a:solidFill>
                <a:latin typeface="Calibri" pitchFamily="34" charset="0"/>
              </a:rPr>
              <a:t> Creation </a:t>
            </a:r>
            <a:r>
              <a:rPr lang="en-GB" sz="4000" b="1" dirty="0" smtClean="0">
                <a:solidFill>
                  <a:srgbClr val="17375E"/>
                </a:solidFill>
                <a:latin typeface="Calibri" pitchFamily="34" charset="0"/>
              </a:rPr>
              <a:t>phase:</a:t>
            </a:r>
            <a:r>
              <a:rPr lang="en-GB" sz="4000" dirty="0" smtClean="0">
                <a:latin typeface="Calibri" pitchFamily="34" charset="0"/>
              </a:rPr>
              <a:t> </a:t>
            </a:r>
            <a:r>
              <a:rPr lang="en-GB" sz="4000" dirty="0">
                <a:latin typeface="Calibri" pitchFamily="34" charset="0"/>
              </a:rPr>
              <a:t>creates and stores a materialized view locally at the sensor</a:t>
            </a:r>
            <a:endParaRPr lang="en-GB" sz="4000" dirty="0" smtClean="0">
              <a:latin typeface="Calibri" pitchFamily="34" charset="0"/>
            </a:endParaRPr>
          </a:p>
          <a:p>
            <a:pPr marL="542925" indent="-542925">
              <a:buFont typeface="Calibri" pitchFamily="34" charset="0"/>
              <a:buAutoNum type="alphaLcParenR"/>
            </a:pPr>
            <a:r>
              <a:rPr lang="en-GB" sz="4000" b="1" dirty="0" smtClean="0">
                <a:solidFill>
                  <a:srgbClr val="FF0000"/>
                </a:solidFill>
                <a:latin typeface="Calibri" pitchFamily="34" charset="0"/>
              </a:rPr>
              <a:t> Pruning </a:t>
            </a:r>
            <a:r>
              <a:rPr lang="en-GB" sz="4000" b="1" dirty="0" smtClean="0">
                <a:solidFill>
                  <a:srgbClr val="FF0000"/>
                </a:solidFill>
                <a:latin typeface="Calibri" pitchFamily="34" charset="0"/>
              </a:rPr>
              <a:t>phase:</a:t>
            </a:r>
            <a:r>
              <a:rPr lang="en-GB" sz="4000" dirty="0" smtClean="0">
                <a:latin typeface="Calibri" pitchFamily="34" charset="0"/>
              </a:rPr>
              <a:t> prune </a:t>
            </a:r>
            <a:r>
              <a:rPr lang="en-GB" sz="4000" dirty="0">
                <a:latin typeface="Calibri" pitchFamily="34" charset="0"/>
              </a:rPr>
              <a:t>tuples not in the final top-k results</a:t>
            </a:r>
            <a:endParaRPr lang="en-GB" sz="4000" dirty="0" smtClean="0">
              <a:latin typeface="Calibri" pitchFamily="34" charset="0"/>
            </a:endParaRPr>
          </a:p>
          <a:p>
            <a:pPr marL="542925" indent="-542925">
              <a:buFont typeface="Calibri" pitchFamily="34" charset="0"/>
              <a:buAutoNum type="alphaLcParenR"/>
            </a:pPr>
            <a:r>
              <a:rPr lang="en-GB" sz="4000" b="1" dirty="0" smtClean="0">
                <a:solidFill>
                  <a:srgbClr val="00B050"/>
                </a:solidFill>
                <a:latin typeface="Calibri" pitchFamily="34" charset="0"/>
              </a:rPr>
              <a:t>Update </a:t>
            </a:r>
            <a:r>
              <a:rPr lang="en-GB" sz="4000" b="1" dirty="0" smtClean="0">
                <a:solidFill>
                  <a:srgbClr val="00B050"/>
                </a:solidFill>
                <a:latin typeface="Calibri" pitchFamily="34" charset="0"/>
              </a:rPr>
              <a:t>phase: </a:t>
            </a:r>
            <a:r>
              <a:rPr lang="en-GB" sz="4000" dirty="0" smtClean="0">
                <a:latin typeface="Calibri" pitchFamily="34" charset="0"/>
              </a:rPr>
              <a:t>send the view if it has changed from the previous instance</a:t>
            </a:r>
            <a:r>
              <a:rPr lang="en-GB" sz="4000" b="1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endParaRPr lang="el-GR" sz="4000" dirty="0">
              <a:latin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425738" y="23745632"/>
            <a:ext cx="8143875" cy="68634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GB" sz="4000" b="1" u="sng" dirty="0">
                <a:latin typeface="Calibri" pitchFamily="34" charset="0"/>
              </a:rPr>
              <a:t>Historic Top-</a:t>
            </a:r>
            <a:r>
              <a:rPr lang="en-GB" sz="4000" b="1" u="sng" dirty="0" err="1">
                <a:latin typeface="Calibri" pitchFamily="34" charset="0"/>
              </a:rPr>
              <a:t>k</a:t>
            </a:r>
            <a:r>
              <a:rPr lang="en-GB" sz="4000" b="1" u="sng" dirty="0">
                <a:latin typeface="Calibri" pitchFamily="34" charset="0"/>
              </a:rPr>
              <a:t> Query Processing</a:t>
            </a:r>
          </a:p>
          <a:p>
            <a:r>
              <a:rPr lang="en-GB" sz="4000" dirty="0" smtClean="0">
                <a:latin typeface="Calibri" pitchFamily="34" charset="0"/>
              </a:rPr>
              <a:t>We have developed the </a:t>
            </a:r>
            <a:r>
              <a:rPr lang="en-GB" sz="4000" b="1" dirty="0">
                <a:latin typeface="Calibri" pitchFamily="34" charset="0"/>
              </a:rPr>
              <a:t>TJA </a:t>
            </a:r>
            <a:r>
              <a:rPr lang="en-GB" sz="4000" b="1" dirty="0" smtClean="0">
                <a:latin typeface="Calibri" pitchFamily="34" charset="0"/>
              </a:rPr>
              <a:t>algorithm </a:t>
            </a:r>
            <a:r>
              <a:rPr lang="en-GB" sz="4000" dirty="0" smtClean="0">
                <a:latin typeface="Calibri" pitchFamily="34" charset="0"/>
              </a:rPr>
              <a:t>which works in 3 phases:</a:t>
            </a:r>
            <a:endParaRPr lang="en-GB" sz="4000" dirty="0" smtClean="0">
              <a:latin typeface="Calibri" pitchFamily="34" charset="0"/>
            </a:endParaRPr>
          </a:p>
          <a:p>
            <a:pPr marL="542925" indent="-542925">
              <a:buFont typeface="Calibri" pitchFamily="34" charset="0"/>
              <a:buAutoNum type="alphaLcParenR"/>
            </a:pPr>
            <a:r>
              <a:rPr lang="en-US" altLang="zh-CN" sz="4000" b="1" dirty="0" smtClean="0">
                <a:solidFill>
                  <a:srgbClr val="17375E"/>
                </a:solidFill>
                <a:latin typeface="Calibri" pitchFamily="34" charset="0"/>
                <a:cs typeface="宋体"/>
              </a:rPr>
              <a:t> Lower </a:t>
            </a:r>
            <a:r>
              <a:rPr lang="en-US" altLang="zh-CN" sz="4000" b="1" dirty="0">
                <a:solidFill>
                  <a:srgbClr val="17375E"/>
                </a:solidFill>
                <a:latin typeface="Calibri" pitchFamily="34" charset="0"/>
                <a:cs typeface="宋体"/>
              </a:rPr>
              <a:t>Bound </a:t>
            </a:r>
            <a:r>
              <a:rPr lang="en-US" altLang="zh-CN" sz="4000" b="1" dirty="0" smtClean="0">
                <a:solidFill>
                  <a:srgbClr val="17375E"/>
                </a:solidFill>
                <a:latin typeface="Calibri" pitchFamily="34" charset="0"/>
                <a:cs typeface="宋体"/>
              </a:rPr>
              <a:t>phase: </a:t>
            </a:r>
            <a:r>
              <a:rPr lang="en-US" altLang="zh-CN" sz="4000" dirty="0" smtClean="0">
                <a:latin typeface="Calibri" pitchFamily="34" charset="0"/>
                <a:cs typeface="宋体"/>
              </a:rPr>
              <a:t>construct </a:t>
            </a:r>
            <a:r>
              <a:rPr lang="en-US" altLang="zh-CN" sz="4000" dirty="0">
                <a:latin typeface="Calibri" pitchFamily="34" charset="0"/>
                <a:cs typeface="宋体"/>
              </a:rPr>
              <a:t/>
            </a:r>
            <a:br>
              <a:rPr lang="en-US" altLang="zh-CN" sz="4000" dirty="0">
                <a:latin typeface="Calibri" pitchFamily="34" charset="0"/>
                <a:cs typeface="宋体"/>
              </a:rPr>
            </a:br>
            <a:r>
              <a:rPr lang="en-US" altLang="zh-CN" sz="4000" dirty="0">
                <a:latin typeface="Calibri" pitchFamily="34" charset="0"/>
                <a:cs typeface="宋体"/>
              </a:rPr>
              <a:t>a threshold</a:t>
            </a:r>
            <a:endParaRPr lang="en-US" altLang="zh-CN" sz="4000" dirty="0" smtClean="0">
              <a:latin typeface="Calibri" pitchFamily="34" charset="0"/>
              <a:cs typeface="宋体"/>
            </a:endParaRPr>
          </a:p>
          <a:p>
            <a:pPr marL="542925" indent="-542925">
              <a:buFont typeface="Calibri" pitchFamily="34" charset="0"/>
              <a:buAutoNum type="alphaLcParenR"/>
            </a:pPr>
            <a:r>
              <a:rPr lang="en-US" altLang="zh-CN" sz="4000" b="1" dirty="0" smtClean="0">
                <a:solidFill>
                  <a:srgbClr val="FF0000"/>
                </a:solidFill>
                <a:latin typeface="Calibri" pitchFamily="34" charset="0"/>
                <a:cs typeface="宋体"/>
              </a:rPr>
              <a:t> Hierarchical </a:t>
            </a:r>
            <a:r>
              <a:rPr lang="en-US" altLang="zh-CN" sz="4000" b="1" dirty="0">
                <a:solidFill>
                  <a:srgbClr val="FF0000"/>
                </a:solidFill>
                <a:latin typeface="Calibri" pitchFamily="34" charset="0"/>
                <a:cs typeface="宋体"/>
              </a:rPr>
              <a:t>Joining </a:t>
            </a:r>
            <a:r>
              <a:rPr lang="en-US" altLang="zh-CN" sz="4000" b="1" dirty="0" smtClean="0">
                <a:solidFill>
                  <a:srgbClr val="FF0000"/>
                </a:solidFill>
                <a:latin typeface="Calibri" pitchFamily="34" charset="0"/>
                <a:cs typeface="宋体"/>
              </a:rPr>
              <a:t>phase:</a:t>
            </a:r>
            <a:r>
              <a:rPr lang="en-US" altLang="zh-CN" sz="4000" dirty="0" smtClean="0">
                <a:latin typeface="Calibri" pitchFamily="34" charset="0"/>
                <a:cs typeface="宋体"/>
              </a:rPr>
              <a:t> each </a:t>
            </a:r>
            <a:r>
              <a:rPr lang="en-US" altLang="zh-CN" sz="4000" dirty="0">
                <a:latin typeface="Calibri" pitchFamily="34" charset="0"/>
                <a:cs typeface="宋体"/>
              </a:rPr>
              <a:t>node eliminates objects below the lower bound, and joins qualifying objects from children nodes</a:t>
            </a:r>
            <a:endParaRPr lang="en-US" altLang="zh-CN" sz="4000" dirty="0" smtClean="0">
              <a:latin typeface="Calibri" pitchFamily="34" charset="0"/>
              <a:cs typeface="宋体"/>
            </a:endParaRPr>
          </a:p>
          <a:p>
            <a:pPr marL="542925" indent="-542925">
              <a:buFont typeface="Calibri" pitchFamily="34" charset="0"/>
              <a:buAutoNum type="alphaLcParenR"/>
            </a:pPr>
            <a:r>
              <a:rPr lang="en-US" altLang="zh-CN" sz="4000" b="1" dirty="0" smtClean="0">
                <a:solidFill>
                  <a:srgbClr val="00B050"/>
                </a:solidFill>
                <a:latin typeface="Calibri" pitchFamily="34" charset="0"/>
                <a:cs typeface="宋体"/>
              </a:rPr>
              <a:t>Clean-Up phase:</a:t>
            </a:r>
            <a:r>
              <a:rPr lang="en-US" altLang="zh-CN" sz="4000" dirty="0" smtClean="0">
                <a:latin typeface="Calibri" pitchFamily="34" charset="0"/>
                <a:cs typeface="宋体"/>
              </a:rPr>
              <a:t> </a:t>
            </a:r>
            <a:r>
              <a:rPr lang="en-US" altLang="zh-CN" sz="4000" dirty="0" smtClean="0">
                <a:latin typeface="Calibri" pitchFamily="34" charset="0"/>
                <a:cs typeface="宋体"/>
              </a:rPr>
              <a:t>actual </a:t>
            </a:r>
            <a:r>
              <a:rPr lang="en-US" altLang="zh-CN" sz="4000" dirty="0">
                <a:latin typeface="Calibri" pitchFamily="34" charset="0"/>
                <a:cs typeface="宋体"/>
              </a:rPr>
              <a:t>top-k results are identified</a:t>
            </a:r>
            <a:endParaRPr lang="en-US" sz="4000" dirty="0">
              <a:latin typeface="Calibri" pitchFamily="34" charset="0"/>
            </a:endParaRPr>
          </a:p>
        </p:txBody>
      </p:sp>
      <p:graphicFrame>
        <p:nvGraphicFramePr>
          <p:cNvPr id="13539" name="Group 227"/>
          <p:cNvGraphicFramePr>
            <a:graphicFrameLocks noGrp="1"/>
          </p:cNvGraphicFramePr>
          <p:nvPr/>
        </p:nvGraphicFramePr>
        <p:xfrm>
          <a:off x="9829800" y="24703830"/>
          <a:ext cx="5095875" cy="2987040"/>
        </p:xfrm>
        <a:graphic>
          <a:graphicData uri="http://schemas.openxmlformats.org/drawingml/2006/table">
            <a:tbl>
              <a:tblPr/>
              <a:tblGrid>
                <a:gridCol w="1057275"/>
                <a:gridCol w="1185863"/>
                <a:gridCol w="1498600"/>
                <a:gridCol w="1354137"/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</a:t>
                      </a:r>
                      <a:endParaRPr kumimoji="0" lang="el-G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sum</a:t>
                      </a:r>
                      <a:endParaRPr kumimoji="0" lang="el-G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count</a:t>
                      </a:r>
                      <a:endParaRPr kumimoji="0" lang="el-G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sum’</a:t>
                      </a:r>
                      <a:endParaRPr kumimoji="0" lang="el-G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320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270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390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580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290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530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130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l-G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490</a:t>
                      </a:r>
                      <a:endParaRPr kumimoji="0" lang="el-G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9925050" y="26019230"/>
            <a:ext cx="4929188" cy="1285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el-GR" dirty="0">
              <a:ln w="57150">
                <a:solidFill>
                  <a:schemeClr val="accent3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782175" y="24661921"/>
            <a:ext cx="5214938" cy="314325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el-GR" dirty="0">
              <a:ln w="57150">
                <a:solidFill>
                  <a:schemeClr val="accent3">
                    <a:lumMod val="50000"/>
                  </a:schemeClr>
                </a:solidFill>
              </a:ln>
              <a:noFill/>
            </a:endParaRPr>
          </a:p>
        </p:txBody>
      </p:sp>
      <p:grpSp>
        <p:nvGrpSpPr>
          <p:cNvPr id="13392" name="Group 4"/>
          <p:cNvGrpSpPr>
            <a:grpSpLocks noChangeAspect="1"/>
          </p:cNvGrpSpPr>
          <p:nvPr/>
        </p:nvGrpSpPr>
        <p:grpSpPr bwMode="auto">
          <a:xfrm>
            <a:off x="10282203" y="27909969"/>
            <a:ext cx="3783012" cy="3281363"/>
            <a:chOff x="2434" y="2250"/>
            <a:chExt cx="4666" cy="4297"/>
          </a:xfrm>
        </p:grpSpPr>
        <p:cxnSp>
          <p:nvCxnSpPr>
            <p:cNvPr id="13515" name="AutoShape 28"/>
            <p:cNvCxnSpPr>
              <a:cxnSpLocks noChangeShapeType="1"/>
            </p:cNvCxnSpPr>
            <p:nvPr/>
          </p:nvCxnSpPr>
          <p:spPr bwMode="auto">
            <a:xfrm>
              <a:off x="3603" y="2250"/>
              <a:ext cx="1" cy="36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516" name="AutoShape 27"/>
            <p:cNvCxnSpPr>
              <a:cxnSpLocks noChangeShapeType="1"/>
            </p:cNvCxnSpPr>
            <p:nvPr/>
          </p:nvCxnSpPr>
          <p:spPr bwMode="auto">
            <a:xfrm flipH="1">
              <a:off x="3580" y="5830"/>
              <a:ext cx="338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517" name="Rectangle 26"/>
            <p:cNvSpPr>
              <a:spLocks noChangeArrowheads="1"/>
            </p:cNvSpPr>
            <p:nvPr/>
          </p:nvSpPr>
          <p:spPr bwMode="auto">
            <a:xfrm>
              <a:off x="2941" y="2410"/>
              <a:ext cx="5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18" name="Rectangle 25"/>
            <p:cNvSpPr>
              <a:spLocks noChangeArrowheads="1"/>
            </p:cNvSpPr>
            <p:nvPr/>
          </p:nvSpPr>
          <p:spPr bwMode="auto">
            <a:xfrm>
              <a:off x="2940" y="3007"/>
              <a:ext cx="5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defTabSz="914400"/>
              <a:r>
                <a:rPr lang="en-GB" sz="1800" b="1" dirty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5</a:t>
              </a:r>
              <a:endParaRPr lang="en-GB" sz="3200" dirty="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19" name="Rectangle 24"/>
            <p:cNvSpPr>
              <a:spLocks noChangeArrowheads="1"/>
            </p:cNvSpPr>
            <p:nvPr/>
          </p:nvSpPr>
          <p:spPr bwMode="auto">
            <a:xfrm>
              <a:off x="2941" y="3600"/>
              <a:ext cx="5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6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20" name="Rectangle 23"/>
            <p:cNvSpPr>
              <a:spLocks noChangeArrowheads="1"/>
            </p:cNvSpPr>
            <p:nvPr/>
          </p:nvSpPr>
          <p:spPr bwMode="auto">
            <a:xfrm>
              <a:off x="2940" y="4197"/>
              <a:ext cx="5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11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21" name="Rectangle 22"/>
            <p:cNvSpPr>
              <a:spLocks noChangeArrowheads="1"/>
            </p:cNvSpPr>
            <p:nvPr/>
          </p:nvSpPr>
          <p:spPr bwMode="auto">
            <a:xfrm>
              <a:off x="2941" y="4794"/>
              <a:ext cx="5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12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22" name="Rectangle 21"/>
            <p:cNvSpPr>
              <a:spLocks noChangeArrowheads="1"/>
            </p:cNvSpPr>
            <p:nvPr/>
          </p:nvSpPr>
          <p:spPr bwMode="auto">
            <a:xfrm>
              <a:off x="2940" y="5391"/>
              <a:ext cx="5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15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23" name="Rectangle 20"/>
            <p:cNvSpPr>
              <a:spLocks noChangeArrowheads="1"/>
            </p:cNvSpPr>
            <p:nvPr/>
          </p:nvSpPr>
          <p:spPr bwMode="auto">
            <a:xfrm>
              <a:off x="3580" y="5860"/>
              <a:ext cx="6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100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24" name="Rectangle 19"/>
            <p:cNvSpPr>
              <a:spLocks noChangeArrowheads="1"/>
            </p:cNvSpPr>
            <p:nvPr/>
          </p:nvSpPr>
          <p:spPr bwMode="auto">
            <a:xfrm>
              <a:off x="4150" y="5860"/>
              <a:ext cx="6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200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25" name="Rectangle 18"/>
            <p:cNvSpPr>
              <a:spLocks noChangeArrowheads="1"/>
            </p:cNvSpPr>
            <p:nvPr/>
          </p:nvSpPr>
          <p:spPr bwMode="auto">
            <a:xfrm>
              <a:off x="4720" y="5860"/>
              <a:ext cx="6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300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26" name="Rectangle 17"/>
            <p:cNvSpPr>
              <a:spLocks noChangeArrowheads="1"/>
            </p:cNvSpPr>
            <p:nvPr/>
          </p:nvSpPr>
          <p:spPr bwMode="auto">
            <a:xfrm>
              <a:off x="5290" y="5860"/>
              <a:ext cx="6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400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27" name="Rectangle 16"/>
            <p:cNvSpPr>
              <a:spLocks noChangeArrowheads="1"/>
            </p:cNvSpPr>
            <p:nvPr/>
          </p:nvSpPr>
          <p:spPr bwMode="auto">
            <a:xfrm>
              <a:off x="5860" y="5860"/>
              <a:ext cx="6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500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sp>
          <p:nvSpPr>
            <p:cNvPr id="13528" name="Rectangle 15"/>
            <p:cNvSpPr>
              <a:spLocks noChangeArrowheads="1"/>
            </p:cNvSpPr>
            <p:nvPr/>
          </p:nvSpPr>
          <p:spPr bwMode="auto">
            <a:xfrm>
              <a:off x="6430" y="5860"/>
              <a:ext cx="67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/>
              <a:r>
                <a:rPr lang="en-GB" sz="18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600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  <p:cxnSp>
          <p:nvCxnSpPr>
            <p:cNvPr id="13529" name="AutoShape 14"/>
            <p:cNvCxnSpPr>
              <a:cxnSpLocks noChangeShapeType="1"/>
            </p:cNvCxnSpPr>
            <p:nvPr/>
          </p:nvCxnSpPr>
          <p:spPr bwMode="auto">
            <a:xfrm>
              <a:off x="6163" y="2250"/>
              <a:ext cx="1" cy="3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3530" name="AutoShape 13"/>
            <p:cNvCxnSpPr>
              <a:cxnSpLocks noChangeShapeType="1"/>
            </p:cNvCxnSpPr>
            <p:nvPr/>
          </p:nvCxnSpPr>
          <p:spPr bwMode="auto">
            <a:xfrm>
              <a:off x="4480" y="2577"/>
              <a:ext cx="680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3531" name="AutoShape 12"/>
            <p:cNvCxnSpPr>
              <a:cxnSpLocks noChangeShapeType="1"/>
            </p:cNvCxnSpPr>
            <p:nvPr/>
          </p:nvCxnSpPr>
          <p:spPr bwMode="auto">
            <a:xfrm>
              <a:off x="4930" y="3155"/>
              <a:ext cx="600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3532" name="AutoShape 11"/>
            <p:cNvCxnSpPr>
              <a:cxnSpLocks noChangeShapeType="1"/>
            </p:cNvCxnSpPr>
            <p:nvPr/>
          </p:nvCxnSpPr>
          <p:spPr bwMode="auto">
            <a:xfrm>
              <a:off x="5970" y="4374"/>
              <a:ext cx="660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3533" name="AutoShape 10"/>
            <p:cNvCxnSpPr>
              <a:cxnSpLocks noChangeShapeType="1"/>
            </p:cNvCxnSpPr>
            <p:nvPr/>
          </p:nvCxnSpPr>
          <p:spPr bwMode="auto">
            <a:xfrm>
              <a:off x="4999" y="4975"/>
              <a:ext cx="1331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3534" name="AutoShape 9"/>
            <p:cNvCxnSpPr>
              <a:cxnSpLocks noChangeShapeType="1"/>
            </p:cNvCxnSpPr>
            <p:nvPr/>
          </p:nvCxnSpPr>
          <p:spPr bwMode="auto">
            <a:xfrm>
              <a:off x="4089" y="5585"/>
              <a:ext cx="1981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13535" name="Oval 8"/>
            <p:cNvSpPr>
              <a:spLocks noChangeArrowheads="1"/>
            </p:cNvSpPr>
            <p:nvPr/>
          </p:nvSpPr>
          <p:spPr bwMode="auto">
            <a:xfrm>
              <a:off x="6030" y="3655"/>
              <a:ext cx="260" cy="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l-GR">
                <a:latin typeface="Calibri" pitchFamily="34" charset="0"/>
              </a:endParaRPr>
            </a:p>
          </p:txBody>
        </p:sp>
        <p:sp>
          <p:nvSpPr>
            <p:cNvPr id="13536" name="AutoShape 7"/>
            <p:cNvSpPr>
              <a:spLocks noChangeArrowheads="1"/>
            </p:cNvSpPr>
            <p:nvPr/>
          </p:nvSpPr>
          <p:spPr bwMode="auto">
            <a:xfrm>
              <a:off x="4179" y="3570"/>
              <a:ext cx="2711" cy="1646"/>
            </a:xfrm>
            <a:prstGeom prst="roundRect">
              <a:avLst>
                <a:gd name="adj" fmla="val 16667"/>
              </a:avLst>
            </a:prstGeom>
            <a:noFill/>
            <a:ln w="571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defTabSz="914400"/>
              <a:r>
                <a:rPr lang="en-GB" sz="2000" b="1" dirty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K-Covered</a:t>
              </a:r>
              <a:br>
                <a:rPr lang="en-GB" sz="2000" b="1" dirty="0">
                  <a:latin typeface="Calibri" pitchFamily="34" charset="0"/>
                  <a:ea typeface="Calibri" pitchFamily="34" charset="0"/>
                  <a:cs typeface="Times New Roman" pitchFamily="18" charset="0"/>
                </a:rPr>
              </a:br>
              <a:r>
                <a:rPr lang="en-GB" sz="2000" b="1" dirty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Bound Set</a:t>
              </a:r>
              <a:endParaRPr lang="en-GB" sz="3600" dirty="0">
                <a:ea typeface="Calibri" pitchFamily="34" charset="0"/>
                <a:cs typeface="Arial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434" y="2406"/>
              <a:ext cx="600" cy="3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/>
            <a:lstStyle/>
            <a:p>
              <a:pPr algn="ctr" defTabSz="914400">
                <a:defRPr/>
              </a:pPr>
              <a:r>
                <a:rPr lang="en-GB" sz="2400" b="1" dirty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room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38" name="Rectangle 5"/>
            <p:cNvSpPr>
              <a:spLocks noChangeArrowheads="1"/>
            </p:cNvSpPr>
            <p:nvPr/>
          </p:nvSpPr>
          <p:spPr bwMode="auto">
            <a:xfrm>
              <a:off x="3511" y="6095"/>
              <a:ext cx="3449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/>
              <a:r>
                <a:rPr lang="en-GB" sz="2400" b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sum</a:t>
              </a:r>
              <a:endParaRPr lang="en-GB" sz="3200">
                <a:ea typeface="Calibri" pitchFamily="34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852613" y="11617329"/>
            <a:ext cx="26574750" cy="10429875"/>
          </a:xfrm>
          <a:prstGeom prst="roundRect">
            <a:avLst>
              <a:gd name="adj" fmla="val 3979"/>
            </a:avLst>
          </a:prstGeom>
          <a:solidFill>
            <a:schemeClr val="bg1">
              <a:alpha val="50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KSpot Architecture and Interface Design</a:t>
            </a:r>
            <a:endParaRPr lang="el-GR" sz="6000" b="1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21" name="Straight Arrow Connector 120"/>
          <p:cNvCxnSpPr>
            <a:stCxn id="124" idx="1"/>
            <a:endCxn id="128" idx="2"/>
          </p:cNvCxnSpPr>
          <p:nvPr/>
        </p:nvCxnSpPr>
        <p:spPr>
          <a:xfrm rot="10800000">
            <a:off x="7708915" y="18699122"/>
            <a:ext cx="1215967" cy="127173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1" name="TextBox 30"/>
          <p:cNvSpPr txBox="1">
            <a:spLocks noChangeArrowheads="1"/>
          </p:cNvSpPr>
          <p:nvPr/>
        </p:nvSpPr>
        <p:spPr bwMode="auto">
          <a:xfrm>
            <a:off x="11710963" y="15975047"/>
            <a:ext cx="357180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alibri" pitchFamily="34" charset="0"/>
              </a:rPr>
              <a:t>Query Manager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Create Snapshot and</a:t>
            </a:r>
            <a:br>
              <a:rPr lang="en-GB" sz="2800" dirty="0">
                <a:latin typeface="Calibri" pitchFamily="34" charset="0"/>
              </a:rPr>
            </a:br>
            <a:r>
              <a:rPr lang="en-GB" sz="2800" dirty="0">
                <a:latin typeface="Calibri" pitchFamily="34" charset="0"/>
              </a:rPr>
              <a:t>   Historic Queries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Select number </a:t>
            </a:r>
            <a:r>
              <a:rPr lang="en-GB" sz="2800" dirty="0" smtClean="0">
                <a:latin typeface="Calibri" pitchFamily="34" charset="0"/>
              </a:rPr>
              <a:t>of results (k)</a:t>
            </a:r>
            <a:endParaRPr lang="en-GB" sz="28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Add Filters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Display Query text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Start/Stop Queries</a:t>
            </a:r>
            <a:endParaRPr lang="el-GR" sz="2800" dirty="0">
              <a:latin typeface="Calibri" pitchFamily="34" charset="0"/>
            </a:endParaRPr>
          </a:p>
        </p:txBody>
      </p:sp>
      <p:sp>
        <p:nvSpPr>
          <p:cNvPr id="13342" name="TextBox 31"/>
          <p:cNvSpPr txBox="1">
            <a:spLocks noChangeArrowheads="1"/>
          </p:cNvSpPr>
          <p:nvPr/>
        </p:nvSpPr>
        <p:spPr bwMode="auto">
          <a:xfrm>
            <a:off x="11710989" y="13117527"/>
            <a:ext cx="3929090" cy="215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alibri" pitchFamily="34" charset="0"/>
              </a:rPr>
              <a:t>Configuration Manager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Manage Clusters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Load/Save Configuration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System Monitoring</a:t>
            </a:r>
            <a:endParaRPr lang="el-GR" sz="2800" dirty="0">
              <a:latin typeface="Calibri" pitchFamily="34" charset="0"/>
            </a:endParaRPr>
          </a:p>
        </p:txBody>
      </p:sp>
      <p:sp>
        <p:nvSpPr>
          <p:cNvPr id="13343" name="TextBox 37"/>
          <p:cNvSpPr txBox="1">
            <a:spLocks noChangeArrowheads="1"/>
          </p:cNvSpPr>
          <p:nvPr/>
        </p:nvSpPr>
        <p:spPr bwMode="auto">
          <a:xfrm>
            <a:off x="24927019" y="13067390"/>
            <a:ext cx="3000395" cy="420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alibri" pitchFamily="34" charset="0"/>
              </a:rPr>
              <a:t>Display Window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Load Floor Plan 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Display sensors in</a:t>
            </a:r>
            <a:br>
              <a:rPr lang="en-GB" sz="2800" dirty="0">
                <a:latin typeface="Calibri" pitchFamily="34" charset="0"/>
              </a:rPr>
            </a:br>
            <a:r>
              <a:rPr lang="en-GB" sz="2800" dirty="0">
                <a:latin typeface="Calibri" pitchFamily="34" charset="0"/>
              </a:rPr>
              <a:t>   clusters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Display Spots</a:t>
            </a:r>
            <a:br>
              <a:rPr lang="en-GB" sz="2800" dirty="0">
                <a:latin typeface="Calibri" pitchFamily="34" charset="0"/>
              </a:rPr>
            </a:br>
            <a:r>
              <a:rPr lang="en-GB" sz="2800" dirty="0">
                <a:latin typeface="Calibri" pitchFamily="34" charset="0"/>
              </a:rPr>
              <a:t>  (rankings)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Gauge support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Save Screenshot</a:t>
            </a:r>
            <a:endParaRPr lang="el-GR" sz="2800" dirty="0">
              <a:latin typeface="Calibri" pitchFamily="34" charset="0"/>
            </a:endParaRPr>
          </a:p>
        </p:txBody>
      </p:sp>
      <p:pic>
        <p:nvPicPr>
          <p:cNvPr id="13493" name="Picture 6" descr="C:\Users\Panic\Cygwin\opt\tinyos-1.x\tools\java\KSpot2\Poster\screenshot.gif"/>
          <p:cNvPicPr>
            <a:picLocks noChangeAspect="1" noChangeArrowheads="1"/>
          </p:cNvPicPr>
          <p:nvPr/>
        </p:nvPicPr>
        <p:blipFill>
          <a:blip r:embed="rId9"/>
          <a:srcRect r="67059" b="69106"/>
          <a:stretch>
            <a:fillRect/>
          </a:stretch>
        </p:blipFill>
        <p:spPr bwMode="auto">
          <a:xfrm>
            <a:off x="15568640" y="13086526"/>
            <a:ext cx="3302076" cy="2538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494" name="Picture 6" descr="C:\Users\Panic\Cygwin\opt\tinyos-1.x\tools\java\KSpot2\Poster\screenshot.gif"/>
          <p:cNvPicPr>
            <a:picLocks noChangeAspect="1" noChangeArrowheads="1"/>
          </p:cNvPicPr>
          <p:nvPr/>
        </p:nvPicPr>
        <p:blipFill>
          <a:blip r:embed="rId9"/>
          <a:srcRect t="30894" r="67059"/>
          <a:stretch>
            <a:fillRect/>
          </a:stretch>
        </p:blipFill>
        <p:spPr bwMode="auto">
          <a:xfrm>
            <a:off x="15568640" y="15888782"/>
            <a:ext cx="3302076" cy="5677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495" name="Picture 50" descr="C:\Users\Panic\Cygwin\opt\tinyos-1.x\tools\java\KSpot2\Poster\display panel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105294" y="13086526"/>
            <a:ext cx="5821724" cy="846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96" name="TextBox 32"/>
          <p:cNvSpPr txBox="1">
            <a:spLocks noChangeArrowheads="1"/>
          </p:cNvSpPr>
          <p:nvPr/>
        </p:nvSpPr>
        <p:spPr bwMode="auto">
          <a:xfrm>
            <a:off x="25998588" y="19115623"/>
            <a:ext cx="2428867" cy="215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alibri" pitchFamily="34" charset="0"/>
              </a:rPr>
              <a:t>Log Display </a:t>
            </a:r>
            <a:br>
              <a:rPr lang="en-GB" sz="2800" b="1" dirty="0">
                <a:latin typeface="Calibri" pitchFamily="34" charset="0"/>
              </a:rPr>
            </a:br>
            <a:r>
              <a:rPr lang="en-GB" sz="2800" b="1" dirty="0">
                <a:latin typeface="Calibri" pitchFamily="34" charset="0"/>
              </a:rPr>
              <a:t>Support</a:t>
            </a:r>
          </a:p>
          <a:p>
            <a:pPr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Displays raw</a:t>
            </a:r>
            <a:r>
              <a:rPr lang="en-GB" sz="2800" dirty="0" smtClean="0">
                <a:latin typeface="Calibri" pitchFamily="34" charset="0"/>
              </a:rPr>
              <a:t/>
            </a:r>
            <a:br>
              <a:rPr lang="en-GB" sz="2800" dirty="0" smtClean="0">
                <a:latin typeface="Calibri" pitchFamily="34" charset="0"/>
              </a:rPr>
            </a:br>
            <a:r>
              <a:rPr lang="en-GB" sz="2800" dirty="0" smtClean="0">
                <a:latin typeface="Calibri" pitchFamily="34" charset="0"/>
              </a:rPr>
              <a:t>   sensor </a:t>
            </a:r>
            <a:r>
              <a:rPr lang="en-GB" sz="2800" dirty="0">
                <a:latin typeface="Calibri" pitchFamily="34" charset="0"/>
              </a:rPr>
              <a:t>data</a:t>
            </a:r>
            <a:endParaRPr lang="el-GR" sz="2800" dirty="0">
              <a:latin typeface="Calibri" pitchFamily="34" charset="0"/>
            </a:endParaRPr>
          </a:p>
        </p:txBody>
      </p:sp>
      <p:pic>
        <p:nvPicPr>
          <p:cNvPr id="13497" name="Picture 51" descr="C:\Users\Panic\Cygwin\opt\tinyos-1.x\tools\java\KSpot2\Poster\table log panel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3641134" y="17926787"/>
            <a:ext cx="2282626" cy="22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ounded Rectangle 93"/>
          <p:cNvSpPr/>
          <p:nvPr/>
        </p:nvSpPr>
        <p:spPr>
          <a:xfrm>
            <a:off x="11568112" y="12831775"/>
            <a:ext cx="16645054" cy="9001188"/>
          </a:xfrm>
          <a:prstGeom prst="roundRect">
            <a:avLst>
              <a:gd name="adj" fmla="val 3969"/>
            </a:avLst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26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66899" y="20751963"/>
            <a:ext cx="1003175" cy="723810"/>
          </a:xfrm>
          <a:prstGeom prst="rect">
            <a:avLst/>
          </a:prstGeom>
          <a:noFill/>
        </p:spPr>
      </p:pic>
      <p:pic>
        <p:nvPicPr>
          <p:cNvPr id="117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64120" y="18475377"/>
            <a:ext cx="1003175" cy="723810"/>
          </a:xfrm>
          <a:prstGeom prst="rect">
            <a:avLst/>
          </a:prstGeom>
          <a:noFill/>
        </p:spPr>
      </p:pic>
      <p:pic>
        <p:nvPicPr>
          <p:cNvPr id="119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209973" y="20904269"/>
            <a:ext cx="1003175" cy="723810"/>
          </a:xfrm>
          <a:prstGeom prst="rect">
            <a:avLst/>
          </a:prstGeom>
          <a:noFill/>
        </p:spPr>
      </p:pic>
      <p:pic>
        <p:nvPicPr>
          <p:cNvPr id="122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782005" y="21109153"/>
            <a:ext cx="1003175" cy="723810"/>
          </a:xfrm>
          <a:prstGeom prst="rect">
            <a:avLst/>
          </a:prstGeom>
          <a:noFill/>
        </p:spPr>
      </p:pic>
      <p:pic>
        <p:nvPicPr>
          <p:cNvPr id="123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353113" y="19466079"/>
            <a:ext cx="1003175" cy="723810"/>
          </a:xfrm>
          <a:prstGeom prst="rect">
            <a:avLst/>
          </a:prstGeom>
          <a:noFill/>
        </p:spPr>
      </p:pic>
      <p:pic>
        <p:nvPicPr>
          <p:cNvPr id="124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24881" y="19608955"/>
            <a:ext cx="1003175" cy="723810"/>
          </a:xfrm>
          <a:prstGeom prst="rect">
            <a:avLst/>
          </a:prstGeom>
          <a:noFill/>
        </p:spPr>
      </p:pic>
      <p:pic>
        <p:nvPicPr>
          <p:cNvPr id="125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52585" y="19466079"/>
            <a:ext cx="1003175" cy="723810"/>
          </a:xfrm>
          <a:prstGeom prst="rect">
            <a:avLst/>
          </a:prstGeom>
          <a:noFill/>
        </p:spPr>
      </p:pic>
      <p:pic>
        <p:nvPicPr>
          <p:cNvPr id="126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81820" y="16465683"/>
            <a:ext cx="1003175" cy="723810"/>
          </a:xfrm>
          <a:prstGeom prst="rect">
            <a:avLst/>
          </a:prstGeom>
          <a:noFill/>
        </p:spPr>
      </p:pic>
      <p:pic>
        <p:nvPicPr>
          <p:cNvPr id="128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207326" y="17975311"/>
            <a:ext cx="1003175" cy="723810"/>
          </a:xfrm>
          <a:prstGeom prst="rect">
            <a:avLst/>
          </a:prstGeom>
          <a:noFill/>
        </p:spPr>
      </p:pic>
      <p:sp>
        <p:nvSpPr>
          <p:cNvPr id="129" name="Round Diagonal Corner Rectangle 128"/>
          <p:cNvSpPr/>
          <p:nvPr/>
        </p:nvSpPr>
        <p:spPr>
          <a:xfrm>
            <a:off x="5595870" y="13036659"/>
            <a:ext cx="4214842" cy="1285884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 smtClean="0"/>
              <a:t>KSpot</a:t>
            </a:r>
            <a:endParaRPr lang="el-GR" sz="6000" b="1" dirty="0"/>
          </a:p>
        </p:txBody>
      </p:sp>
      <p:sp>
        <p:nvSpPr>
          <p:cNvPr id="132" name="Round Diagonal Corner Rectangle 131"/>
          <p:cNvSpPr/>
          <p:nvPr/>
        </p:nvSpPr>
        <p:spPr>
          <a:xfrm>
            <a:off x="5595870" y="14465419"/>
            <a:ext cx="4214842" cy="1285884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 smtClean="0"/>
              <a:t>TinyDB</a:t>
            </a:r>
            <a:endParaRPr lang="el-GR" sz="6000" b="1" dirty="0"/>
          </a:p>
        </p:txBody>
      </p:sp>
      <p:sp>
        <p:nvSpPr>
          <p:cNvPr id="133" name="Round Diagonal Corner Rectangle 132"/>
          <p:cNvSpPr/>
          <p:nvPr/>
        </p:nvSpPr>
        <p:spPr>
          <a:xfrm>
            <a:off x="5595870" y="15894179"/>
            <a:ext cx="4214842" cy="1285884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 smtClean="0"/>
              <a:t>TinyOS</a:t>
            </a:r>
            <a:endParaRPr lang="el-GR" sz="6000" b="1" dirty="0"/>
          </a:p>
        </p:txBody>
      </p:sp>
      <p:sp>
        <p:nvSpPr>
          <p:cNvPr id="135" name="Down Arrow 134"/>
          <p:cNvSpPr/>
          <p:nvPr/>
        </p:nvSpPr>
        <p:spPr>
          <a:xfrm>
            <a:off x="9024894" y="13893915"/>
            <a:ext cx="500066" cy="928694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6" name="Down Arrow 135"/>
          <p:cNvSpPr/>
          <p:nvPr/>
        </p:nvSpPr>
        <p:spPr>
          <a:xfrm>
            <a:off x="9024894" y="15465551"/>
            <a:ext cx="500066" cy="928694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8" name="Down Arrow 137"/>
          <p:cNvSpPr/>
          <p:nvPr/>
        </p:nvSpPr>
        <p:spPr>
          <a:xfrm>
            <a:off x="5953060" y="13893915"/>
            <a:ext cx="500066" cy="928694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9" name="Down Arrow 138"/>
          <p:cNvSpPr/>
          <p:nvPr/>
        </p:nvSpPr>
        <p:spPr>
          <a:xfrm>
            <a:off x="5953060" y="15465551"/>
            <a:ext cx="500066" cy="928694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43" name="Straight Arrow Connector 142"/>
          <p:cNvCxnSpPr>
            <a:stCxn id="123" idx="0"/>
            <a:endCxn id="128" idx="2"/>
          </p:cNvCxnSpPr>
          <p:nvPr/>
        </p:nvCxnSpPr>
        <p:spPr>
          <a:xfrm rot="5400000" flipH="1" flipV="1">
            <a:off x="6898328" y="18655494"/>
            <a:ext cx="766958" cy="85421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9" idx="0"/>
            <a:endCxn id="117" idx="2"/>
          </p:cNvCxnSpPr>
          <p:nvPr/>
        </p:nvCxnSpPr>
        <p:spPr>
          <a:xfrm rot="5400000" flipH="1" flipV="1">
            <a:off x="4036093" y="19874655"/>
            <a:ext cx="1705082" cy="35414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22" idx="0"/>
            <a:endCxn id="124" idx="2"/>
          </p:cNvCxnSpPr>
          <p:nvPr/>
        </p:nvCxnSpPr>
        <p:spPr>
          <a:xfrm rot="5400000" flipH="1" flipV="1">
            <a:off x="8966837" y="20649521"/>
            <a:ext cx="776388" cy="14287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26" idx="3"/>
            <a:endCxn id="117" idx="2"/>
          </p:cNvCxnSpPr>
          <p:nvPr/>
        </p:nvCxnSpPr>
        <p:spPr>
          <a:xfrm flipV="1">
            <a:off x="3570074" y="19199187"/>
            <a:ext cx="1495634" cy="191468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25" idx="3"/>
          </p:cNvCxnSpPr>
          <p:nvPr/>
        </p:nvCxnSpPr>
        <p:spPr>
          <a:xfrm flipV="1">
            <a:off x="3355760" y="19189757"/>
            <a:ext cx="1568593" cy="63822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17" idx="3"/>
            <a:endCxn id="128" idx="1"/>
          </p:cNvCxnSpPr>
          <p:nvPr/>
        </p:nvCxnSpPr>
        <p:spPr>
          <a:xfrm flipV="1">
            <a:off x="5567295" y="18337216"/>
            <a:ext cx="1640031" cy="50006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210765" y="21047145"/>
            <a:ext cx="1003175" cy="723810"/>
          </a:xfrm>
          <a:prstGeom prst="rect">
            <a:avLst/>
          </a:prstGeom>
          <a:noFill/>
        </p:spPr>
      </p:pic>
      <p:cxnSp>
        <p:nvCxnSpPr>
          <p:cNvPr id="173" name="Straight Arrow Connector 172"/>
          <p:cNvCxnSpPr>
            <a:stCxn id="172" idx="0"/>
          </p:cNvCxnSpPr>
          <p:nvPr/>
        </p:nvCxnSpPr>
        <p:spPr>
          <a:xfrm rot="16200000" flipV="1">
            <a:off x="9747179" y="20081971"/>
            <a:ext cx="785818" cy="11445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/>
          <p:cNvSpPr/>
          <p:nvPr/>
        </p:nvSpPr>
        <p:spPr>
          <a:xfrm>
            <a:off x="11568087" y="20261327"/>
            <a:ext cx="3714776" cy="1571636"/>
          </a:xfrm>
          <a:prstGeom prst="roundRect">
            <a:avLst>
              <a:gd name="adj" fmla="val 19872"/>
            </a:avLst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KSpot</a:t>
            </a:r>
            <a:br>
              <a:rPr lang="en-GB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GB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Interface</a:t>
            </a:r>
            <a:endParaRPr lang="el-GR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 rot="16200000">
            <a:off x="2244106" y="14198259"/>
            <a:ext cx="3742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 smtClean="0">
                <a:latin typeface="+mn-lt"/>
              </a:rPr>
              <a:t>Layered</a:t>
            </a:r>
            <a:br>
              <a:rPr lang="en-GB" sz="5400" b="1" dirty="0" smtClean="0">
                <a:latin typeface="+mn-lt"/>
              </a:rPr>
            </a:br>
            <a:r>
              <a:rPr lang="en-GB" sz="5400" b="1" dirty="0" smtClean="0">
                <a:latin typeface="+mn-lt"/>
              </a:rPr>
              <a:t>Architecture</a:t>
            </a:r>
            <a:endParaRPr lang="el-GR" sz="5400" b="1" dirty="0">
              <a:latin typeface="+mn-lt"/>
            </a:endParaRPr>
          </a:p>
        </p:txBody>
      </p:sp>
      <p:sp>
        <p:nvSpPr>
          <p:cNvPr id="182" name="Left Brace 181"/>
          <p:cNvSpPr/>
          <p:nvPr/>
        </p:nvSpPr>
        <p:spPr>
          <a:xfrm>
            <a:off x="4881490" y="13017807"/>
            <a:ext cx="571504" cy="41434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83" name="Straight Arrow Connector 182"/>
          <p:cNvCxnSpPr>
            <a:stCxn id="128" idx="0"/>
            <a:endCxn id="133" idx="1"/>
          </p:cNvCxnSpPr>
          <p:nvPr/>
        </p:nvCxnSpPr>
        <p:spPr>
          <a:xfrm rot="16200000" flipV="1">
            <a:off x="7308479" y="17574875"/>
            <a:ext cx="795248" cy="562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710699" y="13546155"/>
            <a:ext cx="1857388" cy="158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409591" y="20386413"/>
            <a:ext cx="32295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 dirty="0" smtClean="0">
                <a:latin typeface="+mn-lt"/>
              </a:rPr>
              <a:t>Flexible Field</a:t>
            </a:r>
            <a:br>
              <a:rPr lang="en-GB" sz="4400" b="1" dirty="0" smtClean="0">
                <a:latin typeface="+mn-lt"/>
              </a:rPr>
            </a:br>
            <a:r>
              <a:rPr lang="en-GB" sz="4400" b="1" dirty="0" smtClean="0">
                <a:latin typeface="+mn-lt"/>
              </a:rPr>
              <a:t>Deployment</a:t>
            </a:r>
            <a:endParaRPr lang="el-GR" sz="4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706</Words>
  <Application>Microsoft Office PowerPoint</Application>
  <PresentationFormat>Custom</PresentationFormat>
  <Paragraphs>179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Panayiotis Andreou</dc:creator>
  <cp:lastModifiedBy>Panayiotis Andreou</cp:lastModifiedBy>
  <cp:revision>101</cp:revision>
  <dcterms:created xsi:type="dcterms:W3CDTF">2009-03-24T11:53:39Z</dcterms:created>
  <dcterms:modified xsi:type="dcterms:W3CDTF">2009-03-24T16:46:01Z</dcterms:modified>
</cp:coreProperties>
</file>