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9975" cy="42808525"/>
  <p:notesSz cx="6858000" cy="10052050"/>
  <p:defaultTextStyle>
    <a:defPPr>
      <a:defRPr lang="el-GR"/>
    </a:defPPr>
    <a:lvl1pPr algn="l" defTabSz="417512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1pPr>
    <a:lvl2pPr marL="2087563" indent="-1630363" algn="l" defTabSz="417512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2pPr>
    <a:lvl3pPr marL="4175125" indent="-3260725" algn="l" defTabSz="417512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3pPr>
    <a:lvl4pPr marL="6264275" indent="-4892675" algn="l" defTabSz="417512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4pPr>
    <a:lvl5pPr marL="8351838" indent="-6523038" algn="l" defTabSz="417512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B1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1" autoAdjust="0"/>
    <p:restoredTop sz="94660" autoAdjust="0"/>
  </p:normalViewPr>
  <p:slideViewPr>
    <p:cSldViewPr>
      <p:cViewPr>
        <p:scale>
          <a:sx n="40" d="100"/>
          <a:sy n="40" d="100"/>
        </p:scale>
        <p:origin x="-1200" y="5718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27402-A669-4F9F-A607-6985C872499E}" type="datetimeFigureOut">
              <a:rPr lang="en-GB" smtClean="0"/>
              <a:t>19/06/2012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47225"/>
            <a:ext cx="2971800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547225"/>
            <a:ext cx="2971800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C59A-6FB0-4581-B9CB-01F18F2A8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480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E0636-4C7B-4F08-8101-C6CE5E1269AB}" type="datetimeFigureOut">
              <a:rPr lang="en-GB" smtClean="0"/>
              <a:t>19/06/2012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5500" y="754063"/>
            <a:ext cx="2667000" cy="3768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75200"/>
            <a:ext cx="5486400" cy="45227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47225"/>
            <a:ext cx="2971800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547225"/>
            <a:ext cx="2971800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BF7F3-2C7C-4369-8D9E-D9AAD4BC3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7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F7F3-2C7C-4369-8D9E-D9AAD4BC348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517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FAE8B-366D-4151-999C-C4C01E773E34}" type="datetimeFigureOut">
              <a:rPr lang="el-GR"/>
              <a:pPr>
                <a:defRPr/>
              </a:pPr>
              <a:t>19/6/2012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181DC-1B1E-410D-91CD-0AC8DBFC8054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EFE30-4977-4C07-BC6E-B15367A8EDB1}" type="datetimeFigureOut">
              <a:rPr lang="el-GR"/>
              <a:pPr>
                <a:defRPr/>
              </a:pPr>
              <a:t>19/6/2012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18CBE-D76A-4AC0-9606-E1282FD5F680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98227" y="10702131"/>
            <a:ext cx="22557528" cy="227995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5123" y="10702131"/>
            <a:ext cx="67178439" cy="227995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ADA1B-056D-43E1-BB1A-661F968BBCFA}" type="datetimeFigureOut">
              <a:rPr lang="el-GR"/>
              <a:pPr>
                <a:defRPr/>
              </a:pPr>
              <a:t>19/6/2012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9D883-E9AD-45D4-A9BD-029DB45A4B73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C5E1A-0D47-40EB-9ED5-E1C3E2508C66}" type="datetimeFigureOut">
              <a:rPr lang="el-GR"/>
              <a:pPr>
                <a:defRPr/>
              </a:pPr>
              <a:t>19/6/2012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CF14A-3A8B-4403-83E7-816A65BBD8B0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09" y="27508444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D0099-81AF-4C8A-8C10-9A77D94E9453}" type="datetimeFigureOut">
              <a:rPr lang="el-GR"/>
              <a:pPr>
                <a:defRPr/>
              </a:pPr>
              <a:t>19/6/2012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4E6AD-55E9-4A42-9746-9EBC7B49FB5D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5123" y="62349824"/>
            <a:ext cx="44867985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773" y="62349824"/>
            <a:ext cx="44867982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5305A-BE61-4E3C-B523-4C6D7978C129}" type="datetimeFigureOut">
              <a:rPr lang="el-GR"/>
              <a:pPr>
                <a:defRPr/>
              </a:pPr>
              <a:t>19/6/2012</a:t>
            </a:fld>
            <a:endParaRPr lang="el-G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61FF4-22DD-4AAA-9333-025E13D821C0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12717-6FAC-40E3-A212-BB88C363449E}" type="datetimeFigureOut">
              <a:rPr lang="el-GR"/>
              <a:pPr>
                <a:defRPr/>
              </a:pPr>
              <a:t>19/6/2012</a:t>
            </a:fld>
            <a:endParaRPr lang="el-G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177B3-7E27-4AED-8DC3-4DED7A33FCE5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E957D-8DC9-4FBA-B5BC-B6325EFC30DB}" type="datetimeFigureOut">
              <a:rPr lang="el-GR"/>
              <a:pPr>
                <a:defRPr/>
              </a:pPr>
              <a:t>19/6/2012</a:t>
            </a:fld>
            <a:endParaRPr lang="el-G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DC52A-78F6-4904-9B73-ACDCB5E5DC27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CF9CB-EC41-48FB-8A10-91EF993C021C}" type="datetimeFigureOut">
              <a:rPr lang="el-GR"/>
              <a:pPr>
                <a:defRPr/>
              </a:pPr>
              <a:t>19/6/2012</a:t>
            </a:fld>
            <a:endParaRPr lang="el-GR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64E2A-C6A5-4957-82B0-3AA635312584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0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000" y="8958084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AE36E-176F-4E4D-90E3-B02B433FA1DE}" type="datetimeFigureOut">
              <a:rPr lang="el-GR"/>
              <a:pPr>
                <a:defRPr/>
              </a:pPr>
              <a:t>19/6/2012</a:t>
            </a:fld>
            <a:endParaRPr lang="el-G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80775-F736-41C8-B4D9-27FDB858D063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 rtlCol="0">
            <a:normAutofit/>
          </a:bodyPr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pPr lvl="0"/>
            <a:endParaRPr lang="el-GR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88040-FA57-44A7-8791-55D4D6F9C996}" type="datetimeFigureOut">
              <a:rPr lang="el-GR"/>
              <a:pPr>
                <a:defRPr/>
              </a:pPr>
              <a:t>19/6/2012</a:t>
            </a:fld>
            <a:endParaRPr lang="el-G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64A52-3D53-4428-8ED7-E6B7477B16B3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14475" y="1714500"/>
            <a:ext cx="27251025" cy="713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3" tIns="208822" rIns="417643" bIns="2088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l-GR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14475" y="9988550"/>
            <a:ext cx="27251025" cy="2825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4475" y="39676388"/>
            <a:ext cx="7064375" cy="2279650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 defTabSz="4176431" fontAlgn="auto">
              <a:spcBef>
                <a:spcPts val="0"/>
              </a:spcBef>
              <a:spcAft>
                <a:spcPts val="0"/>
              </a:spcAft>
              <a:defRPr sz="55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DFB3B3-5E7D-4156-88F3-A3C38F553956}" type="datetimeFigureOut">
              <a:rPr lang="el-GR"/>
              <a:pPr>
                <a:defRPr/>
              </a:pPr>
              <a:t>19/6/2012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5738" y="39676388"/>
            <a:ext cx="9588500" cy="2279650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 defTabSz="4176431" fontAlgn="auto">
              <a:spcBef>
                <a:spcPts val="0"/>
              </a:spcBef>
              <a:spcAft>
                <a:spcPts val="0"/>
              </a:spcAft>
              <a:defRPr sz="55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01125" y="39676388"/>
            <a:ext cx="7064375" cy="2279650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 defTabSz="4176431" fontAlgn="auto">
              <a:spcBef>
                <a:spcPts val="0"/>
              </a:spcBef>
              <a:spcAft>
                <a:spcPts val="0"/>
              </a:spcAft>
              <a:defRPr sz="55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FFD3D38-795C-42FF-8497-80FA4A04DBD2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175125" rtl="0" fontAlgn="base">
        <a:spcBef>
          <a:spcPct val="0"/>
        </a:spcBef>
        <a:spcAft>
          <a:spcPct val="0"/>
        </a:spcAft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2pPr>
      <a:lvl3pPr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3pPr>
      <a:lvl4pPr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4pPr>
      <a:lvl5pPr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5pPr>
      <a:lvl6pPr marL="457200"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6pPr>
      <a:lvl7pPr marL="914400"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7pPr>
      <a:lvl8pPr marL="1371600"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8pPr>
      <a:lvl9pPr marL="1828800"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9pPr>
    </p:titleStyle>
    <p:bodyStyle>
      <a:lvl1pPr marL="1565275" indent="-1565275" algn="l" defTabSz="4175125" rtl="0" fontAlgn="base">
        <a:spcBef>
          <a:spcPct val="20000"/>
        </a:spcBef>
        <a:spcAft>
          <a:spcPct val="0"/>
        </a:spcAft>
        <a:buFont typeface="Arial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488" indent="-1304925" algn="l" defTabSz="4175125" rtl="0" fontAlgn="base">
        <a:spcBef>
          <a:spcPct val="20000"/>
        </a:spcBef>
        <a:spcAft>
          <a:spcPct val="0"/>
        </a:spcAft>
        <a:buFont typeface="Arial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9700" indent="-1042988" algn="l" defTabSz="4175125" rtl="0" fontAlgn="base">
        <a:spcBef>
          <a:spcPct val="20000"/>
        </a:spcBef>
        <a:spcAft>
          <a:spcPct val="0"/>
        </a:spcAft>
        <a:buFont typeface="Arial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7263" indent="-1042988" algn="l" defTabSz="4175125" rtl="0" fontAlgn="base">
        <a:spcBef>
          <a:spcPct val="20000"/>
        </a:spcBef>
        <a:spcAft>
          <a:spcPct val="0"/>
        </a:spcAft>
        <a:buFont typeface="Arial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413" indent="-1042988" algn="l" defTabSz="4175125" rtl="0" fontAlgn="base">
        <a:spcBef>
          <a:spcPct val="20000"/>
        </a:spcBef>
        <a:spcAft>
          <a:spcPct val="0"/>
        </a:spcAft>
        <a:buFont typeface="Arial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jpe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hyperlink" Target="mailto:panic@cs.ucy.ac.cy" TargetMode="External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hyperlink" Target="http://firewatch.cs.ucy.ac.cy/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3000" r="-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George\Desktop\green-trees-silhouette-clip-art\Green_Trees_Silhouette_clip_art_high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955" y="5346478"/>
            <a:ext cx="27618940" cy="3434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40756566"/>
            <a:ext cx="30279975" cy="2106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3322" name="TextBox 18"/>
          <p:cNvSpPr txBox="1">
            <a:spLocks noChangeArrowheads="1"/>
          </p:cNvSpPr>
          <p:nvPr/>
        </p:nvSpPr>
        <p:spPr bwMode="auto">
          <a:xfrm>
            <a:off x="4912935" y="2754190"/>
            <a:ext cx="20938213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4000" b="1" dirty="0">
                <a:latin typeface="Calibri" pitchFamily="34" charset="0"/>
              </a:rPr>
              <a:t>Panayiotis G. Andreou, George Constantinou, </a:t>
            </a:r>
            <a:r>
              <a:rPr lang="en-GB" sz="4000" b="1" dirty="0" err="1">
                <a:latin typeface="Calibri" pitchFamily="34" charset="0"/>
              </a:rPr>
              <a:t>Demetrios</a:t>
            </a:r>
            <a:r>
              <a:rPr lang="en-GB" sz="4000" b="1" dirty="0">
                <a:latin typeface="Calibri" pitchFamily="34" charset="0"/>
              </a:rPr>
              <a:t> </a:t>
            </a:r>
            <a:r>
              <a:rPr lang="en-GB" sz="4000" b="1" dirty="0" smtClean="0">
                <a:latin typeface="Calibri" pitchFamily="34" charset="0"/>
              </a:rPr>
              <a:t>Zeinalipour-</a:t>
            </a:r>
            <a:r>
              <a:rPr lang="en-GB" sz="4000" b="1" dirty="0" err="1" smtClean="0">
                <a:latin typeface="Calibri" pitchFamily="34" charset="0"/>
              </a:rPr>
              <a:t>Yazti</a:t>
            </a:r>
            <a:r>
              <a:rPr lang="en-GB" sz="4000" b="1" dirty="0" smtClean="0">
                <a:latin typeface="Calibri" pitchFamily="34" charset="0"/>
              </a:rPr>
              <a:t>, George Samaras</a:t>
            </a:r>
          </a:p>
          <a:p>
            <a:pPr algn="ctr"/>
            <a:r>
              <a:rPr lang="en-GB" sz="4000" b="1" dirty="0" smtClean="0">
                <a:latin typeface="Calibri" pitchFamily="34" charset="0"/>
              </a:rPr>
              <a:t>Department of Computer Science, University of Cyprus</a:t>
            </a:r>
          </a:p>
          <a:p>
            <a:endParaRPr lang="el-GR" sz="4000" b="1" dirty="0">
              <a:latin typeface="Calibri" pitchFamily="34" charset="0"/>
            </a:endParaRPr>
          </a:p>
        </p:txBody>
      </p:sp>
      <p:sp>
        <p:nvSpPr>
          <p:cNvPr id="13338" name="TextBox 47"/>
          <p:cNvSpPr txBox="1">
            <a:spLocks noChangeArrowheads="1"/>
          </p:cNvSpPr>
          <p:nvPr/>
        </p:nvSpPr>
        <p:spPr bwMode="auto">
          <a:xfrm>
            <a:off x="90479" y="40889561"/>
            <a:ext cx="43203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400" b="1" dirty="0" smtClean="0">
                <a:latin typeface="Calibri" pitchFamily="34" charset="0"/>
              </a:rPr>
              <a:t>Panayiotis G. Andreou</a:t>
            </a:r>
          </a:p>
          <a:p>
            <a:r>
              <a:rPr lang="en-GB" sz="2400" b="1" dirty="0" smtClean="0">
                <a:latin typeface="Calibri" pitchFamily="34" charset="0"/>
              </a:rPr>
              <a:t>Post-doctoral Research Fellow</a:t>
            </a:r>
            <a:endParaRPr lang="en-GB" sz="2400" b="1" dirty="0">
              <a:latin typeface="Calibri" pitchFamily="34" charset="0"/>
            </a:endParaRPr>
          </a:p>
        </p:txBody>
      </p:sp>
      <p:sp>
        <p:nvSpPr>
          <p:cNvPr id="13340" name="TextBox 49"/>
          <p:cNvSpPr txBox="1">
            <a:spLocks noChangeArrowheads="1"/>
          </p:cNvSpPr>
          <p:nvPr/>
        </p:nvSpPr>
        <p:spPr bwMode="auto">
          <a:xfrm>
            <a:off x="6004130" y="425108"/>
            <a:ext cx="18480122" cy="1636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ctr"/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FireWatch: G.I.S.-assisted Wireless </a:t>
            </a:r>
            <a:endParaRPr lang="el-G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3391" name="Rectangle 30"/>
          <p:cNvSpPr>
            <a:spLocks noChangeArrowheads="1"/>
          </p:cNvSpPr>
          <p:nvPr/>
        </p:nvSpPr>
        <p:spPr bwMode="auto">
          <a:xfrm>
            <a:off x="0" y="0"/>
            <a:ext cx="302799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l-GR">
              <a:latin typeface="Calibri" pitchFamily="34" charset="0"/>
            </a:endParaRPr>
          </a:p>
        </p:txBody>
      </p:sp>
      <p:sp>
        <p:nvSpPr>
          <p:cNvPr id="127" name="TextBox 47"/>
          <p:cNvSpPr txBox="1">
            <a:spLocks noChangeArrowheads="1"/>
          </p:cNvSpPr>
          <p:nvPr/>
        </p:nvSpPr>
        <p:spPr bwMode="auto">
          <a:xfrm>
            <a:off x="4324970" y="40861685"/>
            <a:ext cx="72866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200" dirty="0" smtClean="0">
                <a:latin typeface="Calibri" pitchFamily="34" charset="0"/>
              </a:rPr>
              <a:t>Department </a:t>
            </a:r>
            <a:r>
              <a:rPr lang="en-GB" sz="2200" dirty="0">
                <a:latin typeface="Calibri" pitchFamily="34" charset="0"/>
              </a:rPr>
              <a:t>of Computer </a:t>
            </a:r>
            <a:r>
              <a:rPr lang="en-GB" sz="2200" dirty="0" smtClean="0">
                <a:latin typeface="Calibri" pitchFamily="34" charset="0"/>
              </a:rPr>
              <a:t>Science, University </a:t>
            </a:r>
            <a:r>
              <a:rPr lang="en-GB" sz="2200" dirty="0">
                <a:latin typeface="Calibri" pitchFamily="34" charset="0"/>
              </a:rPr>
              <a:t>of Cyprus</a:t>
            </a:r>
          </a:p>
          <a:p>
            <a:r>
              <a:rPr lang="it-IT" sz="2200" dirty="0">
                <a:latin typeface="Calibri" pitchFamily="34" charset="0"/>
              </a:rPr>
              <a:t>1 University Avenue, 2109 </a:t>
            </a:r>
            <a:r>
              <a:rPr lang="it-IT" sz="2200" dirty="0" smtClean="0">
                <a:latin typeface="Calibri" pitchFamily="34" charset="0"/>
              </a:rPr>
              <a:t>Aglantzia, Nicosia</a:t>
            </a:r>
            <a:r>
              <a:rPr lang="it-IT" sz="2200" dirty="0">
                <a:latin typeface="Calibri" pitchFamily="34" charset="0"/>
              </a:rPr>
              <a:t>, Cyprus.</a:t>
            </a:r>
          </a:p>
          <a:p>
            <a:r>
              <a:rPr lang="de-DE" sz="2200" dirty="0" smtClean="0">
                <a:latin typeface="Calibri" pitchFamily="34" charset="0"/>
              </a:rPr>
              <a:t>Email: </a:t>
            </a:r>
            <a:r>
              <a:rPr lang="de-DE" sz="2200" dirty="0" smtClean="0">
                <a:latin typeface="Calibri" pitchFamily="34" charset="0"/>
                <a:hlinkClick r:id="rId5"/>
              </a:rPr>
              <a:t>panic@cs.ucy.ac.cy</a:t>
            </a:r>
            <a:endParaRPr lang="el-GR" sz="2200" dirty="0">
              <a:latin typeface="Calibri" pitchFamily="34" charset="0"/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>
            <a:off x="4199687" y="40861685"/>
            <a:ext cx="11555" cy="942436"/>
          </a:xfrm>
          <a:prstGeom prst="line">
            <a:avLst/>
          </a:prstGeom>
          <a:ln w="57150" cmpd="tri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9" name="Picture 15" descr="C:\Users\SCRAT\Desktop\Belk Research\UCY Logo\Dept Comp Science-en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2195" y="41134454"/>
            <a:ext cx="5158622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/>
          <p:cNvCxnSpPr/>
          <p:nvPr/>
        </p:nvCxnSpPr>
        <p:spPr>
          <a:xfrm flipV="1">
            <a:off x="9782175" y="12598223"/>
            <a:ext cx="8501062" cy="6877301"/>
          </a:xfrm>
          <a:prstGeom prst="line">
            <a:avLst/>
          </a:prstGeom>
          <a:ln w="1905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-2255044" y="24868982"/>
            <a:ext cx="18645187" cy="5429250"/>
          </a:xfrm>
          <a:prstGeom prst="line">
            <a:avLst/>
          </a:prstGeom>
          <a:ln w="1905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2534280" y="2725339"/>
            <a:ext cx="15390107" cy="11486059"/>
          </a:xfrm>
          <a:prstGeom prst="line">
            <a:avLst/>
          </a:prstGeom>
          <a:ln w="1905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782175" y="19475524"/>
            <a:ext cx="14737556" cy="8285153"/>
          </a:xfrm>
          <a:prstGeom prst="line">
            <a:avLst/>
          </a:prstGeom>
          <a:ln w="1905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" descr="C:\Users\George\Desktop\Untitled-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126" y="16312899"/>
            <a:ext cx="4600098" cy="461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C:\Users\George\Desktop\Untitled-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3188" y="10292922"/>
            <a:ext cx="4600098" cy="461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C:\Users\George\Desktop\Untitled-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637" y="33789638"/>
            <a:ext cx="4600098" cy="461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C:\Users\George\Desktop\Untitled-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4202" y="29703848"/>
            <a:ext cx="4600098" cy="461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George\Desktop\Untitled-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7614" y="353944"/>
            <a:ext cx="3423773" cy="341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ounded Rectangle 52"/>
          <p:cNvSpPr/>
          <p:nvPr/>
        </p:nvSpPr>
        <p:spPr>
          <a:xfrm>
            <a:off x="1276933" y="4265328"/>
            <a:ext cx="27850544" cy="35716998"/>
          </a:xfrm>
          <a:prstGeom prst="roundRect">
            <a:avLst>
              <a:gd name="adj" fmla="val 1848"/>
            </a:avLst>
          </a:prstGeom>
          <a:solidFill>
            <a:schemeClr val="bg1">
              <a:alpha val="80000"/>
            </a:schemeClr>
          </a:solidFill>
          <a:ln w="254000">
            <a:noFill/>
          </a:ln>
          <a:effectLst>
            <a:glow rad="6731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6431" fontAlgn="auto">
              <a:spcBef>
                <a:spcPts val="0"/>
              </a:spcBef>
              <a:spcAft>
                <a:spcPts val="0"/>
              </a:spcAft>
              <a:defRPr/>
            </a:pPr>
            <a:endParaRPr lang="el-GR" dirty="0"/>
          </a:p>
        </p:txBody>
      </p:sp>
      <p:pic>
        <p:nvPicPr>
          <p:cNvPr id="11" name="Picture 8" descr="C:\Users\George\Desktop\dept_fores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0660" y="41197208"/>
            <a:ext cx="1030287" cy="101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9" descr="C:\Users\George\Desktop\geomatic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80"/>
          <a:stretch/>
        </p:blipFill>
        <p:spPr bwMode="auto">
          <a:xfrm>
            <a:off x="24278601" y="41435198"/>
            <a:ext cx="2598690" cy="70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George\Desktop\citard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48" b="23489"/>
          <a:stretch/>
        </p:blipFill>
        <p:spPr bwMode="auto">
          <a:xfrm>
            <a:off x="26919257" y="41244393"/>
            <a:ext cx="3270402" cy="89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46"/>
          <p:cNvSpPr txBox="1">
            <a:spLocks noChangeArrowheads="1"/>
          </p:cNvSpPr>
          <p:nvPr/>
        </p:nvSpPr>
        <p:spPr bwMode="auto">
          <a:xfrm>
            <a:off x="1" y="42284875"/>
            <a:ext cx="302799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latin typeface="+mj-lt"/>
              </a:rPr>
              <a:t>Acknowledgements:</a:t>
            </a:r>
            <a:r>
              <a:rPr lang="en-US" sz="2000" b="1" dirty="0">
                <a:latin typeface="+mj-lt"/>
              </a:rPr>
              <a:t> This work is partly supported </a:t>
            </a:r>
            <a:r>
              <a:rPr lang="en-US" sz="2000" b="1" dirty="0" smtClean="0">
                <a:latin typeface="+mj-lt"/>
              </a:rPr>
              <a:t>by the </a:t>
            </a:r>
            <a:r>
              <a:rPr lang="en-US" sz="2000" b="1" dirty="0">
                <a:latin typeface="+mj-lt"/>
              </a:rPr>
              <a:t>project FireWatch (#0609-BIE/09) </a:t>
            </a:r>
            <a:r>
              <a:rPr lang="en-US" sz="2000" b="1" dirty="0" smtClean="0">
                <a:latin typeface="+mj-lt"/>
              </a:rPr>
              <a:t>sponsored by </a:t>
            </a:r>
            <a:r>
              <a:rPr lang="en-US" sz="2000" b="1" dirty="0">
                <a:latin typeface="+mj-lt"/>
              </a:rPr>
              <a:t>the Cyprus Research Promotion Foundation, </a:t>
            </a:r>
            <a:r>
              <a:rPr lang="en-US" sz="2000" b="1" dirty="0" smtClean="0">
                <a:latin typeface="+mj-lt"/>
              </a:rPr>
              <a:t>the </a:t>
            </a:r>
            <a:r>
              <a:rPr lang="en-US" sz="2000" b="1" dirty="0">
                <a:latin typeface="+mj-lt"/>
              </a:rPr>
              <a:t>European Union under the project CONET (#224053</a:t>
            </a:r>
            <a:r>
              <a:rPr lang="en-US" sz="2000" b="1" dirty="0" smtClean="0">
                <a:latin typeface="+mj-lt"/>
              </a:rPr>
              <a:t>) and </a:t>
            </a:r>
            <a:r>
              <a:rPr lang="en-US" sz="2000" b="1" dirty="0">
                <a:latin typeface="+mj-lt"/>
              </a:rPr>
              <a:t>the </a:t>
            </a:r>
            <a:r>
              <a:rPr lang="en-US" sz="2000" b="1" dirty="0">
                <a:latin typeface="+mj-lt"/>
              </a:rPr>
              <a:t>third author’s startup </a:t>
            </a:r>
            <a:r>
              <a:rPr lang="en-US" sz="2000" b="1" dirty="0" smtClean="0">
                <a:latin typeface="+mj-lt"/>
              </a:rPr>
              <a:t>grant sponsored </a:t>
            </a:r>
            <a:r>
              <a:rPr lang="en-US" sz="2000" b="1" dirty="0">
                <a:latin typeface="+mj-lt"/>
              </a:rPr>
              <a:t>by the University of Cyprus.</a:t>
            </a:r>
            <a:endParaRPr lang="el-GR" sz="2000" b="1" dirty="0">
              <a:latin typeface="+mj-lt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579863" y="4566666"/>
            <a:ext cx="27291032" cy="6900492"/>
          </a:xfrm>
          <a:prstGeom prst="roundRect">
            <a:avLst>
              <a:gd name="adj" fmla="val 3979"/>
            </a:avLst>
          </a:prstGeom>
          <a:solidFill>
            <a:schemeClr val="bg1">
              <a:alpha val="40000"/>
            </a:schemeClr>
          </a:solidFill>
          <a:ln w="190500">
            <a:solidFill>
              <a:schemeClr val="accent3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72000" rIns="288000"/>
          <a:lstStyle/>
          <a:p>
            <a:pPr algn="ctr" defTabSz="417643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6000" b="1" dirty="0" smtClean="0">
                <a:ln w="18000" cmpd="sng">
                  <a:gradFill>
                    <a:gsLst>
                      <a:gs pos="0">
                        <a:schemeClr val="accent3">
                          <a:lumMod val="50000"/>
                        </a:schemeClr>
                      </a:gs>
                      <a:gs pos="50000">
                        <a:schemeClr val="accent3">
                          <a:lumMod val="75000"/>
                        </a:schemeClr>
                      </a:gs>
                      <a:gs pos="100000">
                        <a:schemeClr val="accent3">
                          <a:lumMod val="40000"/>
                          <a:lumOff val="60000"/>
                        </a:schemeClr>
                      </a:gs>
                    </a:gsLst>
                    <a:lin ang="5400000" scaled="0"/>
                  </a:gradFill>
                  <a:prstDash val="solid"/>
                  <a:miter lim="800000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Goals and Contributions</a:t>
            </a:r>
          </a:p>
          <a:p>
            <a:r>
              <a:rPr lang="en-GB" sz="4400" b="1" u="sng" dirty="0" smtClean="0">
                <a:solidFill>
                  <a:schemeClr val="tx1"/>
                </a:solidFill>
              </a:rPr>
              <a:t>Our Goal</a:t>
            </a:r>
            <a:r>
              <a:rPr lang="en-GB" sz="4400" b="1" dirty="0" smtClean="0">
                <a:solidFill>
                  <a:schemeClr val="tx1"/>
                </a:solidFill>
              </a:rPr>
              <a:t>:  </a:t>
            </a:r>
            <a:r>
              <a:rPr lang="en-GB" sz="4400" dirty="0" smtClean="0">
                <a:solidFill>
                  <a:schemeClr val="tx1"/>
                </a:solidFill>
              </a:rPr>
              <a:t>Development of an automated fire detection and prediction system by utilizing state of the art technologies (</a:t>
            </a:r>
            <a:r>
              <a:rPr lang="en-US" sz="4400" b="1" dirty="0" smtClean="0">
                <a:solidFill>
                  <a:srgbClr val="00B050"/>
                </a:solidFill>
              </a:rPr>
              <a:t>Wireless Sensor Networks</a:t>
            </a:r>
            <a:r>
              <a:rPr lang="en-US" sz="4400" dirty="0" smtClean="0">
                <a:solidFill>
                  <a:schemeClr val="tx1"/>
                </a:solidFill>
              </a:rPr>
              <a:t>, </a:t>
            </a:r>
            <a:r>
              <a:rPr lang="en-US" sz="4400" b="1" dirty="0" smtClean="0">
                <a:solidFill>
                  <a:srgbClr val="00B050"/>
                </a:solidFill>
              </a:rPr>
              <a:t>Computer-supported Cooperative Work</a:t>
            </a:r>
            <a:r>
              <a:rPr lang="en-US" sz="4400" dirty="0" smtClean="0">
                <a:solidFill>
                  <a:schemeClr val="tx1"/>
                </a:solidFill>
              </a:rPr>
              <a:t> and </a:t>
            </a:r>
            <a:r>
              <a:rPr lang="en-US" sz="4400" b="1" dirty="0">
                <a:solidFill>
                  <a:srgbClr val="00B050"/>
                </a:solidFill>
              </a:rPr>
              <a:t>Geographic Information Systems and Terrain Analysis &amp; </a:t>
            </a:r>
            <a:r>
              <a:rPr lang="en-US" sz="4400" b="1" dirty="0" smtClean="0">
                <a:solidFill>
                  <a:srgbClr val="00B050"/>
                </a:solidFill>
              </a:rPr>
              <a:t>Digital Terrain </a:t>
            </a:r>
            <a:r>
              <a:rPr lang="en-US" sz="4400" b="1" dirty="0">
                <a:solidFill>
                  <a:srgbClr val="00B050"/>
                </a:solidFill>
              </a:rPr>
              <a:t>Modeling</a:t>
            </a:r>
            <a:r>
              <a:rPr lang="en-GB" sz="4400" dirty="0" smtClean="0">
                <a:solidFill>
                  <a:schemeClr val="tx1"/>
                </a:solidFill>
              </a:rPr>
              <a:t>).</a:t>
            </a:r>
            <a:endParaRPr lang="en-GB" sz="2000" dirty="0" smtClean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just" defTabSz="417643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4400" b="1" u="sng" dirty="0" smtClean="0">
                <a:solidFill>
                  <a:schemeClr val="tx1"/>
                </a:solidFill>
              </a:rPr>
              <a:t>What </a:t>
            </a:r>
            <a:r>
              <a:rPr lang="en-GB" sz="4400" b="1" u="sng" dirty="0">
                <a:solidFill>
                  <a:schemeClr val="tx1"/>
                </a:solidFill>
              </a:rPr>
              <a:t>is </a:t>
            </a:r>
            <a:r>
              <a:rPr lang="en-GB" sz="4400" b="1" u="sng" dirty="0" smtClean="0">
                <a:solidFill>
                  <a:schemeClr val="tx1"/>
                </a:solidFill>
              </a:rPr>
              <a:t>FireWatch?</a:t>
            </a:r>
            <a:endParaRPr lang="en-GB" sz="4400" b="1" u="sng" dirty="0">
              <a:solidFill>
                <a:schemeClr val="tx1"/>
              </a:solidFill>
            </a:endParaRPr>
          </a:p>
          <a:p>
            <a:pPr marL="685800" indent="-685800">
              <a:buFont typeface="Arial" pitchFamily="34" charset="0"/>
              <a:buChar char="•"/>
            </a:pPr>
            <a:r>
              <a:rPr lang="en-US" sz="4800" dirty="0" smtClean="0">
                <a:solidFill>
                  <a:schemeClr val="tx1"/>
                </a:solidFill>
              </a:rPr>
              <a:t>A system able to detect </a:t>
            </a:r>
            <a:r>
              <a:rPr lang="en-US" sz="4800" dirty="0">
                <a:solidFill>
                  <a:schemeClr val="tx1"/>
                </a:solidFill>
              </a:rPr>
              <a:t>forest fires </a:t>
            </a:r>
            <a:r>
              <a:rPr lang="en-US" sz="4800" b="1" dirty="0">
                <a:solidFill>
                  <a:srgbClr val="FF0000"/>
                </a:solidFill>
              </a:rPr>
              <a:t>more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b="1" dirty="0">
                <a:solidFill>
                  <a:srgbClr val="FF0000"/>
                </a:solidFill>
              </a:rPr>
              <a:t>accurately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>
                <a:solidFill>
                  <a:schemeClr val="tx1"/>
                </a:solidFill>
              </a:rPr>
              <a:t>and </a:t>
            </a:r>
            <a:r>
              <a:rPr lang="en-US" sz="4800" dirty="0" smtClean="0">
                <a:solidFill>
                  <a:schemeClr val="tx1"/>
                </a:solidFill>
              </a:rPr>
              <a:t>forecast </a:t>
            </a:r>
            <a:r>
              <a:rPr lang="en-US" sz="4800" dirty="0">
                <a:solidFill>
                  <a:schemeClr val="tx1"/>
                </a:solidFill>
              </a:rPr>
              <a:t>forest fire danger </a:t>
            </a:r>
            <a:r>
              <a:rPr lang="en-US" sz="4800" b="1" dirty="0" smtClean="0">
                <a:solidFill>
                  <a:srgbClr val="FF0000"/>
                </a:solidFill>
              </a:rPr>
              <a:t>more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800" b="1" dirty="0" smtClean="0">
                <a:solidFill>
                  <a:srgbClr val="FF0000"/>
                </a:solidFill>
              </a:rPr>
              <a:t>promptly</a:t>
            </a:r>
            <a:r>
              <a:rPr lang="en-US" sz="4800" dirty="0" smtClean="0">
                <a:solidFill>
                  <a:schemeClr val="tx1"/>
                </a:solidFill>
              </a:rPr>
              <a:t>.</a:t>
            </a:r>
            <a:endParaRPr lang="en-US" sz="4800" dirty="0">
              <a:solidFill>
                <a:schemeClr val="tx1"/>
              </a:solidFill>
            </a:endParaRPr>
          </a:p>
          <a:p>
            <a:pPr marL="685800" indent="-685800">
              <a:buFont typeface="Arial" pitchFamily="34" charset="0"/>
              <a:buChar char="•"/>
            </a:pPr>
            <a:r>
              <a:rPr lang="en-US" sz="4800" dirty="0" smtClean="0">
                <a:solidFill>
                  <a:schemeClr val="tx1"/>
                </a:solidFill>
              </a:rPr>
              <a:t>FireWatch features an </a:t>
            </a:r>
            <a:r>
              <a:rPr lang="en-US" sz="4800" b="1" dirty="0">
                <a:solidFill>
                  <a:srgbClr val="FF0000"/>
                </a:solidFill>
              </a:rPr>
              <a:t>innovative web-based interface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that enables fire </a:t>
            </a:r>
            <a:r>
              <a:rPr lang="en-US" sz="4800" dirty="0">
                <a:solidFill>
                  <a:schemeClr val="tx1"/>
                </a:solidFill>
              </a:rPr>
              <a:t>officers to overview the status of the </a:t>
            </a:r>
            <a:r>
              <a:rPr lang="en-US" sz="4800" dirty="0" smtClean="0">
                <a:solidFill>
                  <a:schemeClr val="tx1"/>
                </a:solidFill>
              </a:rPr>
              <a:t>wireless sensor network as </a:t>
            </a:r>
            <a:r>
              <a:rPr lang="en-US" sz="4800" dirty="0">
                <a:solidFill>
                  <a:schemeClr val="tx1"/>
                </a:solidFill>
              </a:rPr>
              <a:t>well as query/retrieve </a:t>
            </a:r>
            <a:r>
              <a:rPr lang="en-US" sz="4800" dirty="0" smtClean="0">
                <a:solidFill>
                  <a:schemeClr val="tx1"/>
                </a:solidFill>
              </a:rPr>
              <a:t>specific information.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4800" dirty="0" smtClean="0">
                <a:solidFill>
                  <a:schemeClr val="tx1"/>
                </a:solidFill>
              </a:rPr>
              <a:t>It can</a:t>
            </a:r>
            <a:r>
              <a:rPr lang="en-US" sz="4800" b="1" dirty="0" smtClean="0">
                <a:solidFill>
                  <a:schemeClr val="tx1"/>
                </a:solidFill>
              </a:rPr>
              <a:t> </a:t>
            </a:r>
            <a:r>
              <a:rPr lang="en-US" sz="4800" b="1" dirty="0" smtClean="0">
                <a:solidFill>
                  <a:srgbClr val="FF0000"/>
                </a:solidFill>
              </a:rPr>
              <a:t>speed up collaboration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between authorities by identifying the workflows in case of hazard.</a:t>
            </a:r>
            <a:endParaRPr lang="el-GR" sz="4800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532263" y="11969863"/>
            <a:ext cx="27291032" cy="12890783"/>
          </a:xfrm>
          <a:prstGeom prst="roundRect">
            <a:avLst>
              <a:gd name="adj" fmla="val 3979"/>
            </a:avLst>
          </a:prstGeom>
          <a:solidFill>
            <a:schemeClr val="bg1">
              <a:alpha val="40000"/>
            </a:schemeClr>
          </a:solidFill>
          <a:ln w="190500">
            <a:solidFill>
              <a:schemeClr val="accent3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72000" rIns="288000"/>
          <a:lstStyle/>
          <a:p>
            <a:pPr algn="ctr" defTabSz="417643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6000" b="1" dirty="0" smtClean="0">
                <a:ln w="18000" cmpd="sng">
                  <a:gradFill>
                    <a:gsLst>
                      <a:gs pos="0">
                        <a:schemeClr val="accent3">
                          <a:lumMod val="50000"/>
                        </a:schemeClr>
                      </a:gs>
                      <a:gs pos="50000">
                        <a:schemeClr val="accent3">
                          <a:lumMod val="75000"/>
                        </a:schemeClr>
                      </a:gs>
                      <a:gs pos="100000">
                        <a:schemeClr val="accent3">
                          <a:lumMod val="40000"/>
                          <a:lumOff val="60000"/>
                        </a:schemeClr>
                      </a:gs>
                    </a:gsLst>
                    <a:lin ang="5400000" scaled="0"/>
                  </a:gradFill>
                  <a:prstDash val="solid"/>
                  <a:miter lim="800000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FireWatch Architecture</a:t>
            </a:r>
          </a:p>
          <a:p>
            <a:pPr algn="ctr" defTabSz="4176431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6000" b="1" dirty="0" smtClean="0">
              <a:ln w="18000" cmpd="sng">
                <a:gradFill>
                  <a:gsLst>
                    <a:gs pos="0">
                      <a:schemeClr val="accent3">
                        <a:lumMod val="50000"/>
                      </a:schemeClr>
                    </a:gs>
                    <a:gs pos="5000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prstDash val="solid"/>
                <a:miter lim="800000"/>
              </a:ln>
              <a:solidFill>
                <a:schemeClr val="accent3">
                  <a:lumMod val="50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579863" y="25364703"/>
            <a:ext cx="27291032" cy="11089232"/>
          </a:xfrm>
          <a:prstGeom prst="roundRect">
            <a:avLst>
              <a:gd name="adj" fmla="val 3979"/>
            </a:avLst>
          </a:prstGeom>
          <a:solidFill>
            <a:schemeClr val="bg1">
              <a:alpha val="40000"/>
            </a:schemeClr>
          </a:solidFill>
          <a:ln w="190500">
            <a:solidFill>
              <a:schemeClr val="accent3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72000" rIns="288000"/>
          <a:lstStyle/>
          <a:p>
            <a:pPr algn="ctr" defTabSz="417643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6000" b="1" dirty="0" smtClean="0">
                <a:ln w="18000" cmpd="sng">
                  <a:gradFill>
                    <a:gsLst>
                      <a:gs pos="0">
                        <a:schemeClr val="accent3">
                          <a:lumMod val="50000"/>
                        </a:schemeClr>
                      </a:gs>
                      <a:gs pos="50000">
                        <a:schemeClr val="accent3">
                          <a:lumMod val="75000"/>
                        </a:schemeClr>
                      </a:gs>
                      <a:gs pos="100000">
                        <a:schemeClr val="accent3">
                          <a:lumMod val="40000"/>
                          <a:lumOff val="60000"/>
                        </a:schemeClr>
                      </a:gs>
                    </a:gsLst>
                    <a:lin ang="5400000" scaled="0"/>
                  </a:gradFill>
                  <a:prstDash val="solid"/>
                  <a:miter lim="800000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Interface Design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1579863" y="37174014"/>
            <a:ext cx="27291032" cy="2434530"/>
          </a:xfrm>
          <a:prstGeom prst="roundRect">
            <a:avLst>
              <a:gd name="adj" fmla="val 3979"/>
            </a:avLst>
          </a:prstGeom>
          <a:solidFill>
            <a:schemeClr val="bg1">
              <a:alpha val="40000"/>
            </a:schemeClr>
          </a:solidFill>
          <a:ln w="190500">
            <a:solidFill>
              <a:schemeClr val="accent3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72000" rIns="288000"/>
          <a:lstStyle/>
          <a:p>
            <a:endParaRPr lang="en-GB" sz="2000" dirty="0">
              <a:ln w="18000" cmpd="sng">
                <a:gradFill>
                  <a:gsLst>
                    <a:gs pos="0">
                      <a:schemeClr val="accent3">
                        <a:lumMod val="50000"/>
                      </a:schemeClr>
                    </a:gs>
                    <a:gs pos="5000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prstDash val="solid"/>
                <a:miter lim="800000"/>
              </a:ln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7474013" y="12907318"/>
            <a:ext cx="11203478" cy="11747304"/>
          </a:xfrm>
          <a:prstGeom prst="roundRect">
            <a:avLst>
              <a:gd name="adj" fmla="val 3979"/>
            </a:avLst>
          </a:prstGeom>
          <a:solidFill>
            <a:schemeClr val="bg1">
              <a:alpha val="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72000" rIns="288000">
            <a:noAutofit/>
          </a:bodyPr>
          <a:lstStyle/>
          <a:p>
            <a:r>
              <a:rPr lang="en-US" sz="3600" b="1" u="sng" dirty="0" smtClean="0">
                <a:solidFill>
                  <a:schemeClr val="tx1"/>
                </a:solidFill>
              </a:rPr>
              <a:t>BACK-END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</a:rPr>
              <a:t>Sensor Data</a:t>
            </a:r>
            <a:r>
              <a:rPr lang="en-US" sz="3200" b="1" dirty="0" smtClean="0">
                <a:solidFill>
                  <a:schemeClr val="tx1"/>
                </a:solidFill>
              </a:rPr>
              <a:t>: </a:t>
            </a:r>
            <a:r>
              <a:rPr lang="en-US" sz="3200" dirty="0" smtClean="0">
                <a:solidFill>
                  <a:schemeClr val="tx1"/>
                </a:solidFill>
              </a:rPr>
              <a:t>stores real-time sensor data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tx1"/>
                </a:solidFill>
              </a:rPr>
              <a:t>Geographical Data</a:t>
            </a:r>
            <a:r>
              <a:rPr lang="en-US" sz="3200" b="1" dirty="0">
                <a:solidFill>
                  <a:schemeClr val="tx1"/>
                </a:solidFill>
              </a:rPr>
              <a:t>: </a:t>
            </a:r>
            <a:r>
              <a:rPr lang="en-US" sz="3200" dirty="0">
                <a:solidFill>
                  <a:schemeClr val="tx1"/>
                </a:solidFill>
              </a:rPr>
              <a:t>stores geographical </a:t>
            </a:r>
            <a:r>
              <a:rPr lang="en-US" sz="3200" dirty="0" smtClean="0">
                <a:solidFill>
                  <a:schemeClr val="tx1"/>
                </a:solidFill>
              </a:rPr>
              <a:t>information, road </a:t>
            </a:r>
            <a:r>
              <a:rPr lang="en-US" sz="3200" dirty="0">
                <a:solidFill>
                  <a:schemeClr val="tx1"/>
                </a:solidFill>
              </a:rPr>
              <a:t>and off-road </a:t>
            </a:r>
            <a:r>
              <a:rPr lang="en-US" sz="3200" dirty="0" smtClean="0">
                <a:solidFill>
                  <a:schemeClr val="tx1"/>
                </a:solidFill>
              </a:rPr>
              <a:t>data, fuel and plantation </a:t>
            </a:r>
            <a:r>
              <a:rPr lang="en-US" sz="3200" dirty="0">
                <a:solidFill>
                  <a:schemeClr val="tx1"/>
                </a:solidFill>
              </a:rPr>
              <a:t>models .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</a:rPr>
              <a:t>External Data: </a:t>
            </a:r>
            <a:r>
              <a:rPr lang="en-US" sz="3200" dirty="0" smtClean="0">
                <a:solidFill>
                  <a:schemeClr val="tx1"/>
                </a:solidFill>
              </a:rPr>
              <a:t>Stores </a:t>
            </a:r>
            <a:r>
              <a:rPr lang="en-US" sz="3200" dirty="0">
                <a:solidFill>
                  <a:schemeClr val="tx1"/>
                </a:solidFill>
              </a:rPr>
              <a:t>the data provided by external data sources (e.g., </a:t>
            </a:r>
            <a:r>
              <a:rPr lang="en-US" sz="3200" dirty="0" smtClean="0">
                <a:solidFill>
                  <a:schemeClr val="tx1"/>
                </a:solidFill>
              </a:rPr>
              <a:t>from </a:t>
            </a:r>
            <a:r>
              <a:rPr lang="en-US" sz="3200" dirty="0">
                <a:solidFill>
                  <a:schemeClr val="tx1"/>
                </a:solidFill>
              </a:rPr>
              <a:t>the meteorological service). Supplementary data </a:t>
            </a:r>
            <a:r>
              <a:rPr lang="en-US" sz="3200" dirty="0" smtClean="0">
                <a:solidFill>
                  <a:schemeClr val="tx1"/>
                </a:solidFill>
              </a:rPr>
              <a:t>readings include </a:t>
            </a:r>
            <a:r>
              <a:rPr lang="en-US" sz="3200" dirty="0">
                <a:solidFill>
                  <a:schemeClr val="tx1"/>
                </a:solidFill>
              </a:rPr>
              <a:t>daily rainfall at ground level, </a:t>
            </a:r>
            <a:r>
              <a:rPr lang="en-US" sz="3200" dirty="0" smtClean="0">
                <a:solidFill>
                  <a:schemeClr val="tx1"/>
                </a:solidFill>
              </a:rPr>
              <a:t>wind speed </a:t>
            </a:r>
            <a:r>
              <a:rPr lang="en-US" sz="3200" dirty="0">
                <a:solidFill>
                  <a:schemeClr val="tx1"/>
                </a:solidFill>
              </a:rPr>
              <a:t>during the day, barometric and </a:t>
            </a:r>
            <a:r>
              <a:rPr lang="en-US" sz="3200" dirty="0" smtClean="0">
                <a:solidFill>
                  <a:schemeClr val="tx1"/>
                </a:solidFill>
              </a:rPr>
              <a:t>atmospheric temperatures at </a:t>
            </a:r>
            <a:r>
              <a:rPr lang="en-US" sz="3200" dirty="0">
                <a:solidFill>
                  <a:schemeClr val="tx1"/>
                </a:solidFill>
              </a:rPr>
              <a:t>different heights.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tx1"/>
                </a:solidFill>
              </a:rPr>
              <a:t>Data Fusion</a:t>
            </a:r>
            <a:r>
              <a:rPr lang="en-US" sz="3200" b="1" dirty="0">
                <a:solidFill>
                  <a:schemeClr val="tx1"/>
                </a:solidFill>
              </a:rPr>
              <a:t>: </a:t>
            </a:r>
            <a:r>
              <a:rPr lang="en-US" sz="3200" dirty="0">
                <a:solidFill>
                  <a:schemeClr val="tx1"/>
                </a:solidFill>
              </a:rPr>
              <a:t>correlates </a:t>
            </a:r>
            <a:r>
              <a:rPr lang="en-US" sz="3200" dirty="0" smtClean="0">
                <a:solidFill>
                  <a:schemeClr val="tx1"/>
                </a:solidFill>
              </a:rPr>
              <a:t>sensor, external </a:t>
            </a:r>
            <a:r>
              <a:rPr lang="en-US" sz="3200" dirty="0">
                <a:solidFill>
                  <a:schemeClr val="tx1"/>
                </a:solidFill>
              </a:rPr>
              <a:t>and geographical </a:t>
            </a:r>
            <a:r>
              <a:rPr lang="en-US" sz="3200" dirty="0" smtClean="0">
                <a:solidFill>
                  <a:schemeClr val="tx1"/>
                </a:solidFill>
              </a:rPr>
              <a:t>data to produce a </a:t>
            </a:r>
            <a:r>
              <a:rPr lang="en-US" sz="3200" dirty="0">
                <a:solidFill>
                  <a:schemeClr val="tx1"/>
                </a:solidFill>
              </a:rPr>
              <a:t>comprehensive view of the network status. 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tx1"/>
                </a:solidFill>
              </a:rPr>
              <a:t>Workflow Engine</a:t>
            </a:r>
            <a:r>
              <a:rPr lang="en-US" sz="3200" b="1" dirty="0">
                <a:solidFill>
                  <a:schemeClr val="tx1"/>
                </a:solidFill>
              </a:rPr>
              <a:t>: </a:t>
            </a:r>
            <a:r>
              <a:rPr lang="en-US" sz="3200" dirty="0">
                <a:solidFill>
                  <a:schemeClr val="tx1"/>
                </a:solidFill>
              </a:rPr>
              <a:t>incorporates information models that </a:t>
            </a:r>
            <a:r>
              <a:rPr lang="en-US" sz="3200" dirty="0" smtClean="0">
                <a:solidFill>
                  <a:schemeClr val="tx1"/>
                </a:solidFill>
              </a:rPr>
              <a:t>analyze the </a:t>
            </a:r>
            <a:r>
              <a:rPr lang="en-US" sz="3200" dirty="0">
                <a:solidFill>
                  <a:schemeClr val="tx1"/>
                </a:solidFill>
              </a:rPr>
              <a:t>real-time and historic data so as to detect/predict forest fire events</a:t>
            </a:r>
            <a:r>
              <a:rPr lang="en-US" sz="3200" dirty="0" smtClean="0">
                <a:solidFill>
                  <a:schemeClr val="tx1"/>
                </a:solidFill>
              </a:rPr>
              <a:t>.</a:t>
            </a:r>
          </a:p>
          <a:p>
            <a:endParaRPr lang="en-US" sz="2400" b="1" u="sng" dirty="0" smtClean="0">
              <a:solidFill>
                <a:schemeClr val="tx1"/>
              </a:solidFill>
            </a:endParaRPr>
          </a:p>
          <a:p>
            <a:pPr algn="just"/>
            <a:r>
              <a:rPr lang="en-US" sz="3600" b="1" u="sng" dirty="0" smtClean="0">
                <a:solidFill>
                  <a:schemeClr val="tx1"/>
                </a:solidFill>
              </a:rPr>
              <a:t>FRONT-END</a:t>
            </a:r>
            <a:endParaRPr lang="en-US" sz="3600" b="1" u="sng" dirty="0">
              <a:solidFill>
                <a:schemeClr val="tx1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</a:rPr>
              <a:t>Visualizations: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displays all data in a visual manner (i.e</a:t>
            </a:r>
            <a:r>
              <a:rPr lang="en-US" sz="3200" dirty="0" smtClean="0">
                <a:solidFill>
                  <a:schemeClr val="tx1"/>
                </a:solidFill>
              </a:rPr>
              <a:t>., map </a:t>
            </a:r>
            <a:r>
              <a:rPr lang="en-US" sz="3200" dirty="0">
                <a:solidFill>
                  <a:schemeClr val="tx1"/>
                </a:solidFill>
              </a:rPr>
              <a:t>view, tabular </a:t>
            </a:r>
            <a:r>
              <a:rPr lang="en-US" sz="3200" dirty="0" smtClean="0">
                <a:solidFill>
                  <a:schemeClr val="tx1"/>
                </a:solidFill>
              </a:rPr>
              <a:t>form, graphs) and provides </a:t>
            </a:r>
            <a:r>
              <a:rPr lang="en-US" sz="3200" dirty="0">
                <a:solidFill>
                  <a:schemeClr val="tx1"/>
                </a:solidFill>
              </a:rPr>
              <a:t>different </a:t>
            </a:r>
            <a:r>
              <a:rPr lang="en-US" sz="3200" dirty="0" smtClean="0">
                <a:solidFill>
                  <a:schemeClr val="tx1"/>
                </a:solidFill>
              </a:rPr>
              <a:t>interfaces for </a:t>
            </a:r>
            <a:r>
              <a:rPr lang="en-US" sz="3200" dirty="0">
                <a:solidFill>
                  <a:schemeClr val="tx1"/>
                </a:solidFill>
              </a:rPr>
              <a:t>querying the data of each component.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tx1"/>
                </a:solidFill>
              </a:rPr>
              <a:t>Notification API</a:t>
            </a:r>
            <a:r>
              <a:rPr lang="en-US" sz="3200" b="1" dirty="0">
                <a:solidFill>
                  <a:schemeClr val="tx1"/>
                </a:solidFill>
              </a:rPr>
              <a:t>: </a:t>
            </a:r>
            <a:r>
              <a:rPr lang="en-US" sz="3200" dirty="0" smtClean="0">
                <a:solidFill>
                  <a:schemeClr val="tx1"/>
                </a:solidFill>
              </a:rPr>
              <a:t>supports various notification </a:t>
            </a:r>
            <a:r>
              <a:rPr lang="en-US" sz="3200" dirty="0">
                <a:solidFill>
                  <a:schemeClr val="tx1"/>
                </a:solidFill>
              </a:rPr>
              <a:t>mechanisms for </a:t>
            </a:r>
            <a:r>
              <a:rPr lang="en-US" sz="3200" dirty="0" smtClean="0">
                <a:solidFill>
                  <a:schemeClr val="tx1"/>
                </a:solidFill>
              </a:rPr>
              <a:t>providing alerts </a:t>
            </a:r>
            <a:r>
              <a:rPr lang="en-US" sz="3200" dirty="0">
                <a:solidFill>
                  <a:schemeClr val="tx1"/>
                </a:solidFill>
              </a:rPr>
              <a:t>to users (e.g., visual alerts, audio alerts) and involved </a:t>
            </a:r>
            <a:r>
              <a:rPr lang="en-US" sz="3200" dirty="0" smtClean="0">
                <a:solidFill>
                  <a:schemeClr val="tx1"/>
                </a:solidFill>
              </a:rPr>
              <a:t>authorities (e.g</a:t>
            </a:r>
            <a:r>
              <a:rPr lang="en-US" sz="3200" dirty="0">
                <a:solidFill>
                  <a:schemeClr val="tx1"/>
                </a:solidFill>
              </a:rPr>
              <a:t>., voice messages, SMS, Email).</a:t>
            </a:r>
          </a:p>
        </p:txBody>
      </p:sp>
      <p:sp>
        <p:nvSpPr>
          <p:cNvPr id="73" name="Line 308"/>
          <p:cNvSpPr>
            <a:spLocks noChangeShapeType="1"/>
          </p:cNvSpPr>
          <p:nvPr/>
        </p:nvSpPr>
        <p:spPr bwMode="auto">
          <a:xfrm>
            <a:off x="18007067" y="20684182"/>
            <a:ext cx="10454400" cy="0"/>
          </a:xfrm>
          <a:prstGeom prst="line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  <a:round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78" name="TextBox 31"/>
          <p:cNvSpPr txBox="1">
            <a:spLocks noChangeArrowheads="1"/>
          </p:cNvSpPr>
          <p:nvPr/>
        </p:nvSpPr>
        <p:spPr bwMode="auto">
          <a:xfrm>
            <a:off x="1962523" y="32277470"/>
            <a:ext cx="886135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GB" sz="2800" b="1" dirty="0" smtClean="0">
                <a:latin typeface="Calibri" pitchFamily="34" charset="0"/>
              </a:rPr>
              <a:t>Dashboard</a:t>
            </a:r>
            <a:endParaRPr lang="en-GB" sz="2800" b="1" dirty="0">
              <a:latin typeface="Calibri" pitchFamily="34" charset="0"/>
            </a:endParaRPr>
          </a:p>
          <a:p>
            <a:pPr algn="just">
              <a:buFont typeface="Arial" charset="0"/>
              <a:buChar char="•"/>
            </a:pPr>
            <a:r>
              <a:rPr lang="en-GB" sz="2800" dirty="0">
                <a:latin typeface="Calibri" pitchFamily="34" charset="0"/>
              </a:rPr>
              <a:t> </a:t>
            </a:r>
            <a:r>
              <a:rPr lang="en-GB" sz="2800" dirty="0" smtClean="0">
                <a:latin typeface="Calibri" pitchFamily="34" charset="0"/>
              </a:rPr>
              <a:t>Overview </a:t>
            </a:r>
            <a:r>
              <a:rPr lang="en-GB" sz="2800" dirty="0">
                <a:latin typeface="Calibri" pitchFamily="34" charset="0"/>
              </a:rPr>
              <a:t>of the </a:t>
            </a:r>
            <a:r>
              <a:rPr lang="en-GB" sz="2800" dirty="0" smtClean="0">
                <a:latin typeface="Calibri" pitchFamily="34" charset="0"/>
              </a:rPr>
              <a:t>overall system</a:t>
            </a:r>
            <a:endParaRPr lang="en-GB" sz="2800" dirty="0">
              <a:latin typeface="Calibri" pitchFamily="34" charset="0"/>
            </a:endParaRPr>
          </a:p>
          <a:p>
            <a:pPr algn="just">
              <a:buFont typeface="Arial" charset="0"/>
              <a:buChar char="•"/>
            </a:pPr>
            <a:r>
              <a:rPr lang="en-GB" sz="2800" dirty="0">
                <a:latin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</a:rPr>
              <a:t>Displays latest </a:t>
            </a:r>
            <a:r>
              <a:rPr lang="en-US" sz="2800" dirty="0">
                <a:latin typeface="Calibri" pitchFamily="34" charset="0"/>
              </a:rPr>
              <a:t>sensor data (tabular </a:t>
            </a:r>
            <a:r>
              <a:rPr lang="en-US" sz="2800" dirty="0" smtClean="0">
                <a:latin typeface="Calibri" pitchFamily="34" charset="0"/>
              </a:rPr>
              <a:t>form </a:t>
            </a:r>
            <a:r>
              <a:rPr lang="en-US" sz="2800" dirty="0">
                <a:latin typeface="Calibri" pitchFamily="34" charset="0"/>
              </a:rPr>
              <a:t>and charts</a:t>
            </a:r>
            <a:r>
              <a:rPr lang="en-US" sz="2800" dirty="0" smtClean="0">
                <a:latin typeface="Calibri" pitchFamily="34" charset="0"/>
              </a:rPr>
              <a:t>)</a:t>
            </a:r>
          </a:p>
          <a:p>
            <a:pPr algn="just">
              <a:buFont typeface="Arial" charset="0"/>
              <a:buChar char="•"/>
            </a:pPr>
            <a:r>
              <a:rPr lang="en-US" sz="2800" dirty="0" smtClean="0">
                <a:latin typeface="Calibri" pitchFamily="34" charset="0"/>
              </a:rPr>
              <a:t> Map </a:t>
            </a:r>
            <a:r>
              <a:rPr lang="en-US" sz="2800" dirty="0">
                <a:latin typeface="Calibri" pitchFamily="34" charset="0"/>
              </a:rPr>
              <a:t>of the high risk forest area and the sensor </a:t>
            </a:r>
            <a:r>
              <a:rPr lang="en-US" sz="2800" dirty="0" smtClean="0">
                <a:latin typeface="Calibri" pitchFamily="34" charset="0"/>
              </a:rPr>
              <a:t>locations</a:t>
            </a:r>
            <a:endParaRPr lang="el-GR" sz="2800" dirty="0">
              <a:latin typeface="Calibri" pitchFamily="34" charset="0"/>
            </a:endParaRPr>
          </a:p>
        </p:txBody>
      </p:sp>
      <p:sp>
        <p:nvSpPr>
          <p:cNvPr id="80" name="TextBox 31"/>
          <p:cNvSpPr txBox="1">
            <a:spLocks noChangeArrowheads="1"/>
          </p:cNvSpPr>
          <p:nvPr/>
        </p:nvSpPr>
        <p:spPr bwMode="auto">
          <a:xfrm>
            <a:off x="23442897" y="26453081"/>
            <a:ext cx="5234594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800" b="1" dirty="0" smtClean="0">
                <a:latin typeface="Calibri" pitchFamily="34" charset="0"/>
              </a:rPr>
              <a:t>Collaboration</a:t>
            </a:r>
          </a:p>
          <a:p>
            <a:pPr algn="just">
              <a:buFont typeface="Arial" charset="0"/>
              <a:buChar char="•"/>
            </a:pPr>
            <a:r>
              <a:rPr lang="en-US" sz="2800" dirty="0">
                <a:latin typeface="Calibri" pitchFamily="34" charset="0"/>
              </a:rPr>
              <a:t>S</a:t>
            </a:r>
            <a:r>
              <a:rPr lang="en-US" sz="2800" dirty="0" smtClean="0">
                <a:latin typeface="Calibri" pitchFamily="34" charset="0"/>
              </a:rPr>
              <a:t>earch </a:t>
            </a:r>
            <a:r>
              <a:rPr lang="en-US" sz="2800" dirty="0">
                <a:latin typeface="Calibri" pitchFamily="34" charset="0"/>
              </a:rPr>
              <a:t>and retrieve appropriate </a:t>
            </a:r>
            <a:r>
              <a:rPr lang="en-US" sz="2800" dirty="0" smtClean="0">
                <a:latin typeface="Calibri" pitchFamily="34" charset="0"/>
              </a:rPr>
              <a:t>government authorities </a:t>
            </a:r>
            <a:r>
              <a:rPr lang="en-US" sz="2800" dirty="0">
                <a:latin typeface="Calibri" pitchFamily="34" charset="0"/>
              </a:rPr>
              <a:t>that can aid in forest fire </a:t>
            </a:r>
            <a:r>
              <a:rPr lang="en-US" sz="2800" dirty="0" smtClean="0">
                <a:latin typeface="Calibri" pitchFamily="34" charset="0"/>
              </a:rPr>
              <a:t>management</a:t>
            </a:r>
          </a:p>
          <a:p>
            <a:pPr algn="just">
              <a:buFont typeface="Arial" charset="0"/>
              <a:buChar char="•"/>
            </a:pPr>
            <a:r>
              <a:rPr lang="en-US" sz="2800" dirty="0" smtClean="0">
                <a:latin typeface="Calibri" pitchFamily="34" charset="0"/>
              </a:rPr>
              <a:t> Utilizes a number of different </a:t>
            </a:r>
            <a:r>
              <a:rPr lang="en-US" sz="2800" dirty="0">
                <a:latin typeface="Calibri" pitchFamily="34" charset="0"/>
              </a:rPr>
              <a:t>communication techniques such as alerts, </a:t>
            </a:r>
            <a:r>
              <a:rPr lang="en-US" sz="2800" dirty="0" smtClean="0">
                <a:latin typeface="Calibri" pitchFamily="34" charset="0"/>
              </a:rPr>
              <a:t>SMS, emails.</a:t>
            </a:r>
          </a:p>
        </p:txBody>
      </p:sp>
      <p:sp>
        <p:nvSpPr>
          <p:cNvPr id="81" name="TextBox 31"/>
          <p:cNvSpPr txBox="1">
            <a:spLocks noChangeArrowheads="1"/>
          </p:cNvSpPr>
          <p:nvPr/>
        </p:nvSpPr>
        <p:spPr bwMode="auto">
          <a:xfrm>
            <a:off x="11611596" y="27005204"/>
            <a:ext cx="667164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GB" sz="2800" b="1" dirty="0" smtClean="0">
                <a:latin typeface="Calibri" pitchFamily="34" charset="0"/>
              </a:rPr>
              <a:t>WSN Monitoring Chart</a:t>
            </a:r>
          </a:p>
          <a:p>
            <a:pPr algn="just">
              <a:buFont typeface="Arial" charset="0"/>
              <a:buChar char="•"/>
            </a:pPr>
            <a:r>
              <a:rPr lang="en-US" sz="2800" dirty="0" smtClean="0">
                <a:latin typeface="Calibri" pitchFamily="34" charset="0"/>
              </a:rPr>
              <a:t>Visual representation of measurements</a:t>
            </a:r>
          </a:p>
          <a:p>
            <a:pPr algn="just">
              <a:buFont typeface="Arial" charset="0"/>
              <a:buChar char="•"/>
            </a:pPr>
            <a:r>
              <a:rPr lang="en-US" sz="2800" dirty="0" smtClean="0">
                <a:latin typeface="Calibri" pitchFamily="34" charset="0"/>
              </a:rPr>
              <a:t>Access to specific time periods</a:t>
            </a:r>
          </a:p>
          <a:p>
            <a:pPr algn="just">
              <a:buFont typeface="Arial" charset="0"/>
              <a:buChar char="•"/>
            </a:pPr>
            <a:r>
              <a:rPr lang="en-US" sz="2800" dirty="0" smtClean="0">
                <a:latin typeface="Calibri" pitchFamily="34" charset="0"/>
              </a:rPr>
              <a:t>Export graphs</a:t>
            </a:r>
          </a:p>
        </p:txBody>
      </p:sp>
      <p:sp>
        <p:nvSpPr>
          <p:cNvPr id="82" name="TextBox 31"/>
          <p:cNvSpPr txBox="1">
            <a:spLocks noChangeArrowheads="1"/>
          </p:cNvSpPr>
          <p:nvPr/>
        </p:nvSpPr>
        <p:spPr bwMode="auto">
          <a:xfrm>
            <a:off x="4144891" y="34278012"/>
            <a:ext cx="12075216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800" b="1" dirty="0">
                <a:latin typeface="Calibri" pitchFamily="34" charset="0"/>
              </a:rPr>
              <a:t>Enhanced G.I.S</a:t>
            </a:r>
            <a:r>
              <a:rPr lang="en-GB" sz="2800" b="1" dirty="0" smtClean="0">
                <a:latin typeface="Calibri" pitchFamily="34" charset="0"/>
              </a:rPr>
              <a:t>.</a:t>
            </a:r>
          </a:p>
          <a:p>
            <a:pPr algn="just">
              <a:buFont typeface="Arial" charset="0"/>
              <a:buChar char="•"/>
            </a:pPr>
            <a:r>
              <a:rPr lang="en-US" sz="2800" dirty="0">
                <a:latin typeface="Calibri" pitchFamily="34" charset="0"/>
              </a:rPr>
              <a:t>Plots sensor locations on the </a:t>
            </a:r>
            <a:r>
              <a:rPr lang="en-US" sz="2800" dirty="0" smtClean="0">
                <a:latin typeface="Calibri" pitchFamily="34" charset="0"/>
              </a:rPr>
              <a:t>map.</a:t>
            </a:r>
          </a:p>
          <a:p>
            <a:pPr algn="just">
              <a:buFont typeface="Arial" charset="0"/>
              <a:buChar char="•"/>
            </a:pPr>
            <a:r>
              <a:rPr lang="en-US" sz="2800" dirty="0" smtClean="0">
                <a:latin typeface="Calibri" pitchFamily="34" charset="0"/>
              </a:rPr>
              <a:t>Supports </a:t>
            </a:r>
            <a:r>
              <a:rPr lang="en-US" sz="2800" dirty="0">
                <a:latin typeface="Calibri" pitchFamily="34" charset="0"/>
              </a:rPr>
              <a:t>three </a:t>
            </a:r>
            <a:r>
              <a:rPr lang="en-US" sz="2800" dirty="0" smtClean="0">
                <a:latin typeface="Calibri" pitchFamily="34" charset="0"/>
              </a:rPr>
              <a:t>modes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</a:rPr>
              <a:t>(normal view/satellite view/plantation/fuel </a:t>
            </a:r>
            <a:r>
              <a:rPr lang="en-US" sz="2800" dirty="0">
                <a:latin typeface="Calibri" pitchFamily="34" charset="0"/>
              </a:rPr>
              <a:t>models </a:t>
            </a:r>
            <a:r>
              <a:rPr lang="en-US" sz="2800" dirty="0" smtClean="0">
                <a:latin typeface="Calibri" pitchFamily="34" charset="0"/>
              </a:rPr>
              <a:t>view)</a:t>
            </a:r>
          </a:p>
          <a:p>
            <a:pPr marL="0" lvl="1" indent="0" algn="just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Provides </a:t>
            </a:r>
            <a:r>
              <a:rPr lang="en-US" sz="2800" dirty="0">
                <a:latin typeface="Calibri" pitchFamily="34" charset="0"/>
              </a:rPr>
              <a:t>alternative off-road routes to the location of the </a:t>
            </a:r>
            <a:r>
              <a:rPr lang="en-US" sz="2800" dirty="0" smtClean="0">
                <a:latin typeface="Calibri" pitchFamily="34" charset="0"/>
              </a:rPr>
              <a:t>hazard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83" name="TextBox 31"/>
          <p:cNvSpPr txBox="1">
            <a:spLocks noChangeArrowheads="1"/>
          </p:cNvSpPr>
          <p:nvPr/>
        </p:nvSpPr>
        <p:spPr bwMode="auto">
          <a:xfrm>
            <a:off x="18164323" y="26156790"/>
            <a:ext cx="511256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800" b="1" dirty="0" smtClean="0">
                <a:latin typeface="Calibri" pitchFamily="34" charset="0"/>
              </a:rPr>
              <a:t>WSN Monitoring Data</a:t>
            </a:r>
          </a:p>
          <a:p>
            <a:pPr algn="just">
              <a:buFont typeface="Arial" charset="0"/>
              <a:buChar char="•"/>
            </a:pPr>
            <a:r>
              <a:rPr lang="en-US" sz="2800" dirty="0" smtClean="0">
                <a:latin typeface="Calibri" pitchFamily="34" charset="0"/>
              </a:rPr>
              <a:t>Execute queries on real-time and historic sensor data.</a:t>
            </a:r>
          </a:p>
          <a:p>
            <a:pPr algn="just">
              <a:buFont typeface="Arial" charset="0"/>
              <a:buChar char="•"/>
            </a:pPr>
            <a:r>
              <a:rPr lang="en-US" sz="2800" dirty="0" smtClean="0">
                <a:latin typeface="Calibri" pitchFamily="34" charset="0"/>
              </a:rPr>
              <a:t>Filter results.</a:t>
            </a:r>
          </a:p>
          <a:p>
            <a:pPr algn="just">
              <a:buFont typeface="Arial" charset="0"/>
              <a:buChar char="•"/>
            </a:pPr>
            <a:r>
              <a:rPr lang="en-US" sz="2800" dirty="0" smtClean="0">
                <a:latin typeface="Calibri" pitchFamily="34" charset="0"/>
              </a:rPr>
              <a:t>View WSN health and predicted lifetime.</a:t>
            </a:r>
          </a:p>
        </p:txBody>
      </p:sp>
      <p:pic>
        <p:nvPicPr>
          <p:cNvPr id="45" name="Picture 2" descr="C:\Users\George\Desktop\logo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44" t="40131" r="4056" b="29934"/>
          <a:stretch/>
        </p:blipFill>
        <p:spPr bwMode="auto">
          <a:xfrm>
            <a:off x="111164" y="2725339"/>
            <a:ext cx="4814345" cy="67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C:\Users\George\Desktop\logo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80"/>
          <a:stretch/>
        </p:blipFill>
        <p:spPr bwMode="auto">
          <a:xfrm>
            <a:off x="485987" y="449840"/>
            <a:ext cx="4064700" cy="20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4683" y="29596779"/>
            <a:ext cx="9460800" cy="6641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340" y="25730779"/>
            <a:ext cx="9461247" cy="6474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1515" y="29095385"/>
            <a:ext cx="9460800" cy="498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31"/>
          <p:cNvSpPr txBox="1">
            <a:spLocks noChangeArrowheads="1"/>
          </p:cNvSpPr>
          <p:nvPr/>
        </p:nvSpPr>
        <p:spPr bwMode="auto">
          <a:xfrm>
            <a:off x="1727247" y="37462046"/>
            <a:ext cx="2706747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GB" sz="2000" b="1" dirty="0">
                <a:latin typeface="Calibri" pitchFamily="34" charset="0"/>
              </a:rPr>
              <a:t>“FireWatch: G.I.S.-assisted Wireless Sensor Networks for Forest Fires”, Panayiotis G. Andreou, George Constantinou, </a:t>
            </a:r>
            <a:r>
              <a:rPr lang="en-GB" sz="2000" b="1" dirty="0" err="1">
                <a:latin typeface="Calibri" pitchFamily="34" charset="0"/>
              </a:rPr>
              <a:t>Demetrios</a:t>
            </a:r>
            <a:r>
              <a:rPr lang="en-GB" sz="2000" b="1" dirty="0">
                <a:latin typeface="Calibri" pitchFamily="34" charset="0"/>
              </a:rPr>
              <a:t> Zeinalipour-</a:t>
            </a:r>
            <a:r>
              <a:rPr lang="en-GB" sz="2000" b="1" dirty="0" err="1">
                <a:latin typeface="Calibri" pitchFamily="34" charset="0"/>
              </a:rPr>
              <a:t>Yazti</a:t>
            </a:r>
            <a:r>
              <a:rPr lang="en-GB" sz="2000" b="1" dirty="0">
                <a:latin typeface="Calibri" pitchFamily="34" charset="0"/>
              </a:rPr>
              <a:t> and George Samaras, 24th International Conference on Scientific and Statistical Database Management, </a:t>
            </a:r>
            <a:r>
              <a:rPr lang="en-GB" sz="2000" b="1" dirty="0" err="1">
                <a:latin typeface="Calibri" pitchFamily="34" charset="0"/>
              </a:rPr>
              <a:t>Chania</a:t>
            </a:r>
            <a:r>
              <a:rPr lang="en-GB" sz="2000" b="1" dirty="0">
                <a:latin typeface="Calibri" pitchFamily="34" charset="0"/>
              </a:rPr>
              <a:t>, Crete, Greece, 25-27 June, (2012).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GB" sz="2000" b="1" dirty="0">
                <a:latin typeface="Calibri" pitchFamily="34" charset="0"/>
              </a:rPr>
              <a:t>“Towards a Network-aware Middleware for Wireless Sensor Networks”, Andreou, P., Zeinalipour-</a:t>
            </a:r>
            <a:r>
              <a:rPr lang="en-GB" sz="2000" b="1" dirty="0" err="1">
                <a:latin typeface="Calibri" pitchFamily="34" charset="0"/>
              </a:rPr>
              <a:t>Yiazti</a:t>
            </a:r>
            <a:r>
              <a:rPr lang="en-GB" sz="2000" b="1" dirty="0">
                <a:latin typeface="Calibri" pitchFamily="34" charset="0"/>
              </a:rPr>
              <a:t>, D., Chrysanthis, P.K., Samaras, G. 8th International Workshop on Data Management for Sensor Networks (DMSN’11), The Westin Hotel, Seattle, WA, USA, August 29, (2011).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GB" sz="2000" b="1" dirty="0">
                <a:latin typeface="Calibri" pitchFamily="34" charset="0"/>
              </a:rPr>
              <a:t>"Power Efficiency through Tuple Ranking in Wireless Sensor Network Monitoring", P. Andreou, D. Zeinalipour-</a:t>
            </a:r>
            <a:r>
              <a:rPr lang="en-GB" sz="2000" b="1" dirty="0" err="1">
                <a:latin typeface="Calibri" pitchFamily="34" charset="0"/>
              </a:rPr>
              <a:t>Yazti</a:t>
            </a:r>
            <a:r>
              <a:rPr lang="en-GB" sz="2000" b="1" dirty="0">
                <a:latin typeface="Calibri" pitchFamily="34" charset="0"/>
              </a:rPr>
              <a:t>, P.K. Chrysanthis, G. Samaras, Distributed and Parallel Databases Journal, Vol.29, No.1-2, pp.113-150, 2011.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GB" sz="2000" b="1" dirty="0">
                <a:latin typeface="Calibri" pitchFamily="34" charset="0"/>
              </a:rPr>
              <a:t>"Optimized Query Routing Trees for Wireless Sensor Networks", P. Andreou, D. Zeinalipour-</a:t>
            </a:r>
            <a:r>
              <a:rPr lang="en-GB" sz="2000" b="1" dirty="0" err="1">
                <a:latin typeface="Calibri" pitchFamily="34" charset="0"/>
              </a:rPr>
              <a:t>Yazti,A</a:t>
            </a:r>
            <a:r>
              <a:rPr lang="en-GB" sz="2000" b="1" dirty="0">
                <a:latin typeface="Calibri" pitchFamily="34" charset="0"/>
              </a:rPr>
              <a:t>. </a:t>
            </a:r>
            <a:r>
              <a:rPr lang="en-GB" sz="2000" b="1" dirty="0" err="1">
                <a:latin typeface="Calibri" pitchFamily="34" charset="0"/>
              </a:rPr>
              <a:t>Pamboris</a:t>
            </a:r>
            <a:r>
              <a:rPr lang="en-GB" sz="2000" b="1" dirty="0">
                <a:latin typeface="Calibri" pitchFamily="34" charset="0"/>
              </a:rPr>
              <a:t>, P.K. Chrysanthis, G. Samaras, Information Systems Journal, Volume 36, Issue 2, pp.267-291, April 2011.</a:t>
            </a:r>
          </a:p>
        </p:txBody>
      </p:sp>
      <p:pic>
        <p:nvPicPr>
          <p:cNvPr id="55" name="Picture 9" descr="C:\Users\George\Desktop\geomatic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64" b="54134"/>
          <a:stretch/>
        </p:blipFill>
        <p:spPr bwMode="auto">
          <a:xfrm>
            <a:off x="26365489" y="40953776"/>
            <a:ext cx="655818" cy="58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personales.unican.es/iglesias/RPFChypre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8764" y="41062566"/>
            <a:ext cx="266693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s://www.dias.ac.cy/SiteCollectionImages/diarthrotika-tameia-(logo)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603" y="41062446"/>
            <a:ext cx="1501411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49"/>
          <p:cNvSpPr txBox="1">
            <a:spLocks noChangeArrowheads="1"/>
          </p:cNvSpPr>
          <p:nvPr/>
        </p:nvSpPr>
        <p:spPr bwMode="auto">
          <a:xfrm>
            <a:off x="6066979" y="1530054"/>
            <a:ext cx="18480122" cy="147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ctr"/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Sensor Networks for Forest Fires</a:t>
            </a:r>
            <a:endParaRPr lang="el-G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56" name="Straight Arrow Connector 55"/>
          <p:cNvCxnSpPr>
            <a:stCxn id="62" idx="1"/>
            <a:endCxn id="70" idx="2"/>
          </p:cNvCxnSpPr>
          <p:nvPr/>
        </p:nvCxnSpPr>
        <p:spPr>
          <a:xfrm flipH="1" flipV="1">
            <a:off x="7941656" y="22052334"/>
            <a:ext cx="665171" cy="802193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C:\Users\Panic\Cygwin\home\Panic\PhD\posters\icde09\sensor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2248845" y="23635630"/>
            <a:ext cx="1003175" cy="723810"/>
          </a:xfrm>
          <a:prstGeom prst="rect">
            <a:avLst/>
          </a:prstGeom>
          <a:noFill/>
        </p:spPr>
      </p:pic>
      <p:pic>
        <p:nvPicPr>
          <p:cNvPr id="58" name="Picture 2" descr="C:\Users\Panic\Cygwin\home\Panic\PhD\posters\icde09\sensor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4703764" y="22264628"/>
            <a:ext cx="1003175" cy="723810"/>
          </a:xfrm>
          <a:prstGeom prst="rect">
            <a:avLst/>
          </a:prstGeom>
          <a:noFill/>
        </p:spPr>
      </p:pic>
      <p:pic>
        <p:nvPicPr>
          <p:cNvPr id="59" name="Picture 2" descr="C:\Users\Panic\Cygwin\home\Panic\PhD\posters\icde09\sensor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3891919" y="23787936"/>
            <a:ext cx="1003175" cy="723810"/>
          </a:xfrm>
          <a:prstGeom prst="rect">
            <a:avLst/>
          </a:prstGeom>
          <a:noFill/>
        </p:spPr>
      </p:pic>
      <p:pic>
        <p:nvPicPr>
          <p:cNvPr id="60" name="Picture 2" descr="C:\Users\Panic\Cygwin\home\Panic\PhD\posters\icde09\sensor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8463951" y="23992820"/>
            <a:ext cx="1003175" cy="723810"/>
          </a:xfrm>
          <a:prstGeom prst="rect">
            <a:avLst/>
          </a:prstGeom>
          <a:noFill/>
        </p:spPr>
      </p:pic>
      <p:pic>
        <p:nvPicPr>
          <p:cNvPr id="61" name="Picture 2" descr="C:\Users\Panic\Cygwin\home\Panic\PhD\posters\icde09\sensor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575972" y="22768684"/>
            <a:ext cx="1003175" cy="723810"/>
          </a:xfrm>
          <a:prstGeom prst="rect">
            <a:avLst/>
          </a:prstGeom>
          <a:noFill/>
        </p:spPr>
      </p:pic>
      <p:pic>
        <p:nvPicPr>
          <p:cNvPr id="62" name="Picture 2" descr="C:\Users\Panic\Cygwin\home\Panic\PhD\posters\icde09\sensor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8606827" y="22492622"/>
            <a:ext cx="1003175" cy="723810"/>
          </a:xfrm>
          <a:prstGeom prst="rect">
            <a:avLst/>
          </a:prstGeom>
          <a:noFill/>
        </p:spPr>
      </p:pic>
      <p:pic>
        <p:nvPicPr>
          <p:cNvPr id="69" name="Picture 2" descr="C:\Users\Panic\Cygwin\home\Panic\PhD\posters\icde09\sensor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2034531" y="22349746"/>
            <a:ext cx="1003175" cy="723810"/>
          </a:xfrm>
          <a:prstGeom prst="rect">
            <a:avLst/>
          </a:prstGeom>
          <a:noFill/>
        </p:spPr>
      </p:pic>
      <p:pic>
        <p:nvPicPr>
          <p:cNvPr id="70" name="Picture 2" descr="C:\Users\Panic\Cygwin\home\Panic\PhD\posters\icde09\sensor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440068" y="21328524"/>
            <a:ext cx="1003175" cy="723810"/>
          </a:xfrm>
          <a:prstGeom prst="rect">
            <a:avLst/>
          </a:prstGeom>
          <a:noFill/>
        </p:spPr>
      </p:pic>
      <p:cxnSp>
        <p:nvCxnSpPr>
          <p:cNvPr id="71" name="Straight Arrow Connector 70"/>
          <p:cNvCxnSpPr>
            <a:stCxn id="61" idx="0"/>
            <a:endCxn id="70" idx="2"/>
          </p:cNvCxnSpPr>
          <p:nvPr/>
        </p:nvCxnSpPr>
        <p:spPr>
          <a:xfrm flipV="1">
            <a:off x="7077560" y="22052334"/>
            <a:ext cx="864096" cy="71635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9" idx="0"/>
            <a:endCxn id="58" idx="2"/>
          </p:cNvCxnSpPr>
          <p:nvPr/>
        </p:nvCxnSpPr>
        <p:spPr>
          <a:xfrm flipV="1">
            <a:off x="4393507" y="22988438"/>
            <a:ext cx="811845" cy="799498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0" idx="0"/>
            <a:endCxn id="62" idx="2"/>
          </p:cNvCxnSpPr>
          <p:nvPr/>
        </p:nvCxnSpPr>
        <p:spPr>
          <a:xfrm rot="5400000" flipH="1" flipV="1">
            <a:off x="8648783" y="23533188"/>
            <a:ext cx="776388" cy="14287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7" idx="3"/>
          </p:cNvCxnSpPr>
          <p:nvPr/>
        </p:nvCxnSpPr>
        <p:spPr>
          <a:xfrm flipV="1">
            <a:off x="3252020" y="22988438"/>
            <a:ext cx="1683092" cy="1009097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9" idx="3"/>
          </p:cNvCxnSpPr>
          <p:nvPr/>
        </p:nvCxnSpPr>
        <p:spPr>
          <a:xfrm>
            <a:off x="3037706" y="22711651"/>
            <a:ext cx="1761723" cy="57033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8" idx="3"/>
          </p:cNvCxnSpPr>
          <p:nvPr/>
        </p:nvCxnSpPr>
        <p:spPr>
          <a:xfrm flipV="1">
            <a:off x="5706939" y="22052334"/>
            <a:ext cx="1874678" cy="57419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2" descr="C:\Users\Panic\Cygwin\home\Panic\PhD\posters\icde09\sensor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9892711" y="23930812"/>
            <a:ext cx="1003175" cy="723810"/>
          </a:xfrm>
          <a:prstGeom prst="rect">
            <a:avLst/>
          </a:prstGeom>
          <a:noFill/>
        </p:spPr>
      </p:pic>
      <p:cxnSp>
        <p:nvCxnSpPr>
          <p:cNvPr id="85" name="Straight Arrow Connector 84"/>
          <p:cNvCxnSpPr>
            <a:stCxn id="84" idx="0"/>
          </p:cNvCxnSpPr>
          <p:nvPr/>
        </p:nvCxnSpPr>
        <p:spPr>
          <a:xfrm rot="16200000" flipV="1">
            <a:off x="9429125" y="22965638"/>
            <a:ext cx="785818" cy="114453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039184" y="23516301"/>
            <a:ext cx="33342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dirty="0" smtClean="0">
                <a:latin typeface="+mn-lt"/>
              </a:rPr>
              <a:t>Controlled Node</a:t>
            </a:r>
            <a:br>
              <a:rPr lang="en-GB" sz="3600" b="1" dirty="0" smtClean="0">
                <a:latin typeface="+mn-lt"/>
              </a:rPr>
            </a:br>
            <a:r>
              <a:rPr lang="en-GB" sz="3600" b="1" dirty="0" smtClean="0">
                <a:latin typeface="+mn-lt"/>
              </a:rPr>
              <a:t>Deployment</a:t>
            </a:r>
            <a:endParaRPr lang="el-GR" sz="3600" b="1" dirty="0">
              <a:latin typeface="+mn-lt"/>
            </a:endParaRPr>
          </a:p>
        </p:txBody>
      </p:sp>
      <p:sp>
        <p:nvSpPr>
          <p:cNvPr id="88" name="TextBox 18"/>
          <p:cNvSpPr txBox="1">
            <a:spLocks noChangeArrowheads="1"/>
          </p:cNvSpPr>
          <p:nvPr/>
        </p:nvSpPr>
        <p:spPr bwMode="auto">
          <a:xfrm>
            <a:off x="378347" y="3321543"/>
            <a:ext cx="45567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  <a:hlinkClick r:id="rId19"/>
              </a:rPr>
              <a:t>http://firewatch.cs.ucy.ac.cy/</a:t>
            </a:r>
            <a:endParaRPr lang="el-GR" sz="2800" b="1" dirty="0">
              <a:latin typeface="+mj-lt"/>
            </a:endParaRPr>
          </a:p>
        </p:txBody>
      </p:sp>
      <p:pic>
        <p:nvPicPr>
          <p:cNvPr id="8" name="Picture 6" descr="C:\Users\Panic\Desktop\Picture1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531" y="13123038"/>
            <a:ext cx="15439482" cy="79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Straight Arrow Connector 85"/>
          <p:cNvCxnSpPr/>
          <p:nvPr/>
        </p:nvCxnSpPr>
        <p:spPr>
          <a:xfrm flipV="1">
            <a:off x="8299227" y="19475524"/>
            <a:ext cx="0" cy="1712714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421179" y="17803862"/>
            <a:ext cx="0" cy="3524662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962523" y="21314010"/>
            <a:ext cx="5458656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9235331" y="21328524"/>
            <a:ext cx="1872208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7440068" y="17803862"/>
            <a:ext cx="1809700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9249845" y="17803862"/>
            <a:ext cx="14437" cy="3524662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906936" y="24716630"/>
            <a:ext cx="9200603" cy="9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1107539" y="21328524"/>
            <a:ext cx="0" cy="338820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940075" y="21294337"/>
            <a:ext cx="0" cy="338820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2248845" y="17803862"/>
            <a:ext cx="3265878" cy="16110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2248845" y="20847301"/>
            <a:ext cx="4144355" cy="0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5514723" y="17803862"/>
            <a:ext cx="0" cy="1584176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5486071" y="19388038"/>
            <a:ext cx="907129" cy="0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6393200" y="19388038"/>
            <a:ext cx="0" cy="1459263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2250555" y="17819972"/>
            <a:ext cx="0" cy="3027329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394571" y="17949619"/>
            <a:ext cx="648072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rgbClr val="0070C0"/>
                </a:solidFill>
              </a:rPr>
              <a:t>2</a:t>
            </a:r>
            <a:endParaRPr lang="el-GR" sz="3600" b="1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106539" y="21478011"/>
            <a:ext cx="648072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rgbClr val="FF0000"/>
                </a:solidFill>
              </a:rPr>
              <a:t>1</a:t>
            </a:r>
            <a:endParaRPr lang="el-GR" sz="3600" b="1" dirty="0">
              <a:solidFill>
                <a:srgbClr val="FF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779509" y="14094578"/>
            <a:ext cx="5328907" cy="1621051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txBody>
          <a:bodyPr wrap="square" rtlCol="0">
            <a:noAutofit/>
          </a:bodyPr>
          <a:lstStyle/>
          <a:p>
            <a:pPr algn="ctr"/>
            <a:endParaRPr lang="el-GR" sz="3600" b="1" dirty="0">
              <a:solidFill>
                <a:srgbClr val="00B05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906739" y="14205203"/>
            <a:ext cx="648072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rgbClr val="00B050"/>
                </a:solidFill>
              </a:rPr>
              <a:t>3</a:t>
            </a:r>
            <a:endParaRPr lang="el-GR" sz="3600" b="1" dirty="0">
              <a:solidFill>
                <a:srgbClr val="00B050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11209317" y="21260246"/>
            <a:ext cx="6955006" cy="851776"/>
          </a:xfrm>
          <a:prstGeom prst="roundRect">
            <a:avLst>
              <a:gd name="adj" fmla="val 3979"/>
            </a:avLst>
          </a:prstGeom>
          <a:solidFill>
            <a:schemeClr val="bg1">
              <a:alpha val="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72000" rIns="288000">
            <a:noAutofit/>
          </a:bodyPr>
          <a:lstStyle/>
          <a:p>
            <a:pPr algn="ctr"/>
            <a:r>
              <a:rPr lang="en-US" sz="4400" b="1" u="sng" dirty="0" smtClean="0">
                <a:solidFill>
                  <a:schemeClr val="tx1"/>
                </a:solidFill>
              </a:rPr>
              <a:t>VIRTUAL MACHINES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1434152" y="22112022"/>
            <a:ext cx="648072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rgbClr val="FF0000"/>
                </a:solidFill>
              </a:rPr>
              <a:t>1</a:t>
            </a:r>
            <a:endParaRPr lang="el-GR" sz="3600" b="1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1434152" y="22976288"/>
            <a:ext cx="648072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rgbClr val="0070C0"/>
                </a:solidFill>
              </a:rPr>
              <a:t>2</a:t>
            </a:r>
            <a:endParaRPr lang="el-GR" sz="3600" b="1" dirty="0">
              <a:solidFill>
                <a:srgbClr val="0070C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1443676" y="23911860"/>
            <a:ext cx="648072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rgbClr val="00B050"/>
                </a:solidFill>
              </a:rPr>
              <a:t>3</a:t>
            </a:r>
            <a:endParaRPr lang="el-GR" sz="3600" b="1" dirty="0">
              <a:solidFill>
                <a:srgbClr val="00B050"/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12115651" y="22052334"/>
            <a:ext cx="6322733" cy="748628"/>
          </a:xfrm>
          <a:prstGeom prst="roundRect">
            <a:avLst>
              <a:gd name="adj" fmla="val 3979"/>
            </a:avLst>
          </a:prstGeom>
          <a:solidFill>
            <a:schemeClr val="bg1">
              <a:alpha val="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72000" rIns="288000">
            <a:sp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Wireless Sensor Network   </a:t>
            </a:r>
          </a:p>
        </p:txBody>
      </p:sp>
      <p:sp>
        <p:nvSpPr>
          <p:cNvPr id="140" name="Rounded Rectangle 139"/>
          <p:cNvSpPr/>
          <p:nvPr/>
        </p:nvSpPr>
        <p:spPr>
          <a:xfrm>
            <a:off x="12082824" y="22939124"/>
            <a:ext cx="6322733" cy="748628"/>
          </a:xfrm>
          <a:prstGeom prst="roundRect">
            <a:avLst>
              <a:gd name="adj" fmla="val 3979"/>
            </a:avLst>
          </a:prstGeom>
          <a:solidFill>
            <a:schemeClr val="bg1">
              <a:alpha val="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72000" rIns="288000">
            <a:sp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G.I.S. Server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12043897" y="23823986"/>
            <a:ext cx="6322733" cy="748628"/>
          </a:xfrm>
          <a:prstGeom prst="roundRect">
            <a:avLst>
              <a:gd name="adj" fmla="val 3979"/>
            </a:avLst>
          </a:prstGeom>
          <a:solidFill>
            <a:schemeClr val="bg1">
              <a:alpha val="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72000" rIns="288000">
            <a:sp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Workflows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0"/>
          </a:schemeClr>
        </a:solidFill>
        <a:ln w="190500">
          <a:solidFill>
            <a:schemeClr val="accent3">
              <a:lumMod val="50000"/>
              <a:alpha val="80000"/>
            </a:schemeClr>
          </a:solidFill>
        </a:ln>
      </a:spPr>
      <a:bodyPr lIns="288000" tIns="72000" rIns="288000"/>
      <a:lstStyle>
        <a:defPPr defTabSz="4176431" fontAlgn="auto">
          <a:spcBef>
            <a:spcPts val="0"/>
          </a:spcBef>
          <a:spcAft>
            <a:spcPts val="0"/>
          </a:spcAft>
          <a:defRPr sz="4800" dirty="0" smtClean="0">
            <a:ln w="18000" cmpd="sng">
              <a:gradFill>
                <a:gsLst>
                  <a:gs pos="0">
                    <a:schemeClr val="accent3">
                      <a:lumMod val="50000"/>
                    </a:schemeClr>
                  </a:gs>
                  <a:gs pos="50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5400000" scaled="0"/>
              </a:gradFill>
              <a:prstDash val="solid"/>
              <a:miter lim="800000"/>
            </a:ln>
            <a:noFill/>
            <a:effectLst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4856</TotalTime>
  <Words>583</Words>
  <Application>Microsoft Office PowerPoint</Application>
  <PresentationFormat>Custom</PresentationFormat>
  <Paragraphs>64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Panayiotis Andreou</dc:creator>
  <cp:lastModifiedBy>Panayiotis Andreou</cp:lastModifiedBy>
  <cp:revision>196</cp:revision>
  <cp:lastPrinted>2012-03-30T10:00:18Z</cp:lastPrinted>
  <dcterms:created xsi:type="dcterms:W3CDTF">2009-03-24T11:53:39Z</dcterms:created>
  <dcterms:modified xsi:type="dcterms:W3CDTF">2012-06-19T10:24:53Z</dcterms:modified>
</cp:coreProperties>
</file>