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8" r:id="rId4"/>
    <p:sldId id="269" r:id="rId5"/>
    <p:sldId id="27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6" r:id="rId14"/>
    <p:sldId id="277" r:id="rId15"/>
    <p:sldId id="285" r:id="rId16"/>
    <p:sldId id="279" r:id="rId17"/>
    <p:sldId id="280" r:id="rId18"/>
    <p:sldId id="281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91" r:id="rId27"/>
    <p:sldId id="292" r:id="rId28"/>
    <p:sldId id="265" r:id="rId29"/>
    <p:sldId id="293" r:id="rId30"/>
    <p:sldId id="294" r:id="rId31"/>
    <p:sldId id="266" r:id="rId32"/>
    <p:sldId id="295" r:id="rId33"/>
    <p:sldId id="267" r:id="rId34"/>
    <p:sldId id="296" r:id="rId35"/>
    <p:sldId id="297" r:id="rId36"/>
    <p:sldId id="298" r:id="rId37"/>
    <p:sldId id="29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5515" autoAdjust="0"/>
  </p:normalViewPr>
  <p:slideViewPr>
    <p:cSldViewPr snapToGrid="0">
      <p:cViewPr>
        <p:scale>
          <a:sx n="101" d="100"/>
          <a:sy n="101" d="100"/>
        </p:scale>
        <p:origin x="-192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09-Oct-17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6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Για κάθε ενέργεια βελτιστοποίησης (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optimization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action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),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DBMS θα χρειαστεί να εκτιμήσει τις πιθανές επιπτώσεις της στη βάση δεδομένων, δηλαδή τόσο τους πόρους που θα χρησιμοποιήσει η ενέργεια, αλλά και τους πόρους που θα χρησιμοποιήσει το DBMS για την ανάπτυξή της.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Πρόβλημα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Είναι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σημαντικό το DBMS να εφαρμόσει αποτελεσματικά αυτές τις βελτιστοποιήσεις, χωρίς να επιβαρύνει υπερβολικά την απόδοση του συστήματος. Σε αντίθετη περίπτωση θα είναι πολύ δύσκολη η σχεδίαση ενός συστήματος που θα διορθώνεται αυτόματα, ειδικά στην περίπτωση που θα εφαρμόζει τις αλλαγές μια φορά την εβδομάδα.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Λύση: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in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-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memory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DBMS </a:t>
            </a:r>
            <a:r>
              <a:rPr lang="en-US" sz="1200" dirty="0" smtClean="0">
                <a:solidFill>
                  <a:srgbClr val="2D2E2D"/>
                </a:solidFill>
              </a:rPr>
              <a:t>Architecture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που μπορεί να εφαρμόσει βελτιστοποιήσεις, οι οποίες δεν επηρεάζουν πολύ την εφαρμογή κατά την ανάπτυξή τους, 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δηλαδή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DBMS στηρίζεται κυρίως στην μνήμη για αποθήκευση, διαχείριση και χειρισμό δεδομένων. 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Αυτό εξαλείφει την καθυστέρηση και την επιβάρυνση της αποθήκευσης στο σκληρό δίσκο και μειώνει το σύνολο εντολών που απαιτείται για την πρόσβαση στα δεδομένα.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Άρα, η απόδοση των εφαρμογών και των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μπορεί να βελτιωθεί σημαντικά.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in-memory DB </a:t>
            </a:r>
            <a:r>
              <a:rPr lang="el-GR" sz="1200" b="1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VS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disk-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optimized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DB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Οι in-memory DB είναι πιο γρήγορες από τις disk-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optimized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DB, επειδή η πρόσβαση στο δίσκο είναι πιο αργή από την πρόσβαση στη μνήμη. Έτσι οι</a:t>
            </a:r>
            <a:r>
              <a:rPr lang="el-GR" sz="1200" b="1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εσωτερικοί αλγόριθμοι βελτιστοποίησης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είναι απλούστεροι και εκτελούν λιγότερες οδηγίες CPU, άρα βελτιώνεται η απόδοση του συστήματος.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Να μην βασίζετε σε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program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analysis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tools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που υποστηρίζουν συγκεκριμένα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programming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environments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μόνο.  Θα πρέπει δηλαδή να φτιαχτεί με τέτοιο τρόπο ώστε να υποστηρίζει οποιοδήποτε 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environment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65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1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Τα προηγούμενα DBMS ήταν υπερβολικά δύσκολο να λειτουργούν αυτόματα, λόγω του ότι απαιτούσαν συχνή επανεκκίνηση (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restarting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) όταν γίνονταν αλλαγές (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changes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) και πολλές από αυτές τις 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ενέργεις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/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acts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 που αναφέραμε (βλέπε πίνακα) είναι πολύ αργές. </a:t>
            </a:r>
          </a:p>
          <a:p>
            <a:pPr lvl="0">
              <a:defRPr sz="1800"/>
            </a:pP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Η λύση σε αυτό το πρόβλημα, είναι η αρχιτεκτονική DBMS να διαθέτει ενσωματωμένα εξαρτήματα 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αυτοδιακίνησης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 (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integrated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self-driving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latin typeface="+mn-lt"/>
                <a:ea typeface="Arial"/>
                <a:cs typeface="Arial"/>
                <a:sym typeface="Arial"/>
              </a:rPr>
              <a:t>components</a:t>
            </a:r>
            <a:r>
              <a:rPr lang="el-GR" sz="1200" dirty="0">
                <a:latin typeface="+mn-lt"/>
                <a:ea typeface="Arial"/>
                <a:cs typeface="Arial"/>
                <a:sym typeface="Arial"/>
              </a:rPr>
              <a:t>) για πιο καλό έλεγχο του συστήματος.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Η μέτρηση που επηρεάζει πιο πολύ την απόδοση είναι η καθυστέρηση (είτε σε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είτε σε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transactions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/ συναλλαγές) και άρα είναι αυτή που πρέπει να βελτιστοποιήσουμε.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/>
              <a:t>ενσωματωμένα </a:t>
            </a:r>
            <a:r>
              <a:rPr lang="en-US" sz="1200" dirty="0"/>
              <a:t>self-driving </a:t>
            </a:r>
            <a:r>
              <a:rPr lang="el-GR" sz="1200" dirty="0"/>
              <a:t>εξαρτήματα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6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Peleton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περιέχει ένα ενσωματωμένο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monitor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για να παρακολουθεί την εσωτερική ροή συμβάντων (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internal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event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stream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) του συστήματος, για τα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που εκτελέστηκαν.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Έτσι το DBMS μπορεί να κατασκευάζει μοντέλα πρόβλεψης (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forecast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models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) για να προβλέψουν το αναμενόμενο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του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application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 Με βάση το προβλεπόμενο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επιλέγει τις καλύτερες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actions</a:t>
            </a: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6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Runtime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metrics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Tο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DBMS, ομαδοποιεί παρόμοια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χωρίς να χρειάζεται να κατανοήσει τη σημασία τους, αλλά είναι πιο ευαίσθητα/(επηρεάζονται πιο πολύ από,) στις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αλλαγές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που γίνονται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είτε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στα περιεχόμενα της βάσης δεδομένων είτε στον φυσικό σχεδιασμό τους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Logical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Semantics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: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ανεξάρτητα από τις αλλαγές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στο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Peleton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: έτσι με βάση την ήδη υπάρχον μέθοδο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DBSeer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τα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ταξινομούνται με βάση τη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λογική σημασιολογία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των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και στον αριθμό των πλειάδων (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tuples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) που έχουν πρόσβαση [41]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Peloton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χρησιμοποιεί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cross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validation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τεχνικές για να καθορίσει πότε το ποσοστό σφάλματος της ομαδοποίησης των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clusters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υπερβαίνει ένα κατώφλι. Έτσι ξαναγίνεται η ομαδοποίηση και εκπαιδεύονται  ξανά τα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forecast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models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5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= φόρτος εργασίας. Το ποσό εργασίας που παράγει ή μπορεί να παράγει ένα μηχάνημα σε μια συγκεκριμένη χρονική περίοδο.  Στην δική μας περίπτωση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εννοούμε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τον α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ριθμό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των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ή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και των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transactions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που εκτελούνται. </a:t>
            </a:r>
            <a:endParaRPr lang="el-GR" sz="1200" dirty="0" smtClean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 smtClean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Αν θέλουμε να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κάνουμε </a:t>
            </a:r>
            <a:r>
              <a:rPr lang="el-GR" sz="1200" baseline="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αναβάθμηση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του</a:t>
            </a:r>
            <a:r>
              <a:rPr lang="en-GB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hardware </a:t>
            </a:r>
            <a:r>
              <a:rPr lang="el-GR" sz="1200" baseline="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ισως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χρειαστεί να κάνουμε </a:t>
            </a:r>
            <a:r>
              <a:rPr lang="en-GB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back up the data or test those update to another test system</a:t>
            </a: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/>
              <a:t>Ένα μοντέλο πρόβλεψης που εφαρμόστηκε στα προηγούμενα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8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LSTM = … αφού μπορούν να καθορίζουν αν θα διατηρηθούν οι παλιότερες πληροφορίες 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..με μακροπρόθεσμη μνήμη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5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74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>
                <a:solidFill>
                  <a:srgbClr val="2D2E2D"/>
                </a:solidFill>
              </a:rPr>
              <a:t>Το σύστημα καθώς αναζητά ενέργειες με τη χρήση του </a:t>
            </a:r>
            <a:r>
              <a:rPr lang="el-GR" sz="1200" dirty="0" err="1">
                <a:solidFill>
                  <a:srgbClr val="2D2E2D"/>
                </a:solidFill>
              </a:rPr>
              <a:t>control</a:t>
            </a:r>
            <a:r>
              <a:rPr lang="el-GR" sz="1200" dirty="0">
                <a:solidFill>
                  <a:srgbClr val="2D2E2D"/>
                </a:solidFill>
              </a:rPr>
              <a:t> </a:t>
            </a:r>
            <a:r>
              <a:rPr lang="el-GR" sz="1200" dirty="0" err="1">
                <a:solidFill>
                  <a:srgbClr val="2D2E2D"/>
                </a:solidFill>
              </a:rPr>
              <a:t>framework</a:t>
            </a:r>
            <a:r>
              <a:rPr lang="el-GR" sz="1200" dirty="0">
                <a:solidFill>
                  <a:srgbClr val="2D2E2D"/>
                </a:solidFill>
              </a:rPr>
              <a:t>, τις αποθηκεύει σε έναν κατάλογο (</a:t>
            </a:r>
            <a:r>
              <a:rPr lang="el-GR" sz="1200" dirty="0" err="1">
                <a:solidFill>
                  <a:srgbClr val="2D2E2D"/>
                </a:solidFill>
              </a:rPr>
              <a:t>catalog</a:t>
            </a:r>
            <a:r>
              <a:rPr lang="el-GR" sz="1200" dirty="0">
                <a:solidFill>
                  <a:srgbClr val="2D2E2D"/>
                </a:solidFill>
              </a:rPr>
              <a:t>) μαζί με το </a:t>
            </a:r>
            <a:r>
              <a:rPr lang="el-GR" sz="1200" dirty="0" err="1">
                <a:solidFill>
                  <a:srgbClr val="2D2E2D"/>
                </a:solidFill>
              </a:rPr>
              <a:t>history</a:t>
            </a:r>
            <a:r>
              <a:rPr lang="el-GR" sz="1200" dirty="0">
                <a:solidFill>
                  <a:srgbClr val="2D2E2D"/>
                </a:solidFill>
              </a:rPr>
              <a:t> του τι συνέβη στο σύστημα όταν τις κάλεσε…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77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l-GR" sz="1200" dirty="0"/>
              <a:t>Η προσέγγιση που χρησιμοποιείται για την επιλογή των καλύτερων ενεργειών είναι το </a:t>
            </a:r>
            <a:r>
              <a:rPr lang="el-GR" sz="1200" dirty="0" err="1"/>
              <a:t>Receding</a:t>
            </a:r>
            <a:r>
              <a:rPr lang="el-GR" sz="1200" dirty="0"/>
              <a:t> </a:t>
            </a:r>
            <a:r>
              <a:rPr lang="el-GR" sz="1200" dirty="0" err="1"/>
              <a:t>Horizon</a:t>
            </a:r>
            <a:r>
              <a:rPr lang="el-GR" sz="1200" dirty="0"/>
              <a:t> </a:t>
            </a:r>
            <a:r>
              <a:rPr lang="el-GR" sz="1200" dirty="0" err="1"/>
              <a:t>Control</a:t>
            </a:r>
            <a:r>
              <a:rPr lang="el-GR" sz="1200" dirty="0"/>
              <a:t> </a:t>
            </a:r>
            <a:r>
              <a:rPr lang="el-GR" sz="1200" dirty="0" err="1"/>
              <a:t>Model</a:t>
            </a:r>
            <a:r>
              <a:rPr lang="el-GR" sz="1200" dirty="0"/>
              <a:t>.</a:t>
            </a:r>
          </a:p>
          <a:p>
            <a:pPr lvl="0">
              <a:defRPr sz="1800"/>
            </a:pPr>
            <a:r>
              <a:rPr lang="el-GR" sz="1200" dirty="0"/>
              <a:t>Η διαδικασία που ακολουθεί το μοντέλο σε κάθε εποχή είναι … </a:t>
            </a:r>
          </a:p>
          <a:p>
            <a:pPr lvl="0">
              <a:defRPr sz="1800"/>
            </a:pPr>
            <a:endParaRPr lang="el-GR" sz="1200" dirty="0"/>
          </a:p>
          <a:p>
            <a:pPr lvl="0">
              <a:defRPr sz="1800"/>
            </a:pPr>
            <a:r>
              <a:rPr lang="el-GR" sz="1200" dirty="0"/>
              <a:t>Η δομή του RHCM, είναι ένα δέντρο, όπου κάθε επίπεδο περιέχει την ενέργεια που μπορεί να καλέσει το DBMS εκείνη την στιγμή.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20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sz="1800"/>
            </a:pPr>
            <a:r>
              <a:rPr lang="el-GR" sz="1200" dirty="0"/>
              <a:t>Το σύστημα ερευνά το δέντρο υπολογίζοντας το </a:t>
            </a:r>
            <a:r>
              <a:rPr lang="el-GR" sz="1200" dirty="0" err="1"/>
              <a:t>cost-benefit</a:t>
            </a:r>
            <a:r>
              <a:rPr lang="el-GR" sz="1200" dirty="0"/>
              <a:t> (κόστος-όφελος) των </a:t>
            </a:r>
            <a:r>
              <a:rPr lang="el-GR" sz="1200" dirty="0" err="1"/>
              <a:t>acts</a:t>
            </a:r>
            <a:r>
              <a:rPr lang="el-GR" sz="1200" dirty="0"/>
              <a:t> και επιλέγει την ακολουθία </a:t>
            </a:r>
            <a:r>
              <a:rPr lang="el-GR" sz="1200" dirty="0" err="1"/>
              <a:t>acts</a:t>
            </a:r>
            <a:r>
              <a:rPr lang="el-GR" sz="1200" dirty="0"/>
              <a:t> που έχει το καλύτερο αποτέλεσμα.</a:t>
            </a:r>
          </a:p>
          <a:p>
            <a:pPr lvl="0">
              <a:defRPr sz="1800"/>
            </a:pPr>
            <a:endParaRPr lang="el-GR" sz="1200" dirty="0"/>
          </a:p>
          <a:p>
            <a:pPr lvl="0">
              <a:defRPr sz="1800"/>
            </a:pPr>
            <a:r>
              <a:rPr lang="el-GR" sz="1200" dirty="0"/>
              <a:t>Επειδή πολλές ενέργειες δεν θα έχουν αναπτυχθεί πριν, δεν είναι πάντοτε δυνατό να δημιουργηθούν αυτές οι πληροφορίες από προηγούμενο ιστορικό.</a:t>
            </a:r>
          </a:p>
          <a:p>
            <a:pPr lvl="0">
              <a:defRPr sz="1800"/>
            </a:pPr>
            <a:r>
              <a:rPr lang="el-GR" sz="1200" dirty="0"/>
              <a:t>Έτσι αυτό το κόστος εκτιμάται με </a:t>
            </a:r>
            <a:r>
              <a:rPr lang="el-GR" sz="1200" dirty="0" err="1"/>
              <a:t>analytical</a:t>
            </a:r>
            <a:r>
              <a:rPr lang="el-GR" sz="1200" dirty="0"/>
              <a:t> </a:t>
            </a:r>
            <a:r>
              <a:rPr lang="el-GR" sz="1200" dirty="0" err="1"/>
              <a:t>models</a:t>
            </a:r>
            <a:r>
              <a:rPr lang="el-GR" sz="1200" dirty="0"/>
              <a:t> (αναλυτικά μοντέλα) που βελτιώνονται αυτόματα με </a:t>
            </a:r>
            <a:r>
              <a:rPr lang="el-GR" sz="1200" dirty="0" err="1"/>
              <a:t>feedback</a:t>
            </a:r>
            <a:r>
              <a:rPr lang="el-GR" sz="1200" dirty="0"/>
              <a:t> </a:t>
            </a:r>
            <a:r>
              <a:rPr lang="el-GR" sz="1200" dirty="0" err="1"/>
              <a:t>mechanism</a:t>
            </a:r>
            <a:r>
              <a:rPr lang="el-GR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3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/>
              <a:t>…για να βρούμε το μονοπάτι των βέλτιστων ενεργειών…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56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5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9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err="1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TensorFlow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= μια βιβλιοθήκη λογισμικού ανοιχτού κώδικα για την μηχανική μάθηση. σε διάφορες εργασίες. Πρόκειται για ένα σύστημα για την κατασκευή και την εκπαίδευση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νευρωνικών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δικτύων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5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Δεν υπάρχουν όλες οι τεχνικές για πλήρη αυτοματοποίηση του συστήματος, απαιτείται ανθρώπινη παρέμβαση για την παρακολούθηση, διαχείριση και συντονισμό του DBMS. 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Παρατηρούν τη συμπεριφορά του DBMS εξωτερικά του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συστήματος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και συμβουλεύουν το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DB</a:t>
            </a:r>
            <a:r>
              <a:rPr lang="en-GB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Administrator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για το πώς να διορθώσει ένα συγκεκριμένο πρόβλημα σύμφωνα με το </a:t>
            </a: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τρέχον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Reactionary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(αντιδραστικά) = Για να βελτιστοποιήσουν κάτι πρέπει πρώτα να εμφανιστεί το πρόβλημα!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7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Η μεθοδολογία που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χρησιμοποιήθηκε: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raining </a:t>
            </a:r>
            <a:r>
              <a:rPr lang="en-US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set and Testing 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set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- επίπεδο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γραμμικής παλινδρόμησης (</a:t>
            </a:r>
            <a:r>
              <a:rPr lang="en-US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linear regression layer).</a:t>
            </a:r>
            <a:endParaRPr lang="en-US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n-US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Για την εκπαίδευση των μοντέλων χρειάστηκαν 3 εβδομάδες. 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Υπόθεση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: Τα 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είναι στα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σωστά 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cluster</a:t>
            </a:r>
            <a:endParaRPr lang="en-US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 smtClean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RNN</a:t>
            </a:r>
            <a:r>
              <a:rPr lang="en-US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: recurrent neural networks 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LSTM: Long short term memory 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–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Είδος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baseline="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νευρονικού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baseline="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δυκτίου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 </a:t>
            </a:r>
            <a:r>
              <a:rPr lang="en-US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parallagi</a:t>
            </a:r>
            <a:r>
              <a:rPr lang="en-US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you RNN</a:t>
            </a:r>
            <a:endParaRPr lang="en-US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6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345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87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3379" lvl="0" indent="-373379" defTabSz="490727">
              <a:lnSpc>
                <a:spcPct val="100000"/>
              </a:lnSpc>
              <a:spcBef>
                <a:spcPts val="3500"/>
              </a:spcBef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Οι προβλέψεις που παράγονται από το RNN σε σχέση με το πραγματικό σύνολο δεδομένων -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wrorkload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για δύο διαφορετικούς χρονικούς ορίζοντες</a:t>
            </a:r>
          </a:p>
          <a:p>
            <a:pPr marL="373379" lvl="0" indent="-373379" defTabSz="490727">
              <a:lnSpc>
                <a:spcPct val="100000"/>
              </a:lnSpc>
              <a:spcBef>
                <a:spcPts val="3500"/>
              </a:spcBef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πρώτο RNN είχε ποσοστό σφάλματος 11,3%.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73379" lvl="0" indent="-373379" defTabSz="490727">
              <a:lnSpc>
                <a:spcPct val="100000"/>
              </a:lnSpc>
              <a:spcBef>
                <a:spcPts val="3500"/>
              </a:spcBef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Το δεύτερο RNN είχε ποσοστό σφάλματος 13,2%.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l-GR" dirty="0" smtClean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 smtClean="0">
                <a:solidFill>
                  <a:srgbClr val="2D2E2D"/>
                </a:solidFill>
              </a:rPr>
              <a:t>Έτρεξε το </a:t>
            </a:r>
            <a:r>
              <a:rPr lang="el-GR" dirty="0" err="1" smtClean="0">
                <a:solidFill>
                  <a:srgbClr val="2D2E2D"/>
                </a:solidFill>
              </a:rPr>
              <a:t>Pel</a:t>
            </a:r>
            <a:r>
              <a:rPr lang="en-US" dirty="0" smtClean="0">
                <a:solidFill>
                  <a:srgbClr val="2D2E2D"/>
                </a:solidFill>
              </a:rPr>
              <a:t>e</a:t>
            </a:r>
            <a:r>
              <a:rPr lang="el-GR" dirty="0" err="1" smtClean="0">
                <a:solidFill>
                  <a:srgbClr val="2D2E2D"/>
                </a:solidFill>
              </a:rPr>
              <a:t>ton</a:t>
            </a:r>
            <a:r>
              <a:rPr lang="el-GR" dirty="0" smtClean="0">
                <a:solidFill>
                  <a:srgbClr val="2D2E2D"/>
                </a:solidFill>
              </a:rPr>
              <a:t> με </a:t>
            </a:r>
            <a:r>
              <a:rPr lang="en-US" dirty="0" smtClean="0">
                <a:solidFill>
                  <a:srgbClr val="2D2E2D"/>
                </a:solidFill>
              </a:rPr>
              <a:t>Tensor – Flow </a:t>
            </a:r>
            <a:r>
              <a:rPr lang="el-GR" dirty="0" smtClean="0">
                <a:solidFill>
                  <a:srgbClr val="2D2E2D"/>
                </a:solidFill>
              </a:rPr>
              <a:t>σε ένα </a:t>
            </a:r>
            <a:r>
              <a:rPr lang="el-GR" dirty="0" err="1" smtClean="0">
                <a:solidFill>
                  <a:srgbClr val="2D2E2D"/>
                </a:solidFill>
              </a:rPr>
              <a:t>Nvidia</a:t>
            </a:r>
            <a:r>
              <a:rPr lang="el-GR" dirty="0" smtClean="0">
                <a:solidFill>
                  <a:srgbClr val="2D2E2D"/>
                </a:solidFill>
              </a:rPr>
              <a:t> </a:t>
            </a:r>
            <a:r>
              <a:rPr lang="el-GR" dirty="0" err="1" smtClean="0">
                <a:solidFill>
                  <a:srgbClr val="2D2E2D"/>
                </a:solidFill>
              </a:rPr>
              <a:t>GeForce</a:t>
            </a:r>
            <a:r>
              <a:rPr lang="el-GR" dirty="0" smtClean="0">
                <a:solidFill>
                  <a:srgbClr val="2D2E2D"/>
                </a:solidFill>
              </a:rPr>
              <a:t> GTX 980 </a:t>
            </a:r>
            <a:r>
              <a:rPr lang="el-GR" dirty="0" smtClean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GPU.</a:t>
            </a:r>
            <a:endParaRPr lang="el-GR" dirty="0" smtClean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 smtClean="0">
                <a:solidFill>
                  <a:srgbClr val="2D2E2D"/>
                </a:solidFill>
              </a:rPr>
              <a:t>Διάρκεια εκπαίδευσης πρώτου RNN ήταν 11 λεπτά.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 smtClean="0">
                <a:solidFill>
                  <a:srgbClr val="2D2E2D"/>
                </a:solidFill>
              </a:rPr>
              <a:t>Διάρκεια εκπαίδευσης δεύτερου RNN ήταν 18 λεπτά.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 smtClean="0">
                <a:solidFill>
                  <a:srgbClr val="2D2E2D"/>
                </a:solidFill>
              </a:rPr>
              <a:t>Δεν υπήρχε CPU </a:t>
            </a:r>
            <a:r>
              <a:rPr lang="en-US" dirty="0" smtClean="0">
                <a:solidFill>
                  <a:srgbClr val="2D2E2D"/>
                </a:solidFill>
              </a:rPr>
              <a:t>overhead</a:t>
            </a:r>
            <a:r>
              <a:rPr lang="el-GR" dirty="0" smtClean="0">
                <a:solidFill>
                  <a:srgbClr val="2D2E2D"/>
                </a:solidFill>
              </a:rPr>
              <a:t>, αφού όλος ο υπολογισμός έγινε από το GPU.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9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/>
              <a:t>Χρησιμοποιώντας αυτά τα μοντέλα, ενεργοποιούμε τις ενέργειες βελτιστοποίησης δεδομένων στο </a:t>
            </a:r>
            <a:r>
              <a:rPr lang="el-GR" sz="1200" dirty="0" err="1"/>
              <a:t>Peloton</a:t>
            </a:r>
            <a:r>
              <a:rPr lang="el-GR" sz="1200" dirty="0"/>
              <a:t> όπου μετακινεί πίνακες σε διαφορετικές διατάξεις με βάση τους τύπους των ερωτημάτων.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016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Πήραν ως είσοδο HTAP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στο οποίο εκτελούνται OLTP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κατά την διάρκεια της μέρας και OLAP την νύχτα.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Και μετά με την χρήση αυτών των HTAP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σύγκριναν την απόδοσης του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Peleton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όταν χρησιμοποιεί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autonomous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hybrid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storage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layout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actions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σε αντίθεση με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static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layouts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 </a:t>
            </a: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Σχολιασμός αποτελεσμάτων 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Στο αυτόματο σύστημα, στα ερωτήματα OLAP υπάρχει καθυστέρηση του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όσο και αυτή  στη διάταξη κατά στήλη του στατικού συστήματος. 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Στα ερωτήματα OLTP, το αυτόματο σύστημα έχει πάρα πολύ διαφορά στην καθυστέρηση με το στατικό, λόγο του ότι εκτελεί λιγότερες εγγραφές στη μνήμη.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83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7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>
                <a:solidFill>
                  <a:srgbClr val="2D2E2D"/>
                </a:solidFill>
              </a:rPr>
              <a:t>αποτελέσματα σχετικά με τη χρήση του </a:t>
            </a:r>
            <a:r>
              <a:rPr lang="el-GR" sz="1200" dirty="0" err="1">
                <a:solidFill>
                  <a:srgbClr val="2D2E2D"/>
                </a:solidFill>
              </a:rPr>
              <a:t>Peloton</a:t>
            </a:r>
            <a:r>
              <a:rPr lang="el-GR" sz="1200" dirty="0">
                <a:solidFill>
                  <a:srgbClr val="2D2E2D"/>
                </a:solidFill>
              </a:rPr>
              <a:t> για την πρόβλεψη του </a:t>
            </a:r>
            <a:r>
              <a:rPr lang="el-GR" sz="1200" dirty="0" err="1">
                <a:solidFill>
                  <a:srgbClr val="2D2E2D"/>
                </a:solidFill>
              </a:rPr>
              <a:t>workload</a:t>
            </a:r>
            <a:r>
              <a:rPr lang="el-GR" sz="1200" dirty="0">
                <a:solidFill>
                  <a:srgbClr val="2D2E2D"/>
                </a:solidFill>
              </a:rPr>
              <a:t> και την ανάπτυξη ενεργειών (</a:t>
            </a:r>
            <a:r>
              <a:rPr lang="el-GR" sz="1200" dirty="0" err="1">
                <a:solidFill>
                  <a:srgbClr val="2D2E2D"/>
                </a:solidFill>
              </a:rPr>
              <a:t>acts</a:t>
            </a:r>
            <a:r>
              <a:rPr lang="el-GR" sz="1200" dirty="0">
                <a:solidFill>
                  <a:srgbClr val="2D2E2D"/>
                </a:solidFill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8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Αριθμός των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ή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και των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transactions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που εκτελούνται. </a:t>
            </a:r>
            <a:r>
              <a:rPr lang="el-GR" sz="1200" dirty="0" err="1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Αρα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έχουμε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τα </a:t>
            </a:r>
            <a:r>
              <a:rPr lang="en-GB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 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που είναι για </a:t>
            </a:r>
            <a:r>
              <a:rPr lang="en-GB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read </a:t>
            </a:r>
            <a:r>
              <a:rPr lang="el-GR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είτε για </a:t>
            </a:r>
            <a:r>
              <a:rPr lang="en-GB" sz="1200" baseline="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write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dirty="0" err="1" smtClean="0">
                <a:solidFill>
                  <a:srgbClr val="2D2E2D"/>
                </a:solidFill>
              </a:rPr>
              <a:t>Tο</a:t>
            </a:r>
            <a:r>
              <a:rPr lang="el-GR" sz="1200" dirty="0" smtClean="0">
                <a:solidFill>
                  <a:srgbClr val="2D2E2D"/>
                </a:solidFill>
              </a:rPr>
              <a:t> </a:t>
            </a:r>
            <a:r>
              <a:rPr lang="el-GR" sz="1200" dirty="0">
                <a:solidFill>
                  <a:srgbClr val="2D2E2D"/>
                </a:solidFill>
              </a:rPr>
              <a:t>DBMS πρέπει να γνωρίζει σε ποια από τις δύο κατηγορίες </a:t>
            </a:r>
            <a:r>
              <a:rPr lang="el-GR" sz="1200" dirty="0" err="1">
                <a:solidFill>
                  <a:srgbClr val="2D2E2D"/>
                </a:solidFill>
              </a:rPr>
              <a:t>workload</a:t>
            </a:r>
            <a:r>
              <a:rPr lang="el-GR" sz="1200" dirty="0">
                <a:solidFill>
                  <a:srgbClr val="2D2E2D"/>
                </a:solidFill>
              </a:rPr>
              <a:t> ανήκει η εφαρμογή, ώστε να αποφασίσει πώς να βελτιστοποιήσει τη ΒΔ.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5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Πιθανή λύση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Η βάση δεδομένων να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χωρίζεται 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σε 2 DBMS, ένα για OLTP και ένα για OLAP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και περιοδικά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streams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(ροές) να ενημερώνονται μεταξύ τους.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n-GB" sz="1200" dirty="0" smtClean="0">
              <a:solidFill>
                <a:srgbClr val="2D2E2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 smtClean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Πρόβλημα</a:t>
            </a:r>
            <a:r>
              <a:rPr lang="el-GR" b="1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endParaRPr lang="el-GR" b="1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Όταν εκτελείται HTAP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workload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GB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l-GR" sz="1200" dirty="0" smtClean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δηλ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. όταν εκτελούνται OLAP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queries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σε δεδομένα τα οποία μόλις έχουν γραφτεί από τις OLTP συναλλαγές. 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ΚΑΛΎΤΕΡΗ ΛΎΣΗ 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Ένα σύστημα που να επιλέγει αυτόματα τις κατάλληλες βελτιστοποιήσεις OLTP ή OLAP, για διαφορετικά τμήματα βάσεων δεδομένων.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7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smtClean="0"/>
              <a:t>Να</a:t>
            </a:r>
            <a:r>
              <a:rPr lang="el-GR" baseline="0" dirty="0" smtClean="0"/>
              <a:t> είναι σε θέση το σύστημα μας να προβλέπει το </a:t>
            </a:r>
            <a:r>
              <a:rPr lang="en-GB" baseline="0" dirty="0" smtClean="0"/>
              <a:t>workload </a:t>
            </a:r>
            <a:r>
              <a:rPr lang="el-GR" baseline="0" dirty="0" smtClean="0"/>
              <a:t>που θα έρθει στο μέλλον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Απόφαση βελτιστοποιήσεων: να επιλέξει τον κατάλληλο τύπο βελτιστοποίησης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Πότε να κάνει τις βελτιστοποιήσεις: το βράδυ ίσως λόγω του ότι οι πόροι του συστήματος είναι διαθέσιμοι, το φόρτο εργασίας της βάσης είναι ελάχιστο.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Τύποι ενεργειών που ένα DBMS πρέπει να υποστηρίζει :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lang="el-GR" sz="1200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1. φυσικό σχεδιασμό της βάσης δεδομένων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2. αλλαγές σε οργάνωση δεδομένων</a:t>
            </a:r>
            <a:endParaRPr lang="el-GR" dirty="0">
              <a:solidFill>
                <a:srgbClr val="2D2E2D"/>
              </a:solidFill>
              <a:latin typeface="+mn-lt"/>
              <a:ea typeface="Arial"/>
              <a:cs typeface="Arial"/>
              <a:sym typeface="Arial"/>
            </a:endParaRPr>
          </a:p>
          <a:p>
            <a:pPr lvl="0" defTabSz="914400">
              <a:lnSpc>
                <a:spcPct val="100000"/>
              </a:lnSpc>
              <a:defRPr sz="1800"/>
            </a:pP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3. συμπεριφορά του χρόνου εκτέλεσης (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runtime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) του DBMS – επηρεάζουν την </a:t>
            </a:r>
            <a:r>
              <a:rPr lang="el-GR" sz="1200" dirty="0" err="1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runtime</a:t>
            </a:r>
            <a:r>
              <a:rPr lang="el-GR" sz="1200" dirty="0">
                <a:solidFill>
                  <a:srgbClr val="2D2E2D"/>
                </a:solidFill>
                <a:latin typeface="+mn-lt"/>
                <a:ea typeface="Arial"/>
                <a:cs typeface="Arial"/>
                <a:sym typeface="Arial"/>
              </a:rPr>
              <a:t> συμπεριφορά του DBMS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09-Oct-17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09-Oct-17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09-Oct-17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09-Oct-17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09-Oct-17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09-Oct-17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09-Oct-17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09-Oct-17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09-Oct-17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" y="1909346"/>
            <a:ext cx="8375904" cy="3383280"/>
          </a:xfrm>
        </p:spPr>
        <p:txBody>
          <a:bodyPr>
            <a:noAutofit/>
          </a:bodyPr>
          <a:lstStyle/>
          <a:p>
            <a:r>
              <a:rPr lang="en-US" sz="6000" dirty="0"/>
              <a:t>Self-Driving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730492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 err="1">
                <a:solidFill>
                  <a:srgbClr val="C00000"/>
                </a:solidFill>
              </a:rPr>
              <a:t>Trigeorgi</a:t>
            </a:r>
            <a:r>
              <a:rPr lang="en-US" dirty="0">
                <a:solidFill>
                  <a:srgbClr val="C00000"/>
                </a:solidFill>
              </a:rPr>
              <a:t> Andria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C00000"/>
                </a:solidFill>
              </a:rPr>
              <a:t>Constantinou Elena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4DCC33-2114-4143-A3B1-177E79D8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" y="405702"/>
            <a:ext cx="3121152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</p:spPr>
        <p:txBody>
          <a:bodyPr/>
          <a:lstStyle/>
          <a:p>
            <a:r>
              <a:rPr lang="el-GR" dirty="0"/>
              <a:t>Εκτίμηση επιπτώσεων της ενέργεια στην </a:t>
            </a:r>
            <a:r>
              <a:rPr lang="en-US" dirty="0"/>
              <a:t>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Για κάθε εκτέλεση μιας ενέργειας, το DBMS είναι καλό να υπολογίζει</a:t>
            </a:r>
            <a:r>
              <a:rPr lang="en-US" dirty="0">
                <a:solidFill>
                  <a:srgbClr val="2D2E2D"/>
                </a:solidFill>
              </a:rPr>
              <a:t>:</a:t>
            </a:r>
            <a:endParaRPr lang="el-GR" dirty="0">
              <a:solidFill>
                <a:srgbClr val="2D2E2D"/>
              </a:solidFill>
            </a:endParaRP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τους πόρους που θα χρησιμοποιήσει η ενέργεια  και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τους πόρους που θα χρησιμοποιήσει το DBMS για την ανάπτυξή της</a:t>
            </a:r>
            <a:r>
              <a:rPr lang="en-US" dirty="0">
                <a:solidFill>
                  <a:srgbClr val="2D2E2D"/>
                </a:solidFill>
              </a:rPr>
              <a:t>.</a:t>
            </a: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b="1" dirty="0">
                <a:solidFill>
                  <a:srgbClr val="2D2E2D"/>
                </a:solidFill>
              </a:rPr>
              <a:t>Πρόβλημα: </a:t>
            </a:r>
          </a:p>
          <a:p>
            <a:pPr marL="27432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Η περίπτωση σημαντικής επιβάρυνσης του συστήματος </a:t>
            </a: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από την εφαρμογή ενεργειών</a:t>
            </a:r>
            <a:r>
              <a:rPr lang="en-US" dirty="0">
                <a:solidFill>
                  <a:srgbClr val="2D2E2D"/>
                </a:solidFill>
              </a:rPr>
              <a:t>.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b="1" dirty="0">
                <a:solidFill>
                  <a:srgbClr val="2D2E2D"/>
                </a:solidFill>
              </a:rPr>
              <a:t>Λύση: </a:t>
            </a:r>
            <a:endParaRPr lang="en-US" b="1" dirty="0">
              <a:solidFill>
                <a:srgbClr val="2D2E2D"/>
              </a:solidFill>
            </a:endParaRPr>
          </a:p>
          <a:p>
            <a:pPr marL="27432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	I</a:t>
            </a:r>
            <a:r>
              <a:rPr lang="el-GR" dirty="0">
                <a:solidFill>
                  <a:srgbClr val="2D2E2D"/>
                </a:solidFill>
              </a:rPr>
              <a:t>n-memory DBMS </a:t>
            </a:r>
            <a:r>
              <a:rPr lang="en-US" dirty="0">
                <a:solidFill>
                  <a:srgbClr val="2D2E2D"/>
                </a:solidFill>
              </a:rPr>
              <a:t>Architecture.</a:t>
            </a:r>
            <a:endParaRPr lang="el-GR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Περιορισμοί για το </a:t>
            </a:r>
            <a:r>
              <a:rPr lang="el-GR" dirty="0" err="1"/>
              <a:t>self</a:t>
            </a:r>
            <a:r>
              <a:rPr lang="el-GR" dirty="0"/>
              <a:t> – </a:t>
            </a:r>
            <a:r>
              <a:rPr lang="el-GR" dirty="0" err="1"/>
              <a:t>driving</a:t>
            </a:r>
            <a:r>
              <a:rPr lang="el-GR" dirty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Να μην απαιτεί από τους προγραμματιστές να ξαναγράψουν την εφαρμογή τους έτσι ώστε να προσαρμοστεί στο</a:t>
            </a:r>
            <a:r>
              <a:rPr lang="en-US" dirty="0">
                <a:solidFill>
                  <a:srgbClr val="2D2E2D"/>
                </a:solidFill>
              </a:rPr>
              <a:t> self</a:t>
            </a:r>
            <a:r>
              <a:rPr lang="el-GR" dirty="0">
                <a:solidFill>
                  <a:srgbClr val="2D2E2D"/>
                </a:solidFill>
              </a:rPr>
              <a:t> – </a:t>
            </a:r>
            <a:r>
              <a:rPr lang="en-US" dirty="0">
                <a:solidFill>
                  <a:srgbClr val="2D2E2D"/>
                </a:solidFill>
              </a:rPr>
              <a:t>driving </a:t>
            </a:r>
            <a:r>
              <a:rPr lang="el-GR" dirty="0">
                <a:solidFill>
                  <a:srgbClr val="2D2E2D"/>
                </a:solidFill>
              </a:rPr>
              <a:t>DBMS.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Να μπορεί να προσαρμόζεται σε όλα τα περιβάλλοντα προγραμματισμού. </a:t>
            </a:r>
          </a:p>
        </p:txBody>
      </p:sp>
    </p:spTree>
    <p:extLst>
      <p:ext uri="{BB962C8B-B14F-4D97-AF65-F5344CB8AC3E}">
        <p14:creationId xmlns:p14="http://schemas.microsoft.com/office/powerpoint/2010/main" val="11307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550658" cy="1142385"/>
          </a:xfrm>
        </p:spPr>
        <p:txBody>
          <a:bodyPr>
            <a:normAutofit/>
          </a:bodyPr>
          <a:lstStyle/>
          <a:p>
            <a:r>
              <a:rPr lang="el-GR" dirty="0"/>
              <a:t>IBM DB2: Προηγούμενη προσπάθεια για </a:t>
            </a:r>
            <a:r>
              <a:rPr lang="en-US" dirty="0"/>
              <a:t>self</a:t>
            </a:r>
            <a:r>
              <a:rPr lang="el-GR" dirty="0"/>
              <a:t> – </a:t>
            </a:r>
            <a:r>
              <a:rPr lang="en-US" dirty="0"/>
              <a:t>driving </a:t>
            </a:r>
            <a:r>
              <a:rPr lang="el-GR" dirty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/>
              <a:t>IBM DB2: Έκανε χρήση ενός </a:t>
            </a:r>
            <a:r>
              <a:rPr lang="en-US" dirty="0"/>
              <a:t>external controller </a:t>
            </a:r>
            <a:r>
              <a:rPr lang="el-GR" dirty="0"/>
              <a:t>και ενός </a:t>
            </a:r>
            <a:r>
              <a:rPr lang="en-US" dirty="0"/>
              <a:t>monitor</a:t>
            </a:r>
            <a:r>
              <a:rPr lang="el-GR" dirty="0"/>
              <a:t>. Ειδοποιούσε όποτε είχε ξεπεραστεί ένα όριο πόρων (π.χ. αριθμός </a:t>
            </a:r>
            <a:r>
              <a:rPr lang="en-US" dirty="0"/>
              <a:t>deadlocks</a:t>
            </a:r>
            <a:r>
              <a:rPr lang="el-GR" dirty="0"/>
              <a:t>)</a:t>
            </a:r>
            <a:endParaRPr lang="en-US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l-GR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b="1" dirty="0"/>
              <a:t>Προβλήματα: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l-GR" dirty="0"/>
              <a:t>Απαιτεί έναν άνθρωπο - DBA για να επιλέξει βελτιστοποιήσεις και για την επανεκκίνηση του DBMS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l-GR" dirty="0"/>
              <a:t>Αντιδρά στα προβλήματα μετά την εμφάνισή τους, επειδή το σύστημα δεν έχει μηχανισμό πρόβλεψης (</a:t>
            </a:r>
            <a:r>
              <a:rPr lang="el-GR" dirty="0" err="1"/>
              <a:t>forecasting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5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9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Αρχιτεκτονική </a:t>
            </a:r>
            <a:r>
              <a:rPr lang="en-US" dirty="0" err="1"/>
              <a:t>Peleton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Πρόβλημα που οδήγησε στην ανάπτυξη νέας αρχιτεκτονικής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προηγούμενα </a:t>
            </a:r>
            <a:r>
              <a:rPr lang="en-US" dirty="0">
                <a:solidFill>
                  <a:srgbClr val="2D2E2D"/>
                </a:solidFill>
              </a:rPr>
              <a:t>self – driving </a:t>
            </a:r>
            <a:r>
              <a:rPr lang="el-GR" dirty="0">
                <a:solidFill>
                  <a:srgbClr val="2D2E2D"/>
                </a:solidFill>
              </a:rPr>
              <a:t>DBMS απαιτούσαν συχνά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επανεκκίνηση</a:t>
            </a:r>
            <a:r>
              <a:rPr lang="el-GR" dirty="0">
                <a:solidFill>
                  <a:srgbClr val="2D2E2D"/>
                </a:solidFill>
              </a:rPr>
              <a:t> όταν γίνονταν αλλαγές και πολλές από τις ενέργειες είναι </a:t>
            </a:r>
            <a:r>
              <a:rPr lang="el-GR" b="1" dirty="0">
                <a:solidFill>
                  <a:srgbClr val="2D2E2D"/>
                </a:solidFill>
              </a:rPr>
              <a:t>αργές</a:t>
            </a:r>
            <a:r>
              <a:rPr lang="en-US" b="1" dirty="0">
                <a:solidFill>
                  <a:srgbClr val="2D2E2D"/>
                </a:solidFill>
              </a:rPr>
              <a:t>.</a:t>
            </a:r>
            <a:endParaRPr lang="el-GR" dirty="0">
              <a:solidFill>
                <a:srgbClr val="2D2E2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Λύση:</a:t>
            </a:r>
            <a:endParaRPr lang="el-GR" dirty="0">
              <a:solidFill>
                <a:srgbClr val="2D2E2D"/>
              </a:solidFill>
            </a:endParaRP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Το DBMS να διαθέτει ενσωματωμένα </a:t>
            </a:r>
            <a:r>
              <a:rPr lang="en-US" dirty="0">
                <a:solidFill>
                  <a:srgbClr val="2D2E2D"/>
                </a:solidFill>
              </a:rPr>
              <a:t> self – driving 	</a:t>
            </a:r>
            <a:r>
              <a:rPr lang="el-GR" dirty="0">
                <a:solidFill>
                  <a:srgbClr val="2D2E2D"/>
                </a:solidFill>
              </a:rPr>
              <a:t>εξαρτήματα για τον έλεγχο του συστήματος.</a:t>
            </a:r>
          </a:p>
        </p:txBody>
      </p:sp>
    </p:spTree>
    <p:extLst>
      <p:ext uri="{BB962C8B-B14F-4D97-AF65-F5344CB8AC3E}">
        <p14:creationId xmlns:p14="http://schemas.microsoft.com/office/powerpoint/2010/main" val="39109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Αρχιτεκτονικής </a:t>
            </a:r>
            <a:r>
              <a:rPr lang="en-US" dirty="0" err="1"/>
              <a:t>Peleton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Να εκτελεί OLTP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και ενέργειες, χωρίς να κάνει</a:t>
            </a:r>
            <a:r>
              <a:rPr lang="en-US" dirty="0">
                <a:solidFill>
                  <a:srgbClr val="2D2E2D"/>
                </a:solidFill>
              </a:rPr>
              <a:t> blocking </a:t>
            </a:r>
            <a:r>
              <a:rPr lang="el-GR" dirty="0">
                <a:solidFill>
                  <a:srgbClr val="2D2E2D"/>
                </a:solidFill>
              </a:rPr>
              <a:t>τα OLAP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Να λειτουργεί χωρίς παρέμβαση από τον άνθρωπο.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Να μείωση την καθυστέρηση για βελτιστοποίηση απόδοσης. </a:t>
            </a:r>
          </a:p>
        </p:txBody>
      </p:sp>
    </p:spTree>
    <p:extLst>
      <p:ext uri="{BB962C8B-B14F-4D97-AF65-F5344CB8AC3E}">
        <p14:creationId xmlns:p14="http://schemas.microsoft.com/office/powerpoint/2010/main" val="200591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/>
            </a:gs>
            <a:gs pos="0">
              <a:schemeClr val="bg1">
                <a:lumMod val="100000"/>
              </a:schemeClr>
            </a:gs>
            <a:gs pos="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Αρχιτεκτονική </a:t>
            </a:r>
            <a:r>
              <a:rPr lang="en-US" dirty="0" err="1"/>
              <a:t>Peleton</a:t>
            </a:r>
            <a:endParaRPr lang="en-US" dirty="0"/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xmlns="" id="{1ADE87C9-8CBC-43D1-A651-945A7BCC10FB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835" y="1752407"/>
            <a:ext cx="8968153" cy="37684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969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</a:t>
            </a:r>
            <a:r>
              <a:rPr lang="el-GR" dirty="0" err="1">
                <a:solidFill>
                  <a:srgbClr val="2D2E2D"/>
                </a:solidFill>
              </a:rPr>
              <a:t>Peleton</a:t>
            </a:r>
            <a:r>
              <a:rPr lang="el-GR" dirty="0">
                <a:solidFill>
                  <a:srgbClr val="2D2E2D"/>
                </a:solidFill>
              </a:rPr>
              <a:t> περιέχει ένα </a:t>
            </a:r>
            <a:r>
              <a:rPr lang="en-US" dirty="0">
                <a:solidFill>
                  <a:srgbClr val="2D2E2D"/>
                </a:solidFill>
              </a:rPr>
              <a:t>monitor</a:t>
            </a:r>
            <a:r>
              <a:rPr lang="el-GR" dirty="0">
                <a:solidFill>
                  <a:srgbClr val="2D2E2D"/>
                </a:solidFill>
              </a:rPr>
              <a:t> για να παρακολουθεί την ροή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.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Γιατί είναι χρήσιμο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;</a:t>
            </a:r>
          </a:p>
          <a:p>
            <a:pPr marL="685800" lvl="3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δεδομένα που συλλέγει το </a:t>
            </a:r>
            <a:r>
              <a:rPr lang="en-US" dirty="0">
                <a:solidFill>
                  <a:srgbClr val="2D2E2D"/>
                </a:solidFill>
              </a:rPr>
              <a:t>monitor </a:t>
            </a:r>
            <a:r>
              <a:rPr lang="el-GR" dirty="0">
                <a:solidFill>
                  <a:srgbClr val="2D2E2D"/>
                </a:solidFill>
              </a:rPr>
              <a:t>εισάγονται στα </a:t>
            </a:r>
            <a:r>
              <a:rPr lang="en-US" b="1" dirty="0">
                <a:solidFill>
                  <a:srgbClr val="2D2E2D"/>
                </a:solidFill>
              </a:rPr>
              <a:t>forecast models</a:t>
            </a:r>
            <a:r>
              <a:rPr lang="en-US" dirty="0">
                <a:solidFill>
                  <a:srgbClr val="2D2E2D"/>
                </a:solidFill>
              </a:rPr>
              <a:t> </a:t>
            </a:r>
            <a:r>
              <a:rPr lang="el-GR" dirty="0">
                <a:solidFill>
                  <a:srgbClr val="2D2E2D"/>
                </a:solidFill>
              </a:rPr>
              <a:t>για την πρόβλεψη του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 και ακολούθως επιλέγονται οι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καλύτερες ενέργειες</a:t>
            </a:r>
            <a:r>
              <a:rPr lang="el-GR" dirty="0">
                <a:solidFill>
                  <a:srgbClr val="2D2E2D"/>
                </a:solidFill>
              </a:rPr>
              <a:t> για βελτιστοποίηση.</a:t>
            </a:r>
          </a:p>
        </p:txBody>
      </p:sp>
    </p:spTree>
    <p:extLst>
      <p:ext uri="{BB962C8B-B14F-4D97-AF65-F5344CB8AC3E}">
        <p14:creationId xmlns:p14="http://schemas.microsoft.com/office/powerpoint/2010/main" val="343423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Workload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45" indent="-360045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Χρησιμοποιεί μεθόδους μη επιβλεπόμενης μάθησης (</a:t>
            </a:r>
            <a:r>
              <a:rPr lang="en-US" dirty="0">
                <a:solidFill>
                  <a:srgbClr val="2D2E2D"/>
                </a:solidFill>
              </a:rPr>
              <a:t>unsupervised learning</a:t>
            </a:r>
            <a:r>
              <a:rPr lang="el-GR" dirty="0">
                <a:solidFill>
                  <a:srgbClr val="2D2E2D"/>
                </a:solidFill>
              </a:rPr>
              <a:t>) για να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ομαδοποιήσει τα </a:t>
            </a:r>
            <a:r>
              <a:rPr lang="en-US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, που έχουν παρόμοια χαρακτηριστικά.</a:t>
            </a:r>
          </a:p>
          <a:p>
            <a:pPr marL="360045" indent="-360045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Χαρακτηριστικά</a:t>
            </a:r>
            <a:r>
              <a:rPr lang="el-GR" dirty="0">
                <a:solidFill>
                  <a:srgbClr val="2D2E2D"/>
                </a:solidFill>
              </a:rPr>
              <a:t> ομαδοποίησης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:</a:t>
            </a:r>
          </a:p>
          <a:p>
            <a:pPr marL="625475" lvl="2" indent="-285750" defTabSz="67945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Runtime metrics</a:t>
            </a:r>
            <a:endParaRPr lang="el-GR" dirty="0">
              <a:solidFill>
                <a:srgbClr val="2D2E2D"/>
              </a:solidFill>
            </a:endParaRPr>
          </a:p>
          <a:p>
            <a:pPr marL="625475" lvl="2" indent="-285750" defTabSz="67945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Logical semantics</a:t>
            </a:r>
            <a:r>
              <a:rPr lang="el-GR" dirty="0">
                <a:solidFill>
                  <a:srgbClr val="2D2E2D"/>
                </a:solidFill>
              </a:rPr>
              <a:t>*</a:t>
            </a:r>
          </a:p>
          <a:p>
            <a:pPr marL="360045" indent="-360045" defTabSz="473201">
              <a:spcBef>
                <a:spcPts val="34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Χρήση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cross validation </a:t>
            </a:r>
            <a:r>
              <a:rPr lang="el-GR" dirty="0">
                <a:solidFill>
                  <a:srgbClr val="2D2E2D"/>
                </a:solidFill>
              </a:rPr>
              <a:t>τεχνικών για την απόφαση  αν τα </a:t>
            </a:r>
            <a:r>
              <a:rPr lang="en-US" dirty="0">
                <a:solidFill>
                  <a:srgbClr val="2D2E2D"/>
                </a:solidFill>
              </a:rPr>
              <a:t>cluster </a:t>
            </a:r>
            <a:r>
              <a:rPr lang="el-GR" dirty="0">
                <a:solidFill>
                  <a:srgbClr val="2D2E2D"/>
                </a:solidFill>
              </a:rPr>
              <a:t>δεν είναι πλέον σωστά κατηγοριοποιημένα → επανάληψη της  ομαδοποίησης και εκπαίδευσης των </a:t>
            </a:r>
            <a:r>
              <a:rPr lang="en-US" dirty="0">
                <a:solidFill>
                  <a:srgbClr val="2D2E2D"/>
                </a:solidFill>
              </a:rPr>
              <a:t>forecast models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88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b="1" dirty="0">
                <a:solidFill>
                  <a:srgbClr val="2D2E2D"/>
                </a:solidFill>
              </a:rPr>
              <a:t>Τι προβλέπει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Προβλέπει το μελλοντικό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 για κάθε </a:t>
            </a:r>
            <a:r>
              <a:rPr lang="en-US" dirty="0">
                <a:solidFill>
                  <a:srgbClr val="2D2E2D"/>
                </a:solidFill>
              </a:rPr>
              <a:t>cluster</a:t>
            </a:r>
            <a:r>
              <a:rPr lang="el-GR" dirty="0">
                <a:solidFill>
                  <a:srgbClr val="2D2E2D"/>
                </a:solidFill>
              </a:rPr>
              <a:t>.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δεδομένα για την εκπαίδευση των </a:t>
            </a:r>
            <a:r>
              <a:rPr lang="en-US" dirty="0">
                <a:solidFill>
                  <a:srgbClr val="2D2E2D"/>
                </a:solidFill>
              </a:rPr>
              <a:t>forecast models </a:t>
            </a:r>
            <a:r>
              <a:rPr lang="el-GR" dirty="0">
                <a:solidFill>
                  <a:srgbClr val="2D2E2D"/>
                </a:solidFill>
              </a:rPr>
              <a:t>είναι τα ιστογράμματα με τον αριθμό των </a:t>
            </a:r>
            <a:r>
              <a:rPr lang="en-US" dirty="0">
                <a:solidFill>
                  <a:srgbClr val="2D2E2D"/>
                </a:solidFill>
              </a:rPr>
              <a:t>queries </a:t>
            </a:r>
            <a:r>
              <a:rPr lang="el-GR" dirty="0">
                <a:solidFill>
                  <a:srgbClr val="2D2E2D"/>
                </a:solidFill>
              </a:rPr>
              <a:t>που φθάνουν σε ένα χρονικό διάστημα, ανά </a:t>
            </a:r>
            <a:r>
              <a:rPr lang="en-US" dirty="0">
                <a:solidFill>
                  <a:srgbClr val="2D2E2D"/>
                </a:solidFill>
              </a:rPr>
              <a:t>cluster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81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Σημαντικότητα Ανάπτυξης </a:t>
            </a:r>
            <a:r>
              <a:rPr lang="el-GR" dirty="0" err="1"/>
              <a:t>self</a:t>
            </a:r>
            <a:r>
              <a:rPr lang="el-GR" dirty="0"/>
              <a:t> - </a:t>
            </a:r>
            <a:r>
              <a:rPr lang="el-GR" dirty="0" err="1"/>
              <a:t>driving</a:t>
            </a:r>
            <a:r>
              <a:rPr lang="el-GR" dirty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39" indent="-205739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Μεγάλος όγκος δεδομένων και  πλήθος λειτουργιών.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marL="205739" indent="-205739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Με τα υπάρχων συστήματα απαιτείται:</a:t>
            </a:r>
          </a:p>
          <a:p>
            <a:pPr lvl="1" indent="-182879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προετοιμασία του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,</a:t>
            </a:r>
          </a:p>
          <a:p>
            <a:pPr lvl="1" indent="-182879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επιπλέον </a:t>
            </a:r>
            <a:r>
              <a:rPr lang="en-US" dirty="0">
                <a:solidFill>
                  <a:srgbClr val="2D2E2D"/>
                </a:solidFill>
              </a:rPr>
              <a:t>hardware</a:t>
            </a:r>
            <a:r>
              <a:rPr lang="el-GR" dirty="0">
                <a:solidFill>
                  <a:srgbClr val="2D2E2D"/>
                </a:solidFill>
              </a:rPr>
              <a:t> για δοκιμή των προτεινόμενων </a:t>
            </a:r>
            <a:r>
              <a:rPr lang="en-US" dirty="0">
                <a:solidFill>
                  <a:srgbClr val="2D2E2D"/>
                </a:solidFill>
              </a:rPr>
              <a:t>update</a:t>
            </a:r>
            <a:r>
              <a:rPr lang="el-GR" dirty="0">
                <a:solidFill>
                  <a:srgbClr val="2D2E2D"/>
                </a:solidFill>
              </a:rPr>
              <a:t>, </a:t>
            </a:r>
          </a:p>
          <a:p>
            <a:pPr lvl="1" indent="-182879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κατανόηση του εσωτερικού του DBMS.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503854"/>
            <a:ext cx="7551349" cy="1142385"/>
          </a:xfrm>
        </p:spPr>
        <p:txBody>
          <a:bodyPr>
            <a:normAutofit/>
          </a:bodyPr>
          <a:lstStyle/>
          <a:p>
            <a:r>
              <a:rPr lang="el-GR" dirty="0"/>
              <a:t>Μοντέλο πρόβλεψης προηγούμενων </a:t>
            </a:r>
            <a:r>
              <a:rPr lang="en-US" dirty="0"/>
              <a:t>self</a:t>
            </a:r>
            <a:r>
              <a:rPr lang="el-GR" dirty="0"/>
              <a:t> – </a:t>
            </a:r>
            <a:r>
              <a:rPr lang="en-US" dirty="0"/>
              <a:t>driving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2D2E2D"/>
                </a:solidFill>
              </a:rPr>
              <a:t>Autoregressive </a:t>
            </a:r>
            <a:r>
              <a:rPr lang="el-GR" sz="1800" dirty="0">
                <a:solidFill>
                  <a:srgbClr val="2D2E2D"/>
                </a:solidFill>
              </a:rPr>
              <a:t>– </a:t>
            </a:r>
            <a:r>
              <a:rPr lang="en-US" sz="1800" dirty="0">
                <a:solidFill>
                  <a:srgbClr val="2D2E2D"/>
                </a:solidFill>
              </a:rPr>
              <a:t>Moving Average Model</a:t>
            </a:r>
            <a:r>
              <a:rPr lang="el-GR" sz="1800" dirty="0">
                <a:solidFill>
                  <a:srgbClr val="2D2E2D"/>
                </a:solidFill>
              </a:rPr>
              <a:t> (ARMA): Ανακαλύπτει τις γραμμικές σχέσεις σε </a:t>
            </a:r>
            <a:r>
              <a:rPr lang="en-US" sz="1800" dirty="0">
                <a:solidFill>
                  <a:srgbClr val="2D2E2D"/>
                </a:solidFill>
              </a:rPr>
              <a:t>time series data</a:t>
            </a:r>
            <a:r>
              <a:rPr lang="el-GR" sz="1800" dirty="0">
                <a:solidFill>
                  <a:srgbClr val="2D2E2D"/>
                </a:solidFill>
              </a:rPr>
              <a:t>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sz="1800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Πρόβλημα:</a:t>
            </a: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latin typeface="Arial Bold"/>
                <a:ea typeface="Arial Bold"/>
                <a:cs typeface="Arial Bold"/>
                <a:sym typeface="Arial Bold"/>
              </a:rPr>
              <a:t>	</a:t>
            </a:r>
            <a:r>
              <a:rPr lang="el-GR" dirty="0"/>
              <a:t>Πολλά </a:t>
            </a:r>
            <a:r>
              <a:rPr lang="en-US" dirty="0"/>
              <a:t>workload </a:t>
            </a:r>
            <a:r>
              <a:rPr lang="el-GR" dirty="0"/>
              <a:t>μπορεί να μην έχουν γραμμική συσχέτιση </a:t>
            </a:r>
            <a:r>
              <a:rPr lang="en-US" dirty="0"/>
              <a:t>	</a:t>
            </a:r>
            <a:r>
              <a:rPr lang="el-GR" dirty="0"/>
              <a:t>μεταξύ τους, επειδή επηρεάζονται από εξωγενείς </a:t>
            </a:r>
            <a:r>
              <a:rPr lang="en-US" dirty="0"/>
              <a:t>	</a:t>
            </a:r>
            <a:r>
              <a:rPr lang="el-GR" dirty="0"/>
              <a:t>παράγοντες</a:t>
            </a:r>
          </a:p>
        </p:txBody>
      </p:sp>
    </p:spTree>
    <p:extLst>
      <p:ext uri="{BB962C8B-B14F-4D97-AF65-F5344CB8AC3E}">
        <p14:creationId xmlns:p14="http://schemas.microsoft.com/office/powerpoint/2010/main" val="2118174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Μοντέλο πρόβλεψης του </a:t>
            </a:r>
            <a:r>
              <a:rPr lang="en-US" dirty="0" err="1"/>
              <a:t>Peleton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Recurrent Neural Networks </a:t>
            </a:r>
            <a:r>
              <a:rPr lang="el-GR" dirty="0">
                <a:solidFill>
                  <a:srgbClr val="2D2E2D"/>
                </a:solidFill>
              </a:rPr>
              <a:t>(</a:t>
            </a:r>
            <a:r>
              <a:rPr lang="el-GR" dirty="0" err="1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RNNs</a:t>
            </a:r>
            <a:r>
              <a:rPr lang="el-GR" dirty="0">
                <a:solidFill>
                  <a:srgbClr val="2D2E2D"/>
                </a:solidFill>
              </a:rPr>
              <a:t>): Για την πρόβλεψη </a:t>
            </a:r>
            <a:r>
              <a:rPr lang="en-US" dirty="0">
                <a:solidFill>
                  <a:srgbClr val="2D2E2D"/>
                </a:solidFill>
              </a:rPr>
              <a:t>time series data </a:t>
            </a:r>
            <a:r>
              <a:rPr lang="el-GR" dirty="0">
                <a:solidFill>
                  <a:srgbClr val="2D2E2D"/>
                </a:solidFill>
              </a:rPr>
              <a:t>για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 μη γραμμικά </a:t>
            </a:r>
            <a:r>
              <a:rPr lang="el-GR" dirty="0">
                <a:solidFill>
                  <a:srgbClr val="2D2E2D"/>
                </a:solidFill>
              </a:rPr>
              <a:t>συστήματα.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Long Short </a:t>
            </a:r>
            <a:r>
              <a:rPr lang="el-GR" dirty="0">
                <a:solidFill>
                  <a:srgbClr val="2D2E2D"/>
                </a:solidFill>
              </a:rPr>
              <a:t>– </a:t>
            </a:r>
            <a:r>
              <a:rPr lang="en-US" dirty="0">
                <a:solidFill>
                  <a:srgbClr val="2D2E2D"/>
                </a:solidFill>
              </a:rPr>
              <a:t>Term </a:t>
            </a:r>
            <a:r>
              <a:rPr lang="el-GR" dirty="0">
                <a:solidFill>
                  <a:srgbClr val="2D2E2D"/>
                </a:solidFill>
              </a:rPr>
              <a:t>Memory (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LSTM</a:t>
            </a:r>
            <a:r>
              <a:rPr lang="el-GR" dirty="0">
                <a:solidFill>
                  <a:srgbClr val="2D2E2D"/>
                </a:solidFill>
              </a:rPr>
              <a:t>): Παραλλαγή του RNN που μπορεί να μαθαίνει μακροπρόθεσμες εξαρτήσεις.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Πρόβλημα: </a:t>
            </a:r>
            <a:endParaRPr lang="el-GR" dirty="0">
              <a:solidFill>
                <a:srgbClr val="2D2E2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Η ακρίβεια ενός RNN εξαρτάται επίσης από το μέγεθος του </a:t>
            </a: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συνόλου των δεδομένων εκπαίδευσης.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Λύση </a:t>
            </a:r>
            <a:r>
              <a:rPr lang="el-GR" dirty="0" err="1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Peleton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: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	Ε</a:t>
            </a:r>
            <a:r>
              <a:rPr lang="el-GR" dirty="0">
                <a:solidFill>
                  <a:srgbClr val="2D2E2D"/>
                </a:solidFill>
              </a:rPr>
              <a:t>φαρμόζει πολλά </a:t>
            </a:r>
            <a:r>
              <a:rPr lang="el-GR" dirty="0" err="1">
                <a:solidFill>
                  <a:srgbClr val="2D2E2D"/>
                </a:solidFill>
              </a:rPr>
              <a:t>RNNs</a:t>
            </a:r>
            <a:r>
              <a:rPr lang="el-GR" dirty="0">
                <a:solidFill>
                  <a:srgbClr val="2D2E2D"/>
                </a:solidFill>
              </a:rPr>
              <a:t> για κάθε ομάδα, τα οποία κάνουν </a:t>
            </a: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προβλέψεις σε διαφορετικούς χρονικούς ορίζοντες. </a:t>
            </a:r>
          </a:p>
        </p:txBody>
      </p:sp>
    </p:spTree>
    <p:extLst>
      <p:ext uri="{BB962C8B-B14F-4D97-AF65-F5344CB8AC3E}">
        <p14:creationId xmlns:p14="http://schemas.microsoft.com/office/powerpoint/2010/main" val="83971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Αναζητά και εφαρμόζει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ενέργειες βελτιστοποίησης</a:t>
            </a:r>
            <a:r>
              <a:rPr lang="el-GR" dirty="0">
                <a:solidFill>
                  <a:srgbClr val="2D2E2D"/>
                </a:solidFill>
              </a:rPr>
              <a:t> για τη βελτίωση της απόδοσης της εφαρμογής.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Action Generation </a:t>
            </a:r>
            <a:r>
              <a:rPr lang="el-GR" dirty="0">
                <a:solidFill>
                  <a:srgbClr val="2D2E2D"/>
                </a:solidFill>
              </a:rPr>
              <a:t>- Δημιουργία ενέργειας.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Action Planning </a:t>
            </a:r>
            <a:r>
              <a:rPr lang="el-GR" dirty="0">
                <a:solidFill>
                  <a:srgbClr val="2D2E2D"/>
                </a:solidFill>
              </a:rPr>
              <a:t>- Σχεδιασμός ενέργειας.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Deployment </a:t>
            </a:r>
            <a:r>
              <a:rPr lang="el-GR" dirty="0">
                <a:solidFill>
                  <a:srgbClr val="2D2E2D"/>
                </a:solidFill>
              </a:rPr>
              <a:t>- Ανάπτυξη ενέργειας.</a:t>
            </a:r>
          </a:p>
        </p:txBody>
      </p:sp>
    </p:spTree>
    <p:extLst>
      <p:ext uri="{BB962C8B-B14F-4D97-AF65-F5344CB8AC3E}">
        <p14:creationId xmlns:p14="http://schemas.microsoft.com/office/powerpoint/2010/main" val="62376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Δημιουργία ενέργειας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Αναζήτηση ενεργειών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Αποθήκευση ενεργειών στον κατάλογο μαζί με το ιστορικό τους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Οι ενέργειες επισημαίνονται με τον αριθμό των CPU πυρήνων που θα χρησιμοποιηθούν κατά της ανάπτυξη τους.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6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Σχεδιασμός ενέργειας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08" y="1981202"/>
            <a:ext cx="8057072" cy="4200142"/>
          </a:xfrm>
        </p:spPr>
        <p:txBody>
          <a:bodyPr>
            <a:normAutofit/>
          </a:bodyPr>
          <a:lstStyle/>
          <a:p>
            <a:pPr marL="280033" indent="-280033" defTabSz="368045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DBMS επιλέγει ενέργειες βάση: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των προβλέψεων του, 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της διαμόρφωσης της DB, 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Objective functions </a:t>
            </a:r>
            <a:r>
              <a:rPr lang="el-GR" dirty="0">
                <a:solidFill>
                  <a:srgbClr val="2D2E2D"/>
                </a:solidFill>
              </a:rPr>
              <a:t>(</a:t>
            </a:r>
            <a:r>
              <a:rPr lang="el-GR" dirty="0" err="1">
                <a:solidFill>
                  <a:srgbClr val="2D2E2D"/>
                </a:solidFill>
              </a:rPr>
              <a:t>etc</a:t>
            </a:r>
            <a:r>
              <a:rPr lang="el-GR" dirty="0">
                <a:solidFill>
                  <a:srgbClr val="2D2E2D"/>
                </a:solidFill>
              </a:rPr>
              <a:t>: </a:t>
            </a:r>
            <a:r>
              <a:rPr lang="en-US" dirty="0">
                <a:solidFill>
                  <a:srgbClr val="2D2E2D"/>
                </a:solidFill>
              </a:rPr>
              <a:t>latency</a:t>
            </a:r>
            <a:r>
              <a:rPr lang="el-GR" dirty="0">
                <a:solidFill>
                  <a:srgbClr val="2D2E2D"/>
                </a:solidFill>
              </a:rPr>
              <a:t>)  </a:t>
            </a:r>
          </a:p>
          <a:p>
            <a:pPr marL="280033" indent="-280033" defTabSz="368045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Χρήση </a:t>
            </a:r>
            <a:r>
              <a:rPr lang="en-US" dirty="0">
                <a:solidFill>
                  <a:srgbClr val="2D2E2D"/>
                </a:solidFill>
              </a:rPr>
              <a:t>Receding Horizon Control </a:t>
            </a:r>
            <a:r>
              <a:rPr lang="el-GR" dirty="0">
                <a:solidFill>
                  <a:srgbClr val="2D2E2D"/>
                </a:solidFill>
              </a:rPr>
              <a:t>-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RHCM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0" indent="0" defTabSz="368045">
              <a:lnSpc>
                <a:spcPct val="100000"/>
              </a:lnSpc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Σε κάθε εποχή επαναλαμβάνεται η πιο κάτω διαδικασία: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σύστημα προβλέπει το </a:t>
            </a:r>
            <a:r>
              <a:rPr lang="en-US" dirty="0">
                <a:solidFill>
                  <a:srgbClr val="2D2E2D"/>
                </a:solidFill>
              </a:rPr>
              <a:t>workload </a:t>
            </a:r>
            <a:r>
              <a:rPr lang="el-GR" dirty="0">
                <a:solidFill>
                  <a:srgbClr val="2D2E2D"/>
                </a:solidFill>
              </a:rPr>
              <a:t>για κάποιο πεπερασμένο χρονικό ορίζοντα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Αναζητά μια σειρά ενεργειών με βάση το κόστος - όφελος </a:t>
            </a:r>
          </a:p>
          <a:p>
            <a:pPr marL="685800" lvl="1" indent="-285750" defTabSz="368045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Ανάπτυξη της καλύτερης ενέργειας </a:t>
            </a:r>
          </a:p>
        </p:txBody>
      </p:sp>
    </p:spTree>
    <p:extLst>
      <p:ext uri="{BB962C8B-B14F-4D97-AF65-F5344CB8AC3E}">
        <p14:creationId xmlns:p14="http://schemas.microsoft.com/office/powerpoint/2010/main" val="48854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Πώς επιλέγεται η καλύτερη ενέργεια 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4090414"/>
          </a:xfr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Κόστος ενέργειας: </a:t>
            </a:r>
            <a:endParaRPr lang="el-GR" dirty="0">
              <a:solidFill>
                <a:srgbClr val="2D2E2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	</a:t>
            </a:r>
            <a:r>
              <a:rPr lang="el-GR" dirty="0"/>
              <a:t>Χρόνος ανάπτυξης της ενέργειας </a:t>
            </a:r>
            <a:r>
              <a:rPr lang="el-GR" dirty="0">
                <a:latin typeface="Arial Bold"/>
                <a:ea typeface="Arial Bold"/>
                <a:cs typeface="Arial Bold"/>
                <a:sym typeface="Arial Bold"/>
              </a:rPr>
              <a:t>+</a:t>
            </a:r>
            <a:r>
              <a:rPr lang="el-GR" dirty="0"/>
              <a:t> πόσο μειώθηκε η </a:t>
            </a:r>
            <a:r>
              <a:rPr lang="en-US" dirty="0"/>
              <a:t>	</a:t>
            </a:r>
            <a:r>
              <a:rPr lang="el-GR" dirty="0"/>
              <a:t>απόδοση του DBMS από αυτήν </a:t>
            </a: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κόστος αυτό εκτιμάται με </a:t>
            </a:r>
            <a:r>
              <a:rPr lang="en-US" dirty="0">
                <a:solidFill>
                  <a:srgbClr val="2D2E2D"/>
                </a:solidFill>
              </a:rPr>
              <a:t>analytical models </a:t>
            </a:r>
            <a:r>
              <a:rPr lang="el-GR" dirty="0">
                <a:solidFill>
                  <a:srgbClr val="2D2E2D"/>
                </a:solidFill>
              </a:rPr>
              <a:t>που κάνουν χρήση μηχανισμού ανάδρασης (</a:t>
            </a:r>
            <a:r>
              <a:rPr lang="en-US" dirty="0">
                <a:solidFill>
                  <a:srgbClr val="2D2E2D"/>
                </a:solidFill>
              </a:rPr>
              <a:t>feedback mechanism</a:t>
            </a:r>
            <a:r>
              <a:rPr lang="el-GR" dirty="0">
                <a:solidFill>
                  <a:srgbClr val="2D2E2D"/>
                </a:solidFill>
              </a:rPr>
              <a:t>)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Όφελος: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Πόσο βελτιώθηκε η καθυστέρηση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μετά την </a:t>
            </a: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εφαρμογή της ενέργειας</a:t>
            </a:r>
          </a:p>
        </p:txBody>
      </p:sp>
    </p:spTree>
    <p:extLst>
      <p:ext uri="{BB962C8B-B14F-4D97-AF65-F5344CB8AC3E}">
        <p14:creationId xmlns:p14="http://schemas.microsoft.com/office/powerpoint/2010/main" val="3180259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Προβλήματα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136" y="1929443"/>
            <a:ext cx="7970807" cy="4247070"/>
          </a:xfrm>
        </p:spPr>
        <p:txBody>
          <a:bodyPr>
            <a:normAutofit/>
          </a:bodyPr>
          <a:lstStyle/>
          <a:p>
            <a:pPr marL="413384" indent="-413384" defTabSz="543305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Πόσο βαθιά στο μέλλον πρέπει να αναζητήσει τις καλύτερες ενέργειες το σύστημα; </a:t>
            </a:r>
          </a:p>
          <a:p>
            <a:pPr marL="1041400" lvl="2" indent="-285750" defTabSz="543305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Μικρός ορίζοντας: Το σύστημα δεν θα προετοιμαστεί σωστά για να αντιμετωπίσει το προβλεπόμενο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  <a:p>
            <a:pPr marL="1041400" lvl="2" indent="-285750" defTabSz="543305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Μεγάλος ορίζοντας: Πολύ αργό μοντέλο.</a:t>
            </a:r>
          </a:p>
          <a:p>
            <a:pPr marL="0" lvl="2" indent="755650" defTabSz="543305">
              <a:lnSpc>
                <a:spcPct val="12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marL="413384" indent="-413384" defTabSz="543305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Ο υπολογισμός κόστους - οφέλους σε κάθε εποχή είναι πολύ ακριβός.</a:t>
            </a:r>
          </a:p>
          <a:p>
            <a:pPr marL="0" indent="0" defTabSz="543305">
              <a:lnSpc>
                <a:spcPct val="12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marL="0" indent="0" defTabSz="543305">
              <a:lnSpc>
                <a:spcPct val="12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Λύση: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0" indent="0" defTabSz="543305">
              <a:lnSpc>
                <a:spcPct val="12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Να δημιουργηθεί ένα </a:t>
            </a:r>
            <a:r>
              <a:rPr lang="en-US" dirty="0">
                <a:solidFill>
                  <a:srgbClr val="2D2E2D"/>
                </a:solidFill>
              </a:rPr>
              <a:t>deep neural network </a:t>
            </a:r>
            <a:r>
              <a:rPr lang="el-GR" dirty="0">
                <a:solidFill>
                  <a:srgbClr val="2D2E2D"/>
                </a:solidFill>
              </a:rPr>
              <a:t>για την προσέγγιση του.</a:t>
            </a:r>
          </a:p>
        </p:txBody>
      </p:sp>
    </p:spTree>
    <p:extLst>
      <p:ext uri="{BB962C8B-B14F-4D97-AF65-F5344CB8AC3E}">
        <p14:creationId xmlns:p14="http://schemas.microsoft.com/office/powerpoint/2010/main" val="292272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Ανάπτυξη ενεργειών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</a:t>
            </a:r>
            <a:r>
              <a:rPr lang="en-US" dirty="0" err="1">
                <a:solidFill>
                  <a:srgbClr val="2D2E2D"/>
                </a:solidFill>
              </a:rPr>
              <a:t>Peleton</a:t>
            </a:r>
            <a:r>
              <a:rPr lang="el-GR" dirty="0">
                <a:solidFill>
                  <a:srgbClr val="2D2E2D"/>
                </a:solidFill>
              </a:rPr>
              <a:t> υποστηρίζει την ανάπτυξη ενεργειών σε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non – </a:t>
            </a:r>
            <a:r>
              <a:rPr lang="en-US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blocking manner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.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Για παράδειγμα, η αλλαγή της διάταξης ενός πίνακα ή η μετακίνηση του σε μια διαφορετική τοποθεσία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 δεν εμποδίζει </a:t>
            </a:r>
            <a:r>
              <a:rPr lang="el-GR" dirty="0">
                <a:solidFill>
                  <a:srgbClr val="2D2E2D"/>
                </a:solidFill>
              </a:rPr>
              <a:t>τα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να έχουν πρόσβαση στο πίνακα.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εξαρτήματα πρόβλεψης και σχεδιασμού εφαρμόζονται σε ένα </a:t>
            </a:r>
            <a:r>
              <a:rPr lang="en-US" dirty="0">
                <a:solidFill>
                  <a:srgbClr val="2D2E2D"/>
                </a:solidFill>
              </a:rPr>
              <a:t>co </a:t>
            </a:r>
            <a:r>
              <a:rPr lang="el-GR" dirty="0">
                <a:solidFill>
                  <a:srgbClr val="2D2E2D"/>
                </a:solidFill>
              </a:rPr>
              <a:t>–</a:t>
            </a:r>
            <a:r>
              <a:rPr lang="en-US" dirty="0">
                <a:solidFill>
                  <a:srgbClr val="2D2E2D"/>
                </a:solidFill>
              </a:rPr>
              <a:t> processor </a:t>
            </a:r>
            <a:r>
              <a:rPr lang="el-GR" dirty="0">
                <a:solidFill>
                  <a:srgbClr val="2D2E2D"/>
                </a:solidFill>
              </a:rPr>
              <a:t>ή GPU, για να μην επιβαρυνθεί το DBMS.</a:t>
            </a:r>
          </a:p>
        </p:txBody>
      </p:sp>
    </p:spTree>
    <p:extLst>
      <p:ext uri="{BB962C8B-B14F-4D97-AF65-F5344CB8AC3E}">
        <p14:creationId xmlns:p14="http://schemas.microsoft.com/office/powerpoint/2010/main" val="2539100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 εφαρμογής του </a:t>
            </a:r>
            <a:r>
              <a:rPr lang="en-US" dirty="0" err="1"/>
              <a:t>Peleton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Πρόβλεψη </a:t>
            </a:r>
            <a:r>
              <a:rPr lang="en-US" dirty="0"/>
              <a:t>workload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Για την πρόβλεψη των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 ενσωματώθηκε το </a:t>
            </a:r>
            <a:r>
              <a:rPr lang="en-US" b="1" dirty="0">
                <a:solidFill>
                  <a:srgbClr val="2D2E2D"/>
                </a:solidFill>
              </a:rPr>
              <a:t>Google Tensor – Flow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.</a:t>
            </a:r>
            <a:endParaRPr lang="el-GR" dirty="0">
              <a:solidFill>
                <a:srgbClr val="2D2E2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Tensor – Flow</a:t>
            </a:r>
            <a:r>
              <a:rPr lang="el-GR" dirty="0">
                <a:solidFill>
                  <a:srgbClr val="2D2E2D"/>
                </a:solidFill>
              </a:rPr>
              <a:t>:  Είναι μια βιβλιοθήκη για την κατασκευή και την εκπαίδευση νευρωτικών δικτύων.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xmlns="" id="{36A1B772-CEC0-4F1F-B8FB-440B5689D198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96511" y="5138928"/>
            <a:ext cx="3655505" cy="7877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58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Προηγούμενες Εργασίες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Ακόμα απαιτείται ανθρώπινη παρέμβαση για την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παρακολούθηση</a:t>
            </a:r>
            <a:r>
              <a:rPr lang="el-GR" dirty="0">
                <a:solidFill>
                  <a:srgbClr val="2D2E2D"/>
                </a:solidFill>
              </a:rPr>
              <a:t>,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διαχείριση</a:t>
            </a:r>
            <a:r>
              <a:rPr lang="el-GR" dirty="0">
                <a:solidFill>
                  <a:srgbClr val="2D2E2D"/>
                </a:solidFill>
              </a:rPr>
              <a:t> και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συντονισμό</a:t>
            </a:r>
            <a:r>
              <a:rPr lang="el-GR" dirty="0">
                <a:solidFill>
                  <a:srgbClr val="2D2E2D"/>
                </a:solidFill>
              </a:rPr>
              <a:t> του DBMS. </a:t>
            </a:r>
          </a:p>
          <a:p>
            <a:pPr marL="395604" indent="-395604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προηγούμενα αυτόματα εργαλεία:</a:t>
            </a:r>
          </a:p>
          <a:p>
            <a:pPr marL="788669" indent="-285750" defTabSz="519937"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εξωτερικά του DBMS,</a:t>
            </a:r>
          </a:p>
          <a:p>
            <a:pPr marL="788669" indent="-285750" defTabSz="519937"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reactionary </a:t>
            </a:r>
            <a:r>
              <a:rPr lang="el-GR" dirty="0">
                <a:solidFill>
                  <a:srgbClr val="2D2E2D"/>
                </a:solidFill>
              </a:rPr>
              <a:t>και </a:t>
            </a:r>
          </a:p>
          <a:p>
            <a:pPr marL="788669" indent="-285750" defTabSz="519937"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δίνουν λύση σε ένα πρόβλημα μόνο κάθε φορά </a:t>
            </a:r>
          </a:p>
          <a:p>
            <a:pPr marL="395604" indent="-395604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Γνωστά εργαλεία : </a:t>
            </a:r>
            <a:r>
              <a:rPr lang="el-GR" dirty="0" err="1">
                <a:solidFill>
                  <a:srgbClr val="2D2E2D"/>
                </a:solidFill>
              </a:rPr>
              <a:t>Oracle</a:t>
            </a:r>
            <a:r>
              <a:rPr lang="el-GR" dirty="0">
                <a:solidFill>
                  <a:srgbClr val="2D2E2D"/>
                </a:solidFill>
              </a:rPr>
              <a:t>, Microsoft, IBM</a:t>
            </a:r>
          </a:p>
        </p:txBody>
      </p:sp>
    </p:spTree>
    <p:extLst>
      <p:ext uri="{BB962C8B-B14F-4D97-AF65-F5344CB8AC3E}">
        <p14:creationId xmlns:p14="http://schemas.microsoft.com/office/powerpoint/2010/main" val="3814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Μεθοδολογία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981202"/>
            <a:ext cx="7200900" cy="3809999"/>
          </a:xfrm>
        </p:spPr>
        <p:txBody>
          <a:bodyPr/>
          <a:lstStyle/>
          <a:p>
            <a:pPr marL="408940" indent="-408940" defTabSz="537462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Κατασκευή 2 </a:t>
            </a:r>
            <a:r>
              <a:rPr lang="el-GR" dirty="0" err="1">
                <a:solidFill>
                  <a:srgbClr val="2D2E2D"/>
                </a:solidFill>
              </a:rPr>
              <a:t>RNNs</a:t>
            </a:r>
            <a:r>
              <a:rPr lang="el-GR" dirty="0">
                <a:solidFill>
                  <a:srgbClr val="2D2E2D"/>
                </a:solidFill>
              </a:rPr>
              <a:t> και χρήση 2 επιπέδων LSTM στην είσοδο που συνδέονταν με ένα επίπεδο γραμμικής παλινδρόμησης (</a:t>
            </a:r>
            <a:r>
              <a:rPr lang="en-US" dirty="0">
                <a:solidFill>
                  <a:srgbClr val="2D2E2D"/>
                </a:solidFill>
              </a:rPr>
              <a:t>linear regression layer</a:t>
            </a:r>
            <a:r>
              <a:rPr lang="el-GR" dirty="0">
                <a:solidFill>
                  <a:srgbClr val="2D2E2D"/>
                </a:solidFill>
              </a:rPr>
              <a:t>)</a:t>
            </a:r>
          </a:p>
          <a:p>
            <a:pPr marL="408940" indent="-408940" defTabSz="537462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Εξαγωγή 52m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από δεδομένα ενός μήνα ενός γνωστού </a:t>
            </a:r>
            <a:r>
              <a:rPr lang="el-GR" dirty="0" err="1">
                <a:solidFill>
                  <a:srgbClr val="2D2E2D"/>
                </a:solidFill>
              </a:rPr>
              <a:t>ιστότοπου</a:t>
            </a:r>
            <a:r>
              <a:rPr lang="el-GR" dirty="0">
                <a:solidFill>
                  <a:srgbClr val="2D2E2D"/>
                </a:solidFill>
              </a:rPr>
              <a:t> συζήτησης στο διαδίκτυο. </a:t>
            </a:r>
          </a:p>
          <a:p>
            <a:pPr marL="408940" indent="-408940" defTabSz="537462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Ομαδοποίηση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408940" indent="-408940" defTabSz="537462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Εκπαίδευση των μοντέλων με 75%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.  </a:t>
            </a:r>
          </a:p>
          <a:p>
            <a:pPr marL="408940" indent="-408940" defTabSz="537462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Έλεγχος των μοντέλων με το υπόλοιπο 25% 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41283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757618"/>
            <a:ext cx="3429000" cy="641350"/>
          </a:xfrm>
        </p:spPr>
        <p:txBody>
          <a:bodyPr/>
          <a:lstStyle/>
          <a:p>
            <a:r>
              <a:rPr lang="el-GR" dirty="0"/>
              <a:t>Πρώτο </a:t>
            </a:r>
            <a:r>
              <a:rPr lang="en-US" dirty="0"/>
              <a:t>RRN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1627632"/>
            <a:ext cx="3429000" cy="4163569"/>
          </a:xfrm>
        </p:spPr>
        <p:txBody>
          <a:bodyPr>
            <a:normAutofit/>
          </a:bodyPr>
          <a:lstStyle/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Προβλέπει τον αριθμό των </a:t>
            </a:r>
            <a:r>
              <a:rPr lang="en-US" sz="1800" dirty="0">
                <a:solidFill>
                  <a:srgbClr val="2D2E2D"/>
                </a:solidFill>
              </a:rPr>
              <a:t>queries</a:t>
            </a:r>
            <a:r>
              <a:rPr lang="el-GR" sz="1800" dirty="0">
                <a:solidFill>
                  <a:srgbClr val="2D2E2D"/>
                </a:solidFill>
              </a:rPr>
              <a:t> που θα φτάσουν την επόμενη </a:t>
            </a:r>
            <a:r>
              <a:rPr lang="el-GR" sz="1800" u="sng" dirty="0">
                <a:solidFill>
                  <a:srgbClr val="2D2E2D"/>
                </a:solidFill>
              </a:rPr>
              <a:t>ώρα ανά λεπτό.</a:t>
            </a:r>
          </a:p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Είσοδος μοντέλου:  Ένα διάνυσμα που αντιπροσωπεύει το </a:t>
            </a:r>
            <a:r>
              <a:rPr lang="en-US" sz="1800" dirty="0">
                <a:solidFill>
                  <a:srgbClr val="2D2E2D"/>
                </a:solidFill>
              </a:rPr>
              <a:t>workloads</a:t>
            </a:r>
            <a:r>
              <a:rPr lang="el-GR" sz="1800" dirty="0">
                <a:solidFill>
                  <a:srgbClr val="2D2E2D"/>
                </a:solidFill>
              </a:rPr>
              <a:t> ανά λεπτό τις τελευταίες δύο ώρες (ορίζοντας = 2 ώρες).</a:t>
            </a:r>
          </a:p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Έξοδος μοντέλου: Κλίμακα που αντιπροσωπεύει το προβλεπόμενο </a:t>
            </a:r>
            <a:r>
              <a:rPr lang="en-US" sz="1800" dirty="0">
                <a:solidFill>
                  <a:srgbClr val="2D2E2D"/>
                </a:solidFill>
              </a:rPr>
              <a:t>workload</a:t>
            </a:r>
            <a:r>
              <a:rPr lang="el-GR" sz="1800" dirty="0">
                <a:solidFill>
                  <a:srgbClr val="2D2E2D"/>
                </a:solidFill>
              </a:rPr>
              <a:t> για μια ώρα αργότερα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757618"/>
            <a:ext cx="3429000" cy="641350"/>
          </a:xfrm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D15A3E"/>
                </a:solidFill>
              </a:rPr>
              <a:t>Δεύτερο </a:t>
            </a:r>
            <a:r>
              <a:rPr lang="en-US" dirty="0">
                <a:solidFill>
                  <a:srgbClr val="D15A3E"/>
                </a:solidFill>
              </a:rPr>
              <a:t>RRN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1682496"/>
            <a:ext cx="3429000" cy="4108705"/>
          </a:xfrm>
        </p:spPr>
        <p:txBody>
          <a:bodyPr>
            <a:normAutofit/>
          </a:bodyPr>
          <a:lstStyle/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Προβλέπει τον αριθμό των </a:t>
            </a:r>
            <a:r>
              <a:rPr lang="en-US" sz="1800" dirty="0">
                <a:solidFill>
                  <a:srgbClr val="2D2E2D"/>
                </a:solidFill>
              </a:rPr>
              <a:t>queries</a:t>
            </a:r>
            <a:r>
              <a:rPr lang="el-GR" sz="1800" dirty="0">
                <a:solidFill>
                  <a:srgbClr val="2D2E2D"/>
                </a:solidFill>
              </a:rPr>
              <a:t> που θα φτάσουν την επόμενη </a:t>
            </a:r>
            <a:r>
              <a:rPr lang="el-GR" sz="1800" u="sng" dirty="0">
                <a:solidFill>
                  <a:srgbClr val="2D2E2D"/>
                </a:solidFill>
              </a:rPr>
              <a:t>μέρα ανά ώρα.</a:t>
            </a:r>
            <a:endParaRPr lang="el-GR" sz="1800" dirty="0">
              <a:solidFill>
                <a:srgbClr val="2D2E2D"/>
              </a:solidFill>
            </a:endParaRPr>
          </a:p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Είσοδος του μοντέλου: Ένα διάνυσμα που αντιπροσωπεύει το </a:t>
            </a:r>
            <a:r>
              <a:rPr lang="en-US" sz="1800" dirty="0">
                <a:solidFill>
                  <a:srgbClr val="2D2E2D"/>
                </a:solidFill>
              </a:rPr>
              <a:t>workload</a:t>
            </a:r>
            <a:r>
              <a:rPr lang="el-GR" sz="1800" dirty="0">
                <a:solidFill>
                  <a:srgbClr val="2D2E2D"/>
                </a:solidFill>
              </a:rPr>
              <a:t> ανά ώρα την προηγούμενη μέρα (ορίζοντας = 24 ώρες).</a:t>
            </a:r>
          </a:p>
          <a:p>
            <a:pPr>
              <a:buClr>
                <a:srgbClr val="A43F27"/>
              </a:buClr>
              <a:buFont typeface="Arial"/>
              <a:buChar char="▪"/>
              <a:defRPr>
                <a:solidFill>
                  <a:srgbClr val="000000"/>
                </a:solidFill>
              </a:defRPr>
            </a:pPr>
            <a:r>
              <a:rPr lang="el-GR" sz="1800" dirty="0">
                <a:solidFill>
                  <a:srgbClr val="2D2E2D"/>
                </a:solidFill>
              </a:rPr>
              <a:t>Έξοδος:  Κλίμακα που αντιπροσωπεύει το προβλεπόμενο </a:t>
            </a:r>
            <a:r>
              <a:rPr lang="en-US" sz="1800" dirty="0">
                <a:solidFill>
                  <a:srgbClr val="2D2E2D"/>
                </a:solidFill>
              </a:rPr>
              <a:t>workload</a:t>
            </a:r>
            <a:r>
              <a:rPr lang="el-GR" sz="1800" dirty="0">
                <a:solidFill>
                  <a:srgbClr val="2D2E2D"/>
                </a:solidFill>
              </a:rPr>
              <a:t> για μια μέρα αργότερα.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Λεπτομέρειες εκπαίδευσης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Έτρεξε το </a:t>
            </a:r>
            <a:r>
              <a:rPr lang="el-GR" dirty="0" err="1">
                <a:solidFill>
                  <a:srgbClr val="2D2E2D"/>
                </a:solidFill>
              </a:rPr>
              <a:t>Pel</a:t>
            </a:r>
            <a:r>
              <a:rPr lang="en-US" dirty="0">
                <a:solidFill>
                  <a:srgbClr val="2D2E2D"/>
                </a:solidFill>
              </a:rPr>
              <a:t>e</a:t>
            </a:r>
            <a:r>
              <a:rPr lang="el-GR" dirty="0" err="1">
                <a:solidFill>
                  <a:srgbClr val="2D2E2D"/>
                </a:solidFill>
              </a:rPr>
              <a:t>ton</a:t>
            </a:r>
            <a:r>
              <a:rPr lang="el-GR" dirty="0">
                <a:solidFill>
                  <a:srgbClr val="2D2E2D"/>
                </a:solidFill>
              </a:rPr>
              <a:t> με </a:t>
            </a:r>
            <a:r>
              <a:rPr lang="en-US" dirty="0">
                <a:solidFill>
                  <a:srgbClr val="2D2E2D"/>
                </a:solidFill>
              </a:rPr>
              <a:t>Tensor – Flow </a:t>
            </a:r>
            <a:r>
              <a:rPr lang="el-GR" dirty="0">
                <a:solidFill>
                  <a:srgbClr val="2D2E2D"/>
                </a:solidFill>
              </a:rPr>
              <a:t>σε ένα </a:t>
            </a:r>
            <a:r>
              <a:rPr lang="el-GR" dirty="0" err="1">
                <a:solidFill>
                  <a:srgbClr val="2D2E2D"/>
                </a:solidFill>
              </a:rPr>
              <a:t>Nvidia</a:t>
            </a:r>
            <a:r>
              <a:rPr lang="el-GR" dirty="0">
                <a:solidFill>
                  <a:srgbClr val="2D2E2D"/>
                </a:solidFill>
              </a:rPr>
              <a:t> </a:t>
            </a:r>
            <a:r>
              <a:rPr lang="el-GR" dirty="0" err="1">
                <a:solidFill>
                  <a:srgbClr val="2D2E2D"/>
                </a:solidFill>
              </a:rPr>
              <a:t>GeForce</a:t>
            </a:r>
            <a:r>
              <a:rPr lang="el-GR" dirty="0">
                <a:solidFill>
                  <a:srgbClr val="2D2E2D"/>
                </a:solidFill>
              </a:rPr>
              <a:t> GTX 980 </a:t>
            </a: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GPU.</a:t>
            </a: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Διάρκεια εκπαίδευσης πρώτου RNN ήταν 11 λεπτά.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Διάρκεια εκπαίδευσης δεύτερου RNN ήταν 18 λεπτά.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Δεν υπήρχε CPU </a:t>
            </a:r>
            <a:r>
              <a:rPr lang="en-US" dirty="0">
                <a:solidFill>
                  <a:srgbClr val="2D2E2D"/>
                </a:solidFill>
              </a:rPr>
              <a:t>overhead</a:t>
            </a:r>
            <a:r>
              <a:rPr lang="el-GR" dirty="0">
                <a:solidFill>
                  <a:srgbClr val="2D2E2D"/>
                </a:solidFill>
              </a:rPr>
              <a:t>, αφού όλος ο υπολογισμός έγινε από το GPU.</a:t>
            </a:r>
          </a:p>
        </p:txBody>
      </p:sp>
    </p:spTree>
    <p:extLst>
      <p:ext uri="{BB962C8B-B14F-4D97-AF65-F5344CB8AC3E}">
        <p14:creationId xmlns:p14="http://schemas.microsoft.com/office/powerpoint/2010/main" val="3132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396814"/>
            <a:ext cx="7200900" cy="783597"/>
          </a:xfrm>
        </p:spPr>
        <p:txBody>
          <a:bodyPr/>
          <a:lstStyle/>
          <a:p>
            <a:r>
              <a:rPr lang="el-GR" dirty="0"/>
              <a:t>Αξιολόγηση μοντέλων</a:t>
            </a:r>
            <a:endParaRPr lang="en-US" dirty="0"/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xmlns="" id="{4A864DF4-8A2B-43AB-B3E1-4DD06FD8F120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034" y="1397479"/>
            <a:ext cx="8245415" cy="43477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Ενέργειες Βελτιστοποίησης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94627-7341-4034-A279-26E8C31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Autonomic Layouts</a:t>
            </a:r>
            <a:r>
              <a:rPr lang="el-GR" dirty="0">
                <a:solidFill>
                  <a:srgbClr val="2D2E2D"/>
                </a:solidFill>
              </a:rPr>
              <a:t>: Μετακινεί τους πίνακες σε διαφορετικές διατάξεις με βάση τους τύπους των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Στην βελτιστοποίηση για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 OLTP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χρησιμοποιείται διάταξη γραμμής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 OLAP </a:t>
            </a:r>
            <a:r>
              <a:rPr lang="en-US" dirty="0">
                <a:solidFill>
                  <a:srgbClr val="2D2E2D"/>
                </a:solidFill>
              </a:rPr>
              <a:t>queries</a:t>
            </a:r>
            <a:r>
              <a:rPr lang="el-GR" dirty="0">
                <a:solidFill>
                  <a:srgbClr val="2D2E2D"/>
                </a:solidFill>
              </a:rPr>
              <a:t> χρησιμοποιείται διάταξη στήλης. </a:t>
            </a:r>
          </a:p>
        </p:txBody>
      </p:sp>
    </p:spTree>
    <p:extLst>
      <p:ext uri="{BB962C8B-B14F-4D97-AF65-F5344CB8AC3E}">
        <p14:creationId xmlns:p14="http://schemas.microsoft.com/office/powerpoint/2010/main" val="25276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Σύγκριση αυτόνομων διατάξεων με τις στατικές διατάξεις</a:t>
            </a:r>
            <a:endParaRPr lang="en-US" dirty="0"/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xmlns="" id="{8EA35BED-B6B5-4466-A470-EE84C975F2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03504" y="1646238"/>
            <a:ext cx="7973568" cy="45351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23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Σύνοψη αποτελεσμάτων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94627-7341-4034-A279-26E8C31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Τα </a:t>
            </a:r>
            <a:r>
              <a:rPr lang="el-GR" dirty="0" err="1">
                <a:solidFill>
                  <a:srgbClr val="2D2E2D"/>
                </a:solidFill>
              </a:rPr>
              <a:t>RNNs</a:t>
            </a:r>
            <a:r>
              <a:rPr lang="el-GR" dirty="0">
                <a:solidFill>
                  <a:srgbClr val="2D2E2D"/>
                </a:solidFill>
              </a:rPr>
              <a:t> προβλέπουν με ακρίβεια το αναμενόμενο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.</a:t>
            </a:r>
          </a:p>
          <a:p>
            <a:pPr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H εκπαίδευση των μοντέλων στο GPU επηρεάζει πολύ λίγο τα CPU και την μνήμη.</a:t>
            </a:r>
          </a:p>
          <a:p>
            <a:pPr marL="400050" indent="-400050" defTabSz="525779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σύστημα αναπτύσσει τις ενέργειες χωρίς να επιβραδύνει την εφαρμογή.</a:t>
            </a:r>
          </a:p>
          <a:p>
            <a:pPr marL="0" indent="0" defTabSz="525779">
              <a:spcBef>
                <a:spcPts val="3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Το επόμενο βήμα είναι να επικυρώσουμε την προσέγγισή μας χρησιμοποιώντας πιο </a:t>
            </a:r>
            <a:r>
              <a:rPr lang="el-GR" u="sng" dirty="0">
                <a:solidFill>
                  <a:srgbClr val="2D2E2D"/>
                </a:solidFill>
              </a:rPr>
              <a:t>ποικιλόμορφο </a:t>
            </a:r>
            <a:r>
              <a:rPr lang="en-US" u="sng" dirty="0">
                <a:solidFill>
                  <a:srgbClr val="2D2E2D"/>
                </a:solidFill>
              </a:rPr>
              <a:t>workload</a:t>
            </a:r>
            <a:r>
              <a:rPr lang="en-US" dirty="0">
                <a:solidFill>
                  <a:srgbClr val="2D2E2D"/>
                </a:solidFill>
              </a:rPr>
              <a:t> </a:t>
            </a:r>
            <a:r>
              <a:rPr lang="el-GR" dirty="0">
                <a:solidFill>
                  <a:srgbClr val="2D2E2D"/>
                </a:solidFill>
              </a:rPr>
              <a:t>βάσης δεδομένων και υποστήριξη </a:t>
            </a:r>
            <a:r>
              <a:rPr lang="el-GR" u="sng" dirty="0">
                <a:solidFill>
                  <a:srgbClr val="2D2E2D"/>
                </a:solidFill>
              </a:rPr>
              <a:t>πρόσθετων ενεργειών</a:t>
            </a:r>
          </a:p>
        </p:txBody>
      </p:sp>
    </p:spTree>
    <p:extLst>
      <p:ext uri="{BB962C8B-B14F-4D97-AF65-F5344CB8AC3E}">
        <p14:creationId xmlns:p14="http://schemas.microsoft.com/office/powerpoint/2010/main" val="28661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Βιβλιογραφία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294627-7341-4034-A279-26E8C31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/>
              <a:t>Παρουσίαση του πιο κάτω άρθρου: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Pavlo</a:t>
            </a:r>
            <a:r>
              <a:rPr lang="en-US" dirty="0"/>
              <a:t>, A., Angulo, G., </a:t>
            </a:r>
            <a:r>
              <a:rPr lang="en-US" dirty="0" err="1"/>
              <a:t>Arulraj</a:t>
            </a:r>
            <a:r>
              <a:rPr lang="en-US" dirty="0"/>
              <a:t>, J., Lin, H., Lin, J., Ma, L., … Zhang, T. (2017). Self-Driving Database Management Systems. 8th Biennial Conference on Innovative Data Systems Research.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391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Προκλήσεις για ένα </a:t>
            </a:r>
            <a:r>
              <a:rPr lang="en-US" dirty="0">
                <a:solidFill>
                  <a:srgbClr val="2D2E2D"/>
                </a:solidFill>
              </a:rPr>
              <a:t>self – driving DBMS.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Ανάπτυξη του </a:t>
            </a:r>
            <a:r>
              <a:rPr lang="en-US" dirty="0" err="1">
                <a:solidFill>
                  <a:srgbClr val="2D2E2D"/>
                </a:solidFill>
              </a:rPr>
              <a:t>Peleton</a:t>
            </a:r>
            <a:r>
              <a:rPr lang="en-US" dirty="0">
                <a:solidFill>
                  <a:srgbClr val="2D2E2D"/>
                </a:solidFill>
              </a:rPr>
              <a:t> self – driving DBMS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 </a:t>
            </a:r>
            <a:r>
              <a:rPr lang="el-GR" dirty="0">
                <a:solidFill>
                  <a:srgbClr val="2D2E2D"/>
                </a:solidFill>
              </a:rPr>
              <a:t>αρχιτεκτονικής </a:t>
            </a:r>
            <a:r>
              <a:rPr lang="en-US" dirty="0">
                <a:solidFill>
                  <a:srgbClr val="2D2E2D"/>
                </a:solidFill>
              </a:rPr>
              <a:t>DB </a:t>
            </a:r>
            <a:r>
              <a:rPr lang="el-GR" dirty="0">
                <a:solidFill>
                  <a:srgbClr val="2D2E2D"/>
                </a:solidFill>
              </a:rPr>
              <a:t>με ψηλή απόδοση</a:t>
            </a:r>
            <a:r>
              <a:rPr lang="en-US" dirty="0">
                <a:solidFill>
                  <a:srgbClr val="2D2E2D"/>
                </a:solidFill>
              </a:rPr>
              <a:t>,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 </a:t>
            </a:r>
            <a:r>
              <a:rPr lang="en-US" dirty="0">
                <a:solidFill>
                  <a:srgbClr val="2D2E2D"/>
                </a:solidFill>
              </a:rPr>
              <a:t>deep learning,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2D2E2D"/>
                </a:solidFill>
              </a:rPr>
              <a:t> </a:t>
            </a:r>
            <a:r>
              <a:rPr lang="el-GR" dirty="0">
                <a:solidFill>
                  <a:srgbClr val="2D2E2D"/>
                </a:solidFill>
              </a:rPr>
              <a:t>βελτιστοποιήσεις στο </a:t>
            </a:r>
            <a:r>
              <a:rPr lang="en-US" dirty="0">
                <a:solidFill>
                  <a:srgbClr val="2D2E2D"/>
                </a:solidFill>
              </a:rPr>
              <a:t>hardware.</a:t>
            </a: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Αξιολόγηση του </a:t>
            </a:r>
            <a:r>
              <a:rPr lang="en-US" dirty="0" err="1">
                <a:solidFill>
                  <a:srgbClr val="2D2E2D"/>
                </a:solidFill>
              </a:rPr>
              <a:t>Peleton</a:t>
            </a:r>
            <a:r>
              <a:rPr lang="en-US" dirty="0">
                <a:solidFill>
                  <a:srgbClr val="2D2E2D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Προκλήσεις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Κατηγορίες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OLTP: για γράψιμο </a:t>
            </a:r>
          </a:p>
          <a:p>
            <a:pPr marL="560071" lvl="1" indent="-28575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OLAP: για ανάγνωση </a:t>
            </a: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Βελτιστοποίηση για OLTP: αποθήκευση πλειάδων σε  διάταξη γραμμών 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Βελτιστοποίηση για OLAP: αποθήκευση πλειάδων σε διάταξη στηλών </a:t>
            </a:r>
          </a:p>
        </p:txBody>
      </p:sp>
    </p:spTree>
    <p:extLst>
      <p:ext uri="{BB962C8B-B14F-4D97-AF65-F5344CB8AC3E}">
        <p14:creationId xmlns:p14="http://schemas.microsoft.com/office/powerpoint/2010/main" val="1511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– </a:t>
            </a:r>
            <a:r>
              <a:rPr lang="el-GR" dirty="0"/>
              <a:t>Λύσεις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Πιθανή λύση:</a:t>
            </a:r>
            <a:endParaRPr lang="el-GR" dirty="0">
              <a:solidFill>
                <a:srgbClr val="2D2E2D"/>
              </a:solidFill>
            </a:endParaRP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	 </a:t>
            </a:r>
            <a:r>
              <a:rPr lang="el-GR" dirty="0">
                <a:solidFill>
                  <a:srgbClr val="2D2E2D"/>
                </a:solidFill>
              </a:rPr>
              <a:t>2 </a:t>
            </a:r>
            <a:r>
              <a:rPr lang="en-US" dirty="0">
                <a:solidFill>
                  <a:srgbClr val="2D2E2D"/>
                </a:solidFill>
              </a:rPr>
              <a:t>DBMS, </a:t>
            </a:r>
            <a:r>
              <a:rPr lang="el-GR" dirty="0">
                <a:solidFill>
                  <a:srgbClr val="2D2E2D"/>
                </a:solidFill>
              </a:rPr>
              <a:t>ένα για </a:t>
            </a:r>
            <a:r>
              <a:rPr lang="en-US" dirty="0">
                <a:solidFill>
                  <a:srgbClr val="2D2E2D"/>
                </a:solidFill>
              </a:rPr>
              <a:t>OLTP </a:t>
            </a:r>
            <a:r>
              <a:rPr lang="el-GR" dirty="0">
                <a:solidFill>
                  <a:srgbClr val="2D2E2D"/>
                </a:solidFill>
              </a:rPr>
              <a:t>και ένα για </a:t>
            </a:r>
            <a:r>
              <a:rPr lang="en-US" dirty="0">
                <a:solidFill>
                  <a:srgbClr val="2D2E2D"/>
                </a:solidFill>
              </a:rPr>
              <a:t>OLAP workload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Πρόβλημα:</a:t>
            </a:r>
            <a:r>
              <a:rPr lang="el-GR" dirty="0">
                <a:solidFill>
                  <a:srgbClr val="2D2E2D"/>
                </a:solidFill>
              </a:rPr>
              <a:t>                   </a:t>
            </a: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Εφαρμογή </a:t>
            </a:r>
            <a:r>
              <a:rPr lang="en-US" dirty="0">
                <a:solidFill>
                  <a:srgbClr val="2D2E2D"/>
                </a:solidFill>
              </a:rPr>
              <a:t>hybrid transaction analytical processing (HTAP) </a:t>
            </a:r>
          </a:p>
          <a:p>
            <a:pPr marL="0" lvl="1" indent="274320"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Καλύτερη Λύση:</a:t>
            </a:r>
            <a:r>
              <a:rPr lang="el-GR" dirty="0">
                <a:solidFill>
                  <a:srgbClr val="2D2E2D"/>
                </a:solidFill>
              </a:rPr>
              <a:t> 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</a:rPr>
              <a:t>	Ένα σύστημα που να επιλέγει αυτόματα τις κατάλληλες </a:t>
            </a:r>
            <a:r>
              <a:rPr lang="en-US" dirty="0">
                <a:solidFill>
                  <a:srgbClr val="2D2E2D"/>
                </a:solidFill>
              </a:rPr>
              <a:t>	</a:t>
            </a:r>
            <a:r>
              <a:rPr lang="el-GR" dirty="0">
                <a:solidFill>
                  <a:srgbClr val="2D2E2D"/>
                </a:solidFill>
              </a:rPr>
              <a:t>βελτιστοποιήσεις </a:t>
            </a:r>
            <a:r>
              <a:rPr lang="en-US" dirty="0">
                <a:solidFill>
                  <a:srgbClr val="2D2E2D"/>
                </a:solidFill>
              </a:rPr>
              <a:t>OLTP </a:t>
            </a:r>
            <a:r>
              <a:rPr lang="el-GR" dirty="0">
                <a:solidFill>
                  <a:srgbClr val="2D2E2D"/>
                </a:solidFill>
              </a:rPr>
              <a:t>ή </a:t>
            </a:r>
            <a:r>
              <a:rPr lang="en-US" dirty="0">
                <a:solidFill>
                  <a:srgbClr val="2D2E2D"/>
                </a:solidFill>
              </a:rPr>
              <a:t>OLAP</a:t>
            </a:r>
          </a:p>
        </p:txBody>
      </p:sp>
    </p:spTree>
    <p:extLst>
      <p:ext uri="{BB962C8B-B14F-4D97-AF65-F5344CB8AC3E}">
        <p14:creationId xmlns:p14="http://schemas.microsoft.com/office/powerpoint/2010/main" val="3184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workload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Πρόβλεψη</a:t>
            </a:r>
            <a:r>
              <a:rPr lang="el-GR" dirty="0">
                <a:solidFill>
                  <a:srgbClr val="2D2E2D"/>
                </a:solidFill>
              </a:rPr>
              <a:t> του </a:t>
            </a:r>
            <a:r>
              <a:rPr lang="en-US" dirty="0">
                <a:solidFill>
                  <a:srgbClr val="2D2E2D"/>
                </a:solidFill>
              </a:rPr>
              <a:t>workload</a:t>
            </a:r>
            <a:r>
              <a:rPr lang="el-GR" dirty="0">
                <a:solidFill>
                  <a:srgbClr val="2D2E2D"/>
                </a:solidFill>
              </a:rPr>
              <a:t> της εφαρμογής</a:t>
            </a:r>
          </a:p>
          <a:p>
            <a:pPr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Απόφαση</a:t>
            </a:r>
            <a:r>
              <a:rPr lang="el-GR" dirty="0">
                <a:solidFill>
                  <a:srgbClr val="2D2E2D"/>
                </a:solidFill>
              </a:rPr>
              <a:t> των βελτιστοποιήσεων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l-GR" dirty="0">
              <a:solidFill>
                <a:srgbClr val="2D2E2D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l-GR" dirty="0">
                <a:solidFill>
                  <a:srgbClr val="2D2E2D"/>
                </a:solidFill>
                <a:latin typeface="Arial Bold"/>
                <a:ea typeface="Arial Bold"/>
                <a:cs typeface="Arial Bold"/>
                <a:sym typeface="Arial Bold"/>
              </a:rPr>
              <a:t>Πότε</a:t>
            </a:r>
            <a:r>
              <a:rPr lang="el-GR" dirty="0">
                <a:solidFill>
                  <a:srgbClr val="2D2E2D"/>
                </a:solidFill>
              </a:rPr>
              <a:t> να κάνει τις βελτιστοποιήσεις </a:t>
            </a:r>
          </a:p>
        </p:txBody>
      </p:sp>
    </p:spTree>
    <p:extLst>
      <p:ext uri="{BB962C8B-B14F-4D97-AF65-F5344CB8AC3E}">
        <p14:creationId xmlns:p14="http://schemas.microsoft.com/office/powerpoint/2010/main" val="262713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Τύποι Βελτιστοποίησης</a:t>
            </a:r>
            <a:endParaRPr lang="en-US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xmlns="" id="{978DA702-2757-46CD-B843-F42CCD5A2546}"/>
              </a:ext>
            </a:extLst>
          </p:cNvPr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913" y="1628986"/>
            <a:ext cx="8678174" cy="40126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686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1274</TotalTime>
  <Words>2488</Words>
  <Application>Microsoft Office PowerPoint</Application>
  <PresentationFormat>On-screen Show (4:3)</PresentationFormat>
  <Paragraphs>327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Diamond Grid 16x9</vt:lpstr>
      <vt:lpstr>Self-Driving Database Management Systems</vt:lpstr>
      <vt:lpstr>Σημαντικότητα Ανάπτυξης self - driving DBMS</vt:lpstr>
      <vt:lpstr>Προηγούμενες Εργασίες</vt:lpstr>
      <vt:lpstr>Outline </vt:lpstr>
      <vt:lpstr>Προκλήσεις</vt:lpstr>
      <vt:lpstr>Workload</vt:lpstr>
      <vt:lpstr>Workload – Λύσεις</vt:lpstr>
      <vt:lpstr>Forecast workload</vt:lpstr>
      <vt:lpstr>Τύποι Βελτιστοποίησης</vt:lpstr>
      <vt:lpstr>Εκτίμηση επιπτώσεων της ενέργεια στην DB</vt:lpstr>
      <vt:lpstr>Περιορισμοί για το self – driving DBMS</vt:lpstr>
      <vt:lpstr>IBM DB2: Προηγούμενη προσπάθεια για self – driving DBMS</vt:lpstr>
      <vt:lpstr>Αρχιτεκτονική Peleton</vt:lpstr>
      <vt:lpstr>Πρόβλημα που οδήγησε στην ανάπτυξη νέας αρχιτεκτονικής</vt:lpstr>
      <vt:lpstr>Στόχοι Αρχιτεκτονικής Peleton</vt:lpstr>
      <vt:lpstr>Αρχιτεκτονική Peleton</vt:lpstr>
      <vt:lpstr>Workload monitor</vt:lpstr>
      <vt:lpstr> Workload Classification</vt:lpstr>
      <vt:lpstr>Workload Forecasting</vt:lpstr>
      <vt:lpstr>Μοντέλο πρόβλεψης προηγούμενων self – driving System </vt:lpstr>
      <vt:lpstr>Μοντέλο πρόβλεψης του Peleton</vt:lpstr>
      <vt:lpstr>Control Framework</vt:lpstr>
      <vt:lpstr> Δημιουργία ενέργειας</vt:lpstr>
      <vt:lpstr> Σχεδιασμός ενέργειας</vt:lpstr>
      <vt:lpstr>Πώς επιλέγεται η καλύτερη ενέργεια  </vt:lpstr>
      <vt:lpstr>Προβλήματα</vt:lpstr>
      <vt:lpstr>Ανάπτυξη ενεργειών</vt:lpstr>
      <vt:lpstr>Αποτελέσματα εφαρμογής του Peleton </vt:lpstr>
      <vt:lpstr>Πρόβλεψη workload </vt:lpstr>
      <vt:lpstr>Μεθοδολογία </vt:lpstr>
      <vt:lpstr>PowerPoint Presentation</vt:lpstr>
      <vt:lpstr>Λεπτομέρειες εκπαίδευσης</vt:lpstr>
      <vt:lpstr>Αξιολόγηση μοντέλων</vt:lpstr>
      <vt:lpstr>Ενέργειες Βελτιστοποίησης</vt:lpstr>
      <vt:lpstr>Σύγκριση αυτόνομων διατάξεων με τις στατικές διατάξεις</vt:lpstr>
      <vt:lpstr>Σύνοψη αποτελεσμάτων</vt:lpstr>
      <vt:lpstr>Βιβλιογραφία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Database Management Systems</dc:title>
  <dc:creator>Eleni Konstantinou</dc:creator>
  <cp:lastModifiedBy>Elena Constantinou</cp:lastModifiedBy>
  <cp:revision>142</cp:revision>
  <dcterms:created xsi:type="dcterms:W3CDTF">2017-10-07T15:21:44Z</dcterms:created>
  <dcterms:modified xsi:type="dcterms:W3CDTF">2017-10-09T09:30:10Z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