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58"/>
  </p:notesMasterIdLst>
  <p:sldIdLst>
    <p:sldId id="256" r:id="rId2"/>
    <p:sldId id="270" r:id="rId3"/>
    <p:sldId id="257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71" r:id="rId12"/>
    <p:sldId id="272" r:id="rId13"/>
    <p:sldId id="274" r:id="rId14"/>
    <p:sldId id="276" r:id="rId15"/>
    <p:sldId id="278" r:id="rId16"/>
    <p:sldId id="279" r:id="rId17"/>
    <p:sldId id="286" r:id="rId18"/>
    <p:sldId id="282" r:id="rId19"/>
    <p:sldId id="289" r:id="rId20"/>
    <p:sldId id="292" r:id="rId21"/>
    <p:sldId id="290" r:id="rId22"/>
    <p:sldId id="327" r:id="rId23"/>
    <p:sldId id="293" r:id="rId24"/>
    <p:sldId id="294" r:id="rId25"/>
    <p:sldId id="295" r:id="rId26"/>
    <p:sldId id="291" r:id="rId27"/>
    <p:sldId id="296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9" r:id="rId53"/>
    <p:sldId id="324" r:id="rId54"/>
    <p:sldId id="325" r:id="rId55"/>
    <p:sldId id="326" r:id="rId56"/>
    <p:sldId id="32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DB8C4-6690-4BFE-9741-716B8324EF43}" v="7" dt="2017-11-29T17:41:55.272"/>
    <p1510:client id="{9975894F-5659-4488-8F0E-C7EB38890348}" v="2" dt="2017-11-29T17:22:24.347"/>
    <p1510:client id="{CCEEF9C0-56C7-4198-9604-8D785CF90F9F}" v="122" dt="2017-11-29T19:03:41.813"/>
    <p1510:client id="{09A7B3BF-1224-4E67-BE9B-97B206487837}" v="191" dt="2017-11-29T21:10:19.380"/>
    <p1510:client id="{29792A4B-A81F-469D-81E3-9C50068D94B9}" v="3" dt="2017-11-29T23:57:22.840"/>
    <p1510:client id="{7E641CBD-CB33-40D6-9200-7F996B2BB138}" v="25" dt="2017-11-29T23:50:13.485"/>
    <p1510:client id="{78E9F90A-3AC5-4D1D-8DC7-0A7AC049CF72}" v="216" dt="2017-11-29T23:51:15.543"/>
    <p1510:client id="{E33508B3-693C-4595-A5BB-949DC645334B}" v="34" dt="2017-11-29T21:01:42.892"/>
    <p1510:client id="{2626234F-330C-4FEC-B2E9-590DD4B9E04C}" v="44" dt="2017-11-29T23:26:00.768"/>
    <p1510:client id="{46C716E0-BE1F-4518-A4F7-FEA1457BA1AA}" v="28" dt="2017-11-30T00:45:03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9EFAF-3421-4C93-A583-15D1C2BBD207}" type="datetimeFigureOut">
              <a:rPr lang="en-US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FE99D-D9FD-4B04-94E9-7B820D18E9D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2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08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2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9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4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3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0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7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6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8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0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8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59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87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52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93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3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47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24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5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2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1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9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7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78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39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0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09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99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5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2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493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10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751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3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5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78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587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10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1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5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FE99D-D9FD-4B04-94E9-7B820D18E9D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4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ioann01@cs.ucy.ac.c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Hekaton</a:t>
            </a:r>
            <a:r>
              <a:rPr lang="en-US"/>
              <a:t>: SQL Server’s Memory-Optimized OLTP Engine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By Cristian </a:t>
            </a:r>
            <a:r>
              <a:rPr lang="en-US" dirty="0" err="1"/>
              <a:t>Diaconu</a:t>
            </a:r>
            <a:r>
              <a:rPr lang="en-US" dirty="0"/>
              <a:t>, Craig Freedman, Erik </a:t>
            </a:r>
            <a:r>
              <a:rPr lang="en-US" dirty="0" err="1"/>
              <a:t>Ismert</a:t>
            </a:r>
            <a:r>
              <a:rPr lang="en-US" dirty="0"/>
              <a:t>, Per-</a:t>
            </a:r>
            <a:r>
              <a:rPr lang="en-US" dirty="0" err="1"/>
              <a:t>Åke</a:t>
            </a:r>
            <a:r>
              <a:rPr lang="en-US" dirty="0"/>
              <a:t> Larson, Pravin Mittal, Ryan </a:t>
            </a:r>
            <a:r>
              <a:rPr lang="en-US" dirty="0" err="1"/>
              <a:t>Stonecipher</a:t>
            </a:r>
            <a:r>
              <a:rPr lang="en-US" dirty="0"/>
              <a:t>, Nitin </a:t>
            </a:r>
            <a:r>
              <a:rPr lang="en-US" dirty="0" err="1"/>
              <a:t>Verma</a:t>
            </a:r>
            <a:r>
              <a:rPr lang="en-US" dirty="0"/>
              <a:t>, Mike </a:t>
            </a:r>
            <a:r>
              <a:rPr lang="en-US" dirty="0" err="1"/>
              <a:t>Zwilling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ANDREAS IOANNOU &amp; GIORGOS MOLESKIS</a:t>
            </a:r>
          </a:p>
          <a:p>
            <a:r>
              <a:rPr lang="en-US" dirty="0" smtClean="0">
                <a:hlinkClick r:id="rId3"/>
              </a:rPr>
              <a:t>aioann01@cs.ucy.ac.cy</a:t>
            </a:r>
            <a:r>
              <a:rPr lang="en-US" dirty="0" smtClean="0"/>
              <a:t> &amp; gmoles1@cs.ucy.ac.cy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33780-BE62-4A6D-8B33-784D1BD1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Principles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r>
              <a:rPr lang="en-US"/>
              <a:t>Eliminate latches and locks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86C43-0293-48C6-9837-617A2D35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54940" lvl="1" indent="0">
              <a:buNone/>
            </a:pPr>
            <a:r>
              <a:rPr lang="en-US"/>
              <a:t>Scalability suffers when the systems has shared memory locations that are updated at high rate</a:t>
            </a:r>
            <a:endParaRPr lang="en-US">
              <a:solidFill>
                <a:srgbClr val="000000"/>
              </a:solidFill>
            </a:endParaRPr>
          </a:p>
          <a:p>
            <a:pPr marL="840740" lvl="2"/>
            <a:r>
              <a:rPr lang="en-US"/>
              <a:t>Latches, spinlocks</a:t>
            </a:r>
          </a:p>
          <a:p>
            <a:pPr marL="840740" lvl="2"/>
            <a:r>
              <a:rPr lang="en-US"/>
              <a:t>Highly contended resources(lock manager, the tail of the transaction </a:t>
            </a:r>
            <a:r>
              <a:rPr lang="en-US" err="1"/>
              <a:t>log,B</a:t>
            </a:r>
            <a:r>
              <a:rPr lang="en-US"/>
              <a:t>-tree index) </a:t>
            </a:r>
            <a:endParaRPr lang="en-US">
              <a:solidFill>
                <a:schemeClr val="tx1"/>
              </a:solidFill>
            </a:endParaRPr>
          </a:p>
          <a:p>
            <a:pPr marL="497840" lvl="1" indent="-342900"/>
            <a:r>
              <a:rPr lang="en-US"/>
              <a:t>All </a:t>
            </a:r>
            <a:r>
              <a:rPr lang="en-US" err="1"/>
              <a:t>Hekaton’s</a:t>
            </a:r>
            <a:r>
              <a:rPr lang="en-US"/>
              <a:t> internal data structures are entirely latch-free (lock-free). </a:t>
            </a:r>
          </a:p>
          <a:p>
            <a:pPr marL="955040" lvl="2" indent="-342900"/>
            <a:r>
              <a:rPr lang="en-US"/>
              <a:t>Indexes</a:t>
            </a:r>
          </a:p>
          <a:p>
            <a:pPr marL="955040" lvl="2" indent="-342900"/>
            <a:r>
              <a:rPr lang="en-US"/>
              <a:t>Transaction map</a:t>
            </a:r>
          </a:p>
          <a:p>
            <a:pPr marL="383540" lvl="1"/>
            <a:r>
              <a:rPr lang="en-US" err="1"/>
              <a:t>Hekaton</a:t>
            </a:r>
            <a:r>
              <a:rPr lang="en-US"/>
              <a:t> uses a new optimistic </a:t>
            </a:r>
            <a:r>
              <a:rPr lang="en-US" err="1"/>
              <a:t>multiversion</a:t>
            </a:r>
            <a:r>
              <a:rPr lang="en-US"/>
              <a:t> concurrency control to provide transaction isolation semantics(no locks and no lock table)</a:t>
            </a:r>
          </a:p>
          <a:p>
            <a:pPr marL="383540" lvl="1"/>
            <a:r>
              <a:rPr lang="en-US"/>
              <a:t>System where threads execute without stalling or waiting.</a:t>
            </a:r>
          </a:p>
        </p:txBody>
      </p:sp>
    </p:spTree>
    <p:extLst>
      <p:ext uri="{BB962C8B-B14F-4D97-AF65-F5344CB8AC3E}">
        <p14:creationId xmlns:p14="http://schemas.microsoft.com/office/powerpoint/2010/main" val="37264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68D90-468A-4BA2-9DA1-A5E60D2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Principles </a:t>
            </a:r>
            <a:br>
              <a:rPr lang="en-US"/>
            </a:br>
            <a:r>
              <a:rPr lang="en-US"/>
              <a:t>Compile requests to native code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27B33-3184-48C2-BC28-9FF34801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lvl="1"/>
            <a:r>
              <a:rPr lang="en-US"/>
              <a:t>SQL Server uses interpreter based execution mechanisms in the same ways as most traditional DBMSs</a:t>
            </a:r>
          </a:p>
          <a:p>
            <a:pPr lvl="2"/>
            <a:r>
              <a:rPr lang="en-US"/>
              <a:t>Great flexibility but at a high cost</a:t>
            </a:r>
          </a:p>
          <a:p>
            <a:pPr lvl="2"/>
            <a:r>
              <a:rPr lang="en-US"/>
              <a:t>Even a simple transaction performing a few lookups may require several hundred thousand instructions. </a:t>
            </a:r>
          </a:p>
          <a:p>
            <a:pPr lvl="1"/>
            <a:r>
              <a:rPr lang="en-US" err="1"/>
              <a:t>Hekaton</a:t>
            </a:r>
            <a:r>
              <a:rPr lang="en-US"/>
              <a:t> converts statements and stored procedures from T-SQL to machine code</a:t>
            </a:r>
          </a:p>
          <a:p>
            <a:pPr lvl="1"/>
            <a:r>
              <a:rPr lang="en-US"/>
              <a:t>The generated code contains exactly what is needed to execute the request </a:t>
            </a:r>
          </a:p>
          <a:p>
            <a:pPr lvl="1"/>
            <a:r>
              <a:rPr lang="en-US"/>
              <a:t>At compile time makes decisions to reduce runtime overhead</a:t>
            </a:r>
          </a:p>
        </p:txBody>
      </p:sp>
    </p:spTree>
    <p:extLst>
      <p:ext uri="{BB962C8B-B14F-4D97-AF65-F5344CB8AC3E}">
        <p14:creationId xmlns:p14="http://schemas.microsoft.com/office/powerpoint/2010/main" val="15757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155516-3012-4354-8256-FB1E8CF1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Principles</a:t>
            </a:r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r>
              <a:rPr lang="en-US"/>
              <a:t>No Partitioning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087642-C151-4960-A66D-CFBE64D3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Recent systems designed for OLTP workloads and memory resident data</a:t>
            </a:r>
          </a:p>
          <a:p>
            <a:pPr lvl="1"/>
            <a:r>
              <a:rPr lang="en-US"/>
              <a:t>Partition the database by core </a:t>
            </a:r>
          </a:p>
          <a:p>
            <a:pPr lvl="1"/>
            <a:r>
              <a:rPr lang="en-US"/>
              <a:t>One exclusive core for each partition</a:t>
            </a:r>
          </a:p>
          <a:p>
            <a:r>
              <a:rPr lang="en-US"/>
              <a:t>Partitioning can be expensive if a transaction needs access to several partitions</a:t>
            </a:r>
            <a:endParaRPr lang="en-US" sz="2400"/>
          </a:p>
          <a:p>
            <a:r>
              <a:rPr lang="en-US" err="1"/>
              <a:t>Hekaton</a:t>
            </a:r>
            <a:r>
              <a:rPr lang="en-US"/>
              <a:t> does not partition the database </a:t>
            </a:r>
          </a:p>
          <a:p>
            <a:pPr lvl="1"/>
            <a:r>
              <a:rPr lang="en-US"/>
              <a:t>Any thread can access any part of the database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AC0933-E87C-411F-8555-B521093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ARCHITECTURE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A87761-486E-4571-947B-F61F6163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Storage engine </a:t>
            </a:r>
            <a:r>
              <a:rPr lang="en-US"/>
              <a:t>manages </a:t>
            </a:r>
          </a:p>
          <a:p>
            <a:pPr lvl="1"/>
            <a:r>
              <a:rPr lang="en-US"/>
              <a:t>User data and Indexes</a:t>
            </a:r>
          </a:p>
          <a:p>
            <a:pPr lvl="1"/>
            <a:r>
              <a:rPr lang="en-US"/>
              <a:t>Transactional operations on tables of records, hash and range indexes </a:t>
            </a:r>
          </a:p>
          <a:p>
            <a:pPr lvl="1"/>
            <a:r>
              <a:rPr lang="en-US"/>
              <a:t>Base mechanisms for storage, checkpointing, recovery and high-availability</a:t>
            </a:r>
          </a:p>
          <a:p>
            <a:r>
              <a:rPr lang="en-US" b="1" err="1"/>
              <a:t>Hekaton</a:t>
            </a:r>
            <a:r>
              <a:rPr lang="en-US" b="1"/>
              <a:t> compiler</a:t>
            </a:r>
            <a:r>
              <a:rPr lang="en-US"/>
              <a:t> </a:t>
            </a:r>
          </a:p>
          <a:p>
            <a:pPr lvl="1"/>
            <a:r>
              <a:rPr lang="en-US"/>
              <a:t>Compiles the procedure into native code designed to execute against tables and indexes managed by the </a:t>
            </a:r>
            <a:r>
              <a:rPr lang="en-US" err="1"/>
              <a:t>Hekaton</a:t>
            </a:r>
            <a:r>
              <a:rPr lang="en-US"/>
              <a:t> storage engine. </a:t>
            </a:r>
          </a:p>
          <a:p>
            <a:r>
              <a:rPr lang="en-US" b="1" err="1"/>
              <a:t>Hekaton</a:t>
            </a:r>
            <a:r>
              <a:rPr lang="en-US" b="1"/>
              <a:t> runtime system</a:t>
            </a:r>
            <a:r>
              <a:rPr lang="en-US"/>
              <a:t>  provides integration with SQL Server resources and serves as a common library of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115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911D2582-42BB-4D71-A74C-BAC620D92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8" r="1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7225" y="639763"/>
            <a:ext cx="3667125" cy="5513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Metadata</a:t>
            </a:r>
            <a:endParaRPr lang="en-US"/>
          </a:p>
          <a:p>
            <a:pPr lvl="1"/>
            <a:r>
              <a:rPr lang="en-US" sz="1400"/>
              <a:t>Metadata about </a:t>
            </a:r>
            <a:r>
              <a:rPr lang="en-US" sz="1400" err="1"/>
              <a:t>Hekaton</a:t>
            </a:r>
            <a:r>
              <a:rPr lang="en-US" sz="1400"/>
              <a:t> tables, indexes are stored in the SQL Server catalog</a:t>
            </a:r>
          </a:p>
          <a:p>
            <a:r>
              <a:rPr lang="en-US" sz="1800"/>
              <a:t>Query optimization</a:t>
            </a:r>
          </a:p>
          <a:p>
            <a:pPr lvl="1"/>
            <a:r>
              <a:rPr lang="en-US" sz="1400"/>
              <a:t>Queries embedded in compiled stored procedures are optimized using the regular SQL Server optimizer</a:t>
            </a:r>
          </a:p>
          <a:p>
            <a:r>
              <a:rPr lang="en-US" sz="1800"/>
              <a:t>Query interop</a:t>
            </a:r>
          </a:p>
          <a:p>
            <a:pPr lvl="1"/>
            <a:r>
              <a:rPr lang="en-US" sz="1400"/>
              <a:t>Operators for accessing data in </a:t>
            </a:r>
            <a:r>
              <a:rPr lang="en-US" sz="1400" err="1"/>
              <a:t>Hekaton</a:t>
            </a:r>
            <a:r>
              <a:rPr lang="en-US" sz="1400"/>
              <a:t> tables</a:t>
            </a:r>
          </a:p>
          <a:p>
            <a:r>
              <a:rPr lang="en-US" sz="1800"/>
              <a:t>Transactions</a:t>
            </a:r>
          </a:p>
          <a:p>
            <a:pPr lvl="1"/>
            <a:r>
              <a:rPr lang="en-US" sz="1400"/>
              <a:t>can access and update data both in regular tables and </a:t>
            </a:r>
            <a:r>
              <a:rPr lang="en-US" sz="1400" err="1"/>
              <a:t>Hekaton</a:t>
            </a:r>
            <a:r>
              <a:rPr lang="en-US" sz="1400"/>
              <a:t> tables</a:t>
            </a:r>
          </a:p>
          <a:p>
            <a:r>
              <a:rPr lang="en-US" sz="1800"/>
              <a:t>High availability: </a:t>
            </a:r>
            <a:r>
              <a:rPr lang="en-US" sz="1800" err="1"/>
              <a:t>AlwaysOn</a:t>
            </a:r>
            <a:r>
              <a:rPr lang="en-US" sz="1800"/>
              <a:t>, SQL Server’s high availability feature</a:t>
            </a:r>
          </a:p>
          <a:p>
            <a:pPr>
              <a:buFont typeface="Arial"/>
            </a:pPr>
            <a:r>
              <a:rPr lang="en-US" sz="1800"/>
              <a:t>Storage, log: </a:t>
            </a:r>
            <a:r>
              <a:rPr lang="en-US" sz="1800" err="1"/>
              <a:t>Hekaton</a:t>
            </a:r>
            <a:r>
              <a:rPr lang="en-US" sz="1800"/>
              <a:t> logs its updates to the regular SQL Server transaction log</a:t>
            </a:r>
            <a:endParaRPr lang="en-US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916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5F4CD-09AA-43C3-A7DC-3C671579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AND INDEXING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6561E-E7A5-49E5-B096-468336DC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table created with the new option </a:t>
            </a:r>
            <a:r>
              <a:rPr lang="en-US" err="1"/>
              <a:t>memory_optimized</a:t>
            </a:r>
            <a:r>
              <a:rPr lang="en-US"/>
              <a:t> is managed by </a:t>
            </a:r>
            <a:r>
              <a:rPr lang="en-US" err="1"/>
              <a:t>Hekaton</a:t>
            </a:r>
            <a:r>
              <a:rPr lang="en-US"/>
              <a:t> and stored entirely in memory.  </a:t>
            </a:r>
          </a:p>
          <a:p>
            <a:r>
              <a:rPr lang="en-US" err="1"/>
              <a:t>Hekaton</a:t>
            </a:r>
            <a:r>
              <a:rPr lang="en-US"/>
              <a:t> can have several indexes and supports two types of indexes:</a:t>
            </a:r>
          </a:p>
          <a:p>
            <a:pPr lvl="1"/>
            <a:r>
              <a:rPr lang="en-US"/>
              <a:t>hash indexes</a:t>
            </a:r>
          </a:p>
          <a:p>
            <a:pPr lvl="2"/>
            <a:r>
              <a:rPr lang="en-US"/>
              <a:t>implemented using lock-free hash tables </a:t>
            </a:r>
          </a:p>
          <a:p>
            <a:pPr lvl="1"/>
            <a:r>
              <a:rPr lang="en-US"/>
              <a:t> range indexes</a:t>
            </a:r>
          </a:p>
          <a:p>
            <a:pPr lvl="2"/>
            <a:r>
              <a:rPr lang="en-US"/>
              <a:t>implemented using </a:t>
            </a:r>
            <a:r>
              <a:rPr lang="en-US" err="1"/>
              <a:t>Bw</a:t>
            </a:r>
            <a:r>
              <a:rPr lang="en-US"/>
              <a:t>-trees, a novel lock-free version of B-trees</a:t>
            </a:r>
          </a:p>
          <a:p>
            <a:r>
              <a:rPr lang="en-US" err="1"/>
              <a:t>Hekaton</a:t>
            </a:r>
            <a:r>
              <a:rPr lang="en-US"/>
              <a:t> uses </a:t>
            </a:r>
            <a:r>
              <a:rPr lang="en-US" err="1"/>
              <a:t>multiversioning</a:t>
            </a:r>
            <a:r>
              <a:rPr lang="en-US"/>
              <a:t> </a:t>
            </a:r>
          </a:p>
          <a:p>
            <a:pPr lvl="1"/>
            <a:r>
              <a:rPr lang="en-US"/>
              <a:t>an update always creates a new version. </a:t>
            </a:r>
          </a:p>
        </p:txBody>
      </p:sp>
    </p:spTree>
    <p:extLst>
      <p:ext uri="{BB962C8B-B14F-4D97-AF65-F5344CB8AC3E}">
        <p14:creationId xmlns:p14="http://schemas.microsoft.com/office/powerpoint/2010/main" val="37459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B5E5639-BC68-4C7D-8061-35118D0C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2020" y="1190625"/>
            <a:ext cx="5451475" cy="5445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B2F881-EA3E-4E5A-BBEF-588ED12D3BEB}"/>
              </a:ext>
            </a:extLst>
          </p:cNvPr>
          <p:cNvSpPr txBox="1"/>
          <p:nvPr/>
        </p:nvSpPr>
        <p:spPr>
          <a:xfrm>
            <a:off x="820777" y="323850"/>
            <a:ext cx="10761623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/>
              <a:t>STORAGE AND INDEXING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12B15B-6968-48A4-B3FF-F1C621998D45}"/>
              </a:ext>
            </a:extLst>
          </p:cNvPr>
          <p:cNvSpPr txBox="1"/>
          <p:nvPr/>
        </p:nvSpPr>
        <p:spPr>
          <a:xfrm>
            <a:off x="663158" y="1092942"/>
            <a:ext cx="5534489" cy="56323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Record Format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Hash Index on name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Ordered index on city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Reads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/>
              <a:t>At most one version of a record is visible to a read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/>
              <a:t>Records returns with valid times (Ex. 10 –20)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/>
              <a:t>Non-overlapping valid times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Updates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/>
              <a:t>When updating change Header End to current time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/>
              <a:t>Current time shows the next record that could be valid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/>
              <a:t>Header end = </a:t>
            </a:r>
            <a:r>
              <a:rPr lang="en-US" sz="2000" err="1"/>
              <a:t>inf</a:t>
            </a:r>
            <a:r>
              <a:rPr lang="en-US" sz="2000"/>
              <a:t> is always the latest record valid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/>
              <a:t>We can't update obsolete versions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A version can be discarded when it is no longer visible to any active transaction.</a:t>
            </a:r>
          </a:p>
        </p:txBody>
      </p:sp>
    </p:spTree>
    <p:extLst>
      <p:ext uri="{BB962C8B-B14F-4D97-AF65-F5344CB8AC3E}">
        <p14:creationId xmlns:p14="http://schemas.microsoft.com/office/powerpoint/2010/main" val="22765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40605-45E5-4948-9411-8C8E629C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PROGRAMMABILITY AND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6E8291-4AD3-49DD-91F8-0B0AB1A1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Hekaton</a:t>
            </a:r>
            <a:r>
              <a:rPr lang="en-US"/>
              <a:t> maximizes run time performance by converting SQL statements and stored procedures into highly customized native code.</a:t>
            </a:r>
          </a:p>
          <a:p>
            <a:r>
              <a:rPr lang="en-US"/>
              <a:t>Compile once-and-execute-many-times</a:t>
            </a:r>
          </a:p>
          <a:p>
            <a:r>
              <a:rPr lang="en-US"/>
              <a:t>Reuse much of the SQL Server T-SQL compilation stack including the metadata, parser, name resolution, type derivation, and query optimizer. </a:t>
            </a:r>
          </a:p>
          <a:p>
            <a:r>
              <a:rPr lang="en-US"/>
              <a:t>The output of the </a:t>
            </a:r>
            <a:r>
              <a:rPr lang="en-US" err="1"/>
              <a:t>Hekaton</a:t>
            </a:r>
            <a:r>
              <a:rPr lang="en-US"/>
              <a:t> compiler is C code and with Microsoft’s Visual C/C++ compiler to convert the C code into machine code. </a:t>
            </a:r>
          </a:p>
        </p:txBody>
      </p:sp>
    </p:spTree>
    <p:extLst>
      <p:ext uri="{BB962C8B-B14F-4D97-AF65-F5344CB8AC3E}">
        <p14:creationId xmlns:p14="http://schemas.microsoft.com/office/powerpoint/2010/main" val="26418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xmlns="" id="{3B47B0EA-F799-447E-89CA-47B8F6895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5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ED4E9-41BE-4BC1-BBF2-E3DDDFE1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82" y="190500"/>
            <a:ext cx="6586491" cy="1676603"/>
          </a:xfrm>
        </p:spPr>
        <p:txBody>
          <a:bodyPr>
            <a:normAutofit/>
          </a:bodyPr>
          <a:lstStyle/>
          <a:p>
            <a:r>
              <a:rPr lang="en-US" sz="4000"/>
              <a:t>PROGRAMMABILITY AND QUERY PROCESSING</a:t>
            </a:r>
          </a:p>
          <a:p>
            <a:r>
              <a:rPr lang="en-US" sz="3200"/>
              <a:t>Architecture of the </a:t>
            </a:r>
            <a:r>
              <a:rPr lang="en-US" sz="3200" err="1"/>
              <a:t>Hekaton</a:t>
            </a:r>
            <a:r>
              <a:rPr lang="en-US" sz="3200"/>
              <a:t> compiler 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73" y="2638425"/>
            <a:ext cx="6586489" cy="378541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/>
              <a:t>There are two main points where we invoke the compiler:</a:t>
            </a:r>
            <a:endParaRPr lang="en-US"/>
          </a:p>
          <a:p>
            <a:pPr lvl="1"/>
            <a:r>
              <a:rPr lang="en-US" sz="2000"/>
              <a:t>Creation of a memory optimized table </a:t>
            </a:r>
          </a:p>
          <a:p>
            <a:pPr lvl="1"/>
            <a:r>
              <a:rPr lang="en-US" sz="2000"/>
              <a:t>Creation of a compiled stored procedure.</a:t>
            </a:r>
          </a:p>
          <a:p>
            <a:r>
              <a:rPr lang="en-US"/>
              <a:t>MAT ( mixed abstract tree )</a:t>
            </a:r>
          </a:p>
          <a:p>
            <a:pPr lvl="1"/>
            <a:r>
              <a:rPr lang="en-US"/>
              <a:t>Tree capable of representing metadata, imperative logic, expressions, and query plans. </a:t>
            </a:r>
          </a:p>
          <a:p>
            <a:r>
              <a:rPr lang="en-US"/>
              <a:t>PIT(pure imperative tree)</a:t>
            </a:r>
          </a:p>
          <a:p>
            <a:pPr lvl="1"/>
            <a:r>
              <a:rPr lang="en-US"/>
              <a:t>Data structure which is  a much “simpler” data structure that can be easily converted to C code</a:t>
            </a:r>
          </a:p>
        </p:txBody>
      </p:sp>
    </p:spTree>
    <p:extLst>
      <p:ext uri="{BB962C8B-B14F-4D97-AF65-F5344CB8AC3E}">
        <p14:creationId xmlns:p14="http://schemas.microsoft.com/office/powerpoint/2010/main" val="28758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5635C5-0CE8-4867-AAFC-9C99EE8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PROGRAMMABILITY AND QUERY PROCESSING</a:t>
            </a:r>
          </a:p>
          <a:p>
            <a:r>
              <a:rPr lang="en-US"/>
              <a:t>Schema Compilation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AAC2A-6750-47E8-91D2-C148AFC8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Table creation requires code generation</a:t>
            </a:r>
          </a:p>
          <a:p>
            <a:pPr lvl="1"/>
            <a:r>
              <a:rPr lang="en-US" err="1"/>
              <a:t>Hekaton</a:t>
            </a:r>
            <a:r>
              <a:rPr lang="en-US"/>
              <a:t> storage engine treats records as opaque objects. </a:t>
            </a:r>
          </a:p>
          <a:p>
            <a:r>
              <a:rPr lang="en-US"/>
              <a:t>No knowledge of </a:t>
            </a:r>
          </a:p>
          <a:p>
            <a:pPr lvl="1"/>
            <a:r>
              <a:rPr lang="en-US"/>
              <a:t>Internal content or format of records </a:t>
            </a:r>
          </a:p>
          <a:p>
            <a:pPr lvl="1"/>
            <a:r>
              <a:rPr lang="en-US"/>
              <a:t>Cannot directly access or process the data in records </a:t>
            </a:r>
          </a:p>
          <a:p>
            <a:r>
              <a:rPr lang="en-US"/>
              <a:t>The </a:t>
            </a:r>
            <a:r>
              <a:rPr lang="en-US" err="1"/>
              <a:t>Hekaton</a:t>
            </a:r>
            <a:r>
              <a:rPr lang="en-US"/>
              <a:t> compiler provides the engine with customized callback functions for each table: </a:t>
            </a:r>
          </a:p>
          <a:p>
            <a:pPr lvl="1"/>
            <a:r>
              <a:rPr lang="en-US"/>
              <a:t>Computes hash function on a key or record</a:t>
            </a:r>
          </a:p>
          <a:p>
            <a:pPr lvl="1"/>
            <a:r>
              <a:rPr lang="en-US"/>
              <a:t>Comparing two records</a:t>
            </a:r>
          </a:p>
          <a:p>
            <a:pPr lvl="1"/>
            <a:r>
              <a:rPr lang="en-US"/>
              <a:t>Serializing a record into a log buffer </a:t>
            </a:r>
          </a:p>
          <a:p>
            <a:r>
              <a:rPr lang="en-US"/>
              <a:t>These functions are compiled into native code </a:t>
            </a:r>
          </a:p>
          <a:p>
            <a:pPr lvl="1"/>
            <a:r>
              <a:rPr lang="en-US"/>
              <a:t>Inserts and searches are extremely efficient</a:t>
            </a:r>
          </a:p>
        </p:txBody>
      </p:sp>
    </p:spTree>
    <p:extLst>
      <p:ext uri="{BB962C8B-B14F-4D97-AF65-F5344CB8AC3E}">
        <p14:creationId xmlns:p14="http://schemas.microsoft.com/office/powerpoint/2010/main" val="21795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6C4EA-52AF-4DF0-978A-0ADD9BDA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41E38-1DAB-4A50-AB15-24114C17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Arial"/>
            </a:pPr>
            <a:r>
              <a:rPr lang="en-US"/>
              <a:t>Introduction</a:t>
            </a:r>
          </a:p>
          <a:p>
            <a:pPr>
              <a:buFont typeface="Arial"/>
            </a:pPr>
            <a:r>
              <a:rPr lang="en-US"/>
              <a:t>Principles behind the design of the  engine.</a:t>
            </a:r>
          </a:p>
          <a:p>
            <a:pPr>
              <a:buFont typeface="Arial"/>
            </a:pPr>
            <a:r>
              <a:rPr lang="en-US"/>
              <a:t>High-level overview of the architecture.</a:t>
            </a:r>
          </a:p>
          <a:p>
            <a:pPr>
              <a:buFont typeface="Arial"/>
            </a:pPr>
            <a:r>
              <a:rPr lang="en-US"/>
              <a:t>How data is stored, indexed, and updated.</a:t>
            </a:r>
          </a:p>
          <a:p>
            <a:pPr>
              <a:buFont typeface="Arial"/>
            </a:pPr>
            <a:r>
              <a:rPr lang="en-US"/>
              <a:t>How stored procedures and table definitions are compiled into native code.</a:t>
            </a:r>
          </a:p>
          <a:p>
            <a:pPr>
              <a:buFont typeface="Arial"/>
            </a:pPr>
            <a:r>
              <a:rPr lang="en-US"/>
              <a:t>Transaction management and concurrency control </a:t>
            </a:r>
          </a:p>
          <a:p>
            <a:pPr>
              <a:buFont typeface="Arial"/>
            </a:pPr>
            <a:r>
              <a:rPr lang="en-US"/>
              <a:t>How transaction durability is ensured.</a:t>
            </a:r>
          </a:p>
          <a:p>
            <a:pPr>
              <a:buFont typeface="Arial"/>
            </a:pPr>
            <a:r>
              <a:rPr lang="en-US"/>
              <a:t>Garbage collection</a:t>
            </a:r>
          </a:p>
          <a:p>
            <a:pPr>
              <a:buFont typeface="Arial"/>
            </a:pPr>
            <a:r>
              <a:rPr lang="en-US"/>
              <a:t>Some experimental results.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2CA13-1AED-48DC-A286-421F416B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PROGRAMMABILITY AND QUERY PROCESSING</a:t>
            </a:r>
          </a:p>
          <a:p>
            <a:r>
              <a:rPr lang="en-US"/>
              <a:t>Compiled Stored Procedures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0D6503-6A34-4351-86E1-F32A4EB0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Challenges</a:t>
            </a:r>
          </a:p>
          <a:p>
            <a:pPr lvl="1"/>
            <a:r>
              <a:rPr lang="en-US"/>
              <a:t>Transformation of query plans into C code</a:t>
            </a:r>
          </a:p>
          <a:p>
            <a:pPr lvl="1"/>
            <a:r>
              <a:rPr lang="en-US"/>
              <a:t>T-SQL and C type systems and expression semantics are very different</a:t>
            </a:r>
          </a:p>
          <a:p>
            <a:pPr lvl="1"/>
            <a:r>
              <a:rPr lang="en-US"/>
              <a:t>T-SQL includes many data types such as date/time types and fixed precision numeric types that have no corresponding C data types.</a:t>
            </a:r>
          </a:p>
          <a:p>
            <a:pPr lvl="1"/>
            <a:r>
              <a:rPr lang="en-US"/>
              <a:t>In addition, T-SQL supports NULLs while C does not.</a:t>
            </a:r>
          </a:p>
          <a:p>
            <a:pPr lvl="1"/>
            <a:r>
              <a:rPr lang="en-US"/>
              <a:t>Finally, T-SQL raises errors for arithmetic expression evaluation failures such as overflow and division by zero while C either silently returns a wrong result or throws an OS exception that must be translated into an appropriate T-SQL error. </a:t>
            </a:r>
          </a:p>
          <a:p>
            <a:r>
              <a:rPr lang="en-US"/>
              <a:t>Solution</a:t>
            </a:r>
          </a:p>
          <a:p>
            <a:pPr lvl="1"/>
            <a:r>
              <a:rPr lang="en-US"/>
              <a:t>Intermediate step </a:t>
            </a:r>
          </a:p>
          <a:p>
            <a:pPr lvl="2"/>
            <a:r>
              <a:rPr lang="en-US"/>
              <a:t>Converting the MAT into the PIT </a:t>
            </a:r>
          </a:p>
          <a:p>
            <a:pPr lvl="2"/>
            <a:r>
              <a:rPr lang="en-US"/>
              <a:t>Convert PIT to C code. 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619FEC9-1CD8-428E-8399-4296AD622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57042"/>
            <a:ext cx="10905066" cy="53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CB56C-D5CC-442D-9FCB-1ECF4247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Plan</a:t>
            </a:r>
          </a:p>
        </p:txBody>
      </p:sp>
      <p:pic>
        <p:nvPicPr>
          <p:cNvPr id="4" name="Picture 4" descr="Capture.PNG">
            <a:extLst>
              <a:ext uri="{FF2B5EF4-FFF2-40B4-BE49-F238E27FC236}">
                <a16:creationId xmlns:a16="http://schemas.microsoft.com/office/drawing/2014/main" xmlns="" id="{1530661C-DEF3-4D8A-9B07-E37CA8754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2613" y="2055813"/>
            <a:ext cx="7637462" cy="43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4F798-808B-48E0-A30A-1D51BBD5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PROGRAMMABILITY AND QUERY PROCESSING</a:t>
            </a:r>
          </a:p>
          <a:p>
            <a:r>
              <a:rPr lang="en-US"/>
              <a:t>Compiled Stored Procedures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1E3012-420E-4E49-B282-23B88D49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/>
              <a:t>Interface consists of </a:t>
            </a:r>
          </a:p>
          <a:p>
            <a:pPr lvl="1">
              <a:buFont typeface="Arial"/>
            </a:pPr>
            <a:r>
              <a:rPr lang="en-US"/>
              <a:t>“get first,” “get next,” “return row,” and “return done.” </a:t>
            </a:r>
          </a:p>
          <a:p>
            <a:r>
              <a:rPr lang="en-US"/>
              <a:t>Without functions. </a:t>
            </a:r>
          </a:p>
          <a:p>
            <a:pPr lvl="1"/>
            <a:r>
              <a:rPr lang="en-US"/>
              <a:t>Result in wasted instructions where one operator merely calls another without performing any useful work. </a:t>
            </a:r>
          </a:p>
          <a:p>
            <a:r>
              <a:rPr lang="en-US"/>
              <a:t>Collapse an entire query plan into a single function </a:t>
            </a:r>
          </a:p>
          <a:p>
            <a:pPr lvl="1"/>
            <a:r>
              <a:rPr lang="en-US"/>
              <a:t>Use labels and </a:t>
            </a:r>
            <a:r>
              <a:rPr lang="en-US" err="1"/>
              <a:t>gotos</a:t>
            </a:r>
            <a:r>
              <a:rPr lang="en-US"/>
              <a:t> to implement and connect these interfaces. </a:t>
            </a:r>
          </a:p>
        </p:txBody>
      </p:sp>
    </p:spTree>
    <p:extLst>
      <p:ext uri="{BB962C8B-B14F-4D97-AF65-F5344CB8AC3E}">
        <p14:creationId xmlns:p14="http://schemas.microsoft.com/office/powerpoint/2010/main" val="4264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EC2D2500-3A10-426A-887C-532B3C911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766" y="643466"/>
            <a:ext cx="91524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D4282-5709-4401-8973-3501BB58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PROGRAMMABILITY AND QUERY PROCESSING</a:t>
            </a:r>
          </a:p>
          <a:p>
            <a:r>
              <a:rPr lang="en-US"/>
              <a:t>Compiled Stored Procedures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254E55-9BF6-42A8-B71E-C4063C15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Single function design </a:t>
            </a:r>
          </a:p>
          <a:p>
            <a:pPr lvl="1"/>
            <a:r>
              <a:rPr lang="en-US"/>
              <a:t>Fewest number of instructions executed </a:t>
            </a:r>
          </a:p>
          <a:p>
            <a:pPr lvl="1"/>
            <a:r>
              <a:rPr lang="en-US"/>
              <a:t>Smallest overall binary</a:t>
            </a:r>
          </a:p>
          <a:p>
            <a:r>
              <a:rPr lang="en-US"/>
              <a:t>Using </a:t>
            </a:r>
            <a:r>
              <a:rPr lang="en-US" err="1"/>
              <a:t>gotos</a:t>
            </a:r>
          </a:p>
          <a:p>
            <a:pPr lvl="1"/>
            <a:r>
              <a:rPr lang="en-US"/>
              <a:t>The code always grows linearly with the number of operators </a:t>
            </a:r>
          </a:p>
          <a:p>
            <a:r>
              <a:rPr lang="en-US"/>
              <a:t>There are cases where it does not make sense to generate custom code</a:t>
            </a:r>
          </a:p>
          <a:p>
            <a:pPr lvl="1"/>
            <a:r>
              <a:rPr lang="en-US"/>
              <a:t>Sort operator</a:t>
            </a:r>
          </a:p>
          <a:p>
            <a:pPr lvl="2"/>
            <a:r>
              <a:rPr lang="en-US"/>
              <a:t>generic sort implementation with a callback function to compare records</a:t>
            </a:r>
          </a:p>
          <a:p>
            <a:pPr lvl="1"/>
            <a:r>
              <a:rPr lang="en-US"/>
              <a:t> Complex or expensive functions </a:t>
            </a:r>
          </a:p>
          <a:p>
            <a:pPr lvl="2"/>
            <a:r>
              <a:rPr lang="en-US"/>
              <a:t>include them in a library and call them from the generated code </a:t>
            </a:r>
          </a:p>
        </p:txBody>
      </p:sp>
    </p:spTree>
    <p:extLst>
      <p:ext uri="{BB962C8B-B14F-4D97-AF65-F5344CB8AC3E}">
        <p14:creationId xmlns:p14="http://schemas.microsoft.com/office/powerpoint/2010/main" val="41456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17EA2-1FD6-4378-87AD-278EB886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PROGRAMMABILITY AND QUERY PROCESSING</a:t>
            </a:r>
          </a:p>
          <a:p>
            <a:r>
              <a:rPr lang="en-US"/>
              <a:t>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A81C85-0921-4C08-A273-1A8C659D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10000"/>
          </a:bodyPr>
          <a:lstStyle/>
          <a:p>
            <a:r>
              <a:rPr lang="en-US" err="1"/>
              <a:t>Hekaton</a:t>
            </a:r>
            <a:r>
              <a:rPr lang="en-US"/>
              <a:t> Support SELECT, INSERT, UPDATE, and DELETE</a:t>
            </a:r>
          </a:p>
          <a:p>
            <a:r>
              <a:rPr lang="en-US"/>
              <a:t>Queries currently can include inner joins, sort and top sort, and basic scalar and group by aggregation. </a:t>
            </a:r>
          </a:p>
          <a:p>
            <a:r>
              <a:rPr lang="en-US"/>
              <a:t>Limitations of compiled stored procedures</a:t>
            </a:r>
          </a:p>
          <a:p>
            <a:pPr lvl="1"/>
            <a:r>
              <a:rPr lang="en-US"/>
              <a:t>Support a limited set of options  </a:t>
            </a:r>
          </a:p>
          <a:p>
            <a:pPr lvl="2"/>
            <a:r>
              <a:rPr lang="en-US"/>
              <a:t>Controlled at compile time only</a:t>
            </a:r>
          </a:p>
          <a:p>
            <a:pPr lvl="2"/>
            <a:r>
              <a:rPr lang="en-US"/>
              <a:t>Eliminates unnecessary run time checks. </a:t>
            </a:r>
          </a:p>
          <a:p>
            <a:pPr lvl="1"/>
            <a:r>
              <a:rPr lang="en-US"/>
              <a:t>Execute in a predefined security context so that we can run all permission checks once at creation time. </a:t>
            </a:r>
          </a:p>
          <a:p>
            <a:pPr lvl="1"/>
            <a:r>
              <a:rPr lang="en-US"/>
              <a:t>Schema bound</a:t>
            </a:r>
          </a:p>
          <a:p>
            <a:pPr lvl="2"/>
            <a:r>
              <a:rPr lang="en-US"/>
              <a:t>Tables referenced by that procedure cannot be dropped without first dropping the procedure </a:t>
            </a:r>
          </a:p>
          <a:p>
            <a:pPr lvl="2"/>
            <a:r>
              <a:rPr lang="en-US"/>
              <a:t>This avoids costly schema stability locks before execution </a:t>
            </a:r>
          </a:p>
          <a:p>
            <a:pPr lvl="1"/>
            <a:r>
              <a:rPr lang="en-US"/>
              <a:t>Fourth, compiled stored procedures must execute in the context of a single transaction. </a:t>
            </a:r>
          </a:p>
          <a:p>
            <a:pPr lvl="2"/>
            <a:r>
              <a:rPr lang="en-US"/>
              <a:t>This requirement ensures that a procedure does not block midway through to wait for commit. </a:t>
            </a:r>
          </a:p>
        </p:txBody>
      </p:sp>
    </p:spTree>
    <p:extLst>
      <p:ext uri="{BB962C8B-B14F-4D97-AF65-F5344CB8AC3E}">
        <p14:creationId xmlns:p14="http://schemas.microsoft.com/office/powerpoint/2010/main" val="27270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29B30-180B-4692-8733-0E0406BC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Interop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6D23-EBE6-44F8-9BB2-82A4CD2A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Mechanism that enables the conventional query execution engine to access memory optimized tables</a:t>
            </a:r>
          </a:p>
          <a:p>
            <a:pPr lvl="1"/>
            <a:r>
              <a:rPr lang="en-US"/>
              <a:t>Import and export of data to and from memory optimized tables </a:t>
            </a:r>
          </a:p>
          <a:p>
            <a:pPr lvl="2"/>
            <a:r>
              <a:rPr lang="en-US"/>
              <a:t>Using the existing tools and processes that already work for regular tables. </a:t>
            </a:r>
          </a:p>
          <a:p>
            <a:pPr lvl="1"/>
            <a:r>
              <a:rPr lang="en-US"/>
              <a:t>Execute virtually any legal SQL query against memory optimized tables</a:t>
            </a:r>
          </a:p>
          <a:p>
            <a:pPr lvl="2"/>
            <a:r>
              <a:rPr lang="en-US"/>
              <a:t>Use features such as views and cursors that are not supported in compiled stored procedures. </a:t>
            </a:r>
          </a:p>
          <a:p>
            <a:pPr lvl="1"/>
            <a:r>
              <a:rPr lang="en-US"/>
              <a:t>Support for transactions that access both memory optimized and regular tables. </a:t>
            </a:r>
          </a:p>
          <a:p>
            <a:pPr lvl="1"/>
            <a:r>
              <a:rPr lang="en-US"/>
              <a:t>Ease of app migration. </a:t>
            </a:r>
          </a:p>
          <a:p>
            <a:pPr lvl="2"/>
            <a:r>
              <a:rPr lang="en-US"/>
              <a:t>Existing tables can be converted to memory optimized tables without extensive work</a:t>
            </a:r>
          </a:p>
          <a:p>
            <a:pPr lvl="2"/>
            <a:r>
              <a:rPr lang="en-US"/>
              <a:t>Convert existing stored procedures into compiled stored procedures. </a:t>
            </a:r>
          </a:p>
        </p:txBody>
      </p:sp>
    </p:spTree>
    <p:extLst>
      <p:ext uri="{BB962C8B-B14F-4D97-AF65-F5344CB8AC3E}">
        <p14:creationId xmlns:p14="http://schemas.microsoft.com/office/powerpoint/2010/main" val="18305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311C8-A33A-441F-B456-F67C8B22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07830D-A91A-4642-B065-C9E2C4DF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/>
              <a:t>Hekaton</a:t>
            </a:r>
            <a:r>
              <a:rPr lang="en-US"/>
              <a:t> utilizes optimistic </a:t>
            </a:r>
            <a:r>
              <a:rPr lang="en-US" err="1"/>
              <a:t>multiversion</a:t>
            </a:r>
            <a:r>
              <a:rPr lang="en-US"/>
              <a:t> concurrency control (MVCC) to provide snapshot, repeatable read and serializable transaction isolation without locking</a:t>
            </a:r>
          </a:p>
          <a:p>
            <a:r>
              <a:rPr lang="en-US"/>
              <a:t>To ensure that a transaction T is serializable we must ensure that the following two properties hold.</a:t>
            </a:r>
          </a:p>
          <a:p>
            <a:pPr lvl="1">
              <a:buFont typeface="Arial"/>
            </a:pPr>
            <a:r>
              <a:rPr lang="en-US"/>
              <a:t>Read stability.</a:t>
            </a:r>
          </a:p>
          <a:p>
            <a:pPr lvl="2">
              <a:buFont typeface="Arial"/>
            </a:pPr>
            <a:r>
              <a:rPr lang="en-US"/>
              <a:t>T reads some version V1</a:t>
            </a:r>
          </a:p>
          <a:p>
            <a:pPr lvl="2">
              <a:buFont typeface="Arial"/>
            </a:pPr>
            <a:r>
              <a:rPr lang="en-US"/>
              <a:t>Must ensure that V1 is still the version visible to T as of the end of the transaction.</a:t>
            </a:r>
          </a:p>
          <a:p>
            <a:pPr lvl="2">
              <a:buFont typeface="Arial"/>
            </a:pPr>
            <a:r>
              <a:rPr lang="en-US"/>
              <a:t>Implemented by validating that V1 has not been updated before T commits.</a:t>
            </a:r>
          </a:p>
          <a:p>
            <a:pPr lvl="1">
              <a:buFont typeface="Arial"/>
            </a:pPr>
            <a:r>
              <a:rPr lang="en-US"/>
              <a:t>Phantom avoidance.</a:t>
            </a:r>
          </a:p>
          <a:p>
            <a:pPr lvl="2">
              <a:buFont typeface="Arial"/>
            </a:pPr>
            <a:r>
              <a:rPr lang="en-US"/>
              <a:t>Must ensure that the transaction’s scans would not return additional new versions.</a:t>
            </a:r>
          </a:p>
          <a:p>
            <a:pPr lvl="2">
              <a:buFont typeface="Arial"/>
            </a:pPr>
            <a:r>
              <a:rPr lang="en-US"/>
              <a:t>Implemented by rescanning to check for new versions before commit.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B40A3-8027-4090-B992-971BDCED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MANAGEMENT</a:t>
            </a:r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r>
              <a:rPr lang="en-US"/>
              <a:t>Timestamps and Version Visibility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FBFA6F-7470-4AC1-B6EF-DBFF2E95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Timestamps produced by a monotonically increasing counter are used to specify the following. </a:t>
            </a:r>
          </a:p>
          <a:p>
            <a:pPr lvl="1"/>
            <a:r>
              <a:rPr lang="en-US"/>
              <a:t>Logical Read Time  </a:t>
            </a:r>
          </a:p>
          <a:p>
            <a:pPr lvl="2"/>
            <a:r>
              <a:rPr lang="en-US"/>
              <a:t>the read time of a transaction can be any value between the transaction’s begin time and the current time.</a:t>
            </a:r>
          </a:p>
          <a:p>
            <a:pPr lvl="1"/>
            <a:r>
              <a:rPr lang="en-US"/>
              <a:t>Commit/End Time for a transaction: </a:t>
            </a:r>
          </a:p>
          <a:p>
            <a:pPr lvl="2"/>
            <a:r>
              <a:rPr lang="en-US"/>
              <a:t>every transaction that modifies data commits at a distinct point in time called the commit or end timestamp of the transaction</a:t>
            </a:r>
          </a:p>
          <a:p>
            <a:pPr lvl="1"/>
            <a:r>
              <a:rPr lang="en-US"/>
              <a:t>Valid Time for a version of a record: </a:t>
            </a:r>
          </a:p>
          <a:p>
            <a:pPr lvl="2"/>
            <a:r>
              <a:rPr lang="en-US"/>
              <a:t>The begin timestamp denotes the commit time of the transaction that created the version and the end timestamp denotes the commit timestamp of the transaction that deleted the version</a:t>
            </a:r>
          </a:p>
          <a:p>
            <a:pPr lvl="1"/>
            <a:endParaRPr lang="en-US" sz="2000"/>
          </a:p>
          <a:p>
            <a:r>
              <a:rPr lang="en-US"/>
              <a:t>A transaction executing with logical read time RT must only see versions whose begin timestamp is less than RT and whose end timestamp is greater than RT. </a:t>
            </a:r>
          </a:p>
          <a:p>
            <a:r>
              <a:rPr lang="en-US"/>
              <a:t>A transaction must see its own updates. </a:t>
            </a:r>
          </a:p>
        </p:txBody>
      </p:sp>
    </p:spTree>
    <p:extLst>
      <p:ext uri="{BB962C8B-B14F-4D97-AF65-F5344CB8AC3E}">
        <p14:creationId xmlns:p14="http://schemas.microsoft.com/office/powerpoint/2010/main" val="7915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E5A66-F4E0-4F5B-8136-9078597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What is </a:t>
            </a:r>
            <a:r>
              <a:rPr lang="en-US" err="1"/>
              <a:t>Hekaton</a:t>
            </a:r>
            <a:r>
              <a:rPr lang="en-US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9455BF-3289-4ED7-A53E-EE1212AD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Is a new database engine optimized for memory resident data and OLTP workloads.</a:t>
            </a:r>
          </a:p>
          <a:p>
            <a:pPr>
              <a:lnSpc>
                <a:spcPct val="150000"/>
              </a:lnSpc>
            </a:pPr>
            <a:r>
              <a:rPr lang="en-US"/>
              <a:t>Fully integrated into SQL Server.</a:t>
            </a:r>
          </a:p>
          <a:p>
            <a:pPr>
              <a:lnSpc>
                <a:spcPct val="150000"/>
              </a:lnSpc>
            </a:pPr>
            <a:r>
              <a:rPr lang="en-US"/>
              <a:t>How to use?</a:t>
            </a:r>
          </a:p>
          <a:p>
            <a:pPr lvl="1">
              <a:lnSpc>
                <a:spcPct val="150000"/>
              </a:lnSpc>
            </a:pPr>
            <a:r>
              <a:rPr lang="en-US"/>
              <a:t>Simply declare a table memory optimized. </a:t>
            </a:r>
          </a:p>
        </p:txBody>
      </p:sp>
    </p:spTree>
    <p:extLst>
      <p:ext uri="{BB962C8B-B14F-4D97-AF65-F5344CB8AC3E}">
        <p14:creationId xmlns:p14="http://schemas.microsoft.com/office/powerpoint/2010/main" val="10007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A5885-1AC3-4A11-B503-AB4531F4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MANAGEMENT</a:t>
            </a:r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r>
              <a:rPr lang="en-US"/>
              <a:t>Transaction Commit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9C0D8E-5138-4A67-BE71-23DA7207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Validation and Dependencies </a:t>
            </a:r>
          </a:p>
          <a:p>
            <a:pPr lvl="1"/>
            <a:r>
              <a:rPr lang="en-US"/>
              <a:t>At the time of commit, a serializable transaction must verify that:</a:t>
            </a:r>
          </a:p>
          <a:p>
            <a:pPr lvl="2"/>
            <a:r>
              <a:rPr lang="en-US"/>
              <a:t>The versions it read have not been updated</a:t>
            </a:r>
          </a:p>
          <a:p>
            <a:pPr lvl="2"/>
            <a:r>
              <a:rPr lang="en-US"/>
              <a:t>No phantoms have appeared. </a:t>
            </a:r>
          </a:p>
          <a:p>
            <a:pPr lvl="1"/>
            <a:r>
              <a:rPr lang="en-US"/>
              <a:t>The validation phase begins with the transaction obtaining an end timestamp.</a:t>
            </a:r>
          </a:p>
          <a:p>
            <a:pPr lvl="2"/>
            <a:r>
              <a:rPr lang="en-US"/>
              <a:t> This end timestamp determines the position of the transaction within the transaction serialization history. </a:t>
            </a:r>
          </a:p>
          <a:p>
            <a:r>
              <a:rPr lang="en-US"/>
              <a:t>To validate its reads</a:t>
            </a:r>
          </a:p>
          <a:p>
            <a:pPr lvl="1"/>
            <a:r>
              <a:rPr lang="en-US"/>
              <a:t>Transaction checks that the versions it read are visible as of the transaction’s end time.</a:t>
            </a:r>
          </a:p>
          <a:p>
            <a:r>
              <a:rPr lang="en-US"/>
              <a:t>To check for phantoms</a:t>
            </a:r>
          </a:p>
          <a:p>
            <a:pPr lvl="1"/>
            <a:r>
              <a:rPr lang="en-US"/>
              <a:t>It repeats all its index scans looking for versions that have become visible since the transaction began</a:t>
            </a:r>
          </a:p>
          <a:p>
            <a:r>
              <a:rPr lang="en-US"/>
              <a:t>To enable validation each transaction maintains a read set, a list of pointers to the versions it has read, and a scan set containing information needed to repeat scans.</a:t>
            </a:r>
          </a:p>
        </p:txBody>
      </p:sp>
    </p:spTree>
    <p:extLst>
      <p:ext uri="{BB962C8B-B14F-4D97-AF65-F5344CB8AC3E}">
        <p14:creationId xmlns:p14="http://schemas.microsoft.com/office/powerpoint/2010/main" val="1991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D89F3-2214-4D51-AFDF-1500DC2A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MANAGEMENT</a:t>
            </a:r>
            <a:br>
              <a:rPr lang="en-US"/>
            </a:br>
            <a:r>
              <a:rPr lang="en-US"/>
              <a:t>Transaction Commit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632CF8-DB38-4A88-A6AC-C8B70219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If the validation succeeds </a:t>
            </a:r>
          </a:p>
          <a:p>
            <a:pPr lvl="1"/>
            <a:r>
              <a:rPr lang="en-US"/>
              <a:t>The transaction is likely to commit</a:t>
            </a:r>
          </a:p>
          <a:p>
            <a:pPr lvl="2"/>
            <a:r>
              <a:rPr lang="en-US"/>
              <a:t>Its effects must be respected by all other transactions in the system as if they occurred atomically as of the end timestamp. </a:t>
            </a:r>
          </a:p>
          <a:p>
            <a:r>
              <a:rPr lang="en-US"/>
              <a:t>If validation fails</a:t>
            </a:r>
          </a:p>
          <a:p>
            <a:pPr lvl="1"/>
            <a:r>
              <a:rPr lang="en-US"/>
              <a:t>Nothing done by the transaction must be visible to any other transaction. </a:t>
            </a:r>
          </a:p>
          <a:p>
            <a:r>
              <a:rPr lang="en-US"/>
              <a:t>How </a:t>
            </a:r>
            <a:r>
              <a:rPr lang="en-US" err="1"/>
              <a:t>Hekaton</a:t>
            </a:r>
            <a:r>
              <a:rPr lang="en-US"/>
              <a:t> preserve the non-blocking nature </a:t>
            </a:r>
          </a:p>
          <a:p>
            <a:pPr lvl="1"/>
            <a:r>
              <a:rPr lang="en-US"/>
              <a:t>Commit dependency</a:t>
            </a:r>
          </a:p>
          <a:p>
            <a:pPr lvl="2"/>
            <a:r>
              <a:rPr lang="en-US"/>
              <a:t>T1 take a commit dependency on T2.</a:t>
            </a:r>
          </a:p>
          <a:p>
            <a:pPr lvl="3"/>
            <a:r>
              <a:rPr lang="en-US"/>
              <a:t>This means that T1 is allowed to commit only if T2 commits. </a:t>
            </a:r>
          </a:p>
          <a:p>
            <a:pPr lvl="3"/>
            <a:r>
              <a:rPr lang="en-US"/>
              <a:t>If T2 aborts, T1 must also abort so cascading aborts are possible. </a:t>
            </a:r>
          </a:p>
        </p:txBody>
      </p:sp>
    </p:spTree>
    <p:extLst>
      <p:ext uri="{BB962C8B-B14F-4D97-AF65-F5344CB8AC3E}">
        <p14:creationId xmlns:p14="http://schemas.microsoft.com/office/powerpoint/2010/main" val="18400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69753-3F59-4F65-AF3E-0F6AF2A3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MANAGEMENT</a:t>
            </a:r>
            <a:br>
              <a:rPr lang="en-US"/>
            </a:br>
            <a:r>
              <a:rPr lang="en-US"/>
              <a:t>Transaction Commit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74E3D6-910F-40A4-B339-72BF2B6F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Commit dependencies introduce two problems:</a:t>
            </a:r>
          </a:p>
          <a:p>
            <a:pPr lvl="1"/>
            <a:r>
              <a:rPr lang="en-US"/>
              <a:t>A transaction cannot commit until every transaction upon which it is dependent has committed </a:t>
            </a:r>
          </a:p>
          <a:p>
            <a:pPr lvl="1"/>
            <a:r>
              <a:rPr lang="en-US"/>
              <a:t>Commit dependencies imply working with uncommitted data and such data should not be exposed to users. </a:t>
            </a:r>
          </a:p>
          <a:p>
            <a:r>
              <a:rPr lang="en-US"/>
              <a:t> Solution: Read barriers. </a:t>
            </a:r>
          </a:p>
          <a:p>
            <a:pPr lvl="1"/>
            <a:r>
              <a:rPr lang="en-US"/>
              <a:t>This simply means that a transaction’s result set is held back and not delivered to the client while the transaction has outstanding commit dependencies. </a:t>
            </a:r>
          </a:p>
          <a:p>
            <a:pPr lvl="1"/>
            <a:r>
              <a:rPr lang="en-US"/>
              <a:t>The results are sent as soon as the dependencies have cleared.</a:t>
            </a:r>
          </a:p>
        </p:txBody>
      </p:sp>
    </p:spTree>
    <p:extLst>
      <p:ext uri="{BB962C8B-B14F-4D97-AF65-F5344CB8AC3E}">
        <p14:creationId xmlns:p14="http://schemas.microsoft.com/office/powerpoint/2010/main" val="25743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99B32-A6FB-417A-9FAD-E8190BB5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Commit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F11C57-DF5C-467D-A23A-C8A0BF52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Commit Logging and Post-processing </a:t>
            </a:r>
          </a:p>
          <a:p>
            <a:pPr lvl="1"/>
            <a:r>
              <a:rPr lang="en-US"/>
              <a:t>Committed as soon as its changes to the database have been hardened to the transaction log. </a:t>
            </a:r>
          </a:p>
          <a:p>
            <a:pPr lvl="1"/>
            <a:r>
              <a:rPr lang="en-US"/>
              <a:t>Irreversibly committed</a:t>
            </a:r>
          </a:p>
          <a:p>
            <a:pPr lvl="1"/>
            <a:r>
              <a:rPr lang="en-US"/>
              <a:t>Post-processing phase </a:t>
            </a:r>
          </a:p>
          <a:p>
            <a:pPr lvl="2"/>
            <a:r>
              <a:rPr lang="en-US"/>
              <a:t>Update begin and end timestamps in all versions affected by the transaction to contain the end timestamp of the transaction. </a:t>
            </a:r>
          </a:p>
          <a:p>
            <a:pPr lvl="1"/>
            <a:r>
              <a:rPr lang="en-US"/>
              <a:t>Transactions maintain a write-set, a set of pointers to all inserted and deleted versions that is used to perform the timestamp updates and generate the log content. </a:t>
            </a:r>
          </a:p>
        </p:txBody>
      </p:sp>
    </p:spTree>
    <p:extLst>
      <p:ext uri="{BB962C8B-B14F-4D97-AF65-F5344CB8AC3E}">
        <p14:creationId xmlns:p14="http://schemas.microsoft.com/office/powerpoint/2010/main" val="25163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183AD-4492-496F-A248-3F547AE0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Transaction Commit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8AC9FC-3628-4ADB-B6B7-4E908FEA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Transaction Rollback </a:t>
            </a:r>
          </a:p>
          <a:p>
            <a:pPr lvl="1"/>
            <a:r>
              <a:rPr lang="en-US"/>
              <a:t>Transactions can be rolled back at </a:t>
            </a:r>
          </a:p>
          <a:p>
            <a:pPr lvl="2"/>
            <a:r>
              <a:rPr lang="en-US"/>
              <a:t>User request</a:t>
            </a:r>
          </a:p>
          <a:p>
            <a:pPr lvl="2"/>
            <a:r>
              <a:rPr lang="en-US"/>
              <a:t>Due to failures in commit processing </a:t>
            </a:r>
          </a:p>
          <a:p>
            <a:pPr lvl="1"/>
            <a:r>
              <a:rPr lang="en-US"/>
              <a:t>Rollback is achieved by invalidating all versions created by the transaction and clearing the end-timestamp field of all versions deleted by the transaction. </a:t>
            </a:r>
          </a:p>
        </p:txBody>
      </p:sp>
    </p:spTree>
    <p:extLst>
      <p:ext uri="{BB962C8B-B14F-4D97-AF65-F5344CB8AC3E}">
        <p14:creationId xmlns:p14="http://schemas.microsoft.com/office/powerpoint/2010/main" val="37382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BBECC-BCBC-497F-AA35-ABE7E34B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DURABILITY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56F470-2BCE-4007-AD38-38CBC760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Transaction logs to durable storage </a:t>
            </a:r>
          </a:p>
          <a:p>
            <a:r>
              <a:rPr lang="en-US"/>
              <a:t>Checkpoints to durable storage.</a:t>
            </a:r>
          </a:p>
          <a:p>
            <a:r>
              <a:rPr lang="en-US"/>
              <a:t>Log streams contain the effects of committed transactions logged as insertion and deletion of row versions. </a:t>
            </a:r>
          </a:p>
          <a:p>
            <a:pPr>
              <a:buFont typeface="Arial"/>
            </a:pPr>
            <a:r>
              <a:rPr lang="en-US"/>
              <a:t>Checkpoint streams come in two forms:</a:t>
            </a:r>
          </a:p>
          <a:p>
            <a:pPr lvl="1">
              <a:buFont typeface="Arial"/>
            </a:pPr>
            <a:r>
              <a:rPr lang="en-US"/>
              <a:t> Data streams which contain all inserted versions during a timestamp interval</a:t>
            </a:r>
          </a:p>
          <a:p>
            <a:pPr lvl="1">
              <a:buFont typeface="Arial"/>
            </a:pPr>
            <a:r>
              <a:rPr lang="en-US"/>
              <a:t> Delta streams, each of which is associated with a particular data stream and contains a dense list of integers identifying deleted versions for its corresponding data stream.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38E81-6AE1-4274-8D8D-0E66FADC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Logging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842B0C-9382-446D-9E9F-38348E2B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Each transaction is logged in a single, potentially large, log record. </a:t>
            </a:r>
          </a:p>
          <a:p>
            <a:r>
              <a:rPr lang="en-US"/>
              <a:t>The log record contains information about all versions inserted and deleted by the transaction, sufficient to redo them. </a:t>
            </a:r>
          </a:p>
          <a:p>
            <a:r>
              <a:rPr lang="en-US"/>
              <a:t>Dirty data is never written to durable storage.</a:t>
            </a:r>
          </a:p>
          <a:p>
            <a:r>
              <a:rPr lang="en-US" err="1"/>
              <a:t>Hekaton</a:t>
            </a:r>
            <a:r>
              <a:rPr lang="en-US"/>
              <a:t> tries to group multiple log records into one large I/O</a:t>
            </a:r>
          </a:p>
          <a:p>
            <a:r>
              <a:rPr lang="en-US"/>
              <a:t>Multiple log streams can be used because serialization order is determined solely by transaction end timestamps and not by ordering in the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10596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07F0F-F71A-4783-9549-15F4DAD0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25838F-7887-4FB9-97B4-AEA631D7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checkpointing scheme is designed to satisfy two important requirements. </a:t>
            </a:r>
          </a:p>
          <a:p>
            <a:pPr lvl="1"/>
            <a:r>
              <a:rPr lang="en-US"/>
              <a:t>Continuous checkpointing.</a:t>
            </a:r>
          </a:p>
          <a:p>
            <a:pPr lvl="2"/>
            <a:r>
              <a:rPr lang="en-US"/>
              <a:t>Checkpoint related I/O occurs incrementally and continuously as transactional activity accumulates.</a:t>
            </a:r>
          </a:p>
          <a:p>
            <a:pPr lvl="2"/>
            <a:endParaRPr lang="en-US"/>
          </a:p>
          <a:p>
            <a:pPr lvl="1"/>
            <a:r>
              <a:rPr lang="en-US"/>
              <a:t>Streaming I/O.</a:t>
            </a:r>
          </a:p>
          <a:p>
            <a:pPr lvl="2"/>
            <a:r>
              <a:rPr lang="en-US"/>
              <a:t>Checkpointing relies on streaming I/O rather than random I/O for most of its operations. Even on SSD devices random I/O is slower than sequential and can incur more CPU overhead due to smaller individual I/O requests. </a:t>
            </a:r>
          </a:p>
        </p:txBody>
      </p:sp>
    </p:spTree>
    <p:extLst>
      <p:ext uri="{BB962C8B-B14F-4D97-AF65-F5344CB8AC3E}">
        <p14:creationId xmlns:p14="http://schemas.microsoft.com/office/powerpoint/2010/main" val="39397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07F0F-F71A-4783-9549-15F4DAD0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 Files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25838F-7887-4FB9-97B4-AEA631D7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Checkpoint data is stored in two types of checkpoint files:</a:t>
            </a:r>
          </a:p>
          <a:p>
            <a:pPr lvl="2"/>
            <a:r>
              <a:rPr lang="en-US"/>
              <a:t>Data files</a:t>
            </a:r>
          </a:p>
          <a:p>
            <a:pPr lvl="3"/>
            <a:r>
              <a:rPr lang="en-US"/>
              <a:t>Contains only inserted versions (generated by inserts and updates) covering a specific timestamp range</a:t>
            </a:r>
          </a:p>
          <a:p>
            <a:pPr lvl="3"/>
            <a:r>
              <a:rPr lang="en-US"/>
              <a:t>Are append-only while opened and once closed, they are strictly read-only</a:t>
            </a:r>
          </a:p>
          <a:p>
            <a:pPr lvl="2"/>
            <a:r>
              <a:rPr lang="en-US"/>
              <a:t>Delta files. </a:t>
            </a:r>
          </a:p>
          <a:p>
            <a:pPr lvl="3"/>
            <a:r>
              <a:rPr lang="en-US"/>
              <a:t>Stores information about which versions contained in a data file have been subsequently deleted</a:t>
            </a:r>
          </a:p>
          <a:p>
            <a:pPr lvl="3"/>
            <a:r>
              <a:rPr lang="en-US"/>
              <a:t>Are append-only for the lifetime of the data file they correspond to.</a:t>
            </a:r>
          </a:p>
          <a:p>
            <a:pPr lvl="3">
              <a:buFont typeface="Arial"/>
            </a:pPr>
            <a:r>
              <a:rPr lang="en-US"/>
              <a:t>At recovery time, is used as a filter to avoid reloading deleted versions into memory. </a:t>
            </a:r>
          </a:p>
          <a:p>
            <a:pPr lvl="1"/>
            <a:r>
              <a:rPr lang="en-US"/>
              <a:t>A complete checkpoint consists of multiple data and delta files and a checkpoint file inventory that lists the files comprising the checkpoint. </a:t>
            </a:r>
          </a:p>
          <a:p>
            <a:pPr lvl="2"/>
            <a:endParaRPr lang="en-US"/>
          </a:p>
          <a:p>
            <a:pPr lvl="1"/>
            <a:r>
              <a:rPr lang="en-US"/>
              <a:t>There is a 1:1 correspondence between a delta file and a data file. </a:t>
            </a:r>
          </a:p>
          <a:p>
            <a:pPr lvl="2"/>
            <a:endParaRPr lang="en-US"/>
          </a:p>
          <a:p>
            <a:r>
              <a:rPr lang="en-US"/>
              <a:t>A checkpoint file inventory tracks references to all the data and delta files that make up a complete checkpoint. The inventory is stored in a system table. </a:t>
            </a:r>
          </a:p>
        </p:txBody>
      </p:sp>
    </p:spTree>
    <p:extLst>
      <p:ext uri="{BB962C8B-B14F-4D97-AF65-F5344CB8AC3E}">
        <p14:creationId xmlns:p14="http://schemas.microsoft.com/office/powerpoint/2010/main" val="37197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75C42-ED01-4343-A7C6-F3ABA27C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6BA374-903E-46CF-A7C2-201906CF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Checkpoint Process</a:t>
            </a:r>
          </a:p>
          <a:p>
            <a:pPr lvl="1"/>
            <a:r>
              <a:rPr lang="en-US"/>
              <a:t>A checkpoint task takes a section of the transaction log not covered by a previous checkpoint and converts the log contents into one or more data files and updates to delta files. </a:t>
            </a:r>
          </a:p>
          <a:p>
            <a:pPr lvl="1"/>
            <a:r>
              <a:rPr lang="en-US"/>
              <a:t>New versions are appended to either the most recent data file or into a new data file and the IDs of deleted versions are appended to the delta files corresponding to where the original inserted versions are stored.</a:t>
            </a:r>
          </a:p>
          <a:p>
            <a:pPr lvl="1"/>
            <a:r>
              <a:rPr lang="en-US"/>
              <a:t>Once the checkpoint task finishes processing the log, the checkpoint is completed with the following steps. </a:t>
            </a:r>
          </a:p>
          <a:p>
            <a:pPr lvl="2"/>
            <a:r>
              <a:rPr lang="en-US"/>
              <a:t>Flush all buffered writes to the data and delta files and wait for them to complete. </a:t>
            </a:r>
          </a:p>
          <a:p>
            <a:pPr lvl="2"/>
            <a:r>
              <a:rPr lang="en-US"/>
              <a:t>Construct a checkpoint inventory that includes all files from the previous checkpoint plus any files added by this checkpoint. Harden the inventory to durable storage. </a:t>
            </a:r>
          </a:p>
          <a:p>
            <a:pPr lvl="2"/>
            <a:r>
              <a:rPr lang="en-US"/>
              <a:t>Store the location of the inventory in a durable location available at recovery time. We record it both in the SQL Server log and the root page of the database. </a:t>
            </a:r>
          </a:p>
        </p:txBody>
      </p:sp>
    </p:spTree>
    <p:extLst>
      <p:ext uri="{BB962C8B-B14F-4D97-AF65-F5344CB8AC3E}">
        <p14:creationId xmlns:p14="http://schemas.microsoft.com/office/powerpoint/2010/main" val="34463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45E2A-9131-4854-B04A-BC0AD1A1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C46292-0FB8-4E1A-AA35-B0D7259B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The most database management systems were designed assuming that main memory is expensive and data resides on disk.</a:t>
            </a:r>
          </a:p>
          <a:p>
            <a:pPr>
              <a:lnSpc>
                <a:spcPct val="150000"/>
              </a:lnSpc>
            </a:pPr>
            <a:r>
              <a:rPr lang="en-US"/>
              <a:t>This assumption is no longer valid.</a:t>
            </a:r>
          </a:p>
          <a:p>
            <a:pPr lvl="1">
              <a:lnSpc>
                <a:spcPct val="150000"/>
              </a:lnSpc>
            </a:pPr>
            <a:r>
              <a:rPr lang="en-US"/>
              <a:t>Memory prices have dropped by a factor of 10 every 5 years.</a:t>
            </a:r>
          </a:p>
          <a:p>
            <a:pPr lvl="1">
              <a:lnSpc>
                <a:spcPct val="150000"/>
              </a:lnSpc>
            </a:pPr>
            <a:r>
              <a:rPr lang="en-US"/>
              <a:t>The majority of OLTP databases fit entirely in 1TB</a:t>
            </a:r>
          </a:p>
          <a:p>
            <a:pPr lvl="1">
              <a:lnSpc>
                <a:spcPct val="150000"/>
              </a:lnSpc>
            </a:pPr>
            <a:r>
              <a:rPr lang="en-US"/>
              <a:t>The largest OLTP databases can keep the active working set in memory. </a:t>
            </a:r>
          </a:p>
        </p:txBody>
      </p:sp>
    </p:spTree>
    <p:extLst>
      <p:ext uri="{BB962C8B-B14F-4D97-AF65-F5344CB8AC3E}">
        <p14:creationId xmlns:p14="http://schemas.microsoft.com/office/powerpoint/2010/main" val="40478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91CFD-4ED9-498F-9F32-8BC874EB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E885CB-451E-4FE2-B56C-5CF1D291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Since crash recovery will read the contents of all data and delta files in the checkpoint, performance of crash recovery degrades as the utility of each data file drops. </a:t>
            </a:r>
          </a:p>
          <a:p>
            <a:r>
              <a:rPr lang="en-US"/>
              <a:t>The solution to this problem is to merge temporally adjacent data files when their active content (the percentage of undeleted versions in a data file) drops below a threshold. Merging two data files DF1 and DF2 results in a new data file DF3 covering the combined range of DF1 and DF2.</a:t>
            </a:r>
          </a:p>
          <a:p>
            <a:r>
              <a:rPr lang="en-US"/>
              <a:t>All deleted versions, that is, versions identified in the DF1 and DF2’s delta files, are dropped during the merge. The delta file for DF3 is empty immediately after the merge. </a:t>
            </a:r>
          </a:p>
        </p:txBody>
      </p:sp>
    </p:spTree>
    <p:extLst>
      <p:ext uri="{BB962C8B-B14F-4D97-AF65-F5344CB8AC3E}">
        <p14:creationId xmlns:p14="http://schemas.microsoft.com/office/powerpoint/2010/main" val="20762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94FCA-9422-49A9-9A80-30E95D07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 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1A1005-65EC-450E-8A39-BFD799E1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/>
              <a:t>Hekaton</a:t>
            </a:r>
            <a:r>
              <a:rPr lang="en-US"/>
              <a:t> recovery starts after the location of the most recent checkpoint inventory has been recovered during a scan of the tail of the log</a:t>
            </a:r>
          </a:p>
          <a:p>
            <a:r>
              <a:rPr lang="en-US" err="1"/>
              <a:t>Hekaton</a:t>
            </a:r>
            <a:r>
              <a:rPr lang="en-US"/>
              <a:t> recovery itself is parallelized</a:t>
            </a:r>
          </a:p>
          <a:p>
            <a:r>
              <a:rPr lang="en-US"/>
              <a:t>Each delta file represents in effect a filter for rows that need not be loaded from the corresponding data file</a:t>
            </a:r>
          </a:p>
          <a:p>
            <a:r>
              <a:rPr lang="en-US"/>
              <a:t>This data/delta file pair arrangement means that checkpoint load can proceed in parallel across multiple IO streams at file pair granularity. </a:t>
            </a:r>
          </a:p>
          <a:p>
            <a:r>
              <a:rPr lang="en-US"/>
              <a:t>Creates one thread per core to handle parallel insertion of the data produced by the I/O streams</a:t>
            </a:r>
          </a:p>
          <a:p>
            <a:r>
              <a:rPr lang="en-US"/>
              <a:t>The choice of one thread per core means that the load process is performed as efficiently as possible. </a:t>
            </a:r>
          </a:p>
        </p:txBody>
      </p:sp>
    </p:spTree>
    <p:extLst>
      <p:ext uri="{BB962C8B-B14F-4D97-AF65-F5344CB8AC3E}">
        <p14:creationId xmlns:p14="http://schemas.microsoft.com/office/powerpoint/2010/main" val="19151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FFF4C-5615-46D5-8AD7-88A445DF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5CB76-FB99-4B36-99B5-EF4F4A8A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Garbage collection </a:t>
            </a:r>
          </a:p>
          <a:p>
            <a:pPr lvl="1"/>
            <a:r>
              <a:rPr lang="en-US"/>
              <a:t>Poor performance</a:t>
            </a:r>
          </a:p>
          <a:p>
            <a:pPr lvl="1"/>
            <a:r>
              <a:rPr lang="en-US"/>
              <a:t>Lengthy pause times</a:t>
            </a:r>
          </a:p>
          <a:p>
            <a:pPr lvl="1"/>
            <a:r>
              <a:rPr lang="en-US"/>
              <a:t>Blocking</a:t>
            </a:r>
          </a:p>
          <a:p>
            <a:pPr lvl="1"/>
            <a:r>
              <a:rPr lang="en-US"/>
              <a:t>Other scaling problems often seen in the virtual machines for managed languages</a:t>
            </a:r>
          </a:p>
          <a:p>
            <a:r>
              <a:rPr lang="en-US" err="1"/>
              <a:t>Hekaton</a:t>
            </a:r>
            <a:r>
              <a:rPr lang="en-US"/>
              <a:t> avoids these problems. </a:t>
            </a:r>
          </a:p>
          <a:p>
            <a:r>
              <a:rPr lang="en-US"/>
              <a:t>In </a:t>
            </a:r>
            <a:r>
              <a:rPr lang="en-US" err="1"/>
              <a:t>Hekaton</a:t>
            </a:r>
            <a:r>
              <a:rPr lang="en-US"/>
              <a:t>, garbage is defined by a version's "visibility"</a:t>
            </a:r>
          </a:p>
          <a:p>
            <a:pPr lvl="1"/>
            <a:r>
              <a:rPr lang="en-US"/>
              <a:t>A version of a record is garbage if it is no longer visible to any active transaction. </a:t>
            </a:r>
          </a:p>
        </p:txBody>
      </p:sp>
    </p:spTree>
    <p:extLst>
      <p:ext uri="{BB962C8B-B14F-4D97-AF65-F5344CB8AC3E}">
        <p14:creationId xmlns:p14="http://schemas.microsoft.com/office/powerpoint/2010/main" val="38386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D95B31-96FD-46E1-9E2B-E42EEF9A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2DEA22-BBF5-4557-A8BA-4E09D2D2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design of the </a:t>
            </a:r>
            <a:r>
              <a:rPr lang="en-US" err="1"/>
              <a:t>Hekaton</a:t>
            </a:r>
            <a:r>
              <a:rPr lang="en-US"/>
              <a:t> garbage collection (GC) subsystem has the following desirable properties. </a:t>
            </a:r>
          </a:p>
          <a:p>
            <a:pPr lvl="1"/>
            <a:r>
              <a:rPr lang="en-US" err="1"/>
              <a:t>Hekaton</a:t>
            </a:r>
            <a:r>
              <a:rPr lang="en-US"/>
              <a:t> GC is non-blocking.</a:t>
            </a:r>
          </a:p>
          <a:p>
            <a:pPr lvl="2"/>
            <a:r>
              <a:rPr lang="en-US"/>
              <a:t>Garbage collection runs concurrently with the regular transaction workload</a:t>
            </a:r>
          </a:p>
          <a:p>
            <a:pPr lvl="1"/>
            <a:r>
              <a:rPr lang="en-US"/>
              <a:t>The GC subsystem is cooperative. </a:t>
            </a:r>
          </a:p>
          <a:p>
            <a:pPr lvl="2"/>
            <a:r>
              <a:rPr lang="en-US"/>
              <a:t>Worker threads running the transaction workload can remove garbage when they encounter it</a:t>
            </a:r>
          </a:p>
          <a:p>
            <a:pPr lvl="1"/>
            <a:r>
              <a:rPr lang="en-US"/>
              <a:t>Processing is incremental. </a:t>
            </a:r>
          </a:p>
          <a:p>
            <a:pPr lvl="2"/>
            <a:r>
              <a:rPr lang="en-US"/>
              <a:t>Garbage collection may easily be throttled and can be started and stopped to avoid consuming excessive CPU resources. </a:t>
            </a:r>
          </a:p>
          <a:p>
            <a:pPr lvl="1"/>
            <a:r>
              <a:rPr lang="en-US"/>
              <a:t>Garbage collection is parallelizable and scalable. </a:t>
            </a:r>
          </a:p>
          <a:p>
            <a:pPr lvl="2"/>
            <a:r>
              <a:rPr lang="en-US"/>
              <a:t> Multiple threads can work in parallel on various phases of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1244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51F3B-8B42-4303-A415-7FD0B2F6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Collection Details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4A069-3883-445F-BDB0-094D1FD5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GC Correctness</a:t>
            </a:r>
          </a:p>
          <a:p>
            <a:pPr lvl="1"/>
            <a:r>
              <a:rPr lang="en-US" dirty="0"/>
              <a:t>A version becomes garbage </a:t>
            </a:r>
          </a:p>
          <a:p>
            <a:pPr lvl="2"/>
            <a:r>
              <a:rPr lang="en-US" dirty="0"/>
              <a:t>It was deleted (via explicit DELETE or through an UPDATE operation)</a:t>
            </a:r>
          </a:p>
          <a:p>
            <a:pPr lvl="3"/>
            <a:r>
              <a:rPr lang="en-US" dirty="0" err="1"/>
              <a:t>Εnd</a:t>
            </a:r>
            <a:r>
              <a:rPr lang="en-US" dirty="0"/>
              <a:t> timestamp &lt; oldest active transaction </a:t>
            </a:r>
          </a:p>
          <a:p>
            <a:pPr lvl="3"/>
            <a:r>
              <a:rPr lang="en-US" dirty="0"/>
              <a:t>More precisely, the versions deleted or updated by T can be garbage collected because they are invisible to all current and future transactions. 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common way for versions to become garbage is if they were created by a transaction that subsequently rolls back.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6B779-9360-4F1F-B1E4-0A8C9E69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684CAA-65C8-49E5-99E1-24E5C2E6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Garbage Removal </a:t>
            </a:r>
          </a:p>
          <a:p>
            <a:pPr lvl="1"/>
            <a:r>
              <a:rPr lang="en-US"/>
              <a:t>First be unlinked from all indexes in which it participates. </a:t>
            </a:r>
          </a:p>
          <a:p>
            <a:pPr lvl="1"/>
            <a:r>
              <a:rPr lang="en-US"/>
              <a:t>Regular index scanners encounter garbage versions as they scan indexes</a:t>
            </a:r>
          </a:p>
          <a:p>
            <a:pPr lvl="2"/>
            <a:r>
              <a:rPr lang="en-US"/>
              <a:t>Unlink garbage versions when they encounter them.</a:t>
            </a:r>
          </a:p>
          <a:p>
            <a:pPr lvl="2"/>
            <a:r>
              <a:rPr lang="en-US"/>
              <a:t>Parallelizes garbage collection in the system </a:t>
            </a:r>
          </a:p>
          <a:p>
            <a:pPr lvl="2"/>
            <a:r>
              <a:rPr lang="en-US"/>
              <a:t>No extra work to locate garbage versions</a:t>
            </a:r>
          </a:p>
          <a:p>
            <a:pPr lvl="2"/>
            <a:r>
              <a:rPr lang="en-US"/>
              <a:t>Sold versions will not slow down future scanners </a:t>
            </a:r>
          </a:p>
          <a:p>
            <a:pPr lvl="1"/>
            <a:endParaRPr lang="en-US"/>
          </a:p>
          <a:p>
            <a:pPr lvl="1"/>
            <a:r>
              <a:rPr lang="en-US"/>
              <a:t>However, this process is insufficient to ensure that either</a:t>
            </a:r>
          </a:p>
          <a:p>
            <a:pPr lvl="2"/>
            <a:r>
              <a:rPr lang="en-US"/>
              <a:t>'Cold' areas of an index which are not traversed by scanners are free of garbage</a:t>
            </a:r>
          </a:p>
          <a:p>
            <a:pPr lvl="2"/>
            <a:r>
              <a:rPr lang="en-US"/>
              <a:t>A garbage version is removed from other indexes that it might participate in</a:t>
            </a:r>
          </a:p>
          <a:p>
            <a:pPr lvl="2"/>
            <a:r>
              <a:rPr lang="en-US"/>
              <a:t>These versions do not need to be collected for performance reasons</a:t>
            </a:r>
          </a:p>
          <a:p>
            <a:pPr lvl="2"/>
            <a:r>
              <a:rPr lang="en-US"/>
              <a:t>They needlessly consume memory and, as such, should be removed as promptly as possible.</a:t>
            </a:r>
          </a:p>
          <a:p>
            <a:pPr lvl="2"/>
            <a:r>
              <a:rPr lang="en-US"/>
              <a:t>Offloaded to a background GC process (not critical)  </a:t>
            </a:r>
          </a:p>
        </p:txBody>
      </p:sp>
    </p:spTree>
    <p:extLst>
      <p:ext uri="{BB962C8B-B14F-4D97-AF65-F5344CB8AC3E}">
        <p14:creationId xmlns:p14="http://schemas.microsoft.com/office/powerpoint/2010/main" val="10902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9D7CF-DBCC-4CDC-9082-D701461A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7D3F50-7E4A-4734-AFD6-05EE56619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If GC finds a version that is still linked in one or more indexes, it cannot immediately unlink the version since it has no information about the row's predecessor. </a:t>
            </a:r>
          </a:p>
          <a:p>
            <a:r>
              <a:rPr lang="en-US"/>
              <a:t>In order to remove such versions:</a:t>
            </a:r>
          </a:p>
          <a:p>
            <a:pPr lvl="1"/>
            <a:r>
              <a:rPr lang="en-US"/>
              <a:t>GC first scans the appropriate part of each index</a:t>
            </a:r>
          </a:p>
          <a:p>
            <a:pPr lvl="1"/>
            <a:r>
              <a:rPr lang="en-US"/>
              <a:t>Unlinks the version, after which it can be removed.</a:t>
            </a:r>
          </a:p>
          <a:p>
            <a:pPr lvl="1"/>
            <a:r>
              <a:rPr lang="en-US"/>
              <a:t>While scanning, it of course unlinks any other garbage versions encountered. </a:t>
            </a:r>
          </a:p>
        </p:txBody>
      </p:sp>
    </p:spTree>
    <p:extLst>
      <p:ext uri="{BB962C8B-B14F-4D97-AF65-F5344CB8AC3E}">
        <p14:creationId xmlns:p14="http://schemas.microsoft.com/office/powerpoint/2010/main" val="41693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25A20D-AE34-4884-94C8-D17CBDD2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COLLECTION - Scalability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C6D24F-6EAE-4C26-A722-FAAFFDA0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Early versions of the </a:t>
            </a:r>
            <a:r>
              <a:rPr lang="en-US" err="1"/>
              <a:t>Hekaton</a:t>
            </a:r>
            <a:r>
              <a:rPr lang="en-US"/>
              <a:t> GC used a fixed set of threads for collection</a:t>
            </a:r>
          </a:p>
          <a:p>
            <a:pPr lvl="1"/>
            <a:r>
              <a:rPr lang="en-US"/>
              <a:t>It was difficult to ensure that a single GC thread could maintain the necessary rate of collection for a high number of incoming transactions, especially for those workloads that were more update/delete heavy. </a:t>
            </a:r>
          </a:p>
          <a:p>
            <a:pPr lvl="1"/>
            <a:r>
              <a:rPr lang="en-US"/>
              <a:t>In order to address this problem, the garbage collection has been parallelized across all worker threads in the system. </a:t>
            </a:r>
          </a:p>
          <a:p>
            <a:r>
              <a:rPr lang="en-US"/>
              <a:t>Periodically recalculating the oldest transaction watermark and partitioning completed transactions accordingly. However, once this work has been done, transactions that are ready for collection are then distributed to a set of work queues. </a:t>
            </a:r>
          </a:p>
          <a:p>
            <a:r>
              <a:rPr lang="en-US"/>
              <a:t>This serves two scalability benefits.</a:t>
            </a:r>
          </a:p>
          <a:p>
            <a:pPr lvl="1"/>
            <a:r>
              <a:rPr lang="en-US"/>
              <a:t>First, it naturally parallelizes the work across CPU cores, without the additional overhead and complexity of maintaining dedicated worker threads, and second, it allows the system to self-throttle. </a:t>
            </a:r>
          </a:p>
          <a:p>
            <a:pPr lvl="1"/>
            <a:r>
              <a:rPr lang="en-US"/>
              <a:t>By ensuring that each thread in the system that is responsible for user work is also responsible for GC work, and by preventing a user thread from accepting more transactional work until a bit of garbage has been collected, this scheme introduces a small delay in the processing of transactions in the system, making sure that the system does not generate more garbage versions than the GC subsystem can retire. </a:t>
            </a:r>
          </a:p>
        </p:txBody>
      </p:sp>
    </p:spTree>
    <p:extLst>
      <p:ext uri="{BB962C8B-B14F-4D97-AF65-F5344CB8AC3E}">
        <p14:creationId xmlns:p14="http://schemas.microsoft.com/office/powerpoint/2010/main" val="11684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83F7A-6D18-4A00-B3F2-F001DF65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 - CPU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023542-C443-42CD-81BF-033A9085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Experiments on workstation with: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2.67GHz Intel Xeon W3520 processor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6 GB of memory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An 8 MB L2 cache. 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en-US"/>
          </a:p>
          <a:p>
            <a:r>
              <a:rPr lang="en-US"/>
              <a:t>Experiment Schema:</a:t>
            </a:r>
          </a:p>
          <a:p>
            <a:pPr marL="0" indent="0">
              <a:buNone/>
            </a:pPr>
            <a:r>
              <a:rPr lang="en-US"/>
              <a:t>(c1 </a:t>
            </a:r>
            <a:r>
              <a:rPr lang="en-US" err="1"/>
              <a:t>int</a:t>
            </a:r>
            <a:r>
              <a:rPr lang="en-US"/>
              <a:t>, c2 </a:t>
            </a:r>
            <a:r>
              <a:rPr lang="en-US" err="1"/>
              <a:t>int</a:t>
            </a:r>
            <a:r>
              <a:rPr lang="en-US"/>
              <a:t>, c3 varchar(32)), each containing 1M rows. Column c1 is the primary key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Two identical tables, T1 and T2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 T1 was a </a:t>
            </a:r>
            <a:r>
              <a:rPr lang="en-US" err="1"/>
              <a:t>Hekaton</a:t>
            </a:r>
            <a:r>
              <a:rPr lang="en-US"/>
              <a:t> table with a hash index on c1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 T2 was a regular table with a B-tree index on c1.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/>
              <a:t> Both tables resided entirely in memory. </a:t>
            </a:r>
          </a:p>
        </p:txBody>
      </p:sp>
    </p:spTree>
    <p:extLst>
      <p:ext uri="{BB962C8B-B14F-4D97-AF65-F5344CB8AC3E}">
        <p14:creationId xmlns:p14="http://schemas.microsoft.com/office/powerpoint/2010/main" val="551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16E09A9-406E-4ACF-B5FB-951F88C3B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5" r="4924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5B3F1-DD5F-4DE7-A8F4-3D4E363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EXPERIMENTAL RESULTS </a:t>
            </a:r>
            <a:br>
              <a:rPr lang="en-US"/>
            </a:br>
            <a:r>
              <a:rPr lang="en-US"/>
              <a:t>Lookup Efficiency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701B9D-2E5A-4C55-B60A-F94425E08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/>
              <a:t>T-SQL procedure </a:t>
            </a:r>
            <a:r>
              <a:rPr lang="en-US" sz="2000" err="1"/>
              <a:t>RandomLookups</a:t>
            </a:r>
            <a:r>
              <a:rPr lang="en-US" sz="2000"/>
              <a:t> that does N random lookups (RAND()) on the primary key (column c1) and computes the average, min, and max of column c2.</a:t>
            </a:r>
            <a:endParaRPr lang="en-US"/>
          </a:p>
          <a:p>
            <a:r>
              <a:rPr lang="en-US" sz="2000"/>
              <a:t>The driver calls </a:t>
            </a:r>
            <a:r>
              <a:rPr lang="en-US" sz="2000" err="1"/>
              <a:t>RandomLookups</a:t>
            </a:r>
            <a:endParaRPr lang="en-US" err="1"/>
          </a:p>
          <a:p>
            <a:pPr marL="0" indent="0">
              <a:buNone/>
            </a:pPr>
            <a:r>
              <a:rPr lang="en-US" sz="2000"/>
              <a:t>(procedure) in a loop and computes the average CPU cycles consumed per call. </a:t>
            </a:r>
            <a:endParaRPr lang="en-US"/>
          </a:p>
          <a:p>
            <a:r>
              <a:rPr lang="en-US" sz="2000"/>
              <a:t>The speedup is 20X when doing 10 or more lookups per call. Expressed differently, the </a:t>
            </a:r>
            <a:r>
              <a:rPr lang="en-US" sz="2000" err="1"/>
              <a:t>Hekaton</a:t>
            </a:r>
            <a:r>
              <a:rPr lang="en-US" sz="2000"/>
              <a:t> engine completed the same work using 5% of the CPU cycles used by the regular SQL Server engine.</a:t>
            </a:r>
          </a:p>
        </p:txBody>
      </p:sp>
    </p:spTree>
    <p:extLst>
      <p:ext uri="{BB962C8B-B14F-4D97-AF65-F5344CB8AC3E}">
        <p14:creationId xmlns:p14="http://schemas.microsoft.com/office/powerpoint/2010/main" val="38715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5D50E0-4D06-48B9-A8AA-4A3B4A56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 of being Integrated into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92008-4B1A-490A-9CA9-C525CE92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Avoid the hassle and expense of another DBMS.</a:t>
            </a:r>
          </a:p>
          <a:p>
            <a:r>
              <a:rPr lang="en-US"/>
              <a:t>Only the most performance-critical tables need to be in main memory, other tables can be left unchanged.</a:t>
            </a:r>
          </a:p>
          <a:p>
            <a:r>
              <a:rPr lang="en-US"/>
              <a:t>Stored procedures accessing only </a:t>
            </a:r>
            <a:r>
              <a:rPr lang="en-US" err="1"/>
              <a:t>Hekaton</a:t>
            </a:r>
            <a:r>
              <a:rPr lang="en-US"/>
              <a:t> tables can be compiled into native machine code for further performance gains. </a:t>
            </a:r>
          </a:p>
          <a:p>
            <a:r>
              <a:rPr lang="en-US"/>
              <a:t>Conversion can be done gradually, one table and one stored procedure at a time. </a:t>
            </a:r>
          </a:p>
        </p:txBody>
      </p:sp>
    </p:spTree>
    <p:extLst>
      <p:ext uri="{BB962C8B-B14F-4D97-AF65-F5344CB8AC3E}">
        <p14:creationId xmlns:p14="http://schemas.microsoft.com/office/powerpoint/2010/main" val="93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0555F-E705-420A-B96D-92A96AA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EXPERIMENTAL RESULTS </a:t>
            </a:r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r>
              <a:rPr lang="en-US"/>
              <a:t>Update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071BDD-5FDC-4109-A98E-5FF36683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1150" cy="475713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1400"/>
              <a:t> </a:t>
            </a:r>
            <a:r>
              <a:rPr lang="en-US" sz="2400"/>
              <a:t>TSQL procedure </a:t>
            </a:r>
            <a:r>
              <a:rPr lang="en-US" sz="2400" err="1"/>
              <a:t>RandomUpdates</a:t>
            </a:r>
            <a:r>
              <a:rPr lang="en-US" sz="2400"/>
              <a:t> that updates the c2 column of N randomly selected rows. </a:t>
            </a:r>
          </a:p>
          <a:p>
            <a:r>
              <a:rPr lang="en-US" sz="2400"/>
              <a:t>To  measure CPU efficiency and not transaction latency,</a:t>
            </a:r>
          </a:p>
          <a:p>
            <a:pPr lvl="1"/>
            <a:r>
              <a:rPr lang="en-US"/>
              <a:t>Enabled write caching on the disk used for the transaction log.</a:t>
            </a:r>
          </a:p>
          <a:p>
            <a:r>
              <a:rPr lang="en-US" sz="2400"/>
              <a:t>The speedup is even higher than for lookups, reaching around 30X for transactions updating 100 or more records. Even for transactions consisting of a single updated, the speedup was around 20X.</a:t>
            </a:r>
          </a:p>
          <a:p>
            <a:r>
              <a:rPr lang="en-US" sz="2400" err="1"/>
              <a:t>Hekaton</a:t>
            </a:r>
            <a:r>
              <a:rPr lang="en-US" sz="2400"/>
              <a:t> got the work done using between 3% and 5% of the cycles used by the regular engine. 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2B3F997A-7634-42F9-A0D9-098A4250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3" y="2057400"/>
            <a:ext cx="6664326" cy="37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5E921-3058-479F-B34E-14664890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 </a:t>
            </a:r>
            <a:br>
              <a:rPr lang="en-US"/>
            </a:br>
            <a:r>
              <a:rPr lang="en-US"/>
              <a:t>Scaling Under Contention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5DC8E-831C-4496-9FD4-E36612DE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Scalability of database systems is often limited by contention on locks and latches</a:t>
            </a:r>
          </a:p>
          <a:p>
            <a:pPr lvl="1"/>
            <a:r>
              <a:rPr lang="en-US"/>
              <a:t>The system is simply not able to take advantage of additional processor cores </a:t>
            </a:r>
          </a:p>
          <a:p>
            <a:pPr lvl="1"/>
            <a:r>
              <a:rPr lang="en-US"/>
              <a:t>Throughput levels off or even decreases.</a:t>
            </a:r>
          </a:p>
          <a:p>
            <a:r>
              <a:rPr lang="en-US" err="1"/>
              <a:t>Hekaton</a:t>
            </a:r>
            <a:r>
              <a:rPr lang="en-US"/>
              <a:t> is designed to eliminate lock and latch contention, allowing it to continue to scale with the number of processor cores.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52748-2AD7-46AB-81A2-BE59855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 </a:t>
            </a:r>
            <a:br>
              <a:rPr lang="en-US"/>
            </a:br>
            <a:r>
              <a:rPr lang="en-US"/>
              <a:t>Scaling Under Contention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9E424B-F10C-4507-9648-544A2DEF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This experiment simulates an order entry system for, say, a large online retailer.</a:t>
            </a:r>
          </a:p>
          <a:p>
            <a:pPr lvl="1">
              <a:buFont typeface="Arial"/>
            </a:pPr>
            <a:r>
              <a:rPr lang="en-US" dirty="0"/>
              <a:t> The load on the system is highly variable and during peak periods throughput is limited by latch contention. </a:t>
            </a:r>
          </a:p>
          <a:p>
            <a:pPr lvl="1">
              <a:buFont typeface="Arial"/>
            </a:pPr>
            <a:r>
              <a:rPr lang="en-US" dirty="0" err="1"/>
              <a:t>SalesOrderDetails</a:t>
            </a:r>
            <a:r>
              <a:rPr lang="en-US" dirty="0"/>
              <a:t> table that stores data about each item ordered. </a:t>
            </a:r>
          </a:p>
          <a:p>
            <a:pPr lvl="1">
              <a:buFont typeface="Arial"/>
            </a:pPr>
            <a:r>
              <a:rPr lang="en-US" dirty="0"/>
              <a:t>The table has a unique index on the primary key </a:t>
            </a:r>
          </a:p>
          <a:p>
            <a:pPr lvl="2">
              <a:buFont typeface="Arial"/>
            </a:pPr>
            <a:r>
              <a:rPr lang="en-US" dirty="0"/>
              <a:t>Clustered B-tree index if the table is a regular SQL Server table</a:t>
            </a:r>
          </a:p>
          <a:p>
            <a:pPr lvl="2">
              <a:buFont typeface="Arial"/>
            </a:pPr>
            <a:r>
              <a:rPr lang="en-US" dirty="0"/>
              <a:t>Hash index if it is </a:t>
            </a:r>
            <a:r>
              <a:rPr lang="en-US" dirty="0" err="1"/>
              <a:t>Hekaton</a:t>
            </a:r>
            <a:r>
              <a:rPr lang="en-US" dirty="0"/>
              <a:t> table</a:t>
            </a:r>
          </a:p>
          <a:p>
            <a:pPr lvl="1">
              <a:buFont typeface="Arial"/>
            </a:pPr>
            <a:r>
              <a:rPr lang="en-US" dirty="0"/>
              <a:t>The workload in the experiment consists of 60 input streams</a:t>
            </a:r>
          </a:p>
          <a:p>
            <a:pPr lvl="2">
              <a:buFont typeface="Arial"/>
            </a:pPr>
            <a:r>
              <a:rPr lang="en-US" dirty="0"/>
              <a:t>Each a mix of 50% update transactions and 50% read-only transactions. </a:t>
            </a:r>
          </a:p>
          <a:p>
            <a:pPr>
              <a:buFont typeface="Arial"/>
            </a:pPr>
            <a:r>
              <a:rPr lang="en-US" dirty="0"/>
              <a:t>This experiment was run on a machine with</a:t>
            </a:r>
          </a:p>
          <a:p>
            <a:pPr lvl="1">
              <a:buFont typeface="Arial"/>
            </a:pPr>
            <a:r>
              <a:rPr lang="en-US" dirty="0"/>
              <a:t> 2 sockets,</a:t>
            </a:r>
          </a:p>
          <a:p>
            <a:pPr lvl="1">
              <a:buFont typeface="Arial"/>
            </a:pPr>
            <a:r>
              <a:rPr lang="en-US" dirty="0"/>
              <a:t>12 cores (Xeon X5650, 2.67GHz),</a:t>
            </a:r>
          </a:p>
          <a:p>
            <a:pPr lvl="1">
              <a:buFont typeface="Arial"/>
            </a:pPr>
            <a:r>
              <a:rPr lang="en-US" dirty="0"/>
              <a:t>144GB of memory</a:t>
            </a:r>
          </a:p>
          <a:p>
            <a:pPr lvl="1">
              <a:buFont typeface="Arial"/>
            </a:pPr>
            <a:r>
              <a:rPr lang="en-US" dirty="0"/>
              <a:t>Gigabit Ethernet network cards.</a:t>
            </a:r>
          </a:p>
          <a:p>
            <a:pPr lvl="1">
              <a:buFont typeface="Arial"/>
            </a:pPr>
            <a:r>
              <a:rPr lang="en-US" dirty="0"/>
              <a:t>External storage consisted of four 64GB Intel SSDs for data and three 80GB Fusion-IO SSDs for logs.</a:t>
            </a:r>
          </a:p>
        </p:txBody>
      </p:sp>
    </p:spTree>
    <p:extLst>
      <p:ext uri="{BB962C8B-B14F-4D97-AF65-F5344CB8AC3E}">
        <p14:creationId xmlns:p14="http://schemas.microsoft.com/office/powerpoint/2010/main" val="17123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F6BDB-7584-42FC-80D4-BD95071A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EXPERIMENTAL RESULTS</a:t>
            </a:r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r>
              <a:rPr lang="en-US"/>
              <a:t>Scaling Under Contention</a:t>
            </a:r>
          </a:p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45500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Throughput as the number of cores used varies</a:t>
            </a:r>
          </a:p>
          <a:p>
            <a:r>
              <a:rPr lang="en-US" sz="1700"/>
              <a:t>The regular SQL Server engine shows limited scalability as we increase the number of cores used. </a:t>
            </a:r>
          </a:p>
          <a:p>
            <a:r>
              <a:rPr lang="en-US" sz="1700"/>
              <a:t>Latch contention limits the CPU utilization to just 40% for more than 6 cores</a:t>
            </a:r>
          </a:p>
          <a:p>
            <a:r>
              <a:rPr lang="en-US" sz="1700"/>
              <a:t>Converting the table to a </a:t>
            </a:r>
            <a:r>
              <a:rPr lang="en-US" sz="1700" err="1"/>
              <a:t>Hekaton</a:t>
            </a:r>
            <a:r>
              <a:rPr lang="en-US" sz="1700"/>
              <a:t> table and accessing it through interop</a:t>
            </a:r>
          </a:p>
          <a:p>
            <a:pPr lvl="1"/>
            <a:r>
              <a:rPr lang="en-US" sz="1300"/>
              <a:t>Improves throughput to 7,709 transactions per second for 12 cores, a 3.3X increase over plain SQL Server</a:t>
            </a:r>
          </a:p>
          <a:p>
            <a:r>
              <a:rPr lang="en-US" sz="1700"/>
              <a:t>Accessing the table through compiled stored procedures</a:t>
            </a:r>
          </a:p>
          <a:p>
            <a:pPr lvl="1"/>
            <a:r>
              <a:rPr lang="en-US" sz="1300"/>
              <a:t> improves throughput further to 36,375 transactions per second at 12 cores, a total increase of 15.7X. 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CF83E37D-B009-4F5C-A761-70D50A07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45" y="1266825"/>
            <a:ext cx="6884789" cy="52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F6BDB-7584-42FC-80D4-BD95071A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940055"/>
          </a:xfrm>
        </p:spPr>
        <p:txBody>
          <a:bodyPr>
            <a:normAutofit fontScale="90000"/>
          </a:bodyPr>
          <a:lstStyle/>
          <a:p>
            <a:r>
              <a:rPr lang="en-US"/>
              <a:t>EXPERIMENTAL RESULTS</a:t>
            </a:r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r>
              <a:rPr lang="en-US"/>
              <a:t>Scaling Under Contention</a:t>
            </a:r>
          </a:p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9100" y="1106599"/>
            <a:ext cx="4972050" cy="54217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The </a:t>
            </a:r>
            <a:r>
              <a:rPr lang="en-US" sz="2000" err="1"/>
              <a:t>Hekaton</a:t>
            </a:r>
            <a:r>
              <a:rPr lang="en-US" sz="2000"/>
              <a:t> engine shows excellent scaling.</a:t>
            </a:r>
          </a:p>
          <a:p>
            <a:pPr lvl="1"/>
            <a:r>
              <a:rPr lang="en-US" sz="1600"/>
              <a:t>Going from 2 to 12 cores</a:t>
            </a:r>
          </a:p>
          <a:p>
            <a:pPr lvl="2"/>
            <a:r>
              <a:rPr lang="en-US" sz="1600"/>
              <a:t>Throughput improves by 5.1X for the interop case (1,518 to 7,709 transactions per second). </a:t>
            </a:r>
          </a:p>
          <a:p>
            <a:r>
              <a:rPr lang="en-US" sz="2000"/>
              <a:t>If the stored procedures are compiled</a:t>
            </a:r>
          </a:p>
          <a:p>
            <a:pPr lvl="1"/>
            <a:r>
              <a:rPr lang="en-US" sz="1600"/>
              <a:t>throughput also improves by 5.1X (7,078 to 36,375 transactions per second).</a:t>
            </a:r>
            <a:r>
              <a:rPr lang="en-US" sz="2000"/>
              <a:t> </a:t>
            </a:r>
          </a:p>
          <a:p>
            <a:r>
              <a:rPr lang="en-US" sz="2000"/>
              <a:t>Partitioned the database and rewrote the stored procedure</a:t>
            </a:r>
          </a:p>
          <a:p>
            <a:pPr lvl="1"/>
            <a:r>
              <a:rPr lang="en-US" sz="1600"/>
              <a:t>Different transactions did not interfere with each other</a:t>
            </a:r>
            <a:endParaRPr lang="en-US"/>
          </a:p>
          <a:p>
            <a:pPr lvl="1"/>
            <a:r>
              <a:rPr lang="en-US" sz="1600"/>
              <a:t>Removing contention</a:t>
            </a:r>
          </a:p>
          <a:p>
            <a:pPr lvl="2"/>
            <a:r>
              <a:rPr lang="en-US" sz="1200"/>
              <a:t>Increased maximum throughput to 5,834 transaction/sec</a:t>
            </a:r>
          </a:p>
          <a:p>
            <a:pPr lvl="3"/>
            <a:r>
              <a:rPr lang="en-US" sz="1400"/>
              <a:t>Still lower than the throughput achieved through interop. </a:t>
            </a:r>
          </a:p>
          <a:p>
            <a:pPr lvl="2"/>
            <a:r>
              <a:rPr lang="en-US" sz="1200"/>
              <a:t>Improved scaling significantly from 2.3X to 5.1X going from 2 cores to 12 cores</a:t>
            </a:r>
            <a:r>
              <a:rPr lang="en-US" sz="1600"/>
              <a:t>. 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CF83E37D-B009-4F5C-A761-70D50A07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49" y="1106599"/>
            <a:ext cx="6884789" cy="52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3F2DF-6F41-46A4-8560-C7CCD107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Remarks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B5B724-FC2C-49EE-A0B7-DC29A5ED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err="1"/>
              <a:t>Hekaton</a:t>
            </a:r>
            <a:r>
              <a:rPr lang="en-US"/>
              <a:t> Is a new database engine which is optimized for large main memories and many-core processors. </a:t>
            </a:r>
            <a:endParaRPr lang="en-US" err="1"/>
          </a:p>
          <a:p>
            <a:r>
              <a:rPr lang="en-US"/>
              <a:t>It is fully integrated into SQL Server, which allows customers to gradually convert their most performance-critical tables and applications to take advantage of the very substantial performance improvements offered by </a:t>
            </a:r>
            <a:r>
              <a:rPr lang="en-US" err="1"/>
              <a:t>Hekaton</a:t>
            </a:r>
            <a:r>
              <a:rPr lang="en-US"/>
              <a:t>. </a:t>
            </a:r>
          </a:p>
          <a:p>
            <a:r>
              <a:rPr lang="en-US" err="1"/>
              <a:t>Hekaton</a:t>
            </a:r>
            <a:r>
              <a:rPr lang="en-US"/>
              <a:t> achieves its high performance and scalability by using very efficient latch-free data structures, </a:t>
            </a:r>
            <a:r>
              <a:rPr lang="en-US" err="1"/>
              <a:t>multiversioning</a:t>
            </a:r>
            <a:r>
              <a:rPr lang="en-US"/>
              <a:t>, a new optimistic concurrency control scheme, and by compiling T-SQL stored procedure into efficient machine code. </a:t>
            </a:r>
          </a:p>
          <a:p>
            <a:r>
              <a:rPr lang="en-US"/>
              <a:t>Transaction durability is ensured by logging and checkpointing to durable storage. </a:t>
            </a:r>
          </a:p>
          <a:p>
            <a:r>
              <a:rPr lang="en-US"/>
              <a:t>High availability and transparent failover is provided by integration with SQL Server’s </a:t>
            </a:r>
            <a:r>
              <a:rPr lang="en-US" err="1"/>
              <a:t>AlwaysOn</a:t>
            </a:r>
            <a:r>
              <a:rPr lang="en-US"/>
              <a:t> feature. </a:t>
            </a:r>
          </a:p>
          <a:p>
            <a:r>
              <a:rPr lang="en-US"/>
              <a:t>As evidenced by our experiments, the </a:t>
            </a:r>
            <a:r>
              <a:rPr lang="en-US" err="1"/>
              <a:t>Hekaton</a:t>
            </a:r>
            <a:r>
              <a:rPr lang="en-US"/>
              <a:t> engine delivers more than an order of magnitude improvement in efficiency and scalability with minimal and incremental changes to user applications or tools. </a:t>
            </a:r>
          </a:p>
        </p:txBody>
      </p:sp>
    </p:spTree>
    <p:extLst>
      <p:ext uri="{BB962C8B-B14F-4D97-AF65-F5344CB8AC3E}">
        <p14:creationId xmlns:p14="http://schemas.microsoft.com/office/powerpoint/2010/main" val="26790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6F3A0-B9A1-4F76-A503-C71536392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057" y="185737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/>
              <a:t>THANK YOU FOR YOUR  TIME!!</a:t>
            </a:r>
            <a:r>
              <a:rPr lang="en-US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636C4-E2AA-4029-8237-F2342434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optimized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FE929-A1BA-461F-9ECF-09A11891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Managed by </a:t>
            </a:r>
            <a:r>
              <a:rPr lang="en-US" err="1"/>
              <a:t>Hekaton</a:t>
            </a:r>
            <a:r>
              <a:rPr lang="en-US"/>
              <a:t> and stored entirely in main memory</a:t>
            </a:r>
          </a:p>
          <a:p>
            <a:endParaRPr lang="en-US"/>
          </a:p>
          <a:p>
            <a:r>
              <a:rPr lang="en-US"/>
              <a:t>Are fully durable and transactional, though non-durable tables are also supported. </a:t>
            </a:r>
          </a:p>
          <a:p>
            <a:r>
              <a:rPr lang="en-US"/>
              <a:t>Can be queried and updated using T-SQL in the same way as regular SQL Server tables. </a:t>
            </a:r>
          </a:p>
          <a:p>
            <a:r>
              <a:rPr lang="en-US"/>
              <a:t>A query can reference both </a:t>
            </a:r>
            <a:r>
              <a:rPr lang="en-US" err="1"/>
              <a:t>Hekaton</a:t>
            </a:r>
            <a:r>
              <a:rPr lang="en-US"/>
              <a:t> tables and regular tables and a single transaction can update both types of tables.</a:t>
            </a:r>
          </a:p>
          <a:p>
            <a:r>
              <a:rPr lang="en-US"/>
              <a:t>T-SQL stored procedure that references only </a:t>
            </a:r>
            <a:r>
              <a:rPr lang="en-US" err="1"/>
              <a:t>Hekaton</a:t>
            </a:r>
            <a:r>
              <a:rPr lang="en-US"/>
              <a:t> tables can be compiled into native machine code(fastest way to query and modify data)</a:t>
            </a:r>
          </a:p>
        </p:txBody>
      </p:sp>
    </p:spTree>
    <p:extLst>
      <p:ext uri="{BB962C8B-B14F-4D97-AF65-F5344CB8AC3E}">
        <p14:creationId xmlns:p14="http://schemas.microsoft.com/office/powerpoint/2010/main" val="7673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9DE3-6B2B-4E67-BC23-3C9089E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F7D610-11EC-4AAE-ADBE-6BE41461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Does not rely on partitioning to achieve this</a:t>
            </a:r>
          </a:p>
          <a:p>
            <a:r>
              <a:rPr lang="en-US"/>
              <a:t>Any thread can access any row in a table without acquiring latches or locks. </a:t>
            </a:r>
          </a:p>
          <a:p>
            <a:r>
              <a:rPr lang="en-US"/>
              <a:t>The engine uses:</a:t>
            </a:r>
          </a:p>
          <a:p>
            <a:pPr lvl="1"/>
            <a:r>
              <a:rPr lang="en-US"/>
              <a:t>Latch-free (lock-free) data structures to avoid physical interference among threads</a:t>
            </a:r>
          </a:p>
          <a:p>
            <a:pPr lvl="1"/>
            <a:r>
              <a:rPr lang="en-US"/>
              <a:t>Optimistic </a:t>
            </a:r>
            <a:r>
              <a:rPr lang="en-US" err="1"/>
              <a:t>Multiversion</a:t>
            </a:r>
            <a:r>
              <a:rPr lang="en-US"/>
              <a:t> concurrency control technique to avoid interference among transactions </a:t>
            </a:r>
          </a:p>
        </p:txBody>
      </p:sp>
    </p:spTree>
    <p:extLst>
      <p:ext uri="{BB962C8B-B14F-4D97-AF65-F5344CB8AC3E}">
        <p14:creationId xmlns:p14="http://schemas.microsoft.com/office/powerpoint/2010/main" val="11344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EB271-A6F4-463C-8311-5BF1AF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CONSIDERATIONS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C189D7-D990-4F7F-BE58-B557942C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Throughput can be increased in three ways: </a:t>
            </a:r>
          </a:p>
          <a:p>
            <a:pPr marL="1371600" lvl="2" indent="-457200">
              <a:buAutoNum type="arabicPeriod"/>
            </a:pPr>
            <a:r>
              <a:rPr lang="en-US"/>
              <a:t>Improving scalability</a:t>
            </a:r>
          </a:p>
          <a:p>
            <a:pPr marL="1371600" lvl="2" indent="-457200">
              <a:buAutoNum type="arabicPeriod"/>
            </a:pPr>
            <a:r>
              <a:rPr lang="en-US"/>
              <a:t>Improving CPI (cycles per instruction)</a:t>
            </a:r>
          </a:p>
          <a:p>
            <a:pPr marL="1371600" lvl="2" indent="-457200">
              <a:buAutoNum type="arabicPeriod"/>
            </a:pPr>
            <a:r>
              <a:rPr lang="en-US"/>
              <a:t>Reducing the number of instructions executed per request</a:t>
            </a:r>
          </a:p>
          <a:p>
            <a:r>
              <a:rPr lang="en-US"/>
              <a:t>Even under highly optimistic assumptions, improving scalability and CPI can produce only a 3-4X improvement.</a:t>
            </a:r>
          </a:p>
          <a:p>
            <a:r>
              <a:rPr lang="en-US"/>
              <a:t>Reduce the number of instructions executed</a:t>
            </a:r>
          </a:p>
          <a:p>
            <a:pPr lvl="1"/>
            <a:r>
              <a:rPr lang="en-US"/>
              <a:t>To go 10X faster, the engine must execute 90% fewer instructions and yet still get the work done. </a:t>
            </a:r>
          </a:p>
          <a:p>
            <a:pPr lvl="1"/>
            <a:r>
              <a:rPr lang="en-US"/>
              <a:t>To go 100X faster, it must execute 99% fewer instructions.</a:t>
            </a:r>
          </a:p>
          <a:p>
            <a:pPr lvl="1"/>
            <a:r>
              <a:rPr lang="en-US"/>
              <a:t>This level of improvement is not feasible by optimizing existing storage and execution mechanisms.</a:t>
            </a:r>
          </a:p>
          <a:p>
            <a:pPr lvl="1"/>
            <a:r>
              <a:rPr lang="en-US"/>
              <a:t>Reaching the 10- 100X goal requires a much more efficient way to store and process data</a:t>
            </a:r>
          </a:p>
        </p:txBody>
      </p:sp>
    </p:spTree>
    <p:extLst>
      <p:ext uri="{BB962C8B-B14F-4D97-AF65-F5344CB8AC3E}">
        <p14:creationId xmlns:p14="http://schemas.microsoft.com/office/powerpoint/2010/main" val="39042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EA5B1-1BDF-4F92-B841-FC1B33B5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60" y="1285875"/>
            <a:ext cx="10515600" cy="823854"/>
          </a:xfrm>
        </p:spPr>
        <p:txBody>
          <a:bodyPr>
            <a:normAutofit fontScale="90000"/>
          </a:bodyPr>
          <a:lstStyle/>
          <a:p>
            <a:r>
              <a:rPr lang="en-US"/>
              <a:t>Architectural Principles</a:t>
            </a:r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r>
              <a:rPr lang="en-US"/>
              <a:t>Optimize indexes for main memory </a:t>
            </a:r>
          </a:p>
          <a:p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1B5C06-5EC3-44F0-A008-84E00928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31" y="2143125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Current mainstream database systems use disk-oriented storage structures</a:t>
            </a:r>
          </a:p>
          <a:p>
            <a:pPr lvl="1"/>
            <a:r>
              <a:rPr lang="en-US"/>
              <a:t>Records are stored on disk pages that are brought into memory  </a:t>
            </a:r>
          </a:p>
          <a:p>
            <a:pPr lvl="1"/>
            <a:r>
              <a:rPr lang="en-US"/>
              <a:t>Complex buffer pool </a:t>
            </a:r>
          </a:p>
          <a:p>
            <a:pPr lvl="2"/>
            <a:r>
              <a:rPr lang="en-US"/>
              <a:t>A page must be protected by latching before it can be accessed</a:t>
            </a:r>
          </a:p>
          <a:p>
            <a:pPr lvl="1"/>
            <a:r>
              <a:rPr lang="en-US"/>
              <a:t>A simple key lookup in a B-tree index may require thousands of instructions even when all pages are in memory. 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err="1"/>
              <a:t>Hekaton</a:t>
            </a:r>
            <a:r>
              <a:rPr lang="en-US"/>
              <a:t> indexes are designed and optimized for memory-resident data</a:t>
            </a:r>
          </a:p>
          <a:p>
            <a:pPr lvl="1"/>
            <a:r>
              <a:rPr lang="en-US"/>
              <a:t>Durability is ensured with</a:t>
            </a:r>
          </a:p>
          <a:p>
            <a:pPr lvl="2"/>
            <a:r>
              <a:rPr lang="en-US"/>
              <a:t>Logging</a:t>
            </a:r>
          </a:p>
          <a:p>
            <a:pPr lvl="2"/>
            <a:r>
              <a:rPr lang="en-US"/>
              <a:t>Checkpoints</a:t>
            </a:r>
          </a:p>
          <a:p>
            <a:pPr lvl="1"/>
            <a:r>
              <a:rPr lang="en-US"/>
              <a:t>During recovery </a:t>
            </a:r>
            <a:r>
              <a:rPr lang="en-US" err="1"/>
              <a:t>Hekaton</a:t>
            </a:r>
            <a:r>
              <a:rPr lang="en-US"/>
              <a:t> tables and their indexes are rebuilt entirely from the latest checkpoint and logs. </a:t>
            </a:r>
          </a:p>
        </p:txBody>
      </p:sp>
    </p:spTree>
    <p:extLst>
      <p:ext uri="{BB962C8B-B14F-4D97-AF65-F5344CB8AC3E}">
        <p14:creationId xmlns:p14="http://schemas.microsoft.com/office/powerpoint/2010/main" val="29758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</Words>
  <Application>Microsoft Office PowerPoint</Application>
  <PresentationFormat>Widescreen</PresentationFormat>
  <Paragraphs>518</Paragraphs>
  <Slides>56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Wingdings</vt:lpstr>
      <vt:lpstr>Office Theme</vt:lpstr>
      <vt:lpstr>Hekaton: SQL Server’s Memory-Optimized OLTP Engine </vt:lpstr>
      <vt:lpstr>OVERVIEW</vt:lpstr>
      <vt:lpstr> What is Hekaton ?</vt:lpstr>
      <vt:lpstr>INTRODUCTION</vt:lpstr>
      <vt:lpstr>Advantage of being Integrated into SQL</vt:lpstr>
      <vt:lpstr>Memory optimized tables</vt:lpstr>
      <vt:lpstr>Concurrency</vt:lpstr>
      <vt:lpstr>DESIGN CONSIDERATIONS </vt:lpstr>
      <vt:lpstr>Architectural Principles Optimize indexes for main memory   </vt:lpstr>
      <vt:lpstr>Architectural Principles Eliminate latches and locks  </vt:lpstr>
      <vt:lpstr>Architectural Principles  Compile requests to native code </vt:lpstr>
      <vt:lpstr>Architectural Principles No Partitioning </vt:lpstr>
      <vt:lpstr>HIGH-LEVEL ARCHITECTURE </vt:lpstr>
      <vt:lpstr>PowerPoint Presentation</vt:lpstr>
      <vt:lpstr>STORAGE AND INDEXING </vt:lpstr>
      <vt:lpstr>PowerPoint Presentation</vt:lpstr>
      <vt:lpstr>PROGRAMMABILITY AND QUERY PROCESSING</vt:lpstr>
      <vt:lpstr>PROGRAMMABILITY AND QUERY PROCESSING Architecture of the Hekaton compiler </vt:lpstr>
      <vt:lpstr>PROGRAMMABILITY AND QUERY PROCESSING Schema Compilation </vt:lpstr>
      <vt:lpstr>PROGRAMMABILITY AND QUERY PROCESSING Compiled Stored Procedures </vt:lpstr>
      <vt:lpstr>PowerPoint Presentation</vt:lpstr>
      <vt:lpstr>Possible Plan</vt:lpstr>
      <vt:lpstr>PROGRAMMABILITY AND QUERY PROCESSING Compiled Stored Procedures </vt:lpstr>
      <vt:lpstr>PowerPoint Presentation</vt:lpstr>
      <vt:lpstr>PROGRAMMABILITY AND QUERY PROCESSING Compiled Stored Procedures </vt:lpstr>
      <vt:lpstr>PROGRAMMABILITY AND QUERY PROCESSING Restrictions</vt:lpstr>
      <vt:lpstr>Query Interop</vt:lpstr>
      <vt:lpstr>TRANSACTION MANAGEMENT</vt:lpstr>
      <vt:lpstr>TRANSACTION MANAGEMENT Timestamps and Version Visibility </vt:lpstr>
      <vt:lpstr>TRANSACTION MANAGEMENT Transaction Commit Processing </vt:lpstr>
      <vt:lpstr>TRANSACTION MANAGEMENT Transaction Commit Processing </vt:lpstr>
      <vt:lpstr>TRANSACTION MANAGEMENT Transaction Commit Processing </vt:lpstr>
      <vt:lpstr>Transaction Commit Processing </vt:lpstr>
      <vt:lpstr>Transaction Commit Processing </vt:lpstr>
      <vt:lpstr>TRANSACTION DURABILITY </vt:lpstr>
      <vt:lpstr>Transaction Logging </vt:lpstr>
      <vt:lpstr>Checkpoints</vt:lpstr>
      <vt:lpstr>Checkpoint Files </vt:lpstr>
      <vt:lpstr>Checkpoint Process</vt:lpstr>
      <vt:lpstr>Checkpoints</vt:lpstr>
      <vt:lpstr>Checkpoints Recovery</vt:lpstr>
      <vt:lpstr>GARBAGE COLLECTION</vt:lpstr>
      <vt:lpstr>GARBAGE COLLECTION</vt:lpstr>
      <vt:lpstr>Garbage Collection Details </vt:lpstr>
      <vt:lpstr>Garbage Removal</vt:lpstr>
      <vt:lpstr>GARBAGE COLLECTION</vt:lpstr>
      <vt:lpstr>GARBAGE COLLECTION - Scalability </vt:lpstr>
      <vt:lpstr>EXPERIMENTAL RESULTS - CPU Efficiency</vt:lpstr>
      <vt:lpstr>EXPERIMENTAL RESULTS  Lookup Efficiency </vt:lpstr>
      <vt:lpstr>EXPERIMENTAL RESULTS  Update Efficiency</vt:lpstr>
      <vt:lpstr>EXPERIMENTAL RESULTS  Scaling Under Contention</vt:lpstr>
      <vt:lpstr>EXPERIMENTAL RESULTS  Scaling Under Contention </vt:lpstr>
      <vt:lpstr>EXPERIMENTAL RESULTS Scaling Under Contention </vt:lpstr>
      <vt:lpstr>EXPERIMENTAL RESULTS Scaling Under Contention </vt:lpstr>
      <vt:lpstr>Concluding Remarks </vt:lpstr>
      <vt:lpstr> THANK YOU FOR YOUR  TIME!! 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Hekaton: SQL Server’s Memory-Optimized OLTP Engine </dc:title>
  <cp:lastModifiedBy>aioann01</cp:lastModifiedBy>
  <cp:revision>2</cp:revision>
  <dcterms:modified xsi:type="dcterms:W3CDTF">2017-11-30T01:04:39Z</dcterms:modified>
</cp:coreProperties>
</file>