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257" r:id="rId3"/>
    <p:sldId id="304" r:id="rId4"/>
    <p:sldId id="267" r:id="rId5"/>
    <p:sldId id="258" r:id="rId6"/>
    <p:sldId id="259" r:id="rId7"/>
    <p:sldId id="260" r:id="rId8"/>
    <p:sldId id="275" r:id="rId9"/>
    <p:sldId id="277" r:id="rId10"/>
    <p:sldId id="274" r:id="rId11"/>
    <p:sldId id="278" r:id="rId12"/>
    <p:sldId id="283" r:id="rId13"/>
    <p:sldId id="306" r:id="rId14"/>
    <p:sldId id="286" r:id="rId15"/>
    <p:sldId id="287" r:id="rId16"/>
    <p:sldId id="307" r:id="rId17"/>
    <p:sldId id="300" r:id="rId18"/>
    <p:sldId id="288" r:id="rId19"/>
    <p:sldId id="301" r:id="rId20"/>
    <p:sldId id="302" r:id="rId21"/>
    <p:sldId id="289" r:id="rId22"/>
    <p:sldId id="290" r:id="rId23"/>
    <p:sldId id="261" r:id="rId24"/>
    <p:sldId id="295" r:id="rId25"/>
    <p:sldId id="296" r:id="rId26"/>
    <p:sldId id="297" r:id="rId27"/>
    <p:sldId id="294" r:id="rId28"/>
    <p:sldId id="262" r:id="rId29"/>
    <p:sldId id="298" r:id="rId30"/>
    <p:sldId id="263" r:id="rId31"/>
    <p:sldId id="264" r:id="rId32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85" autoAdjust="0"/>
    <p:restoredTop sz="79211" autoAdjust="0"/>
  </p:normalViewPr>
  <p:slideViewPr>
    <p:cSldViewPr>
      <p:cViewPr varScale="1">
        <p:scale>
          <a:sx n="76" d="100"/>
          <a:sy n="76" d="100"/>
        </p:scale>
        <p:origin x="-1248" y="-96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30/11/2017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20405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15797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97912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7093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57947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684050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6220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690664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14321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90190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78587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96485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4226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033101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821442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256458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35117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0826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552415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600" dirty="0"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4432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30/11/2017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l.acm.org/citation.cfm?id=274943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dl.acm.org/citation.cfm?id=27494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53" y="4000510"/>
            <a:ext cx="6250809" cy="714380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By: Elena Prodromou (eprodr02@cs.ucy.ac.cy),</a:t>
            </a: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                </a:t>
            </a:r>
            <a:r>
              <a:rPr lang="en-US" sz="1600" b="1" dirty="0" err="1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Giorgos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 Komodromos (gkomod01@cs.ucy.ac.cy)</a:t>
            </a:r>
          </a:p>
          <a:p>
            <a:endParaRPr lang="el-GR" sz="1600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EPL646: Advanced Topics in Databases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2514429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tantia" pitchFamily="18" charset="0"/>
                <a:hlinkClick r:id="rId4"/>
              </a:rPr>
              <a:t>THERMAL-JOIN: A Scalable Spatial Join for Dynamic Workloads.</a:t>
            </a:r>
            <a:r>
              <a:rPr lang="en-US" dirty="0">
                <a:latin typeface="Constantia" pitchFamily="18" charset="0"/>
              </a:rPr>
              <a:t> </a:t>
            </a:r>
            <a:r>
              <a:rPr lang="en-US" dirty="0" err="1">
                <a:latin typeface="Constantia" pitchFamily="18" charset="0"/>
              </a:rPr>
              <a:t>Farhan</a:t>
            </a:r>
            <a:r>
              <a:rPr lang="en-US" dirty="0">
                <a:latin typeface="Constantia" pitchFamily="18" charset="0"/>
              </a:rPr>
              <a:t> </a:t>
            </a:r>
            <a:r>
              <a:rPr lang="en-US" dirty="0" err="1">
                <a:latin typeface="Constantia" pitchFamily="18" charset="0"/>
              </a:rPr>
              <a:t>Tauheed</a:t>
            </a:r>
            <a:r>
              <a:rPr lang="en-US" dirty="0">
                <a:latin typeface="Constantia" pitchFamily="18" charset="0"/>
              </a:rPr>
              <a:t>, Thomas </a:t>
            </a:r>
            <a:r>
              <a:rPr lang="en-US" dirty="0" err="1">
                <a:latin typeface="Constantia" pitchFamily="18" charset="0"/>
              </a:rPr>
              <a:t>Heinis</a:t>
            </a:r>
            <a:r>
              <a:rPr lang="en-US" dirty="0">
                <a:latin typeface="Constantia" pitchFamily="18" charset="0"/>
              </a:rPr>
              <a:t>, and Anastasia </a:t>
            </a:r>
            <a:r>
              <a:rPr lang="en-US" dirty="0" err="1">
                <a:latin typeface="Constantia" pitchFamily="18" charset="0"/>
              </a:rPr>
              <a:t>Ailamaki</a:t>
            </a:r>
            <a:r>
              <a:rPr lang="en-US" dirty="0">
                <a:latin typeface="Constantia" pitchFamily="18" charset="0"/>
              </a:rPr>
              <a:t>. 2015. In Proceedings of the 2015 ACM SIGMOD International Conference on Management of Data (SIGMOD '15). ACM, New York, NY, USA, 939-950. DOI: https://doi.org/10.1145/2723372.2749434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714348" y="114299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THERMAL-JOIN: A Scalable Spatial Join for Dynamic Workloads</a:t>
            </a:r>
            <a:endParaRPr lang="el-GR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740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78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48980"/>
            <a:ext cx="7715304" cy="339447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tantia" pitchFamily="18" charset="0"/>
              </a:rPr>
              <a:t>Addresses the problem of high join selectivity by organizing the dataset into hot spots</a:t>
            </a:r>
          </a:p>
          <a:p>
            <a:r>
              <a:rPr lang="en-US" sz="1600" dirty="0">
                <a:latin typeface="Constantia" pitchFamily="18" charset="0"/>
              </a:rPr>
              <a:t>Processes a self-join within each hot spot as efficiently as possible while minimizing the overhead of joining objects of a hot spot with objects in its surrounding spatial region</a:t>
            </a:r>
          </a:p>
          <a:p>
            <a:r>
              <a:rPr lang="en-US" sz="1600" dirty="0">
                <a:latin typeface="Constantia" pitchFamily="18" charset="0"/>
              </a:rPr>
              <a:t>Finding hot spots in spatial datasets in simulations can become expensive as the dataset changes unpredictably at every time step of the simulation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Uses a two-level nested spatial grid to do so efficiently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The choice of using a spatial grid further favors efficient rebuilding and maintenance as the dataset changes during the simulation</a:t>
            </a:r>
            <a:endParaRPr lang="el-GR" sz="1600" dirty="0">
              <a:latin typeface="Constantia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B213EF-F35C-4E26-90FA-EFB22C91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43452"/>
            <a:ext cx="3019436" cy="397655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66BBB1-3922-4662-8ECC-09EC53BD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10</a:t>
            </a:fld>
            <a:endParaRPr lang="el-GR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78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2" y="1391856"/>
            <a:ext cx="7472386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tantia" pitchFamily="18" charset="0"/>
              </a:rPr>
              <a:t>Three phases: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nstantia" pitchFamily="18" charset="0"/>
              </a:rPr>
              <a:t>Index Building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nstantia" pitchFamily="18" charset="0"/>
              </a:rPr>
              <a:t>Joining Phase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nstantia" pitchFamily="18" charset="0"/>
              </a:rPr>
              <a:t>Index Maintenance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371D9A-31D9-49BD-919E-3B1061A5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2947998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A30A64-78E0-4878-95AF-FEB53B16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11</a:t>
            </a:fld>
            <a:endParaRPr lang="el-GR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928676"/>
            <a:ext cx="8358246" cy="3929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</a:rPr>
              <a:t>Index Building</a:t>
            </a:r>
          </a:p>
          <a:p>
            <a:r>
              <a:rPr lang="en-GB" sz="1600" dirty="0">
                <a:latin typeface="Cambria" panose="02040503050406030204" pitchFamily="18" charset="0"/>
              </a:rPr>
              <a:t>The datasets were partitioned using a uniform spatial grid</a:t>
            </a:r>
          </a:p>
          <a:p>
            <a:r>
              <a:rPr lang="en-GB" sz="1600" dirty="0">
                <a:latin typeface="Cambria" panose="02040503050406030204" pitchFamily="18" charset="0"/>
              </a:rPr>
              <a:t>The spatial objects of the model dataset are mapped to the grid based on their centre and therefore are not replicated</a:t>
            </a:r>
          </a:p>
          <a:p>
            <a:r>
              <a:rPr lang="en-GB" sz="1600" dirty="0">
                <a:latin typeface="Cambria" panose="02040503050406030204" pitchFamily="18" charset="0"/>
              </a:rPr>
              <a:t>Real simulation datasets have a skewed data distribution that cause the majority of the grid cells to remain empty</a:t>
            </a:r>
          </a:p>
          <a:p>
            <a:pPr lvl="1"/>
            <a:r>
              <a:rPr lang="en-GB" sz="1600" dirty="0">
                <a:latin typeface="Cambria" panose="02040503050406030204" pitchFamily="18" charset="0"/>
              </a:rPr>
              <a:t>Use of hash table that only keeps cells that have at least one object assigned to it </a:t>
            </a:r>
          </a:p>
          <a:p>
            <a:pPr lvl="2"/>
            <a:r>
              <a:rPr lang="en-GB" sz="1600" dirty="0">
                <a:latin typeface="Cambria" panose="02040503050406030204" pitchFamily="18" charset="0"/>
              </a:rPr>
              <a:t>Avoids overhead of managing empty cells</a:t>
            </a:r>
          </a:p>
          <a:p>
            <a:pPr lvl="2"/>
            <a:r>
              <a:rPr lang="en-GB" sz="1600" dirty="0">
                <a:latin typeface="Cambria" panose="02040503050406030204" pitchFamily="18" charset="0"/>
              </a:rPr>
              <a:t>Reduces the memory consumption signiﬁcantly </a:t>
            </a:r>
          </a:p>
          <a:p>
            <a:pPr lvl="2"/>
            <a:r>
              <a:rPr lang="en-GB" sz="1600" dirty="0">
                <a:latin typeface="Cambria" panose="02040503050406030204" pitchFamily="18" charset="0"/>
              </a:rPr>
              <a:t>The cost of accessing (spatially) neighbouring cells during the join phase increases as hash lookups are required which cause a signiﬁcant overhead due to collisions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1E81A8-D248-4CF8-A298-A5E6BD03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27"/>
            <a:ext cx="2947998" cy="254779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92C42A-5F63-4235-AD15-9ED742DC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12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0034" y="28574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/>
          </a:p>
        </p:txBody>
      </p:sp>
    </p:spTree>
    <p:extLst>
      <p:ext uri="{BB962C8B-B14F-4D97-AF65-F5344CB8AC3E}">
        <p14:creationId xmlns="" xmlns:p14="http://schemas.microsoft.com/office/powerpoint/2010/main" val="397878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571750"/>
            <a:ext cx="8429684" cy="2357454"/>
          </a:xfrm>
        </p:spPr>
        <p:txBody>
          <a:bodyPr>
            <a:noAutofit/>
          </a:bodyPr>
          <a:lstStyle/>
          <a:p>
            <a:r>
              <a:rPr lang="en-GB" sz="1600" dirty="0">
                <a:latin typeface="Constantia" pitchFamily="18" charset="0"/>
              </a:rPr>
              <a:t>THERMAL-JOIN uses a two-level nested grid</a:t>
            </a:r>
          </a:p>
          <a:p>
            <a:pPr lvl="1"/>
            <a:r>
              <a:rPr lang="en-GB" sz="1600" dirty="0">
                <a:latin typeface="Constantia" pitchFamily="18" charset="0"/>
              </a:rPr>
              <a:t>The primary grid (P-Grid), built and maintained to </a:t>
            </a:r>
            <a:r>
              <a:rPr lang="en-GB" sz="1600" dirty="0" err="1">
                <a:latin typeface="Constantia" pitchFamily="18" charset="0"/>
              </a:rPr>
              <a:t>reﬂect</a:t>
            </a:r>
            <a:r>
              <a:rPr lang="en-GB" sz="1600" dirty="0">
                <a:latin typeface="Constantia" pitchFamily="18" charset="0"/>
              </a:rPr>
              <a:t> the most recent location of each object for the last time step</a:t>
            </a:r>
          </a:p>
          <a:p>
            <a:pPr lvl="1"/>
            <a:r>
              <a:rPr lang="en-GB" sz="1600" dirty="0">
                <a:latin typeface="Constantia" pitchFamily="18" charset="0"/>
              </a:rPr>
              <a:t>Built by calculating the cell each object belongs to (centre of object is in the cell)</a:t>
            </a:r>
          </a:p>
          <a:p>
            <a:pPr lvl="2"/>
            <a:r>
              <a:rPr lang="en-GB" sz="1600" dirty="0">
                <a:latin typeface="Constantia" pitchFamily="18" charset="0"/>
              </a:rPr>
              <a:t>Hash Lookup is performed on the cells identifier to determine if the object is added to the cell’s list or if a new cell is required</a:t>
            </a:r>
          </a:p>
          <a:p>
            <a:pPr lvl="1"/>
            <a:r>
              <a:rPr lang="en-GB" sz="1600" dirty="0">
                <a:latin typeface="Constantia" pitchFamily="18" charset="0"/>
              </a:rPr>
              <a:t>P-Grid cells can further divide the space using a temporary throw away grid (T-Grid) to enhance join performance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F2692E-25AF-4D41-BBC5-677C756D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2947998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9E27B2-38EF-4906-BA9C-239BD35F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13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B34DCD1-E160-43BB-A3AB-2FE03430C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142858"/>
            <a:ext cx="5089107" cy="24288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751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5D09EEF1-086F-4163-859A-22DF9C58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85" y="428610"/>
            <a:ext cx="4572030" cy="43194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164F028-6CD7-49DD-9E6D-6782DAC7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8"/>
            <a:ext cx="1742857" cy="400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AC2010F-D6A3-4767-A83D-608ADB63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43452"/>
            <a:ext cx="3019436" cy="397655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3F5356-484E-4690-9D64-FE440C7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14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4265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AA3D828-AEE9-4A3B-9F27-289D9CDDA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8"/>
            <a:ext cx="1742857" cy="400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F92F18-5A21-462D-B994-FA40EF2A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959968" cy="273844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972A628-6EB2-428E-9C52-6F7A8B24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15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8982" y="1219558"/>
            <a:ext cx="8033546" cy="32810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nstantia" pitchFamily="18" charset="0"/>
              </a:rPr>
              <a:t>Joining</a:t>
            </a:r>
            <a:endParaRPr lang="el-GR" sz="1600" b="1" dirty="0">
              <a:latin typeface="Constantia" pitchFamily="18" charset="0"/>
            </a:endParaRPr>
          </a:p>
          <a:p>
            <a:pPr lvl="0"/>
            <a:r>
              <a:rPr lang="en-US" sz="1600" dirty="0">
                <a:latin typeface="Constantia" pitchFamily="18" charset="0"/>
              </a:rPr>
              <a:t>Starts after P-Grid is constructed</a:t>
            </a:r>
            <a:endParaRPr lang="el-GR" sz="1600" dirty="0">
              <a:latin typeface="Constantia" pitchFamily="18" charset="0"/>
            </a:endParaRPr>
          </a:p>
          <a:p>
            <a:pPr lvl="0"/>
            <a:r>
              <a:rPr lang="en-US" sz="1600" dirty="0">
                <a:latin typeface="Constantia" pitchFamily="18" charset="0"/>
              </a:rPr>
              <a:t>Two Part Process:</a:t>
            </a:r>
            <a:endParaRPr lang="el-GR" sz="1600" dirty="0">
              <a:latin typeface="Constantia" pitchFamily="18" charset="0"/>
            </a:endParaRPr>
          </a:p>
          <a:p>
            <a:pPr lvl="1"/>
            <a:r>
              <a:rPr lang="en-US" sz="1600" dirty="0">
                <a:latin typeface="Constantia" pitchFamily="18" charset="0"/>
              </a:rPr>
              <a:t>External: joining objects in each cell with the adjacent P-Grid cell</a:t>
            </a:r>
            <a:endParaRPr lang="el-GR" sz="1600" dirty="0">
              <a:latin typeface="Constantia" pitchFamily="18" charset="0"/>
            </a:endParaRPr>
          </a:p>
          <a:p>
            <a:pPr lvl="1"/>
            <a:r>
              <a:rPr lang="en-US" sz="1600" dirty="0">
                <a:latin typeface="Constantia" pitchFamily="18" charset="0"/>
              </a:rPr>
              <a:t>Internal: joining all objects within each P-Grid cell</a:t>
            </a:r>
            <a:endParaRPr lang="el-GR" sz="1600" dirty="0">
              <a:latin typeface="Constantia" pitchFamily="18" charset="0"/>
            </a:endParaRPr>
          </a:p>
          <a:p>
            <a:pPr>
              <a:buNone/>
            </a:pPr>
            <a:r>
              <a:rPr lang="en-GB" sz="1600" b="1" dirty="0">
                <a:latin typeface="Constantia" pitchFamily="18" charset="0"/>
              </a:rPr>
              <a:t>External Join</a:t>
            </a:r>
            <a:endParaRPr lang="el-GR" sz="1600" b="1" dirty="0">
              <a:latin typeface="Constantia" pitchFamily="18" charset="0"/>
            </a:endParaRPr>
          </a:p>
          <a:p>
            <a:pPr lvl="0"/>
            <a:r>
              <a:rPr lang="en-GB" sz="1600" dirty="0">
                <a:latin typeface="Constantia" pitchFamily="18" charset="0"/>
              </a:rPr>
              <a:t>Half of the adjacent cells of each cell is considered for external join to avoid joining pairs of cells more than once</a:t>
            </a:r>
            <a:endParaRPr lang="el-GR" sz="1600" dirty="0">
              <a:latin typeface="Constantia" pitchFamily="18" charset="0"/>
            </a:endParaRPr>
          </a:p>
          <a:p>
            <a:pPr lvl="0"/>
            <a:r>
              <a:rPr lang="en-GB" sz="1600" dirty="0">
                <a:latin typeface="Constantia" pitchFamily="18" charset="0"/>
              </a:rPr>
              <a:t>Number of adjacent cells taken into account for the external join depends on the width of P-Grid cell and the width of largest object in the dataset</a:t>
            </a:r>
            <a:endParaRPr lang="el-GR" sz="1600" dirty="0">
              <a:latin typeface="Constantia" pitchFamily="18" charset="0"/>
            </a:endParaRPr>
          </a:p>
          <a:p>
            <a:pPr lvl="1"/>
            <a:endParaRPr lang="el-GR" sz="1600" dirty="0">
              <a:latin typeface="Constantia" pitchFamily="18" charset="0"/>
            </a:endParaRPr>
          </a:p>
          <a:p>
            <a:endParaRPr lang="el-GR" sz="1600" dirty="0">
              <a:latin typeface="Constantia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9BEF5BBD-80F9-4C86-A487-2232B14B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4" y="339502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/>
          </a:p>
        </p:txBody>
      </p:sp>
    </p:spTree>
    <p:extLst>
      <p:ext uri="{BB962C8B-B14F-4D97-AF65-F5344CB8AC3E}">
        <p14:creationId xmlns="" xmlns:p14="http://schemas.microsoft.com/office/powerpoint/2010/main" val="765228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42" y="3049207"/>
            <a:ext cx="8229600" cy="1879997"/>
          </a:xfrm>
        </p:spPr>
        <p:txBody>
          <a:bodyPr>
            <a:normAutofit/>
          </a:bodyPr>
          <a:lstStyle/>
          <a:p>
            <a:pPr lvl="0"/>
            <a:r>
              <a:rPr lang="en-GB" sz="1600" dirty="0">
                <a:latin typeface="Constantia" pitchFamily="18" charset="0"/>
              </a:rPr>
              <a:t>Once the index is built and the hyperlinks are created:</a:t>
            </a:r>
            <a:endParaRPr lang="el-GR" sz="1600" dirty="0">
              <a:latin typeface="Constantia" pitchFamily="18" charset="0"/>
            </a:endParaRPr>
          </a:p>
          <a:p>
            <a:pPr lvl="0"/>
            <a:r>
              <a:rPr lang="en-GB" sz="1600" dirty="0">
                <a:latin typeface="Constantia" pitchFamily="18" charset="0"/>
              </a:rPr>
              <a:t>Every object a of Cell A in the P-Grid is joined with all objects of Adj. Cells of A via an optimized plane-sweep approach</a:t>
            </a:r>
            <a:endParaRPr lang="el-GR" sz="1600" dirty="0">
              <a:latin typeface="Constantia" pitchFamily="18" charset="0"/>
            </a:endParaRPr>
          </a:p>
          <a:p>
            <a:pPr lvl="1"/>
            <a:r>
              <a:rPr lang="en-GB" sz="1600" dirty="0">
                <a:latin typeface="Constantia" pitchFamily="18" charset="0"/>
              </a:rPr>
              <a:t>if the MBR of any object a encloses the entire MBR of cell B  then all objects of Adj. Cell B overlap with Object a</a:t>
            </a:r>
            <a:endParaRPr lang="el-GR" sz="1600" dirty="0">
              <a:latin typeface="Constantia" pitchFamily="18" charset="0"/>
            </a:endParaRPr>
          </a:p>
          <a:p>
            <a:endParaRPr lang="el-G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2947998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16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6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D5EC72E-612C-4E78-86A9-31E5FA27D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71420"/>
            <a:ext cx="5040560" cy="23395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A95C05C2-0E89-4D18-8A21-FEC48A76A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2499742"/>
            <a:ext cx="45815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Internal Join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Hot spot as a grid cell, whose width is equal to or less than the width of the smallest object assigned to that cell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Choosing the width of the cell less than or equal to the width of the smallest object: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All cells are hot spots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Ensures regardless where the centres of the objects are located inside the cell, all objects will overlap (avoid expensive pair-wise overlap tests)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If dataset contains only a few very small objects this strategy forces the grid to have a very ﬁne resolution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 internal join will speed up but the overhead for the external join will also be increased because smaller cells mean that more adjacent cells need to be considered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4DD0DC-1F05-4F0D-AAFF-5A455077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959968" cy="273844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8BA0365-A583-4710-AD5A-5DC44B87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17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9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97528EE3-A244-4A79-B2E3-0F2D55B3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C7315C8-762F-4A2B-8F39-31F5E72F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4" y="346348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/>
          </a:p>
        </p:txBody>
      </p:sp>
    </p:spTree>
    <p:extLst>
      <p:ext uri="{BB962C8B-B14F-4D97-AF65-F5344CB8AC3E}">
        <p14:creationId xmlns="" xmlns:p14="http://schemas.microsoft.com/office/powerpoint/2010/main" val="171207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765735"/>
            <a:ext cx="8501154" cy="20205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itchFamily="18" charset="0"/>
              </a:rPr>
              <a:t>If P-Grid cell is a hot spot then:</a:t>
            </a:r>
          </a:p>
          <a:p>
            <a:r>
              <a:rPr lang="en-GB" sz="1600" dirty="0">
                <a:latin typeface="Constantia" pitchFamily="18" charset="0"/>
              </a:rPr>
              <a:t>The join results can be directly reported by generating all possible pair-wise combinations for objects assigned to that grid cell</a:t>
            </a:r>
          </a:p>
          <a:p>
            <a:r>
              <a:rPr lang="en-GB" sz="1600" dirty="0">
                <a:latin typeface="Constantia" pitchFamily="18" charset="0"/>
              </a:rPr>
              <a:t>The objects assigned to the same P-Grid cell are densely packed together with a considerable chance of overlapping with each other</a:t>
            </a:r>
          </a:p>
          <a:p>
            <a:pPr marL="0" indent="0">
              <a:buNone/>
            </a:pPr>
            <a:r>
              <a:rPr lang="en-GB" sz="1600" dirty="0">
                <a:latin typeface="Constantia" pitchFamily="18" charset="0"/>
              </a:rPr>
              <a:t>Each P-Grid cell that is not a hot spot can therefore have a diﬀerent resolution for the sub grid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E2CA284-7740-4DD6-AD1B-2F992F7B7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67494"/>
            <a:ext cx="3744416" cy="246702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F5C0902-9CB4-4D02-9173-988D50A5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97"/>
            <a:ext cx="3031976" cy="237109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3CF01AA-C8AA-4FF9-9488-2FB22326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18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4A0E59E2-4CC7-4C70-BA46-559461461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4057609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4898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itchFamily="18" charset="0"/>
              </a:rPr>
              <a:t>Objects assigned to the T-Grid in two phases (similar P-Grid):</a:t>
            </a:r>
          </a:p>
          <a:p>
            <a:r>
              <a:rPr lang="en-GB" sz="1600" dirty="0">
                <a:latin typeface="Constantia" pitchFamily="18" charset="0"/>
              </a:rPr>
              <a:t>First: Joining objects between two diﬀerent T-Grid cells by using an optimized variant of the plane-sweep approach, followed by a quick internal T-Grid cell join by simply reporting all pair-wise combinations </a:t>
            </a:r>
          </a:p>
          <a:p>
            <a:r>
              <a:rPr lang="en-GB" sz="1600" dirty="0">
                <a:latin typeface="Constantia" pitchFamily="18" charset="0"/>
              </a:rPr>
              <a:t>Second: an array is used to manage the grid (T-Grid in practice has only a few cells) and therefore the space overhead of representing empty cells is insigniﬁcant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96C789-3154-4F26-B472-5F529351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97"/>
            <a:ext cx="2959968" cy="237109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9A8CE7-033A-4E3A-8A23-69E6CCD0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19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9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0B9175EC-04C9-48DD-9245-FCD221A6F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2287EE5E-A782-4301-82B6-7A1ABDAB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4" y="346348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/>
          </a:p>
        </p:txBody>
      </p:sp>
    </p:spTree>
    <p:extLst>
      <p:ext uri="{BB962C8B-B14F-4D97-AF65-F5344CB8AC3E}">
        <p14:creationId xmlns="" xmlns:p14="http://schemas.microsoft.com/office/powerpoint/2010/main" val="99924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000114"/>
            <a:ext cx="8215370" cy="371477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tantia" pitchFamily="18" charset="0"/>
              </a:rPr>
              <a:t>Simulations have become ubiquitous in many domains of science</a:t>
            </a:r>
          </a:p>
          <a:p>
            <a:r>
              <a:rPr lang="en-US" sz="1600" dirty="0">
                <a:latin typeface="Constantia" pitchFamily="18" charset="0"/>
              </a:rPr>
              <a:t>Scientists study phenomena by building spatial models and running simulations on them </a:t>
            </a:r>
          </a:p>
          <a:p>
            <a:r>
              <a:rPr lang="en-US" sz="1600" dirty="0">
                <a:latin typeface="Constantia" pitchFamily="18" charset="0"/>
              </a:rPr>
              <a:t>Challenge during the simulation is the repeated computation of self-joins of the model at each time step </a:t>
            </a:r>
          </a:p>
          <a:p>
            <a:r>
              <a:rPr lang="en-US" sz="1600" dirty="0">
                <a:latin typeface="Constantia" pitchFamily="18" charset="0"/>
              </a:rPr>
              <a:t>Improving the precision of the simulation by increasing the number and size of the objects increases the join selectivity therefore challenges the performance and scalability of state-of art approach</a:t>
            </a:r>
          </a:p>
          <a:p>
            <a:r>
              <a:rPr lang="en-US" sz="1600" dirty="0">
                <a:latin typeface="Constantia" pitchFamily="18" charset="0"/>
              </a:rPr>
              <a:t>This paper</a:t>
            </a:r>
            <a:r>
              <a:rPr lang="el-GR" sz="1600" dirty="0">
                <a:latin typeface="Constantia" pitchFamily="18" charset="0"/>
              </a:rPr>
              <a:t> </a:t>
            </a:r>
            <a:r>
              <a:rPr lang="en-US" sz="1600" dirty="0">
                <a:latin typeface="Constantia" pitchFamily="18" charset="0"/>
              </a:rPr>
              <a:t>presents THERMAL-JOIN a spatial self-join algorithm for dynamic memory-resident workloads</a:t>
            </a:r>
          </a:p>
          <a:p>
            <a:r>
              <a:rPr lang="en-US" sz="1600" dirty="0">
                <a:latin typeface="Constantia" pitchFamily="18" charset="0"/>
              </a:rPr>
              <a:t>Several experiments show that the THERMAL-JOIN approach provides 8X-</a:t>
            </a:r>
            <a:r>
              <a:rPr lang="en-US" sz="2000" dirty="0">
                <a:latin typeface="Constantia" pitchFamily="18" charset="0"/>
              </a:rPr>
              <a:t>12x </a:t>
            </a:r>
            <a:r>
              <a:rPr lang="en-US" sz="1600" dirty="0">
                <a:latin typeface="Constantia" pitchFamily="18" charset="0"/>
              </a:rPr>
              <a:t>speedup compared to the state of the art and scales as scientists improve the precision of the simulation</a:t>
            </a:r>
            <a:endParaRPr lang="en-GB" sz="1600" dirty="0">
              <a:latin typeface="Constant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Abstract</a:t>
            </a:r>
            <a:endParaRPr lang="el-GR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059ABAC-98C7-4846-82A8-CD622166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27"/>
            <a:ext cx="3019436" cy="254779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647816-CB52-4B70-B688-D863D042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2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E8CBE7B-7A93-4B33-A16C-BDA0C25F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95704" y="142858"/>
            <a:ext cx="4952592" cy="468177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8876D72-D0B7-458F-938B-7D9FA3E2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97"/>
            <a:ext cx="2959968" cy="237109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CC3124-3862-4CCE-8F1F-A71A1472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20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9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DC019C4B-4613-4210-B9B3-C456E9275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1958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884" y="1121494"/>
            <a:ext cx="8173572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ambria" panose="02040503050406030204" pitchFamily="18" charset="0"/>
              </a:rPr>
              <a:t>Index Maintenance</a:t>
            </a:r>
            <a:endParaRPr lang="en-GB" sz="1600" b="1" dirty="0">
              <a:latin typeface="Constantia" pitchFamily="18" charset="0"/>
            </a:endParaRPr>
          </a:p>
          <a:p>
            <a:r>
              <a:rPr lang="en-GB" sz="1600" dirty="0">
                <a:latin typeface="Constantia" pitchFamily="18" charset="0"/>
              </a:rPr>
              <a:t>Incremental maintenance was implemented by re-using parts of the P-Grid index </a:t>
            </a:r>
          </a:p>
          <a:p>
            <a:r>
              <a:rPr lang="en-GB" sz="1600" dirty="0">
                <a:latin typeface="Constantia" pitchFamily="18" charset="0"/>
              </a:rPr>
              <a:t>At each time step object’s location was checked and if needed, it was assigned a new P-Grid cell</a:t>
            </a:r>
          </a:p>
          <a:p>
            <a:r>
              <a:rPr lang="en-GB" sz="1600" dirty="0">
                <a:latin typeface="Constantia" pitchFamily="18" charset="0"/>
              </a:rPr>
              <a:t>Data Structures for every object assigned to same P-Grid cell or to a non-empty neighbouring cell were re-used (no new cells, or hyperlinks)</a:t>
            </a:r>
          </a:p>
          <a:p>
            <a:pPr marL="0" indent="0">
              <a:buNone/>
            </a:pPr>
            <a:r>
              <a:rPr lang="en-GB" sz="1600" dirty="0">
                <a:latin typeface="Constantia" pitchFamily="18" charset="0"/>
              </a:rPr>
              <a:t>Incremental maintenance approach requires adjustment of Algorithm 1 so that </a:t>
            </a:r>
          </a:p>
          <a:p>
            <a:r>
              <a:rPr lang="en-GB" sz="1600" dirty="0">
                <a:latin typeface="Constantia" pitchFamily="18" charset="0"/>
              </a:rPr>
              <a:t>For each time step only the object list of a cell is recreated</a:t>
            </a:r>
          </a:p>
          <a:p>
            <a:r>
              <a:rPr lang="en-GB" sz="1600" dirty="0">
                <a:latin typeface="Constantia" pitchFamily="18" charset="0"/>
              </a:rPr>
              <a:t>Empty P-Grid cells exist in memory</a:t>
            </a:r>
          </a:p>
          <a:p>
            <a:pPr lvl="1"/>
            <a:r>
              <a:rPr lang="en-GB" sz="1600" dirty="0">
                <a:latin typeface="Constantia" pitchFamily="18" charset="0"/>
              </a:rPr>
              <a:t>Could be used in a following timestep where object moves to their cell</a:t>
            </a:r>
          </a:p>
          <a:p>
            <a:pPr lvl="1"/>
            <a:r>
              <a:rPr lang="en-GB" sz="1600" dirty="0">
                <a:latin typeface="Constantia" pitchFamily="18" charset="0"/>
              </a:rPr>
              <a:t>Garbage Collection is performed if the number of vacant cells exceeds a deﬁned threshold (e.g. 35%)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4F8978-D6EB-4864-8510-B0F78E08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98"/>
            <a:ext cx="2959968" cy="237108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AACC80-7485-4B72-8D0C-EFF550FC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21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68F9D9B7-232D-49EE-AF8C-5CD49BD12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31260E1B-3F88-4D0D-9608-F25D466DA1F0}"/>
              </a:ext>
            </a:extLst>
          </p:cNvPr>
          <p:cNvSpPr txBox="1">
            <a:spLocks/>
          </p:cNvSpPr>
          <p:nvPr/>
        </p:nvSpPr>
        <p:spPr>
          <a:xfrm>
            <a:off x="500034" y="3463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/>
          </a:p>
        </p:txBody>
      </p:sp>
    </p:spTree>
    <p:extLst>
      <p:ext uri="{BB962C8B-B14F-4D97-AF65-F5344CB8AC3E}">
        <p14:creationId xmlns="" xmlns:p14="http://schemas.microsoft.com/office/powerpoint/2010/main" val="2877417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13159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Iterative Index Tuning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Tuning takes place iteratively during the simulation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 resolution of the P-Grid can vary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The performance of THERMAL-JOIN depends on conﬁguring this grid properly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Use of a normalized metric is applied to configure the resolution</a:t>
            </a:r>
          </a:p>
          <a:p>
            <a:pPr lvl="2"/>
            <a:r>
              <a:rPr lang="en-GB" sz="1600" dirty="0">
                <a:latin typeface="Constantia" panose="02030602050306030303" pitchFamily="18" charset="0"/>
              </a:rPr>
              <a:t>Grid resolution is fixed to the largest object in dataset r=1 </a:t>
            </a:r>
          </a:p>
          <a:p>
            <a:pPr lvl="2"/>
            <a:r>
              <a:rPr lang="en-GB" sz="1600" dirty="0">
                <a:latin typeface="Constantia" panose="02030602050306030303" pitchFamily="18" charset="0"/>
              </a:rPr>
              <a:t>Set P-Grid resolution so that r&gt;1 P-Grid cell is no longer hotspot then the cost of internal join increases</a:t>
            </a:r>
          </a:p>
          <a:p>
            <a:pPr lvl="2"/>
            <a:r>
              <a:rPr lang="en-GB" sz="1600" dirty="0">
                <a:latin typeface="Constantia" panose="02030602050306030303" pitchFamily="18" charset="0"/>
              </a:rPr>
              <a:t>Set P-Grid resolution so that r&lt;1 P-Grid cells are hotspots </a:t>
            </a:r>
            <a:r>
              <a:rPr lang="en-GB" sz="1600" dirty="0">
                <a:latin typeface="Constantia" panose="02030602050306030303" pitchFamily="18" charset="0"/>
                <a:sym typeface="Wingdings" panose="05000000000000000000" pitchFamily="2" charset="2"/>
              </a:rPr>
              <a:t> Cost of internal join decreases number of  P-Grid cells for external Join increases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684493-61FD-4A7A-A10A-1F6E15F2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2913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1673B0-D4E1-4E4B-A74D-C87DC31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22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F91C8532-6D19-4A60-848E-B0C8835B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53D3F94B-1C78-454F-9726-DD6AA413FB60}"/>
              </a:ext>
            </a:extLst>
          </p:cNvPr>
          <p:cNvSpPr txBox="1">
            <a:spLocks/>
          </p:cNvSpPr>
          <p:nvPr/>
        </p:nvSpPr>
        <p:spPr>
          <a:xfrm>
            <a:off x="500034" y="3463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 THERMAL-JOIN approach</a:t>
            </a:r>
            <a:endParaRPr lang="el-GR" sz="3600" dirty="0"/>
          </a:p>
        </p:txBody>
      </p:sp>
    </p:spTree>
    <p:extLst>
      <p:ext uri="{BB962C8B-B14F-4D97-AF65-F5344CB8AC3E}">
        <p14:creationId xmlns="" xmlns:p14="http://schemas.microsoft.com/office/powerpoint/2010/main" val="2492876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Setup and Methodology</a:t>
            </a:r>
          </a:p>
          <a:p>
            <a:r>
              <a:rPr lang="en-GB" sz="1600" dirty="0">
                <a:latin typeface="Constantia" pitchFamily="18" charset="0"/>
              </a:rPr>
              <a:t>Experiments run on a Linux Ubuntu 2.6 machine equipped with:</a:t>
            </a:r>
          </a:p>
          <a:p>
            <a:pPr lvl="1"/>
            <a:r>
              <a:rPr lang="en-GB" sz="1600" dirty="0">
                <a:latin typeface="Constantia" pitchFamily="18" charset="0"/>
              </a:rPr>
              <a:t> 2x Intel Xeon Processors each with 6 cores and 48GB RAM</a:t>
            </a:r>
          </a:p>
          <a:p>
            <a:pPr marL="0" indent="0">
              <a:buNone/>
            </a:pPr>
            <a:r>
              <a:rPr lang="en-GB" sz="1600" b="1" dirty="0">
                <a:latin typeface="Constantia" pitchFamily="18" charset="0"/>
              </a:rPr>
              <a:t>Software Setup</a:t>
            </a:r>
          </a:p>
          <a:p>
            <a:r>
              <a:rPr lang="en-GB" sz="1600" dirty="0">
                <a:latin typeface="Constantia" pitchFamily="18" charset="0"/>
              </a:rPr>
              <a:t>Each </a:t>
            </a:r>
            <a:r>
              <a:rPr lang="en-GB" sz="1600" dirty="0" err="1">
                <a:latin typeface="Constantia" pitchFamily="18" charset="0"/>
              </a:rPr>
              <a:t>competiting</a:t>
            </a:r>
            <a:r>
              <a:rPr lang="en-GB" sz="1600" dirty="0">
                <a:latin typeface="Constantia" pitchFamily="18" charset="0"/>
              </a:rPr>
              <a:t> algorithm implemented uses a single CPU core for fair comparison</a:t>
            </a:r>
          </a:p>
          <a:p>
            <a:r>
              <a:rPr lang="en-GB" sz="1600" dirty="0">
                <a:latin typeface="Constantia" pitchFamily="18" charset="0"/>
              </a:rPr>
              <a:t>The implementations are all written in C++</a:t>
            </a:r>
          </a:p>
          <a:p>
            <a:r>
              <a:rPr lang="en-GB" sz="1600" dirty="0">
                <a:latin typeface="Constantia" pitchFamily="18" charset="0"/>
              </a:rPr>
              <a:t>A real neural simulation workload simulation datasets (previously mentioned) are loaded in memory and organized as a list of spatial objects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5531357-49FB-4FA3-998A-FD697CBF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97"/>
            <a:ext cx="2959968" cy="237109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7C681D-06EE-4D99-89E4-B291EC34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23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8C177B4A-1A6E-4080-97A8-656E1CE0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A63522EC-46E7-4E7F-AE68-781D729DA0C3}"/>
              </a:ext>
            </a:extLst>
          </p:cNvPr>
          <p:cNvSpPr txBox="1">
            <a:spLocks/>
          </p:cNvSpPr>
          <p:nvPr/>
        </p:nvSpPr>
        <p:spPr>
          <a:xfrm>
            <a:off x="500034" y="34634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Experimental Evaluation</a:t>
            </a:r>
            <a:endParaRPr lang="el-GR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7E64C38-74B1-4C3A-8FA9-AD0B3238A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19669"/>
            <a:ext cx="7200800" cy="43809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74D4994-943E-451C-8F1E-382AE7FF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9B2E54D-066D-4085-9780-CB2B394D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24</a:t>
            </a:fld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A9A2304-336A-4107-8564-2437BA5BA0FC}"/>
              </a:ext>
            </a:extLst>
          </p:cNvPr>
          <p:cNvSpPr/>
          <p:nvPr/>
        </p:nvSpPr>
        <p:spPr>
          <a:xfrm>
            <a:off x="107504" y="4515966"/>
            <a:ext cx="8963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nstantia" panose="02030602050306030303" pitchFamily="18" charset="0"/>
              </a:rPr>
              <a:t>If the spatial density of a region increases, the number of join results for a time step increases as well </a:t>
            </a:r>
          </a:p>
        </p:txBody>
      </p:sp>
    </p:spTree>
    <p:extLst>
      <p:ext uri="{BB962C8B-B14F-4D97-AF65-F5344CB8AC3E}">
        <p14:creationId xmlns="" xmlns:p14="http://schemas.microsoft.com/office/powerpoint/2010/main" val="3453094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03598"/>
            <a:ext cx="8229600" cy="32403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Synthetic Benchmark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Experimenting with real workloads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Two Benchmarks used: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A uniform random distributed benchmark with 10 million 3D spatial objects 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A benchmark representing a skewed workload with 10 million objects and 15 units of object width</a:t>
            </a:r>
          </a:p>
          <a:p>
            <a:pPr lvl="2"/>
            <a:r>
              <a:rPr lang="en-GB" sz="1600" dirty="0">
                <a:latin typeface="Constantia" panose="02030602050306030303" pitchFamily="18" charset="0"/>
              </a:rPr>
              <a:t>Created using a normal distribution with the centre of the cluster chosen randomly and a spread deﬁned by the standard deviation </a:t>
            </a:r>
            <a:r>
              <a:rPr lang="en-GB" sz="1600" dirty="0" err="1">
                <a:latin typeface="Constantia" panose="02030602050306030303" pitchFamily="18" charset="0"/>
              </a:rPr>
              <a:t>sd</a:t>
            </a:r>
            <a:r>
              <a:rPr lang="en-GB" sz="1600" dirty="0">
                <a:latin typeface="Constantia" panose="02030602050306030303" pitchFamily="18" charset="0"/>
              </a:rPr>
              <a:t> =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C12B92-4764-4D0C-8B12-8BF0961F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3031976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B09C60-225B-48FA-8078-5B09F4F7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25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9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D7D343CA-474B-4F71-9024-332200D2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10" name="Title 1">
            <a:extLst>
              <a:ext uri="{FF2B5EF4-FFF2-40B4-BE49-F238E27FC236}">
                <a16:creationId xmlns="" xmlns:a16="http://schemas.microsoft.com/office/drawing/2014/main" id="{08AEF0F7-E3C7-4A53-BF0C-60A65AB85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Experimental Evaluation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6489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551800"/>
            <a:ext cx="8568952" cy="2163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Dataset size increased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THERMAL-JOIN outperforms competing approaches and by 7.1× to the 2</a:t>
            </a:r>
            <a:r>
              <a:rPr lang="en-GB" sz="1600" baseline="30000" dirty="0">
                <a:latin typeface="Constantia" panose="02030602050306030303" pitchFamily="18" charset="0"/>
              </a:rPr>
              <a:t>nd</a:t>
            </a:r>
            <a:r>
              <a:rPr lang="en-GB" sz="1600" dirty="0">
                <a:latin typeface="Constantia" panose="02030602050306030303" pitchFamily="18" charset="0"/>
              </a:rPr>
              <a:t> best CR-Tree</a:t>
            </a:r>
          </a:p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Object Size Increased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THERMAL-JOIN provides a speedup of 7.2× compared to the 2</a:t>
            </a:r>
            <a:r>
              <a:rPr lang="en-GB" sz="1600" baseline="30000" dirty="0">
                <a:latin typeface="Constantia" panose="02030602050306030303" pitchFamily="18" charset="0"/>
              </a:rPr>
              <a:t>nd</a:t>
            </a:r>
            <a:r>
              <a:rPr lang="en-GB" sz="1600" dirty="0">
                <a:latin typeface="Constantia" panose="02030602050306030303" pitchFamily="18" charset="0"/>
              </a:rPr>
              <a:t> best CR-Tree</a:t>
            </a:r>
          </a:p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Variation in Object Size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When all objects have the same size, THERMAL-JOIN achieves a speedup of 13.7×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For the worst case THERMAL-JOIN still achieves a speedup of 10.4× over related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EAF103C-BF4F-404D-89B0-EA1DB2232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8" y="696587"/>
            <a:ext cx="9092582" cy="151797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11F12C2-5882-40E6-A742-5A19F18A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3031976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322B355-A8D4-44A0-BCE2-BD0A85B4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26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10" name="Picture 9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543D0C3D-9C7B-4E87-909E-2715B71BA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71346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DAAC2A7-9B95-4A5F-A5FE-85B9C7E07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5" y="857238"/>
            <a:ext cx="9131176" cy="154563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AA096DD1-EB4B-4A06-BD4B-09B39716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499742"/>
            <a:ext cx="8568952" cy="23762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Temporal Resolution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TOUCH, CR-Tree, loose Octree are rebuilt from scratch at every time step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THERMAL-JOIN uses incremental building and garbage collection to keep the overhead of building the index low</a:t>
            </a:r>
          </a:p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Distribution Skew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THERMAL-JOIN outperforms competing approaches and achieves a speedup of 8.8×</a:t>
            </a:r>
          </a:p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Clustering (</a:t>
            </a:r>
            <a:r>
              <a:rPr lang="en-GB" sz="1600" dirty="0">
                <a:latin typeface="Constantia" panose="02030602050306030303" pitchFamily="18" charset="0"/>
              </a:rPr>
              <a:t>Objects divided among many clusters)</a:t>
            </a:r>
            <a:endParaRPr lang="en-GB" sz="1600" b="1" dirty="0">
              <a:latin typeface="Constantia" panose="02030602050306030303" pitchFamily="18" charset="0"/>
            </a:endParaRPr>
          </a:p>
          <a:p>
            <a:r>
              <a:rPr lang="en-GB" sz="1600" dirty="0">
                <a:latin typeface="Constantia" panose="02030602050306030303" pitchFamily="18" charset="0"/>
              </a:rPr>
              <a:t>THERMAL-JOIN outperforms competing approaches by 5×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1969DA17-39AF-4472-BDB8-4C61AD23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97"/>
            <a:ext cx="2959968" cy="237109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DD924C9-2AC0-4F4A-9144-6A4D40B0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27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C79B86D9-9983-4B0B-A857-086BFF25F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74875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6828BA78-972D-4E99-8317-E09812278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THERMAL-JOIN Analysis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15566"/>
            <a:ext cx="6048672" cy="394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ambria" panose="02040503050406030204" pitchFamily="18" charset="0"/>
              </a:rPr>
              <a:t>Join phases and the memory footprint are chanced when the P-Grid resolution changes:</a:t>
            </a:r>
            <a:endParaRPr lang="en-GB" sz="1600" dirty="0">
              <a:latin typeface="Constantia" panose="02030602050306030303" pitchFamily="18" charset="0"/>
            </a:endParaRPr>
          </a:p>
          <a:p>
            <a:r>
              <a:rPr lang="en-GB" sz="1600" dirty="0">
                <a:latin typeface="Constantia" panose="02030602050306030303" pitchFamily="18" charset="0"/>
              </a:rPr>
              <a:t>Grid resolution r varied from 0.5 to 2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Dataset: Real neural workload with 1M objects </a:t>
            </a:r>
          </a:p>
          <a:p>
            <a:pPr marL="0" indent="0">
              <a:buNone/>
            </a:pPr>
            <a:endParaRPr lang="en-GB" sz="1600" dirty="0">
              <a:latin typeface="Constantia" panose="02030602050306030303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Observations: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As the resolution increases (r &gt; 1), the cost of internal join starts to become substantial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As the resolution decreases (r &lt; 1), the cost of the building </a:t>
            </a:r>
            <a:r>
              <a:rPr lang="en-GB" sz="1600">
                <a:latin typeface="Constantia" panose="02030602050306030303" pitchFamily="18" charset="0"/>
              </a:rPr>
              <a:t>and external join </a:t>
            </a:r>
            <a:r>
              <a:rPr lang="en-GB" sz="1600" dirty="0">
                <a:latin typeface="Constantia" panose="02030602050306030303" pitchFamily="18" charset="0"/>
              </a:rPr>
              <a:t>time substantially increases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 memory required depends on the number of grid cells instantiated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 As the resolution increases (r &gt; 1), fewer cells are needed and thus the footprint becomes insigniﬁcant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C90B147-E93E-4C43-9A16-9C284BAC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843558"/>
            <a:ext cx="2713636" cy="19982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8E4991C-CF9F-4DC7-9685-0E2EB9D2D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216" y="2841780"/>
            <a:ext cx="2592288" cy="230742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BB028A-9C73-475F-BBA9-C7C8DA4B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ED376560-82E3-463C-8DFA-3CF147D6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28</a:t>
            </a:fld>
            <a:endParaRPr lang="el-GR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60649C84-163A-4484-BB0E-A0089736C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THERMAL-JOIN Analysis</a:t>
            </a:r>
            <a:endParaRPr lang="el-G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Applicability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THERMAL-JOIN is applicable to many diﬀerent problems that require iterative spatial self-join. e.g. video games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 assumption that the number and the shape of objects should remain constant during the simulation does not limit applicability</a:t>
            </a:r>
          </a:p>
          <a:p>
            <a:pPr marL="0" indent="0">
              <a:buNone/>
            </a:pPr>
            <a:r>
              <a:rPr lang="en-GB" sz="1600" b="1" dirty="0">
                <a:latin typeface="Constantia" panose="02030602050306030303" pitchFamily="18" charset="0"/>
              </a:rPr>
              <a:t>Limitations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THERMAL-JOIN is designed to address the challenges of joining highly selective datasets that change unpredictably during the simulation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If no extreme access pattern are observed, simpler solutions can be used</a:t>
            </a:r>
          </a:p>
          <a:p>
            <a:pPr lvl="1"/>
            <a:r>
              <a:rPr lang="en-GB" sz="1600" dirty="0">
                <a:latin typeface="Constantia" panose="02030602050306030303" pitchFamily="18" charset="0"/>
              </a:rPr>
              <a:t>The design choices for THERMAL-JOIN prioritize runtime performance and scalability. In terms of memory footprint, however, spikes are observed due to the iterative tuning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8404FD-F50F-4715-8203-F70B87E4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3019436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C4FDC6-90FC-4882-95DB-FF3FDF6D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29</a:t>
            </a:fld>
            <a:endParaRPr lang="el-GR" dirty="0"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810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14428"/>
            <a:ext cx="7929618" cy="342902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tantia" pitchFamily="18" charset="0"/>
              </a:rPr>
              <a:t>Computing the interaction between spatial objects that make the model is </a:t>
            </a:r>
            <a:r>
              <a:rPr lang="en-US" sz="1600" b="1" dirty="0">
                <a:latin typeface="Constantia" pitchFamily="18" charset="0"/>
              </a:rPr>
              <a:t>crucial for many simulations</a:t>
            </a:r>
          </a:p>
          <a:p>
            <a:r>
              <a:rPr lang="en-US" sz="1600" dirty="0">
                <a:latin typeface="Constantia" pitchFamily="18" charset="0"/>
              </a:rPr>
              <a:t>Simulation has to identify at runtime all pairs of objects whose 3D extents overlap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Overlapping pairs of objects are “a spatial self-join” that is performed repeatedly at each time step of the simulation</a:t>
            </a:r>
          </a:p>
          <a:p>
            <a:r>
              <a:rPr lang="en-US" sz="1600" dirty="0">
                <a:latin typeface="Constantia" pitchFamily="18" charset="0"/>
              </a:rPr>
              <a:t>During the simulation, the location of all spatial objects is changed at each time step to mimic the behavior of the phenomena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2 Aspects of the problem:</a:t>
            </a:r>
          </a:p>
          <a:p>
            <a:pPr lvl="2"/>
            <a:r>
              <a:rPr lang="en-US" sz="1600" dirty="0">
                <a:latin typeface="Constantia" pitchFamily="18" charset="0"/>
              </a:rPr>
              <a:t>All objects move incremental join (re-using old results becomes unfeasible)</a:t>
            </a:r>
          </a:p>
          <a:p>
            <a:pPr lvl="2"/>
            <a:r>
              <a:rPr lang="en-US" sz="1600" dirty="0">
                <a:latin typeface="Constantia" pitchFamily="18" charset="0"/>
              </a:rPr>
              <a:t>Objects don’t move in predictable trajectories for short distances</a:t>
            </a:r>
            <a:endParaRPr lang="en-GB" sz="1600" dirty="0">
              <a:latin typeface="Constant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Introduction</a:t>
            </a:r>
            <a:endParaRPr lang="el-GR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059ABAC-98C7-4846-82A8-CD622166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27"/>
            <a:ext cx="3019436" cy="254779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647816-CB52-4B70-B688-D863D0427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3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Conclusion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THERMAL-JOIN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Is a high performance and scalable solution for executing spatial self-joins iteratively in main memory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 algorithm is practical to use, i.e., it does not require tuning elaborate conﬁguration parameters and it is resilient to diﬀerent workload characteristics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The approach uses the novel concept of spatial hot spots that improve the performance for workloads with high join selectivity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Approach achieves speedup of 8 to 12× when compared to the state-of-the-art </a:t>
            </a:r>
          </a:p>
          <a:p>
            <a:r>
              <a:rPr lang="en-GB" sz="1600" dirty="0">
                <a:latin typeface="Constantia" panose="02030602050306030303" pitchFamily="18" charset="0"/>
              </a:rPr>
              <a:t>Remains competitive in terms of memory footprint</a:t>
            </a:r>
            <a:endParaRPr lang="el-GR" sz="1600" dirty="0">
              <a:latin typeface="Constantia" panose="0203060205030603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26735B-31B4-4367-8427-019048BE2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2947998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44C056-C3A0-4767-9DD2-8CAE2175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30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8" name="Picture 7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7843A1DC-DC71-4740-9624-1A79A034F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References</a:t>
            </a:r>
            <a:endParaRPr lang="el-GR" sz="36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65510"/>
            <a:ext cx="842493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All figures were taken by the paper presented [1]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[1] </a:t>
            </a:r>
            <a:r>
              <a:rPr lang="en-GB" sz="1600" dirty="0">
                <a:latin typeface="Constantia" panose="02030602050306030303" pitchFamily="18" charset="0"/>
                <a:hlinkClick r:id="rId2"/>
              </a:rPr>
              <a:t>THERMAL-JOIN: A Scalable Spatial Join for Dynamic Workloads.</a:t>
            </a:r>
            <a:r>
              <a:rPr lang="en-GB" sz="1600" dirty="0">
                <a:latin typeface="Constantia" panose="02030602050306030303" pitchFamily="18" charset="0"/>
              </a:rPr>
              <a:t> Farhan </a:t>
            </a:r>
            <a:r>
              <a:rPr lang="en-GB" sz="1600" dirty="0" err="1">
                <a:latin typeface="Constantia" panose="02030602050306030303" pitchFamily="18" charset="0"/>
              </a:rPr>
              <a:t>Tauheed</a:t>
            </a:r>
            <a:r>
              <a:rPr lang="en-GB" sz="1600" dirty="0">
                <a:latin typeface="Constantia" panose="02030602050306030303" pitchFamily="18" charset="0"/>
              </a:rPr>
              <a:t>, Thomas </a:t>
            </a:r>
            <a:r>
              <a:rPr lang="en-GB" sz="1600" dirty="0" err="1">
                <a:latin typeface="Constantia" panose="02030602050306030303" pitchFamily="18" charset="0"/>
              </a:rPr>
              <a:t>Heinis</a:t>
            </a:r>
            <a:r>
              <a:rPr lang="en-GB" sz="1600" dirty="0">
                <a:latin typeface="Constantia" panose="02030602050306030303" pitchFamily="18" charset="0"/>
              </a:rPr>
              <a:t>, and Anastasia </a:t>
            </a:r>
            <a:r>
              <a:rPr lang="en-GB" sz="1600" dirty="0" err="1">
                <a:latin typeface="Constantia" panose="02030602050306030303" pitchFamily="18" charset="0"/>
              </a:rPr>
              <a:t>Ailamaki</a:t>
            </a:r>
            <a:r>
              <a:rPr lang="en-GB" sz="1600" dirty="0">
                <a:latin typeface="Constantia" panose="02030602050306030303" pitchFamily="18" charset="0"/>
              </a:rPr>
              <a:t>. 2015. In Proceedings of the 2015 ACM SIGMOD International Conference on Management of Data (SIGMOD '15). ACM, New York, NY, USA, 939-950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[2] H. </a:t>
            </a:r>
            <a:r>
              <a:rPr lang="en-GB" sz="1600" dirty="0" err="1">
                <a:latin typeface="Constantia" panose="02030602050306030303" pitchFamily="18" charset="0"/>
              </a:rPr>
              <a:t>Samet</a:t>
            </a:r>
            <a:r>
              <a:rPr lang="en-GB" sz="1600" dirty="0">
                <a:latin typeface="Constantia" panose="02030602050306030303" pitchFamily="18" charset="0"/>
              </a:rPr>
              <a:t>, J. </a:t>
            </a:r>
            <a:r>
              <a:rPr lang="en-GB" sz="1600" dirty="0" err="1">
                <a:latin typeface="Constantia" panose="02030602050306030303" pitchFamily="18" charset="0"/>
              </a:rPr>
              <a:t>Sankara</a:t>
            </a:r>
            <a:r>
              <a:rPr lang="en-GB" sz="1600" dirty="0">
                <a:latin typeface="Constantia" panose="02030602050306030303" pitchFamily="18" charset="0"/>
              </a:rPr>
              <a:t>, and M. </a:t>
            </a:r>
            <a:r>
              <a:rPr lang="en-GB" sz="1600" dirty="0" err="1">
                <a:latin typeface="Constantia" panose="02030602050306030303" pitchFamily="18" charset="0"/>
              </a:rPr>
              <a:t>Auerbach</a:t>
            </a:r>
            <a:r>
              <a:rPr lang="en-GB" sz="1600" dirty="0">
                <a:latin typeface="Constantia" panose="02030602050306030303" pitchFamily="18" charset="0"/>
              </a:rPr>
              <a:t>. Indexing Methods for Moving Object Databases: Games and Other Applications. In SIGMOD ’13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[3] S. </a:t>
            </a:r>
            <a:r>
              <a:rPr lang="en-GB" sz="1600" dirty="0" err="1">
                <a:latin typeface="Constantia" panose="02030602050306030303" pitchFamily="18" charset="0"/>
              </a:rPr>
              <a:t>Nobari</a:t>
            </a:r>
            <a:r>
              <a:rPr lang="en-GB" sz="1600" dirty="0">
                <a:latin typeface="Constantia" panose="02030602050306030303" pitchFamily="18" charset="0"/>
              </a:rPr>
              <a:t>, F. </a:t>
            </a:r>
            <a:r>
              <a:rPr lang="en-GB" sz="1600" dirty="0" err="1">
                <a:latin typeface="Constantia" panose="02030602050306030303" pitchFamily="18" charset="0"/>
              </a:rPr>
              <a:t>Tauheed</a:t>
            </a:r>
            <a:r>
              <a:rPr lang="en-GB" sz="1600" dirty="0">
                <a:latin typeface="Constantia" panose="02030602050306030303" pitchFamily="18" charset="0"/>
              </a:rPr>
              <a:t>, T. </a:t>
            </a:r>
            <a:r>
              <a:rPr lang="en-GB" sz="1600" dirty="0" err="1">
                <a:latin typeface="Constantia" panose="02030602050306030303" pitchFamily="18" charset="0"/>
              </a:rPr>
              <a:t>Heinis</a:t>
            </a:r>
            <a:r>
              <a:rPr lang="en-GB" sz="1600" dirty="0">
                <a:latin typeface="Constantia" panose="02030602050306030303" pitchFamily="18" charset="0"/>
              </a:rPr>
              <a:t>, P. </a:t>
            </a:r>
            <a:r>
              <a:rPr lang="en-GB" sz="1600" dirty="0" err="1">
                <a:latin typeface="Constantia" panose="02030602050306030303" pitchFamily="18" charset="0"/>
              </a:rPr>
              <a:t>Karras</a:t>
            </a:r>
            <a:r>
              <a:rPr lang="en-GB" sz="1600" dirty="0">
                <a:latin typeface="Constantia" panose="02030602050306030303" pitchFamily="18" charset="0"/>
              </a:rPr>
              <a:t>, S. </a:t>
            </a:r>
            <a:r>
              <a:rPr lang="en-GB" sz="1600" dirty="0" err="1">
                <a:latin typeface="Constantia" panose="02030602050306030303" pitchFamily="18" charset="0"/>
              </a:rPr>
              <a:t>Bressan</a:t>
            </a:r>
            <a:r>
              <a:rPr lang="en-GB" sz="1600" dirty="0">
                <a:latin typeface="Constantia" panose="02030602050306030303" pitchFamily="18" charset="0"/>
              </a:rPr>
              <a:t>, and A. </a:t>
            </a:r>
            <a:r>
              <a:rPr lang="en-GB" sz="1600" dirty="0" err="1">
                <a:latin typeface="Constantia" panose="02030602050306030303" pitchFamily="18" charset="0"/>
              </a:rPr>
              <a:t>Ailamaki</a:t>
            </a:r>
            <a:r>
              <a:rPr lang="en-GB" sz="1600" dirty="0">
                <a:latin typeface="Constantia" panose="02030602050306030303" pitchFamily="18" charset="0"/>
              </a:rPr>
              <a:t>. TOUCH: In-Memory Spatial Join by Hierarchical Data-Oriented Partitioning. In SIGMOD ’13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[4] Y. Tao, D. </a:t>
            </a:r>
            <a:r>
              <a:rPr lang="en-GB" sz="1600" dirty="0" err="1">
                <a:latin typeface="Constantia" panose="02030602050306030303" pitchFamily="18" charset="0"/>
              </a:rPr>
              <a:t>Papadias</a:t>
            </a:r>
            <a:r>
              <a:rPr lang="en-GB" sz="1600" dirty="0">
                <a:latin typeface="Constantia" panose="02030602050306030303" pitchFamily="18" charset="0"/>
              </a:rPr>
              <a:t>, and J. Sun. The TPR*-tree: an Optimized </a:t>
            </a:r>
            <a:r>
              <a:rPr lang="en-GB" sz="1600" dirty="0" err="1">
                <a:latin typeface="Constantia" panose="02030602050306030303" pitchFamily="18" charset="0"/>
              </a:rPr>
              <a:t>Spatio</a:t>
            </a:r>
            <a:r>
              <a:rPr lang="en-GB" sz="1600" dirty="0">
                <a:latin typeface="Constantia" panose="02030602050306030303" pitchFamily="18" charset="0"/>
              </a:rPr>
              <a:t>-temporal Access Method for Predictive Queries. In VLDB ’03</a:t>
            </a:r>
          </a:p>
          <a:p>
            <a:pPr marL="0" indent="0">
              <a:buNone/>
            </a:pPr>
            <a:r>
              <a:rPr lang="en-GB" sz="1600" dirty="0">
                <a:latin typeface="Constantia" panose="02030602050306030303" pitchFamily="18" charset="0"/>
              </a:rPr>
              <a:t>[5] H. </a:t>
            </a:r>
            <a:r>
              <a:rPr lang="en-GB" sz="1600" dirty="0" err="1">
                <a:latin typeface="Constantia" panose="02030602050306030303" pitchFamily="18" charset="0"/>
              </a:rPr>
              <a:t>Markram</a:t>
            </a:r>
            <a:r>
              <a:rPr lang="en-GB" sz="1600" dirty="0">
                <a:latin typeface="Constantia" panose="02030602050306030303" pitchFamily="18" charset="0"/>
              </a:rPr>
              <a:t> et al. Introducing the Human Brain Project. In European Future Technologies ’11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F464C5-A403-4F36-87FC-35B0F144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31990"/>
            <a:ext cx="2959968" cy="309117"/>
          </a:xfrm>
        </p:spPr>
        <p:txBody>
          <a:bodyPr/>
          <a:lstStyle/>
          <a:p>
            <a:r>
              <a:rPr lang="en-GB" dirty="0">
                <a:latin typeface="Constantia" panose="02030602050306030303" pitchFamily="18" charset="0"/>
              </a:rPr>
              <a:t>https://www.cs.ucy.ac.cy/courses/EPL646</a:t>
            </a:r>
            <a:endParaRPr lang="el-GR" dirty="0">
              <a:latin typeface="Constantia" panose="0203060205030603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BF2FB2-F681-45AC-933F-73845940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anose="02030602050306030303" pitchFamily="18" charset="0"/>
              </a:rPr>
              <a:pPr/>
              <a:t>31</a:t>
            </a:fld>
            <a:endParaRPr lang="el-GR" dirty="0">
              <a:latin typeface="Constantia" panose="02030602050306030303" pitchFamily="18" charset="0"/>
            </a:endParaRPr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35EDC3D3-DEAD-4E31-8845-4D98F741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14362"/>
            <a:ext cx="8143932" cy="407196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tantia" pitchFamily="18" charset="0"/>
              </a:rPr>
              <a:t>Known approaches do not scale in case scientists increase the precision of the simulation</a:t>
            </a:r>
          </a:p>
          <a:p>
            <a:r>
              <a:rPr lang="en-US" sz="1600" dirty="0">
                <a:latin typeface="Constantia" pitchFamily="18" charset="0"/>
              </a:rPr>
              <a:t>We present </a:t>
            </a:r>
            <a:r>
              <a:rPr lang="en-US" sz="1600" b="1" dirty="0">
                <a:latin typeface="Constantia" pitchFamily="18" charset="0"/>
              </a:rPr>
              <a:t>THERMAL-JOIN</a:t>
            </a:r>
            <a:r>
              <a:rPr lang="el-GR" sz="1600" dirty="0">
                <a:latin typeface="Constantia" pitchFamily="18" charset="0"/>
              </a:rPr>
              <a:t>, </a:t>
            </a:r>
            <a:r>
              <a:rPr lang="en-US" sz="1600" dirty="0">
                <a:latin typeface="Constantia" pitchFamily="18" charset="0"/>
              </a:rPr>
              <a:t>an in-memory spatial self-join algorithm for moving objects. To address: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The spatial aspect (high join selectivity) 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The temporal aspect of the problem (massive and unpredictable updates)</a:t>
            </a:r>
          </a:p>
          <a:p>
            <a:r>
              <a:rPr lang="en-US" sz="1600" dirty="0">
                <a:latin typeface="Constantia" pitchFamily="18" charset="0"/>
              </a:rPr>
              <a:t>Leverages the dataset density to minimize the cost of joining</a:t>
            </a:r>
          </a:p>
          <a:p>
            <a:r>
              <a:rPr lang="en-US" sz="1600" dirty="0">
                <a:latin typeface="Constantia" pitchFamily="18" charset="0"/>
              </a:rPr>
              <a:t>Introduces the hotspots, regions with high spatial density, where all objects are guaranteed to overlap with each other</a:t>
            </a:r>
          </a:p>
          <a:p>
            <a:r>
              <a:rPr lang="en-US" sz="1600" dirty="0">
                <a:latin typeface="Constantia" pitchFamily="18" charset="0"/>
              </a:rPr>
              <a:t>Is scalable approach where the benefits increase as the join selectivity and dataset increase </a:t>
            </a:r>
          </a:p>
          <a:p>
            <a:r>
              <a:rPr lang="en-US" sz="1600" dirty="0">
                <a:latin typeface="Constantia" pitchFamily="18" charset="0"/>
              </a:rPr>
              <a:t>Use a novel linked-hash table to build, join and maintain a nested uniform grid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Uses uniform grid to index hot spots</a:t>
            </a:r>
          </a:p>
          <a:p>
            <a:r>
              <a:rPr lang="en-US" sz="1600" dirty="0">
                <a:latin typeface="Constantia" pitchFamily="18" charset="0"/>
              </a:rPr>
              <a:t>Adapts and self-tunes the indexing structures used to account for the dynamic nature of the workload</a:t>
            </a:r>
          </a:p>
          <a:p>
            <a:pPr lvl="1">
              <a:buNone/>
            </a:pPr>
            <a:endParaRPr lang="en-US" sz="1600" dirty="0">
              <a:latin typeface="Constantia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Introduction</a:t>
            </a:r>
            <a:endParaRPr lang="el-GR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3C72BFF-7607-4B1A-A22E-2487F522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3019436" cy="254779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842E84-06EA-40F3-A1E9-8E829583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4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24"/>
            <a:ext cx="8043890" cy="40719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nstantia" pitchFamily="18" charset="0"/>
              </a:rPr>
              <a:t>Iterative Static Spatial Join</a:t>
            </a:r>
          </a:p>
          <a:p>
            <a:r>
              <a:rPr lang="en-US" sz="1600" dirty="0">
                <a:latin typeface="Constantia" pitchFamily="18" charset="0"/>
              </a:rPr>
              <a:t>Known static spatial join techniques update or re-build their data structures from scratch at each time step before the join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Takes time and is costly</a:t>
            </a:r>
          </a:p>
          <a:p>
            <a:pPr>
              <a:buNone/>
            </a:pPr>
            <a:r>
              <a:rPr lang="en-US" sz="1600" b="1" dirty="0">
                <a:latin typeface="Constantia" pitchFamily="18" charset="0"/>
              </a:rPr>
              <a:t>Hierarchical decomposition </a:t>
            </a:r>
          </a:p>
          <a:p>
            <a:r>
              <a:rPr lang="en-US" sz="1600" dirty="0">
                <a:latin typeface="Constantia" pitchFamily="18" charset="0"/>
              </a:rPr>
              <a:t>Can be used to avoid replication</a:t>
            </a:r>
          </a:p>
          <a:p>
            <a:r>
              <a:rPr lang="en-US" sz="1600" dirty="0">
                <a:latin typeface="Constantia" pitchFamily="18" charset="0"/>
              </a:rPr>
              <a:t>The </a:t>
            </a:r>
            <a:r>
              <a:rPr lang="en-US" sz="1600" dirty="0" err="1">
                <a:latin typeface="Constantia" pitchFamily="18" charset="0"/>
              </a:rPr>
              <a:t>Octree</a:t>
            </a:r>
            <a:r>
              <a:rPr lang="en-US" sz="1600" dirty="0">
                <a:latin typeface="Constantia" pitchFamily="18" charset="0"/>
              </a:rPr>
              <a:t> is based on a uniform grid and splits a cell </a:t>
            </a:r>
            <a:r>
              <a:rPr lang="en-US" sz="1600" b="1" dirty="0">
                <a:latin typeface="Constantia" pitchFamily="18" charset="0"/>
              </a:rPr>
              <a:t>uniformly </a:t>
            </a:r>
            <a:r>
              <a:rPr lang="en-US" sz="1600" dirty="0">
                <a:latin typeface="Constantia" pitchFamily="18" charset="0"/>
              </a:rPr>
              <a:t>if the number of objects in it exceeds a defined </a:t>
            </a:r>
            <a:r>
              <a:rPr lang="en-US" sz="1600" dirty="0" smtClean="0">
                <a:latin typeface="Constantia" pitchFamily="18" charset="0"/>
              </a:rPr>
              <a:t>threshold</a:t>
            </a:r>
          </a:p>
          <a:p>
            <a:r>
              <a:rPr lang="en-US" sz="1600" dirty="0" smtClean="0">
                <a:latin typeface="Constantia" pitchFamily="18" charset="0"/>
              </a:rPr>
              <a:t>An expansion of the </a:t>
            </a:r>
            <a:r>
              <a:rPr lang="en-US" sz="1600" dirty="0" err="1" smtClean="0">
                <a:latin typeface="Constantia" pitchFamily="18" charset="0"/>
              </a:rPr>
              <a:t>Octree</a:t>
            </a:r>
            <a:r>
              <a:rPr lang="en-US" sz="1600" dirty="0" smtClean="0">
                <a:latin typeface="Constantia" pitchFamily="18" charset="0"/>
              </a:rPr>
              <a:t> is the loose </a:t>
            </a:r>
            <a:r>
              <a:rPr lang="en-US" sz="1600" dirty="0" err="1" smtClean="0">
                <a:latin typeface="Constantia" pitchFamily="18" charset="0"/>
              </a:rPr>
              <a:t>Octree</a:t>
            </a:r>
            <a:r>
              <a:rPr lang="en-US" sz="1600" dirty="0" smtClean="0">
                <a:latin typeface="Constantia" pitchFamily="18" charset="0"/>
              </a:rPr>
              <a:t> [2] </a:t>
            </a:r>
            <a:endParaRPr lang="en-US" sz="1600" dirty="0">
              <a:latin typeface="Constantia" pitchFamily="18" charset="0"/>
            </a:endParaRPr>
          </a:p>
          <a:p>
            <a:pPr>
              <a:buNone/>
            </a:pPr>
            <a:r>
              <a:rPr lang="en-US" sz="1600" b="1" dirty="0">
                <a:latin typeface="Constantia" pitchFamily="18" charset="0"/>
              </a:rPr>
              <a:t>Data-oriented partitioning techniques</a:t>
            </a:r>
          </a:p>
          <a:p>
            <a:r>
              <a:rPr lang="en-US" sz="1600" dirty="0">
                <a:latin typeface="Constantia" pitchFamily="18" charset="0"/>
              </a:rPr>
              <a:t>Avoid replication by dividing the space based on the distribution of objects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The indexed nested-loop join builds an R-Tree on one dataset and executes a range query on it for each object in the other dataset to find intersecting objects </a:t>
            </a:r>
          </a:p>
          <a:p>
            <a:pPr lvl="1"/>
            <a:r>
              <a:rPr lang="en-US" sz="1600" dirty="0" smtClean="0">
                <a:latin typeface="Constantia" pitchFamily="18" charset="0"/>
              </a:rPr>
              <a:t>Indexes that based </a:t>
            </a:r>
            <a:r>
              <a:rPr lang="en-US" sz="1600" dirty="0">
                <a:latin typeface="Constantia" pitchFamily="18" charset="0"/>
              </a:rPr>
              <a:t>on the R-Tree and optimized for memory </a:t>
            </a:r>
            <a:r>
              <a:rPr lang="en-US" sz="1600" dirty="0" smtClean="0">
                <a:latin typeface="Constantia" pitchFamily="18" charset="0"/>
              </a:rPr>
              <a:t>are </a:t>
            </a:r>
            <a:r>
              <a:rPr lang="en-US" sz="1600" dirty="0" smtClean="0">
                <a:latin typeface="Constantia" pitchFamily="18" charset="0"/>
              </a:rPr>
              <a:t>the CR-Tree and the TOUCH[3</a:t>
            </a:r>
            <a:r>
              <a:rPr lang="en-US" sz="1600" dirty="0">
                <a:latin typeface="Constantia" pitchFamily="18" charset="0"/>
              </a:rPr>
              <a:t>]</a:t>
            </a:r>
          </a:p>
          <a:p>
            <a:endParaRPr lang="en-US" sz="1600" dirty="0">
              <a:latin typeface="Constantia" pitchFamily="18" charset="0"/>
            </a:endParaRPr>
          </a:p>
          <a:p>
            <a:pPr lvl="1"/>
            <a:endParaRPr lang="en-US" sz="1200" dirty="0">
              <a:latin typeface="Constantia" pitchFamily="18" charset="0"/>
            </a:endParaRPr>
          </a:p>
          <a:p>
            <a:pPr>
              <a:buNone/>
            </a:pPr>
            <a:endParaRPr lang="en-US" sz="1600" dirty="0">
              <a:latin typeface="Constant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Related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</a:t>
            </a:r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Work</a:t>
            </a:r>
            <a:endParaRPr lang="el-GR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2CF1A2-CC5C-474E-B092-C25BF2B0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27"/>
            <a:ext cx="3019436" cy="254779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1AE8247-0B4A-464B-8317-B2F2683D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5</a:t>
            </a:fld>
            <a:endParaRPr lang="el-GR" dirty="0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Related Work</a:t>
            </a:r>
            <a:endParaRPr lang="el-GR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42" y="928676"/>
            <a:ext cx="7158030" cy="3643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latin typeface="Constantia" pitchFamily="18" charset="0"/>
              </a:rPr>
              <a:t>Joining Moving Objects</a:t>
            </a:r>
          </a:p>
          <a:p>
            <a:r>
              <a:rPr lang="en-US" sz="1600" dirty="0" err="1">
                <a:latin typeface="Constantia" pitchFamily="18" charset="0"/>
              </a:rPr>
              <a:t>Spatio</a:t>
            </a:r>
            <a:r>
              <a:rPr lang="en-US" sz="1600" dirty="0">
                <a:latin typeface="Constantia" pitchFamily="18" charset="0"/>
              </a:rPr>
              <a:t>-temporal join methods, that are optimized for moving objects, can also be used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These methods join incrementally (reuse previously used data structures)</a:t>
            </a:r>
          </a:p>
          <a:p>
            <a:r>
              <a:rPr lang="en-US" sz="1600" dirty="0">
                <a:latin typeface="Constantia" pitchFamily="18" charset="0"/>
              </a:rPr>
              <a:t>Other approaches such as TPR*-tree[4]: exploit the predictability in movement of the objects by approximating them with trajectories to reduce the overhead of frequent maintenance</a:t>
            </a:r>
          </a:p>
          <a:p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5C8008B-A221-4242-90E2-841EDE927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3019436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139ED54-B895-40B6-A749-D2914E09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6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7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6" y="1093004"/>
            <a:ext cx="2285984" cy="312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-18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Motivation</a:t>
            </a:r>
            <a:endParaRPr lang="el-GR" sz="40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928676"/>
            <a:ext cx="7000924" cy="378621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tantia" pitchFamily="18" charset="0"/>
              </a:rPr>
              <a:t>Development of THERMAL-JOIN is driven by the needs of scientists who are facing performance bottleneck in simulating changes in massive spatial datasets</a:t>
            </a:r>
          </a:p>
          <a:p>
            <a:endParaRPr lang="en-US" sz="1600" dirty="0">
              <a:latin typeface="Constantia" pitchFamily="18" charset="0"/>
            </a:endParaRPr>
          </a:p>
          <a:p>
            <a:r>
              <a:rPr lang="en-US" sz="1600" b="1" dirty="0">
                <a:latin typeface="Constantia" pitchFamily="18" charset="0"/>
              </a:rPr>
              <a:t>Use Cases</a:t>
            </a:r>
            <a:r>
              <a:rPr lang="en-US" sz="1600" dirty="0">
                <a:latin typeface="Constantia" pitchFamily="18" charset="0"/>
              </a:rPr>
              <a:t>:</a:t>
            </a:r>
          </a:p>
          <a:p>
            <a:pPr lvl="1"/>
            <a:r>
              <a:rPr lang="en-US" sz="1600" dirty="0">
                <a:latin typeface="Constantia" pitchFamily="18" charset="0"/>
              </a:rPr>
              <a:t>Development of THERMAL-JOIN originates from a collaboration with the neuroscientists in the Human Brain Project [5]</a:t>
            </a:r>
          </a:p>
          <a:p>
            <a:pPr lvl="2"/>
            <a:r>
              <a:rPr lang="en-US" sz="1600" dirty="0">
                <a:latin typeface="Constantia" pitchFamily="18" charset="0"/>
              </a:rPr>
              <a:t>Performance bottlenecks and scalability of neural simulations were studied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D99EDC3-98C8-41C9-9556-93A02C79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27"/>
            <a:ext cx="3090874" cy="254779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6351A8-30A0-456F-90DB-FA850FFD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7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8"/>
            <a:ext cx="8229600" cy="857250"/>
          </a:xfrm>
        </p:spPr>
        <p:txBody>
          <a:bodyPr/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Motivation</a:t>
            </a:r>
            <a:endParaRPr lang="el-G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789B75-8FD4-4CF6-9B8E-8FD680C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2947998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1497FD-BAC1-4E99-BFB6-512B0E58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8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57242" y="1142990"/>
            <a:ext cx="7943848" cy="33944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onstantia" pitchFamily="18" charset="0"/>
              </a:rPr>
              <a:t>Iterative Spatial Self-Join</a:t>
            </a:r>
            <a:endParaRPr lang="el-GR" sz="1600" b="1" dirty="0">
              <a:latin typeface="Constantia" pitchFamily="18" charset="0"/>
            </a:endParaRPr>
          </a:p>
          <a:p>
            <a:pPr lvl="0"/>
            <a:r>
              <a:rPr lang="en-US" sz="1600" dirty="0">
                <a:latin typeface="Constantia" pitchFamily="18" charset="0"/>
              </a:rPr>
              <a:t>Consider a spatial dataset D with N 3D spatial objects</a:t>
            </a:r>
            <a:endParaRPr lang="el-GR" sz="1600" dirty="0">
              <a:latin typeface="Constantia" pitchFamily="18" charset="0"/>
            </a:endParaRPr>
          </a:p>
          <a:p>
            <a:pPr lvl="0"/>
            <a:r>
              <a:rPr lang="en-US" sz="1600" dirty="0">
                <a:latin typeface="Constantia" pitchFamily="18" charset="0"/>
              </a:rPr>
              <a:t>The minimum bounding rectangle (MBR) is the spatial extent  for each spatial object</a:t>
            </a:r>
            <a:endParaRPr lang="el-GR" sz="1600" dirty="0">
              <a:latin typeface="Constantia" pitchFamily="18" charset="0"/>
            </a:endParaRPr>
          </a:p>
          <a:p>
            <a:pPr lvl="0"/>
            <a:r>
              <a:rPr lang="en-US" sz="1600" dirty="0">
                <a:latin typeface="Constantia" pitchFamily="18" charset="0"/>
              </a:rPr>
              <a:t>The problem of a spatial self-join is to find all pairs of spatial objects  to satisfy the predicate of spatial overlap </a:t>
            </a:r>
            <a:endParaRPr lang="el-GR" sz="1600" dirty="0">
              <a:latin typeface="Constantia" pitchFamily="18" charset="0"/>
            </a:endParaRPr>
          </a:p>
          <a:p>
            <a:pPr lvl="0"/>
            <a:r>
              <a:rPr lang="en-US" sz="1600" dirty="0">
                <a:latin typeface="Constantia" pitchFamily="18" charset="0"/>
              </a:rPr>
              <a:t>During the simulation, the location of each spatial object is changed to mimic the behavior of the phenomena studied</a:t>
            </a:r>
            <a:endParaRPr lang="el-GR" sz="1600" dirty="0">
              <a:latin typeface="Constantia" pitchFamily="18" charset="0"/>
            </a:endParaRPr>
          </a:p>
          <a:p>
            <a:pPr lvl="1"/>
            <a:r>
              <a:rPr lang="en-US" sz="1600" dirty="0">
                <a:latin typeface="Constantia" pitchFamily="18" charset="0"/>
              </a:rPr>
              <a:t>Makes the problem of a spatial (self-) join more challenging</a:t>
            </a:r>
            <a:endParaRPr lang="el-GR" sz="1600" dirty="0">
              <a:latin typeface="Constantia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tantia" pitchFamily="18" charset="0"/>
              </a:rPr>
              <a:t>Data Management Challenge</a:t>
            </a:r>
          </a:p>
          <a:p>
            <a:r>
              <a:rPr lang="en-US" sz="1600" dirty="0">
                <a:latin typeface="Constantia" pitchFamily="18" charset="0"/>
              </a:rPr>
              <a:t>Even with few GBs of data in main memory, an iterative spatial self-join can take hours to complete and it therefore creates a substantial bottleneck in simulation applications</a:t>
            </a:r>
          </a:p>
          <a:p>
            <a:pPr>
              <a:buNone/>
            </a:pPr>
            <a:endParaRPr lang="en-US" sz="1600" dirty="0">
              <a:latin typeface="Constantia" pitchFamily="18" charset="0"/>
            </a:endParaRPr>
          </a:p>
        </p:txBody>
      </p:sp>
      <p:pic>
        <p:nvPicPr>
          <p:cNvPr id="19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778B2EB-DF41-4410-B6A0-577FB48D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8"/>
            <a:ext cx="1742857" cy="4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3AA3F2-2F5B-4CA0-B1E6-5D6222B5A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00" y="1285866"/>
            <a:ext cx="5643601" cy="260459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EF3A1CB-08E5-4178-9A41-1835408C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14890"/>
            <a:ext cx="3090874" cy="326217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6860A8-0624-4028-9913-1D2B3FCD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9</a:t>
            </a:fld>
            <a:endParaRPr lang="el-GR" dirty="0">
              <a:latin typeface="Constantia" pitchFamily="18" charset="0"/>
            </a:endParaRPr>
          </a:p>
        </p:txBody>
      </p:sp>
      <p:pic>
        <p:nvPicPr>
          <p:cNvPr id="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2435</Words>
  <Application>Microsoft Office PowerPoint</Application>
  <PresentationFormat>On-screen Show (16:9)</PresentationFormat>
  <Paragraphs>285</Paragraphs>
  <Slides>31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Θέμα του Office</vt:lpstr>
      <vt:lpstr>THERMAL-JOIN: A Scalable Spatial Join for Dynamic Workloads</vt:lpstr>
      <vt:lpstr>Abstract</vt:lpstr>
      <vt:lpstr>Introduction</vt:lpstr>
      <vt:lpstr>Introduction</vt:lpstr>
      <vt:lpstr>Related Work</vt:lpstr>
      <vt:lpstr>Related Work</vt:lpstr>
      <vt:lpstr>Motivation</vt:lpstr>
      <vt:lpstr>Motivation</vt:lpstr>
      <vt:lpstr>Slide 9</vt:lpstr>
      <vt:lpstr>The THERMAL-JOIN approach</vt:lpstr>
      <vt:lpstr>The THERMAL-JOIN approach</vt:lpstr>
      <vt:lpstr>The THERMAL-JOIN approach</vt:lpstr>
      <vt:lpstr>Slide 13</vt:lpstr>
      <vt:lpstr>Slide 14</vt:lpstr>
      <vt:lpstr>The THERMAL-JOIN approach</vt:lpstr>
      <vt:lpstr>Slide 16</vt:lpstr>
      <vt:lpstr>The THERMAL-JOIN approach</vt:lpstr>
      <vt:lpstr>Slide 18</vt:lpstr>
      <vt:lpstr>The THERMAL-JOIN approach</vt:lpstr>
      <vt:lpstr>Slide 20</vt:lpstr>
      <vt:lpstr>Slide 21</vt:lpstr>
      <vt:lpstr>Slide 22</vt:lpstr>
      <vt:lpstr>Slide 23</vt:lpstr>
      <vt:lpstr>Slide 24</vt:lpstr>
      <vt:lpstr>Experimental Evaluation</vt:lpstr>
      <vt:lpstr>Slide 26</vt:lpstr>
      <vt:lpstr>Slide 27</vt:lpstr>
      <vt:lpstr>THERMAL-JOIN Analysis</vt:lpstr>
      <vt:lpstr>THERMAL-JOIN Analysis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Elena P</dc:creator>
  <cp:lastModifiedBy>Elena P</cp:lastModifiedBy>
  <cp:revision>607</cp:revision>
  <dcterms:created xsi:type="dcterms:W3CDTF">2017-11-21T13:30:34Z</dcterms:created>
  <dcterms:modified xsi:type="dcterms:W3CDTF">2017-11-30T12:46:29Z</dcterms:modified>
</cp:coreProperties>
</file>