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976" r:id="rId1"/>
  </p:sldMasterIdLst>
  <p:notesMasterIdLst>
    <p:notesMasterId r:id="rId26"/>
  </p:notesMasterIdLst>
  <p:sldIdLst>
    <p:sldId id="256" r:id="rId2"/>
    <p:sldId id="257" r:id="rId3"/>
    <p:sldId id="258" r:id="rId4"/>
    <p:sldId id="275" r:id="rId5"/>
    <p:sldId id="259" r:id="rId6"/>
    <p:sldId id="261" r:id="rId7"/>
    <p:sldId id="276" r:id="rId8"/>
    <p:sldId id="260" r:id="rId9"/>
    <p:sldId id="262" r:id="rId10"/>
    <p:sldId id="277" r:id="rId11"/>
    <p:sldId id="263" r:id="rId12"/>
    <p:sldId id="264" r:id="rId13"/>
    <p:sldId id="265" r:id="rId14"/>
    <p:sldId id="266" r:id="rId15"/>
    <p:sldId id="278" r:id="rId16"/>
    <p:sldId id="267" r:id="rId17"/>
    <p:sldId id="280" r:id="rId18"/>
    <p:sldId id="268" r:id="rId19"/>
    <p:sldId id="269" r:id="rId20"/>
    <p:sldId id="270" r:id="rId21"/>
    <p:sldId id="271" r:id="rId22"/>
    <p:sldId id="272" r:id="rId23"/>
    <p:sldId id="273" r:id="rId24"/>
    <p:sldId id="274"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DCBBA06-4CDC-4101-B1EA-385F529D598D}">
          <p14:sldIdLst>
            <p14:sldId id="256"/>
            <p14:sldId id="257"/>
            <p14:sldId id="258"/>
            <p14:sldId id="275"/>
            <p14:sldId id="259"/>
            <p14:sldId id="261"/>
            <p14:sldId id="276"/>
            <p14:sldId id="260"/>
            <p14:sldId id="262"/>
            <p14:sldId id="277"/>
            <p14:sldId id="263"/>
            <p14:sldId id="264"/>
            <p14:sldId id="265"/>
            <p14:sldId id="266"/>
            <p14:sldId id="278"/>
            <p14:sldId id="267"/>
            <p14:sldId id="280"/>
            <p14:sldId id="268"/>
            <p14:sldId id="269"/>
            <p14:sldId id="270"/>
            <p14:sldId id="271"/>
            <p14:sldId id="272"/>
            <p14:sldId id="273"/>
            <p14:sldId id="27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221" autoAdjust="0"/>
    <p:restoredTop sz="62787" autoAdjust="0"/>
  </p:normalViewPr>
  <p:slideViewPr>
    <p:cSldViewPr snapToGrid="0">
      <p:cViewPr varScale="1">
        <p:scale>
          <a:sx n="47" d="100"/>
          <a:sy n="47" d="100"/>
        </p:scale>
        <p:origin x="1404"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5A1A221-4627-4BE0-A216-60FBC9F28766}" type="datetimeFigureOut">
              <a:rPr lang="en-US" smtClean="0"/>
              <a:t>29-Nov-15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B247C3A-3614-4EDE-B703-0FA1B7D0C18F}" type="slidenum">
              <a:rPr lang="en-US" smtClean="0"/>
              <a:t>‹#›</a:t>
            </a:fld>
            <a:endParaRPr lang="en-US"/>
          </a:p>
        </p:txBody>
      </p:sp>
    </p:spTree>
    <p:extLst>
      <p:ext uri="{BB962C8B-B14F-4D97-AF65-F5344CB8AC3E}">
        <p14:creationId xmlns:p14="http://schemas.microsoft.com/office/powerpoint/2010/main" val="38583926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dirty="0" smtClean="0"/>
              <a:t>Δ</a:t>
            </a:r>
            <a:endParaRPr lang="en-US" dirty="0"/>
          </a:p>
        </p:txBody>
      </p:sp>
      <p:sp>
        <p:nvSpPr>
          <p:cNvPr id="4" name="Slide Number Placeholder 3"/>
          <p:cNvSpPr>
            <a:spLocks noGrp="1"/>
          </p:cNvSpPr>
          <p:nvPr>
            <p:ph type="sldNum" sz="quarter" idx="10"/>
          </p:nvPr>
        </p:nvSpPr>
        <p:spPr/>
        <p:txBody>
          <a:bodyPr/>
          <a:lstStyle/>
          <a:p>
            <a:fld id="{DB247C3A-3614-4EDE-B703-0FA1B7D0C18F}" type="slidenum">
              <a:rPr lang="en-US" smtClean="0"/>
              <a:t>1</a:t>
            </a:fld>
            <a:endParaRPr lang="en-US"/>
          </a:p>
        </p:txBody>
      </p:sp>
    </p:spTree>
    <p:extLst>
      <p:ext uri="{BB962C8B-B14F-4D97-AF65-F5344CB8AC3E}">
        <p14:creationId xmlns:p14="http://schemas.microsoft.com/office/powerpoint/2010/main" val="17795948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GB" sz="1200" b="1" i="0" kern="1200" dirty="0" smtClean="0">
                <a:solidFill>
                  <a:schemeClr val="tx1"/>
                </a:solidFill>
                <a:effectLst/>
                <a:latin typeface="+mn-lt"/>
                <a:ea typeface="+mn-ea"/>
                <a:cs typeface="+mn-cs"/>
              </a:rPr>
              <a:t>SATA</a:t>
            </a:r>
            <a:r>
              <a:rPr lang="en-GB" sz="1200" b="0" i="0" kern="1200" dirty="0" smtClean="0">
                <a:solidFill>
                  <a:schemeClr val="tx1"/>
                </a:solidFill>
                <a:effectLst/>
                <a:latin typeface="+mn-lt"/>
                <a:ea typeface="+mn-ea"/>
                <a:cs typeface="+mn-cs"/>
              </a:rPr>
              <a:t> is the faster serial version of the parallel ATA (PATA) interface. Both </a:t>
            </a:r>
            <a:r>
              <a:rPr lang="en-GB" sz="1200" b="1" i="0" kern="1200" dirty="0" smtClean="0">
                <a:solidFill>
                  <a:schemeClr val="tx1"/>
                </a:solidFill>
                <a:effectLst/>
                <a:latin typeface="+mn-lt"/>
                <a:ea typeface="+mn-ea"/>
                <a:cs typeface="+mn-cs"/>
              </a:rPr>
              <a:t>SATA</a:t>
            </a:r>
            <a:r>
              <a:rPr lang="en-GB" sz="1200" b="0" i="0" kern="1200" dirty="0" smtClean="0">
                <a:solidFill>
                  <a:schemeClr val="tx1"/>
                </a:solidFill>
                <a:effectLst/>
                <a:latin typeface="+mn-lt"/>
                <a:ea typeface="+mn-ea"/>
                <a:cs typeface="+mn-cs"/>
              </a:rPr>
              <a:t> and PATA are "integrated drive electronics" (IDE) devices, which means the </a:t>
            </a:r>
            <a:r>
              <a:rPr lang="en-GB" sz="1200" b="0" i="0" kern="1200" dirty="0" smtClean="0">
                <a:solidFill>
                  <a:schemeClr val="tx1"/>
                </a:solidFill>
                <a:effectLst/>
                <a:latin typeface="+mn-lt"/>
                <a:ea typeface="+mn-ea"/>
                <a:cs typeface="+mn-cs"/>
              </a:rPr>
              <a:t>controller </a:t>
            </a:r>
            <a:r>
              <a:rPr lang="en-GB" sz="1200" b="0" i="0" kern="1200" dirty="0" smtClean="0">
                <a:solidFill>
                  <a:schemeClr val="tx1"/>
                </a:solidFill>
                <a:effectLst/>
                <a:latin typeface="+mn-lt"/>
                <a:ea typeface="+mn-ea"/>
                <a:cs typeface="+mn-cs"/>
              </a:rPr>
              <a:t>is in the drive, and only a simple circuit is required on the motherboard</a:t>
            </a:r>
            <a:r>
              <a:rPr lang="en-GB" sz="1200" b="0" i="0" kern="1200" dirty="0" smtClean="0">
                <a:solidFill>
                  <a:schemeClr val="tx1"/>
                </a:solidFill>
                <a:effectLst/>
                <a:latin typeface="+mn-lt"/>
                <a:ea typeface="+mn-ea"/>
                <a:cs typeface="+mn-cs"/>
              </a:rPr>
              <a:t>.</a:t>
            </a:r>
            <a:endParaRPr lang="el-GR" sz="1200" b="0" i="0" kern="1200" dirty="0" smtClean="0">
              <a:solidFill>
                <a:schemeClr val="tx1"/>
              </a:solidFill>
              <a:effectLst/>
              <a:latin typeface="+mn-lt"/>
              <a:ea typeface="+mn-ea"/>
              <a:cs typeface="+mn-cs"/>
            </a:endParaRPr>
          </a:p>
          <a:p>
            <a:endParaRPr lang="el-GR" sz="1200" b="0" i="0" kern="1200" dirty="0" smtClean="0">
              <a:solidFill>
                <a:schemeClr val="tx1"/>
              </a:solidFill>
              <a:effectLst/>
              <a:latin typeface="+mn-lt"/>
              <a:ea typeface="+mn-ea"/>
              <a:cs typeface="+mn-cs"/>
            </a:endParaRPr>
          </a:p>
          <a:p>
            <a:r>
              <a:rPr lang="el-GR" sz="1200" b="0" i="0" kern="1200" dirty="0" smtClean="0">
                <a:solidFill>
                  <a:schemeClr val="tx1"/>
                </a:solidFill>
                <a:effectLst/>
                <a:latin typeface="+mn-lt"/>
                <a:ea typeface="+mn-ea"/>
                <a:cs typeface="+mn-cs"/>
              </a:rPr>
              <a:t>Α</a:t>
            </a:r>
            <a:endParaRPr lang="en-US" dirty="0"/>
          </a:p>
        </p:txBody>
      </p:sp>
      <p:sp>
        <p:nvSpPr>
          <p:cNvPr id="4" name="Slide Number Placeholder 3"/>
          <p:cNvSpPr>
            <a:spLocks noGrp="1"/>
          </p:cNvSpPr>
          <p:nvPr>
            <p:ph type="sldNum" sz="quarter" idx="10"/>
          </p:nvPr>
        </p:nvSpPr>
        <p:spPr/>
        <p:txBody>
          <a:bodyPr/>
          <a:lstStyle/>
          <a:p>
            <a:fld id="{DB247C3A-3614-4EDE-B703-0FA1B7D0C18F}" type="slidenum">
              <a:rPr lang="en-US" smtClean="0"/>
              <a:t>12</a:t>
            </a:fld>
            <a:endParaRPr lang="en-US"/>
          </a:p>
        </p:txBody>
      </p:sp>
    </p:spTree>
    <p:extLst>
      <p:ext uri="{BB962C8B-B14F-4D97-AF65-F5344CB8AC3E}">
        <p14:creationId xmlns:p14="http://schemas.microsoft.com/office/powerpoint/2010/main" val="7872809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dirty="0" smtClean="0"/>
              <a:t>Α</a:t>
            </a:r>
            <a:endParaRPr lang="en-US" dirty="0"/>
          </a:p>
        </p:txBody>
      </p:sp>
      <p:sp>
        <p:nvSpPr>
          <p:cNvPr id="4" name="Slide Number Placeholder 3"/>
          <p:cNvSpPr>
            <a:spLocks noGrp="1"/>
          </p:cNvSpPr>
          <p:nvPr>
            <p:ph type="sldNum" sz="quarter" idx="10"/>
          </p:nvPr>
        </p:nvSpPr>
        <p:spPr/>
        <p:txBody>
          <a:bodyPr/>
          <a:lstStyle/>
          <a:p>
            <a:fld id="{DB247C3A-3614-4EDE-B703-0FA1B7D0C18F}" type="slidenum">
              <a:rPr lang="en-US" smtClean="0"/>
              <a:t>13</a:t>
            </a:fld>
            <a:endParaRPr lang="en-US"/>
          </a:p>
        </p:txBody>
      </p:sp>
    </p:spTree>
    <p:extLst>
      <p:ext uri="{BB962C8B-B14F-4D97-AF65-F5344CB8AC3E}">
        <p14:creationId xmlns:p14="http://schemas.microsoft.com/office/powerpoint/2010/main" val="34139006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l-GR" dirty="0" smtClean="0"/>
              <a:t>Όπως</a:t>
            </a:r>
            <a:r>
              <a:rPr lang="el-GR" baseline="0" dirty="0" smtClean="0"/>
              <a:t> είδαμε πριν στα σχήματα.</a:t>
            </a:r>
          </a:p>
          <a:p>
            <a:endParaRPr lang="el-GR" baseline="0" dirty="0" smtClean="0"/>
          </a:p>
          <a:p>
            <a:r>
              <a:rPr lang="el-GR" baseline="0" dirty="0" smtClean="0"/>
              <a:t>Το </a:t>
            </a:r>
            <a:r>
              <a:rPr lang="en-US" baseline="0" dirty="0" smtClean="0"/>
              <a:t>x-</a:t>
            </a:r>
            <a:r>
              <a:rPr lang="en-US" baseline="0" dirty="0" err="1" smtClean="0"/>
              <a:t>ftl</a:t>
            </a:r>
            <a:r>
              <a:rPr lang="en-US" baseline="0" dirty="0" smtClean="0"/>
              <a:t> </a:t>
            </a:r>
            <a:r>
              <a:rPr lang="el-GR" baseline="0" dirty="0" smtClean="0"/>
              <a:t>γράφει μόνο τη νέα σελίδα. </a:t>
            </a:r>
            <a:endParaRPr lang="el-GR" baseline="0" dirty="0" smtClean="0"/>
          </a:p>
          <a:p>
            <a:endParaRPr lang="el-GR" baseline="0" dirty="0" smtClean="0"/>
          </a:p>
          <a:p>
            <a:r>
              <a:rPr lang="el-GR" baseline="0" dirty="0" smtClean="0"/>
              <a:t>Α</a:t>
            </a:r>
            <a:endParaRPr lang="en-US" dirty="0"/>
          </a:p>
        </p:txBody>
      </p:sp>
      <p:sp>
        <p:nvSpPr>
          <p:cNvPr id="4" name="Slide Number Placeholder 3"/>
          <p:cNvSpPr>
            <a:spLocks noGrp="1"/>
          </p:cNvSpPr>
          <p:nvPr>
            <p:ph type="sldNum" sz="quarter" idx="10"/>
          </p:nvPr>
        </p:nvSpPr>
        <p:spPr/>
        <p:txBody>
          <a:bodyPr/>
          <a:lstStyle/>
          <a:p>
            <a:fld id="{DB247C3A-3614-4EDE-B703-0FA1B7D0C18F}" type="slidenum">
              <a:rPr lang="en-US" smtClean="0"/>
              <a:t>14</a:t>
            </a:fld>
            <a:endParaRPr lang="en-US"/>
          </a:p>
        </p:txBody>
      </p:sp>
    </p:spTree>
    <p:extLst>
      <p:ext uri="{BB962C8B-B14F-4D97-AF65-F5344CB8AC3E}">
        <p14:creationId xmlns:p14="http://schemas.microsoft.com/office/powerpoint/2010/main" val="38064041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dirty="0" smtClean="0"/>
              <a:t>Α</a:t>
            </a:r>
            <a:endParaRPr lang="en-US" dirty="0"/>
          </a:p>
        </p:txBody>
      </p:sp>
      <p:sp>
        <p:nvSpPr>
          <p:cNvPr id="4" name="Slide Number Placeholder 3"/>
          <p:cNvSpPr>
            <a:spLocks noGrp="1"/>
          </p:cNvSpPr>
          <p:nvPr>
            <p:ph type="sldNum" sz="quarter" idx="10"/>
          </p:nvPr>
        </p:nvSpPr>
        <p:spPr/>
        <p:txBody>
          <a:bodyPr/>
          <a:lstStyle/>
          <a:p>
            <a:fld id="{DB247C3A-3614-4EDE-B703-0FA1B7D0C18F}" type="slidenum">
              <a:rPr lang="en-US" smtClean="0"/>
              <a:t>15</a:t>
            </a:fld>
            <a:endParaRPr lang="en-US"/>
          </a:p>
        </p:txBody>
      </p:sp>
    </p:spTree>
    <p:extLst>
      <p:ext uri="{BB962C8B-B14F-4D97-AF65-F5344CB8AC3E}">
        <p14:creationId xmlns:p14="http://schemas.microsoft.com/office/powerpoint/2010/main" val="16745878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l-GR" dirty="0" smtClean="0"/>
              <a:t>Γενικά μια από τις σχεδιαστικές αρχές του </a:t>
            </a:r>
            <a:r>
              <a:rPr lang="en-US" dirty="0" smtClean="0"/>
              <a:t>X-</a:t>
            </a:r>
            <a:r>
              <a:rPr lang="en-US" dirty="0" err="1" smtClean="0"/>
              <a:t>ftl</a:t>
            </a:r>
            <a:r>
              <a:rPr lang="en-US" baseline="0" dirty="0" smtClean="0"/>
              <a:t> </a:t>
            </a:r>
            <a:r>
              <a:rPr lang="el-GR" baseline="0" dirty="0" smtClean="0"/>
              <a:t>ειναι να μην χρειάζεται αλλαγές στον κώδικα της </a:t>
            </a:r>
            <a:r>
              <a:rPr lang="en-US" baseline="0" dirty="0" smtClean="0"/>
              <a:t>SQLite </a:t>
            </a:r>
            <a:endParaRPr lang="el-GR" baseline="0" dirty="0" smtClean="0"/>
          </a:p>
          <a:p>
            <a:endParaRPr lang="el-GR" baseline="0" dirty="0" smtClean="0"/>
          </a:p>
          <a:p>
            <a:r>
              <a:rPr lang="el-GR" baseline="0" dirty="0" smtClean="0"/>
              <a:t>Α</a:t>
            </a:r>
            <a:endParaRPr lang="el-GR" baseline="0" dirty="0" smtClean="0"/>
          </a:p>
          <a:p>
            <a:endParaRPr lang="el-GR" baseline="0" dirty="0" smtClean="0"/>
          </a:p>
          <a:p>
            <a:endParaRPr lang="en-US" dirty="0"/>
          </a:p>
        </p:txBody>
      </p:sp>
      <p:sp>
        <p:nvSpPr>
          <p:cNvPr id="4" name="Slide Number Placeholder 3"/>
          <p:cNvSpPr>
            <a:spLocks noGrp="1"/>
          </p:cNvSpPr>
          <p:nvPr>
            <p:ph type="sldNum" sz="quarter" idx="10"/>
          </p:nvPr>
        </p:nvSpPr>
        <p:spPr/>
        <p:txBody>
          <a:bodyPr/>
          <a:lstStyle/>
          <a:p>
            <a:fld id="{DB247C3A-3614-4EDE-B703-0FA1B7D0C18F}" type="slidenum">
              <a:rPr lang="en-US" smtClean="0"/>
              <a:t>16</a:t>
            </a:fld>
            <a:endParaRPr lang="en-US"/>
          </a:p>
        </p:txBody>
      </p:sp>
    </p:spTree>
    <p:extLst>
      <p:ext uri="{BB962C8B-B14F-4D97-AF65-F5344CB8AC3E}">
        <p14:creationId xmlns:p14="http://schemas.microsoft.com/office/powerpoint/2010/main" val="87368151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Transaction Processing Performance Council</a:t>
            </a:r>
          </a:p>
          <a:p>
            <a:r>
              <a:rPr lang="en-GB" sz="1200" b="1" i="0" kern="1200" dirty="0" smtClean="0">
                <a:solidFill>
                  <a:schemeClr val="tx1"/>
                </a:solidFill>
                <a:effectLst/>
                <a:latin typeface="+mn-lt"/>
                <a:ea typeface="+mn-ea"/>
                <a:cs typeface="+mn-cs"/>
              </a:rPr>
              <a:t>TPC-C</a:t>
            </a:r>
          </a:p>
          <a:p>
            <a:r>
              <a:rPr lang="en-GB" sz="1200" b="0" i="0" kern="1200" dirty="0" smtClean="0">
                <a:solidFill>
                  <a:schemeClr val="tx1"/>
                </a:solidFill>
                <a:effectLst/>
                <a:latin typeface="+mn-lt"/>
                <a:ea typeface="+mn-ea"/>
                <a:cs typeface="+mn-cs"/>
              </a:rPr>
              <a:t>TPC-C simulates a complete computing environment where a population of users executes transactions against a database. The benchmark is </a:t>
            </a:r>
            <a:r>
              <a:rPr lang="en-GB" sz="1200" b="0" i="0" kern="1200" dirty="0" err="1" smtClean="0">
                <a:solidFill>
                  <a:schemeClr val="tx1"/>
                </a:solidFill>
                <a:effectLst/>
                <a:latin typeface="+mn-lt"/>
                <a:ea typeface="+mn-ea"/>
                <a:cs typeface="+mn-cs"/>
              </a:rPr>
              <a:t>centered</a:t>
            </a:r>
            <a:r>
              <a:rPr lang="en-GB" sz="1200" b="0" i="0" kern="1200" dirty="0" smtClean="0">
                <a:solidFill>
                  <a:schemeClr val="tx1"/>
                </a:solidFill>
                <a:effectLst/>
                <a:latin typeface="+mn-lt"/>
                <a:ea typeface="+mn-ea"/>
                <a:cs typeface="+mn-cs"/>
              </a:rPr>
              <a:t> around the principal activities (transactions) of an order-entry environment. These transactions include entering and delivering orders, recording payments, checking the status of orders, and monitoring the level of stock at the warehouses. While the benchmark portrays the activity of a wholesale supplier, TPC-C is not limited to the activity of any particular business segment, but, rather represents any industry that must manage, sell, or distribute a product or service.</a:t>
            </a:r>
          </a:p>
          <a:p>
            <a:endParaRPr lang="en-GB" sz="1200" b="0" i="0" kern="1200" dirty="0" smtClean="0">
              <a:solidFill>
                <a:schemeClr val="tx1"/>
              </a:solidFill>
              <a:effectLst/>
              <a:latin typeface="+mn-lt"/>
              <a:ea typeface="+mn-ea"/>
              <a:cs typeface="+mn-cs"/>
            </a:endParaRPr>
          </a:p>
          <a:p>
            <a:endParaRPr lang="en-GB" sz="1200" b="0" i="0" kern="1200" dirty="0" smtClean="0">
              <a:solidFill>
                <a:schemeClr val="tx1"/>
              </a:solidFill>
              <a:effectLst/>
              <a:latin typeface="+mn-lt"/>
              <a:ea typeface="+mn-ea"/>
              <a:cs typeface="+mn-cs"/>
            </a:endParaRPr>
          </a:p>
          <a:p>
            <a:r>
              <a:rPr lang="en-GB" sz="1200" b="0" i="0" kern="1200" dirty="0" smtClean="0">
                <a:solidFill>
                  <a:schemeClr val="tx1"/>
                </a:solidFill>
                <a:effectLst/>
                <a:latin typeface="+mn-lt"/>
                <a:ea typeface="+mn-ea"/>
                <a:cs typeface="+mn-cs"/>
              </a:rPr>
              <a:t>FILE SYSTEM: </a:t>
            </a:r>
            <a:r>
              <a:rPr lang="en-GB" sz="1200" b="0" i="0" kern="1200" dirty="0" err="1" smtClean="0">
                <a:solidFill>
                  <a:schemeClr val="tx1"/>
                </a:solidFill>
                <a:effectLst/>
                <a:latin typeface="+mn-lt"/>
                <a:ea typeface="+mn-ea"/>
                <a:cs typeface="+mn-cs"/>
              </a:rPr>
              <a:t>Leitoyrgei</a:t>
            </a:r>
            <a:r>
              <a:rPr lang="en-GB" sz="1200" b="0" i="0" kern="1200" dirty="0" smtClean="0">
                <a:solidFill>
                  <a:schemeClr val="tx1"/>
                </a:solidFill>
                <a:effectLst/>
                <a:latin typeface="+mn-lt"/>
                <a:ea typeface="+mn-ea"/>
                <a:cs typeface="+mn-cs"/>
              </a:rPr>
              <a:t> kai</a:t>
            </a:r>
            <a:r>
              <a:rPr lang="en-GB" sz="1200" b="0" i="0" kern="1200" baseline="0" dirty="0" smtClean="0">
                <a:solidFill>
                  <a:schemeClr val="tx1"/>
                </a:solidFill>
                <a:effectLst/>
                <a:latin typeface="+mn-lt"/>
                <a:ea typeface="+mn-ea"/>
                <a:cs typeface="+mn-cs"/>
              </a:rPr>
              <a:t> </a:t>
            </a:r>
            <a:r>
              <a:rPr lang="en-GB" sz="1200" b="0" i="0" kern="1200" baseline="0" dirty="0" err="1" smtClean="0">
                <a:solidFill>
                  <a:schemeClr val="tx1"/>
                </a:solidFill>
                <a:effectLst/>
                <a:latin typeface="+mn-lt"/>
                <a:ea typeface="+mn-ea"/>
                <a:cs typeface="+mn-cs"/>
              </a:rPr>
              <a:t>gia</a:t>
            </a:r>
            <a:r>
              <a:rPr lang="en-GB" sz="1200" b="0" i="0" kern="1200" baseline="0" dirty="0" smtClean="0">
                <a:solidFill>
                  <a:schemeClr val="tx1"/>
                </a:solidFill>
                <a:effectLst/>
                <a:latin typeface="+mn-lt"/>
                <a:ea typeface="+mn-ea"/>
                <a:cs typeface="+mn-cs"/>
              </a:rPr>
              <a:t> file system </a:t>
            </a:r>
            <a:r>
              <a:rPr lang="en-GB" sz="1200" b="0" i="0" kern="1200" baseline="0" dirty="0" err="1" smtClean="0">
                <a:solidFill>
                  <a:schemeClr val="tx1"/>
                </a:solidFill>
                <a:effectLst/>
                <a:latin typeface="+mn-lt"/>
                <a:ea typeface="+mn-ea"/>
                <a:cs typeface="+mn-cs"/>
              </a:rPr>
              <a:t>oxi</a:t>
            </a:r>
            <a:r>
              <a:rPr lang="en-GB" sz="1200" b="0" i="0" kern="1200" baseline="0" dirty="0" smtClean="0">
                <a:solidFill>
                  <a:schemeClr val="tx1"/>
                </a:solidFill>
                <a:effectLst/>
                <a:latin typeface="+mn-lt"/>
                <a:ea typeface="+mn-ea"/>
                <a:cs typeface="+mn-cs"/>
              </a:rPr>
              <a:t> mono </a:t>
            </a:r>
            <a:r>
              <a:rPr lang="en-GB" sz="1200" b="0" i="0" kern="1200" baseline="0" dirty="0" err="1" smtClean="0">
                <a:solidFill>
                  <a:schemeClr val="tx1"/>
                </a:solidFill>
                <a:effectLst/>
                <a:latin typeface="+mn-lt"/>
                <a:ea typeface="+mn-ea"/>
                <a:cs typeface="+mn-cs"/>
              </a:rPr>
              <a:t>gia</a:t>
            </a:r>
            <a:r>
              <a:rPr lang="en-GB" sz="1200" b="0" i="0" kern="1200" baseline="0" dirty="0" smtClean="0">
                <a:solidFill>
                  <a:schemeClr val="tx1"/>
                </a:solidFill>
                <a:effectLst/>
                <a:latin typeface="+mn-lt"/>
                <a:ea typeface="+mn-ea"/>
                <a:cs typeface="+mn-cs"/>
              </a:rPr>
              <a:t> </a:t>
            </a:r>
            <a:r>
              <a:rPr lang="en-GB" sz="1200" b="0" i="0" kern="1200" baseline="0" dirty="0" err="1" smtClean="0">
                <a:solidFill>
                  <a:schemeClr val="tx1"/>
                </a:solidFill>
                <a:effectLst/>
                <a:latin typeface="+mn-lt"/>
                <a:ea typeface="+mn-ea"/>
                <a:cs typeface="+mn-cs"/>
              </a:rPr>
              <a:t>sqlite</a:t>
            </a:r>
            <a:endParaRPr lang="en-GB" sz="1200" b="0" i="0" kern="1200" baseline="0" dirty="0" smtClean="0">
              <a:solidFill>
                <a:schemeClr val="tx1"/>
              </a:solidFill>
              <a:effectLst/>
              <a:latin typeface="+mn-lt"/>
              <a:ea typeface="+mn-ea"/>
              <a:cs typeface="+mn-cs"/>
            </a:endParaRPr>
          </a:p>
          <a:p>
            <a:endParaRPr lang="en-GB" sz="1200" b="0" i="0" kern="1200" baseline="0" dirty="0" smtClean="0">
              <a:solidFill>
                <a:schemeClr val="tx1"/>
              </a:solidFill>
              <a:effectLst/>
              <a:latin typeface="+mn-lt"/>
              <a:ea typeface="+mn-ea"/>
              <a:cs typeface="+mn-cs"/>
            </a:endParaRPr>
          </a:p>
          <a:p>
            <a:r>
              <a:rPr lang="en-GB" sz="1200" b="0" i="0" kern="1200" baseline="0" dirty="0" err="1" smtClean="0">
                <a:solidFill>
                  <a:schemeClr val="tx1"/>
                </a:solidFill>
                <a:effectLst/>
                <a:latin typeface="+mn-lt"/>
                <a:ea typeface="+mn-ea"/>
                <a:cs typeface="+mn-cs"/>
              </a:rPr>
              <a:t>Metrithike</a:t>
            </a:r>
            <a:r>
              <a:rPr lang="en-GB" sz="1200" b="0" i="0" kern="1200" baseline="0" dirty="0" smtClean="0">
                <a:solidFill>
                  <a:schemeClr val="tx1"/>
                </a:solidFill>
                <a:effectLst/>
                <a:latin typeface="+mn-lt"/>
                <a:ea typeface="+mn-ea"/>
                <a:cs typeface="+mn-cs"/>
              </a:rPr>
              <a:t> to throughput ton transactions kai o </a:t>
            </a:r>
            <a:r>
              <a:rPr lang="en-GB" sz="1200" b="0" i="0" kern="1200" baseline="0" dirty="0" err="1" smtClean="0">
                <a:solidFill>
                  <a:schemeClr val="tx1"/>
                </a:solidFill>
                <a:effectLst/>
                <a:latin typeface="+mn-lt"/>
                <a:ea typeface="+mn-ea"/>
                <a:cs typeface="+mn-cs"/>
              </a:rPr>
              <a:t>xronos</a:t>
            </a:r>
            <a:r>
              <a:rPr lang="en-GB" sz="1200" b="0" i="0" kern="1200" baseline="0" dirty="0" smtClean="0">
                <a:solidFill>
                  <a:schemeClr val="tx1"/>
                </a:solidFill>
                <a:effectLst/>
                <a:latin typeface="+mn-lt"/>
                <a:ea typeface="+mn-ea"/>
                <a:cs typeface="+mn-cs"/>
              </a:rPr>
              <a:t> </a:t>
            </a:r>
            <a:r>
              <a:rPr lang="en-GB" sz="1200" b="0" i="0" kern="1200" baseline="0" dirty="0" err="1" smtClean="0">
                <a:solidFill>
                  <a:schemeClr val="tx1"/>
                </a:solidFill>
                <a:effectLst/>
                <a:latin typeface="+mn-lt"/>
                <a:ea typeface="+mn-ea"/>
                <a:cs typeface="+mn-cs"/>
              </a:rPr>
              <a:t>epanaforas</a:t>
            </a:r>
            <a:r>
              <a:rPr lang="en-GB" sz="1200" b="0" i="0" kern="1200" baseline="0" dirty="0" smtClean="0">
                <a:solidFill>
                  <a:schemeClr val="tx1"/>
                </a:solidFill>
                <a:effectLst/>
                <a:latin typeface="+mn-lt"/>
                <a:ea typeface="+mn-ea"/>
                <a:cs typeface="+mn-cs"/>
              </a:rPr>
              <a:t> </a:t>
            </a:r>
            <a:r>
              <a:rPr lang="en-GB" sz="1200" b="0" i="0" kern="1200" baseline="0" dirty="0" err="1" smtClean="0">
                <a:solidFill>
                  <a:schemeClr val="tx1"/>
                </a:solidFill>
                <a:effectLst/>
                <a:latin typeface="+mn-lt"/>
                <a:ea typeface="+mn-ea"/>
                <a:cs typeface="+mn-cs"/>
              </a:rPr>
              <a:t>seperiptosi</a:t>
            </a:r>
            <a:r>
              <a:rPr lang="en-GB" sz="1200" b="0" i="0" kern="1200" baseline="0" dirty="0" smtClean="0">
                <a:solidFill>
                  <a:schemeClr val="tx1"/>
                </a:solidFill>
                <a:effectLst/>
                <a:latin typeface="+mn-lt"/>
                <a:ea typeface="+mn-ea"/>
                <a:cs typeface="+mn-cs"/>
              </a:rPr>
              <a:t> </a:t>
            </a:r>
            <a:r>
              <a:rPr lang="en-GB" sz="1200" b="0" i="0" kern="1200" baseline="0" dirty="0" err="1" smtClean="0">
                <a:solidFill>
                  <a:schemeClr val="tx1"/>
                </a:solidFill>
                <a:effectLst/>
                <a:latin typeface="+mn-lt"/>
                <a:ea typeface="+mn-ea"/>
                <a:cs typeface="+mn-cs"/>
              </a:rPr>
              <a:t>sfalmatos</a:t>
            </a:r>
            <a:endParaRPr lang="el-GR" sz="1200" b="0" i="0" kern="1200" baseline="0" dirty="0" smtClean="0">
              <a:solidFill>
                <a:schemeClr val="tx1"/>
              </a:solidFill>
              <a:effectLst/>
              <a:latin typeface="+mn-lt"/>
              <a:ea typeface="+mn-ea"/>
              <a:cs typeface="+mn-cs"/>
            </a:endParaRPr>
          </a:p>
          <a:p>
            <a:endParaRPr lang="el-GR" sz="1200" b="0" i="0" kern="1200" baseline="0" dirty="0" smtClean="0">
              <a:solidFill>
                <a:schemeClr val="tx1"/>
              </a:solidFill>
              <a:effectLst/>
              <a:latin typeface="+mn-lt"/>
              <a:ea typeface="+mn-ea"/>
              <a:cs typeface="+mn-cs"/>
            </a:endParaRPr>
          </a:p>
          <a:p>
            <a:r>
              <a:rPr lang="el-GR" sz="1200" b="0" i="0" kern="1200" baseline="0" dirty="0" smtClean="0">
                <a:solidFill>
                  <a:schemeClr val="tx1"/>
                </a:solidFill>
                <a:effectLst/>
                <a:latin typeface="+mn-lt"/>
                <a:ea typeface="+mn-ea"/>
                <a:cs typeface="+mn-cs"/>
              </a:rPr>
              <a:t>Δ</a:t>
            </a:r>
            <a:endParaRPr lang="en-US" dirty="0"/>
          </a:p>
        </p:txBody>
      </p:sp>
      <p:sp>
        <p:nvSpPr>
          <p:cNvPr id="4" name="Slide Number Placeholder 3"/>
          <p:cNvSpPr>
            <a:spLocks noGrp="1"/>
          </p:cNvSpPr>
          <p:nvPr>
            <p:ph type="sldNum" sz="quarter" idx="10"/>
          </p:nvPr>
        </p:nvSpPr>
        <p:spPr/>
        <p:txBody>
          <a:bodyPr/>
          <a:lstStyle/>
          <a:p>
            <a:fld id="{DB247C3A-3614-4EDE-B703-0FA1B7D0C18F}" type="slidenum">
              <a:rPr lang="en-US" smtClean="0"/>
              <a:t>18</a:t>
            </a:fld>
            <a:endParaRPr lang="en-US"/>
          </a:p>
        </p:txBody>
      </p:sp>
    </p:spTree>
    <p:extLst>
      <p:ext uri="{BB962C8B-B14F-4D97-AF65-F5344CB8AC3E}">
        <p14:creationId xmlns:p14="http://schemas.microsoft.com/office/powerpoint/2010/main" val="15274607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l-GR" dirty="0" smtClean="0"/>
              <a:t>Για</a:t>
            </a:r>
            <a:r>
              <a:rPr lang="el-GR" baseline="0" dirty="0" smtClean="0"/>
              <a:t> το </a:t>
            </a:r>
            <a:r>
              <a:rPr lang="en-US" baseline="0" dirty="0" smtClean="0"/>
              <a:t>file system den </a:t>
            </a:r>
            <a:r>
              <a:rPr lang="en-US" baseline="0" dirty="0" err="1" smtClean="0"/>
              <a:t>valame</a:t>
            </a:r>
            <a:r>
              <a:rPr lang="el-GR" baseline="0" dirty="0" smtClean="0"/>
              <a:t> αλλά μετρήθηκε οτι προσφέρει την αξιοπιστία ενός συστήματος με </a:t>
            </a:r>
            <a:r>
              <a:rPr lang="en-US" baseline="0" dirty="0" smtClean="0"/>
              <a:t>full logging </a:t>
            </a:r>
            <a:r>
              <a:rPr lang="el-GR" baseline="0" dirty="0" smtClean="0"/>
              <a:t>χωρίς σχεδόν κανένα επιπρόσθετο κόστος.</a:t>
            </a:r>
          </a:p>
          <a:p>
            <a:endParaRPr lang="el-GR" baseline="0" dirty="0" smtClean="0"/>
          </a:p>
          <a:p>
            <a:r>
              <a:rPr lang="en-US" baseline="0" dirty="0" err="1" smtClean="0"/>
              <a:t>tpmC</a:t>
            </a:r>
            <a:r>
              <a:rPr lang="en-US" baseline="0" dirty="0" smtClean="0"/>
              <a:t>: </a:t>
            </a:r>
            <a:r>
              <a:rPr lang="en-GB" sz="1200" b="0" i="0" kern="1200" dirty="0" smtClean="0">
                <a:solidFill>
                  <a:schemeClr val="tx1"/>
                </a:solidFill>
                <a:effectLst/>
                <a:latin typeface="+mn-lt"/>
                <a:ea typeface="+mn-ea"/>
                <a:cs typeface="+mn-cs"/>
              </a:rPr>
              <a:t>TPC-C </a:t>
            </a:r>
            <a:r>
              <a:rPr lang="en-GB" sz="1200" b="0" i="0" kern="1200" dirty="0" smtClean="0">
                <a:solidFill>
                  <a:schemeClr val="tx1"/>
                </a:solidFill>
                <a:effectLst/>
                <a:latin typeface="+mn-lt"/>
                <a:ea typeface="+mn-ea"/>
                <a:cs typeface="+mn-cs"/>
              </a:rPr>
              <a:t>performance is measured in new-order transactions per minute.  The primary metrics are the transaction rate (</a:t>
            </a:r>
            <a:r>
              <a:rPr lang="en-GB" sz="1200" b="0" i="0" kern="1200" dirty="0" err="1" smtClean="0">
                <a:solidFill>
                  <a:schemeClr val="tx1"/>
                </a:solidFill>
                <a:effectLst/>
                <a:latin typeface="+mn-lt"/>
                <a:ea typeface="+mn-ea"/>
                <a:cs typeface="+mn-cs"/>
              </a:rPr>
              <a:t>tpmC</a:t>
            </a:r>
            <a:r>
              <a:rPr lang="en-GB" sz="1200" b="0" i="0" kern="1200" dirty="0" smtClean="0">
                <a:solidFill>
                  <a:schemeClr val="tx1"/>
                </a:solidFill>
                <a:effectLst/>
                <a:latin typeface="+mn-lt"/>
                <a:ea typeface="+mn-ea"/>
                <a:cs typeface="+mn-cs"/>
              </a:rPr>
              <a:t>)</a:t>
            </a:r>
            <a:endParaRPr lang="el-GR" sz="1200" b="0" i="0" kern="1200" dirty="0" smtClean="0">
              <a:solidFill>
                <a:schemeClr val="tx1"/>
              </a:solidFill>
              <a:effectLst/>
              <a:latin typeface="+mn-lt"/>
              <a:ea typeface="+mn-ea"/>
              <a:cs typeface="+mn-cs"/>
            </a:endParaRPr>
          </a:p>
          <a:p>
            <a:endParaRPr lang="el-GR" sz="1200" b="0" i="0" kern="1200" dirty="0" smtClean="0">
              <a:solidFill>
                <a:schemeClr val="tx1"/>
              </a:solidFill>
              <a:effectLst/>
              <a:latin typeface="+mn-lt"/>
              <a:ea typeface="+mn-ea"/>
              <a:cs typeface="+mn-cs"/>
            </a:endParaRPr>
          </a:p>
          <a:p>
            <a:r>
              <a:rPr lang="el-GR" sz="1200" b="0" i="0" kern="1200" dirty="0" smtClean="0">
                <a:solidFill>
                  <a:schemeClr val="tx1"/>
                </a:solidFill>
                <a:effectLst/>
                <a:latin typeface="+mn-lt"/>
                <a:ea typeface="+mn-ea"/>
                <a:cs typeface="+mn-cs"/>
              </a:rPr>
              <a:t>Δ</a:t>
            </a:r>
            <a:endParaRPr lang="en-US" dirty="0"/>
          </a:p>
        </p:txBody>
      </p:sp>
      <p:sp>
        <p:nvSpPr>
          <p:cNvPr id="4" name="Slide Number Placeholder 3"/>
          <p:cNvSpPr>
            <a:spLocks noGrp="1"/>
          </p:cNvSpPr>
          <p:nvPr>
            <p:ph type="sldNum" sz="quarter" idx="10"/>
          </p:nvPr>
        </p:nvSpPr>
        <p:spPr/>
        <p:txBody>
          <a:bodyPr/>
          <a:lstStyle/>
          <a:p>
            <a:fld id="{DB247C3A-3614-4EDE-B703-0FA1B7D0C18F}" type="slidenum">
              <a:rPr lang="en-US" smtClean="0"/>
              <a:t>19</a:t>
            </a:fld>
            <a:endParaRPr lang="en-US"/>
          </a:p>
        </p:txBody>
      </p:sp>
    </p:spTree>
    <p:extLst>
      <p:ext uri="{BB962C8B-B14F-4D97-AF65-F5344CB8AC3E}">
        <p14:creationId xmlns:p14="http://schemas.microsoft.com/office/powerpoint/2010/main" val="404523680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Ordered journaling: metadata only</a:t>
            </a:r>
          </a:p>
          <a:p>
            <a:r>
              <a:rPr lang="en-US" dirty="0" smtClean="0"/>
              <a:t>Full</a:t>
            </a:r>
            <a:r>
              <a:rPr lang="en-US" baseline="0" dirty="0" smtClean="0"/>
              <a:t> journaling: data and metadata</a:t>
            </a:r>
            <a:endParaRPr lang="en-US" dirty="0"/>
          </a:p>
        </p:txBody>
      </p:sp>
      <p:sp>
        <p:nvSpPr>
          <p:cNvPr id="4" name="Slide Number Placeholder 3"/>
          <p:cNvSpPr>
            <a:spLocks noGrp="1"/>
          </p:cNvSpPr>
          <p:nvPr>
            <p:ph type="sldNum" sz="quarter" idx="10"/>
          </p:nvPr>
        </p:nvSpPr>
        <p:spPr/>
        <p:txBody>
          <a:bodyPr/>
          <a:lstStyle/>
          <a:p>
            <a:fld id="{DB247C3A-3614-4EDE-B703-0FA1B7D0C18F}" type="slidenum">
              <a:rPr lang="en-US" smtClean="0"/>
              <a:t>20</a:t>
            </a:fld>
            <a:endParaRPr lang="en-US"/>
          </a:p>
        </p:txBody>
      </p:sp>
    </p:spTree>
    <p:extLst>
      <p:ext uri="{BB962C8B-B14F-4D97-AF65-F5344CB8AC3E}">
        <p14:creationId xmlns:p14="http://schemas.microsoft.com/office/powerpoint/2010/main" val="353097334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dirty="0" smtClean="0"/>
              <a:t>Δ</a:t>
            </a:r>
            <a:endParaRPr lang="en-US" dirty="0"/>
          </a:p>
        </p:txBody>
      </p:sp>
      <p:sp>
        <p:nvSpPr>
          <p:cNvPr id="4" name="Slide Number Placeholder 3"/>
          <p:cNvSpPr>
            <a:spLocks noGrp="1"/>
          </p:cNvSpPr>
          <p:nvPr>
            <p:ph type="sldNum" sz="quarter" idx="10"/>
          </p:nvPr>
        </p:nvSpPr>
        <p:spPr/>
        <p:txBody>
          <a:bodyPr/>
          <a:lstStyle/>
          <a:p>
            <a:fld id="{DB247C3A-3614-4EDE-B703-0FA1B7D0C18F}" type="slidenum">
              <a:rPr lang="en-US" smtClean="0"/>
              <a:t>21</a:t>
            </a:fld>
            <a:endParaRPr lang="en-US"/>
          </a:p>
        </p:txBody>
      </p:sp>
    </p:spTree>
    <p:extLst>
      <p:ext uri="{BB962C8B-B14F-4D97-AF65-F5344CB8AC3E}">
        <p14:creationId xmlns:p14="http://schemas.microsoft.com/office/powerpoint/2010/main" val="230430425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dirty="0" smtClean="0"/>
              <a:t>Δ</a:t>
            </a:r>
            <a:endParaRPr lang="en-US" dirty="0"/>
          </a:p>
        </p:txBody>
      </p:sp>
      <p:sp>
        <p:nvSpPr>
          <p:cNvPr id="4" name="Slide Number Placeholder 3"/>
          <p:cNvSpPr>
            <a:spLocks noGrp="1"/>
          </p:cNvSpPr>
          <p:nvPr>
            <p:ph type="sldNum" sz="quarter" idx="10"/>
          </p:nvPr>
        </p:nvSpPr>
        <p:spPr/>
        <p:txBody>
          <a:bodyPr/>
          <a:lstStyle/>
          <a:p>
            <a:fld id="{DB247C3A-3614-4EDE-B703-0FA1B7D0C18F}" type="slidenum">
              <a:rPr lang="en-US" smtClean="0"/>
              <a:t>22</a:t>
            </a:fld>
            <a:endParaRPr lang="en-US"/>
          </a:p>
        </p:txBody>
      </p:sp>
    </p:spTree>
    <p:extLst>
      <p:ext uri="{BB962C8B-B14F-4D97-AF65-F5344CB8AC3E}">
        <p14:creationId xmlns:p14="http://schemas.microsoft.com/office/powerpoint/2010/main" val="37562373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dirty="0" smtClean="0"/>
              <a:t>Δ</a:t>
            </a:r>
            <a:endParaRPr lang="en-US" dirty="0"/>
          </a:p>
        </p:txBody>
      </p:sp>
      <p:sp>
        <p:nvSpPr>
          <p:cNvPr id="4" name="Slide Number Placeholder 3"/>
          <p:cNvSpPr>
            <a:spLocks noGrp="1"/>
          </p:cNvSpPr>
          <p:nvPr>
            <p:ph type="sldNum" sz="quarter" idx="10"/>
          </p:nvPr>
        </p:nvSpPr>
        <p:spPr/>
        <p:txBody>
          <a:bodyPr/>
          <a:lstStyle/>
          <a:p>
            <a:fld id="{DB247C3A-3614-4EDE-B703-0FA1B7D0C18F}" type="slidenum">
              <a:rPr lang="en-US" smtClean="0"/>
              <a:t>2</a:t>
            </a:fld>
            <a:endParaRPr lang="en-US"/>
          </a:p>
        </p:txBody>
      </p:sp>
    </p:spTree>
    <p:extLst>
      <p:ext uri="{BB962C8B-B14F-4D97-AF65-F5344CB8AC3E}">
        <p14:creationId xmlns:p14="http://schemas.microsoft.com/office/powerpoint/2010/main" val="24462283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dirty="0" smtClean="0"/>
              <a:t>Δ</a:t>
            </a:r>
            <a:endParaRPr lang="en-US" dirty="0"/>
          </a:p>
        </p:txBody>
      </p:sp>
      <p:sp>
        <p:nvSpPr>
          <p:cNvPr id="4" name="Slide Number Placeholder 3"/>
          <p:cNvSpPr>
            <a:spLocks noGrp="1"/>
          </p:cNvSpPr>
          <p:nvPr>
            <p:ph type="sldNum" sz="quarter" idx="10"/>
          </p:nvPr>
        </p:nvSpPr>
        <p:spPr/>
        <p:txBody>
          <a:bodyPr/>
          <a:lstStyle/>
          <a:p>
            <a:fld id="{DB247C3A-3614-4EDE-B703-0FA1B7D0C18F}" type="slidenum">
              <a:rPr lang="en-US" smtClean="0"/>
              <a:t>3</a:t>
            </a:fld>
            <a:endParaRPr lang="en-US"/>
          </a:p>
        </p:txBody>
      </p:sp>
    </p:spTree>
    <p:extLst>
      <p:ext uri="{BB962C8B-B14F-4D97-AF65-F5344CB8AC3E}">
        <p14:creationId xmlns:p14="http://schemas.microsoft.com/office/powerpoint/2010/main" val="38632796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err="1" smtClean="0"/>
              <a:t>Tansactional</a:t>
            </a:r>
            <a:r>
              <a:rPr lang="en-US" dirty="0" smtClean="0"/>
              <a:t> atomicity:</a:t>
            </a:r>
            <a:r>
              <a:rPr lang="en-US" baseline="0" dirty="0" smtClean="0"/>
              <a:t> all or nothing . </a:t>
            </a:r>
            <a:r>
              <a:rPr lang="el-GR" baseline="0" dirty="0" smtClean="0"/>
              <a:t>Εξηγούμε παραπάνω πιο </a:t>
            </a:r>
            <a:r>
              <a:rPr lang="el-GR" baseline="0" dirty="0" smtClean="0"/>
              <a:t>μετά</a:t>
            </a:r>
          </a:p>
          <a:p>
            <a:endParaRPr lang="el-GR" baseline="0" dirty="0" smtClean="0"/>
          </a:p>
          <a:p>
            <a:r>
              <a:rPr lang="el-GR" dirty="0" smtClean="0"/>
              <a:t>Δ</a:t>
            </a:r>
            <a:endParaRPr lang="en-US" dirty="0"/>
          </a:p>
        </p:txBody>
      </p:sp>
      <p:sp>
        <p:nvSpPr>
          <p:cNvPr id="4" name="Slide Number Placeholder 3"/>
          <p:cNvSpPr>
            <a:spLocks noGrp="1"/>
          </p:cNvSpPr>
          <p:nvPr>
            <p:ph type="sldNum" sz="quarter" idx="10"/>
          </p:nvPr>
        </p:nvSpPr>
        <p:spPr/>
        <p:txBody>
          <a:bodyPr/>
          <a:lstStyle/>
          <a:p>
            <a:fld id="{DB247C3A-3614-4EDE-B703-0FA1B7D0C18F}" type="slidenum">
              <a:rPr lang="en-US" smtClean="0"/>
              <a:t>5</a:t>
            </a:fld>
            <a:endParaRPr lang="en-US"/>
          </a:p>
        </p:txBody>
      </p:sp>
    </p:spTree>
    <p:extLst>
      <p:ext uri="{BB962C8B-B14F-4D97-AF65-F5344CB8AC3E}">
        <p14:creationId xmlns:p14="http://schemas.microsoft.com/office/powerpoint/2010/main" val="25989124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dirty="0" smtClean="0"/>
              <a:t>Δ</a:t>
            </a:r>
            <a:endParaRPr lang="en-US" dirty="0"/>
          </a:p>
        </p:txBody>
      </p:sp>
      <p:sp>
        <p:nvSpPr>
          <p:cNvPr id="4" name="Slide Number Placeholder 3"/>
          <p:cNvSpPr>
            <a:spLocks noGrp="1"/>
          </p:cNvSpPr>
          <p:nvPr>
            <p:ph type="sldNum" sz="quarter" idx="10"/>
          </p:nvPr>
        </p:nvSpPr>
        <p:spPr/>
        <p:txBody>
          <a:bodyPr/>
          <a:lstStyle/>
          <a:p>
            <a:fld id="{DB247C3A-3614-4EDE-B703-0FA1B7D0C18F}" type="slidenum">
              <a:rPr lang="en-US" smtClean="0"/>
              <a:t>6</a:t>
            </a:fld>
            <a:endParaRPr lang="en-US"/>
          </a:p>
        </p:txBody>
      </p:sp>
    </p:spTree>
    <p:extLst>
      <p:ext uri="{BB962C8B-B14F-4D97-AF65-F5344CB8AC3E}">
        <p14:creationId xmlns:p14="http://schemas.microsoft.com/office/powerpoint/2010/main" val="27304277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dirty="0" smtClean="0"/>
              <a:t>Α</a:t>
            </a:r>
            <a:endParaRPr lang="en-US" dirty="0"/>
          </a:p>
        </p:txBody>
      </p:sp>
      <p:sp>
        <p:nvSpPr>
          <p:cNvPr id="4" name="Slide Number Placeholder 3"/>
          <p:cNvSpPr>
            <a:spLocks noGrp="1"/>
          </p:cNvSpPr>
          <p:nvPr>
            <p:ph type="sldNum" sz="quarter" idx="10"/>
          </p:nvPr>
        </p:nvSpPr>
        <p:spPr/>
        <p:txBody>
          <a:bodyPr/>
          <a:lstStyle/>
          <a:p>
            <a:fld id="{DB247C3A-3614-4EDE-B703-0FA1B7D0C18F}" type="slidenum">
              <a:rPr lang="en-US" smtClean="0"/>
              <a:t>7</a:t>
            </a:fld>
            <a:endParaRPr lang="en-US"/>
          </a:p>
        </p:txBody>
      </p:sp>
    </p:spTree>
    <p:extLst>
      <p:ext uri="{BB962C8B-B14F-4D97-AF65-F5344CB8AC3E}">
        <p14:creationId xmlns:p14="http://schemas.microsoft.com/office/powerpoint/2010/main" val="15950093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dirty="0" smtClean="0"/>
              <a:t>Α</a:t>
            </a:r>
            <a:endParaRPr lang="en-US" dirty="0"/>
          </a:p>
        </p:txBody>
      </p:sp>
      <p:sp>
        <p:nvSpPr>
          <p:cNvPr id="4" name="Slide Number Placeholder 3"/>
          <p:cNvSpPr>
            <a:spLocks noGrp="1"/>
          </p:cNvSpPr>
          <p:nvPr>
            <p:ph type="sldNum" sz="quarter" idx="10"/>
          </p:nvPr>
        </p:nvSpPr>
        <p:spPr/>
        <p:txBody>
          <a:bodyPr/>
          <a:lstStyle/>
          <a:p>
            <a:fld id="{DB247C3A-3614-4EDE-B703-0FA1B7D0C18F}" type="slidenum">
              <a:rPr lang="en-US" smtClean="0"/>
              <a:t>8</a:t>
            </a:fld>
            <a:endParaRPr lang="en-US"/>
          </a:p>
        </p:txBody>
      </p:sp>
    </p:spTree>
    <p:extLst>
      <p:ext uri="{BB962C8B-B14F-4D97-AF65-F5344CB8AC3E}">
        <p14:creationId xmlns:p14="http://schemas.microsoft.com/office/powerpoint/2010/main" val="39878837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Rollback Journal (RBJ)  Old page images are backed up in RBJ file for undo  RBJ file is deleted at commit time  Transaction commit is regarded as success only after RBJ file is deleted  Run-time overhead  RBJ file creation/deletion  3 </a:t>
            </a:r>
            <a:r>
              <a:rPr lang="en-US" dirty="0" err="1" smtClean="0"/>
              <a:t>fsync</a:t>
            </a:r>
            <a:r>
              <a:rPr lang="en-US" dirty="0" smtClean="0"/>
              <a:t>() operations per transaction  Two writes per each update page  A logical update can cause  22 physical page writes [Lee and Won 12]</a:t>
            </a:r>
          </a:p>
          <a:p>
            <a:pPr marL="171450" indent="-171450">
              <a:buFont typeface="Arial" panose="020B0604020202020204" pitchFamily="34" charset="0"/>
              <a:buChar char="•"/>
            </a:pPr>
            <a:endParaRPr lang="en-US" dirty="0" smtClean="0"/>
          </a:p>
          <a:p>
            <a:pPr marL="171450" indent="-171450">
              <a:buFont typeface="Arial" panose="020B0604020202020204" pitchFamily="34" charset="0"/>
              <a:buChar char="•"/>
            </a:pPr>
            <a:r>
              <a:rPr lang="en-GB" dirty="0" smtClean="0"/>
              <a:t>Write Ahead Logging (WAL)  Recently introduced, and better performance than RBJ  WAL file is reused and shared by many transactions  New page images are appended to WAL file for redo  Check-point when it becomes full  No file creation/deletion overhead  less frequent </a:t>
            </a:r>
            <a:r>
              <a:rPr lang="en-GB" dirty="0" err="1" smtClean="0"/>
              <a:t>fsync</a:t>
            </a:r>
            <a:r>
              <a:rPr lang="en-GB" dirty="0" smtClean="0"/>
              <a:t>()  But, 2X writes per each updated page</a:t>
            </a:r>
            <a:endParaRPr lang="el-GR" dirty="0" smtClean="0"/>
          </a:p>
          <a:p>
            <a:pPr marL="171450" indent="-171450">
              <a:buFont typeface="Arial" panose="020B0604020202020204" pitchFamily="34" charset="0"/>
              <a:buChar char="•"/>
            </a:pPr>
            <a:endParaRPr lang="el-GR" dirty="0" smtClean="0"/>
          </a:p>
          <a:p>
            <a:pPr marL="171450" indent="-171450">
              <a:buFont typeface="Arial" panose="020B0604020202020204" pitchFamily="34" charset="0"/>
              <a:buChar char="•"/>
            </a:pPr>
            <a:r>
              <a:rPr lang="en-US" dirty="0" smtClean="0"/>
              <a:t>File</a:t>
            </a:r>
            <a:r>
              <a:rPr lang="en-US" baseline="0" dirty="0" smtClean="0"/>
              <a:t> systems: ordered journaling , full journaling </a:t>
            </a:r>
          </a:p>
          <a:p>
            <a:pPr marL="171450" indent="-171450">
              <a:buFont typeface="Arial" panose="020B0604020202020204" pitchFamily="34" charset="0"/>
              <a:buChar char="•"/>
            </a:pPr>
            <a:r>
              <a:rPr lang="en-US" dirty="0" smtClean="0"/>
              <a:t>Ordered journaling: metadata only</a:t>
            </a:r>
          </a:p>
          <a:p>
            <a:pPr marL="171450" indent="-171450">
              <a:buFont typeface="Arial" panose="020B0604020202020204" pitchFamily="34" charset="0"/>
              <a:buChar char="•"/>
            </a:pPr>
            <a:r>
              <a:rPr lang="en-US" dirty="0" smtClean="0"/>
              <a:t>Full</a:t>
            </a:r>
            <a:r>
              <a:rPr lang="en-US" baseline="0" dirty="0" smtClean="0"/>
              <a:t> journaling: data and metadata</a:t>
            </a:r>
            <a:endParaRPr lang="en-US" dirty="0" smtClean="0"/>
          </a:p>
          <a:p>
            <a:pPr marL="171450" indent="-171450">
              <a:buFont typeface="Arial" panose="020B0604020202020204" pitchFamily="34" charset="0"/>
              <a:buChar char="•"/>
            </a:pPr>
            <a:endParaRPr lang="en-GB" dirty="0" smtClean="0"/>
          </a:p>
          <a:p>
            <a:pPr marL="171450" indent="-171450">
              <a:buFont typeface="Arial" panose="020B0604020202020204" pitchFamily="34" charset="0"/>
              <a:buChar char="•"/>
            </a:pPr>
            <a:endParaRPr lang="en-GB" dirty="0" smtClean="0"/>
          </a:p>
          <a:p>
            <a:pPr marL="171450" indent="-171450">
              <a:buFont typeface="Arial" panose="020B0604020202020204" pitchFamily="34" charset="0"/>
              <a:buChar char="•"/>
            </a:pPr>
            <a:endParaRPr lang="en-GB" dirty="0" smtClean="0"/>
          </a:p>
          <a:p>
            <a:pPr marL="171450" indent="-171450">
              <a:buFont typeface="Arial" panose="020B0604020202020204" pitchFamily="34" charset="0"/>
              <a:buChar char="•"/>
            </a:pPr>
            <a:r>
              <a:rPr lang="en-GB" dirty="0" smtClean="0"/>
              <a:t>In-place update is not allowed in flash memory  FTLs take Copy-on-Write (</a:t>
            </a:r>
            <a:r>
              <a:rPr lang="en-GB" dirty="0" err="1" smtClean="0"/>
              <a:t>CoW</a:t>
            </a:r>
            <a:r>
              <a:rPr lang="en-GB" dirty="0" smtClean="0"/>
              <a:t>) strategy  Both old and new copy of a page co-exist  But, current FTLs change L2P address mapping at the granularity of page, not a set of pages  Can not support atomic propagation of multiple pages </a:t>
            </a:r>
          </a:p>
          <a:p>
            <a:pPr marL="171450" indent="-171450">
              <a:buFont typeface="Arial" panose="020B0604020202020204" pitchFamily="34" charset="0"/>
              <a:buChar char="•"/>
            </a:pPr>
            <a:endParaRPr lang="en-GB" dirty="0" smtClean="0"/>
          </a:p>
          <a:p>
            <a:pPr marL="171450" indent="-171450">
              <a:buFont typeface="Arial" panose="020B0604020202020204" pitchFamily="34" charset="0"/>
              <a:buChar char="•"/>
            </a:pPr>
            <a:r>
              <a:rPr lang="el-GR" dirty="0" smtClean="0"/>
              <a:t>Μονο μια μια σελίδα –</a:t>
            </a:r>
            <a:r>
              <a:rPr lang="el-GR" baseline="0" dirty="0" smtClean="0"/>
              <a:t> δεν υπάρχει υποστήριξη πολλαπλών σελίδων. Μοιάζει με το </a:t>
            </a:r>
            <a:r>
              <a:rPr lang="en-US" baseline="0" dirty="0" smtClean="0"/>
              <a:t>shadow paging</a:t>
            </a:r>
            <a:r>
              <a:rPr lang="el-GR" baseline="0" dirty="0" smtClean="0"/>
              <a:t>.</a:t>
            </a:r>
          </a:p>
          <a:p>
            <a:endParaRPr lang="en-GB" dirty="0" smtClean="0"/>
          </a:p>
          <a:p>
            <a:endParaRPr lang="en-GB" dirty="0" smtClean="0"/>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DB247C3A-3614-4EDE-B703-0FA1B7D0C18F}" type="slidenum">
              <a:rPr lang="en-US" smtClean="0"/>
              <a:t>9</a:t>
            </a:fld>
            <a:endParaRPr lang="en-US"/>
          </a:p>
        </p:txBody>
      </p:sp>
    </p:spTree>
    <p:extLst>
      <p:ext uri="{BB962C8B-B14F-4D97-AF65-F5344CB8AC3E}">
        <p14:creationId xmlns:p14="http://schemas.microsoft.com/office/powerpoint/2010/main" val="36543291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l-GR" dirty="0" smtClean="0"/>
              <a:t>Επεξήγηση</a:t>
            </a:r>
            <a:r>
              <a:rPr lang="el-GR" baseline="0" dirty="0" smtClean="0"/>
              <a:t> </a:t>
            </a:r>
            <a:r>
              <a:rPr lang="en-US" baseline="0" dirty="0" smtClean="0"/>
              <a:t>l2p </a:t>
            </a:r>
            <a:r>
              <a:rPr lang="el-GR" baseline="0" dirty="0" smtClean="0"/>
              <a:t>και </a:t>
            </a:r>
            <a:r>
              <a:rPr lang="en-US" baseline="0" dirty="0" smtClean="0"/>
              <a:t>xl2p</a:t>
            </a:r>
            <a:endParaRPr lang="el-GR" baseline="0" dirty="0" smtClean="0"/>
          </a:p>
          <a:p>
            <a:endParaRPr lang="el-GR" baseline="0" dirty="0" smtClean="0"/>
          </a:p>
          <a:p>
            <a:r>
              <a:rPr lang="el-GR" dirty="0" smtClean="0"/>
              <a:t>Α</a:t>
            </a:r>
            <a:endParaRPr lang="en-US" dirty="0"/>
          </a:p>
        </p:txBody>
      </p:sp>
      <p:sp>
        <p:nvSpPr>
          <p:cNvPr id="4" name="Slide Number Placeholder 3"/>
          <p:cNvSpPr>
            <a:spLocks noGrp="1"/>
          </p:cNvSpPr>
          <p:nvPr>
            <p:ph type="sldNum" sz="quarter" idx="10"/>
          </p:nvPr>
        </p:nvSpPr>
        <p:spPr/>
        <p:txBody>
          <a:bodyPr/>
          <a:lstStyle/>
          <a:p>
            <a:fld id="{DB247C3A-3614-4EDE-B703-0FA1B7D0C18F}" type="slidenum">
              <a:rPr lang="en-US" smtClean="0"/>
              <a:t>11</a:t>
            </a:fld>
            <a:endParaRPr lang="en-US"/>
          </a:p>
        </p:txBody>
      </p:sp>
    </p:spTree>
    <p:extLst>
      <p:ext uri="{BB962C8B-B14F-4D97-AF65-F5344CB8AC3E}">
        <p14:creationId xmlns:p14="http://schemas.microsoft.com/office/powerpoint/2010/main" val="29988919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smtClean="0"/>
              <a:t>29-Nov-15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428404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AAD347D-5ACD-4C99-B74B-A9C85AD731AF}" type="datetimeFigureOut">
              <a:rPr lang="en-US" smtClean="0"/>
              <a:t>29-Nov-15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233264745"/>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AAD347D-5ACD-4C99-B74B-A9C85AD731AF}" type="datetimeFigureOut">
              <a:rPr lang="en-US" smtClean="0"/>
              <a:t>29-Nov-15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793482403"/>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AAD347D-5ACD-4C99-B74B-A9C85AD731AF}" type="datetimeFigureOut">
              <a:rPr lang="en-US" smtClean="0"/>
              <a:t>29-Nov-15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275496476"/>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AAD347D-5ACD-4C99-B74B-A9C85AD731AF}" type="datetimeFigureOut">
              <a:rPr lang="en-US" smtClean="0"/>
              <a:t>29-Nov-15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321550773"/>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smtClean="0"/>
              <a:t>29-Nov-15</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6750033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AAD347D-5ACD-4C99-B74B-A9C85AD731AF}" type="datetimeFigureOut">
              <a:rPr lang="en-US" smtClean="0"/>
              <a:t>29-Nov-15</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956250002"/>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29-Nov-15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40165514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29-Nov-15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2096369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smtClean="0"/>
              <a:t>29-Nov-15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8205643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smtClean="0"/>
              <a:t>29-Nov-15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1717211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smtClean="0"/>
              <a:t>29-Nov-15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4916944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smtClean="0"/>
              <a:t>29-Nov-15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2054249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smtClean="0"/>
              <a:t>29-Nov-15</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4436341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smtClean="0"/>
              <a:t>29-Nov-15</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0988110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smtClean="0"/>
              <a:t>29-Nov-15</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2132645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29-Nov-15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2603211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smtClean="0"/>
              <a:t>29-Nov-15</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smtClean="0"/>
              <a:t>‹#›</a:t>
            </a:fld>
            <a:endParaRPr lang="en-US" dirty="0"/>
          </a:p>
        </p:txBody>
      </p:sp>
    </p:spTree>
    <p:extLst>
      <p:ext uri="{BB962C8B-B14F-4D97-AF65-F5344CB8AC3E}">
        <p14:creationId xmlns:p14="http://schemas.microsoft.com/office/powerpoint/2010/main" val="3670641702"/>
      </p:ext>
    </p:extLst>
  </p:cSld>
  <p:clrMap bg1="lt1" tx1="dk1" bg2="lt2" tx2="dk2" accent1="accent1" accent2="accent2" accent3="accent3" accent4="accent4" accent5="accent5" accent6="accent6" hlink="hlink" folHlink="folHlink"/>
  <p:sldLayoutIdLst>
    <p:sldLayoutId id="2147483977" r:id="rId1"/>
    <p:sldLayoutId id="2147483978" r:id="rId2"/>
    <p:sldLayoutId id="2147483979" r:id="rId3"/>
    <p:sldLayoutId id="2147483980" r:id="rId4"/>
    <p:sldLayoutId id="2147483981" r:id="rId5"/>
    <p:sldLayoutId id="2147483982" r:id="rId6"/>
    <p:sldLayoutId id="2147483983" r:id="rId7"/>
    <p:sldLayoutId id="2147483984" r:id="rId8"/>
    <p:sldLayoutId id="2147483985" r:id="rId9"/>
    <p:sldLayoutId id="2147483986" r:id="rId10"/>
    <p:sldLayoutId id="2147483987" r:id="rId11"/>
    <p:sldLayoutId id="2147483988" r:id="rId12"/>
    <p:sldLayoutId id="2147483989" r:id="rId13"/>
    <p:sldLayoutId id="2147483990" r:id="rId14"/>
    <p:sldLayoutId id="2147483991" r:id="rId15"/>
    <p:sldLayoutId id="2147483992" r:id="rId16"/>
    <p:sldLayoutId id="2147483993"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www.tpc.org/information/benchmarks.asp"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8" Type="http://schemas.openxmlformats.org/officeDocument/2006/relationships/hyperlink" Target="https://www.kernel.org/doc/Documentation/filesystems/ext4.txt" TargetMode="External"/><Relationship Id="rId3" Type="http://schemas.openxmlformats.org/officeDocument/2006/relationships/hyperlink" Target="https://en.wikipedia.org/wiki/Serial_ATA" TargetMode="External"/><Relationship Id="rId7" Type="http://schemas.openxmlformats.org/officeDocument/2006/relationships/hyperlink" Target="http://codecapsule.com/2014/02/12/coding-for-ssds-part-3-pages-blocks-and-the-flash-translation-layer/" TargetMode="External"/><Relationship Id="rId2" Type="http://schemas.openxmlformats.org/officeDocument/2006/relationships/hyperlink" Target="http://dcslab.hanyang.ac.kr/nvramos/nvramos13/presentation/BongkiMoon.pdf" TargetMode="External"/><Relationship Id="rId1" Type="http://schemas.openxmlformats.org/officeDocument/2006/relationships/slideLayout" Target="../slideLayouts/slideLayout2.xml"/><Relationship Id="rId6" Type="http://schemas.openxmlformats.org/officeDocument/2006/relationships/hyperlink" Target="https://en.wikipedia.org/wiki/Flash_file_system" TargetMode="External"/><Relationship Id="rId5" Type="http://schemas.openxmlformats.org/officeDocument/2006/relationships/hyperlink" Target="https://play.google.com/store/apps/details?id=com.redlicense.benchmark.sqlite&amp;hl=en" TargetMode="External"/><Relationship Id="rId4" Type="http://schemas.openxmlformats.org/officeDocument/2006/relationships/hyperlink" Target="http://www.tpc.org/information/benchmarks.asp" TargetMode="External"/><Relationship Id="rId9" Type="http://schemas.openxmlformats.org/officeDocument/2006/relationships/hyperlink" Target="http://www.openssd-project.org/wiki/The_OpenSSD_Project"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4.xml"/><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381000"/>
            <a:ext cx="8825658" cy="3329581"/>
          </a:xfrm>
        </p:spPr>
        <p:txBody>
          <a:bodyPr>
            <a:normAutofit/>
          </a:bodyPr>
          <a:lstStyle/>
          <a:p>
            <a:r>
              <a:rPr lang="en-US" sz="5400" dirty="0" smtClean="0"/>
              <a:t>X-FTL: Transactional Flash Translation Layer for SQLite Databases</a:t>
            </a:r>
            <a:endParaRPr lang="en-US" sz="5400" dirty="0"/>
          </a:p>
        </p:txBody>
      </p:sp>
      <p:sp>
        <p:nvSpPr>
          <p:cNvPr id="3" name="Subtitle 2"/>
          <p:cNvSpPr>
            <a:spLocks noGrp="1"/>
          </p:cNvSpPr>
          <p:nvPr>
            <p:ph type="subTitle" idx="1"/>
          </p:nvPr>
        </p:nvSpPr>
        <p:spPr>
          <a:xfrm>
            <a:off x="1154955" y="4015380"/>
            <a:ext cx="8825658" cy="861420"/>
          </a:xfrm>
        </p:spPr>
        <p:txBody>
          <a:bodyPr>
            <a:normAutofit fontScale="25000" lnSpcReduction="20000"/>
          </a:bodyPr>
          <a:lstStyle/>
          <a:p>
            <a:r>
              <a:rPr lang="en-US" sz="6400" b="1" dirty="0" err="1">
                <a:solidFill>
                  <a:schemeClr val="tx1"/>
                </a:solidFill>
              </a:rPr>
              <a:t>Woon-Hak</a:t>
            </a:r>
            <a:r>
              <a:rPr lang="en-US" sz="6400" b="1" dirty="0">
                <a:solidFill>
                  <a:schemeClr val="tx1"/>
                </a:solidFill>
              </a:rPr>
              <a:t> </a:t>
            </a:r>
            <a:r>
              <a:rPr lang="en-US" sz="6400" b="1" dirty="0" err="1" smtClean="0">
                <a:solidFill>
                  <a:schemeClr val="tx1"/>
                </a:solidFill>
              </a:rPr>
              <a:t>Kan</a:t>
            </a:r>
            <a:r>
              <a:rPr lang="en-US" sz="6400" b="1" dirty="0" smtClean="0">
                <a:solidFill>
                  <a:schemeClr val="tx1"/>
                </a:solidFill>
              </a:rPr>
              <a:t>, </a:t>
            </a:r>
            <a:r>
              <a:rPr lang="en-US" sz="6400" b="1" dirty="0" err="1" smtClean="0">
                <a:solidFill>
                  <a:schemeClr val="tx1"/>
                </a:solidFill>
              </a:rPr>
              <a:t>gy</a:t>
            </a:r>
            <a:r>
              <a:rPr lang="en-US" sz="6400" b="1" dirty="0" smtClean="0">
                <a:solidFill>
                  <a:schemeClr val="tx1"/>
                </a:solidFill>
              </a:rPr>
              <a:t> </a:t>
            </a:r>
            <a:r>
              <a:rPr lang="en-US" sz="6400" b="1" dirty="0">
                <a:solidFill>
                  <a:schemeClr val="tx1"/>
                </a:solidFill>
              </a:rPr>
              <a:t>Sang-Won </a:t>
            </a:r>
            <a:r>
              <a:rPr lang="en-US" sz="6400" b="1" dirty="0" smtClean="0">
                <a:solidFill>
                  <a:schemeClr val="tx1"/>
                </a:solidFill>
              </a:rPr>
              <a:t>Lee, </a:t>
            </a:r>
            <a:r>
              <a:rPr lang="en-US" sz="6400" b="1" dirty="0" err="1" smtClean="0">
                <a:solidFill>
                  <a:schemeClr val="tx1"/>
                </a:solidFill>
              </a:rPr>
              <a:t>Gi</a:t>
            </a:r>
            <a:r>
              <a:rPr lang="en-US" sz="6400" b="1" dirty="0" smtClean="0">
                <a:solidFill>
                  <a:schemeClr val="tx1"/>
                </a:solidFill>
              </a:rPr>
              <a:t>-Hwan Oh, </a:t>
            </a:r>
            <a:r>
              <a:rPr lang="en-US" sz="6400" b="1" dirty="0" err="1">
                <a:solidFill>
                  <a:schemeClr val="tx1"/>
                </a:solidFill>
              </a:rPr>
              <a:t>Changwoo</a:t>
            </a:r>
            <a:r>
              <a:rPr lang="en-US" sz="6400" b="1" dirty="0">
                <a:solidFill>
                  <a:schemeClr val="tx1"/>
                </a:solidFill>
              </a:rPr>
              <a:t> </a:t>
            </a:r>
            <a:r>
              <a:rPr lang="en-US" sz="6400" b="1" dirty="0" smtClean="0">
                <a:solidFill>
                  <a:schemeClr val="tx1"/>
                </a:solidFill>
              </a:rPr>
              <a:t>Min </a:t>
            </a:r>
          </a:p>
          <a:p>
            <a:r>
              <a:rPr lang="en-GB" sz="6400" i="1" dirty="0" smtClean="0">
                <a:solidFill>
                  <a:schemeClr val="tx1"/>
                </a:solidFill>
              </a:rPr>
              <a:t>College </a:t>
            </a:r>
            <a:r>
              <a:rPr lang="en-GB" sz="6400" i="1" dirty="0">
                <a:solidFill>
                  <a:schemeClr val="tx1"/>
                </a:solidFill>
              </a:rPr>
              <a:t>of Info. and Comm. </a:t>
            </a:r>
            <a:r>
              <a:rPr lang="en-GB" sz="6400" i="1" dirty="0" smtClean="0">
                <a:solidFill>
                  <a:schemeClr val="tx1"/>
                </a:solidFill>
              </a:rPr>
              <a:t>Engr., </a:t>
            </a:r>
            <a:r>
              <a:rPr lang="en-US" sz="6400" i="1" dirty="0" err="1" smtClean="0">
                <a:solidFill>
                  <a:schemeClr val="tx1"/>
                </a:solidFill>
              </a:rPr>
              <a:t>Sungkyunkwan</a:t>
            </a:r>
            <a:r>
              <a:rPr lang="en-US" sz="6400" i="1" dirty="0" smtClean="0">
                <a:solidFill>
                  <a:schemeClr val="tx1"/>
                </a:solidFill>
              </a:rPr>
              <a:t> University</a:t>
            </a:r>
          </a:p>
          <a:p>
            <a:endParaRPr lang="en-US" sz="6400" i="1" dirty="0">
              <a:solidFill>
                <a:schemeClr val="tx1"/>
              </a:solidFill>
            </a:endParaRPr>
          </a:p>
          <a:p>
            <a:r>
              <a:rPr lang="en-US" sz="6400" b="1" dirty="0" err="1">
                <a:solidFill>
                  <a:schemeClr val="tx1"/>
                </a:solidFill>
              </a:rPr>
              <a:t>Bongki</a:t>
            </a:r>
            <a:r>
              <a:rPr lang="en-US" sz="6400" b="1" dirty="0">
                <a:solidFill>
                  <a:schemeClr val="tx1"/>
                </a:solidFill>
              </a:rPr>
              <a:t> </a:t>
            </a:r>
            <a:r>
              <a:rPr lang="en-US" sz="6400" b="1" dirty="0" smtClean="0">
                <a:solidFill>
                  <a:schemeClr val="tx1"/>
                </a:solidFill>
              </a:rPr>
              <a:t>Moon</a:t>
            </a:r>
          </a:p>
          <a:p>
            <a:r>
              <a:rPr lang="en-GB" sz="6400" i="1" dirty="0">
                <a:solidFill>
                  <a:schemeClr val="tx1"/>
                </a:solidFill>
              </a:rPr>
              <a:t>School of Computer Science and </a:t>
            </a:r>
            <a:r>
              <a:rPr lang="en-GB" sz="6400" i="1" dirty="0" smtClean="0">
                <a:solidFill>
                  <a:schemeClr val="tx1"/>
                </a:solidFill>
              </a:rPr>
              <a:t>Engineering,</a:t>
            </a:r>
            <a:r>
              <a:rPr lang="en-US" sz="6400" i="1" dirty="0" smtClean="0">
                <a:solidFill>
                  <a:schemeClr val="tx1"/>
                </a:solidFill>
              </a:rPr>
              <a:t>Seoul </a:t>
            </a:r>
            <a:r>
              <a:rPr lang="en-US" sz="6400" i="1" dirty="0">
                <a:solidFill>
                  <a:schemeClr val="tx1"/>
                </a:solidFill>
              </a:rPr>
              <a:t>National University</a:t>
            </a:r>
          </a:p>
          <a:p>
            <a:endParaRPr lang="en-US" dirty="0">
              <a:solidFill>
                <a:schemeClr val="tx1"/>
              </a:solidFill>
            </a:endParaRPr>
          </a:p>
        </p:txBody>
      </p:sp>
    </p:spTree>
    <p:extLst>
      <p:ext uri="{BB962C8B-B14F-4D97-AF65-F5344CB8AC3E}">
        <p14:creationId xmlns:p14="http://schemas.microsoft.com/office/powerpoint/2010/main" val="60868474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dirty="0" smtClean="0"/>
              <a:t>Περιεχόμενα</a:t>
            </a:r>
            <a:endParaRPr lang="en-US" dirty="0"/>
          </a:p>
        </p:txBody>
      </p:sp>
      <p:sp>
        <p:nvSpPr>
          <p:cNvPr id="3" name="Content Placeholder 2"/>
          <p:cNvSpPr>
            <a:spLocks noGrp="1"/>
          </p:cNvSpPr>
          <p:nvPr>
            <p:ph idx="1"/>
          </p:nvPr>
        </p:nvSpPr>
        <p:spPr>
          <a:xfrm>
            <a:off x="829733" y="1219201"/>
            <a:ext cx="9601200" cy="5469466"/>
          </a:xfrm>
        </p:spPr>
        <p:txBody>
          <a:bodyPr>
            <a:normAutofit fontScale="92500" lnSpcReduction="20000"/>
          </a:bodyPr>
          <a:lstStyle/>
          <a:p>
            <a:pPr>
              <a:buClrTx/>
            </a:pPr>
            <a:r>
              <a:rPr lang="el-GR" sz="1700" dirty="0"/>
              <a:t>Εισαγωγή</a:t>
            </a:r>
            <a:endParaRPr lang="en-US" sz="1700" dirty="0"/>
          </a:p>
          <a:p>
            <a:pPr>
              <a:buClrTx/>
            </a:pPr>
            <a:r>
              <a:rPr lang="en-US" sz="1700" dirty="0"/>
              <a:t>SQLite</a:t>
            </a:r>
          </a:p>
          <a:p>
            <a:pPr lvl="1">
              <a:buClrTx/>
            </a:pPr>
            <a:r>
              <a:rPr lang="en-US" sz="1700" dirty="0"/>
              <a:t>Transactional Atomicity</a:t>
            </a:r>
          </a:p>
          <a:p>
            <a:pPr lvl="1">
              <a:buClrTx/>
            </a:pPr>
            <a:r>
              <a:rPr lang="en-US" sz="1700" dirty="0"/>
              <a:t>Buffer management </a:t>
            </a:r>
          </a:p>
          <a:p>
            <a:pPr>
              <a:buClrTx/>
            </a:pPr>
            <a:r>
              <a:rPr lang="en-US" sz="1700" dirty="0"/>
              <a:t>X-FTL </a:t>
            </a:r>
            <a:r>
              <a:rPr lang="el-GR" sz="1700" dirty="0"/>
              <a:t>για </a:t>
            </a:r>
            <a:r>
              <a:rPr lang="en-US" sz="1700" dirty="0"/>
              <a:t>SQLite</a:t>
            </a:r>
          </a:p>
          <a:p>
            <a:pPr lvl="1">
              <a:buClrTx/>
            </a:pPr>
            <a:r>
              <a:rPr lang="el-GR" sz="1700" dirty="0"/>
              <a:t>Γιατί </a:t>
            </a:r>
            <a:r>
              <a:rPr lang="en-US" sz="1700" dirty="0"/>
              <a:t>X-FTL</a:t>
            </a:r>
          </a:p>
          <a:p>
            <a:pPr lvl="1">
              <a:buClrTx/>
            </a:pPr>
            <a:r>
              <a:rPr lang="en-US" sz="1700" dirty="0"/>
              <a:t>RBJ vs WAL vs Copy – on –write</a:t>
            </a:r>
            <a:endParaRPr lang="el-GR" sz="1700" dirty="0"/>
          </a:p>
          <a:p>
            <a:pPr>
              <a:buClrTx/>
            </a:pPr>
            <a:r>
              <a:rPr lang="en-US" sz="1700" dirty="0"/>
              <a:t> X-FTL</a:t>
            </a:r>
          </a:p>
          <a:p>
            <a:pPr lvl="1">
              <a:buClrTx/>
            </a:pPr>
            <a:r>
              <a:rPr lang="en-US" sz="1700" dirty="0"/>
              <a:t>L2P &amp; X-L2P</a:t>
            </a:r>
          </a:p>
          <a:p>
            <a:pPr lvl="1">
              <a:buClrTx/>
            </a:pPr>
            <a:r>
              <a:rPr lang="en-US" sz="1700" dirty="0"/>
              <a:t>SATA commands</a:t>
            </a:r>
          </a:p>
          <a:p>
            <a:pPr lvl="1">
              <a:buClrTx/>
            </a:pPr>
            <a:r>
              <a:rPr lang="en-US" sz="1700" dirty="0"/>
              <a:t>Commit/Abort</a:t>
            </a:r>
            <a:endParaRPr lang="el-GR" sz="1700" dirty="0"/>
          </a:p>
          <a:p>
            <a:pPr>
              <a:buClrTx/>
            </a:pPr>
            <a:r>
              <a:rPr lang="el-GR" sz="1700" dirty="0"/>
              <a:t>Υλοποίηση</a:t>
            </a:r>
            <a:endParaRPr lang="en-US" sz="1700" dirty="0"/>
          </a:p>
          <a:p>
            <a:pPr>
              <a:buClrTx/>
            </a:pPr>
            <a:r>
              <a:rPr lang="el-GR" sz="1700" dirty="0"/>
              <a:t>Αξιολόγηση</a:t>
            </a:r>
          </a:p>
          <a:p>
            <a:pPr lvl="1">
              <a:buClrTx/>
            </a:pPr>
            <a:r>
              <a:rPr lang="en-US" sz="1700" dirty="0"/>
              <a:t>Workloads</a:t>
            </a:r>
          </a:p>
          <a:p>
            <a:pPr lvl="1">
              <a:buClrTx/>
            </a:pPr>
            <a:r>
              <a:rPr lang="en-US" sz="1700" dirty="0"/>
              <a:t>Run-time performance</a:t>
            </a:r>
          </a:p>
          <a:p>
            <a:pPr lvl="1">
              <a:buClrTx/>
            </a:pPr>
            <a:r>
              <a:rPr lang="en-US" sz="1700" dirty="0"/>
              <a:t>Recovery performance </a:t>
            </a:r>
          </a:p>
          <a:p>
            <a:pPr lvl="1"/>
            <a:endParaRPr lang="en-US" dirty="0" smtClean="0"/>
          </a:p>
          <a:p>
            <a:endParaRPr lang="el-GR" dirty="0" smtClean="0"/>
          </a:p>
          <a:p>
            <a:endParaRPr lang="en-US" dirty="0"/>
          </a:p>
        </p:txBody>
      </p:sp>
    </p:spTree>
    <p:extLst>
      <p:ext uri="{BB962C8B-B14F-4D97-AF65-F5344CB8AC3E}">
        <p14:creationId xmlns:p14="http://schemas.microsoft.com/office/powerpoint/2010/main" val="24561182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3">
                                            <p:txEl>
                                              <p:pRg st="7" end="7"/>
                                            </p:txEl>
                                          </p:spTgt>
                                        </p:tgtEl>
                                        <p:attrNameLst>
                                          <p:attrName>style.color</p:attrName>
                                        </p:attrNameLst>
                                      </p:cBhvr>
                                      <p:to>
                                        <a:schemeClr val="accent2"/>
                                      </p:to>
                                    </p:animClr>
                                    <p:animClr clrSpc="rgb" dir="cw">
                                      <p:cBhvr>
                                        <p:cTn id="7" dur="500" fill="hold"/>
                                        <p:tgtEl>
                                          <p:spTgt spid="3">
                                            <p:txEl>
                                              <p:pRg st="7" end="7"/>
                                            </p:txEl>
                                          </p:spTgt>
                                        </p:tgtEl>
                                        <p:attrNameLst>
                                          <p:attrName>fillcolor</p:attrName>
                                        </p:attrNameLst>
                                      </p:cBhvr>
                                      <p:to>
                                        <a:schemeClr val="accent2"/>
                                      </p:to>
                                    </p:animClr>
                                    <p:set>
                                      <p:cBhvr>
                                        <p:cTn id="8" dur="500" fill="hold"/>
                                        <p:tgtEl>
                                          <p:spTgt spid="3">
                                            <p:txEl>
                                              <p:pRg st="7" end="7"/>
                                            </p:txEl>
                                          </p:spTgt>
                                        </p:tgtEl>
                                        <p:attrNameLst>
                                          <p:attrName>fill.type</p:attrName>
                                        </p:attrNameLst>
                                      </p:cBhvr>
                                      <p:to>
                                        <p:strVal val="solid"/>
                                      </p:to>
                                    </p:set>
                                    <p:set>
                                      <p:cBhvr>
                                        <p:cTn id="9" dur="500" fill="hold"/>
                                        <p:tgtEl>
                                          <p:spTgt spid="3">
                                            <p:txEl>
                                              <p:pRg st="7" end="7"/>
                                            </p:txEl>
                                          </p:spTgt>
                                        </p:tgtEl>
                                        <p:attrNameLst>
                                          <p:attrName>fill.on</p:attrName>
                                        </p:attrNameLst>
                                      </p:cBhvr>
                                      <p:to>
                                        <p:strVal val="true"/>
                                      </p:to>
                                    </p:set>
                                  </p:childTnLst>
                                </p:cTn>
                              </p:par>
                              <p:par>
                                <p:cTn id="10" presetID="19" presetClass="emph" presetSubtype="0" fill="hold" nodeType="withEffect">
                                  <p:stCondLst>
                                    <p:cond delay="0"/>
                                  </p:stCondLst>
                                  <p:childTnLst>
                                    <p:animClr clrSpc="rgb" dir="cw">
                                      <p:cBhvr override="childStyle">
                                        <p:cTn id="11" dur="500" fill="hold"/>
                                        <p:tgtEl>
                                          <p:spTgt spid="3">
                                            <p:txEl>
                                              <p:pRg st="8" end="8"/>
                                            </p:txEl>
                                          </p:spTgt>
                                        </p:tgtEl>
                                        <p:attrNameLst>
                                          <p:attrName>style.color</p:attrName>
                                        </p:attrNameLst>
                                      </p:cBhvr>
                                      <p:to>
                                        <a:schemeClr val="accent2"/>
                                      </p:to>
                                    </p:animClr>
                                    <p:animClr clrSpc="rgb" dir="cw">
                                      <p:cBhvr>
                                        <p:cTn id="12" dur="500" fill="hold"/>
                                        <p:tgtEl>
                                          <p:spTgt spid="3">
                                            <p:txEl>
                                              <p:pRg st="8" end="8"/>
                                            </p:txEl>
                                          </p:spTgt>
                                        </p:tgtEl>
                                        <p:attrNameLst>
                                          <p:attrName>fillcolor</p:attrName>
                                        </p:attrNameLst>
                                      </p:cBhvr>
                                      <p:to>
                                        <a:schemeClr val="accent2"/>
                                      </p:to>
                                    </p:animClr>
                                    <p:set>
                                      <p:cBhvr>
                                        <p:cTn id="13" dur="500" fill="hold"/>
                                        <p:tgtEl>
                                          <p:spTgt spid="3">
                                            <p:txEl>
                                              <p:pRg st="8" end="8"/>
                                            </p:txEl>
                                          </p:spTgt>
                                        </p:tgtEl>
                                        <p:attrNameLst>
                                          <p:attrName>fill.type</p:attrName>
                                        </p:attrNameLst>
                                      </p:cBhvr>
                                      <p:to>
                                        <p:strVal val="solid"/>
                                      </p:to>
                                    </p:set>
                                    <p:set>
                                      <p:cBhvr>
                                        <p:cTn id="14" dur="500" fill="hold"/>
                                        <p:tgtEl>
                                          <p:spTgt spid="3">
                                            <p:txEl>
                                              <p:pRg st="8" end="8"/>
                                            </p:txEl>
                                          </p:spTgt>
                                        </p:tgtEl>
                                        <p:attrNameLst>
                                          <p:attrName>fill.on</p:attrName>
                                        </p:attrNameLst>
                                      </p:cBhvr>
                                      <p:to>
                                        <p:strVal val="true"/>
                                      </p:to>
                                    </p:set>
                                  </p:childTnLst>
                                </p:cTn>
                              </p:par>
                              <p:par>
                                <p:cTn id="15" presetID="19" presetClass="emph" presetSubtype="0" fill="hold" nodeType="withEffect">
                                  <p:stCondLst>
                                    <p:cond delay="0"/>
                                  </p:stCondLst>
                                  <p:childTnLst>
                                    <p:animClr clrSpc="rgb" dir="cw">
                                      <p:cBhvr override="childStyle">
                                        <p:cTn id="16" dur="500" fill="hold"/>
                                        <p:tgtEl>
                                          <p:spTgt spid="3">
                                            <p:txEl>
                                              <p:pRg st="9" end="9"/>
                                            </p:txEl>
                                          </p:spTgt>
                                        </p:tgtEl>
                                        <p:attrNameLst>
                                          <p:attrName>style.color</p:attrName>
                                        </p:attrNameLst>
                                      </p:cBhvr>
                                      <p:to>
                                        <a:schemeClr val="accent2"/>
                                      </p:to>
                                    </p:animClr>
                                    <p:animClr clrSpc="rgb" dir="cw">
                                      <p:cBhvr>
                                        <p:cTn id="17" dur="500" fill="hold"/>
                                        <p:tgtEl>
                                          <p:spTgt spid="3">
                                            <p:txEl>
                                              <p:pRg st="9" end="9"/>
                                            </p:txEl>
                                          </p:spTgt>
                                        </p:tgtEl>
                                        <p:attrNameLst>
                                          <p:attrName>fillcolor</p:attrName>
                                        </p:attrNameLst>
                                      </p:cBhvr>
                                      <p:to>
                                        <a:schemeClr val="accent2"/>
                                      </p:to>
                                    </p:animClr>
                                    <p:set>
                                      <p:cBhvr>
                                        <p:cTn id="18" dur="500" fill="hold"/>
                                        <p:tgtEl>
                                          <p:spTgt spid="3">
                                            <p:txEl>
                                              <p:pRg st="9" end="9"/>
                                            </p:txEl>
                                          </p:spTgt>
                                        </p:tgtEl>
                                        <p:attrNameLst>
                                          <p:attrName>fill.type</p:attrName>
                                        </p:attrNameLst>
                                      </p:cBhvr>
                                      <p:to>
                                        <p:strVal val="solid"/>
                                      </p:to>
                                    </p:set>
                                    <p:set>
                                      <p:cBhvr>
                                        <p:cTn id="19" dur="500" fill="hold"/>
                                        <p:tgtEl>
                                          <p:spTgt spid="3">
                                            <p:txEl>
                                              <p:pRg st="9" end="9"/>
                                            </p:txEl>
                                          </p:spTgt>
                                        </p:tgtEl>
                                        <p:attrNameLst>
                                          <p:attrName>fill.on</p:attrName>
                                        </p:attrNameLst>
                                      </p:cBhvr>
                                      <p:to>
                                        <p:strVal val="true"/>
                                      </p:to>
                                    </p:set>
                                  </p:childTnLst>
                                </p:cTn>
                              </p:par>
                              <p:par>
                                <p:cTn id="20" presetID="19" presetClass="emph" presetSubtype="0" fill="hold" nodeType="withEffect">
                                  <p:stCondLst>
                                    <p:cond delay="0"/>
                                  </p:stCondLst>
                                  <p:childTnLst>
                                    <p:animClr clrSpc="rgb" dir="cw">
                                      <p:cBhvr override="childStyle">
                                        <p:cTn id="21" dur="500" fill="hold"/>
                                        <p:tgtEl>
                                          <p:spTgt spid="3">
                                            <p:txEl>
                                              <p:pRg st="10" end="10"/>
                                            </p:txEl>
                                          </p:spTgt>
                                        </p:tgtEl>
                                        <p:attrNameLst>
                                          <p:attrName>style.color</p:attrName>
                                        </p:attrNameLst>
                                      </p:cBhvr>
                                      <p:to>
                                        <a:schemeClr val="accent2"/>
                                      </p:to>
                                    </p:animClr>
                                    <p:animClr clrSpc="rgb" dir="cw">
                                      <p:cBhvr>
                                        <p:cTn id="22" dur="500" fill="hold"/>
                                        <p:tgtEl>
                                          <p:spTgt spid="3">
                                            <p:txEl>
                                              <p:pRg st="10" end="10"/>
                                            </p:txEl>
                                          </p:spTgt>
                                        </p:tgtEl>
                                        <p:attrNameLst>
                                          <p:attrName>fillcolor</p:attrName>
                                        </p:attrNameLst>
                                      </p:cBhvr>
                                      <p:to>
                                        <a:schemeClr val="accent2"/>
                                      </p:to>
                                    </p:animClr>
                                    <p:set>
                                      <p:cBhvr>
                                        <p:cTn id="23" dur="500" fill="hold"/>
                                        <p:tgtEl>
                                          <p:spTgt spid="3">
                                            <p:txEl>
                                              <p:pRg st="10" end="10"/>
                                            </p:txEl>
                                          </p:spTgt>
                                        </p:tgtEl>
                                        <p:attrNameLst>
                                          <p:attrName>fill.type</p:attrName>
                                        </p:attrNameLst>
                                      </p:cBhvr>
                                      <p:to>
                                        <p:strVal val="solid"/>
                                      </p:to>
                                    </p:set>
                                    <p:set>
                                      <p:cBhvr>
                                        <p:cTn id="24" dur="500" fill="hold"/>
                                        <p:tgtEl>
                                          <p:spTgt spid="3">
                                            <p:txEl>
                                              <p:pRg st="10" end="10"/>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normAutofit/>
          </a:bodyPr>
          <a:lstStyle/>
          <a:p>
            <a:r>
              <a:rPr lang="en-US" dirty="0" smtClean="0"/>
              <a:t>X-FTL: Transactional Flash Translation Layer: L2P &amp; X-L2P tables</a:t>
            </a:r>
            <a:endParaRPr lang="en-US" dirty="0"/>
          </a:p>
        </p:txBody>
      </p:sp>
      <p:pic>
        <p:nvPicPr>
          <p:cNvPr id="11" name="Content Placeholder 10"/>
          <p:cNvPicPr>
            <a:picLocks noGrp="1" noChangeAspect="1"/>
          </p:cNvPicPr>
          <p:nvPr>
            <p:ph idx="1"/>
          </p:nvPr>
        </p:nvPicPr>
        <p:blipFill>
          <a:blip r:embed="rId3"/>
          <a:stretch>
            <a:fillRect/>
          </a:stretch>
        </p:blipFill>
        <p:spPr>
          <a:xfrm>
            <a:off x="646110" y="2071423"/>
            <a:ext cx="11169937" cy="4312444"/>
          </a:xfrm>
          <a:prstGeom prst="rect">
            <a:avLst/>
          </a:prstGeom>
        </p:spPr>
      </p:pic>
    </p:spTree>
    <p:extLst>
      <p:ext uri="{BB962C8B-B14F-4D97-AF65-F5344CB8AC3E}">
        <p14:creationId xmlns:p14="http://schemas.microsoft.com/office/powerpoint/2010/main" val="356094408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X-FTL &amp; SATA interface</a:t>
            </a:r>
            <a:endParaRPr lang="en-US" dirty="0"/>
          </a:p>
        </p:txBody>
      </p:sp>
      <p:sp>
        <p:nvSpPr>
          <p:cNvPr id="3" name="Content Placeholder 2"/>
          <p:cNvSpPr>
            <a:spLocks noGrp="1"/>
          </p:cNvSpPr>
          <p:nvPr>
            <p:ph idx="1"/>
          </p:nvPr>
        </p:nvSpPr>
        <p:spPr>
          <a:xfrm>
            <a:off x="646112" y="1659467"/>
            <a:ext cx="10174288" cy="4622799"/>
          </a:xfrm>
        </p:spPr>
        <p:txBody>
          <a:bodyPr>
            <a:normAutofit/>
          </a:bodyPr>
          <a:lstStyle/>
          <a:p>
            <a:pPr>
              <a:lnSpc>
                <a:spcPct val="80000"/>
              </a:lnSpc>
              <a:buClrTx/>
            </a:pPr>
            <a:r>
              <a:rPr lang="el-GR" sz="2400" dirty="0"/>
              <a:t>Επαύξηση των εντολών </a:t>
            </a:r>
            <a:r>
              <a:rPr lang="en-US" sz="2400" dirty="0"/>
              <a:t>SATA (Serial AT Attachment) </a:t>
            </a:r>
            <a:r>
              <a:rPr lang="el-GR" sz="2400" dirty="0"/>
              <a:t>έτσι ώστε να περνά στο </a:t>
            </a:r>
            <a:r>
              <a:rPr lang="en-US" sz="2400" dirty="0"/>
              <a:t>controller </a:t>
            </a:r>
            <a:r>
              <a:rPr lang="el-GR" sz="2400" dirty="0"/>
              <a:t>της μνήμης </a:t>
            </a:r>
            <a:r>
              <a:rPr lang="en-US" sz="2400" dirty="0"/>
              <a:t>flash </a:t>
            </a:r>
            <a:r>
              <a:rPr lang="el-GR" sz="2400" dirty="0"/>
              <a:t>πληροφορία για τα </a:t>
            </a:r>
            <a:r>
              <a:rPr lang="en-US" sz="2400" dirty="0"/>
              <a:t>transactions </a:t>
            </a:r>
            <a:r>
              <a:rPr lang="el-GR" sz="2400" dirty="0"/>
              <a:t>που κάνουν αλλαγές στη σελίδα</a:t>
            </a:r>
            <a:r>
              <a:rPr lang="el-GR" sz="2400" dirty="0" smtClean="0"/>
              <a:t>.</a:t>
            </a:r>
            <a:endParaRPr lang="en-US" sz="2400" dirty="0" smtClean="0"/>
          </a:p>
          <a:p>
            <a:pPr>
              <a:lnSpc>
                <a:spcPct val="80000"/>
              </a:lnSpc>
              <a:buClrTx/>
            </a:pPr>
            <a:endParaRPr lang="el-GR" sz="2400" dirty="0"/>
          </a:p>
          <a:p>
            <a:pPr>
              <a:lnSpc>
                <a:spcPct val="80000"/>
              </a:lnSpc>
              <a:buClrTx/>
            </a:pPr>
            <a:r>
              <a:rPr lang="el-GR" sz="2400" dirty="0"/>
              <a:t>Προσθήκη εντολών </a:t>
            </a:r>
            <a:r>
              <a:rPr lang="en-US" sz="2400" dirty="0"/>
              <a:t>commit (</a:t>
            </a:r>
            <a:r>
              <a:rPr lang="en-US" sz="2400" dirty="0" err="1"/>
              <a:t>tid</a:t>
            </a:r>
            <a:r>
              <a:rPr lang="en-US" sz="2400" dirty="0"/>
              <a:t>) , abort (</a:t>
            </a:r>
            <a:r>
              <a:rPr lang="en-US" sz="2400" dirty="0" err="1"/>
              <a:t>tid</a:t>
            </a:r>
            <a:r>
              <a:rPr lang="en-US" sz="2400" dirty="0"/>
              <a:t>). </a:t>
            </a:r>
            <a:endParaRPr lang="en-US" sz="2400" dirty="0" smtClean="0"/>
          </a:p>
          <a:p>
            <a:pPr>
              <a:lnSpc>
                <a:spcPct val="80000"/>
              </a:lnSpc>
              <a:buClrTx/>
            </a:pPr>
            <a:endParaRPr lang="en-US" sz="2400" dirty="0"/>
          </a:p>
          <a:p>
            <a:pPr>
              <a:lnSpc>
                <a:spcPct val="80000"/>
              </a:lnSpc>
              <a:buClrTx/>
            </a:pPr>
            <a:r>
              <a:rPr lang="en-US" sz="2400" dirty="0"/>
              <a:t>Write (page p, transaction </a:t>
            </a:r>
            <a:r>
              <a:rPr lang="en-US" sz="2400" dirty="0" err="1"/>
              <a:t>tid</a:t>
            </a:r>
            <a:r>
              <a:rPr lang="en-US" sz="2400" dirty="0"/>
              <a:t>)</a:t>
            </a:r>
          </a:p>
          <a:p>
            <a:pPr>
              <a:lnSpc>
                <a:spcPct val="80000"/>
              </a:lnSpc>
              <a:buClrTx/>
            </a:pPr>
            <a:r>
              <a:rPr lang="en-US" sz="2400" dirty="0"/>
              <a:t>Read (page p, transaction </a:t>
            </a:r>
            <a:r>
              <a:rPr lang="en-US" sz="2400" dirty="0" err="1"/>
              <a:t>tid</a:t>
            </a:r>
            <a:r>
              <a:rPr lang="en-US" sz="2400" dirty="0"/>
              <a:t>)</a:t>
            </a:r>
          </a:p>
          <a:p>
            <a:pPr>
              <a:lnSpc>
                <a:spcPct val="80000"/>
              </a:lnSpc>
              <a:buClrTx/>
            </a:pPr>
            <a:r>
              <a:rPr lang="en-US" sz="2400" dirty="0"/>
              <a:t>Commit (transaction </a:t>
            </a:r>
            <a:r>
              <a:rPr lang="en-US" sz="2400" dirty="0" err="1"/>
              <a:t>tid</a:t>
            </a:r>
            <a:r>
              <a:rPr lang="en-US" sz="2400" dirty="0"/>
              <a:t>) – </a:t>
            </a:r>
            <a:r>
              <a:rPr lang="el-GR" sz="2400" dirty="0"/>
              <a:t>χρήση εντολής </a:t>
            </a:r>
            <a:r>
              <a:rPr lang="en-US" sz="2400" dirty="0" err="1"/>
              <a:t>fsync</a:t>
            </a:r>
            <a:r>
              <a:rPr lang="en-US" sz="2400" dirty="0"/>
              <a:t>() </a:t>
            </a:r>
            <a:r>
              <a:rPr lang="el-GR" sz="2400" dirty="0"/>
              <a:t>του συστήματος αρχείων (</a:t>
            </a:r>
            <a:r>
              <a:rPr lang="en-US" sz="2400" dirty="0"/>
              <a:t>file system)</a:t>
            </a:r>
          </a:p>
          <a:p>
            <a:pPr>
              <a:lnSpc>
                <a:spcPct val="80000"/>
              </a:lnSpc>
              <a:buClrTx/>
            </a:pPr>
            <a:r>
              <a:rPr lang="en-US" sz="2400" dirty="0"/>
              <a:t>Abort (transaction </a:t>
            </a:r>
            <a:r>
              <a:rPr lang="en-US" sz="2400" dirty="0" err="1"/>
              <a:t>tid</a:t>
            </a:r>
            <a:r>
              <a:rPr lang="en-US" sz="2400" dirty="0"/>
              <a:t>) - </a:t>
            </a:r>
            <a:r>
              <a:rPr lang="el-GR" sz="2400" dirty="0"/>
              <a:t>χρήση εντολής </a:t>
            </a:r>
            <a:r>
              <a:rPr lang="en-US" sz="2400" dirty="0" err="1"/>
              <a:t>ioctl</a:t>
            </a:r>
            <a:r>
              <a:rPr lang="en-US" sz="2400" dirty="0"/>
              <a:t>() </a:t>
            </a:r>
            <a:r>
              <a:rPr lang="el-GR" sz="2400" dirty="0"/>
              <a:t>του συστήματος αρχείων (</a:t>
            </a:r>
            <a:r>
              <a:rPr lang="en-US" sz="2400" dirty="0"/>
              <a:t>file system)</a:t>
            </a:r>
          </a:p>
          <a:p>
            <a:endParaRPr lang="en-US" sz="3200" dirty="0"/>
          </a:p>
        </p:txBody>
      </p:sp>
    </p:spTree>
    <p:extLst>
      <p:ext uri="{BB962C8B-B14F-4D97-AF65-F5344CB8AC3E}">
        <p14:creationId xmlns:p14="http://schemas.microsoft.com/office/powerpoint/2010/main" val="48901071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698749"/>
          </a:xfrm>
        </p:spPr>
        <p:txBody>
          <a:bodyPr>
            <a:normAutofit fontScale="90000"/>
          </a:bodyPr>
          <a:lstStyle/>
          <a:p>
            <a:r>
              <a:rPr lang="en-US" dirty="0" smtClean="0"/>
              <a:t>X-FTL: Commit / Abort </a:t>
            </a:r>
            <a:endParaRPr lang="en-US" dirty="0"/>
          </a:p>
        </p:txBody>
      </p:sp>
      <p:pic>
        <p:nvPicPr>
          <p:cNvPr id="4" name="Content Placeholder 3"/>
          <p:cNvPicPr>
            <a:picLocks noGrp="1" noChangeAspect="1"/>
          </p:cNvPicPr>
          <p:nvPr>
            <p:ph idx="1"/>
          </p:nvPr>
        </p:nvPicPr>
        <p:blipFill>
          <a:blip r:embed="rId3"/>
          <a:stretch>
            <a:fillRect/>
          </a:stretch>
        </p:blipFill>
        <p:spPr>
          <a:xfrm>
            <a:off x="3866246" y="1151467"/>
            <a:ext cx="7885149" cy="5245629"/>
          </a:xfrm>
          <a:prstGeom prst="rect">
            <a:avLst/>
          </a:prstGeom>
        </p:spPr>
      </p:pic>
      <p:sp>
        <p:nvSpPr>
          <p:cNvPr id="5" name="Line Callout 1 4"/>
          <p:cNvSpPr/>
          <p:nvPr/>
        </p:nvSpPr>
        <p:spPr>
          <a:xfrm>
            <a:off x="210864" y="1609129"/>
            <a:ext cx="3488265" cy="1012243"/>
          </a:xfrm>
          <a:prstGeom prst="borderCallout1">
            <a:avLst>
              <a:gd name="adj1" fmla="val 46619"/>
              <a:gd name="adj2" fmla="val 101935"/>
              <a:gd name="adj3" fmla="val 73110"/>
              <a:gd name="adj4" fmla="val 159496"/>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t>(transaction_id,logical_page,physical_page,new_physical_page,status)</a:t>
            </a:r>
          </a:p>
        </p:txBody>
      </p:sp>
      <p:sp>
        <p:nvSpPr>
          <p:cNvPr id="6" name="Oval 5"/>
          <p:cNvSpPr/>
          <p:nvPr/>
        </p:nvSpPr>
        <p:spPr>
          <a:xfrm>
            <a:off x="4975507" y="3285067"/>
            <a:ext cx="6943005" cy="3234270"/>
          </a:xfrm>
          <a:prstGeom prst="ellipse">
            <a:avLst/>
          </a:pr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 name="Line Callout 1 8"/>
          <p:cNvSpPr/>
          <p:nvPr/>
        </p:nvSpPr>
        <p:spPr>
          <a:xfrm>
            <a:off x="304799" y="4091278"/>
            <a:ext cx="3488265" cy="1012243"/>
          </a:xfrm>
          <a:prstGeom prst="borderCallout1">
            <a:avLst>
              <a:gd name="adj1" fmla="val 46619"/>
              <a:gd name="adj2" fmla="val 101935"/>
              <a:gd name="adj3" fmla="val 61400"/>
              <a:gd name="adj4" fmla="val 134738"/>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t>Copy-on-write!</a:t>
            </a:r>
          </a:p>
        </p:txBody>
      </p:sp>
    </p:spTree>
    <p:extLst>
      <p:ext uri="{BB962C8B-B14F-4D97-AF65-F5344CB8AC3E}">
        <p14:creationId xmlns:p14="http://schemas.microsoft.com/office/powerpoint/2010/main" val="426508523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I/O count</a:t>
            </a:r>
            <a:endParaRPr lang="en-US" dirty="0"/>
          </a:p>
        </p:txBody>
      </p:sp>
      <p:pic>
        <p:nvPicPr>
          <p:cNvPr id="4" name="Content Placeholder 3"/>
          <p:cNvPicPr>
            <a:picLocks noGrp="1" noChangeAspect="1"/>
          </p:cNvPicPr>
          <p:nvPr>
            <p:ph idx="1"/>
          </p:nvPr>
        </p:nvPicPr>
        <p:blipFill>
          <a:blip r:embed="rId3"/>
          <a:stretch>
            <a:fillRect/>
          </a:stretch>
        </p:blipFill>
        <p:spPr>
          <a:xfrm>
            <a:off x="646111" y="2011098"/>
            <a:ext cx="10854389" cy="3644636"/>
          </a:xfrm>
          <a:prstGeom prst="rect">
            <a:avLst/>
          </a:prstGeom>
        </p:spPr>
      </p:pic>
    </p:spTree>
    <p:extLst>
      <p:ext uri="{BB962C8B-B14F-4D97-AF65-F5344CB8AC3E}">
        <p14:creationId xmlns:p14="http://schemas.microsoft.com/office/powerpoint/2010/main" val="229192334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dirty="0" smtClean="0"/>
              <a:t>Περιεχόμενα</a:t>
            </a:r>
            <a:endParaRPr lang="en-US" dirty="0"/>
          </a:p>
        </p:txBody>
      </p:sp>
      <p:sp>
        <p:nvSpPr>
          <p:cNvPr id="3" name="Content Placeholder 2"/>
          <p:cNvSpPr>
            <a:spLocks noGrp="1"/>
          </p:cNvSpPr>
          <p:nvPr>
            <p:ph idx="1"/>
          </p:nvPr>
        </p:nvSpPr>
        <p:spPr>
          <a:xfrm>
            <a:off x="829733" y="1219201"/>
            <a:ext cx="9601200" cy="5469466"/>
          </a:xfrm>
        </p:spPr>
        <p:txBody>
          <a:bodyPr>
            <a:normAutofit fontScale="92500" lnSpcReduction="20000"/>
          </a:bodyPr>
          <a:lstStyle/>
          <a:p>
            <a:pPr>
              <a:buClrTx/>
            </a:pPr>
            <a:r>
              <a:rPr lang="el-GR" sz="1700" dirty="0"/>
              <a:t>Εισαγωγή</a:t>
            </a:r>
            <a:endParaRPr lang="en-US" sz="1700" dirty="0"/>
          </a:p>
          <a:p>
            <a:pPr>
              <a:buClrTx/>
            </a:pPr>
            <a:r>
              <a:rPr lang="en-US" sz="1700" dirty="0"/>
              <a:t>SQLite</a:t>
            </a:r>
          </a:p>
          <a:p>
            <a:pPr lvl="1">
              <a:buClrTx/>
            </a:pPr>
            <a:r>
              <a:rPr lang="en-US" sz="1700" dirty="0"/>
              <a:t>Transactional Atomicity</a:t>
            </a:r>
          </a:p>
          <a:p>
            <a:pPr lvl="1">
              <a:buClrTx/>
            </a:pPr>
            <a:r>
              <a:rPr lang="en-US" sz="1700" dirty="0"/>
              <a:t>Buffer management </a:t>
            </a:r>
          </a:p>
          <a:p>
            <a:pPr>
              <a:buClrTx/>
            </a:pPr>
            <a:r>
              <a:rPr lang="en-US" sz="1700" dirty="0"/>
              <a:t>X-FTL </a:t>
            </a:r>
            <a:r>
              <a:rPr lang="el-GR" sz="1700" dirty="0"/>
              <a:t>για </a:t>
            </a:r>
            <a:r>
              <a:rPr lang="en-US" sz="1700" dirty="0"/>
              <a:t>SQLite</a:t>
            </a:r>
          </a:p>
          <a:p>
            <a:pPr lvl="1">
              <a:buClrTx/>
            </a:pPr>
            <a:r>
              <a:rPr lang="el-GR" sz="1700" dirty="0"/>
              <a:t>Γιατί </a:t>
            </a:r>
            <a:r>
              <a:rPr lang="en-US" sz="1700" dirty="0"/>
              <a:t>X-FTL</a:t>
            </a:r>
          </a:p>
          <a:p>
            <a:pPr lvl="1">
              <a:buClrTx/>
            </a:pPr>
            <a:r>
              <a:rPr lang="en-US" sz="1700" dirty="0"/>
              <a:t>RBJ vs WAL vs Copy – on –write</a:t>
            </a:r>
            <a:endParaRPr lang="el-GR" sz="1700" dirty="0"/>
          </a:p>
          <a:p>
            <a:pPr>
              <a:buClrTx/>
            </a:pPr>
            <a:r>
              <a:rPr lang="en-US" sz="1700" dirty="0"/>
              <a:t> X-FTL</a:t>
            </a:r>
          </a:p>
          <a:p>
            <a:pPr lvl="1">
              <a:buClrTx/>
            </a:pPr>
            <a:r>
              <a:rPr lang="en-US" sz="1700" dirty="0"/>
              <a:t>L2P &amp; X-L2P</a:t>
            </a:r>
          </a:p>
          <a:p>
            <a:pPr lvl="1">
              <a:buClrTx/>
            </a:pPr>
            <a:r>
              <a:rPr lang="en-US" sz="1700" dirty="0"/>
              <a:t>SATA commands</a:t>
            </a:r>
          </a:p>
          <a:p>
            <a:pPr lvl="1">
              <a:buClrTx/>
            </a:pPr>
            <a:r>
              <a:rPr lang="en-US" sz="1700" dirty="0"/>
              <a:t>Commit/Abort</a:t>
            </a:r>
            <a:endParaRPr lang="el-GR" sz="1700" dirty="0"/>
          </a:p>
          <a:p>
            <a:pPr>
              <a:buClrTx/>
            </a:pPr>
            <a:r>
              <a:rPr lang="el-GR" sz="1700" dirty="0"/>
              <a:t>Υλοποίηση</a:t>
            </a:r>
            <a:endParaRPr lang="en-US" sz="1700" dirty="0"/>
          </a:p>
          <a:p>
            <a:pPr>
              <a:buClrTx/>
            </a:pPr>
            <a:r>
              <a:rPr lang="el-GR" sz="1700" dirty="0"/>
              <a:t>Αξιολόγηση</a:t>
            </a:r>
          </a:p>
          <a:p>
            <a:pPr lvl="1">
              <a:buClrTx/>
            </a:pPr>
            <a:r>
              <a:rPr lang="en-US" sz="1700" dirty="0"/>
              <a:t>Workloads</a:t>
            </a:r>
          </a:p>
          <a:p>
            <a:pPr lvl="1">
              <a:buClrTx/>
            </a:pPr>
            <a:r>
              <a:rPr lang="en-US" sz="1700" dirty="0"/>
              <a:t>Run-time performance</a:t>
            </a:r>
          </a:p>
          <a:p>
            <a:pPr lvl="1">
              <a:buClrTx/>
            </a:pPr>
            <a:r>
              <a:rPr lang="en-US" sz="1700" dirty="0"/>
              <a:t>Recovery performance </a:t>
            </a:r>
          </a:p>
          <a:p>
            <a:pPr lvl="1"/>
            <a:endParaRPr lang="en-US" dirty="0" smtClean="0"/>
          </a:p>
          <a:p>
            <a:endParaRPr lang="el-GR" dirty="0" smtClean="0"/>
          </a:p>
          <a:p>
            <a:endParaRPr lang="en-US" dirty="0"/>
          </a:p>
        </p:txBody>
      </p:sp>
    </p:spTree>
    <p:extLst>
      <p:ext uri="{BB962C8B-B14F-4D97-AF65-F5344CB8AC3E}">
        <p14:creationId xmlns:p14="http://schemas.microsoft.com/office/powerpoint/2010/main" val="3603830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3">
                                            <p:txEl>
                                              <p:pRg st="11" end="11"/>
                                            </p:txEl>
                                          </p:spTgt>
                                        </p:tgtEl>
                                        <p:attrNameLst>
                                          <p:attrName>style.color</p:attrName>
                                        </p:attrNameLst>
                                      </p:cBhvr>
                                      <p:to>
                                        <a:schemeClr val="accent2"/>
                                      </p:to>
                                    </p:animClr>
                                    <p:animClr clrSpc="rgb" dir="cw">
                                      <p:cBhvr>
                                        <p:cTn id="7" dur="500" fill="hold"/>
                                        <p:tgtEl>
                                          <p:spTgt spid="3">
                                            <p:txEl>
                                              <p:pRg st="11" end="11"/>
                                            </p:txEl>
                                          </p:spTgt>
                                        </p:tgtEl>
                                        <p:attrNameLst>
                                          <p:attrName>fillcolor</p:attrName>
                                        </p:attrNameLst>
                                      </p:cBhvr>
                                      <p:to>
                                        <a:schemeClr val="accent2"/>
                                      </p:to>
                                    </p:animClr>
                                    <p:set>
                                      <p:cBhvr>
                                        <p:cTn id="8" dur="500" fill="hold"/>
                                        <p:tgtEl>
                                          <p:spTgt spid="3">
                                            <p:txEl>
                                              <p:pRg st="11" end="11"/>
                                            </p:txEl>
                                          </p:spTgt>
                                        </p:tgtEl>
                                        <p:attrNameLst>
                                          <p:attrName>fill.type</p:attrName>
                                        </p:attrNameLst>
                                      </p:cBhvr>
                                      <p:to>
                                        <p:strVal val="solid"/>
                                      </p:to>
                                    </p:set>
                                    <p:set>
                                      <p:cBhvr>
                                        <p:cTn id="9" dur="500" fill="hold"/>
                                        <p:tgtEl>
                                          <p:spTgt spid="3">
                                            <p:txEl>
                                              <p:pRg st="11" end="11"/>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dirty="0" smtClean="0"/>
              <a:t>Υλοποίηση</a:t>
            </a:r>
            <a:endParaRPr lang="en-US" dirty="0"/>
          </a:p>
        </p:txBody>
      </p:sp>
      <p:sp>
        <p:nvSpPr>
          <p:cNvPr id="3" name="Content Placeholder 2"/>
          <p:cNvSpPr>
            <a:spLocks noGrp="1"/>
          </p:cNvSpPr>
          <p:nvPr>
            <p:ph idx="1"/>
          </p:nvPr>
        </p:nvSpPr>
        <p:spPr>
          <a:xfrm>
            <a:off x="646112" y="1388534"/>
            <a:ext cx="9403742" cy="4859866"/>
          </a:xfrm>
        </p:spPr>
        <p:txBody>
          <a:bodyPr>
            <a:normAutofit/>
          </a:bodyPr>
          <a:lstStyle/>
          <a:p>
            <a:pPr>
              <a:lnSpc>
                <a:spcPct val="80000"/>
              </a:lnSpc>
              <a:buClrTx/>
            </a:pPr>
            <a:r>
              <a:rPr lang="en-US" dirty="0" err="1"/>
              <a:t>OpenSSD</a:t>
            </a:r>
            <a:r>
              <a:rPr lang="en-US" dirty="0"/>
              <a:t> board</a:t>
            </a:r>
          </a:p>
          <a:p>
            <a:pPr>
              <a:lnSpc>
                <a:spcPct val="80000"/>
              </a:lnSpc>
              <a:buClrTx/>
            </a:pPr>
            <a:r>
              <a:rPr lang="en-US" dirty="0"/>
              <a:t>ext4 file system (</a:t>
            </a:r>
            <a:r>
              <a:rPr lang="el-GR" dirty="0"/>
              <a:t>χρησιμοποιείται από τις περισσότερες πλατφόρμες </a:t>
            </a:r>
            <a:r>
              <a:rPr lang="en-US" dirty="0"/>
              <a:t>Android)</a:t>
            </a:r>
          </a:p>
          <a:p>
            <a:pPr>
              <a:lnSpc>
                <a:spcPct val="80000"/>
              </a:lnSpc>
              <a:buClrTx/>
            </a:pPr>
            <a:r>
              <a:rPr lang="en-US" dirty="0"/>
              <a:t>SQLite</a:t>
            </a:r>
          </a:p>
          <a:p>
            <a:pPr>
              <a:lnSpc>
                <a:spcPct val="80000"/>
              </a:lnSpc>
              <a:buClrTx/>
            </a:pPr>
            <a:r>
              <a:rPr lang="el-GR" dirty="0"/>
              <a:t>Αλλαγές σε </a:t>
            </a:r>
            <a:r>
              <a:rPr lang="en-US" dirty="0"/>
              <a:t>firmware, SQLite, file system</a:t>
            </a:r>
          </a:p>
          <a:p>
            <a:pPr lvl="1">
              <a:lnSpc>
                <a:spcPct val="80000"/>
              </a:lnSpc>
              <a:buClrTx/>
            </a:pPr>
            <a:r>
              <a:rPr lang="en-US" sz="2000" dirty="0"/>
              <a:t>X-L2P </a:t>
            </a:r>
            <a:r>
              <a:rPr lang="el-GR" sz="2000" dirty="0"/>
              <a:t>πίνακας</a:t>
            </a:r>
          </a:p>
          <a:p>
            <a:pPr lvl="1">
              <a:lnSpc>
                <a:spcPct val="80000"/>
              </a:lnSpc>
              <a:buClrTx/>
            </a:pPr>
            <a:r>
              <a:rPr lang="el-GR" sz="2000" dirty="0"/>
              <a:t>Επέκταση </a:t>
            </a:r>
            <a:r>
              <a:rPr lang="en-US" sz="2000" dirty="0"/>
              <a:t>SATA interface</a:t>
            </a:r>
            <a:r>
              <a:rPr lang="el-GR" sz="2000" dirty="0"/>
              <a:t>: </a:t>
            </a:r>
            <a:r>
              <a:rPr lang="en-US" sz="2000" dirty="0" err="1"/>
              <a:t>read,write,abort,commit</a:t>
            </a:r>
            <a:endParaRPr lang="en-US" sz="2000" dirty="0"/>
          </a:p>
          <a:p>
            <a:pPr lvl="1">
              <a:lnSpc>
                <a:spcPct val="80000"/>
              </a:lnSpc>
              <a:buClrTx/>
            </a:pPr>
            <a:r>
              <a:rPr lang="en-US" sz="2000" dirty="0"/>
              <a:t>SQLite – OFF MODE (</a:t>
            </a:r>
            <a:r>
              <a:rPr lang="el-GR" sz="2000" dirty="0"/>
              <a:t>χωρίς μηχανισμούς </a:t>
            </a:r>
            <a:r>
              <a:rPr lang="en-US" sz="2000" dirty="0"/>
              <a:t>logging)</a:t>
            </a:r>
          </a:p>
          <a:p>
            <a:pPr lvl="1">
              <a:lnSpc>
                <a:spcPct val="80000"/>
              </a:lnSpc>
              <a:buClrTx/>
            </a:pPr>
            <a:r>
              <a:rPr lang="el-GR" sz="2000" dirty="0"/>
              <a:t>Σύστημα αρχείων – </a:t>
            </a:r>
            <a:r>
              <a:rPr lang="en-US" sz="2000" dirty="0"/>
              <a:t>OFF MODE (</a:t>
            </a:r>
            <a:r>
              <a:rPr lang="el-GR" sz="2000" dirty="0"/>
              <a:t>χωρίς μηχανισμούς </a:t>
            </a:r>
            <a:r>
              <a:rPr lang="en-US" sz="2000" dirty="0"/>
              <a:t>journaling) </a:t>
            </a:r>
          </a:p>
        </p:txBody>
      </p:sp>
      <p:pic>
        <p:nvPicPr>
          <p:cNvPr id="4" name="Picture 3"/>
          <p:cNvPicPr>
            <a:picLocks noChangeAspect="1"/>
          </p:cNvPicPr>
          <p:nvPr/>
        </p:nvPicPr>
        <p:blipFill>
          <a:blip r:embed="rId3"/>
          <a:stretch>
            <a:fillRect/>
          </a:stretch>
        </p:blipFill>
        <p:spPr>
          <a:xfrm>
            <a:off x="8983053" y="4569229"/>
            <a:ext cx="2743200" cy="2143125"/>
          </a:xfrm>
          <a:prstGeom prst="rect">
            <a:avLst/>
          </a:prstGeom>
        </p:spPr>
      </p:pic>
    </p:spTree>
    <p:extLst>
      <p:ext uri="{BB962C8B-B14F-4D97-AF65-F5344CB8AC3E}">
        <p14:creationId xmlns:p14="http://schemas.microsoft.com/office/powerpoint/2010/main" val="130219053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dirty="0" smtClean="0"/>
              <a:t>Περιεχόμενα</a:t>
            </a:r>
            <a:endParaRPr lang="en-US" dirty="0"/>
          </a:p>
        </p:txBody>
      </p:sp>
      <p:sp>
        <p:nvSpPr>
          <p:cNvPr id="3" name="Content Placeholder 2"/>
          <p:cNvSpPr>
            <a:spLocks noGrp="1"/>
          </p:cNvSpPr>
          <p:nvPr>
            <p:ph idx="1"/>
          </p:nvPr>
        </p:nvSpPr>
        <p:spPr>
          <a:xfrm>
            <a:off x="829733" y="1219201"/>
            <a:ext cx="9601200" cy="5469466"/>
          </a:xfrm>
        </p:spPr>
        <p:txBody>
          <a:bodyPr>
            <a:noAutofit/>
          </a:bodyPr>
          <a:lstStyle/>
          <a:p>
            <a:pPr>
              <a:buClrTx/>
            </a:pPr>
            <a:r>
              <a:rPr lang="el-GR" sz="1600" dirty="0"/>
              <a:t>Εισαγωγή</a:t>
            </a:r>
            <a:endParaRPr lang="en-US" sz="1600" dirty="0"/>
          </a:p>
          <a:p>
            <a:pPr>
              <a:buClrTx/>
            </a:pPr>
            <a:r>
              <a:rPr lang="en-US" sz="1600" dirty="0"/>
              <a:t>SQLite</a:t>
            </a:r>
          </a:p>
          <a:p>
            <a:pPr lvl="1">
              <a:buClrTx/>
            </a:pPr>
            <a:r>
              <a:rPr lang="en-US" sz="1600" dirty="0"/>
              <a:t>Transactional Atomicity</a:t>
            </a:r>
          </a:p>
          <a:p>
            <a:pPr lvl="1">
              <a:buClrTx/>
            </a:pPr>
            <a:r>
              <a:rPr lang="en-US" sz="1600" dirty="0"/>
              <a:t>Buffer management </a:t>
            </a:r>
          </a:p>
          <a:p>
            <a:pPr>
              <a:buClrTx/>
            </a:pPr>
            <a:r>
              <a:rPr lang="en-US" sz="1600" dirty="0"/>
              <a:t>X-FTL </a:t>
            </a:r>
            <a:r>
              <a:rPr lang="el-GR" sz="1600" dirty="0"/>
              <a:t>για </a:t>
            </a:r>
            <a:r>
              <a:rPr lang="en-US" sz="1600" dirty="0"/>
              <a:t>SQLite</a:t>
            </a:r>
          </a:p>
          <a:p>
            <a:pPr lvl="1">
              <a:buClrTx/>
            </a:pPr>
            <a:r>
              <a:rPr lang="el-GR" sz="1600" dirty="0"/>
              <a:t>Γιατί </a:t>
            </a:r>
            <a:r>
              <a:rPr lang="en-US" sz="1600" dirty="0"/>
              <a:t>X-FTL</a:t>
            </a:r>
          </a:p>
          <a:p>
            <a:pPr lvl="1">
              <a:buClrTx/>
            </a:pPr>
            <a:r>
              <a:rPr lang="en-US" sz="1600" dirty="0"/>
              <a:t>RBJ vs WAL vs Copy – on –write</a:t>
            </a:r>
            <a:endParaRPr lang="el-GR" sz="1600" dirty="0"/>
          </a:p>
          <a:p>
            <a:pPr>
              <a:buClrTx/>
            </a:pPr>
            <a:r>
              <a:rPr lang="en-US" sz="1600" dirty="0"/>
              <a:t> X-FTL</a:t>
            </a:r>
          </a:p>
          <a:p>
            <a:pPr lvl="1">
              <a:buClrTx/>
            </a:pPr>
            <a:r>
              <a:rPr lang="en-US" sz="1600" dirty="0"/>
              <a:t>L2P &amp; X-L2P</a:t>
            </a:r>
          </a:p>
          <a:p>
            <a:pPr lvl="1">
              <a:buClrTx/>
            </a:pPr>
            <a:r>
              <a:rPr lang="en-US" sz="1600" dirty="0"/>
              <a:t>SATA commands</a:t>
            </a:r>
          </a:p>
          <a:p>
            <a:pPr lvl="1">
              <a:buClrTx/>
            </a:pPr>
            <a:r>
              <a:rPr lang="en-US" sz="1600" dirty="0"/>
              <a:t>Commit/Abort</a:t>
            </a:r>
          </a:p>
          <a:p>
            <a:pPr>
              <a:buClrTx/>
            </a:pPr>
            <a:r>
              <a:rPr lang="el-GR" sz="1600" dirty="0"/>
              <a:t>Αξιολόγηση</a:t>
            </a:r>
          </a:p>
          <a:p>
            <a:pPr lvl="1">
              <a:buClrTx/>
            </a:pPr>
            <a:r>
              <a:rPr lang="en-US" sz="1600" dirty="0"/>
              <a:t>Workloads</a:t>
            </a:r>
          </a:p>
          <a:p>
            <a:pPr lvl="1">
              <a:buClrTx/>
            </a:pPr>
            <a:r>
              <a:rPr lang="en-US" sz="1600" dirty="0"/>
              <a:t>Run-time performance</a:t>
            </a:r>
          </a:p>
          <a:p>
            <a:pPr lvl="1">
              <a:buClrTx/>
            </a:pPr>
            <a:r>
              <a:rPr lang="en-US" sz="1600" dirty="0"/>
              <a:t>Recovery performance </a:t>
            </a:r>
          </a:p>
          <a:p>
            <a:pPr lvl="1"/>
            <a:endParaRPr lang="en-US" sz="1600" dirty="0" smtClean="0"/>
          </a:p>
          <a:p>
            <a:endParaRPr lang="el-GR" sz="1800" dirty="0" smtClean="0"/>
          </a:p>
          <a:p>
            <a:endParaRPr lang="en-US" sz="1800" dirty="0"/>
          </a:p>
        </p:txBody>
      </p:sp>
    </p:spTree>
    <p:extLst>
      <p:ext uri="{BB962C8B-B14F-4D97-AF65-F5344CB8AC3E}">
        <p14:creationId xmlns:p14="http://schemas.microsoft.com/office/powerpoint/2010/main" val="2543717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3">
                                            <p:txEl>
                                              <p:pRg st="11" end="11"/>
                                            </p:txEl>
                                          </p:spTgt>
                                        </p:tgtEl>
                                        <p:attrNameLst>
                                          <p:attrName>style.color</p:attrName>
                                        </p:attrNameLst>
                                      </p:cBhvr>
                                      <p:to>
                                        <a:schemeClr val="accent2"/>
                                      </p:to>
                                    </p:animClr>
                                    <p:animClr clrSpc="rgb" dir="cw">
                                      <p:cBhvr>
                                        <p:cTn id="7" dur="500" fill="hold"/>
                                        <p:tgtEl>
                                          <p:spTgt spid="3">
                                            <p:txEl>
                                              <p:pRg st="11" end="11"/>
                                            </p:txEl>
                                          </p:spTgt>
                                        </p:tgtEl>
                                        <p:attrNameLst>
                                          <p:attrName>fillcolor</p:attrName>
                                        </p:attrNameLst>
                                      </p:cBhvr>
                                      <p:to>
                                        <a:schemeClr val="accent2"/>
                                      </p:to>
                                    </p:animClr>
                                    <p:set>
                                      <p:cBhvr>
                                        <p:cTn id="8" dur="500" fill="hold"/>
                                        <p:tgtEl>
                                          <p:spTgt spid="3">
                                            <p:txEl>
                                              <p:pRg st="11" end="11"/>
                                            </p:txEl>
                                          </p:spTgt>
                                        </p:tgtEl>
                                        <p:attrNameLst>
                                          <p:attrName>fill.type</p:attrName>
                                        </p:attrNameLst>
                                      </p:cBhvr>
                                      <p:to>
                                        <p:strVal val="solid"/>
                                      </p:to>
                                    </p:set>
                                    <p:set>
                                      <p:cBhvr>
                                        <p:cTn id="9" dur="500" fill="hold"/>
                                        <p:tgtEl>
                                          <p:spTgt spid="3">
                                            <p:txEl>
                                              <p:pRg st="11" end="11"/>
                                            </p:txEl>
                                          </p:spTgt>
                                        </p:tgtEl>
                                        <p:attrNameLst>
                                          <p:attrName>fill.on</p:attrName>
                                        </p:attrNameLst>
                                      </p:cBhvr>
                                      <p:to>
                                        <p:strVal val="true"/>
                                      </p:to>
                                    </p:set>
                                  </p:childTnLst>
                                </p:cTn>
                              </p:par>
                              <p:par>
                                <p:cTn id="10" presetID="19" presetClass="emph" presetSubtype="0" fill="hold" nodeType="withEffect">
                                  <p:stCondLst>
                                    <p:cond delay="0"/>
                                  </p:stCondLst>
                                  <p:childTnLst>
                                    <p:animClr clrSpc="rgb" dir="cw">
                                      <p:cBhvr override="childStyle">
                                        <p:cTn id="11" dur="500" fill="hold"/>
                                        <p:tgtEl>
                                          <p:spTgt spid="3">
                                            <p:txEl>
                                              <p:pRg st="12" end="12"/>
                                            </p:txEl>
                                          </p:spTgt>
                                        </p:tgtEl>
                                        <p:attrNameLst>
                                          <p:attrName>style.color</p:attrName>
                                        </p:attrNameLst>
                                      </p:cBhvr>
                                      <p:to>
                                        <a:schemeClr val="accent2"/>
                                      </p:to>
                                    </p:animClr>
                                    <p:animClr clrSpc="rgb" dir="cw">
                                      <p:cBhvr>
                                        <p:cTn id="12" dur="500" fill="hold"/>
                                        <p:tgtEl>
                                          <p:spTgt spid="3">
                                            <p:txEl>
                                              <p:pRg st="12" end="12"/>
                                            </p:txEl>
                                          </p:spTgt>
                                        </p:tgtEl>
                                        <p:attrNameLst>
                                          <p:attrName>fillcolor</p:attrName>
                                        </p:attrNameLst>
                                      </p:cBhvr>
                                      <p:to>
                                        <a:schemeClr val="accent2"/>
                                      </p:to>
                                    </p:animClr>
                                    <p:set>
                                      <p:cBhvr>
                                        <p:cTn id="13" dur="500" fill="hold"/>
                                        <p:tgtEl>
                                          <p:spTgt spid="3">
                                            <p:txEl>
                                              <p:pRg st="12" end="12"/>
                                            </p:txEl>
                                          </p:spTgt>
                                        </p:tgtEl>
                                        <p:attrNameLst>
                                          <p:attrName>fill.type</p:attrName>
                                        </p:attrNameLst>
                                      </p:cBhvr>
                                      <p:to>
                                        <p:strVal val="solid"/>
                                      </p:to>
                                    </p:set>
                                    <p:set>
                                      <p:cBhvr>
                                        <p:cTn id="14" dur="500" fill="hold"/>
                                        <p:tgtEl>
                                          <p:spTgt spid="3">
                                            <p:txEl>
                                              <p:pRg st="12" end="12"/>
                                            </p:txEl>
                                          </p:spTgt>
                                        </p:tgtEl>
                                        <p:attrNameLst>
                                          <p:attrName>fill.on</p:attrName>
                                        </p:attrNameLst>
                                      </p:cBhvr>
                                      <p:to>
                                        <p:strVal val="true"/>
                                      </p:to>
                                    </p:set>
                                  </p:childTnLst>
                                </p:cTn>
                              </p:par>
                              <p:par>
                                <p:cTn id="15" presetID="19" presetClass="emph" presetSubtype="0" fill="hold" nodeType="withEffect">
                                  <p:stCondLst>
                                    <p:cond delay="0"/>
                                  </p:stCondLst>
                                  <p:childTnLst>
                                    <p:animClr clrSpc="rgb" dir="cw">
                                      <p:cBhvr override="childStyle">
                                        <p:cTn id="16" dur="500" fill="hold"/>
                                        <p:tgtEl>
                                          <p:spTgt spid="3">
                                            <p:txEl>
                                              <p:pRg st="13" end="13"/>
                                            </p:txEl>
                                          </p:spTgt>
                                        </p:tgtEl>
                                        <p:attrNameLst>
                                          <p:attrName>style.color</p:attrName>
                                        </p:attrNameLst>
                                      </p:cBhvr>
                                      <p:to>
                                        <a:schemeClr val="accent2"/>
                                      </p:to>
                                    </p:animClr>
                                    <p:animClr clrSpc="rgb" dir="cw">
                                      <p:cBhvr>
                                        <p:cTn id="17" dur="500" fill="hold"/>
                                        <p:tgtEl>
                                          <p:spTgt spid="3">
                                            <p:txEl>
                                              <p:pRg st="13" end="13"/>
                                            </p:txEl>
                                          </p:spTgt>
                                        </p:tgtEl>
                                        <p:attrNameLst>
                                          <p:attrName>fillcolor</p:attrName>
                                        </p:attrNameLst>
                                      </p:cBhvr>
                                      <p:to>
                                        <a:schemeClr val="accent2"/>
                                      </p:to>
                                    </p:animClr>
                                    <p:set>
                                      <p:cBhvr>
                                        <p:cTn id="18" dur="500" fill="hold"/>
                                        <p:tgtEl>
                                          <p:spTgt spid="3">
                                            <p:txEl>
                                              <p:pRg st="13" end="13"/>
                                            </p:txEl>
                                          </p:spTgt>
                                        </p:tgtEl>
                                        <p:attrNameLst>
                                          <p:attrName>fill.type</p:attrName>
                                        </p:attrNameLst>
                                      </p:cBhvr>
                                      <p:to>
                                        <p:strVal val="solid"/>
                                      </p:to>
                                    </p:set>
                                    <p:set>
                                      <p:cBhvr>
                                        <p:cTn id="19" dur="500" fill="hold"/>
                                        <p:tgtEl>
                                          <p:spTgt spid="3">
                                            <p:txEl>
                                              <p:pRg st="13" end="13"/>
                                            </p:txEl>
                                          </p:spTgt>
                                        </p:tgtEl>
                                        <p:attrNameLst>
                                          <p:attrName>fill.on</p:attrName>
                                        </p:attrNameLst>
                                      </p:cBhvr>
                                      <p:to>
                                        <p:strVal val="true"/>
                                      </p:to>
                                    </p:set>
                                  </p:childTnLst>
                                </p:cTn>
                              </p:par>
                              <p:par>
                                <p:cTn id="20" presetID="19" presetClass="emph" presetSubtype="0" fill="hold" nodeType="withEffect">
                                  <p:stCondLst>
                                    <p:cond delay="0"/>
                                  </p:stCondLst>
                                  <p:childTnLst>
                                    <p:animClr clrSpc="rgb" dir="cw">
                                      <p:cBhvr override="childStyle">
                                        <p:cTn id="21" dur="500" fill="hold"/>
                                        <p:tgtEl>
                                          <p:spTgt spid="3">
                                            <p:txEl>
                                              <p:pRg st="14" end="14"/>
                                            </p:txEl>
                                          </p:spTgt>
                                        </p:tgtEl>
                                        <p:attrNameLst>
                                          <p:attrName>style.color</p:attrName>
                                        </p:attrNameLst>
                                      </p:cBhvr>
                                      <p:to>
                                        <a:schemeClr val="accent2"/>
                                      </p:to>
                                    </p:animClr>
                                    <p:animClr clrSpc="rgb" dir="cw">
                                      <p:cBhvr>
                                        <p:cTn id="22" dur="500" fill="hold"/>
                                        <p:tgtEl>
                                          <p:spTgt spid="3">
                                            <p:txEl>
                                              <p:pRg st="14" end="14"/>
                                            </p:txEl>
                                          </p:spTgt>
                                        </p:tgtEl>
                                        <p:attrNameLst>
                                          <p:attrName>fillcolor</p:attrName>
                                        </p:attrNameLst>
                                      </p:cBhvr>
                                      <p:to>
                                        <a:schemeClr val="accent2"/>
                                      </p:to>
                                    </p:animClr>
                                    <p:set>
                                      <p:cBhvr>
                                        <p:cTn id="23" dur="500" fill="hold"/>
                                        <p:tgtEl>
                                          <p:spTgt spid="3">
                                            <p:txEl>
                                              <p:pRg st="14" end="14"/>
                                            </p:txEl>
                                          </p:spTgt>
                                        </p:tgtEl>
                                        <p:attrNameLst>
                                          <p:attrName>fill.type</p:attrName>
                                        </p:attrNameLst>
                                      </p:cBhvr>
                                      <p:to>
                                        <p:strVal val="solid"/>
                                      </p:to>
                                    </p:set>
                                    <p:set>
                                      <p:cBhvr>
                                        <p:cTn id="24" dur="500" fill="hold"/>
                                        <p:tgtEl>
                                          <p:spTgt spid="3">
                                            <p:txEl>
                                              <p:pRg st="14" end="14"/>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dirty="0" smtClean="0"/>
              <a:t>Αξιολόγηση</a:t>
            </a:r>
            <a:endParaRPr lang="en-US" dirty="0"/>
          </a:p>
        </p:txBody>
      </p:sp>
      <p:sp>
        <p:nvSpPr>
          <p:cNvPr id="3" name="Content Placeholder 2"/>
          <p:cNvSpPr>
            <a:spLocks noGrp="1"/>
          </p:cNvSpPr>
          <p:nvPr>
            <p:ph idx="1"/>
          </p:nvPr>
        </p:nvSpPr>
        <p:spPr>
          <a:xfrm>
            <a:off x="1103312" y="1507068"/>
            <a:ext cx="8947522" cy="4741332"/>
          </a:xfrm>
        </p:spPr>
        <p:txBody>
          <a:bodyPr>
            <a:noAutofit/>
          </a:bodyPr>
          <a:lstStyle/>
          <a:p>
            <a:pPr>
              <a:lnSpc>
                <a:spcPct val="90000"/>
              </a:lnSpc>
              <a:buClrTx/>
            </a:pPr>
            <a:r>
              <a:rPr lang="en-US" sz="1800" dirty="0"/>
              <a:t>Workloads:</a:t>
            </a:r>
          </a:p>
          <a:p>
            <a:pPr lvl="1">
              <a:lnSpc>
                <a:spcPct val="90000"/>
              </a:lnSpc>
              <a:buClrTx/>
            </a:pPr>
            <a:r>
              <a:rPr lang="en-US" b="1" dirty="0"/>
              <a:t>Synthetic:  TPC-H benchmark</a:t>
            </a:r>
          </a:p>
          <a:p>
            <a:pPr lvl="2">
              <a:lnSpc>
                <a:spcPct val="90000"/>
              </a:lnSpc>
              <a:buClrTx/>
            </a:pPr>
            <a:r>
              <a:rPr lang="en-US" sz="1800" dirty="0"/>
              <a:t>60,000 </a:t>
            </a:r>
            <a:r>
              <a:rPr lang="el-GR" sz="1800" dirty="0"/>
              <a:t>πλειάδες</a:t>
            </a:r>
            <a:r>
              <a:rPr lang="en-US" sz="1800" dirty="0"/>
              <a:t>, 220 bytes </a:t>
            </a:r>
            <a:r>
              <a:rPr lang="el-GR" sz="1800" dirty="0"/>
              <a:t>ανά πλειάδα</a:t>
            </a:r>
            <a:endParaRPr lang="en-US" sz="1800" dirty="0"/>
          </a:p>
          <a:p>
            <a:pPr lvl="2">
              <a:lnSpc>
                <a:spcPct val="90000"/>
              </a:lnSpc>
              <a:buClrTx/>
            </a:pPr>
            <a:r>
              <a:rPr lang="el-GR" sz="1800" dirty="0"/>
              <a:t>Τυχαία </a:t>
            </a:r>
            <a:r>
              <a:rPr lang="en-US" sz="1800" dirty="0"/>
              <a:t>updates </a:t>
            </a:r>
            <a:r>
              <a:rPr lang="el-GR" sz="1800" dirty="0"/>
              <a:t>των 1-20 σελίδων</a:t>
            </a:r>
          </a:p>
          <a:p>
            <a:pPr lvl="1">
              <a:lnSpc>
                <a:spcPct val="90000"/>
              </a:lnSpc>
              <a:buClrTx/>
            </a:pPr>
            <a:r>
              <a:rPr lang="en-US" b="1" dirty="0"/>
              <a:t>Android smartphone: Trace </a:t>
            </a:r>
            <a:r>
              <a:rPr lang="el-GR" b="1" dirty="0"/>
              <a:t>εφαρμογών που χρησιμοποιούν </a:t>
            </a:r>
            <a:r>
              <a:rPr lang="en-US" b="1" dirty="0"/>
              <a:t>SQLite</a:t>
            </a:r>
            <a:endParaRPr lang="el-GR" b="1" dirty="0"/>
          </a:p>
          <a:p>
            <a:pPr lvl="2">
              <a:lnSpc>
                <a:spcPct val="90000"/>
              </a:lnSpc>
              <a:buClrTx/>
            </a:pPr>
            <a:r>
              <a:rPr lang="en-US" sz="1800" dirty="0"/>
              <a:t>RL bench (https://play.google.com/store/apps/details?id=com.redlicense.benchmark.sqlite&amp;hl=en), Facebook, Gmail, web browser</a:t>
            </a:r>
          </a:p>
          <a:p>
            <a:pPr lvl="1">
              <a:lnSpc>
                <a:spcPct val="90000"/>
              </a:lnSpc>
              <a:buClrTx/>
            </a:pPr>
            <a:r>
              <a:rPr lang="en-US" b="1" dirty="0"/>
              <a:t>Database:  TPC-C benchmarks </a:t>
            </a:r>
          </a:p>
          <a:p>
            <a:pPr lvl="2">
              <a:lnSpc>
                <a:spcPct val="90000"/>
              </a:lnSpc>
              <a:buClrTx/>
            </a:pPr>
            <a:r>
              <a:rPr lang="en-US" sz="1800" dirty="0">
                <a:hlinkClick r:id="rId3"/>
              </a:rPr>
              <a:t>http://www.tpc.org/information/benchmarks.asp</a:t>
            </a:r>
            <a:endParaRPr lang="en-US" sz="1800" dirty="0"/>
          </a:p>
          <a:p>
            <a:pPr lvl="2">
              <a:lnSpc>
                <a:spcPct val="90000"/>
              </a:lnSpc>
              <a:buClrTx/>
            </a:pPr>
            <a:r>
              <a:rPr lang="en-US" sz="1800" dirty="0"/>
              <a:t>Original, read intensive</a:t>
            </a:r>
          </a:p>
          <a:p>
            <a:pPr lvl="1">
              <a:lnSpc>
                <a:spcPct val="90000"/>
              </a:lnSpc>
              <a:buClrTx/>
            </a:pPr>
            <a:r>
              <a:rPr lang="en-US" b="1" dirty="0"/>
              <a:t>File System Workload</a:t>
            </a:r>
          </a:p>
          <a:p>
            <a:pPr lvl="2">
              <a:lnSpc>
                <a:spcPct val="90000"/>
              </a:lnSpc>
              <a:buClrTx/>
            </a:pPr>
            <a:r>
              <a:rPr lang="en-GB" sz="1800" dirty="0"/>
              <a:t>Flexible I/O(FIO), random write, adjust </a:t>
            </a:r>
            <a:r>
              <a:rPr lang="en-GB" sz="1800" dirty="0" err="1"/>
              <a:t>fsync</a:t>
            </a:r>
            <a:r>
              <a:rPr lang="en-GB" sz="1800" dirty="0"/>
              <a:t> frequency</a:t>
            </a:r>
            <a:endParaRPr lang="el-GR" sz="1800" dirty="0"/>
          </a:p>
          <a:p>
            <a:pPr>
              <a:lnSpc>
                <a:spcPct val="90000"/>
              </a:lnSpc>
              <a:buClrTx/>
            </a:pPr>
            <a:r>
              <a:rPr lang="en-US" sz="1800" dirty="0"/>
              <a:t>Run-time performance &amp; Recovery time.</a:t>
            </a:r>
          </a:p>
          <a:p>
            <a:pPr lvl="2"/>
            <a:endParaRPr lang="en-US" sz="1800" dirty="0" smtClean="0"/>
          </a:p>
          <a:p>
            <a:pPr lvl="1"/>
            <a:endParaRPr lang="en-US" sz="2000" dirty="0" smtClean="0"/>
          </a:p>
          <a:p>
            <a:pPr lvl="1"/>
            <a:endParaRPr lang="en-US" sz="2000" dirty="0"/>
          </a:p>
        </p:txBody>
      </p:sp>
    </p:spTree>
    <p:extLst>
      <p:ext uri="{BB962C8B-B14F-4D97-AF65-F5344CB8AC3E}">
        <p14:creationId xmlns:p14="http://schemas.microsoft.com/office/powerpoint/2010/main" val="264352571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sz="3600" dirty="0"/>
              <a:t>Αποτελέσματα</a:t>
            </a:r>
            <a:r>
              <a:rPr lang="en-US" sz="3600" dirty="0"/>
              <a:t> -  Run – time performance</a:t>
            </a:r>
            <a:r>
              <a:rPr lang="el-GR" sz="3600" dirty="0"/>
              <a:t> </a:t>
            </a:r>
            <a:endParaRPr lang="en-US" sz="3600" dirty="0"/>
          </a:p>
        </p:txBody>
      </p:sp>
      <p:pic>
        <p:nvPicPr>
          <p:cNvPr id="4" name="Content Placeholder 3"/>
          <p:cNvPicPr>
            <a:picLocks noGrp="1" noChangeAspect="1"/>
          </p:cNvPicPr>
          <p:nvPr>
            <p:ph idx="1"/>
          </p:nvPr>
        </p:nvPicPr>
        <p:blipFill rotWithShape="1">
          <a:blip r:embed="rId3"/>
          <a:srcRect r="46814"/>
          <a:stretch/>
        </p:blipFill>
        <p:spPr>
          <a:xfrm>
            <a:off x="1354851" y="1152983"/>
            <a:ext cx="3993621" cy="2692311"/>
          </a:xfrm>
          <a:prstGeom prst="rect">
            <a:avLst/>
          </a:prstGeom>
        </p:spPr>
      </p:pic>
      <p:pic>
        <p:nvPicPr>
          <p:cNvPr id="5" name="Picture 4"/>
          <p:cNvPicPr/>
          <p:nvPr/>
        </p:nvPicPr>
        <p:blipFill rotWithShape="1">
          <a:blip r:embed="rId4"/>
          <a:srcRect l="4002" t="2895" r="4416" b="11942"/>
          <a:stretch/>
        </p:blipFill>
        <p:spPr>
          <a:xfrm>
            <a:off x="6143017" y="1152983"/>
            <a:ext cx="4220184" cy="2731182"/>
          </a:xfrm>
          <a:prstGeom prst="rect">
            <a:avLst/>
          </a:prstGeom>
        </p:spPr>
      </p:pic>
      <p:pic>
        <p:nvPicPr>
          <p:cNvPr id="6" name="Content Placeholder 3"/>
          <p:cNvPicPr>
            <a:picLocks noChangeAspect="1"/>
          </p:cNvPicPr>
          <p:nvPr/>
        </p:nvPicPr>
        <p:blipFill rotWithShape="1">
          <a:blip r:embed="rId3"/>
          <a:srcRect l="56765" t="3567" r="223" b="-3567"/>
          <a:stretch/>
        </p:blipFill>
        <p:spPr>
          <a:xfrm>
            <a:off x="1354850" y="3884165"/>
            <a:ext cx="3993622" cy="2973835"/>
          </a:xfrm>
          <a:prstGeom prst="rect">
            <a:avLst/>
          </a:prstGeom>
        </p:spPr>
      </p:pic>
      <p:pic>
        <p:nvPicPr>
          <p:cNvPr id="7" name="Picture 6"/>
          <p:cNvPicPr/>
          <p:nvPr/>
        </p:nvPicPr>
        <p:blipFill>
          <a:blip r:embed="rId5"/>
          <a:stretch>
            <a:fillRect/>
          </a:stretch>
        </p:blipFill>
        <p:spPr>
          <a:xfrm>
            <a:off x="6143018" y="3942331"/>
            <a:ext cx="4220184" cy="2857501"/>
          </a:xfrm>
          <a:prstGeom prst="rect">
            <a:avLst/>
          </a:prstGeom>
        </p:spPr>
      </p:pic>
    </p:spTree>
    <p:extLst>
      <p:ext uri="{BB962C8B-B14F-4D97-AF65-F5344CB8AC3E}">
        <p14:creationId xmlns:p14="http://schemas.microsoft.com/office/powerpoint/2010/main" val="360495158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4"/>
            <a:ext cx="10058400" cy="1406730"/>
          </a:xfrm>
        </p:spPr>
        <p:txBody>
          <a:bodyPr/>
          <a:lstStyle/>
          <a:p>
            <a:r>
              <a:rPr lang="el-GR" dirty="0" smtClean="0"/>
              <a:t>Περιεχόμενα</a:t>
            </a:r>
            <a:endParaRPr lang="en-US" dirty="0"/>
          </a:p>
        </p:txBody>
      </p:sp>
      <p:sp>
        <p:nvSpPr>
          <p:cNvPr id="3" name="Content Placeholder 2"/>
          <p:cNvSpPr>
            <a:spLocks noGrp="1"/>
          </p:cNvSpPr>
          <p:nvPr>
            <p:ph idx="1"/>
          </p:nvPr>
        </p:nvSpPr>
        <p:spPr>
          <a:xfrm>
            <a:off x="829733" y="1219201"/>
            <a:ext cx="9601200" cy="5469466"/>
          </a:xfrm>
        </p:spPr>
        <p:txBody>
          <a:bodyPr>
            <a:normAutofit fontScale="92500" lnSpcReduction="20000"/>
          </a:bodyPr>
          <a:lstStyle/>
          <a:p>
            <a:pPr>
              <a:buClrTx/>
            </a:pPr>
            <a:r>
              <a:rPr lang="el-GR" dirty="0" smtClean="0"/>
              <a:t>Εισαγωγή</a:t>
            </a:r>
            <a:endParaRPr lang="en-US" dirty="0" smtClean="0"/>
          </a:p>
          <a:p>
            <a:pPr>
              <a:buClrTx/>
            </a:pPr>
            <a:r>
              <a:rPr lang="en-US" dirty="0" smtClean="0"/>
              <a:t>SQLite</a:t>
            </a:r>
          </a:p>
          <a:p>
            <a:pPr lvl="1">
              <a:buClrTx/>
            </a:pPr>
            <a:r>
              <a:rPr lang="en-US" dirty="0" smtClean="0"/>
              <a:t>Transactional Atomicity</a:t>
            </a:r>
          </a:p>
          <a:p>
            <a:pPr lvl="1">
              <a:buClrTx/>
            </a:pPr>
            <a:r>
              <a:rPr lang="en-US" dirty="0" smtClean="0"/>
              <a:t>Buffer management </a:t>
            </a:r>
          </a:p>
          <a:p>
            <a:pPr>
              <a:buClrTx/>
            </a:pPr>
            <a:r>
              <a:rPr lang="en-US" dirty="0" smtClean="0"/>
              <a:t>X-FTL </a:t>
            </a:r>
            <a:r>
              <a:rPr lang="el-GR" dirty="0" smtClean="0"/>
              <a:t>για </a:t>
            </a:r>
            <a:r>
              <a:rPr lang="en-US" dirty="0" smtClean="0"/>
              <a:t>SQLite</a:t>
            </a:r>
          </a:p>
          <a:p>
            <a:pPr lvl="1">
              <a:buClrTx/>
            </a:pPr>
            <a:r>
              <a:rPr lang="el-GR" dirty="0" smtClean="0"/>
              <a:t>Γιατί </a:t>
            </a:r>
            <a:r>
              <a:rPr lang="en-US" dirty="0" smtClean="0"/>
              <a:t>X-FTL</a:t>
            </a:r>
          </a:p>
          <a:p>
            <a:pPr lvl="1">
              <a:buClrTx/>
            </a:pPr>
            <a:r>
              <a:rPr lang="en-US" dirty="0" smtClean="0"/>
              <a:t>RBJ vs WAL vs Copy – on –write</a:t>
            </a:r>
            <a:endParaRPr lang="el-GR" dirty="0"/>
          </a:p>
          <a:p>
            <a:pPr>
              <a:buClrTx/>
            </a:pPr>
            <a:r>
              <a:rPr lang="en-US" dirty="0" smtClean="0"/>
              <a:t> X-FTL</a:t>
            </a:r>
          </a:p>
          <a:p>
            <a:pPr lvl="1">
              <a:buClrTx/>
            </a:pPr>
            <a:r>
              <a:rPr lang="en-US" dirty="0" smtClean="0"/>
              <a:t>L2P &amp; X-L2P</a:t>
            </a:r>
          </a:p>
          <a:p>
            <a:pPr lvl="1">
              <a:buClrTx/>
            </a:pPr>
            <a:r>
              <a:rPr lang="en-US" dirty="0" smtClean="0"/>
              <a:t>SATA commands</a:t>
            </a:r>
          </a:p>
          <a:p>
            <a:pPr lvl="1">
              <a:buClrTx/>
            </a:pPr>
            <a:r>
              <a:rPr lang="en-US" dirty="0" smtClean="0"/>
              <a:t>Commit/Abort</a:t>
            </a:r>
            <a:endParaRPr lang="el-GR" dirty="0" smtClean="0"/>
          </a:p>
          <a:p>
            <a:pPr>
              <a:buClrTx/>
            </a:pPr>
            <a:r>
              <a:rPr lang="el-GR" dirty="0" smtClean="0"/>
              <a:t>Υλοποίηση</a:t>
            </a:r>
            <a:endParaRPr lang="en-US" dirty="0" smtClean="0"/>
          </a:p>
          <a:p>
            <a:pPr>
              <a:buClrTx/>
            </a:pPr>
            <a:r>
              <a:rPr lang="el-GR" dirty="0" smtClean="0"/>
              <a:t>Αξιολόγηση</a:t>
            </a:r>
          </a:p>
          <a:p>
            <a:pPr lvl="1">
              <a:buClrTx/>
            </a:pPr>
            <a:r>
              <a:rPr lang="en-US" dirty="0" smtClean="0"/>
              <a:t>Workloads</a:t>
            </a:r>
          </a:p>
          <a:p>
            <a:pPr lvl="1">
              <a:buClrTx/>
            </a:pPr>
            <a:r>
              <a:rPr lang="en-US" dirty="0" smtClean="0"/>
              <a:t>Run-time performance</a:t>
            </a:r>
          </a:p>
          <a:p>
            <a:pPr lvl="1">
              <a:buClrTx/>
            </a:pPr>
            <a:r>
              <a:rPr lang="en-US" dirty="0" smtClean="0"/>
              <a:t>Recovery performance </a:t>
            </a:r>
          </a:p>
          <a:p>
            <a:pPr lvl="1"/>
            <a:endParaRPr lang="en-US" dirty="0" smtClean="0"/>
          </a:p>
          <a:p>
            <a:endParaRPr lang="el-GR" dirty="0" smtClean="0"/>
          </a:p>
          <a:p>
            <a:endParaRPr lang="en-US" dirty="0"/>
          </a:p>
        </p:txBody>
      </p:sp>
    </p:spTree>
    <p:extLst>
      <p:ext uri="{BB962C8B-B14F-4D97-AF65-F5344CB8AC3E}">
        <p14:creationId xmlns:p14="http://schemas.microsoft.com/office/powerpoint/2010/main" val="23724074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3">
                                            <p:txEl>
                                              <p:pRg st="0" end="0"/>
                                            </p:txEl>
                                          </p:spTgt>
                                        </p:tgtEl>
                                        <p:attrNameLst>
                                          <p:attrName>style.color</p:attrName>
                                        </p:attrNameLst>
                                      </p:cBhvr>
                                      <p:to>
                                        <a:schemeClr val="accent2"/>
                                      </p:to>
                                    </p:animClr>
                                    <p:animClr clrSpc="rgb" dir="cw">
                                      <p:cBhvr>
                                        <p:cTn id="7" dur="500" fill="hold"/>
                                        <p:tgtEl>
                                          <p:spTgt spid="3">
                                            <p:txEl>
                                              <p:pRg st="0" end="0"/>
                                            </p:txEl>
                                          </p:spTgt>
                                        </p:tgtEl>
                                        <p:attrNameLst>
                                          <p:attrName>fillcolor</p:attrName>
                                        </p:attrNameLst>
                                      </p:cBhvr>
                                      <p:to>
                                        <a:schemeClr val="accent2"/>
                                      </p:to>
                                    </p:animClr>
                                    <p:set>
                                      <p:cBhvr>
                                        <p:cTn id="8" dur="500" fill="hold"/>
                                        <p:tgtEl>
                                          <p:spTgt spid="3">
                                            <p:txEl>
                                              <p:pRg st="0" end="0"/>
                                            </p:txEl>
                                          </p:spTgt>
                                        </p:tgtEl>
                                        <p:attrNameLst>
                                          <p:attrName>fill.type</p:attrName>
                                        </p:attrNameLst>
                                      </p:cBhvr>
                                      <p:to>
                                        <p:strVal val="solid"/>
                                      </p:to>
                                    </p:set>
                                    <p:set>
                                      <p:cBhvr>
                                        <p:cTn id="9" dur="500" fill="hold"/>
                                        <p:tgtEl>
                                          <p:spTgt spid="3">
                                            <p:txEl>
                                              <p:pRg st="0" end="0"/>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3"/>
          <a:stretch>
            <a:fillRect/>
          </a:stretch>
        </p:blipFill>
        <p:spPr>
          <a:xfrm>
            <a:off x="2929467" y="169333"/>
            <a:ext cx="4351866" cy="6451600"/>
          </a:xfrm>
          <a:prstGeom prst="rect">
            <a:avLst/>
          </a:prstGeom>
        </p:spPr>
      </p:pic>
    </p:spTree>
    <p:extLst>
      <p:ext uri="{BB962C8B-B14F-4D97-AF65-F5344CB8AC3E}">
        <p14:creationId xmlns:p14="http://schemas.microsoft.com/office/powerpoint/2010/main" val="12043111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dirty="0" smtClean="0"/>
              <a:t>Αποτελέσματα – </a:t>
            </a:r>
            <a:r>
              <a:rPr lang="en-US" dirty="0" smtClean="0"/>
              <a:t>Recovery performance</a:t>
            </a:r>
            <a:endParaRPr lang="en-US" dirty="0"/>
          </a:p>
        </p:txBody>
      </p:sp>
      <p:sp>
        <p:nvSpPr>
          <p:cNvPr id="3" name="Content Placeholder 2"/>
          <p:cNvSpPr>
            <a:spLocks noGrp="1"/>
          </p:cNvSpPr>
          <p:nvPr>
            <p:ph idx="1"/>
          </p:nvPr>
        </p:nvSpPr>
        <p:spPr/>
        <p:txBody>
          <a:bodyPr/>
          <a:lstStyle/>
          <a:p>
            <a:pPr>
              <a:buClrTx/>
            </a:pPr>
            <a:r>
              <a:rPr lang="el-GR" dirty="0" smtClean="0"/>
              <a:t>Σφάλμα κατά τη λειτουργία της </a:t>
            </a:r>
            <a:r>
              <a:rPr lang="en-US" dirty="0" smtClean="0"/>
              <a:t>SQLite</a:t>
            </a:r>
            <a:r>
              <a:rPr lang="el-GR" dirty="0" smtClean="0"/>
              <a:t>.</a:t>
            </a:r>
            <a:endParaRPr lang="en-US" dirty="0" smtClean="0"/>
          </a:p>
          <a:p>
            <a:pPr>
              <a:buClrTx/>
            </a:pPr>
            <a:endParaRPr lang="el-GR" dirty="0" smtClean="0"/>
          </a:p>
          <a:p>
            <a:pPr>
              <a:buClrTx/>
            </a:pPr>
            <a:r>
              <a:rPr lang="el-GR" dirty="0" smtClean="0"/>
              <a:t>Μέτρηση χρόνου επαναφοράς σε συνεπή κατάσταση (</a:t>
            </a:r>
            <a:r>
              <a:rPr lang="en-US" dirty="0" smtClean="0"/>
              <a:t>all or nothing). </a:t>
            </a:r>
            <a:endParaRPr lang="el-GR" dirty="0" smtClean="0"/>
          </a:p>
          <a:p>
            <a:endParaRPr lang="en-US" dirty="0"/>
          </a:p>
        </p:txBody>
      </p:sp>
      <p:pic>
        <p:nvPicPr>
          <p:cNvPr id="4" name="Picture 3"/>
          <p:cNvPicPr/>
          <p:nvPr/>
        </p:nvPicPr>
        <p:blipFill>
          <a:blip r:embed="rId3"/>
          <a:stretch>
            <a:fillRect/>
          </a:stretch>
        </p:blipFill>
        <p:spPr>
          <a:xfrm>
            <a:off x="2556933" y="3996266"/>
            <a:ext cx="6028267" cy="1676400"/>
          </a:xfrm>
          <a:prstGeom prst="rect">
            <a:avLst/>
          </a:prstGeom>
        </p:spPr>
      </p:pic>
    </p:spTree>
    <p:extLst>
      <p:ext uri="{BB962C8B-B14F-4D97-AF65-F5344CB8AC3E}">
        <p14:creationId xmlns:p14="http://schemas.microsoft.com/office/powerpoint/2010/main" val="213800788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dirty="0" smtClean="0"/>
              <a:t>Συμπεράσματα</a:t>
            </a:r>
            <a:endParaRPr lang="en-US" dirty="0"/>
          </a:p>
        </p:txBody>
      </p:sp>
      <p:sp>
        <p:nvSpPr>
          <p:cNvPr id="3" name="Content Placeholder 2"/>
          <p:cNvSpPr>
            <a:spLocks noGrp="1"/>
          </p:cNvSpPr>
          <p:nvPr>
            <p:ph idx="1"/>
          </p:nvPr>
        </p:nvSpPr>
        <p:spPr>
          <a:xfrm>
            <a:off x="646111" y="1388533"/>
            <a:ext cx="10055755" cy="5283199"/>
          </a:xfrm>
        </p:spPr>
        <p:txBody>
          <a:bodyPr>
            <a:normAutofit lnSpcReduction="10000"/>
          </a:bodyPr>
          <a:lstStyle/>
          <a:p>
            <a:pPr>
              <a:buClrTx/>
            </a:pPr>
            <a:r>
              <a:rPr lang="el-GR" dirty="0" smtClean="0"/>
              <a:t>Μεταφορά ευθύνης της ατομικότητας των </a:t>
            </a:r>
            <a:r>
              <a:rPr lang="en-US" dirty="0" smtClean="0"/>
              <a:t>transactions </a:t>
            </a:r>
            <a:r>
              <a:rPr lang="el-GR" dirty="0" smtClean="0"/>
              <a:t>από τις εφαρμογές στο </a:t>
            </a:r>
            <a:r>
              <a:rPr lang="en-US" dirty="0" smtClean="0"/>
              <a:t>storage layer.</a:t>
            </a:r>
          </a:p>
          <a:p>
            <a:pPr>
              <a:buClrTx/>
            </a:pPr>
            <a:endParaRPr lang="en-US" dirty="0" smtClean="0"/>
          </a:p>
          <a:p>
            <a:pPr>
              <a:buClrTx/>
            </a:pPr>
            <a:r>
              <a:rPr lang="el-GR" dirty="0" smtClean="0"/>
              <a:t>Εμετάλλευση τεχνικής </a:t>
            </a:r>
            <a:r>
              <a:rPr lang="en-US" dirty="0" smtClean="0"/>
              <a:t>copy – on – write </a:t>
            </a:r>
            <a:r>
              <a:rPr lang="el-GR" dirty="0" smtClean="0"/>
              <a:t>του </a:t>
            </a:r>
            <a:r>
              <a:rPr lang="en-US" dirty="0" smtClean="0"/>
              <a:t>flash translation layer </a:t>
            </a:r>
            <a:r>
              <a:rPr lang="el-GR" dirty="0" smtClean="0"/>
              <a:t> που υπάρχει στο </a:t>
            </a:r>
            <a:r>
              <a:rPr lang="en-US" dirty="0" smtClean="0"/>
              <a:t>controller </a:t>
            </a:r>
            <a:r>
              <a:rPr lang="el-GR" dirty="0" smtClean="0"/>
              <a:t>του </a:t>
            </a:r>
            <a:r>
              <a:rPr lang="en-US" dirty="0" smtClean="0"/>
              <a:t>flash storage</a:t>
            </a:r>
            <a:r>
              <a:rPr lang="el-GR" dirty="0" smtClean="0"/>
              <a:t>(που χρησιμοποιείται στις περισσότερες κινητές συσκευές).</a:t>
            </a:r>
            <a:endParaRPr lang="en-US" dirty="0" smtClean="0"/>
          </a:p>
          <a:p>
            <a:pPr>
              <a:buClrTx/>
            </a:pPr>
            <a:endParaRPr lang="el-GR" dirty="0" smtClean="0"/>
          </a:p>
          <a:p>
            <a:pPr>
              <a:buClrTx/>
            </a:pPr>
            <a:r>
              <a:rPr lang="el-GR" dirty="0" smtClean="0"/>
              <a:t>Ίδιο επίπεδο αξιοπισίας μοιράζοντας στη μέση τις εγγραφές σε σελίδες (σχεδόν δωρεάν</a:t>
            </a:r>
            <a:r>
              <a:rPr lang="en-US" dirty="0" smtClean="0"/>
              <a:t>)</a:t>
            </a:r>
            <a:r>
              <a:rPr lang="el-GR" dirty="0" smtClean="0"/>
              <a:t>.</a:t>
            </a:r>
            <a:endParaRPr lang="en-US" dirty="0" smtClean="0"/>
          </a:p>
          <a:p>
            <a:pPr>
              <a:buClrTx/>
            </a:pPr>
            <a:endParaRPr lang="el-GR" dirty="0" smtClean="0"/>
          </a:p>
          <a:p>
            <a:pPr>
              <a:buClrTx/>
            </a:pPr>
            <a:r>
              <a:rPr lang="el-GR" dirty="0" smtClean="0"/>
              <a:t>Ελάχιστες αλλαγές στον κώδικα της </a:t>
            </a:r>
            <a:r>
              <a:rPr lang="en-US" dirty="0" smtClean="0"/>
              <a:t>SQLite</a:t>
            </a:r>
            <a:r>
              <a:rPr lang="el-GR" dirty="0" smtClean="0"/>
              <a:t>.</a:t>
            </a:r>
            <a:endParaRPr lang="en-US" dirty="0" smtClean="0"/>
          </a:p>
          <a:p>
            <a:pPr>
              <a:buClrTx/>
            </a:pPr>
            <a:endParaRPr lang="el-GR" dirty="0" smtClean="0"/>
          </a:p>
          <a:p>
            <a:pPr>
              <a:buClrTx/>
            </a:pPr>
            <a:r>
              <a:rPr lang="el-GR" dirty="0" smtClean="0"/>
              <a:t>Μπορεί να προσφέρει ατομικότητα οχι μόνο στην </a:t>
            </a:r>
            <a:r>
              <a:rPr lang="en-US" dirty="0" smtClean="0"/>
              <a:t>SQLite </a:t>
            </a:r>
            <a:r>
              <a:rPr lang="el-GR" dirty="0" smtClean="0"/>
              <a:t>αλλά και σε συστήματα αρχείων (</a:t>
            </a:r>
            <a:r>
              <a:rPr lang="en-US" dirty="0" smtClean="0"/>
              <a:t>ext4)</a:t>
            </a:r>
            <a:r>
              <a:rPr lang="el-GR" dirty="0" smtClean="0"/>
              <a:t> και άλλες εφαρμογές ανώτερων επιπέδων.</a:t>
            </a:r>
            <a:endParaRPr lang="en-US" dirty="0"/>
          </a:p>
        </p:txBody>
      </p:sp>
    </p:spTree>
    <p:extLst>
      <p:ext uri="{BB962C8B-B14F-4D97-AF65-F5344CB8AC3E}">
        <p14:creationId xmlns:p14="http://schemas.microsoft.com/office/powerpoint/2010/main" val="368562813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dirty="0" smtClean="0"/>
              <a:t>Ερωτήσεις</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199977169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dirty="0" smtClean="0"/>
              <a:t>Πηγές</a:t>
            </a:r>
            <a:endParaRPr lang="en-US" dirty="0"/>
          </a:p>
        </p:txBody>
      </p:sp>
      <p:sp>
        <p:nvSpPr>
          <p:cNvPr id="3" name="Content Placeholder 2"/>
          <p:cNvSpPr>
            <a:spLocks noGrp="1"/>
          </p:cNvSpPr>
          <p:nvPr>
            <p:ph idx="1"/>
          </p:nvPr>
        </p:nvSpPr>
        <p:spPr>
          <a:xfrm>
            <a:off x="778934" y="1286934"/>
            <a:ext cx="9270920" cy="4961466"/>
          </a:xfrm>
        </p:spPr>
        <p:txBody>
          <a:bodyPr>
            <a:normAutofit/>
          </a:bodyPr>
          <a:lstStyle/>
          <a:p>
            <a:pPr>
              <a:buClrTx/>
            </a:pPr>
            <a:r>
              <a:rPr lang="en-US" dirty="0">
                <a:hlinkClick r:id="rId2"/>
              </a:rPr>
              <a:t>http://</a:t>
            </a:r>
            <a:r>
              <a:rPr lang="en-US" dirty="0" smtClean="0">
                <a:hlinkClick r:id="rId2"/>
              </a:rPr>
              <a:t>dcslab.hanyang.ac.kr/nvramos/nvramos13/presentation/BongkiMoon.pdf</a:t>
            </a:r>
            <a:endParaRPr lang="el-GR" dirty="0" smtClean="0"/>
          </a:p>
          <a:p>
            <a:pPr>
              <a:buClrTx/>
            </a:pPr>
            <a:r>
              <a:rPr lang="en-US" dirty="0">
                <a:hlinkClick r:id="rId3"/>
              </a:rPr>
              <a:t>https://</a:t>
            </a:r>
            <a:r>
              <a:rPr lang="en-US" dirty="0" smtClean="0">
                <a:hlinkClick r:id="rId3"/>
              </a:rPr>
              <a:t>en.wikipedia.org/wiki/Serial_ATA</a:t>
            </a:r>
            <a:endParaRPr lang="el-GR" dirty="0" smtClean="0"/>
          </a:p>
          <a:p>
            <a:pPr>
              <a:buClrTx/>
            </a:pPr>
            <a:r>
              <a:rPr lang="en-US" dirty="0">
                <a:hlinkClick r:id="rId4"/>
              </a:rPr>
              <a:t>http://</a:t>
            </a:r>
            <a:r>
              <a:rPr lang="en-US" dirty="0" smtClean="0">
                <a:hlinkClick r:id="rId4"/>
              </a:rPr>
              <a:t>www.tpc.org/information/benchmarks.asp</a:t>
            </a:r>
            <a:endParaRPr lang="el-GR" dirty="0" smtClean="0"/>
          </a:p>
          <a:p>
            <a:pPr>
              <a:buClrTx/>
            </a:pPr>
            <a:r>
              <a:rPr lang="en-US" dirty="0">
                <a:hlinkClick r:id="rId5"/>
              </a:rPr>
              <a:t>https://</a:t>
            </a:r>
            <a:r>
              <a:rPr lang="en-US" dirty="0" smtClean="0">
                <a:hlinkClick r:id="rId5"/>
              </a:rPr>
              <a:t>play.google.com/store/apps/details?id=com.redlicense.benchmark.sqlite&amp;hl=en</a:t>
            </a:r>
            <a:endParaRPr lang="el-GR" dirty="0" smtClean="0"/>
          </a:p>
          <a:p>
            <a:pPr>
              <a:buClrTx/>
            </a:pPr>
            <a:r>
              <a:rPr lang="en-US" dirty="0">
                <a:hlinkClick r:id="rId6"/>
              </a:rPr>
              <a:t>https://</a:t>
            </a:r>
            <a:r>
              <a:rPr lang="en-US" dirty="0" smtClean="0">
                <a:hlinkClick r:id="rId6"/>
              </a:rPr>
              <a:t>en.wikipedia.org/wiki/Flash_file_system</a:t>
            </a:r>
            <a:endParaRPr lang="el-GR" dirty="0" smtClean="0"/>
          </a:p>
          <a:p>
            <a:pPr>
              <a:buClrTx/>
            </a:pPr>
            <a:r>
              <a:rPr lang="en-US" dirty="0">
                <a:hlinkClick r:id="rId7"/>
              </a:rPr>
              <a:t>http://codecapsule.com/2014/02/12/coding-for-ssds-part-3-pages-blocks-and-the-flash-translation-layer</a:t>
            </a:r>
            <a:r>
              <a:rPr lang="en-US" dirty="0" smtClean="0">
                <a:hlinkClick r:id="rId7"/>
              </a:rPr>
              <a:t>/</a:t>
            </a:r>
            <a:endParaRPr lang="en-US" dirty="0" smtClean="0"/>
          </a:p>
          <a:p>
            <a:pPr>
              <a:buClrTx/>
            </a:pPr>
            <a:r>
              <a:rPr lang="en-US" dirty="0">
                <a:hlinkClick r:id="rId8"/>
              </a:rPr>
              <a:t>https://</a:t>
            </a:r>
            <a:r>
              <a:rPr lang="en-US" dirty="0" smtClean="0">
                <a:hlinkClick r:id="rId8"/>
              </a:rPr>
              <a:t>www.kernel.org/doc/Documentation/filesystems/ext4.txt</a:t>
            </a:r>
            <a:endParaRPr lang="el-GR" dirty="0" smtClean="0"/>
          </a:p>
          <a:p>
            <a:pPr>
              <a:buClrTx/>
            </a:pPr>
            <a:r>
              <a:rPr lang="en-US" dirty="0">
                <a:hlinkClick r:id="rId9"/>
              </a:rPr>
              <a:t>http://</a:t>
            </a:r>
            <a:r>
              <a:rPr lang="en-US" dirty="0" smtClean="0">
                <a:hlinkClick r:id="rId9"/>
              </a:rPr>
              <a:t>www.openssd-project.org/wiki/The_OpenSSD_Project</a:t>
            </a:r>
            <a:endParaRPr lang="el-GR" dirty="0" smtClean="0"/>
          </a:p>
          <a:p>
            <a:endParaRPr lang="el-GR" dirty="0" smtClean="0"/>
          </a:p>
          <a:p>
            <a:endParaRPr lang="el-GR" dirty="0" smtClean="0"/>
          </a:p>
        </p:txBody>
      </p:sp>
    </p:spTree>
    <p:extLst>
      <p:ext uri="{BB962C8B-B14F-4D97-AF65-F5344CB8AC3E}">
        <p14:creationId xmlns:p14="http://schemas.microsoft.com/office/powerpoint/2010/main" val="329464635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dirty="0" smtClean="0"/>
              <a:t>Εισαγωγή</a:t>
            </a:r>
            <a:endParaRPr lang="en-US" dirty="0"/>
          </a:p>
        </p:txBody>
      </p:sp>
      <p:sp>
        <p:nvSpPr>
          <p:cNvPr id="4" name="Content Placeholder 3"/>
          <p:cNvSpPr>
            <a:spLocks noGrp="1"/>
          </p:cNvSpPr>
          <p:nvPr>
            <p:ph sz="half" idx="1"/>
          </p:nvPr>
        </p:nvSpPr>
        <p:spPr>
          <a:xfrm>
            <a:off x="646111" y="1388533"/>
            <a:ext cx="11173355" cy="5232400"/>
          </a:xfrm>
        </p:spPr>
        <p:txBody>
          <a:bodyPr>
            <a:normAutofit/>
          </a:bodyPr>
          <a:lstStyle/>
          <a:p>
            <a:pPr>
              <a:lnSpc>
                <a:spcPct val="80000"/>
              </a:lnSpc>
              <a:buClrTx/>
            </a:pPr>
            <a:r>
              <a:rPr lang="el-GR" sz="2000" dirty="0"/>
              <a:t>Η </a:t>
            </a:r>
            <a:r>
              <a:rPr lang="en-US" sz="2000" dirty="0"/>
              <a:t>SQLite </a:t>
            </a:r>
            <a:r>
              <a:rPr lang="el-GR" sz="2000" dirty="0"/>
              <a:t>είναι η πιο διαδεδομένη βάση δεδομένων για κινητές συσκευές.</a:t>
            </a:r>
          </a:p>
          <a:p>
            <a:pPr lvl="1">
              <a:lnSpc>
                <a:spcPct val="80000"/>
              </a:lnSpc>
              <a:buClrTx/>
            </a:pPr>
            <a:r>
              <a:rPr lang="en-US" sz="2000" dirty="0"/>
              <a:t>Android : Facebook, Google , web browsers</a:t>
            </a:r>
          </a:p>
          <a:p>
            <a:pPr lvl="1">
              <a:lnSpc>
                <a:spcPct val="80000"/>
              </a:lnSpc>
              <a:buClrTx/>
            </a:pPr>
            <a:r>
              <a:rPr lang="en-US" sz="2000" dirty="0"/>
              <a:t>iOS</a:t>
            </a:r>
            <a:r>
              <a:rPr lang="en-US" sz="2000" dirty="0" smtClean="0"/>
              <a:t>.</a:t>
            </a:r>
          </a:p>
          <a:p>
            <a:pPr lvl="1">
              <a:lnSpc>
                <a:spcPct val="80000"/>
              </a:lnSpc>
              <a:buClrTx/>
            </a:pPr>
            <a:endParaRPr lang="en-US" sz="2000" dirty="0"/>
          </a:p>
          <a:p>
            <a:pPr>
              <a:lnSpc>
                <a:spcPct val="80000"/>
              </a:lnSpc>
              <a:buClrTx/>
            </a:pPr>
            <a:r>
              <a:rPr lang="el-GR" sz="2000" dirty="0"/>
              <a:t>Προσφέρει </a:t>
            </a:r>
            <a:r>
              <a:rPr lang="en-US" sz="2000" dirty="0"/>
              <a:t>ACID (Atomicity Consistency Isolation Durability) </a:t>
            </a:r>
            <a:r>
              <a:rPr lang="el-GR" sz="2000" dirty="0" smtClean="0"/>
              <a:t>ιδιότητες</a:t>
            </a:r>
            <a:r>
              <a:rPr lang="en-US" sz="2000" dirty="0" smtClean="0"/>
              <a:t>.</a:t>
            </a:r>
          </a:p>
          <a:p>
            <a:pPr>
              <a:lnSpc>
                <a:spcPct val="80000"/>
              </a:lnSpc>
              <a:buClrTx/>
            </a:pPr>
            <a:endParaRPr lang="el-GR" sz="2000" dirty="0"/>
          </a:p>
          <a:p>
            <a:pPr>
              <a:lnSpc>
                <a:spcPct val="80000"/>
              </a:lnSpc>
              <a:buClrTx/>
            </a:pPr>
            <a:r>
              <a:rPr lang="el-GR" sz="2000" dirty="0"/>
              <a:t>Περιορισμένος κώδικας για ενσωματωμένα συστήματα.</a:t>
            </a:r>
          </a:p>
          <a:p>
            <a:pPr lvl="1">
              <a:lnSpc>
                <a:spcPct val="80000"/>
              </a:lnSpc>
              <a:buClrTx/>
            </a:pPr>
            <a:r>
              <a:rPr lang="en-US" sz="2000" dirty="0" smtClean="0"/>
              <a:t>Lightweight</a:t>
            </a:r>
          </a:p>
          <a:p>
            <a:pPr lvl="1">
              <a:lnSpc>
                <a:spcPct val="80000"/>
              </a:lnSpc>
              <a:buClrTx/>
            </a:pPr>
            <a:endParaRPr lang="en-US" sz="2000" dirty="0"/>
          </a:p>
          <a:p>
            <a:pPr>
              <a:lnSpc>
                <a:spcPct val="80000"/>
              </a:lnSpc>
              <a:buClrTx/>
            </a:pPr>
            <a:r>
              <a:rPr lang="el-GR" sz="2000" dirty="0"/>
              <a:t>Προσφέρει ατομικότητα των </a:t>
            </a:r>
            <a:r>
              <a:rPr lang="en-US" sz="2000" dirty="0"/>
              <a:t>transactions </a:t>
            </a:r>
            <a:r>
              <a:rPr lang="el-GR" sz="2000" dirty="0"/>
              <a:t>με πιο απλούς αλλά λιγότερο αποδοτικούς τρόπους.</a:t>
            </a:r>
            <a:endParaRPr lang="en-US" sz="2000" dirty="0"/>
          </a:p>
        </p:txBody>
      </p:sp>
      <p:pic>
        <p:nvPicPr>
          <p:cNvPr id="8" name="Content Placeholder 7"/>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7137242" y="4981560"/>
            <a:ext cx="3895725" cy="1876440"/>
          </a:xfrm>
        </p:spPr>
      </p:pic>
    </p:spTree>
    <p:extLst>
      <p:ext uri="{BB962C8B-B14F-4D97-AF65-F5344CB8AC3E}">
        <p14:creationId xmlns:p14="http://schemas.microsoft.com/office/powerpoint/2010/main" val="216060407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dirty="0" smtClean="0"/>
              <a:t>Περιεχόμενα</a:t>
            </a:r>
            <a:endParaRPr lang="en-US" dirty="0"/>
          </a:p>
        </p:txBody>
      </p:sp>
      <p:sp>
        <p:nvSpPr>
          <p:cNvPr id="3" name="Content Placeholder 2"/>
          <p:cNvSpPr>
            <a:spLocks noGrp="1"/>
          </p:cNvSpPr>
          <p:nvPr>
            <p:ph idx="1"/>
          </p:nvPr>
        </p:nvSpPr>
        <p:spPr>
          <a:xfrm>
            <a:off x="646111" y="1270000"/>
            <a:ext cx="9852556" cy="5588000"/>
          </a:xfrm>
        </p:spPr>
        <p:txBody>
          <a:bodyPr>
            <a:normAutofit fontScale="85000" lnSpcReduction="20000"/>
          </a:bodyPr>
          <a:lstStyle/>
          <a:p>
            <a:pPr>
              <a:buClrTx/>
            </a:pPr>
            <a:r>
              <a:rPr lang="el-GR" sz="2100" dirty="0"/>
              <a:t>Εισαγωγή</a:t>
            </a:r>
            <a:endParaRPr lang="en-US" sz="2100" dirty="0"/>
          </a:p>
          <a:p>
            <a:pPr>
              <a:buClrTx/>
            </a:pPr>
            <a:r>
              <a:rPr lang="en-US" sz="2100" dirty="0"/>
              <a:t>SQLite</a:t>
            </a:r>
          </a:p>
          <a:p>
            <a:pPr lvl="1">
              <a:buClrTx/>
            </a:pPr>
            <a:r>
              <a:rPr lang="en-US" sz="2100" dirty="0"/>
              <a:t>Transactional Atomicity</a:t>
            </a:r>
          </a:p>
          <a:p>
            <a:pPr lvl="1">
              <a:buClrTx/>
            </a:pPr>
            <a:r>
              <a:rPr lang="en-US" sz="2100" dirty="0"/>
              <a:t>Buffer management </a:t>
            </a:r>
          </a:p>
          <a:p>
            <a:pPr>
              <a:buClrTx/>
            </a:pPr>
            <a:r>
              <a:rPr lang="en-US" sz="2100" dirty="0"/>
              <a:t>X-FTL </a:t>
            </a:r>
            <a:r>
              <a:rPr lang="el-GR" sz="2100" dirty="0"/>
              <a:t>για </a:t>
            </a:r>
            <a:r>
              <a:rPr lang="en-US" sz="2100" dirty="0"/>
              <a:t>SQLite</a:t>
            </a:r>
          </a:p>
          <a:p>
            <a:pPr lvl="1">
              <a:buClrTx/>
            </a:pPr>
            <a:r>
              <a:rPr lang="el-GR" sz="2100" dirty="0"/>
              <a:t>Γιατί </a:t>
            </a:r>
            <a:r>
              <a:rPr lang="en-US" sz="2100" dirty="0"/>
              <a:t>X-FTL</a:t>
            </a:r>
          </a:p>
          <a:p>
            <a:pPr lvl="1">
              <a:buClrTx/>
            </a:pPr>
            <a:r>
              <a:rPr lang="en-US" sz="2100" dirty="0"/>
              <a:t>RBJ vs WAL vs Copy – on –write</a:t>
            </a:r>
            <a:endParaRPr lang="el-GR" sz="2100" dirty="0"/>
          </a:p>
          <a:p>
            <a:pPr>
              <a:buClrTx/>
            </a:pPr>
            <a:r>
              <a:rPr lang="en-US" sz="2100" dirty="0"/>
              <a:t> X-FTL</a:t>
            </a:r>
          </a:p>
          <a:p>
            <a:pPr lvl="1">
              <a:buClrTx/>
            </a:pPr>
            <a:r>
              <a:rPr lang="en-US" sz="2100" dirty="0"/>
              <a:t>L2P &amp; X-L2P</a:t>
            </a:r>
          </a:p>
          <a:p>
            <a:pPr lvl="1">
              <a:buClrTx/>
            </a:pPr>
            <a:r>
              <a:rPr lang="en-US" sz="2100" dirty="0"/>
              <a:t>SATA commands</a:t>
            </a:r>
          </a:p>
          <a:p>
            <a:pPr lvl="1">
              <a:buClrTx/>
            </a:pPr>
            <a:r>
              <a:rPr lang="en-US" sz="2100" dirty="0"/>
              <a:t>Commit/Abort</a:t>
            </a:r>
            <a:endParaRPr lang="el-GR" sz="2100" dirty="0"/>
          </a:p>
          <a:p>
            <a:pPr>
              <a:buClrTx/>
            </a:pPr>
            <a:r>
              <a:rPr lang="el-GR" sz="2100" dirty="0"/>
              <a:t>Υλοποίηση</a:t>
            </a:r>
            <a:endParaRPr lang="en-US" sz="2100" dirty="0"/>
          </a:p>
          <a:p>
            <a:pPr>
              <a:buClrTx/>
            </a:pPr>
            <a:r>
              <a:rPr lang="el-GR" sz="2100" dirty="0"/>
              <a:t>Αξιολόγηση</a:t>
            </a:r>
          </a:p>
          <a:p>
            <a:pPr lvl="1">
              <a:buClrTx/>
            </a:pPr>
            <a:r>
              <a:rPr lang="en-US" sz="2100" dirty="0"/>
              <a:t>Workloads</a:t>
            </a:r>
          </a:p>
          <a:p>
            <a:pPr lvl="1">
              <a:buClrTx/>
            </a:pPr>
            <a:r>
              <a:rPr lang="en-US" sz="2100" dirty="0"/>
              <a:t>Run-time performance</a:t>
            </a:r>
          </a:p>
          <a:p>
            <a:pPr lvl="1">
              <a:buClrTx/>
            </a:pPr>
            <a:r>
              <a:rPr lang="en-US" sz="2100" dirty="0"/>
              <a:t>Recovery performance </a:t>
            </a:r>
          </a:p>
          <a:p>
            <a:pPr lvl="1"/>
            <a:endParaRPr lang="en-US" dirty="0" smtClean="0"/>
          </a:p>
          <a:p>
            <a:endParaRPr lang="el-GR" dirty="0" smtClean="0"/>
          </a:p>
          <a:p>
            <a:endParaRPr lang="en-US" dirty="0"/>
          </a:p>
        </p:txBody>
      </p:sp>
    </p:spTree>
    <p:extLst>
      <p:ext uri="{BB962C8B-B14F-4D97-AF65-F5344CB8AC3E}">
        <p14:creationId xmlns:p14="http://schemas.microsoft.com/office/powerpoint/2010/main" val="12749759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3">
                                            <p:txEl>
                                              <p:pRg st="1" end="1"/>
                                            </p:txEl>
                                          </p:spTgt>
                                        </p:tgtEl>
                                        <p:attrNameLst>
                                          <p:attrName>style.color</p:attrName>
                                        </p:attrNameLst>
                                      </p:cBhvr>
                                      <p:to>
                                        <a:schemeClr val="accent2"/>
                                      </p:to>
                                    </p:animClr>
                                    <p:animClr clrSpc="rgb" dir="cw">
                                      <p:cBhvr>
                                        <p:cTn id="7" dur="500" fill="hold"/>
                                        <p:tgtEl>
                                          <p:spTgt spid="3">
                                            <p:txEl>
                                              <p:pRg st="1" end="1"/>
                                            </p:txEl>
                                          </p:spTgt>
                                        </p:tgtEl>
                                        <p:attrNameLst>
                                          <p:attrName>fillcolor</p:attrName>
                                        </p:attrNameLst>
                                      </p:cBhvr>
                                      <p:to>
                                        <a:schemeClr val="accent2"/>
                                      </p:to>
                                    </p:animClr>
                                    <p:set>
                                      <p:cBhvr>
                                        <p:cTn id="8" dur="500" fill="hold"/>
                                        <p:tgtEl>
                                          <p:spTgt spid="3">
                                            <p:txEl>
                                              <p:pRg st="1" end="1"/>
                                            </p:txEl>
                                          </p:spTgt>
                                        </p:tgtEl>
                                        <p:attrNameLst>
                                          <p:attrName>fill.type</p:attrName>
                                        </p:attrNameLst>
                                      </p:cBhvr>
                                      <p:to>
                                        <p:strVal val="solid"/>
                                      </p:to>
                                    </p:set>
                                    <p:set>
                                      <p:cBhvr>
                                        <p:cTn id="9" dur="500" fill="hold"/>
                                        <p:tgtEl>
                                          <p:spTgt spid="3">
                                            <p:txEl>
                                              <p:pRg st="1" end="1"/>
                                            </p:txEl>
                                          </p:spTgt>
                                        </p:tgtEl>
                                        <p:attrNameLst>
                                          <p:attrName>fill.on</p:attrName>
                                        </p:attrNameLst>
                                      </p:cBhvr>
                                      <p:to>
                                        <p:strVal val="true"/>
                                      </p:to>
                                    </p:set>
                                  </p:childTnLst>
                                </p:cTn>
                              </p:par>
                              <p:par>
                                <p:cTn id="10" presetID="19" presetClass="emph" presetSubtype="0" fill="hold" nodeType="withEffect">
                                  <p:stCondLst>
                                    <p:cond delay="0"/>
                                  </p:stCondLst>
                                  <p:childTnLst>
                                    <p:animClr clrSpc="rgb" dir="cw">
                                      <p:cBhvr override="childStyle">
                                        <p:cTn id="11" dur="500" fill="hold"/>
                                        <p:tgtEl>
                                          <p:spTgt spid="3">
                                            <p:txEl>
                                              <p:pRg st="2" end="2"/>
                                            </p:txEl>
                                          </p:spTgt>
                                        </p:tgtEl>
                                        <p:attrNameLst>
                                          <p:attrName>style.color</p:attrName>
                                        </p:attrNameLst>
                                      </p:cBhvr>
                                      <p:to>
                                        <a:schemeClr val="accent2"/>
                                      </p:to>
                                    </p:animClr>
                                    <p:animClr clrSpc="rgb" dir="cw">
                                      <p:cBhvr>
                                        <p:cTn id="12" dur="500" fill="hold"/>
                                        <p:tgtEl>
                                          <p:spTgt spid="3">
                                            <p:txEl>
                                              <p:pRg st="2" end="2"/>
                                            </p:txEl>
                                          </p:spTgt>
                                        </p:tgtEl>
                                        <p:attrNameLst>
                                          <p:attrName>fillcolor</p:attrName>
                                        </p:attrNameLst>
                                      </p:cBhvr>
                                      <p:to>
                                        <a:schemeClr val="accent2"/>
                                      </p:to>
                                    </p:animClr>
                                    <p:set>
                                      <p:cBhvr>
                                        <p:cTn id="13" dur="500" fill="hold"/>
                                        <p:tgtEl>
                                          <p:spTgt spid="3">
                                            <p:txEl>
                                              <p:pRg st="2" end="2"/>
                                            </p:txEl>
                                          </p:spTgt>
                                        </p:tgtEl>
                                        <p:attrNameLst>
                                          <p:attrName>fill.type</p:attrName>
                                        </p:attrNameLst>
                                      </p:cBhvr>
                                      <p:to>
                                        <p:strVal val="solid"/>
                                      </p:to>
                                    </p:set>
                                    <p:set>
                                      <p:cBhvr>
                                        <p:cTn id="14" dur="500" fill="hold"/>
                                        <p:tgtEl>
                                          <p:spTgt spid="3">
                                            <p:txEl>
                                              <p:pRg st="2" end="2"/>
                                            </p:txEl>
                                          </p:spTgt>
                                        </p:tgtEl>
                                        <p:attrNameLst>
                                          <p:attrName>fill.on</p:attrName>
                                        </p:attrNameLst>
                                      </p:cBhvr>
                                      <p:to>
                                        <p:strVal val="true"/>
                                      </p:to>
                                    </p:set>
                                  </p:childTnLst>
                                </p:cTn>
                              </p:par>
                              <p:par>
                                <p:cTn id="15" presetID="19" presetClass="emph" presetSubtype="0" fill="hold" nodeType="withEffect">
                                  <p:stCondLst>
                                    <p:cond delay="0"/>
                                  </p:stCondLst>
                                  <p:childTnLst>
                                    <p:animClr clrSpc="rgb" dir="cw">
                                      <p:cBhvr override="childStyle">
                                        <p:cTn id="16" dur="500" fill="hold"/>
                                        <p:tgtEl>
                                          <p:spTgt spid="3">
                                            <p:txEl>
                                              <p:pRg st="3" end="3"/>
                                            </p:txEl>
                                          </p:spTgt>
                                        </p:tgtEl>
                                        <p:attrNameLst>
                                          <p:attrName>style.color</p:attrName>
                                        </p:attrNameLst>
                                      </p:cBhvr>
                                      <p:to>
                                        <a:schemeClr val="accent2"/>
                                      </p:to>
                                    </p:animClr>
                                    <p:animClr clrSpc="rgb" dir="cw">
                                      <p:cBhvr>
                                        <p:cTn id="17" dur="500" fill="hold"/>
                                        <p:tgtEl>
                                          <p:spTgt spid="3">
                                            <p:txEl>
                                              <p:pRg st="3" end="3"/>
                                            </p:txEl>
                                          </p:spTgt>
                                        </p:tgtEl>
                                        <p:attrNameLst>
                                          <p:attrName>fillcolor</p:attrName>
                                        </p:attrNameLst>
                                      </p:cBhvr>
                                      <p:to>
                                        <a:schemeClr val="accent2"/>
                                      </p:to>
                                    </p:animClr>
                                    <p:set>
                                      <p:cBhvr>
                                        <p:cTn id="18" dur="500" fill="hold"/>
                                        <p:tgtEl>
                                          <p:spTgt spid="3">
                                            <p:txEl>
                                              <p:pRg st="3" end="3"/>
                                            </p:txEl>
                                          </p:spTgt>
                                        </p:tgtEl>
                                        <p:attrNameLst>
                                          <p:attrName>fill.type</p:attrName>
                                        </p:attrNameLst>
                                      </p:cBhvr>
                                      <p:to>
                                        <p:strVal val="solid"/>
                                      </p:to>
                                    </p:set>
                                    <p:set>
                                      <p:cBhvr>
                                        <p:cTn id="19" dur="500" fill="hold"/>
                                        <p:tgtEl>
                                          <p:spTgt spid="3">
                                            <p:txEl>
                                              <p:pRg st="3" end="3"/>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SQLite transactional atomicity with journaling/logging </a:t>
            </a:r>
            <a:endParaRPr lang="en-US" dirty="0"/>
          </a:p>
        </p:txBody>
      </p:sp>
      <p:sp>
        <p:nvSpPr>
          <p:cNvPr id="7" name="Text Placeholder 6"/>
          <p:cNvSpPr>
            <a:spLocks noGrp="1"/>
          </p:cNvSpPr>
          <p:nvPr>
            <p:ph type="body" idx="1"/>
          </p:nvPr>
        </p:nvSpPr>
        <p:spPr>
          <a:xfrm>
            <a:off x="1103313" y="2023531"/>
            <a:ext cx="4396338" cy="576262"/>
          </a:xfrm>
        </p:spPr>
        <p:txBody>
          <a:bodyPr/>
          <a:lstStyle/>
          <a:p>
            <a:pPr algn="ctr"/>
            <a:r>
              <a:rPr lang="en-US" b="1" u="sng" dirty="0" smtClean="0">
                <a:solidFill>
                  <a:schemeClr val="tx1"/>
                </a:solidFill>
              </a:rPr>
              <a:t>Rollback journal (RBJ)</a:t>
            </a:r>
            <a:endParaRPr lang="en-US" b="1" u="sng" dirty="0">
              <a:solidFill>
                <a:schemeClr val="tx1"/>
              </a:solidFill>
            </a:endParaRPr>
          </a:p>
        </p:txBody>
      </p:sp>
      <p:sp>
        <p:nvSpPr>
          <p:cNvPr id="8" name="Content Placeholder 7"/>
          <p:cNvSpPr>
            <a:spLocks noGrp="1"/>
          </p:cNvSpPr>
          <p:nvPr>
            <p:ph sz="half" idx="2"/>
          </p:nvPr>
        </p:nvSpPr>
        <p:spPr>
          <a:xfrm>
            <a:off x="1103312" y="2700863"/>
            <a:ext cx="4396339" cy="3741738"/>
          </a:xfrm>
        </p:spPr>
        <p:txBody>
          <a:bodyPr/>
          <a:lstStyle/>
          <a:p>
            <a:pPr>
              <a:buClrTx/>
            </a:pPr>
            <a:r>
              <a:rPr lang="el-GR" dirty="0" smtClean="0"/>
              <a:t>Το αρχικό περιεχόμενο κάθε σελίδας γράφεται σε ένα </a:t>
            </a:r>
            <a:r>
              <a:rPr lang="en-US" dirty="0" smtClean="0"/>
              <a:t>journal </a:t>
            </a:r>
            <a:r>
              <a:rPr lang="el-GR" dirty="0" smtClean="0"/>
              <a:t>για επαναφορά σε περίπτωση σφάλματος</a:t>
            </a:r>
            <a:endParaRPr lang="en-US" dirty="0"/>
          </a:p>
        </p:txBody>
      </p:sp>
      <p:sp>
        <p:nvSpPr>
          <p:cNvPr id="9" name="Text Placeholder 8"/>
          <p:cNvSpPr>
            <a:spLocks noGrp="1"/>
          </p:cNvSpPr>
          <p:nvPr>
            <p:ph type="body" sz="quarter" idx="3"/>
          </p:nvPr>
        </p:nvSpPr>
        <p:spPr>
          <a:xfrm>
            <a:off x="5733255" y="2016971"/>
            <a:ext cx="4396339" cy="576262"/>
          </a:xfrm>
        </p:spPr>
        <p:txBody>
          <a:bodyPr/>
          <a:lstStyle/>
          <a:p>
            <a:pPr algn="ctr"/>
            <a:r>
              <a:rPr lang="en-US" b="1" u="sng" dirty="0" smtClean="0">
                <a:solidFill>
                  <a:schemeClr val="tx1"/>
                </a:solidFill>
              </a:rPr>
              <a:t>Write ahead log( WAL)</a:t>
            </a:r>
            <a:endParaRPr lang="en-US" b="1" u="sng" dirty="0">
              <a:solidFill>
                <a:schemeClr val="tx1"/>
              </a:solidFill>
            </a:endParaRPr>
          </a:p>
        </p:txBody>
      </p:sp>
      <p:sp>
        <p:nvSpPr>
          <p:cNvPr id="10" name="Content Placeholder 9"/>
          <p:cNvSpPr>
            <a:spLocks noGrp="1"/>
          </p:cNvSpPr>
          <p:nvPr>
            <p:ph sz="quarter" idx="4"/>
          </p:nvPr>
        </p:nvSpPr>
        <p:spPr>
          <a:xfrm>
            <a:off x="5733255" y="2651545"/>
            <a:ext cx="4396339" cy="3741738"/>
          </a:xfrm>
        </p:spPr>
        <p:txBody>
          <a:bodyPr/>
          <a:lstStyle/>
          <a:p>
            <a:pPr>
              <a:buClrTx/>
            </a:pPr>
            <a:r>
              <a:rPr lang="el-GR" dirty="0" smtClean="0"/>
              <a:t>Οι αλλαγές γράφονται σε ένα </a:t>
            </a:r>
            <a:r>
              <a:rPr lang="en-US" dirty="0" smtClean="0"/>
              <a:t>log file </a:t>
            </a:r>
            <a:r>
              <a:rPr lang="el-GR" dirty="0" smtClean="0"/>
              <a:t>έτσι ώστε να ξαναγίνουν σε περίπτωση σφάλματος</a:t>
            </a:r>
            <a:endParaRPr lang="en-US" dirty="0"/>
          </a:p>
        </p:txBody>
      </p:sp>
      <p:sp>
        <p:nvSpPr>
          <p:cNvPr id="11" name="TextBox 10"/>
          <p:cNvSpPr txBox="1"/>
          <p:nvPr/>
        </p:nvSpPr>
        <p:spPr>
          <a:xfrm>
            <a:off x="646111" y="4502155"/>
            <a:ext cx="10174289" cy="1815882"/>
          </a:xfrm>
          <a:prstGeom prst="rect">
            <a:avLst/>
          </a:prstGeom>
          <a:noFill/>
        </p:spPr>
        <p:txBody>
          <a:bodyPr wrap="square" rtlCol="0">
            <a:spAutoFit/>
          </a:bodyPr>
          <a:lstStyle/>
          <a:p>
            <a:pPr algn="ctr"/>
            <a:r>
              <a:rPr lang="el-GR" sz="3200" dirty="0"/>
              <a:t>ΑΠΛΕΣ ΑΛΛΑ ΛΙΓΟΤΕΡΟ ΑΠΟΔΟΤΙΚΕΣ </a:t>
            </a:r>
            <a:r>
              <a:rPr lang="el-GR" sz="3200" dirty="0" smtClean="0"/>
              <a:t>ΜΕΘΟΔΟΙ</a:t>
            </a:r>
            <a:endParaRPr lang="el-GR" sz="3200" dirty="0"/>
          </a:p>
          <a:p>
            <a:pPr algn="ctr"/>
            <a:r>
              <a:rPr lang="el-GR" sz="2400" i="1" dirty="0"/>
              <a:t>Συχνά λόγος καθυστέρησης σε κινητές εφαρμογές.</a:t>
            </a:r>
            <a:endParaRPr lang="en-US" sz="2400" i="1" dirty="0"/>
          </a:p>
          <a:p>
            <a:pPr algn="ctr"/>
            <a:r>
              <a:rPr lang="el-GR" sz="2800" dirty="0"/>
              <a:t> </a:t>
            </a:r>
          </a:p>
          <a:p>
            <a:pPr algn="ctr"/>
            <a:r>
              <a:rPr lang="el-GR" sz="2800" dirty="0"/>
              <a:t> </a:t>
            </a:r>
            <a:endParaRPr lang="en-US" sz="2800" dirty="0"/>
          </a:p>
        </p:txBody>
      </p:sp>
    </p:spTree>
    <p:extLst>
      <p:ext uri="{BB962C8B-B14F-4D97-AF65-F5344CB8AC3E}">
        <p14:creationId xmlns:p14="http://schemas.microsoft.com/office/powerpoint/2010/main" val="377322267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Transactional atomicity &amp; force-steal policy</a:t>
            </a:r>
            <a:r>
              <a:rPr lang="el-GR" dirty="0" smtClean="0"/>
              <a:t> (</a:t>
            </a:r>
            <a:r>
              <a:rPr lang="en-US" dirty="0" smtClean="0"/>
              <a:t>all or nothing)</a:t>
            </a:r>
            <a:endParaRPr lang="en-US" dirty="0"/>
          </a:p>
        </p:txBody>
      </p:sp>
      <p:sp>
        <p:nvSpPr>
          <p:cNvPr id="3" name="Content Placeholder 2"/>
          <p:cNvSpPr>
            <a:spLocks noGrp="1"/>
          </p:cNvSpPr>
          <p:nvPr>
            <p:ph idx="1"/>
          </p:nvPr>
        </p:nvSpPr>
        <p:spPr>
          <a:xfrm>
            <a:off x="1103312" y="2154516"/>
            <a:ext cx="8946541" cy="4195481"/>
          </a:xfrm>
        </p:spPr>
        <p:txBody>
          <a:bodyPr>
            <a:normAutofit/>
          </a:bodyPr>
          <a:lstStyle/>
          <a:p>
            <a:pPr>
              <a:lnSpc>
                <a:spcPct val="80000"/>
              </a:lnSpc>
              <a:buClrTx/>
            </a:pPr>
            <a:r>
              <a:rPr lang="el-GR" dirty="0"/>
              <a:t>Η </a:t>
            </a:r>
            <a:r>
              <a:rPr lang="en-US" dirty="0"/>
              <a:t>SQLite </a:t>
            </a:r>
            <a:r>
              <a:rPr lang="el-GR" dirty="0"/>
              <a:t>υλοποιεί το </a:t>
            </a:r>
            <a:r>
              <a:rPr lang="en-US" dirty="0"/>
              <a:t>force/steal policy </a:t>
            </a:r>
            <a:r>
              <a:rPr lang="el-GR" dirty="0"/>
              <a:t>για </a:t>
            </a:r>
            <a:r>
              <a:rPr lang="en-US" dirty="0"/>
              <a:t>page buffer management</a:t>
            </a:r>
            <a:r>
              <a:rPr lang="el-GR" dirty="0" smtClean="0"/>
              <a:t>.</a:t>
            </a:r>
            <a:endParaRPr lang="en-US" dirty="0" smtClean="0"/>
          </a:p>
          <a:p>
            <a:pPr>
              <a:lnSpc>
                <a:spcPct val="80000"/>
              </a:lnSpc>
              <a:buClrTx/>
            </a:pPr>
            <a:endParaRPr lang="el-GR" dirty="0"/>
          </a:p>
          <a:p>
            <a:pPr>
              <a:lnSpc>
                <a:spcPct val="80000"/>
              </a:lnSpc>
              <a:buClrTx/>
            </a:pPr>
            <a:r>
              <a:rPr lang="en-US" dirty="0"/>
              <a:t>Force: </a:t>
            </a:r>
            <a:r>
              <a:rPr lang="el-GR" dirty="0"/>
              <a:t>Όλες οι σελίδες πρέπει να γραφτούν στο δίσκο μετά από </a:t>
            </a:r>
            <a:r>
              <a:rPr lang="en-US" dirty="0"/>
              <a:t>commit</a:t>
            </a:r>
            <a:r>
              <a:rPr lang="en-US" dirty="0" smtClean="0"/>
              <a:t>.</a:t>
            </a:r>
          </a:p>
          <a:p>
            <a:pPr>
              <a:lnSpc>
                <a:spcPct val="80000"/>
              </a:lnSpc>
              <a:buClrTx/>
            </a:pPr>
            <a:endParaRPr lang="en-US" dirty="0"/>
          </a:p>
          <a:p>
            <a:pPr>
              <a:lnSpc>
                <a:spcPct val="80000"/>
              </a:lnSpc>
              <a:buClrTx/>
            </a:pPr>
            <a:r>
              <a:rPr lang="en-US" dirty="0"/>
              <a:t>Steal: Uncommitted </a:t>
            </a:r>
            <a:r>
              <a:rPr lang="el-GR" dirty="0"/>
              <a:t>σελίδες μπορούν να χρησιμοποιηθούν </a:t>
            </a:r>
            <a:r>
              <a:rPr lang="el-GR" dirty="0">
                <a:sym typeface="Wingdings" panose="05000000000000000000" pitchFamily="2" charset="2"/>
              </a:rPr>
              <a:t> πρέπει να αναιρεθούν οι αλλαγές</a:t>
            </a:r>
            <a:r>
              <a:rPr lang="el-GR" dirty="0" smtClean="0">
                <a:sym typeface="Wingdings" panose="05000000000000000000" pitchFamily="2" charset="2"/>
              </a:rPr>
              <a:t>.</a:t>
            </a:r>
            <a:endParaRPr lang="en-US" dirty="0" smtClean="0">
              <a:sym typeface="Wingdings" panose="05000000000000000000" pitchFamily="2" charset="2"/>
            </a:endParaRPr>
          </a:p>
          <a:p>
            <a:pPr>
              <a:lnSpc>
                <a:spcPct val="80000"/>
              </a:lnSpc>
              <a:buClrTx/>
            </a:pPr>
            <a:endParaRPr lang="el-GR" dirty="0">
              <a:sym typeface="Wingdings" panose="05000000000000000000" pitchFamily="2" charset="2"/>
            </a:endParaRPr>
          </a:p>
          <a:p>
            <a:pPr>
              <a:lnSpc>
                <a:spcPct val="80000"/>
              </a:lnSpc>
              <a:buClrTx/>
            </a:pPr>
            <a:r>
              <a:rPr lang="el-GR" dirty="0">
                <a:sym typeface="Wingdings" panose="05000000000000000000" pitchFamily="2" charset="2"/>
              </a:rPr>
              <a:t>Επαναφερσιμότητα: Σε περίπτωση σφάλματος αν όλες οι σελίδες δεν κατάφεραν να γραφούν επιτυχώς στο δίσκο πρέπει να αναιρεθούν</a:t>
            </a:r>
            <a:r>
              <a:rPr lang="en-US" dirty="0">
                <a:sym typeface="Wingdings" panose="05000000000000000000" pitchFamily="2" charset="2"/>
              </a:rPr>
              <a:t>/</a:t>
            </a:r>
            <a:r>
              <a:rPr lang="el-GR" dirty="0">
                <a:sym typeface="Wingdings" panose="05000000000000000000" pitchFamily="2" charset="2"/>
              </a:rPr>
              <a:t>ξαναγίνουν οι αλλαγές.</a:t>
            </a:r>
            <a:endParaRPr lang="en-US" dirty="0"/>
          </a:p>
        </p:txBody>
      </p:sp>
    </p:spTree>
    <p:extLst>
      <p:ext uri="{BB962C8B-B14F-4D97-AF65-F5344CB8AC3E}">
        <p14:creationId xmlns:p14="http://schemas.microsoft.com/office/powerpoint/2010/main" val="298198907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dirty="0" smtClean="0"/>
              <a:t>Περιεχόμενα</a:t>
            </a:r>
            <a:endParaRPr lang="en-US" dirty="0"/>
          </a:p>
        </p:txBody>
      </p:sp>
      <p:sp>
        <p:nvSpPr>
          <p:cNvPr id="3" name="Content Placeholder 2"/>
          <p:cNvSpPr>
            <a:spLocks noGrp="1"/>
          </p:cNvSpPr>
          <p:nvPr>
            <p:ph idx="1"/>
          </p:nvPr>
        </p:nvSpPr>
        <p:spPr>
          <a:xfrm>
            <a:off x="829733" y="1219201"/>
            <a:ext cx="9601200" cy="5469466"/>
          </a:xfrm>
        </p:spPr>
        <p:txBody>
          <a:bodyPr>
            <a:normAutofit fontScale="77500" lnSpcReduction="20000"/>
          </a:bodyPr>
          <a:lstStyle/>
          <a:p>
            <a:pPr>
              <a:buClrTx/>
            </a:pPr>
            <a:r>
              <a:rPr lang="el-GR" sz="2100" dirty="0"/>
              <a:t>Εισαγωγή</a:t>
            </a:r>
            <a:endParaRPr lang="en-US" sz="2100" dirty="0"/>
          </a:p>
          <a:p>
            <a:pPr>
              <a:buClrTx/>
            </a:pPr>
            <a:r>
              <a:rPr lang="en-US" sz="2100" dirty="0"/>
              <a:t>SQLite</a:t>
            </a:r>
          </a:p>
          <a:p>
            <a:pPr lvl="1">
              <a:buClrTx/>
            </a:pPr>
            <a:r>
              <a:rPr lang="en-US" sz="2100" dirty="0"/>
              <a:t>Transactional Atomicity</a:t>
            </a:r>
          </a:p>
          <a:p>
            <a:pPr lvl="1">
              <a:buClrTx/>
            </a:pPr>
            <a:r>
              <a:rPr lang="en-US" sz="2100" dirty="0"/>
              <a:t>Buffer management </a:t>
            </a:r>
          </a:p>
          <a:p>
            <a:pPr>
              <a:buClrTx/>
            </a:pPr>
            <a:r>
              <a:rPr lang="en-US" sz="2100" dirty="0"/>
              <a:t>X-FTL </a:t>
            </a:r>
            <a:r>
              <a:rPr lang="el-GR" sz="2100" dirty="0"/>
              <a:t>για </a:t>
            </a:r>
            <a:r>
              <a:rPr lang="en-US" sz="2100" dirty="0"/>
              <a:t>SQLite</a:t>
            </a:r>
          </a:p>
          <a:p>
            <a:pPr lvl="1">
              <a:buClrTx/>
            </a:pPr>
            <a:r>
              <a:rPr lang="el-GR" sz="2100" dirty="0"/>
              <a:t>Γιατί </a:t>
            </a:r>
            <a:r>
              <a:rPr lang="en-US" sz="2100" dirty="0"/>
              <a:t>X-FTL</a:t>
            </a:r>
          </a:p>
          <a:p>
            <a:pPr lvl="1">
              <a:buClrTx/>
            </a:pPr>
            <a:r>
              <a:rPr lang="en-US" sz="2100" dirty="0"/>
              <a:t>RBJ vs WAL vs Copy – on –write</a:t>
            </a:r>
            <a:endParaRPr lang="el-GR" sz="2100" dirty="0"/>
          </a:p>
          <a:p>
            <a:pPr>
              <a:buClrTx/>
            </a:pPr>
            <a:r>
              <a:rPr lang="en-US" sz="2100" dirty="0"/>
              <a:t> X-FTL</a:t>
            </a:r>
          </a:p>
          <a:p>
            <a:pPr lvl="1">
              <a:buClrTx/>
            </a:pPr>
            <a:r>
              <a:rPr lang="en-US" sz="2100" dirty="0"/>
              <a:t>L2P &amp; X-L2P</a:t>
            </a:r>
          </a:p>
          <a:p>
            <a:pPr lvl="1">
              <a:buClrTx/>
            </a:pPr>
            <a:r>
              <a:rPr lang="en-US" sz="2100" dirty="0"/>
              <a:t>SATA commands</a:t>
            </a:r>
          </a:p>
          <a:p>
            <a:pPr lvl="1">
              <a:buClrTx/>
            </a:pPr>
            <a:r>
              <a:rPr lang="en-US" sz="2100" dirty="0"/>
              <a:t>Commit/Abort</a:t>
            </a:r>
            <a:endParaRPr lang="el-GR" sz="2100" dirty="0"/>
          </a:p>
          <a:p>
            <a:pPr>
              <a:buClrTx/>
            </a:pPr>
            <a:r>
              <a:rPr lang="el-GR" sz="2100" dirty="0"/>
              <a:t>Υλοποίηση</a:t>
            </a:r>
            <a:endParaRPr lang="en-US" sz="2100" dirty="0"/>
          </a:p>
          <a:p>
            <a:pPr>
              <a:buClrTx/>
            </a:pPr>
            <a:r>
              <a:rPr lang="el-GR" sz="2100" dirty="0"/>
              <a:t>Αξιολόγηση</a:t>
            </a:r>
          </a:p>
          <a:p>
            <a:pPr lvl="1">
              <a:buClrTx/>
            </a:pPr>
            <a:r>
              <a:rPr lang="en-US" sz="2100" dirty="0"/>
              <a:t>Workloads</a:t>
            </a:r>
          </a:p>
          <a:p>
            <a:pPr lvl="1">
              <a:buClrTx/>
            </a:pPr>
            <a:r>
              <a:rPr lang="en-US" sz="2100" dirty="0"/>
              <a:t>Run-time performance</a:t>
            </a:r>
          </a:p>
          <a:p>
            <a:pPr lvl="1">
              <a:buClrTx/>
            </a:pPr>
            <a:r>
              <a:rPr lang="en-US" sz="2100" dirty="0"/>
              <a:t>Recovery performance </a:t>
            </a:r>
          </a:p>
          <a:p>
            <a:pPr lvl="1"/>
            <a:endParaRPr lang="en-US" dirty="0" smtClean="0"/>
          </a:p>
          <a:p>
            <a:endParaRPr lang="el-GR" dirty="0" smtClean="0"/>
          </a:p>
          <a:p>
            <a:endParaRPr lang="en-US" dirty="0"/>
          </a:p>
        </p:txBody>
      </p:sp>
    </p:spTree>
    <p:extLst>
      <p:ext uri="{BB962C8B-B14F-4D97-AF65-F5344CB8AC3E}">
        <p14:creationId xmlns:p14="http://schemas.microsoft.com/office/powerpoint/2010/main" val="35218972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3">
                                            <p:txEl>
                                              <p:pRg st="4" end="4"/>
                                            </p:txEl>
                                          </p:spTgt>
                                        </p:tgtEl>
                                        <p:attrNameLst>
                                          <p:attrName>style.color</p:attrName>
                                        </p:attrNameLst>
                                      </p:cBhvr>
                                      <p:to>
                                        <a:schemeClr val="accent2"/>
                                      </p:to>
                                    </p:animClr>
                                    <p:animClr clrSpc="rgb" dir="cw">
                                      <p:cBhvr>
                                        <p:cTn id="7" dur="500" fill="hold"/>
                                        <p:tgtEl>
                                          <p:spTgt spid="3">
                                            <p:txEl>
                                              <p:pRg st="4" end="4"/>
                                            </p:txEl>
                                          </p:spTgt>
                                        </p:tgtEl>
                                        <p:attrNameLst>
                                          <p:attrName>fillcolor</p:attrName>
                                        </p:attrNameLst>
                                      </p:cBhvr>
                                      <p:to>
                                        <a:schemeClr val="accent2"/>
                                      </p:to>
                                    </p:animClr>
                                    <p:set>
                                      <p:cBhvr>
                                        <p:cTn id="8" dur="500" fill="hold"/>
                                        <p:tgtEl>
                                          <p:spTgt spid="3">
                                            <p:txEl>
                                              <p:pRg st="4" end="4"/>
                                            </p:txEl>
                                          </p:spTgt>
                                        </p:tgtEl>
                                        <p:attrNameLst>
                                          <p:attrName>fill.type</p:attrName>
                                        </p:attrNameLst>
                                      </p:cBhvr>
                                      <p:to>
                                        <p:strVal val="solid"/>
                                      </p:to>
                                    </p:set>
                                    <p:set>
                                      <p:cBhvr>
                                        <p:cTn id="9" dur="500" fill="hold"/>
                                        <p:tgtEl>
                                          <p:spTgt spid="3">
                                            <p:txEl>
                                              <p:pRg st="4" end="4"/>
                                            </p:txEl>
                                          </p:spTgt>
                                        </p:tgtEl>
                                        <p:attrNameLst>
                                          <p:attrName>fill.on</p:attrName>
                                        </p:attrNameLst>
                                      </p:cBhvr>
                                      <p:to>
                                        <p:strVal val="true"/>
                                      </p:to>
                                    </p:set>
                                  </p:childTnLst>
                                </p:cTn>
                              </p:par>
                              <p:par>
                                <p:cTn id="10" presetID="19" presetClass="emph" presetSubtype="0" fill="hold" nodeType="withEffect">
                                  <p:stCondLst>
                                    <p:cond delay="0"/>
                                  </p:stCondLst>
                                  <p:childTnLst>
                                    <p:animClr clrSpc="rgb" dir="cw">
                                      <p:cBhvr override="childStyle">
                                        <p:cTn id="11" dur="500" fill="hold"/>
                                        <p:tgtEl>
                                          <p:spTgt spid="3">
                                            <p:txEl>
                                              <p:pRg st="5" end="5"/>
                                            </p:txEl>
                                          </p:spTgt>
                                        </p:tgtEl>
                                        <p:attrNameLst>
                                          <p:attrName>style.color</p:attrName>
                                        </p:attrNameLst>
                                      </p:cBhvr>
                                      <p:to>
                                        <a:schemeClr val="accent2"/>
                                      </p:to>
                                    </p:animClr>
                                    <p:animClr clrSpc="rgb" dir="cw">
                                      <p:cBhvr>
                                        <p:cTn id="12" dur="500" fill="hold"/>
                                        <p:tgtEl>
                                          <p:spTgt spid="3">
                                            <p:txEl>
                                              <p:pRg st="5" end="5"/>
                                            </p:txEl>
                                          </p:spTgt>
                                        </p:tgtEl>
                                        <p:attrNameLst>
                                          <p:attrName>fillcolor</p:attrName>
                                        </p:attrNameLst>
                                      </p:cBhvr>
                                      <p:to>
                                        <a:schemeClr val="accent2"/>
                                      </p:to>
                                    </p:animClr>
                                    <p:set>
                                      <p:cBhvr>
                                        <p:cTn id="13" dur="500" fill="hold"/>
                                        <p:tgtEl>
                                          <p:spTgt spid="3">
                                            <p:txEl>
                                              <p:pRg st="5" end="5"/>
                                            </p:txEl>
                                          </p:spTgt>
                                        </p:tgtEl>
                                        <p:attrNameLst>
                                          <p:attrName>fill.type</p:attrName>
                                        </p:attrNameLst>
                                      </p:cBhvr>
                                      <p:to>
                                        <p:strVal val="solid"/>
                                      </p:to>
                                    </p:set>
                                    <p:set>
                                      <p:cBhvr>
                                        <p:cTn id="14" dur="500" fill="hold"/>
                                        <p:tgtEl>
                                          <p:spTgt spid="3">
                                            <p:txEl>
                                              <p:pRg st="5" end="5"/>
                                            </p:txEl>
                                          </p:spTgt>
                                        </p:tgtEl>
                                        <p:attrNameLst>
                                          <p:attrName>fill.on</p:attrName>
                                        </p:attrNameLst>
                                      </p:cBhvr>
                                      <p:to>
                                        <p:strVal val="true"/>
                                      </p:to>
                                    </p:set>
                                  </p:childTnLst>
                                </p:cTn>
                              </p:par>
                              <p:par>
                                <p:cTn id="15" presetID="19" presetClass="emph" presetSubtype="0" fill="hold" nodeType="withEffect">
                                  <p:stCondLst>
                                    <p:cond delay="0"/>
                                  </p:stCondLst>
                                  <p:childTnLst>
                                    <p:animClr clrSpc="rgb" dir="cw">
                                      <p:cBhvr override="childStyle">
                                        <p:cTn id="16" dur="500" fill="hold"/>
                                        <p:tgtEl>
                                          <p:spTgt spid="3">
                                            <p:txEl>
                                              <p:pRg st="6" end="6"/>
                                            </p:txEl>
                                          </p:spTgt>
                                        </p:tgtEl>
                                        <p:attrNameLst>
                                          <p:attrName>style.color</p:attrName>
                                        </p:attrNameLst>
                                      </p:cBhvr>
                                      <p:to>
                                        <a:schemeClr val="accent2"/>
                                      </p:to>
                                    </p:animClr>
                                    <p:animClr clrSpc="rgb" dir="cw">
                                      <p:cBhvr>
                                        <p:cTn id="17" dur="500" fill="hold"/>
                                        <p:tgtEl>
                                          <p:spTgt spid="3">
                                            <p:txEl>
                                              <p:pRg st="6" end="6"/>
                                            </p:txEl>
                                          </p:spTgt>
                                        </p:tgtEl>
                                        <p:attrNameLst>
                                          <p:attrName>fillcolor</p:attrName>
                                        </p:attrNameLst>
                                      </p:cBhvr>
                                      <p:to>
                                        <a:schemeClr val="accent2"/>
                                      </p:to>
                                    </p:animClr>
                                    <p:set>
                                      <p:cBhvr>
                                        <p:cTn id="18" dur="500" fill="hold"/>
                                        <p:tgtEl>
                                          <p:spTgt spid="3">
                                            <p:txEl>
                                              <p:pRg st="6" end="6"/>
                                            </p:txEl>
                                          </p:spTgt>
                                        </p:tgtEl>
                                        <p:attrNameLst>
                                          <p:attrName>fill.type</p:attrName>
                                        </p:attrNameLst>
                                      </p:cBhvr>
                                      <p:to>
                                        <p:strVal val="solid"/>
                                      </p:to>
                                    </p:set>
                                    <p:set>
                                      <p:cBhvr>
                                        <p:cTn id="19" dur="500" fill="hold"/>
                                        <p:tgtEl>
                                          <p:spTgt spid="3">
                                            <p:txEl>
                                              <p:pRg st="6" end="6"/>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Transactional FTL for SQLite</a:t>
            </a:r>
            <a:endParaRPr lang="en-US" dirty="0"/>
          </a:p>
        </p:txBody>
      </p:sp>
      <p:sp>
        <p:nvSpPr>
          <p:cNvPr id="7" name="Content Placeholder 6"/>
          <p:cNvSpPr>
            <a:spLocks noGrp="1"/>
          </p:cNvSpPr>
          <p:nvPr>
            <p:ph idx="1"/>
          </p:nvPr>
        </p:nvSpPr>
        <p:spPr>
          <a:xfrm>
            <a:off x="646112" y="1422400"/>
            <a:ext cx="9403742" cy="4825999"/>
          </a:xfrm>
        </p:spPr>
        <p:txBody>
          <a:bodyPr>
            <a:normAutofit/>
          </a:bodyPr>
          <a:lstStyle/>
          <a:p>
            <a:pPr>
              <a:lnSpc>
                <a:spcPct val="80000"/>
              </a:lnSpc>
              <a:buClrTx/>
            </a:pPr>
            <a:r>
              <a:rPr lang="en-US" dirty="0" err="1"/>
              <a:t>eMMC</a:t>
            </a:r>
            <a:r>
              <a:rPr lang="el-GR" dirty="0"/>
              <a:t> </a:t>
            </a:r>
            <a:r>
              <a:rPr lang="en-US" dirty="0"/>
              <a:t>flash card </a:t>
            </a:r>
            <a:r>
              <a:rPr lang="el-GR" dirty="0"/>
              <a:t>για μόνιμη αποθήκευση σε κινητές συσκευές</a:t>
            </a:r>
            <a:r>
              <a:rPr lang="el-GR" dirty="0" smtClean="0"/>
              <a:t>.</a:t>
            </a:r>
            <a:endParaRPr lang="en-US" dirty="0" smtClean="0"/>
          </a:p>
          <a:p>
            <a:pPr>
              <a:lnSpc>
                <a:spcPct val="80000"/>
              </a:lnSpc>
              <a:buClrTx/>
            </a:pPr>
            <a:endParaRPr lang="el-GR" dirty="0"/>
          </a:p>
          <a:p>
            <a:pPr>
              <a:lnSpc>
                <a:spcPct val="80000"/>
              </a:lnSpc>
              <a:buClrTx/>
            </a:pPr>
            <a:r>
              <a:rPr lang="el-GR" dirty="0"/>
              <a:t>Δημιουργήθηκε στην πλατφόρμα </a:t>
            </a:r>
            <a:r>
              <a:rPr lang="en-US" dirty="0" err="1" smtClean="0"/>
              <a:t>OpenSSD</a:t>
            </a:r>
            <a:endParaRPr lang="en-US" dirty="0" smtClean="0"/>
          </a:p>
          <a:p>
            <a:pPr>
              <a:lnSpc>
                <a:spcPct val="80000"/>
              </a:lnSpc>
              <a:buClrTx/>
            </a:pPr>
            <a:endParaRPr lang="en-US" dirty="0"/>
          </a:p>
          <a:p>
            <a:pPr>
              <a:lnSpc>
                <a:spcPct val="80000"/>
              </a:lnSpc>
              <a:buClrTx/>
            </a:pPr>
            <a:r>
              <a:rPr lang="el-GR" dirty="0"/>
              <a:t>Εκμεταλλεύεται τις ιδιότητες του </a:t>
            </a:r>
            <a:r>
              <a:rPr lang="en-US" dirty="0"/>
              <a:t>Flash Translation Layer </a:t>
            </a:r>
            <a:r>
              <a:rPr lang="el-GR" dirty="0"/>
              <a:t>για ατομικότητα.</a:t>
            </a:r>
            <a:endParaRPr lang="en-US" dirty="0"/>
          </a:p>
          <a:p>
            <a:pPr lvl="1">
              <a:lnSpc>
                <a:spcPct val="80000"/>
              </a:lnSpc>
              <a:buClrTx/>
            </a:pPr>
            <a:r>
              <a:rPr lang="en-US" sz="2000" dirty="0"/>
              <a:t>Copy – on – write </a:t>
            </a:r>
            <a:r>
              <a:rPr lang="el-GR" sz="2000" dirty="0"/>
              <a:t>τεχνική </a:t>
            </a:r>
            <a:r>
              <a:rPr lang="el-GR" sz="2000" dirty="0">
                <a:sym typeface="Wingdings" panose="05000000000000000000" pitchFamily="2" charset="2"/>
              </a:rPr>
              <a:t> μοιάζει με </a:t>
            </a:r>
            <a:r>
              <a:rPr lang="en-US" sz="2000" dirty="0">
                <a:sym typeface="Wingdings" panose="05000000000000000000" pitchFamily="2" charset="2"/>
              </a:rPr>
              <a:t>shadow </a:t>
            </a:r>
            <a:r>
              <a:rPr lang="en-US" sz="2000" dirty="0" smtClean="0">
                <a:sym typeface="Wingdings" panose="05000000000000000000" pitchFamily="2" charset="2"/>
              </a:rPr>
              <a:t>paging</a:t>
            </a:r>
          </a:p>
          <a:p>
            <a:pPr lvl="1">
              <a:lnSpc>
                <a:spcPct val="80000"/>
              </a:lnSpc>
              <a:buClrTx/>
            </a:pPr>
            <a:endParaRPr lang="el-GR" sz="2000" dirty="0"/>
          </a:p>
          <a:p>
            <a:pPr>
              <a:lnSpc>
                <a:spcPct val="80000"/>
              </a:lnSpc>
              <a:buClrTx/>
            </a:pPr>
            <a:r>
              <a:rPr lang="el-GR" dirty="0"/>
              <a:t>Επέκταση της διεπαφής αποθήκευσης</a:t>
            </a:r>
            <a:r>
              <a:rPr lang="en-US" dirty="0"/>
              <a:t> </a:t>
            </a:r>
            <a:r>
              <a:rPr lang="el-GR" dirty="0"/>
              <a:t>και του </a:t>
            </a:r>
            <a:r>
              <a:rPr lang="en-US" dirty="0"/>
              <a:t>SSD controller</a:t>
            </a:r>
            <a:r>
              <a:rPr lang="el-GR" dirty="0"/>
              <a:t>.</a:t>
            </a:r>
          </a:p>
          <a:p>
            <a:pPr lvl="1">
              <a:lnSpc>
                <a:spcPct val="80000"/>
              </a:lnSpc>
              <a:buClrTx/>
            </a:pPr>
            <a:r>
              <a:rPr lang="en-US" sz="2000" dirty="0"/>
              <a:t>L2P (logical to physical table) , X-L2P (transactional logical to physical table</a:t>
            </a:r>
            <a:r>
              <a:rPr lang="en-US" sz="2000" dirty="0" smtClean="0"/>
              <a:t>)</a:t>
            </a:r>
          </a:p>
          <a:p>
            <a:pPr lvl="1">
              <a:lnSpc>
                <a:spcPct val="80000"/>
              </a:lnSpc>
              <a:buClrTx/>
            </a:pPr>
            <a:endParaRPr lang="el-GR" sz="2000" dirty="0"/>
          </a:p>
          <a:p>
            <a:pPr>
              <a:lnSpc>
                <a:spcPct val="80000"/>
              </a:lnSpc>
              <a:buClrTx/>
            </a:pPr>
            <a:r>
              <a:rPr lang="el-GR" dirty="0"/>
              <a:t>Λειτουργεί με </a:t>
            </a:r>
            <a:r>
              <a:rPr lang="en-US" dirty="0"/>
              <a:t>SQLite </a:t>
            </a:r>
            <a:r>
              <a:rPr lang="el-GR" dirty="0"/>
              <a:t>αλλά και </a:t>
            </a:r>
            <a:r>
              <a:rPr lang="en-US" dirty="0"/>
              <a:t>ext4 file system</a:t>
            </a:r>
            <a:r>
              <a:rPr lang="el-GR" dirty="0"/>
              <a:t>.</a:t>
            </a:r>
            <a:endParaRPr lang="en-US" dirty="0"/>
          </a:p>
          <a:p>
            <a:pPr lvl="1">
              <a:lnSpc>
                <a:spcPct val="80000"/>
              </a:lnSpc>
              <a:buClrTx/>
            </a:pPr>
            <a:r>
              <a:rPr lang="el-GR" sz="2000" dirty="0"/>
              <a:t>Κατάλληλο για τις περισσότερες </a:t>
            </a:r>
            <a:r>
              <a:rPr lang="en-US" sz="2000" dirty="0"/>
              <a:t>Android </a:t>
            </a:r>
            <a:r>
              <a:rPr lang="el-GR" sz="2000" dirty="0"/>
              <a:t>συσκευές</a:t>
            </a:r>
            <a:r>
              <a:rPr lang="en-US" sz="2000" dirty="0"/>
              <a:t>.</a:t>
            </a:r>
          </a:p>
        </p:txBody>
      </p:sp>
    </p:spTree>
    <p:extLst>
      <p:ext uri="{BB962C8B-B14F-4D97-AF65-F5344CB8AC3E}">
        <p14:creationId xmlns:p14="http://schemas.microsoft.com/office/powerpoint/2010/main" val="267214087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SQLite vs FTL</a:t>
            </a:r>
            <a:endParaRPr lang="en-US" dirty="0"/>
          </a:p>
        </p:txBody>
      </p:sp>
      <p:sp>
        <p:nvSpPr>
          <p:cNvPr id="4" name="Text Placeholder 3"/>
          <p:cNvSpPr>
            <a:spLocks noGrp="1"/>
          </p:cNvSpPr>
          <p:nvPr>
            <p:ph type="body" idx="1"/>
          </p:nvPr>
        </p:nvSpPr>
        <p:spPr>
          <a:xfrm>
            <a:off x="646111" y="1565117"/>
            <a:ext cx="2946866" cy="576262"/>
          </a:xfrm>
        </p:spPr>
        <p:txBody>
          <a:bodyPr/>
          <a:lstStyle/>
          <a:p>
            <a:pPr algn="ctr"/>
            <a:r>
              <a:rPr lang="en-US" b="1" u="sng" dirty="0" smtClean="0">
                <a:solidFill>
                  <a:schemeClr val="tx1"/>
                </a:solidFill>
              </a:rPr>
              <a:t>RBJ (Default)</a:t>
            </a:r>
            <a:endParaRPr lang="en-US" b="1" u="sng" dirty="0">
              <a:solidFill>
                <a:schemeClr val="tx1"/>
              </a:solidFill>
            </a:endParaRPr>
          </a:p>
        </p:txBody>
      </p:sp>
      <p:sp>
        <p:nvSpPr>
          <p:cNvPr id="5" name="Text Placeholder 4"/>
          <p:cNvSpPr>
            <a:spLocks noGrp="1"/>
          </p:cNvSpPr>
          <p:nvPr>
            <p:ph type="body" sz="quarter" idx="3"/>
          </p:nvPr>
        </p:nvSpPr>
        <p:spPr>
          <a:xfrm>
            <a:off x="3826873" y="1565117"/>
            <a:ext cx="2936241" cy="576262"/>
          </a:xfrm>
        </p:spPr>
        <p:txBody>
          <a:bodyPr/>
          <a:lstStyle/>
          <a:p>
            <a:pPr algn="ctr"/>
            <a:r>
              <a:rPr lang="en-US" b="1" u="sng" dirty="0" smtClean="0">
                <a:solidFill>
                  <a:schemeClr val="tx1"/>
                </a:solidFill>
              </a:rPr>
              <a:t>WAL</a:t>
            </a:r>
            <a:endParaRPr lang="en-US" b="1" u="sng" dirty="0">
              <a:solidFill>
                <a:schemeClr val="tx1"/>
              </a:solidFill>
            </a:endParaRPr>
          </a:p>
        </p:txBody>
      </p:sp>
      <p:sp>
        <p:nvSpPr>
          <p:cNvPr id="6" name="Text Placeholder 5"/>
          <p:cNvSpPr>
            <a:spLocks noGrp="1"/>
          </p:cNvSpPr>
          <p:nvPr>
            <p:ph type="body" sz="quarter" idx="13"/>
          </p:nvPr>
        </p:nvSpPr>
        <p:spPr>
          <a:xfrm>
            <a:off x="7124702" y="1565117"/>
            <a:ext cx="4796367" cy="576262"/>
          </a:xfrm>
        </p:spPr>
        <p:txBody>
          <a:bodyPr/>
          <a:lstStyle/>
          <a:p>
            <a:pPr algn="ctr"/>
            <a:r>
              <a:rPr lang="en-US" b="1" u="sng" dirty="0" smtClean="0">
                <a:solidFill>
                  <a:schemeClr val="tx1"/>
                </a:solidFill>
              </a:rPr>
              <a:t>Copy – on </a:t>
            </a:r>
            <a:r>
              <a:rPr lang="en-US" b="1" u="sng" dirty="0" smtClean="0">
                <a:solidFill>
                  <a:schemeClr val="tx1"/>
                </a:solidFill>
              </a:rPr>
              <a:t>–write</a:t>
            </a:r>
            <a:r>
              <a:rPr lang="el-GR" b="1" u="sng" dirty="0" smtClean="0">
                <a:solidFill>
                  <a:schemeClr val="tx1"/>
                </a:solidFill>
              </a:rPr>
              <a:t> </a:t>
            </a:r>
            <a:endParaRPr lang="en-US" b="1" u="sng" dirty="0">
              <a:solidFill>
                <a:schemeClr val="tx1"/>
              </a:solidFill>
            </a:endParaRPr>
          </a:p>
        </p:txBody>
      </p:sp>
      <p:pic>
        <p:nvPicPr>
          <p:cNvPr id="10" name="Picture 9"/>
          <p:cNvPicPr>
            <a:picLocks noChangeAspect="1"/>
          </p:cNvPicPr>
          <p:nvPr/>
        </p:nvPicPr>
        <p:blipFill>
          <a:blip r:embed="rId3"/>
          <a:stretch>
            <a:fillRect/>
          </a:stretch>
        </p:blipFill>
        <p:spPr>
          <a:xfrm>
            <a:off x="1025292" y="2193905"/>
            <a:ext cx="2436515" cy="4100215"/>
          </a:xfrm>
          <a:prstGeom prst="rect">
            <a:avLst/>
          </a:prstGeom>
        </p:spPr>
      </p:pic>
      <p:pic>
        <p:nvPicPr>
          <p:cNvPr id="11" name="Picture 10"/>
          <p:cNvPicPr>
            <a:picLocks noChangeAspect="1"/>
          </p:cNvPicPr>
          <p:nvPr/>
        </p:nvPicPr>
        <p:blipFill>
          <a:blip r:embed="rId4"/>
          <a:stretch>
            <a:fillRect/>
          </a:stretch>
        </p:blipFill>
        <p:spPr>
          <a:xfrm>
            <a:off x="4376921" y="2170192"/>
            <a:ext cx="2159345" cy="4128160"/>
          </a:xfrm>
          <a:prstGeom prst="rect">
            <a:avLst/>
          </a:prstGeom>
        </p:spPr>
      </p:pic>
      <p:pic>
        <p:nvPicPr>
          <p:cNvPr id="12" name="Picture 11"/>
          <p:cNvPicPr>
            <a:picLocks noChangeAspect="1"/>
          </p:cNvPicPr>
          <p:nvPr/>
        </p:nvPicPr>
        <p:blipFill>
          <a:blip r:embed="rId5"/>
          <a:stretch>
            <a:fillRect/>
          </a:stretch>
        </p:blipFill>
        <p:spPr>
          <a:xfrm>
            <a:off x="6894938" y="3253779"/>
            <a:ext cx="5026131" cy="2568960"/>
          </a:xfrm>
          <a:prstGeom prst="rect">
            <a:avLst/>
          </a:prstGeom>
        </p:spPr>
      </p:pic>
      <p:sp>
        <p:nvSpPr>
          <p:cNvPr id="13" name="TextBox 12"/>
          <p:cNvSpPr txBox="1"/>
          <p:nvPr/>
        </p:nvSpPr>
        <p:spPr>
          <a:xfrm>
            <a:off x="7313164" y="2193905"/>
            <a:ext cx="4607905" cy="646331"/>
          </a:xfrm>
          <a:prstGeom prst="rect">
            <a:avLst/>
          </a:prstGeom>
          <a:noFill/>
        </p:spPr>
        <p:txBody>
          <a:bodyPr wrap="square" rtlCol="0">
            <a:spAutoFit/>
          </a:bodyPr>
          <a:lstStyle/>
          <a:p>
            <a:pPr algn="ctr"/>
            <a:r>
              <a:rPr lang="el-GR" i="1" dirty="0"/>
              <a:t>Ατομική ενημέρωση </a:t>
            </a:r>
            <a:r>
              <a:rPr lang="el-GR" i="1" dirty="0" smtClean="0"/>
              <a:t>σελίδων. </a:t>
            </a:r>
            <a:r>
              <a:rPr lang="el-GR" i="1" dirty="0"/>
              <a:t>Μοιάζει με την τεχνική </a:t>
            </a:r>
            <a:r>
              <a:rPr lang="en-US" i="1" dirty="0"/>
              <a:t>shadow </a:t>
            </a:r>
            <a:r>
              <a:rPr lang="en-US" i="1" dirty="0" smtClean="0"/>
              <a:t>paging</a:t>
            </a:r>
            <a:r>
              <a:rPr lang="el-GR" i="1" dirty="0" smtClean="0"/>
              <a:t>.</a:t>
            </a:r>
            <a:endParaRPr lang="en-US" i="1" dirty="0"/>
          </a:p>
        </p:txBody>
      </p:sp>
    </p:spTree>
    <p:extLst>
      <p:ext uri="{BB962C8B-B14F-4D97-AF65-F5344CB8AC3E}">
        <p14:creationId xmlns:p14="http://schemas.microsoft.com/office/powerpoint/2010/main" val="230832797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TM10001105[[fn=Crop]]</Template>
  <TotalTime>235</TotalTime>
  <Words>1403</Words>
  <Application>Microsoft Office PowerPoint</Application>
  <PresentationFormat>Widescreen</PresentationFormat>
  <Paragraphs>300</Paragraphs>
  <Slides>24</Slides>
  <Notes>19</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Calibri</vt:lpstr>
      <vt:lpstr>Century Gothic</vt:lpstr>
      <vt:lpstr>Wingdings</vt:lpstr>
      <vt:lpstr>Wingdings 3</vt:lpstr>
      <vt:lpstr>Ion</vt:lpstr>
      <vt:lpstr>X-FTL: Transactional Flash Translation Layer for SQLite Databases</vt:lpstr>
      <vt:lpstr>Περιεχόμενα</vt:lpstr>
      <vt:lpstr>Εισαγωγή</vt:lpstr>
      <vt:lpstr>Περιεχόμενα</vt:lpstr>
      <vt:lpstr>SQLite transactional atomicity with journaling/logging </vt:lpstr>
      <vt:lpstr>Transactional atomicity &amp; force-steal policy (all or nothing)</vt:lpstr>
      <vt:lpstr>Περιεχόμενα</vt:lpstr>
      <vt:lpstr>Transactional FTL for SQLite</vt:lpstr>
      <vt:lpstr>SQLite vs FTL</vt:lpstr>
      <vt:lpstr>Περιεχόμενα</vt:lpstr>
      <vt:lpstr>X-FTL: Transactional Flash Translation Layer: L2P &amp; X-L2P tables</vt:lpstr>
      <vt:lpstr>X-FTL &amp; SATA interface</vt:lpstr>
      <vt:lpstr>X-FTL: Commit / Abort </vt:lpstr>
      <vt:lpstr>I/O count</vt:lpstr>
      <vt:lpstr>Περιεχόμενα</vt:lpstr>
      <vt:lpstr>Υλοποίηση</vt:lpstr>
      <vt:lpstr>Περιεχόμενα</vt:lpstr>
      <vt:lpstr>Αξιολόγηση</vt:lpstr>
      <vt:lpstr>Αποτελέσματα -  Run – time performance </vt:lpstr>
      <vt:lpstr>PowerPoint Presentation</vt:lpstr>
      <vt:lpstr>Αποτελέσματα – Recovery performance</vt:lpstr>
      <vt:lpstr>Συμπεράσματα</vt:lpstr>
      <vt:lpstr>Ερωτήσεις</vt:lpstr>
      <vt:lpstr>Πηγές</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X-FTL: Transactional Flash Translation Layer for SQLite Databases</dc:title>
  <dc:creator>Athina Paphitou</dc:creator>
  <cp:lastModifiedBy>Athina Paphitou</cp:lastModifiedBy>
  <cp:revision>22</cp:revision>
  <dcterms:created xsi:type="dcterms:W3CDTF">2015-11-29T08:16:03Z</dcterms:created>
  <dcterms:modified xsi:type="dcterms:W3CDTF">2015-11-29T15:53:59Z</dcterms:modified>
</cp:coreProperties>
</file>