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62" r:id="rId10"/>
    <p:sldId id="264" r:id="rId11"/>
    <p:sldId id="273" r:id="rId12"/>
    <p:sldId id="265" r:id="rId13"/>
    <p:sldId id="266" r:id="rId14"/>
    <p:sldId id="267" r:id="rId15"/>
    <p:sldId id="276" r:id="rId16"/>
    <p:sldId id="277" r:id="rId17"/>
    <p:sldId id="268" r:id="rId18"/>
    <p:sldId id="281" r:id="rId19"/>
    <p:sldId id="269" r:id="rId20"/>
    <p:sldId id="270" r:id="rId21"/>
    <p:sldId id="271" r:id="rId22"/>
    <p:sldId id="272" r:id="rId23"/>
    <p:sldId id="274" r:id="rId24"/>
    <p:sldId id="278" r:id="rId25"/>
    <p:sldId id="280" r:id="rId2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5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4EE8-8FBA-4D10-9A2F-EB797DF19635}" type="datetimeFigureOut">
              <a:rPr lang="el-GR" smtClean="0"/>
              <a:t>3/12/2015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22BA-A86B-421C-BB2D-B7B474259AC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031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209803" y="4464027"/>
            <a:ext cx="9144000" cy="1641494"/>
          </a:xfrm>
        </p:spPr>
        <p:txBody>
          <a:bodyPr wrap="none" anchor="t"/>
          <a:lstStyle>
            <a:lvl1pPr algn="r">
              <a:defRPr sz="9600" spc="-300">
                <a:effectLst>
                  <a:outerShdw blurRad="457200" dist="342900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209803" y="3694377"/>
            <a:ext cx="9144000" cy="754023"/>
          </a:xfrm>
        </p:spPr>
        <p:txBody>
          <a:bodyPr anchor="b"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B5ACB2-B26B-4C81-B95B-A894A17A0D63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106A51-2712-4198-8FE6-034FE7989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367156"/>
            <a:ext cx="10515600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839784" y="987423"/>
            <a:ext cx="10515600" cy="3379732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39784" y="5186513"/>
            <a:ext cx="10514008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8B7F5B-D0F2-4838-A843-5A03F9D4FCEC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5C305A-BFC8-4AAB-8E01-6C427826A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353434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39784" y="4489402"/>
            <a:ext cx="10514008" cy="1501828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C252F6-132C-42A3-AD2A-86A22240E3B2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30607-ED85-41A7-9449-3719407125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46215" y="365129"/>
            <a:ext cx="9302748" cy="2992904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38203" y="4501728"/>
            <a:ext cx="10512427" cy="1489493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4C3C7-F781-4120-99AF-2A134E289F86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24C8D-FCCE-4787-A4F5-977A73E5B053}" type="slidenum">
              <a:t>‹#›</a:t>
            </a:fld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111041" y="786822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49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2326965"/>
            <a:ext cx="10515600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39784" y="4850581"/>
            <a:ext cx="10514008" cy="114064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151771-487C-4E8D-9F78-4991A1424843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B68F41-959C-4846-8B7C-2ACC987CA6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37282" y="1885950"/>
            <a:ext cx="2946864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356795" y="2571749"/>
            <a:ext cx="292735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87992" y="1885950"/>
            <a:ext cx="2936238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77440" y="2571749"/>
            <a:ext cx="294679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29037" y="1885950"/>
            <a:ext cx="2932115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29037" y="2571749"/>
            <a:ext cx="2932115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7EE5BC-3FC4-4DAD-9F72-8FD8A1C29263}" type="datetime1">
              <a:rPr lang="en-US" smtClean="0"/>
              <a:t>12/3/2015</a:t>
            </a:fld>
            <a:endParaRPr lang="en-US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695CCD-0BE3-4F40-9AB6-82387FD49D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32088" y="4297506"/>
            <a:ext cx="2940052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332088" y="2256355"/>
            <a:ext cx="294005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332088" y="4873761"/>
            <a:ext cx="2940052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69000" y="4297506"/>
            <a:ext cx="2930523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568991" y="2256355"/>
            <a:ext cx="293052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67647" y="4873761"/>
            <a:ext cx="2934410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04321" y="4297506"/>
            <a:ext cx="2932115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804321" y="2256355"/>
            <a:ext cx="293211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04193" y="4873761"/>
            <a:ext cx="2936001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C216F-36A8-4EE5-B539-BF9868BA2FD7}" type="datetime1">
              <a:rPr lang="en-US" smtClean="0"/>
              <a:t>12/3/2015</a:t>
            </a:fld>
            <a:endParaRPr lang="en-US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F68344-68D0-4607-807B-7C65539538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934039-3152-4125-A263-9151337BCB83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EAB6BC-E9AC-49F8-8547-AFE94B8BF2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B70E9-DD61-4782-B231-D3F126B50C2A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C36D6-1011-4676-9217-B7286CBE0E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A87712-AC6C-4C9A-90C2-BD6CA3A2A2C8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CC313816-3B5C-483B-97DA-FEE9814577BC}" type="slidenum">
              <a:rPr lang="en-GB" smtClean="0"/>
              <a:pPr/>
              <a:t>‹#›</a:t>
            </a:fld>
            <a:r>
              <a:rPr lang="en-GB" dirty="0" smtClean="0"/>
              <a:t> of 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9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4534" y="4464027"/>
            <a:ext cx="9144000" cy="1641494"/>
          </a:xfrm>
        </p:spPr>
        <p:txBody>
          <a:bodyPr wrap="none" anchor="t"/>
          <a:lstStyle>
            <a:lvl1pPr>
              <a:defRPr sz="9600" spc="-300">
                <a:effectLst>
                  <a:outerShdw blurRad="457200" dist="342900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854534" y="3693673"/>
            <a:ext cx="9144000" cy="754023"/>
          </a:xfrm>
        </p:spPr>
        <p:txBody>
          <a:bodyPr anchor="b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297623-B866-4D5C-B7BA-38866155F0E3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BB815-D426-462F-AB38-118DDDD44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20002" y="1825627"/>
            <a:ext cx="502521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19839" y="1825627"/>
            <a:ext cx="503396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D8F93E-CC2C-4807-887F-6AEF6720F121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5FD49-92D5-465A-90CC-54671205E5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20002" y="1681160"/>
            <a:ext cx="5025213" cy="823910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20002" y="2505071"/>
            <a:ext cx="5025213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319839" y="1681160"/>
            <a:ext cx="5035545" cy="823910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319839" y="2505071"/>
            <a:ext cx="5035545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41E65F-A41E-4468-96D1-6A18F40711CB}" type="datetime1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BEBD7-E988-4909-B5C8-B789778350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E61EA9-49EE-4AB0-B768-4D5402BF6CB5}" type="datetime1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756343-759F-449C-9014-31E921CD12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215BD-5F4F-49C9-AD90-ECE735D2A602}" type="datetime1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2471E7-BD3E-4A24-9089-9449CF708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20002" y="2057400"/>
            <a:ext cx="3652022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FDF11F-E950-4FFF-8DC0-8FC797506BF7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7596E6-AD19-46EB-8EF5-B932BCDA4B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20002" y="2057400"/>
            <a:ext cx="3652022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1CEFE-5F5B-4E2A-9AB3-87CEBC30E56D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BBFF59-02DB-4142-B0DE-9BD8A10B37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20002" y="1825627"/>
            <a:ext cx="102338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1pPr>
          </a:lstStyle>
          <a:p>
            <a:pPr lvl="0"/>
            <a:fld id="{820BD930-8E41-41A2-A178-0032A85D407E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1pPr>
          </a:lstStyle>
          <a:p>
            <a:pPr lvl="0"/>
            <a:fld id="{A1F23922-607D-4663-9438-19B422A445F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5400" b="0" i="0" u="none" strike="noStrike" kern="1200" cap="none" spc="0" baseline="0">
          <a:solidFill>
            <a:srgbClr val="454545"/>
          </a:solidFill>
          <a:uFillTx/>
          <a:latin typeface="Corbel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454545"/>
          </a:solidFill>
          <a:uFillTx/>
          <a:latin typeface="Corbel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454545"/>
          </a:solidFill>
          <a:uFillTx/>
          <a:latin typeface="Corbel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454545"/>
          </a:solidFill>
          <a:uFillTx/>
          <a:latin typeface="Corbel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54545"/>
          </a:solidFill>
          <a:uFillTx/>
          <a:latin typeface="Corbel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54545"/>
          </a:solidFill>
          <a:uFillTx/>
          <a:latin typeface="Corbel"/>
          <a:ea typeface=""/>
          <a:cs typeface="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621971" y="2321725"/>
            <a:ext cx="9144000" cy="1641494"/>
          </a:xfrm>
        </p:spPr>
        <p:txBody>
          <a:bodyPr anchorCtr="1"/>
          <a:lstStyle/>
          <a:p>
            <a:pPr lvl="0" algn="ctr"/>
            <a:r>
              <a:rPr lang="en-US" sz="5400" dirty="0">
                <a:solidFill>
                  <a:srgbClr val="FFFFFF"/>
                </a:solidFill>
              </a:rPr>
              <a:t>On Brewing Fresh Espresso:</a:t>
            </a:r>
            <a:r>
              <a:rPr lang="el-GR" sz="5400" dirty="0">
                <a:solidFill>
                  <a:srgbClr val="FFFFFF"/>
                </a:solidFill>
              </a:rPr>
              <a:t/>
            </a:r>
            <a:br>
              <a:rPr lang="el-GR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LinkedIn’s Distributed Data Serving Platform</a:t>
            </a:r>
            <a:r>
              <a:rPr lang="el-GR" sz="5400" dirty="0">
                <a:solidFill>
                  <a:srgbClr val="FFFFFF"/>
                </a:solidFill>
              </a:rPr>
              <a:t/>
            </a:r>
            <a:br>
              <a:rPr lang="el-GR" sz="5400" dirty="0">
                <a:solidFill>
                  <a:srgbClr val="FFFFFF"/>
                </a:solidFill>
              </a:rPr>
            </a:br>
            <a:endParaRPr lang="el-GR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0" y="5142677"/>
            <a:ext cx="12191996" cy="1070552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US">
                <a:solidFill>
                  <a:srgbClr val="BFBFBF"/>
                </a:solidFill>
              </a:rPr>
              <a:t>Marios Komodromou</a:t>
            </a:r>
          </a:p>
          <a:p>
            <a:pPr lvl="0" algn="ctr">
              <a:lnSpc>
                <a:spcPct val="100000"/>
              </a:lnSpc>
            </a:pPr>
            <a:r>
              <a:rPr lang="en-US">
                <a:solidFill>
                  <a:srgbClr val="BFBFBF"/>
                </a:solidFill>
              </a:rPr>
              <a:t>Kyriakos Theodoulou</a:t>
            </a:r>
            <a:endParaRPr lang="el-GR">
              <a:solidFill>
                <a:srgbClr val="BFBFB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81732" y="594533"/>
            <a:ext cx="5032885" cy="13980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/>
          <p:nvPr/>
        </p:nvSpPr>
        <p:spPr>
          <a:xfrm>
            <a:off x="1369423" y="4153488"/>
            <a:ext cx="9144000" cy="6275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4400" b="0" i="0" u="none" strike="noStrike" kern="1200" cap="none" spc="-300" baseline="0">
                <a:solidFill>
                  <a:srgbClr val="BFBFBF"/>
                </a:solidFill>
                <a:uFillTx/>
                <a:latin typeface="Corbel"/>
                <a:ea typeface=""/>
                <a:cs typeface=""/>
              </a:rPr>
              <a:t>EPL 646 Assignment 2</a:t>
            </a:r>
            <a:endParaRPr lang="el-GR" sz="4400" b="0" i="0" u="none" strike="noStrike" kern="1200" cap="none" spc="-300" baseline="0">
              <a:solidFill>
                <a:srgbClr val="BFBFBF"/>
              </a:solidFill>
              <a:effectLst>
                <a:outerShdw blurRad="457200" dist="342900" dir="5400000">
                  <a:srgbClr val="000000"/>
                </a:outerShdw>
              </a:effectLst>
              <a:uFillTx/>
              <a:latin typeface="Corbel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900" b="1" dirty="0">
                <a:solidFill>
                  <a:srgbClr val="FFFFFF"/>
                </a:solidFill>
              </a:rPr>
              <a:t>IMPLEMENTATION - Secondary </a:t>
            </a:r>
            <a:r>
              <a:rPr lang="en-US" sz="4900" b="1" dirty="0" smtClean="0">
                <a:solidFill>
                  <a:srgbClr val="FFFFFF"/>
                </a:solidFill>
              </a:rPr>
              <a:t>Index</a:t>
            </a:r>
            <a:r>
              <a:rPr lang="el-GR" sz="4900" b="1" dirty="0" smtClean="0">
                <a:solidFill>
                  <a:srgbClr val="FFFFFF"/>
                </a:solidFill>
              </a:rPr>
              <a:t> (1/2)</a:t>
            </a:r>
            <a:endParaRPr lang="el-GR" sz="4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27448" y="2060848"/>
            <a:ext cx="10233800" cy="4351336"/>
          </a:xfrm>
        </p:spPr>
        <p:txBody>
          <a:bodyPr/>
          <a:lstStyle/>
          <a:p>
            <a:pPr lvl="0"/>
            <a:r>
              <a:rPr lang="el-GR" sz="2400" dirty="0" smtClean="0">
                <a:solidFill>
                  <a:srgbClr val="FFFFFF"/>
                </a:solidFill>
              </a:rPr>
              <a:t>Σε κάθε κόμβο αποθήκευσης δημιουργούνται δευτερεύοντα ευρετήρια</a:t>
            </a:r>
          </a:p>
          <a:p>
            <a:pPr marL="457200" lvl="1" indent="0">
              <a:buNone/>
            </a:pPr>
            <a:endParaRPr lang="el-GR" sz="1600" dirty="0">
              <a:solidFill>
                <a:srgbClr val="FFFFFF"/>
              </a:solidFill>
            </a:endParaRPr>
          </a:p>
          <a:p>
            <a:pPr lvl="0"/>
            <a:r>
              <a:rPr lang="el-GR" sz="2400" dirty="0" smtClean="0">
                <a:solidFill>
                  <a:srgbClr val="FFFFFF"/>
                </a:solidFill>
              </a:rPr>
              <a:t>Τα δευτερεύοντα ευρετήρια πρέπει να έχουν τις εξής ιδιότητες: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Δημιουργία σε πραγματικό χρόνο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Ικανότητα αλλαγής σχήματος σε μηδενικό </a:t>
            </a:r>
            <a:r>
              <a:rPr lang="en-US" sz="1600" dirty="0" smtClean="0">
                <a:solidFill>
                  <a:srgbClr val="FFFFFF"/>
                </a:solidFill>
              </a:rPr>
              <a:t>downtime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Ελαστικότητα. Δεν υπάρχει η δυνατότητα στον </a:t>
            </a:r>
            <a:r>
              <a:rPr lang="en-US" sz="1600" dirty="0" smtClean="0">
                <a:solidFill>
                  <a:srgbClr val="FFFFFF"/>
                </a:solidFill>
              </a:rPr>
              <a:t>D</a:t>
            </a:r>
            <a:r>
              <a:rPr lang="el-GR" sz="1600" dirty="0" smtClean="0">
                <a:solidFill>
                  <a:srgbClr val="FFFFFF"/>
                </a:solidFill>
              </a:rPr>
              <a:t>ΒΑ να προκαθορίσει συχνές επερωτήσεις αφού αλλάζουν συχνά.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Αναζήτηση κειμένου</a:t>
            </a:r>
          </a:p>
          <a:p>
            <a:pPr marL="457200" lvl="1" indent="0">
              <a:buNone/>
            </a:pPr>
            <a:r>
              <a:rPr lang="el-GR" sz="1600" dirty="0" smtClean="0">
                <a:solidFill>
                  <a:srgbClr val="FFFFFF"/>
                </a:solidFill>
              </a:rPr>
              <a:t>					</a:t>
            </a:r>
            <a:endParaRPr lang="el-GR" sz="1600" dirty="0">
              <a:solidFill>
                <a:srgbClr val="FFFFFF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rgbClr val="FFFFFF"/>
                </a:solidFill>
              </a:rPr>
              <a:t>Αρχικά χρησιμοποιήθηκε το </a:t>
            </a:r>
            <a:r>
              <a:rPr lang="en-US" sz="2000" dirty="0" smtClean="0">
                <a:solidFill>
                  <a:srgbClr val="FFFFFF"/>
                </a:solidFill>
              </a:rPr>
              <a:t>Apache Lucene Framework</a:t>
            </a:r>
            <a:r>
              <a:rPr lang="el-GR" sz="2000" dirty="0" smtClean="0">
                <a:solidFill>
                  <a:srgbClr val="FFFFFF"/>
                </a:solidFill>
              </a:rPr>
              <a:t> αλλά αποδεικτικέ ανεπαρκές κυρίως λόγω του ότι δεν ικανοποιείτο η πρώτη ιδιότητα.</a:t>
            </a:r>
          </a:p>
          <a:p>
            <a:pPr>
              <a:buFont typeface="Courier New" panose="02070309020205020404" pitchFamily="49" charset="0"/>
              <a:buChar char="o"/>
            </a:pPr>
            <a:endParaRPr lang="el-GR" sz="2000" dirty="0" smtClean="0">
              <a:solidFill>
                <a:srgbClr val="FFFFF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10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900" b="1" dirty="0">
                <a:solidFill>
                  <a:srgbClr val="FFFFFF"/>
                </a:solidFill>
              </a:rPr>
              <a:t>IMPLEMENTATION - Secondary </a:t>
            </a:r>
            <a:r>
              <a:rPr lang="en-US" sz="4900" b="1" dirty="0" smtClean="0">
                <a:solidFill>
                  <a:srgbClr val="FFFFFF"/>
                </a:solidFill>
              </a:rPr>
              <a:t>Index</a:t>
            </a:r>
            <a:r>
              <a:rPr lang="el-GR" sz="4900" b="1" dirty="0" smtClean="0">
                <a:solidFill>
                  <a:srgbClr val="FFFFFF"/>
                </a:solidFill>
              </a:rPr>
              <a:t> (2/2)</a:t>
            </a:r>
            <a:endParaRPr lang="el-GR" sz="4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l-GR" sz="2400" dirty="0" smtClean="0">
                <a:solidFill>
                  <a:srgbClr val="FFFFFF"/>
                </a:solidFill>
              </a:rPr>
              <a:t>Έτσι δοκιμάσθηκαν οι 2 ακόλουθες προσεγγίσεις:</a:t>
            </a:r>
          </a:p>
          <a:p>
            <a:pPr marL="0" lv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lvl="0"/>
            <a:r>
              <a:rPr lang="en-US" sz="2400" dirty="0" smtClean="0">
                <a:solidFill>
                  <a:srgbClr val="FFFFFF"/>
                </a:solidFill>
              </a:rPr>
              <a:t>Building block: </a:t>
            </a:r>
            <a:r>
              <a:rPr lang="en-US" sz="2400" b="1" dirty="0" smtClean="0">
                <a:solidFill>
                  <a:srgbClr val="FFFFFF"/>
                </a:solidFill>
              </a:rPr>
              <a:t>partition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FFFFFF"/>
                </a:solidFill>
              </a:rPr>
              <a:t> Building block: </a:t>
            </a:r>
            <a:r>
              <a:rPr lang="en-US" sz="2400" b="1" dirty="0" smtClean="0">
                <a:solidFill>
                  <a:srgbClr val="FFFFFF"/>
                </a:solidFill>
              </a:rPr>
              <a:t>collection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Μειώνει την κατανάλωση μνήμης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Δημιουργεί πάρα πολλά μικρά ευρετήρια τα οποία αποθηκεύονται σε ένα </a:t>
            </a:r>
            <a:r>
              <a:rPr lang="en-US" sz="1800" dirty="0" smtClean="0">
                <a:solidFill>
                  <a:srgbClr val="FFFFFF"/>
                </a:solidFill>
              </a:rPr>
              <a:t>MySQL </a:t>
            </a:r>
            <a:r>
              <a:rPr lang="el-GR" sz="1800" dirty="0">
                <a:solidFill>
                  <a:srgbClr val="FFFFFF"/>
                </a:solidFill>
              </a:rPr>
              <a:t>π</a:t>
            </a:r>
            <a:r>
              <a:rPr lang="el-GR" sz="1800" dirty="0" smtClean="0">
                <a:solidFill>
                  <a:srgbClr val="FFFFFF"/>
                </a:solidFill>
              </a:rPr>
              <a:t>ίνακα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sz="1800" dirty="0">
              <a:solidFill>
                <a:srgbClr val="FFFFFF"/>
              </a:solidFill>
            </a:endParaRPr>
          </a:p>
          <a:p>
            <a:pPr lvl="0"/>
            <a:r>
              <a:rPr lang="en-US" sz="2400" dirty="0" smtClean="0">
                <a:solidFill>
                  <a:srgbClr val="FFFFFF"/>
                </a:solidFill>
              </a:rPr>
              <a:t>Prefix inverted index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Σε κάθε όρο του ευρετηρίου, προσκολλάτε στην αρχή του (</a:t>
            </a:r>
            <a:r>
              <a:rPr lang="el-GR" sz="1800" dirty="0" err="1" smtClean="0">
                <a:solidFill>
                  <a:srgbClr val="FFFFFF"/>
                </a:solidFill>
              </a:rPr>
              <a:t>εξού</a:t>
            </a:r>
            <a:r>
              <a:rPr lang="el-GR" sz="1800" dirty="0" smtClean="0">
                <a:solidFill>
                  <a:srgbClr val="FFFFFF"/>
                </a:solidFill>
              </a:rPr>
              <a:t> και </a:t>
            </a:r>
            <a:r>
              <a:rPr lang="el-GR" sz="1800" dirty="0" err="1" smtClean="0">
                <a:solidFill>
                  <a:srgbClr val="FFFFFF"/>
                </a:solidFill>
              </a:rPr>
              <a:t>prefix</a:t>
            </a:r>
            <a:r>
              <a:rPr lang="el-GR" sz="1800" dirty="0" smtClean="0">
                <a:solidFill>
                  <a:srgbClr val="FFFFFF"/>
                </a:solidFill>
              </a:rPr>
              <a:t>) το </a:t>
            </a:r>
            <a:r>
              <a:rPr lang="el-GR" sz="1800" dirty="0" err="1" smtClean="0">
                <a:solidFill>
                  <a:srgbClr val="FFFFFF"/>
                </a:solidFill>
              </a:rPr>
              <a:t>collection</a:t>
            </a:r>
            <a:r>
              <a:rPr lang="el-GR" sz="1800" dirty="0" smtClean="0">
                <a:solidFill>
                  <a:srgbClr val="FFFFFF"/>
                </a:solidFill>
              </a:rPr>
              <a:t> </a:t>
            </a:r>
            <a:r>
              <a:rPr lang="el-GR" sz="1800" dirty="0" err="1" smtClean="0">
                <a:solidFill>
                  <a:srgbClr val="FFFFFF"/>
                </a:solidFill>
              </a:rPr>
              <a:t>key</a:t>
            </a:r>
            <a:endParaRPr lang="el-GR" sz="1800" dirty="0" smtClean="0">
              <a:solidFill>
                <a:srgbClr val="FFFFF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Καταλήγουμε να έχουμε ένα ανεστραμμένο ευρετήριο με πολλές λίστες οργανωμένες ανά συλλογή, χωρίς να χρειάζεται να ανοιγοκλείνουμε τα ευρετήρια.</a:t>
            </a:r>
            <a:endParaRPr lang="el-GR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11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>
                <a:solidFill>
                  <a:srgbClr val="FFFFFF"/>
                </a:solidFill>
              </a:rPr>
              <a:t>Partitions and Replicas</a:t>
            </a:r>
            <a:r>
              <a:rPr lang="el-GR" sz="4400">
                <a:solidFill>
                  <a:srgbClr val="FFFFFF"/>
                </a:solidFill>
              </a:rPr>
              <a:t/>
            </a:r>
            <a:br>
              <a:rPr lang="el-GR" sz="4400">
                <a:solidFill>
                  <a:srgbClr val="FFFFFF"/>
                </a:solidFill>
              </a:rPr>
            </a:br>
            <a:endParaRPr lang="el-GR" sz="44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l-GR" dirty="0">
                <a:solidFill>
                  <a:srgbClr val="FFFFFF"/>
                </a:solidFill>
              </a:rPr>
              <a:t>Ο διαχωρισμός των δεδομένων σε </a:t>
            </a:r>
            <a:r>
              <a:rPr lang="en-US" dirty="0">
                <a:solidFill>
                  <a:srgbClr val="FFFFFF"/>
                </a:solidFill>
              </a:rPr>
              <a:t>partitions </a:t>
            </a:r>
            <a:r>
              <a:rPr lang="el-GR" dirty="0">
                <a:solidFill>
                  <a:srgbClr val="FFFFFF"/>
                </a:solidFill>
              </a:rPr>
              <a:t>γίνεται για καλύτερη κατανομή φόρτου στο σύστημα και πιο αποδοτική επέκταση των συστάδων. </a:t>
            </a:r>
            <a:endParaRPr lang="el-GR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l-GR" dirty="0" smtClean="0">
                <a:solidFill>
                  <a:srgbClr val="FFFFFF"/>
                </a:solidFill>
              </a:rPr>
              <a:t>Στο </a:t>
            </a:r>
            <a:r>
              <a:rPr lang="en-US" dirty="0">
                <a:solidFill>
                  <a:srgbClr val="FFFFFF"/>
                </a:solidFill>
              </a:rPr>
              <a:t>Espresso</a:t>
            </a:r>
            <a:r>
              <a:rPr lang="el-GR" dirty="0">
                <a:solidFill>
                  <a:srgbClr val="FFFFFF"/>
                </a:solidFill>
              </a:rPr>
              <a:t>, αρχικά δημιουργείται ένας μεγάλος αριθμός </a:t>
            </a:r>
            <a:r>
              <a:rPr lang="en-US" dirty="0">
                <a:solidFill>
                  <a:srgbClr val="FFFFFF"/>
                </a:solidFill>
              </a:rPr>
              <a:t>partitions</a:t>
            </a:r>
            <a:r>
              <a:rPr lang="el-GR" dirty="0">
                <a:solidFill>
                  <a:srgbClr val="FFFFFF"/>
                </a:solidFill>
              </a:rPr>
              <a:t> (</a:t>
            </a:r>
            <a:r>
              <a:rPr lang="en-US" dirty="0">
                <a:solidFill>
                  <a:srgbClr val="FFFFFF"/>
                </a:solidFill>
              </a:rPr>
              <a:t>over</a:t>
            </a:r>
            <a:r>
              <a:rPr lang="el-GR" dirty="0">
                <a:solidFill>
                  <a:srgbClr val="FFFFFF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partitioning</a:t>
            </a:r>
            <a:r>
              <a:rPr lang="el-GR" dirty="0">
                <a:solidFill>
                  <a:srgbClr val="FFFFFF"/>
                </a:solidFill>
              </a:rPr>
              <a:t>) κρατώντας το </a:t>
            </a:r>
            <a:r>
              <a:rPr lang="el-GR" dirty="0" smtClean="0">
                <a:solidFill>
                  <a:srgbClr val="FFFFFF"/>
                </a:solidFill>
              </a:rPr>
              <a:t>μέγεθος για </a:t>
            </a:r>
            <a:r>
              <a:rPr lang="el-GR" dirty="0">
                <a:solidFill>
                  <a:srgbClr val="FFFFFF"/>
                </a:solidFill>
              </a:rPr>
              <a:t>κάθε για </a:t>
            </a:r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l-GR" dirty="0">
                <a:solidFill>
                  <a:srgbClr val="FFFFFF"/>
                </a:solidFill>
              </a:rPr>
              <a:t>μικρό. Αυτό επιτρέπει καλύτερη συντήρηση και πιο εύκολο </a:t>
            </a:r>
            <a:r>
              <a:rPr lang="en-US" dirty="0">
                <a:solidFill>
                  <a:srgbClr val="FFFFFF"/>
                </a:solidFill>
              </a:rPr>
              <a:t>backup</a:t>
            </a:r>
            <a:r>
              <a:rPr lang="el-GR" dirty="0">
                <a:solidFill>
                  <a:srgbClr val="FFFFFF"/>
                </a:solidFill>
              </a:rPr>
              <a:t>/</a:t>
            </a:r>
            <a:r>
              <a:rPr lang="en-US" dirty="0">
                <a:solidFill>
                  <a:srgbClr val="FFFFFF"/>
                </a:solidFill>
              </a:rPr>
              <a:t>restore </a:t>
            </a:r>
            <a:r>
              <a:rPr lang="el-GR" dirty="0">
                <a:solidFill>
                  <a:srgbClr val="FFFFFF"/>
                </a:solidFill>
              </a:rPr>
              <a:t>σε πιθανά σφάλματα.</a:t>
            </a:r>
          </a:p>
          <a:p>
            <a:pPr lvl="0"/>
            <a:endParaRPr lang="el-GR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12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FFFF"/>
                </a:solidFill>
              </a:rPr>
              <a:t>Internal clock and timeline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rgbClr val="FFFFFF"/>
                </a:solidFill>
              </a:rPr>
              <a:t>Κάθε </a:t>
            </a:r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l-GR" dirty="0">
                <a:solidFill>
                  <a:srgbClr val="FFFFFF"/>
                </a:solidFill>
              </a:rPr>
              <a:t>της βάσης κρατά το δικό του ιστορικό από </a:t>
            </a:r>
            <a:r>
              <a:rPr lang="en-US" dirty="0">
                <a:solidFill>
                  <a:srgbClr val="FFFFFF"/>
                </a:solidFill>
              </a:rPr>
              <a:t>commits </a:t>
            </a:r>
            <a:r>
              <a:rPr lang="el-GR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commit log</a:t>
            </a:r>
            <a:r>
              <a:rPr lang="el-GR" dirty="0">
                <a:solidFill>
                  <a:srgbClr val="FFFFFF"/>
                </a:solidFill>
              </a:rPr>
              <a:t>). 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l-GR" dirty="0" smtClean="0">
                <a:solidFill>
                  <a:srgbClr val="FFFFFF"/>
                </a:solidFill>
              </a:rPr>
              <a:t>Κάθε </a:t>
            </a:r>
            <a:r>
              <a:rPr lang="el-GR" dirty="0">
                <a:solidFill>
                  <a:srgbClr val="FFFFFF"/>
                </a:solidFill>
              </a:rPr>
              <a:t>αλλαγή που γίνεται καταγράφεται στο ιστορικό και έχει ένα ξεχωριστό </a:t>
            </a:r>
            <a:r>
              <a:rPr lang="en-US" dirty="0">
                <a:solidFill>
                  <a:srgbClr val="FFFFFF"/>
                </a:solidFill>
              </a:rPr>
              <a:t>SCN</a:t>
            </a:r>
            <a:r>
              <a:rPr lang="el-GR" dirty="0">
                <a:solidFill>
                  <a:srgbClr val="FFFFFF"/>
                </a:solidFill>
              </a:rPr>
              <a:t> (</a:t>
            </a:r>
            <a:r>
              <a:rPr lang="en-US" dirty="0">
                <a:solidFill>
                  <a:srgbClr val="FFFFFF"/>
                </a:solidFill>
              </a:rPr>
              <a:t>system change number</a:t>
            </a:r>
            <a:r>
              <a:rPr lang="el-GR" dirty="0">
                <a:solidFill>
                  <a:srgbClr val="FFFFFF"/>
                </a:solidFill>
              </a:rPr>
              <a:t>)  το οποίο αποτελείτε από ένα αριθμό δημιουργίας και ένα αριθμό σειράς. 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l-GR" dirty="0" smtClean="0">
                <a:solidFill>
                  <a:srgbClr val="FFFFFF"/>
                </a:solidFill>
              </a:rPr>
              <a:t>Λειτουργίες </a:t>
            </a:r>
            <a:r>
              <a:rPr lang="el-GR" dirty="0">
                <a:solidFill>
                  <a:srgbClr val="FFFFFF"/>
                </a:solidFill>
              </a:rPr>
              <a:t>που είναι μέρος ενός </a:t>
            </a:r>
            <a:r>
              <a:rPr lang="en-US" dirty="0">
                <a:solidFill>
                  <a:srgbClr val="FFFFFF"/>
                </a:solidFill>
              </a:rPr>
              <a:t>transaction </a:t>
            </a:r>
            <a:r>
              <a:rPr lang="el-GR" dirty="0">
                <a:solidFill>
                  <a:srgbClr val="FFFFFF"/>
                </a:solidFill>
              </a:rPr>
              <a:t>έχουν το ίδιο </a:t>
            </a:r>
            <a:r>
              <a:rPr lang="en-US" dirty="0">
                <a:solidFill>
                  <a:srgbClr val="FFFFFF"/>
                </a:solidFill>
              </a:rPr>
              <a:t>SCN</a:t>
            </a:r>
            <a:r>
              <a:rPr lang="el-GR" dirty="0">
                <a:solidFill>
                  <a:srgbClr val="FFFFFF"/>
                </a:solidFill>
              </a:rPr>
              <a:t>. Με κάθε εκτέλεση ενός </a:t>
            </a:r>
            <a:r>
              <a:rPr lang="en-US" dirty="0">
                <a:solidFill>
                  <a:srgbClr val="FFFFFF"/>
                </a:solidFill>
              </a:rPr>
              <a:t>transaction </a:t>
            </a:r>
            <a:r>
              <a:rPr lang="el-GR" dirty="0">
                <a:solidFill>
                  <a:srgbClr val="FFFFFF"/>
                </a:solidFill>
              </a:rPr>
              <a:t>ο αριθμό σειράς αυξάνεται.</a:t>
            </a:r>
          </a:p>
          <a:p>
            <a:pPr lvl="0"/>
            <a:endParaRPr lang="el-GR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13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FFFF"/>
                </a:solidFill>
              </a:rPr>
              <a:t>Replication and consistency</a:t>
            </a:r>
            <a:endParaRPr lang="el-GR" dirty="0">
              <a:solidFill>
                <a:srgbClr val="FFFFFF"/>
              </a:solidFill>
            </a:endParaRP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176" y="3792429"/>
            <a:ext cx="6131152" cy="273291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120002" y="1825627"/>
            <a:ext cx="102338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454545"/>
                </a:solidFill>
                <a:uFillTx/>
                <a:latin typeface="Corbel"/>
                <a:ea typeface=""/>
                <a:cs typeface=""/>
              </a:defRPr>
            </a:lvl5pPr>
          </a:lstStyle>
          <a:p>
            <a:pPr marL="0" indent="0">
              <a:buNone/>
            </a:pPr>
            <a:r>
              <a:rPr lang="el-GR" sz="2400" dirty="0" smtClean="0">
                <a:solidFill>
                  <a:srgbClr val="FFFFFF"/>
                </a:solidFill>
              </a:rPr>
              <a:t>Για την αντιγραφή και την συνέπεια των δεδομένων (αλλά όχι για τα ίδια τα δεδομένα), υιοθετήθηκε η ‘</a:t>
            </a:r>
            <a:r>
              <a:rPr lang="el-GR" sz="2400" dirty="0" err="1" smtClean="0">
                <a:solidFill>
                  <a:srgbClr val="FFFFFF"/>
                </a:solidFill>
              </a:rPr>
              <a:t>sharded</a:t>
            </a:r>
            <a:r>
              <a:rPr lang="el-GR" sz="2400" dirty="0" smtClean="0">
                <a:solidFill>
                  <a:srgbClr val="FFFFFF"/>
                </a:solidFill>
              </a:rPr>
              <a:t>’ (</a:t>
            </a:r>
            <a:r>
              <a:rPr lang="el-GR" sz="2400" dirty="0" err="1" smtClean="0">
                <a:solidFill>
                  <a:srgbClr val="FFFFFF"/>
                </a:solidFill>
              </a:rPr>
              <a:t>horizontally</a:t>
            </a:r>
            <a:r>
              <a:rPr lang="el-GR" sz="2400" dirty="0" smtClean="0">
                <a:solidFill>
                  <a:srgbClr val="FFFFFF"/>
                </a:solidFill>
              </a:rPr>
              <a:t> </a:t>
            </a:r>
            <a:r>
              <a:rPr lang="el-GR" sz="2400" dirty="0" err="1" smtClean="0">
                <a:solidFill>
                  <a:srgbClr val="FFFFFF"/>
                </a:solidFill>
              </a:rPr>
              <a:t>partitioned</a:t>
            </a:r>
            <a:r>
              <a:rPr lang="el-GR" sz="2400" dirty="0" smtClean="0">
                <a:solidFill>
                  <a:srgbClr val="FFFFFF"/>
                </a:solidFill>
              </a:rPr>
              <a:t>) </a:t>
            </a:r>
            <a:r>
              <a:rPr lang="el-GR" sz="2400" dirty="0" err="1" smtClean="0">
                <a:solidFill>
                  <a:srgbClr val="FFFFFF"/>
                </a:solidFill>
              </a:rPr>
              <a:t>MySQL</a:t>
            </a:r>
            <a:r>
              <a:rPr lang="el-GR" sz="2400" dirty="0" smtClean="0">
                <a:solidFill>
                  <a:srgbClr val="FFFFFF"/>
                </a:solidFill>
              </a:rPr>
              <a:t> μέθοδος που χρησιμοποιούν πολλές μεγάλες διαδικτυακές εταιρίες. Για τους σκοπούς του </a:t>
            </a:r>
            <a:r>
              <a:rPr lang="el-GR" sz="2400" dirty="0" err="1" smtClean="0">
                <a:solidFill>
                  <a:srgbClr val="FFFFFF"/>
                </a:solidFill>
              </a:rPr>
              <a:t>Espresso</a:t>
            </a:r>
            <a:r>
              <a:rPr lang="el-GR" sz="2400" dirty="0" smtClean="0">
                <a:solidFill>
                  <a:srgbClr val="FFFFFF"/>
                </a:solidFill>
              </a:rPr>
              <a:t>, χρησιμοποιήθηκε ενσωματώθηκε η  </a:t>
            </a:r>
            <a:r>
              <a:rPr lang="el-GR" sz="2400" dirty="0" err="1" smtClean="0">
                <a:solidFill>
                  <a:srgbClr val="FFFFFF"/>
                </a:solidFill>
              </a:rPr>
              <a:t>MySQL</a:t>
            </a:r>
            <a:r>
              <a:rPr lang="el-GR" sz="2400" dirty="0" smtClean="0">
                <a:solidFill>
                  <a:srgbClr val="FFFFFF"/>
                </a:solidFill>
              </a:rPr>
              <a:t> αρχιτεκτονική μαζί με κάποιες επεκτάσεις για να πληρούνται οι προϋποθέσεις που χρειάζονται.</a:t>
            </a:r>
            <a:endParaRPr lang="el-GR" sz="2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14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447257"/>
            <a:ext cx="10515600" cy="1325559"/>
          </a:xfrm>
        </p:spPr>
        <p:txBody>
          <a:bodyPr/>
          <a:lstStyle/>
          <a:p>
            <a:pPr lvl="0"/>
            <a:r>
              <a:rPr lang="en-US" sz="4800" b="1" dirty="0" smtClean="0">
                <a:solidFill>
                  <a:srgbClr val="FFFFFF"/>
                </a:solidFill>
              </a:rPr>
              <a:t>Fault Tolerance</a:t>
            </a:r>
            <a:r>
              <a:rPr lang="el-GR" sz="4800" dirty="0">
                <a:solidFill>
                  <a:srgbClr val="FFFFFF"/>
                </a:solidFill>
              </a:rPr>
              <a:t/>
            </a:r>
            <a:br>
              <a:rPr lang="el-GR" sz="4800" dirty="0">
                <a:solidFill>
                  <a:srgbClr val="FFFFFF"/>
                </a:solidFill>
              </a:rPr>
            </a:br>
            <a:endParaRPr lang="el-GR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>
                <a:solidFill>
                  <a:srgbClr val="FFFFFF"/>
                </a:solidFill>
              </a:rPr>
              <a:t>Γ</a:t>
            </a:r>
            <a:r>
              <a:rPr lang="el-GR" sz="2400" dirty="0" smtClean="0">
                <a:solidFill>
                  <a:srgbClr val="FFFFFF"/>
                </a:solidFill>
              </a:rPr>
              <a:t>ια </a:t>
            </a:r>
            <a:r>
              <a:rPr lang="el-GR" sz="2400" dirty="0">
                <a:solidFill>
                  <a:srgbClr val="FFFFFF"/>
                </a:solidFill>
              </a:rPr>
              <a:t>κάθε </a:t>
            </a:r>
            <a:r>
              <a:rPr lang="el-GR" sz="2400" dirty="0" err="1">
                <a:solidFill>
                  <a:srgbClr val="FFFFFF"/>
                </a:solidFill>
              </a:rPr>
              <a:t>partition</a:t>
            </a:r>
            <a:r>
              <a:rPr lang="el-GR" sz="2400" dirty="0">
                <a:solidFill>
                  <a:srgbClr val="FFFFFF"/>
                </a:solidFill>
              </a:rPr>
              <a:t> υπάρχει ένας αριθμός αντιτύπων εκ’ των οποίων ένα καθορίζεται ως </a:t>
            </a:r>
            <a:r>
              <a:rPr lang="el-GR" sz="2400" dirty="0" err="1">
                <a:solidFill>
                  <a:srgbClr val="FFFFFF"/>
                </a:solidFill>
              </a:rPr>
              <a:t>master</a:t>
            </a:r>
            <a:r>
              <a:rPr lang="el-GR" sz="2400" dirty="0">
                <a:solidFill>
                  <a:srgbClr val="FFFFFF"/>
                </a:solidFill>
              </a:rPr>
              <a:t> </a:t>
            </a:r>
            <a:r>
              <a:rPr lang="el-GR" sz="2400" dirty="0" err="1" smtClean="0">
                <a:solidFill>
                  <a:srgbClr val="FFFFFF"/>
                </a:solidFill>
              </a:rPr>
              <a:t>partition</a:t>
            </a:r>
            <a:endParaRPr lang="el-GR" sz="2400" dirty="0" smtClean="0">
              <a:solidFill>
                <a:srgbClr val="FFFFFF"/>
              </a:solidFill>
            </a:endParaRPr>
          </a:p>
          <a:p>
            <a:r>
              <a:rPr lang="el-GR" sz="2400" dirty="0">
                <a:solidFill>
                  <a:srgbClr val="FFFFFF"/>
                </a:solidFill>
              </a:rPr>
              <a:t>. Όταν ένας κόμβος αποθήκευσης υποστεί βλάβη, όλα τα </a:t>
            </a:r>
            <a:r>
              <a:rPr lang="el-GR" sz="2400" dirty="0" err="1">
                <a:solidFill>
                  <a:srgbClr val="FFFFFF"/>
                </a:solidFill>
              </a:rPr>
              <a:t>master</a:t>
            </a:r>
            <a:r>
              <a:rPr lang="el-GR" sz="2400" dirty="0">
                <a:solidFill>
                  <a:srgbClr val="FFFFFF"/>
                </a:solidFill>
              </a:rPr>
              <a:t> </a:t>
            </a:r>
            <a:r>
              <a:rPr lang="el-GR" sz="2400" dirty="0" err="1" smtClean="0">
                <a:solidFill>
                  <a:srgbClr val="FFFFFF"/>
                </a:solidFill>
              </a:rPr>
              <a:t>partition</a:t>
            </a:r>
            <a:r>
              <a:rPr lang="el-GR" sz="2400" dirty="0" smtClean="0">
                <a:solidFill>
                  <a:srgbClr val="FFFFFF"/>
                </a:solidFill>
              </a:rPr>
              <a:t> </a:t>
            </a:r>
            <a:r>
              <a:rPr lang="el-GR" sz="2400" dirty="0">
                <a:solidFill>
                  <a:srgbClr val="FFFFFF"/>
                </a:solidFill>
              </a:rPr>
              <a:t>που περιέχονται σε αυτόν πρέπει να αντικατασταθούν </a:t>
            </a:r>
            <a:endParaRPr lang="el-GR" sz="2400" dirty="0" smtClean="0">
              <a:solidFill>
                <a:srgbClr val="FFFFFF"/>
              </a:solidFill>
            </a:endParaRPr>
          </a:p>
          <a:p>
            <a:r>
              <a:rPr lang="el-GR" sz="2400" dirty="0">
                <a:solidFill>
                  <a:srgbClr val="FFFFFF"/>
                </a:solidFill>
              </a:rPr>
              <a:t>Κάθε </a:t>
            </a:r>
            <a:r>
              <a:rPr lang="el-GR" sz="2400" dirty="0" err="1">
                <a:solidFill>
                  <a:srgbClr val="FFFFFF"/>
                </a:solidFill>
              </a:rPr>
              <a:t>slave</a:t>
            </a:r>
            <a:r>
              <a:rPr lang="el-GR" sz="2400" dirty="0">
                <a:solidFill>
                  <a:srgbClr val="FFFFFF"/>
                </a:solidFill>
              </a:rPr>
              <a:t> </a:t>
            </a:r>
            <a:r>
              <a:rPr lang="el-GR" sz="2400" dirty="0" err="1">
                <a:solidFill>
                  <a:srgbClr val="FFFFFF"/>
                </a:solidFill>
              </a:rPr>
              <a:t>partition</a:t>
            </a:r>
            <a:r>
              <a:rPr lang="el-GR" sz="2400" dirty="0">
                <a:solidFill>
                  <a:srgbClr val="FFFFFF"/>
                </a:solidFill>
              </a:rPr>
              <a:t> που επιλέγεται πρέπει πρώτα να καταναλώσει όλα τα δεδομένα από το </a:t>
            </a:r>
            <a:r>
              <a:rPr lang="el-GR" sz="2400" dirty="0" err="1">
                <a:solidFill>
                  <a:srgbClr val="FFFFFF"/>
                </a:solidFill>
              </a:rPr>
              <a:t>databus</a:t>
            </a:r>
            <a:r>
              <a:rPr lang="el-GR" sz="2400" dirty="0">
                <a:solidFill>
                  <a:srgbClr val="FFFFFF"/>
                </a:solidFill>
              </a:rPr>
              <a:t> και να αυξήσει τον αριθμό δημιουργίας από το SCN κατά </a:t>
            </a:r>
            <a:r>
              <a:rPr lang="el-GR" sz="2400" dirty="0" smtClean="0">
                <a:solidFill>
                  <a:srgbClr val="FFFFFF"/>
                </a:solidFill>
              </a:rPr>
              <a:t>ένα</a:t>
            </a:r>
          </a:p>
          <a:p>
            <a:r>
              <a:rPr lang="el-GR" sz="2400" dirty="0">
                <a:solidFill>
                  <a:srgbClr val="FFFFFF"/>
                </a:solidFill>
              </a:rPr>
              <a:t>Για τον εντοπισμό κόμβων με </a:t>
            </a:r>
            <a:r>
              <a:rPr lang="el-GR" sz="2400" dirty="0" smtClean="0">
                <a:solidFill>
                  <a:srgbClr val="FFFFFF"/>
                </a:solidFill>
              </a:rPr>
              <a:t>βλάβη: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</a:rPr>
              <a:t>Heartbeat </a:t>
            </a:r>
            <a:endParaRPr lang="el-GR" sz="2000" dirty="0" smtClean="0">
              <a:solidFill>
                <a:srgbClr val="FFFFFF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l-GR" sz="2000" dirty="0" smtClean="0">
                <a:solidFill>
                  <a:srgbClr val="FFFFFF"/>
                </a:solidFill>
              </a:rPr>
              <a:t>Έλεγχος απόδοσης των κόμβων (</a:t>
            </a:r>
            <a:r>
              <a:rPr lang="en-US" sz="2000" dirty="0" smtClean="0">
                <a:solidFill>
                  <a:srgbClr val="FFFFFF"/>
                </a:solidFill>
              </a:rPr>
              <a:t>failure prediction</a:t>
            </a:r>
            <a:r>
              <a:rPr lang="el-GR" sz="2000" dirty="0" smtClean="0">
                <a:solidFill>
                  <a:srgbClr val="FFFFFF"/>
                </a:solidFill>
              </a:rPr>
              <a:t>)</a:t>
            </a:r>
          </a:p>
          <a:p>
            <a:endParaRPr lang="el-GR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15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447257"/>
            <a:ext cx="10515600" cy="1325559"/>
          </a:xfrm>
        </p:spPr>
        <p:txBody>
          <a:bodyPr/>
          <a:lstStyle/>
          <a:p>
            <a:pPr lvl="0"/>
            <a:r>
              <a:rPr lang="en-US" sz="4800" b="1" dirty="0" smtClean="0">
                <a:solidFill>
                  <a:srgbClr val="FFFFFF"/>
                </a:solidFill>
              </a:rPr>
              <a:t>Cluster expansion</a:t>
            </a:r>
            <a:r>
              <a:rPr lang="el-GR" sz="4800" dirty="0">
                <a:solidFill>
                  <a:srgbClr val="FFFFFF"/>
                </a:solidFill>
              </a:rPr>
              <a:t/>
            </a:r>
            <a:br>
              <a:rPr lang="el-GR" sz="4800" dirty="0">
                <a:solidFill>
                  <a:srgbClr val="FFFFFF"/>
                </a:solidFill>
              </a:rPr>
            </a:br>
            <a:endParaRPr lang="el-GR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</a:t>
            </a:r>
            <a:r>
              <a:rPr lang="el-GR" dirty="0" smtClean="0">
                <a:solidFill>
                  <a:srgbClr val="FFFFFF"/>
                </a:solidFill>
              </a:rPr>
              <a:t> </a:t>
            </a:r>
            <a:r>
              <a:rPr lang="el-GR" dirty="0">
                <a:solidFill>
                  <a:srgbClr val="FFFFFF"/>
                </a:solidFill>
              </a:rPr>
              <a:t>ικανότητα του </a:t>
            </a:r>
            <a:r>
              <a:rPr lang="el-GR" dirty="0" err="1">
                <a:solidFill>
                  <a:srgbClr val="FFFFFF"/>
                </a:solidFill>
              </a:rPr>
              <a:t>espresso</a:t>
            </a:r>
            <a:r>
              <a:rPr lang="el-GR" dirty="0">
                <a:solidFill>
                  <a:srgbClr val="FFFFFF"/>
                </a:solidFill>
              </a:rPr>
              <a:t> να εισάγει καινούργιους κόμβους στο σύστημα. Όταν ένας κόμβος αποθήκευσης υποστεί βλάβη, όλα τα </a:t>
            </a:r>
            <a:r>
              <a:rPr lang="el-GR" dirty="0" err="1">
                <a:solidFill>
                  <a:srgbClr val="FFFFFF"/>
                </a:solidFill>
              </a:rPr>
              <a:t>master</a:t>
            </a:r>
            <a:r>
              <a:rPr lang="el-GR" dirty="0">
                <a:solidFill>
                  <a:srgbClr val="FFFFFF"/>
                </a:solidFill>
              </a:rPr>
              <a:t> </a:t>
            </a:r>
            <a:r>
              <a:rPr lang="el-GR" dirty="0" err="1">
                <a:solidFill>
                  <a:srgbClr val="FFFFFF"/>
                </a:solidFill>
              </a:rPr>
              <a:t>partition</a:t>
            </a:r>
            <a:r>
              <a:rPr lang="el-GR" dirty="0">
                <a:solidFill>
                  <a:srgbClr val="FFFFFF"/>
                </a:solidFill>
              </a:rPr>
              <a:t> που περιέχονται σε αυτόν πρέπει να αντικατασταθούν </a:t>
            </a:r>
          </a:p>
          <a:p>
            <a:r>
              <a:rPr lang="el-GR" dirty="0">
                <a:solidFill>
                  <a:srgbClr val="FFFFFF"/>
                </a:solidFill>
              </a:rPr>
              <a:t>Ό</a:t>
            </a:r>
            <a:r>
              <a:rPr lang="el-GR" dirty="0" smtClean="0">
                <a:solidFill>
                  <a:srgbClr val="FFFFFF"/>
                </a:solidFill>
              </a:rPr>
              <a:t>ταν </a:t>
            </a:r>
            <a:r>
              <a:rPr lang="el-GR" dirty="0">
                <a:solidFill>
                  <a:srgbClr val="FFFFFF"/>
                </a:solidFill>
              </a:rPr>
              <a:t>ο όγκος των δεδομένων ή η δυνατότητα εξυπηρέτησης </a:t>
            </a:r>
            <a:r>
              <a:rPr lang="el-GR" dirty="0" err="1">
                <a:solidFill>
                  <a:srgbClr val="FFFFFF"/>
                </a:solidFill>
              </a:rPr>
              <a:t>request</a:t>
            </a:r>
            <a:r>
              <a:rPr lang="el-GR" dirty="0">
                <a:solidFill>
                  <a:srgbClr val="FFFFFF"/>
                </a:solidFill>
              </a:rPr>
              <a:t> φτάνει στα όρια </a:t>
            </a:r>
            <a:r>
              <a:rPr lang="el-GR" dirty="0" smtClean="0">
                <a:solidFill>
                  <a:srgbClr val="FFFFFF"/>
                </a:solidFill>
              </a:rPr>
              <a:t>της</a:t>
            </a:r>
          </a:p>
          <a:p>
            <a:r>
              <a:rPr lang="el-GR" dirty="0" smtClean="0">
                <a:solidFill>
                  <a:srgbClr val="FFFFFF"/>
                </a:solidFill>
              </a:rPr>
              <a:t>Επιλέγετε το </a:t>
            </a:r>
            <a:r>
              <a:rPr lang="el-GR" dirty="0">
                <a:solidFill>
                  <a:srgbClr val="FFFFFF"/>
                </a:solidFill>
              </a:rPr>
              <a:t>μικρότερο δυνατό σύνολο από </a:t>
            </a:r>
            <a:r>
              <a:rPr lang="el-GR" dirty="0" err="1" smtClean="0">
                <a:solidFill>
                  <a:srgbClr val="FFFFFF"/>
                </a:solidFill>
              </a:rPr>
              <a:t>master</a:t>
            </a:r>
            <a:r>
              <a:rPr lang="el-GR" dirty="0" smtClean="0">
                <a:solidFill>
                  <a:srgbClr val="FFFFFF"/>
                </a:solidFill>
              </a:rPr>
              <a:t>/</a:t>
            </a:r>
            <a:r>
              <a:rPr lang="el-GR" dirty="0" err="1" smtClean="0">
                <a:solidFill>
                  <a:srgbClr val="FFFFFF"/>
                </a:solidFill>
              </a:rPr>
              <a:t>slave</a:t>
            </a:r>
            <a:r>
              <a:rPr lang="el-GR" dirty="0" smtClean="0">
                <a:solidFill>
                  <a:srgbClr val="FFFFFF"/>
                </a:solidFill>
              </a:rPr>
              <a:t> </a:t>
            </a:r>
            <a:r>
              <a:rPr lang="el-GR" dirty="0" err="1">
                <a:solidFill>
                  <a:srgbClr val="FFFFFF"/>
                </a:solidFill>
              </a:rPr>
              <a:t>partition</a:t>
            </a:r>
            <a:r>
              <a:rPr lang="el-GR" dirty="0">
                <a:solidFill>
                  <a:srgbClr val="FFFFFF"/>
                </a:solidFill>
              </a:rPr>
              <a:t> για να ‘μεταναστεύσουν’ στους καινούργιους κόμβους αποθήκευσης</a:t>
            </a:r>
            <a:endParaRPr lang="el-GR" dirty="0" smtClean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16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dirty="0">
                <a:solidFill>
                  <a:srgbClr val="FFFFFF"/>
                </a:solidFill>
              </a:rPr>
              <a:t>E</a:t>
            </a:r>
            <a:r>
              <a:rPr lang="en-US" sz="4400" b="1" dirty="0" smtClean="0">
                <a:solidFill>
                  <a:srgbClr val="FFFFFF"/>
                </a:solidFill>
              </a:rPr>
              <a:t>spresso in Production</a:t>
            </a:r>
            <a:endParaRPr lang="el-GR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FFFF"/>
                </a:solidFill>
              </a:rPr>
              <a:t>Company Pages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MailBox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>
                <a:solidFill>
                  <a:schemeClr val="bg1"/>
                </a:solidFill>
              </a:rPr>
              <a:t>έχει μεταφερθεί από </a:t>
            </a:r>
            <a:r>
              <a:rPr lang="el-GR" dirty="0" smtClean="0">
                <a:solidFill>
                  <a:schemeClr val="bg1"/>
                </a:solidFill>
              </a:rPr>
              <a:t>ένα </a:t>
            </a:r>
            <a:r>
              <a:rPr lang="en-US" dirty="0" smtClean="0">
                <a:solidFill>
                  <a:schemeClr val="bg1"/>
                </a:solidFill>
              </a:rPr>
              <a:t>application</a:t>
            </a:r>
            <a:r>
              <a:rPr lang="el-GR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sharded </a:t>
            </a:r>
            <a:r>
              <a:rPr lang="en-US" dirty="0">
                <a:solidFill>
                  <a:schemeClr val="bg1"/>
                </a:solidFill>
              </a:rPr>
              <a:t>RDBMS</a:t>
            </a:r>
            <a:r>
              <a:rPr lang="el-GR" dirty="0">
                <a:solidFill>
                  <a:schemeClr val="bg1"/>
                </a:solidFill>
              </a:rPr>
              <a:t>  στο </a:t>
            </a:r>
            <a:r>
              <a:rPr lang="el-GR" dirty="0" smtClean="0">
                <a:solidFill>
                  <a:schemeClr val="bg1"/>
                </a:solidFill>
              </a:rPr>
              <a:t>εσπρέσο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 smtClean="0">
                <a:solidFill>
                  <a:schemeClr val="bg1"/>
                </a:solidFill>
              </a:rPr>
              <a:t>Αποτελείται από δυο πίνακες: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l-GR" dirty="0" smtClean="0">
                <a:solidFill>
                  <a:schemeClr val="bg1"/>
                </a:solidFill>
              </a:rPr>
              <a:t>Ο πρώτος πίνακας περιέχει </a:t>
            </a:r>
            <a:r>
              <a:rPr lang="el-GR" dirty="0">
                <a:solidFill>
                  <a:schemeClr val="bg1"/>
                </a:solidFill>
              </a:rPr>
              <a:t>μια συλλογή από μηνύματα για κάθε </a:t>
            </a:r>
            <a:r>
              <a:rPr lang="en-US" dirty="0" smtClean="0">
                <a:solidFill>
                  <a:schemeClr val="bg1"/>
                </a:solidFill>
              </a:rPr>
              <a:t>mailbox</a:t>
            </a:r>
            <a:endParaRPr lang="el-GR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l-GR" dirty="0" smtClean="0">
                <a:solidFill>
                  <a:schemeClr val="bg1"/>
                </a:solidFill>
              </a:rPr>
              <a:t>Ο δεύτερος περιχέει τα αρχεία  σύνοψης  για κάθε </a:t>
            </a:r>
            <a:r>
              <a:rPr lang="en-US" dirty="0" smtClean="0">
                <a:solidFill>
                  <a:schemeClr val="bg1"/>
                </a:solidFill>
              </a:rPr>
              <a:t>mailbox</a:t>
            </a:r>
            <a:r>
              <a:rPr lang="el-GR" dirty="0" smtClean="0">
                <a:solidFill>
                  <a:schemeClr val="bg1"/>
                </a:solidFill>
              </a:rPr>
              <a:t>. </a:t>
            </a:r>
          </a:p>
          <a:p>
            <a:pPr lvl="1"/>
            <a:endParaRPr lang="el-GR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Unified </a:t>
            </a:r>
            <a:r>
              <a:rPr lang="en-US" dirty="0">
                <a:solidFill>
                  <a:srgbClr val="FFFFFF"/>
                </a:solidFill>
              </a:rPr>
              <a:t>Social Content </a:t>
            </a:r>
            <a:r>
              <a:rPr lang="en-US" dirty="0" smtClean="0">
                <a:solidFill>
                  <a:srgbClr val="FFFFFF"/>
                </a:solidFill>
              </a:rPr>
              <a:t>Platform</a:t>
            </a:r>
            <a:endParaRPr lang="el-GR" dirty="0" smtClean="0">
              <a:solidFill>
                <a:srgbClr val="FFFFF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el-GR" dirty="0" smtClean="0">
                <a:solidFill>
                  <a:schemeClr val="bg1"/>
                </a:solidFill>
              </a:rPr>
              <a:t>νσωματώνει </a:t>
            </a:r>
            <a:r>
              <a:rPr lang="el-GR" dirty="0">
                <a:solidFill>
                  <a:schemeClr val="bg1"/>
                </a:solidFill>
              </a:rPr>
              <a:t>τις δραστηριότητες  του κοινωνικού </a:t>
            </a:r>
            <a:r>
              <a:rPr lang="el-GR" dirty="0" smtClean="0">
                <a:solidFill>
                  <a:schemeClr val="bg1"/>
                </a:solidFill>
              </a:rPr>
              <a:t>δικτύου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μέσα </a:t>
            </a:r>
            <a:r>
              <a:rPr lang="en-US" dirty="0">
                <a:solidFill>
                  <a:schemeClr val="bg1"/>
                </a:solidFill>
              </a:rPr>
              <a:t>LinkedIn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17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Setup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696035"/>
              </p:ext>
            </p:extLst>
          </p:nvPr>
        </p:nvGraphicFramePr>
        <p:xfrm>
          <a:off x="1415480" y="1844824"/>
          <a:ext cx="9289033" cy="1112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080121"/>
                <a:gridCol w="4285083"/>
                <a:gridCol w="1259533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2x6 core</a:t>
                      </a:r>
                      <a:r>
                        <a:rPr lang="en-US" baseline="0" dirty="0" smtClean="0"/>
                        <a:t> Xeon @ 2,67Ghz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48GB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1.4TB</a:t>
                      </a:r>
                      <a:r>
                        <a:rPr lang="en-US" baseline="0" dirty="0" smtClean="0"/>
                        <a:t> SSD + 1TB SAS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2x6 core</a:t>
                      </a:r>
                      <a:r>
                        <a:rPr lang="en-US" baseline="0" dirty="0" smtClean="0"/>
                        <a:t> Xeon @ 2,67Ghz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24GB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1TB SATA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32877"/>
              </p:ext>
            </p:extLst>
          </p:nvPr>
        </p:nvGraphicFramePr>
        <p:xfrm>
          <a:off x="1415480" y="3356992"/>
          <a:ext cx="9289032" cy="222504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096344"/>
                <a:gridCol w="3096344"/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Type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Node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12(a master</a:t>
                      </a:r>
                      <a:r>
                        <a:rPr lang="en-US" baseline="0" dirty="0" smtClean="0"/>
                        <a:t> has two slaves</a:t>
                      </a:r>
                      <a:r>
                        <a:rPr lang="en-US" dirty="0" smtClean="0"/>
                        <a:t>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Databus</a:t>
                      </a:r>
                      <a:r>
                        <a:rPr lang="en-US" baseline="0" dirty="0" smtClean="0"/>
                        <a:t> Relay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(one leader, two replicas)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Helix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3(one leader, two stand-by)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Zookeper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18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 smtClean="0">
                <a:solidFill>
                  <a:schemeClr val="bg1"/>
                </a:solidFill>
              </a:rPr>
              <a:t>Experimental Evaluation-</a:t>
            </a:r>
            <a:r>
              <a:rPr lang="en-US" sz="4000" dirty="0" smtClean="0">
                <a:solidFill>
                  <a:schemeClr val="bg1"/>
                </a:solidFill>
              </a:rPr>
              <a:t>Availability</a:t>
            </a:r>
            <a:endParaRPr lang="el-GR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20509" t="27390" r="35777" b="17863"/>
          <a:stretch>
            <a:fillRect/>
          </a:stretch>
        </p:blipFill>
        <p:spPr>
          <a:xfrm>
            <a:off x="838203" y="1690689"/>
            <a:ext cx="10515600" cy="4778690"/>
          </a:xfrm>
        </p:spPr>
      </p:pic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19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FFFF"/>
                </a:solidFill>
              </a:rPr>
              <a:t>INTRODUCTION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846511" y="1988463"/>
            <a:ext cx="7560533" cy="891860"/>
          </a:xfrm>
        </p:spPr>
        <p:txBody>
          <a:bodyPr/>
          <a:lstStyle/>
          <a:p>
            <a:pPr lvl="0"/>
            <a:r>
              <a:rPr lang="el-GR" dirty="0">
                <a:solidFill>
                  <a:srgbClr val="FFFFFF"/>
                </a:solidFill>
              </a:rPr>
              <a:t>Ίδρυση </a:t>
            </a:r>
            <a:r>
              <a:rPr lang="en-US" dirty="0">
                <a:solidFill>
                  <a:srgbClr val="FFFFFF"/>
                </a:solidFill>
              </a:rPr>
              <a:t>LinkedIn. </a:t>
            </a:r>
            <a:r>
              <a:rPr lang="el-GR" dirty="0">
                <a:solidFill>
                  <a:srgbClr val="FFFFFF"/>
                </a:solidFill>
              </a:rPr>
              <a:t>Αρχικά χρησιμοποιούσε μια </a:t>
            </a:r>
            <a:r>
              <a:rPr lang="en-US" dirty="0">
                <a:solidFill>
                  <a:srgbClr val="FFFFFF"/>
                </a:solidFill>
              </a:rPr>
              <a:t>RDBMS </a:t>
            </a:r>
            <a:r>
              <a:rPr lang="el-GR" dirty="0">
                <a:solidFill>
                  <a:srgbClr val="FFFFFF"/>
                </a:solidFill>
              </a:rPr>
              <a:t>βάση δεδομένων</a:t>
            </a:r>
          </a:p>
          <a:p>
            <a:pPr lvl="0"/>
            <a:endParaRPr lang="el-GR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5"/>
          <p:cNvCxnSpPr/>
          <p:nvPr/>
        </p:nvCxnSpPr>
        <p:spPr>
          <a:xfrm>
            <a:off x="1991636" y="1938363"/>
            <a:ext cx="0" cy="4108536"/>
          </a:xfrm>
          <a:prstGeom prst="straightConnector1">
            <a:avLst/>
          </a:prstGeom>
          <a:noFill/>
          <a:ln w="38103">
            <a:solidFill>
              <a:srgbClr val="FFFFFF"/>
            </a:solidFill>
            <a:prstDash val="solid"/>
            <a:miter/>
          </a:ln>
        </p:spPr>
      </p:cxnSp>
      <p:sp>
        <p:nvSpPr>
          <p:cNvPr id="6" name="Content Placeholder 2"/>
          <p:cNvSpPr txBox="1"/>
          <p:nvPr/>
        </p:nvSpPr>
        <p:spPr>
          <a:xfrm>
            <a:off x="1846511" y="2639625"/>
            <a:ext cx="10233800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endParaRPr lang="el-GR" sz="2800" b="0" i="0" u="none" strike="noStrike" kern="1200" cap="none" spc="0" baseline="0" dirty="0">
              <a:solidFill>
                <a:srgbClr val="FFFFFF"/>
              </a:solidFill>
              <a:uFillTx/>
              <a:latin typeface="Corbel"/>
              <a:ea typeface=""/>
              <a:cs typeface="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846511" y="3619058"/>
            <a:ext cx="10233800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l-GR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Μετάβαση στη </a:t>
            </a: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Voldemort</a:t>
            </a:r>
            <a:r>
              <a:rPr lang="el-GR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 βάση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1846511" y="4598490"/>
            <a:ext cx="10233800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E</a:t>
            </a:r>
            <a:r>
              <a:rPr lang="el-GR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παναπροσδιορισμός απαιτήσεων 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1846511" y="5299496"/>
            <a:ext cx="10233800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l-GR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Υλοποίηση </a:t>
            </a: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Espresso</a:t>
            </a:r>
            <a:r>
              <a:rPr lang="el-GR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1021878" y="3570155"/>
            <a:ext cx="1120066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2009</a:t>
            </a:r>
            <a:endParaRPr lang="el-GR" sz="2800" b="0" i="0" u="none" strike="noStrike" kern="1200" cap="none" spc="0" baseline="0">
              <a:solidFill>
                <a:srgbClr val="FFFFFF"/>
              </a:solidFill>
              <a:uFillTx/>
              <a:latin typeface="Corbel"/>
              <a:ea typeface=""/>
              <a:cs typeface="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1036490" y="1949802"/>
            <a:ext cx="1120066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2003</a:t>
            </a:r>
            <a:endParaRPr lang="el-GR" sz="2800" b="0" i="0" u="none" strike="noStrike" kern="1200" cap="none" spc="0" baseline="0">
              <a:solidFill>
                <a:srgbClr val="FFFFFF"/>
              </a:solidFill>
              <a:uFillTx/>
              <a:latin typeface="Corbel"/>
              <a:ea typeface=""/>
              <a:cs typeface="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021878" y="4553766"/>
            <a:ext cx="1120066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2011</a:t>
            </a:r>
            <a:endParaRPr lang="el-GR" sz="2800" b="0" i="0" u="none" strike="noStrike" kern="1200" cap="none" spc="0" baseline="0">
              <a:solidFill>
                <a:srgbClr val="FFFFFF"/>
              </a:solidFill>
              <a:uFillTx/>
              <a:latin typeface="Corbel"/>
              <a:ea typeface=""/>
              <a:cs typeface="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1036490" y="5261411"/>
            <a:ext cx="1120066" cy="529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454545"/>
                </a:solidFill>
                <a:uFillTx/>
              </a:defRPr>
            </a:pPr>
            <a:r>
              <a:rPr lang="en-US" sz="2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orbel"/>
                <a:ea typeface=""/>
                <a:cs typeface=""/>
              </a:rPr>
              <a:t>2012</a:t>
            </a:r>
            <a:endParaRPr lang="el-GR" sz="2800" b="0" i="0" u="none" strike="noStrike" kern="1200" cap="none" spc="0" baseline="0" dirty="0">
              <a:solidFill>
                <a:srgbClr val="FFFFFF"/>
              </a:solidFill>
              <a:uFillTx/>
              <a:latin typeface="Corbel"/>
              <a:ea typeface=""/>
              <a:cs typeface="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8"/>
          </p:nvPr>
        </p:nvSpPr>
        <p:spPr>
          <a:xfrm>
            <a:off x="8616280" y="6381328"/>
            <a:ext cx="2743200" cy="365129"/>
          </a:xfrm>
        </p:spPr>
        <p:txBody>
          <a:bodyPr/>
          <a:lstStyle/>
          <a:p>
            <a:pPr lvl="0"/>
            <a:fld id="{CC313816-3B5C-483B-97DA-FEE9814577BC}" type="slidenum">
              <a:rPr lang="el-GR" smtClean="0"/>
              <a:t>2</a:t>
            </a:fld>
            <a:r>
              <a:rPr lang="en-US" dirty="0" smtClean="0"/>
              <a:t> of 24</a:t>
            </a:r>
            <a:endParaRPr lang="el-G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 smtClean="0">
                <a:solidFill>
                  <a:srgbClr val="FFFFFF"/>
                </a:solidFill>
              </a:rPr>
              <a:t>Experimental Evaluation-</a:t>
            </a:r>
            <a:r>
              <a:rPr lang="en-US" sz="4000" dirty="0" smtClean="0">
                <a:solidFill>
                  <a:srgbClr val="FFFFFF"/>
                </a:solidFill>
              </a:rPr>
              <a:t>Availability</a:t>
            </a:r>
            <a:endParaRPr lang="el-GR" sz="4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8736" t="22138" r="34891" b="27953"/>
          <a:stretch>
            <a:fillRect/>
          </a:stretch>
        </p:blipFill>
        <p:spPr>
          <a:xfrm>
            <a:off x="838203" y="1623060"/>
            <a:ext cx="10515600" cy="4939716"/>
          </a:xfrm>
        </p:spPr>
      </p:pic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>
          <a:xfrm>
            <a:off x="8610603" y="6525344"/>
            <a:ext cx="2743200" cy="365129"/>
          </a:xfrm>
        </p:spPr>
        <p:txBody>
          <a:bodyPr/>
          <a:lstStyle/>
          <a:p>
            <a:pPr lvl="0"/>
            <a:fld id="{CC313816-3B5C-483B-97DA-FEE9814577BC}" type="slidenum">
              <a:rPr lang="el-GR" smtClean="0"/>
              <a:t>20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 smtClean="0">
                <a:solidFill>
                  <a:srgbClr val="FFFFFF"/>
                </a:solidFill>
              </a:rPr>
              <a:t>Experimental Evaluation </a:t>
            </a:r>
            <a:r>
              <a:rPr lang="en-US" sz="4000" b="1" dirty="0">
                <a:solidFill>
                  <a:srgbClr val="FFFFFF"/>
                </a:solidFill>
              </a:rPr>
              <a:t>-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smtClean="0">
                <a:solidFill>
                  <a:srgbClr val="FFFFFF"/>
                </a:solidFill>
              </a:rPr>
              <a:t>Elasticity</a:t>
            </a:r>
            <a:endParaRPr lang="el-GR" sz="4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8526" t="23714" r="17169" b="15345"/>
          <a:stretch>
            <a:fillRect/>
          </a:stretch>
        </p:blipFill>
        <p:spPr>
          <a:xfrm>
            <a:off x="838203" y="1549908"/>
            <a:ext cx="10515600" cy="4949958"/>
          </a:xfrm>
        </p:spPr>
      </p:pic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>
          <a:xfrm>
            <a:off x="8610603" y="6520255"/>
            <a:ext cx="2743200" cy="365129"/>
          </a:xfrm>
        </p:spPr>
        <p:txBody>
          <a:bodyPr/>
          <a:lstStyle/>
          <a:p>
            <a:pPr lvl="0"/>
            <a:fld id="{CC313816-3B5C-483B-97DA-FEE9814577BC}" type="slidenum">
              <a:rPr lang="el-GR" smtClean="0"/>
              <a:t>21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 smtClean="0">
                <a:solidFill>
                  <a:srgbClr val="FFFFFF"/>
                </a:solidFill>
              </a:rPr>
              <a:t>Experimental Evaluation </a:t>
            </a:r>
            <a:r>
              <a:rPr lang="en-US" sz="3600" b="1" dirty="0">
                <a:solidFill>
                  <a:srgbClr val="FFFFFF"/>
                </a:solidFill>
              </a:rPr>
              <a:t>-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Performance</a:t>
            </a:r>
            <a:endParaRPr lang="el-GR" sz="3600" dirty="0">
              <a:solidFill>
                <a:srgbClr val="FFFFFF"/>
              </a:solidFill>
            </a:endParaRP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331" t="22138" r="10966" b="20598"/>
          <a:stretch>
            <a:fillRect/>
          </a:stretch>
        </p:blipFill>
        <p:spPr>
          <a:xfrm>
            <a:off x="1702299" y="1628800"/>
            <a:ext cx="8426149" cy="3787491"/>
          </a:xfrm>
        </p:spPr>
      </p:pic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035012"/>
              </p:ext>
            </p:extLst>
          </p:nvPr>
        </p:nvGraphicFramePr>
        <p:xfrm>
          <a:off x="1697163" y="5507651"/>
          <a:ext cx="8431285" cy="1112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558256"/>
                <a:gridCol w="2558256"/>
                <a:gridCol w="331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Messages per mailbox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Mailboxes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000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B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50 000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22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900" b="1" dirty="0" smtClean="0">
                <a:solidFill>
                  <a:srgbClr val="FFFFFF"/>
                </a:solidFill>
              </a:rPr>
              <a:t>Lessons Learned</a:t>
            </a:r>
            <a:endParaRPr lang="el-GR" sz="4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27448" y="2060848"/>
            <a:ext cx="10233800" cy="4351336"/>
          </a:xfrm>
        </p:spPr>
        <p:txBody>
          <a:bodyPr/>
          <a:lstStyle/>
          <a:p>
            <a:pPr lvl="0"/>
            <a:r>
              <a:rPr lang="el-GR" dirty="0" smtClean="0">
                <a:solidFill>
                  <a:srgbClr val="FFFFFF"/>
                </a:solidFill>
              </a:rPr>
              <a:t>Διαθεσιμότητα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>
                <a:solidFill>
                  <a:srgbClr val="FFFFFF"/>
                </a:solidFill>
              </a:rPr>
              <a:t>Για την συνεχή παροχή των υπηρεσιών και αποφυγή </a:t>
            </a:r>
            <a:r>
              <a:rPr lang="el-GR" sz="1800" dirty="0" err="1">
                <a:solidFill>
                  <a:srgbClr val="FFFFFF"/>
                </a:solidFill>
              </a:rPr>
              <a:t>downtime</a:t>
            </a:r>
            <a:r>
              <a:rPr lang="el-GR" sz="1800" dirty="0">
                <a:solidFill>
                  <a:srgbClr val="FFFFFF"/>
                </a:solidFill>
              </a:rPr>
              <a:t> </a:t>
            </a:r>
            <a:r>
              <a:rPr lang="el-GR" sz="1800" dirty="0" smtClean="0">
                <a:solidFill>
                  <a:srgbClr val="FFFFFF"/>
                </a:solidFill>
              </a:rPr>
              <a:t>χρόνου: </a:t>
            </a:r>
            <a:r>
              <a:rPr lang="en-US" sz="1800" dirty="0" smtClean="0">
                <a:solidFill>
                  <a:srgbClr val="FFFFFF"/>
                </a:solidFill>
              </a:rPr>
              <a:t>master</a:t>
            </a:r>
            <a:r>
              <a:rPr lang="en-US" sz="1800" dirty="0" smtClean="0">
                <a:solidFill>
                  <a:srgbClr val="FFFFFF"/>
                </a:solidFill>
              </a:rPr>
              <a:t>-slave </a:t>
            </a:r>
            <a:r>
              <a:rPr lang="en-US" sz="1800" dirty="0" smtClean="0">
                <a:solidFill>
                  <a:srgbClr val="FFFFFF"/>
                </a:solidFill>
              </a:rPr>
              <a:t>+ replicas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Επιβολή μ</a:t>
            </a:r>
            <a:r>
              <a:rPr lang="el-GR" sz="1800" dirty="0" smtClean="0">
                <a:solidFill>
                  <a:srgbClr val="FFFFFF"/>
                </a:solidFill>
              </a:rPr>
              <a:t>εγάλου </a:t>
            </a:r>
            <a:r>
              <a:rPr lang="en-US" sz="1800" dirty="0" smtClean="0">
                <a:solidFill>
                  <a:srgbClr val="FFFFFF"/>
                </a:solidFill>
              </a:rPr>
              <a:t>timeout</a:t>
            </a:r>
          </a:p>
          <a:p>
            <a:pPr marL="457200" lvl="1" indent="0">
              <a:buNone/>
            </a:pPr>
            <a:endParaRPr lang="el-GR" sz="1800" dirty="0">
              <a:solidFill>
                <a:srgbClr val="FFFFFF"/>
              </a:solidFill>
            </a:endParaRPr>
          </a:p>
          <a:p>
            <a:pPr lvl="0"/>
            <a:r>
              <a:rPr lang="el-GR" dirty="0" smtClean="0">
                <a:solidFill>
                  <a:srgbClr val="FFFFFF"/>
                </a:solidFill>
              </a:rPr>
              <a:t>Συσκευές αποθήκευσης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Μεγάλο </a:t>
            </a:r>
            <a:r>
              <a:rPr lang="en-US" sz="1800" dirty="0" smtClean="0">
                <a:solidFill>
                  <a:srgbClr val="FFFFFF"/>
                </a:solidFill>
              </a:rPr>
              <a:t>performance boost: SSD </a:t>
            </a:r>
            <a:r>
              <a:rPr lang="el-GR" sz="1800" dirty="0" smtClean="0">
                <a:solidFill>
                  <a:srgbClr val="FFFFFF"/>
                </a:solidFill>
              </a:rPr>
              <a:t>για την αποθήκευση των </a:t>
            </a:r>
            <a:r>
              <a:rPr lang="en-US" sz="1800" dirty="0" smtClean="0">
                <a:solidFill>
                  <a:srgbClr val="FFFFFF"/>
                </a:solidFill>
              </a:rPr>
              <a:t>secondary index</a:t>
            </a:r>
            <a:endParaRPr lang="el-GR" sz="1800" dirty="0" smtClean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l-GR" sz="1800" dirty="0" smtClean="0">
                <a:solidFill>
                  <a:srgbClr val="FFFFFF"/>
                </a:solidFill>
              </a:rPr>
              <a:t>					</a:t>
            </a:r>
            <a:endParaRPr lang="el-GR" sz="1800" dirty="0">
              <a:solidFill>
                <a:srgbClr val="FFFFFF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Java tuning</a:t>
            </a:r>
            <a:endParaRPr lang="el-GR" dirty="0" smtClean="0">
              <a:solidFill>
                <a:srgbClr val="FFFFFF"/>
              </a:solidFill>
            </a:endParaRP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FFFFFF"/>
                </a:solidFill>
              </a:rPr>
              <a:t>SSD </a:t>
            </a:r>
            <a:r>
              <a:rPr lang="en-US" sz="1800" dirty="0" smtClean="0">
                <a:solidFill>
                  <a:srgbClr val="FFFFFF"/>
                </a:solidFill>
                <a:sym typeface="Wingdings" pitchFamily="2" charset="2"/>
              </a:rPr>
              <a:t> </a:t>
            </a:r>
            <a:r>
              <a:rPr lang="el-GR" sz="1800" dirty="0" smtClean="0">
                <a:solidFill>
                  <a:srgbClr val="FFFFFF"/>
                </a:solidFill>
                <a:sym typeface="Wingdings" pitchFamily="2" charset="2"/>
              </a:rPr>
              <a:t>Μεγάλο </a:t>
            </a:r>
            <a:r>
              <a:rPr lang="en-US" sz="1800" dirty="0" smtClean="0">
                <a:solidFill>
                  <a:srgbClr val="FFFFFF"/>
                </a:solidFill>
                <a:sym typeface="Wingdings" pitchFamily="2" charset="2"/>
              </a:rPr>
              <a:t>throughput  Java heap pages swapping  </a:t>
            </a:r>
            <a:r>
              <a:rPr lang="en-US" sz="1800" dirty="0" err="1" smtClean="0">
                <a:solidFill>
                  <a:srgbClr val="FFFFFF"/>
                </a:solidFill>
                <a:sym typeface="Wingdings" pitchFamily="2" charset="2"/>
              </a:rPr>
              <a:t>InnoDB</a:t>
            </a:r>
            <a:endParaRPr lang="el-GR" sz="2000" dirty="0" smtClean="0">
              <a:solidFill>
                <a:srgbClr val="FFFFF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23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900" b="1" dirty="0" smtClean="0">
                <a:solidFill>
                  <a:srgbClr val="FFFFFF"/>
                </a:solidFill>
              </a:rPr>
              <a:t>Future Work</a:t>
            </a:r>
            <a:endParaRPr lang="el-GR" sz="4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27448" y="2060848"/>
            <a:ext cx="10233800" cy="435133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Cross-entity transactions</a:t>
            </a:r>
            <a:endParaRPr lang="el-GR" dirty="0" smtClean="0">
              <a:solidFill>
                <a:srgbClr val="FFFFF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>
                <a:solidFill>
                  <a:srgbClr val="FFFFFF"/>
                </a:solidFill>
              </a:rPr>
              <a:t>Μέχρι τώρα υπάρχει η δυνατότητα για </a:t>
            </a:r>
            <a:r>
              <a:rPr lang="el-GR" sz="1800" dirty="0" err="1">
                <a:solidFill>
                  <a:srgbClr val="FFFFFF"/>
                </a:solidFill>
              </a:rPr>
              <a:t>transactional</a:t>
            </a:r>
            <a:r>
              <a:rPr lang="el-GR" sz="1800" dirty="0">
                <a:solidFill>
                  <a:srgbClr val="FFFFFF"/>
                </a:solidFill>
              </a:rPr>
              <a:t> </a:t>
            </a:r>
            <a:r>
              <a:rPr lang="el-GR" sz="1800" dirty="0" err="1">
                <a:solidFill>
                  <a:srgbClr val="FFFFFF"/>
                </a:solidFill>
              </a:rPr>
              <a:t>operations</a:t>
            </a:r>
            <a:r>
              <a:rPr lang="el-GR" sz="1800" dirty="0">
                <a:solidFill>
                  <a:srgbClr val="FFFFFF"/>
                </a:solidFill>
              </a:rPr>
              <a:t> μεταξύ οντοτήτων της ίδιας </a:t>
            </a:r>
            <a:r>
              <a:rPr lang="el-GR" sz="1800" dirty="0" smtClean="0">
                <a:solidFill>
                  <a:srgbClr val="FFFFFF"/>
                </a:solidFill>
              </a:rPr>
              <a:t>συλλογής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>
                <a:solidFill>
                  <a:srgbClr val="FFFFFF"/>
                </a:solidFill>
              </a:rPr>
              <a:t>Στο μέλλον εξετάζεται η δυνατότητα να μπορούν αυτά τα </a:t>
            </a:r>
            <a:r>
              <a:rPr lang="el-GR" sz="1800" dirty="0" err="1">
                <a:solidFill>
                  <a:srgbClr val="FFFFFF"/>
                </a:solidFill>
              </a:rPr>
              <a:t>operations</a:t>
            </a:r>
            <a:r>
              <a:rPr lang="el-GR" sz="1800" dirty="0">
                <a:solidFill>
                  <a:srgbClr val="FFFFFF"/>
                </a:solidFill>
              </a:rPr>
              <a:t> να ισχύουν και για οντότητες διαφορετικών </a:t>
            </a:r>
            <a:r>
              <a:rPr lang="el-GR" sz="1800" dirty="0" smtClean="0">
                <a:solidFill>
                  <a:srgbClr val="FFFFFF"/>
                </a:solidFill>
              </a:rPr>
              <a:t>συλλογών</a:t>
            </a: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l-GR" sz="1800" dirty="0">
              <a:solidFill>
                <a:srgbClr val="FFFFFF"/>
              </a:solidFill>
            </a:endParaRPr>
          </a:p>
          <a:p>
            <a:pPr lvl="0"/>
            <a:r>
              <a:rPr lang="en-US" dirty="0">
                <a:solidFill>
                  <a:srgbClr val="FFFFFF"/>
                </a:solidFill>
              </a:rPr>
              <a:t>Platform </a:t>
            </a:r>
            <a:r>
              <a:rPr lang="en-US" dirty="0" smtClean="0">
                <a:solidFill>
                  <a:srgbClr val="FFFFFF"/>
                </a:solidFill>
              </a:rPr>
              <a:t>extensibility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Δημιουργία άλλων πλατφόρμων με βάση το </a:t>
            </a:r>
            <a:r>
              <a:rPr lang="en-US" sz="1800" dirty="0" smtClean="0">
                <a:solidFill>
                  <a:srgbClr val="FFFFFF"/>
                </a:solidFill>
              </a:rPr>
              <a:t>espresso</a:t>
            </a:r>
            <a:endParaRPr lang="el-GR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l-GR" sz="1800" dirty="0" smtClean="0">
                <a:solidFill>
                  <a:srgbClr val="FFFFFF"/>
                </a:solidFill>
              </a:rPr>
              <a:t>					</a:t>
            </a:r>
            <a:endParaRPr lang="el-GR" sz="1800" dirty="0">
              <a:solidFill>
                <a:srgbClr val="FFFFFF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Multi-master </a:t>
            </a:r>
            <a:r>
              <a:rPr lang="en-US" dirty="0" smtClean="0">
                <a:solidFill>
                  <a:srgbClr val="FFFFFF"/>
                </a:solidFill>
              </a:rPr>
              <a:t>deployment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 smtClean="0">
                <a:solidFill>
                  <a:srgbClr val="FFFFFF"/>
                </a:solidFill>
              </a:rPr>
              <a:t>Να </a:t>
            </a:r>
            <a:r>
              <a:rPr lang="el-GR" sz="1800" dirty="0">
                <a:solidFill>
                  <a:srgbClr val="FFFFFF"/>
                </a:solidFill>
              </a:rPr>
              <a:t>υπάρχει η δυνατότητα </a:t>
            </a:r>
            <a:r>
              <a:rPr lang="el-GR" sz="1800" dirty="0" smtClean="0">
                <a:solidFill>
                  <a:srgbClr val="FFFFFF"/>
                </a:solidFill>
              </a:rPr>
              <a:t>το σύστημα να </a:t>
            </a:r>
            <a:r>
              <a:rPr lang="el-GR" sz="1800" dirty="0">
                <a:solidFill>
                  <a:srgbClr val="FFFFFF"/>
                </a:solidFill>
              </a:rPr>
              <a:t>ζει σε διαφορετικά </a:t>
            </a:r>
            <a:r>
              <a:rPr lang="el-GR" sz="1800" dirty="0" err="1">
                <a:solidFill>
                  <a:srgbClr val="FFFFFF"/>
                </a:solidFill>
              </a:rPr>
              <a:t>data</a:t>
            </a:r>
            <a:r>
              <a:rPr lang="el-GR" sz="1800" dirty="0">
                <a:solidFill>
                  <a:srgbClr val="FFFFFF"/>
                </a:solidFill>
              </a:rPr>
              <a:t>-</a:t>
            </a:r>
            <a:r>
              <a:rPr lang="el-GR" sz="1800" dirty="0" err="1">
                <a:solidFill>
                  <a:srgbClr val="FFFFFF"/>
                </a:solidFill>
              </a:rPr>
              <a:t>centers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24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992" y="1628800"/>
            <a:ext cx="10515600" cy="2511838"/>
          </a:xfrm>
        </p:spPr>
        <p:txBody>
          <a:bodyPr/>
          <a:lstStyle/>
          <a:p>
            <a:pPr algn="ctr"/>
            <a:r>
              <a:rPr lang="el-GR" sz="9600" dirty="0" smtClean="0">
                <a:solidFill>
                  <a:schemeClr val="bg1"/>
                </a:solidFill>
              </a:rPr>
              <a:t>Ερωτήσεις</a:t>
            </a:r>
            <a:endParaRPr lang="el-GR" sz="96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CB68F41-959C-4846-8B7C-2ACC987CA636}" type="slidenum">
              <a:rPr lang="el-GR" smtClean="0"/>
              <a:t>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b="1" cap="small" dirty="0" smtClean="0">
                <a:solidFill>
                  <a:srgbClr val="FFFFFF"/>
                </a:solidFill>
              </a:rPr>
              <a:t>FEATURES</a:t>
            </a:r>
            <a:endParaRPr lang="el-GR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20002" y="1825627"/>
            <a:ext cx="10233800" cy="4810301"/>
          </a:xfrm>
        </p:spPr>
        <p:txBody>
          <a:bodyPr/>
          <a:lstStyle/>
          <a:p>
            <a:pPr lvl="0">
              <a:lnSpc>
                <a:spcPct val="60000"/>
              </a:lnSpc>
            </a:pPr>
            <a:r>
              <a:rPr lang="el-GR" sz="1800" dirty="0">
                <a:solidFill>
                  <a:srgbClr val="FFFFFF"/>
                </a:solidFill>
              </a:rPr>
              <a:t> </a:t>
            </a:r>
            <a:r>
              <a:rPr lang="en-US" sz="2100" b="1" dirty="0">
                <a:solidFill>
                  <a:srgbClr val="FFFFFF"/>
                </a:solidFill>
              </a:rPr>
              <a:t>Transaction Support: </a:t>
            </a:r>
            <a:r>
              <a:rPr lang="el-GR" sz="1800" dirty="0">
                <a:solidFill>
                  <a:srgbClr val="FFFFFF"/>
                </a:solidFill>
              </a:rPr>
              <a:t> 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n-US" sz="1500" dirty="0">
                <a:solidFill>
                  <a:srgbClr val="FFFFFF"/>
                </a:solidFill>
              </a:rPr>
              <a:t>To </a:t>
            </a:r>
            <a:r>
              <a:rPr lang="el-GR" sz="1500" dirty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Espresso</a:t>
            </a:r>
            <a:r>
              <a:rPr lang="el-GR" sz="1500" dirty="0">
                <a:solidFill>
                  <a:srgbClr val="FFFFFF"/>
                </a:solidFill>
              </a:rPr>
              <a:t> υποστηρίζει ένα ιεραρχικό μοντέλο δεδομένων.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>
                <a:solidFill>
                  <a:srgbClr val="FFFFFF"/>
                </a:solidFill>
              </a:rPr>
              <a:t>Προσφέρει  τη φυσική κατάτμηση των δεδομένων σε συλλογές που μοιράζονται το ίδιο κλειδί κατάτμησης</a:t>
            </a:r>
            <a:r>
              <a:rPr lang="el-GR" sz="1500" dirty="0" smtClean="0">
                <a:solidFill>
                  <a:srgbClr val="FFFFFF"/>
                </a:solidFill>
              </a:rPr>
              <a:t>.</a:t>
            </a:r>
            <a:endParaRPr lang="en-US" sz="1500" dirty="0" smtClean="0">
              <a:solidFill>
                <a:srgbClr val="FFFFFF"/>
              </a:solidFill>
            </a:endParaRP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 smtClean="0">
                <a:solidFill>
                  <a:srgbClr val="FFFFFF"/>
                </a:solidFill>
              </a:rPr>
              <a:t>Παρέχει </a:t>
            </a:r>
            <a:r>
              <a:rPr lang="en-US" sz="1500" dirty="0" smtClean="0">
                <a:solidFill>
                  <a:srgbClr val="FFFFFF"/>
                </a:solidFill>
              </a:rPr>
              <a:t>transactions </a:t>
            </a:r>
            <a:endParaRPr lang="el-GR" sz="1500" dirty="0">
              <a:solidFill>
                <a:srgbClr val="FFFFFF"/>
              </a:solidFill>
            </a:endParaRPr>
          </a:p>
          <a:p>
            <a:pPr marL="0" lvl="0" indent="0">
              <a:lnSpc>
                <a:spcPct val="60000"/>
              </a:lnSpc>
              <a:buNone/>
            </a:pPr>
            <a:endParaRPr lang="el-GR" sz="1800" dirty="0">
              <a:solidFill>
                <a:srgbClr val="FFFFFF"/>
              </a:solidFill>
            </a:endParaRPr>
          </a:p>
          <a:p>
            <a:pPr lvl="0">
              <a:lnSpc>
                <a:spcPct val="6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Consistency Model</a:t>
            </a:r>
            <a:r>
              <a:rPr lang="el-GR" sz="18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>
                <a:solidFill>
                  <a:srgbClr val="FFFFFF"/>
                </a:solidFill>
              </a:rPr>
              <a:t>Η νέα σχεδίαση ακολουθεί το μοντέλο </a:t>
            </a:r>
            <a:r>
              <a:rPr lang="en-US" sz="1500" dirty="0">
                <a:solidFill>
                  <a:srgbClr val="FFFFFF"/>
                </a:solidFill>
              </a:rPr>
              <a:t>master</a:t>
            </a:r>
            <a:r>
              <a:rPr lang="el-GR" sz="1500" dirty="0">
                <a:solidFill>
                  <a:srgbClr val="FFFFFF"/>
                </a:solidFill>
              </a:rPr>
              <a:t>-</a:t>
            </a:r>
            <a:r>
              <a:rPr lang="en-US" sz="1500" dirty="0" smtClean="0">
                <a:solidFill>
                  <a:srgbClr val="FFFFFF"/>
                </a:solidFill>
              </a:rPr>
              <a:t>slave </a:t>
            </a:r>
            <a:r>
              <a:rPr lang="el-GR" sz="1500" dirty="0" smtClean="0">
                <a:solidFill>
                  <a:srgbClr val="FFFFFF"/>
                </a:solidFill>
              </a:rPr>
              <a:t>με χαλαρή συνέπεια.</a:t>
            </a:r>
            <a:endParaRPr lang="el-GR" sz="1500" dirty="0">
              <a:solidFill>
                <a:srgbClr val="FFFFFF"/>
              </a:solidFill>
            </a:endParaRP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>
                <a:solidFill>
                  <a:srgbClr val="FFFFFF"/>
                </a:solidFill>
              </a:rPr>
              <a:t>Οι  αιτήσεις διαβάσματος  και γραψίματος για κάθε </a:t>
            </a:r>
            <a:r>
              <a:rPr lang="en-US" sz="1500" dirty="0">
                <a:solidFill>
                  <a:srgbClr val="FFFFFF"/>
                </a:solidFill>
              </a:rPr>
              <a:t>partition</a:t>
            </a:r>
            <a:r>
              <a:rPr lang="el-GR" sz="1500" dirty="0">
                <a:solidFill>
                  <a:srgbClr val="FFFFFF"/>
                </a:solidFill>
              </a:rPr>
              <a:t> </a:t>
            </a:r>
            <a:r>
              <a:rPr lang="el-GR" sz="1500" dirty="0" smtClean="0">
                <a:solidFill>
                  <a:srgbClr val="FFFFFF"/>
                </a:solidFill>
              </a:rPr>
              <a:t>εξυπηρετούνται </a:t>
            </a:r>
            <a:r>
              <a:rPr lang="el-GR" sz="1500" dirty="0">
                <a:solidFill>
                  <a:srgbClr val="FFFFFF"/>
                </a:solidFill>
              </a:rPr>
              <a:t>από ένα κόμβο που ενεργεί ως </a:t>
            </a:r>
            <a:r>
              <a:rPr lang="el-GR" sz="1500" dirty="0" smtClean="0">
                <a:solidFill>
                  <a:srgbClr val="FFFFFF"/>
                </a:solidFill>
              </a:rPr>
              <a:t>μάστερ.</a:t>
            </a:r>
            <a:endParaRPr lang="el-GR" sz="1500" dirty="0">
              <a:solidFill>
                <a:srgbClr val="FFFFFF"/>
              </a:solidFill>
            </a:endParaRP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>
                <a:solidFill>
                  <a:srgbClr val="FFFFFF"/>
                </a:solidFill>
              </a:rPr>
              <a:t>Οι σκλάβοι αναπαράγουν τα δεδομένα από τους μάστερ για να  διατηρείται η διαθεσιμότητα σε περίπτωση  αποτυχίας του </a:t>
            </a:r>
            <a:r>
              <a:rPr lang="en-US" sz="1500" dirty="0">
                <a:solidFill>
                  <a:srgbClr val="FFFFFF"/>
                </a:solidFill>
              </a:rPr>
              <a:t>master</a:t>
            </a:r>
            <a:r>
              <a:rPr lang="el-GR" sz="1500" dirty="0">
                <a:solidFill>
                  <a:srgbClr val="FFFFFF"/>
                </a:solidFill>
              </a:rPr>
              <a:t>.</a:t>
            </a:r>
          </a:p>
          <a:p>
            <a:pPr marL="0" lvl="0" indent="0">
              <a:lnSpc>
                <a:spcPct val="60000"/>
              </a:lnSpc>
              <a:buNone/>
            </a:pPr>
            <a:endParaRPr lang="el-GR" sz="1800" dirty="0">
              <a:solidFill>
                <a:srgbClr val="FFFFFF"/>
              </a:solidFill>
            </a:endParaRPr>
          </a:p>
          <a:p>
            <a:pPr lvl="0">
              <a:lnSpc>
                <a:spcPct val="60000"/>
              </a:lnSpc>
            </a:pPr>
            <a:r>
              <a:rPr lang="en-US" sz="2100" b="1" dirty="0">
                <a:solidFill>
                  <a:srgbClr val="FFFFFF"/>
                </a:solidFill>
              </a:rPr>
              <a:t>Integration with the complete data ecosystem</a:t>
            </a:r>
            <a:r>
              <a:rPr lang="el-GR" sz="1800" dirty="0">
                <a:solidFill>
                  <a:srgbClr val="FFFFFF"/>
                </a:solidFill>
              </a:rPr>
              <a:t>: 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 smtClean="0">
                <a:solidFill>
                  <a:srgbClr val="FFFFFF"/>
                </a:solidFill>
              </a:rPr>
              <a:t>Προσφέρει ευελιξία  ανάπτυξης</a:t>
            </a:r>
            <a:r>
              <a:rPr lang="el-GR" sz="1500" dirty="0">
                <a:solidFill>
                  <a:srgbClr val="FFFFFF"/>
                </a:solidFill>
              </a:rPr>
              <a:t>.</a:t>
            </a:r>
            <a:endParaRPr lang="en-US" sz="1500" dirty="0" smtClean="0">
              <a:solidFill>
                <a:srgbClr val="FFFFFF"/>
              </a:solidFill>
            </a:endParaRP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 smtClean="0">
                <a:solidFill>
                  <a:srgbClr val="FFFFFF"/>
                </a:solidFill>
              </a:rPr>
              <a:t>Διασφαλίζει </a:t>
            </a:r>
            <a:r>
              <a:rPr lang="el-GR" sz="1500" dirty="0">
                <a:solidFill>
                  <a:srgbClr val="FFFFFF"/>
                </a:solidFill>
              </a:rPr>
              <a:t>την ενοποίηση της με το υπόλοιπο οικοσύστημα δεδομένων. </a:t>
            </a:r>
            <a:endParaRPr lang="en-US" sz="1500" dirty="0" smtClean="0">
              <a:solidFill>
                <a:srgbClr val="FFFFFF"/>
              </a:solidFill>
            </a:endParaRPr>
          </a:p>
          <a:p>
            <a:pPr marL="457200" lvl="1" indent="0">
              <a:lnSpc>
                <a:spcPct val="60000"/>
              </a:lnSpc>
              <a:buNone/>
            </a:pPr>
            <a:endParaRPr lang="el-GR" sz="1700" dirty="0">
              <a:solidFill>
                <a:srgbClr val="FFFFFF"/>
              </a:solidFill>
            </a:endParaRPr>
          </a:p>
          <a:p>
            <a:pPr lvl="0">
              <a:lnSpc>
                <a:spcPct val="60000"/>
              </a:lnSpc>
            </a:pPr>
            <a:r>
              <a:rPr lang="el-GR" sz="1800" dirty="0">
                <a:solidFill>
                  <a:srgbClr val="FFFFFF"/>
                </a:solidFill>
              </a:rPr>
              <a:t> </a:t>
            </a:r>
            <a:r>
              <a:rPr lang="en-US" sz="2100" b="1" dirty="0">
                <a:solidFill>
                  <a:srgbClr val="FFFFFF"/>
                </a:solidFill>
              </a:rPr>
              <a:t>Schema Awareness and Rich Functionality 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>
                <a:solidFill>
                  <a:srgbClr val="FFFFFF"/>
                </a:solidFill>
              </a:rPr>
              <a:t>Η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l-GR" sz="1500" dirty="0">
                <a:solidFill>
                  <a:srgbClr val="FFFFFF"/>
                </a:solidFill>
              </a:rPr>
              <a:t>βάση υποστηρίζει </a:t>
            </a:r>
            <a:r>
              <a:rPr lang="en-US" sz="1500" dirty="0">
                <a:solidFill>
                  <a:srgbClr val="FFFFFF"/>
                </a:solidFill>
              </a:rPr>
              <a:t>schema</a:t>
            </a:r>
            <a:r>
              <a:rPr lang="el-GR" sz="1500" dirty="0">
                <a:solidFill>
                  <a:srgbClr val="FFFFFF"/>
                </a:solidFill>
              </a:rPr>
              <a:t> για τα έγγραφα. 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>
                <a:solidFill>
                  <a:srgbClr val="FFFFFF"/>
                </a:solidFill>
              </a:rPr>
              <a:t>Η επιβολή </a:t>
            </a:r>
            <a:r>
              <a:rPr lang="en-US" sz="1500" dirty="0">
                <a:solidFill>
                  <a:srgbClr val="FFFFFF"/>
                </a:solidFill>
              </a:rPr>
              <a:t>schema</a:t>
            </a:r>
            <a:r>
              <a:rPr lang="el-GR" sz="1500" dirty="0">
                <a:solidFill>
                  <a:srgbClr val="FFFFFF"/>
                </a:solidFill>
              </a:rPr>
              <a:t> επιτρέπει στα συστήματα  να διαχειριστούν τα δεδομένα με συνέπεια.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>
                <a:solidFill>
                  <a:srgbClr val="FFFFFF"/>
                </a:solidFill>
              </a:rPr>
              <a:t>Επίσης παρέχει  βασικά χαρακτηριστικά</a:t>
            </a:r>
            <a:r>
              <a:rPr lang="el-GR" sz="1500" dirty="0" smtClean="0">
                <a:solidFill>
                  <a:srgbClr val="FFFFFF"/>
                </a:solidFill>
              </a:rPr>
              <a:t>, όπως </a:t>
            </a:r>
            <a:r>
              <a:rPr lang="el-GR" sz="1500" dirty="0">
                <a:solidFill>
                  <a:srgbClr val="FFFFFF"/>
                </a:solidFill>
              </a:rPr>
              <a:t>η δευτεροβάθμια ευρετηρίαση και </a:t>
            </a:r>
            <a:r>
              <a:rPr lang="el-GR" sz="1500" dirty="0" smtClean="0">
                <a:solidFill>
                  <a:srgbClr val="FFFFFF"/>
                </a:solidFill>
              </a:rPr>
              <a:t>αναζήτηση,</a:t>
            </a:r>
          </a:p>
          <a:p>
            <a:pPr lvl="1">
              <a:lnSpc>
                <a:spcPct val="60000"/>
              </a:lnSpc>
              <a:buFont typeface="Courier New" pitchFamily="49"/>
              <a:buChar char="o"/>
            </a:pPr>
            <a:r>
              <a:rPr lang="el-GR" sz="1500" dirty="0" smtClean="0">
                <a:solidFill>
                  <a:srgbClr val="FFFFFF"/>
                </a:solidFill>
              </a:rPr>
              <a:t>Μερική </a:t>
            </a:r>
            <a:r>
              <a:rPr lang="el-GR" sz="1500" dirty="0">
                <a:solidFill>
                  <a:srgbClr val="FFFFFF"/>
                </a:solidFill>
              </a:rPr>
              <a:t>ενημέρωση για τα έγγραφα και οι  προβολές των πεδίων μέσα σε </a:t>
            </a:r>
            <a:r>
              <a:rPr lang="el-GR" sz="1500" dirty="0" smtClean="0">
                <a:solidFill>
                  <a:srgbClr val="FFFFFF"/>
                </a:solidFill>
              </a:rPr>
              <a:t>έγγραφα.</a:t>
            </a:r>
            <a:endParaRPr lang="el-GR" sz="15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3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FFFF"/>
                </a:solidFill>
              </a:rPr>
              <a:t>Data Model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20002" y="1690689"/>
            <a:ext cx="10233800" cy="5167310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l-GR" sz="2100" b="1" dirty="0">
                <a:solidFill>
                  <a:srgbClr val="FFFFFF"/>
                </a:solidFill>
              </a:rPr>
              <a:t>Έγγραφο</a:t>
            </a:r>
            <a:endParaRPr lang="en-US" sz="2100" b="1" dirty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Είναι </a:t>
            </a:r>
            <a:r>
              <a:rPr lang="el-GR" sz="1600" dirty="0">
                <a:solidFill>
                  <a:srgbClr val="FFFFFF"/>
                </a:solidFill>
              </a:rPr>
              <a:t>λογικές αντιστοιχήσεις σε οντότητες,  είναι </a:t>
            </a:r>
            <a:r>
              <a:rPr lang="en-US" sz="1600" dirty="0">
                <a:solidFill>
                  <a:srgbClr val="FFFFFF"/>
                </a:solidFill>
              </a:rPr>
              <a:t>schema</a:t>
            </a:r>
            <a:r>
              <a:rPr lang="el-GR" sz="1600" dirty="0">
                <a:solidFill>
                  <a:srgbClr val="FFFFFF"/>
                </a:solidFill>
              </a:rPr>
              <a:t>-</a:t>
            </a:r>
            <a:r>
              <a:rPr lang="en-US" sz="1600" dirty="0">
                <a:solidFill>
                  <a:srgbClr val="FFFFFF"/>
                </a:solidFill>
              </a:rPr>
              <a:t>ed</a:t>
            </a:r>
            <a:r>
              <a:rPr lang="el-GR" sz="1600" dirty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n-US" sz="1600" dirty="0">
                <a:solidFill>
                  <a:srgbClr val="FFFFFF"/>
                </a:solidFill>
              </a:rPr>
              <a:t>M</a:t>
            </a:r>
            <a:r>
              <a:rPr lang="el-GR" sz="1600" dirty="0" err="1">
                <a:solidFill>
                  <a:srgbClr val="FFFFFF"/>
                </a:solidFill>
              </a:rPr>
              <a:t>πορούν</a:t>
            </a:r>
            <a:r>
              <a:rPr lang="el-GR" sz="1600" dirty="0">
                <a:solidFill>
                  <a:srgbClr val="FFFFFF"/>
                </a:solidFill>
              </a:rPr>
              <a:t> να έχουν ένθετες δομές δεδομένων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>
                <a:solidFill>
                  <a:srgbClr val="FFFFFF"/>
                </a:solidFill>
              </a:rPr>
              <a:t> Προσδιορίζονται από ένα πρωτεύον κλειδί το οποίο μπορεί να αποτελείται από πολλά μέρη.</a:t>
            </a:r>
          </a:p>
          <a:p>
            <a:pPr marL="0" lvl="0" indent="0">
              <a:lnSpc>
                <a:spcPct val="70000"/>
              </a:lnSpc>
              <a:buNone/>
            </a:pPr>
            <a:endParaRPr lang="el-GR" sz="1800" dirty="0">
              <a:solidFill>
                <a:srgbClr val="FFFFFF"/>
              </a:solidFill>
            </a:endParaRPr>
          </a:p>
          <a:p>
            <a:pPr lvl="0">
              <a:lnSpc>
                <a:spcPct val="70000"/>
              </a:lnSpc>
            </a:pPr>
            <a:r>
              <a:rPr lang="el-GR" sz="1800" dirty="0">
                <a:solidFill>
                  <a:srgbClr val="FFFFFF"/>
                </a:solidFill>
              </a:rPr>
              <a:t> </a:t>
            </a:r>
            <a:r>
              <a:rPr lang="el-GR" sz="2100" b="1" dirty="0">
                <a:solidFill>
                  <a:srgbClr val="FFFFFF"/>
                </a:solidFill>
              </a:rPr>
              <a:t>Πίνακας:</a:t>
            </a:r>
            <a:r>
              <a:rPr lang="el-GR" sz="2100" dirty="0">
                <a:solidFill>
                  <a:srgbClr val="FFFFFF"/>
                </a:solidFill>
              </a:rPr>
              <a:t> </a:t>
            </a:r>
            <a:endParaRPr lang="en-US" sz="2100" dirty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Είναι </a:t>
            </a:r>
            <a:r>
              <a:rPr lang="el-GR" sz="1600" dirty="0">
                <a:solidFill>
                  <a:srgbClr val="FFFFFF"/>
                </a:solidFill>
              </a:rPr>
              <a:t>μια συλλογή από παρόμοια </a:t>
            </a:r>
            <a:r>
              <a:rPr lang="en-US" sz="1600" dirty="0">
                <a:solidFill>
                  <a:srgbClr val="FFFFFF"/>
                </a:solidFill>
              </a:rPr>
              <a:t>schema</a:t>
            </a:r>
            <a:r>
              <a:rPr lang="el-GR" sz="1600" dirty="0">
                <a:solidFill>
                  <a:srgbClr val="FFFFFF"/>
                </a:solidFill>
              </a:rPr>
              <a:t>-</a:t>
            </a:r>
            <a:r>
              <a:rPr lang="en-US" sz="1600" dirty="0">
                <a:solidFill>
                  <a:srgbClr val="FFFFFF"/>
                </a:solidFill>
              </a:rPr>
              <a:t>ed</a:t>
            </a:r>
            <a:r>
              <a:rPr lang="el-GR" sz="1600" dirty="0">
                <a:solidFill>
                  <a:srgbClr val="FFFFFF"/>
                </a:solidFill>
              </a:rPr>
              <a:t> έγγραφα 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>
                <a:solidFill>
                  <a:srgbClr val="FFFFFF"/>
                </a:solidFill>
              </a:rPr>
              <a:t>Α</a:t>
            </a:r>
            <a:r>
              <a:rPr lang="el-GR" sz="1600" dirty="0" smtClean="0">
                <a:solidFill>
                  <a:srgbClr val="FFFFFF"/>
                </a:solidFill>
              </a:rPr>
              <a:t>νάλογο </a:t>
            </a:r>
            <a:r>
              <a:rPr lang="el-GR" sz="1600" dirty="0">
                <a:solidFill>
                  <a:srgbClr val="FFFFFF"/>
                </a:solidFill>
              </a:rPr>
              <a:t>με έναν πίνακα σε μια σχεσιακή βάση δεδομένων.</a:t>
            </a:r>
          </a:p>
          <a:p>
            <a:pPr marL="0" lvl="0" indent="0">
              <a:lnSpc>
                <a:spcPct val="70000"/>
              </a:lnSpc>
              <a:buNone/>
            </a:pPr>
            <a:endParaRPr lang="el-GR" sz="1800" dirty="0">
              <a:solidFill>
                <a:srgbClr val="FFFFFF"/>
              </a:solidFill>
            </a:endParaRPr>
          </a:p>
          <a:p>
            <a:pPr lvl="0">
              <a:lnSpc>
                <a:spcPct val="70000"/>
              </a:lnSpc>
            </a:pPr>
            <a:r>
              <a:rPr lang="el-GR" sz="2100" b="1" dirty="0">
                <a:solidFill>
                  <a:srgbClr val="FFFFFF"/>
                </a:solidFill>
              </a:rPr>
              <a:t>Ομάδα εγγράφων:</a:t>
            </a:r>
            <a:endParaRPr lang="en-US" sz="1800" dirty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Αντιπροσωπεύουν </a:t>
            </a:r>
            <a:r>
              <a:rPr lang="el-GR" sz="1600" dirty="0">
                <a:solidFill>
                  <a:srgbClr val="FFFFFF"/>
                </a:solidFill>
              </a:rPr>
              <a:t>μια συλλογή των εγγράφων 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l-GR" sz="1600" dirty="0">
                <a:solidFill>
                  <a:srgbClr val="FFFFFF"/>
                </a:solidFill>
              </a:rPr>
              <a:t>που μοιράζεται ένα κοινό κλειδί.</a:t>
            </a:r>
            <a:endParaRPr lang="en-US" sz="1600" dirty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Οι </a:t>
            </a:r>
            <a:r>
              <a:rPr lang="el-GR" sz="1600" dirty="0">
                <a:solidFill>
                  <a:srgbClr val="FFFFFF"/>
                </a:solidFill>
              </a:rPr>
              <a:t>ομάδες εγγράφων επεκτείνονται σε πίνακες</a:t>
            </a:r>
          </a:p>
          <a:p>
            <a:pPr marL="0" lvl="0" indent="0">
              <a:lnSpc>
                <a:spcPct val="70000"/>
              </a:lnSpc>
              <a:buNone/>
            </a:pPr>
            <a:endParaRPr lang="el-GR" sz="1800" dirty="0">
              <a:solidFill>
                <a:srgbClr val="FFFFFF"/>
              </a:solidFill>
            </a:endParaRPr>
          </a:p>
          <a:p>
            <a:pPr lvl="0">
              <a:lnSpc>
                <a:spcPct val="70000"/>
              </a:lnSpc>
            </a:pPr>
            <a:r>
              <a:rPr lang="el-GR" sz="2100" b="1" dirty="0">
                <a:solidFill>
                  <a:srgbClr val="FFFFFF"/>
                </a:solidFill>
              </a:rPr>
              <a:t>Βάση δεδομένων:</a:t>
            </a:r>
            <a:r>
              <a:rPr lang="en-US" sz="2100" b="1" dirty="0">
                <a:solidFill>
                  <a:srgbClr val="FFFFFF"/>
                </a:solidFill>
              </a:rPr>
              <a:t> </a:t>
            </a: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Ανάλογες </a:t>
            </a:r>
            <a:r>
              <a:rPr lang="el-GR" sz="1600" dirty="0">
                <a:solidFill>
                  <a:srgbClr val="FFFFFF"/>
                </a:solidFill>
              </a:rPr>
              <a:t>με τις βάσεις δεδομένων των </a:t>
            </a:r>
            <a:r>
              <a:rPr lang="en-US" sz="1600" dirty="0">
                <a:solidFill>
                  <a:srgbClr val="FFFFFF"/>
                </a:solidFill>
              </a:rPr>
              <a:t>RDMBS</a:t>
            </a:r>
            <a:r>
              <a:rPr lang="el-GR" sz="1600" dirty="0">
                <a:solidFill>
                  <a:srgbClr val="FFFFFF"/>
                </a:solidFill>
              </a:rPr>
              <a:t> και περιέχουν στο εσωτερικό τους πίνακες. </a:t>
            </a:r>
            <a:endParaRPr lang="en-US" sz="1600" dirty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>
                <a:solidFill>
                  <a:srgbClr val="FFFFFF"/>
                </a:solidFill>
              </a:rPr>
              <a:t>Όλα τα έγγραφα </a:t>
            </a:r>
            <a:r>
              <a:rPr lang="el-GR" sz="1600" dirty="0" smtClean="0">
                <a:solidFill>
                  <a:srgbClr val="FFFFFF"/>
                </a:solidFill>
              </a:rPr>
              <a:t>διαιρούνται σε </a:t>
            </a:r>
            <a:r>
              <a:rPr lang="en-US" sz="1600" dirty="0" smtClean="0">
                <a:solidFill>
                  <a:srgbClr val="FFFFFF"/>
                </a:solidFill>
              </a:rPr>
              <a:t>partions</a:t>
            </a:r>
            <a:r>
              <a:rPr lang="el-GR" sz="1600" dirty="0" smtClean="0">
                <a:solidFill>
                  <a:srgbClr val="FFFFFF"/>
                </a:solidFill>
              </a:rPr>
              <a:t>. </a:t>
            </a:r>
            <a:endParaRPr lang="en-US" sz="1600" dirty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itchFamily="49"/>
              <a:buChar char="o"/>
            </a:pPr>
            <a:r>
              <a:rPr lang="el-GR" sz="1600" dirty="0">
                <a:solidFill>
                  <a:srgbClr val="FFFFFF"/>
                </a:solidFill>
              </a:rPr>
              <a:t>Τη στρατηγική </a:t>
            </a:r>
            <a:r>
              <a:rPr lang="el-GR" sz="1600" dirty="0" err="1">
                <a:solidFill>
                  <a:srgbClr val="FFFFFF"/>
                </a:solidFill>
              </a:rPr>
              <a:t>διαμέρισης</a:t>
            </a:r>
            <a:r>
              <a:rPr lang="el-GR" sz="1600" dirty="0">
                <a:solidFill>
                  <a:srgbClr val="FFFFFF"/>
                </a:solidFill>
              </a:rPr>
              <a:t> ορίζει η μέθοδος κατανομής των δεδομένων</a:t>
            </a:r>
          </a:p>
          <a:p>
            <a:pPr marL="0" lvl="0" indent="0">
              <a:lnSpc>
                <a:spcPct val="70000"/>
              </a:lnSpc>
              <a:buNone/>
            </a:pPr>
            <a:endParaRPr lang="el-GR" sz="18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4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FFFF"/>
                </a:solidFill>
              </a:rPr>
              <a:t>API REST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dirty="0">
                <a:solidFill>
                  <a:srgbClr val="FFFFFF"/>
                </a:solidFill>
              </a:rPr>
              <a:t>Read Operations</a:t>
            </a:r>
          </a:p>
          <a:p>
            <a:pPr lvl="1">
              <a:lnSpc>
                <a:spcPct val="80000"/>
              </a:lnSpc>
              <a:buFont typeface="Courier New" pitchFamily="49"/>
              <a:buChar char="o"/>
            </a:pPr>
            <a:r>
              <a:rPr lang="el-GR" sz="1800" dirty="0">
                <a:solidFill>
                  <a:srgbClr val="FFFFFF"/>
                </a:solidFill>
              </a:rPr>
              <a:t>Αναζήτηση βάση ενός κλειδιού. </a:t>
            </a:r>
          </a:p>
          <a:p>
            <a:pPr marL="1257300" lvl="2" indent="-342900">
              <a:lnSpc>
                <a:spcPct val="80000"/>
              </a:lnSpc>
              <a:buFont typeface="Calibri Light"/>
              <a:buAutoNum type="arabicPeriod"/>
            </a:pPr>
            <a:r>
              <a:rPr lang="el-GR" sz="1400" dirty="0" err="1">
                <a:solidFill>
                  <a:srgbClr val="FFFFFF"/>
                </a:solidFill>
              </a:rPr>
              <a:t>Ενα</a:t>
            </a:r>
            <a:r>
              <a:rPr lang="el-GR" sz="1400" dirty="0">
                <a:solidFill>
                  <a:srgbClr val="FFFFFF"/>
                </a:solidFill>
              </a:rPr>
              <a:t> πρωτεύων κλειδί μπορεί να επιστρέψει ένα έγγραφο</a:t>
            </a:r>
          </a:p>
          <a:p>
            <a:pPr marL="1257300" lvl="2" indent="-342900">
              <a:lnSpc>
                <a:spcPct val="80000"/>
              </a:lnSpc>
              <a:buFont typeface="Calibri Light"/>
              <a:buAutoNum type="arabicPeriod"/>
            </a:pPr>
            <a:r>
              <a:rPr lang="el-GR" sz="1400" dirty="0">
                <a:solidFill>
                  <a:srgbClr val="FFFFFF"/>
                </a:solidFill>
              </a:rPr>
              <a:t>Μια λίστα από  κλειδιά πόρων μοιράζεται ένα </a:t>
            </a:r>
            <a:r>
              <a:rPr lang="el-GR" sz="1400" dirty="0" err="1">
                <a:solidFill>
                  <a:srgbClr val="FFFFFF"/>
                </a:solidFill>
              </a:rPr>
              <a:t>κοινο</a:t>
            </a:r>
            <a:r>
              <a:rPr lang="el-GR" sz="1400" dirty="0">
                <a:solidFill>
                  <a:srgbClr val="FFFFFF"/>
                </a:solidFill>
              </a:rPr>
              <a:t> κλειδί που μπορεί να επιστρέψει μια λίστα εγγράφων.</a:t>
            </a:r>
          </a:p>
          <a:p>
            <a:pPr marL="1257300" lvl="2" indent="-342900">
              <a:lnSpc>
                <a:spcPct val="80000"/>
              </a:lnSpc>
              <a:buFont typeface="Calibri Light"/>
              <a:buAutoNum type="arabicPeriod"/>
            </a:pPr>
            <a:r>
              <a:rPr lang="el-GR" sz="1400" dirty="0">
                <a:solidFill>
                  <a:srgbClr val="FFFFFF"/>
                </a:solidFill>
              </a:rPr>
              <a:t>Προβολή σε συγκεκριμένα πεδία του αρχείου</a:t>
            </a:r>
          </a:p>
          <a:p>
            <a:pPr lvl="1">
              <a:lnSpc>
                <a:spcPct val="80000"/>
              </a:lnSpc>
              <a:buFont typeface="Courier New" pitchFamily="49"/>
              <a:buChar char="o"/>
            </a:pPr>
            <a:r>
              <a:rPr lang="el-GR" sz="1800" dirty="0">
                <a:solidFill>
                  <a:srgbClr val="FFFFFF"/>
                </a:solidFill>
              </a:rPr>
              <a:t>Αναζήτησης μέσω δευτερεύοντος ευρετηρίου. </a:t>
            </a:r>
            <a:endParaRPr lang="el-GR" sz="14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</a:pPr>
            <a:endParaRPr lang="el-GR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dirty="0">
                <a:solidFill>
                  <a:srgbClr val="FFFFFF"/>
                </a:solidFill>
              </a:rPr>
              <a:t>Write Operations</a:t>
            </a:r>
            <a:endParaRPr lang="el-GR" dirty="0">
              <a:solidFill>
                <a:srgbClr val="FFFFFF"/>
              </a:solidFill>
            </a:endParaRPr>
          </a:p>
          <a:p>
            <a:pPr lvl="1">
              <a:lnSpc>
                <a:spcPct val="80000"/>
              </a:lnSpc>
              <a:buFont typeface="Courier New" pitchFamily="49"/>
              <a:buChar char="o"/>
            </a:pPr>
            <a:r>
              <a:rPr lang="el-GR" sz="1800" dirty="0">
                <a:solidFill>
                  <a:srgbClr val="FFFFFF"/>
                </a:solidFill>
              </a:rPr>
              <a:t>Εισαγωγή και αναβάθμιση ενός αρχείου μέσω του κλειδιού.</a:t>
            </a:r>
          </a:p>
          <a:p>
            <a:pPr lvl="1">
              <a:lnSpc>
                <a:spcPct val="80000"/>
              </a:lnSpc>
              <a:buFont typeface="Courier New" pitchFamily="49"/>
              <a:buChar char="o"/>
            </a:pPr>
            <a:r>
              <a:rPr lang="el-GR" sz="1800" dirty="0">
                <a:solidFill>
                  <a:srgbClr val="FFFFFF"/>
                </a:solidFill>
              </a:rPr>
              <a:t>Προχωρημένες λειτουργίες : </a:t>
            </a:r>
          </a:p>
          <a:p>
            <a:pPr marL="1257300" lvl="2" indent="-342900">
              <a:lnSpc>
                <a:spcPct val="80000"/>
              </a:lnSpc>
              <a:buFont typeface="Calibri Light"/>
              <a:buAutoNum type="arabicPeriod"/>
            </a:pPr>
            <a:r>
              <a:rPr lang="el-GR" sz="1600" dirty="0">
                <a:solidFill>
                  <a:srgbClr val="FFFFFF"/>
                </a:solidFill>
              </a:rPr>
              <a:t>Μερική αναβάθμιση αρχείου.</a:t>
            </a:r>
          </a:p>
          <a:p>
            <a:pPr marL="1257300" lvl="2" indent="-342900">
              <a:lnSpc>
                <a:spcPct val="80000"/>
              </a:lnSpc>
              <a:buFont typeface="Calibri Light"/>
              <a:buAutoNum type="arabicPeriod"/>
            </a:pPr>
            <a:r>
              <a:rPr lang="el-GR" sz="1600" dirty="0">
                <a:solidFill>
                  <a:srgbClr val="FFFFFF"/>
                </a:solidFill>
              </a:rPr>
              <a:t>Αυτόματη αύξηση τιμής του μερικού κλειδιού</a:t>
            </a:r>
          </a:p>
          <a:p>
            <a:pPr marL="1257300" lvl="2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Transactional </a:t>
            </a:r>
            <a:r>
              <a:rPr lang="el-GR" sz="1600" dirty="0">
                <a:solidFill>
                  <a:srgbClr val="FFFFFF"/>
                </a:solidFill>
              </a:rPr>
              <a:t>α</a:t>
            </a:r>
            <a:r>
              <a:rPr lang="el-GR" sz="1600" dirty="0" smtClean="0">
                <a:solidFill>
                  <a:srgbClr val="FFFFFF"/>
                </a:solidFill>
              </a:rPr>
              <a:t>ναβάθμιση  </a:t>
            </a:r>
            <a:r>
              <a:rPr lang="el-GR" sz="1600" dirty="0">
                <a:solidFill>
                  <a:srgbClr val="FFFFFF"/>
                </a:solidFill>
              </a:rPr>
              <a:t>σε ομάδες εγγράφων</a:t>
            </a:r>
            <a:endParaRPr lang="en-US" sz="1600" dirty="0">
              <a:solidFill>
                <a:srgbClr val="FFFFFF"/>
              </a:solidFill>
            </a:endParaRPr>
          </a:p>
          <a:p>
            <a:endParaRPr lang="el-GR" dirty="0"/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5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FFFF"/>
                </a:solidFill>
              </a:rPr>
              <a:t>API REST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Conditionals</a:t>
            </a:r>
            <a:endParaRPr lang="el-GR" dirty="0">
              <a:solidFill>
                <a:srgbClr val="FFFFFF"/>
              </a:solidFill>
            </a:endParaRPr>
          </a:p>
          <a:p>
            <a:pPr lvl="1"/>
            <a:r>
              <a:rPr lang="el-GR" sz="1600" dirty="0">
                <a:solidFill>
                  <a:srgbClr val="FFFFFF"/>
                </a:solidFill>
              </a:rPr>
              <a:t>Υποστηρίζονται κατά το γράψιμο και </a:t>
            </a:r>
            <a:r>
              <a:rPr lang="el-GR" sz="1600" dirty="0" smtClean="0">
                <a:solidFill>
                  <a:srgbClr val="FFFFFF"/>
                </a:solidFill>
              </a:rPr>
              <a:t>διάβασμα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l-GR" sz="1600" dirty="0" smtClean="0">
                <a:solidFill>
                  <a:srgbClr val="FFFFFF"/>
                </a:solidFill>
              </a:rPr>
              <a:t>βασισμένα στη τελευταία τροποποίηση </a:t>
            </a:r>
            <a:r>
              <a:rPr lang="el-GR" sz="1600" dirty="0">
                <a:solidFill>
                  <a:srgbClr val="FFFFFF"/>
                </a:solidFill>
              </a:rPr>
              <a:t>και </a:t>
            </a:r>
            <a:r>
              <a:rPr lang="en-US" sz="1600" dirty="0">
                <a:solidFill>
                  <a:srgbClr val="FFFFFF"/>
                </a:solidFill>
              </a:rPr>
              <a:t>ETag.</a:t>
            </a:r>
            <a:endParaRPr lang="el-GR" sz="1600" dirty="0">
              <a:solidFill>
                <a:srgbClr val="FFFFFF"/>
              </a:solidFill>
            </a:endParaRPr>
          </a:p>
          <a:p>
            <a:pPr lvl="1"/>
            <a:endParaRPr lang="el-GR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0"/>
            <a:r>
              <a:rPr lang="en-US" dirty="0">
                <a:solidFill>
                  <a:srgbClr val="FFFFFF"/>
                </a:solidFill>
              </a:rPr>
              <a:t>Multi Operations</a:t>
            </a:r>
            <a:endParaRPr lang="el-GR" dirty="0">
              <a:solidFill>
                <a:srgbClr val="FFFFFF"/>
              </a:solidFill>
            </a:endParaRPr>
          </a:p>
          <a:p>
            <a:pPr lvl="1"/>
            <a:r>
              <a:rPr lang="el-GR" sz="1600" dirty="0">
                <a:solidFill>
                  <a:srgbClr val="FFFFFF"/>
                </a:solidFill>
              </a:rPr>
              <a:t>Οι λειτουργίες διαβάσματος και γραψίματος μπορούν να είναι πολλαπλές και ομαδοποιημένες σε ένα </a:t>
            </a:r>
            <a:r>
              <a:rPr lang="en-US" sz="1600" dirty="0" smtClean="0">
                <a:solidFill>
                  <a:srgbClr val="FFFFFF"/>
                </a:solidFill>
              </a:rPr>
              <a:t>transaction</a:t>
            </a:r>
            <a:endParaRPr lang="el-GR" sz="16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6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FFFF"/>
                </a:solidFill>
              </a:rPr>
              <a:t>Bulk </a:t>
            </a:r>
            <a:r>
              <a:rPr lang="en-US" dirty="0" smtClean="0">
                <a:solidFill>
                  <a:srgbClr val="FFFFFF"/>
                </a:solidFill>
              </a:rPr>
              <a:t>Load and Export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FFFF"/>
                </a:solidFill>
              </a:rPr>
              <a:t>Load</a:t>
            </a:r>
            <a:r>
              <a:rPr lang="el-GR" dirty="0" smtClean="0">
                <a:solidFill>
                  <a:srgbClr val="FFFFFF"/>
                </a:solidFill>
              </a:rPr>
              <a:t>: εισαγωγή δεδομένων από </a:t>
            </a:r>
            <a:r>
              <a:rPr lang="en-US" dirty="0" smtClean="0">
                <a:solidFill>
                  <a:srgbClr val="FFFFFF"/>
                </a:solidFill>
              </a:rPr>
              <a:t>online </a:t>
            </a:r>
            <a:r>
              <a:rPr lang="el-GR" dirty="0" smtClean="0">
                <a:solidFill>
                  <a:srgbClr val="FFFFFF"/>
                </a:solidFill>
              </a:rPr>
              <a:t>περιβάλλον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>
                <a:solidFill>
                  <a:schemeClr val="bg1"/>
                </a:solidFill>
              </a:rPr>
              <a:t>Οι εργασίες του </a:t>
            </a:r>
            <a:r>
              <a:rPr lang="en-US" sz="1600" dirty="0">
                <a:solidFill>
                  <a:schemeClr val="bg1"/>
                </a:solidFill>
              </a:rPr>
              <a:t>hadoop </a:t>
            </a:r>
            <a:r>
              <a:rPr lang="el-GR" sz="1600" dirty="0">
                <a:solidFill>
                  <a:schemeClr val="bg1"/>
                </a:solidFill>
              </a:rPr>
              <a:t>εκπέμπουν μια μορφή εξόδου </a:t>
            </a:r>
            <a:r>
              <a:rPr lang="el-GR" sz="1600" dirty="0" smtClean="0">
                <a:solidFill>
                  <a:schemeClr val="bg1"/>
                </a:solidFill>
              </a:rPr>
              <a:t>με αναβαθμίσεις </a:t>
            </a:r>
            <a:r>
              <a:rPr lang="el-GR" sz="1600" dirty="0">
                <a:solidFill>
                  <a:schemeClr val="bg1"/>
                </a:solidFill>
              </a:rPr>
              <a:t>ευρετηρίου  </a:t>
            </a:r>
            <a:r>
              <a:rPr lang="el-GR" sz="1600" dirty="0" smtClean="0">
                <a:solidFill>
                  <a:schemeClr val="bg1"/>
                </a:solidFill>
              </a:rPr>
              <a:t>πάνω </a:t>
            </a:r>
            <a:r>
              <a:rPr lang="el-GR" sz="1600" dirty="0">
                <a:solidFill>
                  <a:schemeClr val="bg1"/>
                </a:solidFill>
              </a:rPr>
              <a:t>στα </a:t>
            </a:r>
            <a:r>
              <a:rPr lang="el-GR" sz="1600" dirty="0" smtClean="0">
                <a:solidFill>
                  <a:schemeClr val="bg1"/>
                </a:solidFill>
              </a:rPr>
              <a:t>πρωτεύων δεδομένα.</a:t>
            </a:r>
            <a:endParaRPr lang="el-GR" sz="1600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chemeClr val="bg1"/>
                </a:solidFill>
              </a:rPr>
              <a:t>Το </a:t>
            </a:r>
            <a:r>
              <a:rPr lang="el-GR" sz="1600" dirty="0">
                <a:solidFill>
                  <a:schemeClr val="bg1"/>
                </a:solidFill>
              </a:rPr>
              <a:t>εσπρέσο </a:t>
            </a:r>
            <a:r>
              <a:rPr lang="en-US" sz="1600" dirty="0">
                <a:solidFill>
                  <a:schemeClr val="bg1"/>
                </a:solidFill>
              </a:rPr>
              <a:t>cluster </a:t>
            </a:r>
            <a:r>
              <a:rPr lang="el-GR" sz="1600" dirty="0">
                <a:solidFill>
                  <a:schemeClr val="bg1"/>
                </a:solidFill>
              </a:rPr>
              <a:t>ενημερώνεται για τα νέα δεδομένα και τη τοποθεσία τους μέσω του </a:t>
            </a:r>
            <a:r>
              <a:rPr lang="el-GR" sz="1600" dirty="0" smtClean="0">
                <a:solidFill>
                  <a:schemeClr val="bg1"/>
                </a:solidFill>
              </a:rPr>
              <a:t>Η</a:t>
            </a:r>
            <a:r>
              <a:rPr lang="en-US" sz="1600" dirty="0" smtClean="0">
                <a:solidFill>
                  <a:schemeClr val="bg1"/>
                </a:solidFill>
              </a:rPr>
              <a:t>elix</a:t>
            </a:r>
            <a:endParaRPr lang="el-GR" sz="1600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chemeClr val="bg1"/>
                </a:solidFill>
              </a:rPr>
              <a:t>Κάθε </a:t>
            </a:r>
            <a:r>
              <a:rPr lang="el-GR" sz="1600" dirty="0">
                <a:solidFill>
                  <a:schemeClr val="bg1"/>
                </a:solidFill>
              </a:rPr>
              <a:t>κόμβος  αποθήκευσης παίρνει τις αλλαγές που σχετίζονται με τα </a:t>
            </a:r>
            <a:r>
              <a:rPr lang="en-US" sz="1600" dirty="0">
                <a:solidFill>
                  <a:schemeClr val="bg1"/>
                </a:solidFill>
              </a:rPr>
              <a:t>partition που </a:t>
            </a:r>
            <a:r>
              <a:rPr lang="el-GR" sz="1600" dirty="0">
                <a:solidFill>
                  <a:schemeClr val="bg1"/>
                </a:solidFill>
              </a:rPr>
              <a:t>έχει και τις εφαρμόζεις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Export</a:t>
            </a:r>
            <a:r>
              <a:rPr lang="el-GR" dirty="0" smtClean="0">
                <a:solidFill>
                  <a:srgbClr val="FFFFFF"/>
                </a:solidFill>
              </a:rPr>
              <a:t>: </a:t>
            </a:r>
            <a:r>
              <a:rPr lang="el-GR" dirty="0">
                <a:solidFill>
                  <a:srgbClr val="FFFFFF"/>
                </a:solidFill>
              </a:rPr>
              <a:t>εξαγωγή δεδομένων για υποστήριξη ο</a:t>
            </a:r>
            <a:r>
              <a:rPr lang="en-US" dirty="0">
                <a:solidFill>
                  <a:srgbClr val="FFFFFF"/>
                </a:solidFill>
              </a:rPr>
              <a:t>ffline </a:t>
            </a:r>
            <a:r>
              <a:rPr lang="el-GR" dirty="0">
                <a:solidFill>
                  <a:srgbClr val="FFFFFF"/>
                </a:solidFill>
              </a:rPr>
              <a:t>ανάλυσης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>
                <a:solidFill>
                  <a:schemeClr val="bg1"/>
                </a:solidFill>
              </a:rPr>
              <a:t>Ρ</a:t>
            </a:r>
            <a:r>
              <a:rPr lang="el-GR" sz="1600" dirty="0" smtClean="0">
                <a:solidFill>
                  <a:schemeClr val="bg1"/>
                </a:solidFill>
              </a:rPr>
              <a:t>οές </a:t>
            </a:r>
            <a:r>
              <a:rPr lang="el-GR" sz="1600" dirty="0">
                <a:solidFill>
                  <a:schemeClr val="bg1"/>
                </a:solidFill>
              </a:rPr>
              <a:t>πραγματικού χρόνου </a:t>
            </a:r>
            <a:r>
              <a:rPr lang="el-GR" sz="1600" dirty="0" smtClean="0">
                <a:solidFill>
                  <a:schemeClr val="bg1"/>
                </a:solidFill>
              </a:rPr>
              <a:t> </a:t>
            </a:r>
            <a:r>
              <a:rPr lang="el-GR" sz="1600" dirty="0">
                <a:solidFill>
                  <a:schemeClr val="bg1"/>
                </a:solidFill>
              </a:rPr>
              <a:t>εξάγονται από το </a:t>
            </a:r>
            <a:r>
              <a:rPr lang="en-US" sz="1600" dirty="0" smtClean="0">
                <a:solidFill>
                  <a:schemeClr val="bg1"/>
                </a:solidFill>
              </a:rPr>
              <a:t>HDFS</a:t>
            </a:r>
            <a:endParaRPr lang="el-GR" sz="1600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>
                <a:solidFill>
                  <a:schemeClr val="bg1"/>
                </a:solidFill>
              </a:rPr>
              <a:t>Περιοδικά εργασίες συμπιέζουν αυτές τις ροές  για να προφέρουν στιγμιότυπα για </a:t>
            </a:r>
            <a:r>
              <a:rPr lang="el-GR" sz="1600" dirty="0" smtClean="0">
                <a:solidFill>
                  <a:schemeClr val="bg1"/>
                </a:solidFill>
              </a:rPr>
              <a:t>κατανάλωση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600" dirty="0">
                <a:solidFill>
                  <a:schemeClr val="bg1"/>
                </a:solidFill>
              </a:rPr>
              <a:t>Ο</a:t>
            </a:r>
            <a:r>
              <a:rPr lang="en-US" sz="1600" dirty="0" smtClean="0">
                <a:solidFill>
                  <a:schemeClr val="bg1"/>
                </a:solidFill>
              </a:rPr>
              <a:t>ffline </a:t>
            </a:r>
            <a:r>
              <a:rPr lang="el-GR" sz="1600" dirty="0">
                <a:solidFill>
                  <a:schemeClr val="bg1"/>
                </a:solidFill>
              </a:rPr>
              <a:t>επεξεργαστές  </a:t>
            </a:r>
            <a:r>
              <a:rPr lang="el-GR" sz="1600" dirty="0" smtClean="0">
                <a:solidFill>
                  <a:schemeClr val="bg1"/>
                </a:solidFill>
              </a:rPr>
              <a:t>παίρνουν αυτά τα στιγμιότυπα  και  </a:t>
            </a:r>
            <a:r>
              <a:rPr lang="el-GR" sz="1600" dirty="0">
                <a:solidFill>
                  <a:schemeClr val="bg1"/>
                </a:solidFill>
              </a:rPr>
              <a:t>προσαρμόσουν </a:t>
            </a:r>
            <a:r>
              <a:rPr lang="el-GR" sz="1600" dirty="0" smtClean="0">
                <a:solidFill>
                  <a:schemeClr val="bg1"/>
                </a:solidFill>
              </a:rPr>
              <a:t> τα  σύμφωνα </a:t>
            </a:r>
            <a:r>
              <a:rPr lang="el-GR" sz="1600" dirty="0">
                <a:solidFill>
                  <a:schemeClr val="bg1"/>
                </a:solidFill>
              </a:rPr>
              <a:t>με τις δίκες τους ανάγκες</a:t>
            </a: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7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FFFF"/>
                </a:solidFill>
              </a:rPr>
              <a:t>System Components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55440" y="1556792"/>
            <a:ext cx="9361040" cy="3193852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l-GR" sz="2400" b="1" dirty="0" smtClean="0">
                <a:solidFill>
                  <a:srgbClr val="FFFFFF"/>
                </a:solidFill>
              </a:rPr>
              <a:t>Πελάτες και δρομολογητές (</a:t>
            </a:r>
            <a:r>
              <a:rPr lang="en-US" sz="2400" b="1" dirty="0" smtClean="0">
                <a:solidFill>
                  <a:srgbClr val="FFFFFF"/>
                </a:solidFill>
              </a:rPr>
              <a:t>Clients and Routers</a:t>
            </a:r>
            <a:r>
              <a:rPr lang="el-GR" sz="2400" b="1" dirty="0" smtClean="0">
                <a:solidFill>
                  <a:srgbClr val="FFFFFF"/>
                </a:solidFill>
              </a:rPr>
              <a:t>)</a:t>
            </a:r>
            <a:endParaRPr lang="en-US" sz="2400" b="1" dirty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εντολές διαβάσματος/εγγραφής</a:t>
            </a:r>
            <a:r>
              <a:rPr lang="el-GR" sz="1600" dirty="0">
                <a:solidFill>
                  <a:srgbClr val="FFFFFF"/>
                </a:solidFill>
              </a:rPr>
              <a:t> </a:t>
            </a:r>
            <a:r>
              <a:rPr lang="el-GR" sz="1600" dirty="0" smtClean="0">
                <a:solidFill>
                  <a:srgbClr val="FFFFFF"/>
                </a:solidFill>
              </a:rPr>
              <a:t> από πελάτες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Οι δρομολογητές το προωθούν στο σωστό κόμβο σύμφωνα με το </a:t>
            </a:r>
            <a:r>
              <a:rPr lang="en-US" sz="1600" dirty="0" smtClean="0">
                <a:solidFill>
                  <a:srgbClr val="FFFFFF"/>
                </a:solidFill>
              </a:rPr>
              <a:t>partition Id</a:t>
            </a:r>
          </a:p>
          <a:p>
            <a:pPr marL="0" lvl="0" indent="0">
              <a:lnSpc>
                <a:spcPct val="70000"/>
              </a:lnSpc>
              <a:buNone/>
            </a:pPr>
            <a:endParaRPr lang="el-GR" sz="1600" dirty="0">
              <a:solidFill>
                <a:srgbClr val="FFFFFF"/>
              </a:solidFill>
            </a:endParaRPr>
          </a:p>
          <a:p>
            <a:pPr lvl="0">
              <a:lnSpc>
                <a:spcPct val="70000"/>
              </a:lnSpc>
            </a:pPr>
            <a:r>
              <a:rPr lang="el-GR" sz="2400" b="1" dirty="0">
                <a:solidFill>
                  <a:srgbClr val="FFFFFF"/>
                </a:solidFill>
              </a:rPr>
              <a:t>Κόμβος </a:t>
            </a:r>
            <a:r>
              <a:rPr lang="el-GR" sz="2400" b="1" dirty="0" smtClean="0">
                <a:solidFill>
                  <a:srgbClr val="FFFFFF"/>
                </a:solidFill>
              </a:rPr>
              <a:t>αποθήκευσης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</a:rPr>
              <a:t>(Storage Nodes)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Χωρίζονται σε </a:t>
            </a:r>
            <a:r>
              <a:rPr lang="en-US" sz="1600" dirty="0" smtClean="0">
                <a:solidFill>
                  <a:srgbClr val="FFFFFF"/>
                </a:solidFill>
              </a:rPr>
              <a:t>master </a:t>
            </a:r>
            <a:r>
              <a:rPr lang="el-GR" sz="1600" dirty="0" smtClean="0">
                <a:solidFill>
                  <a:srgbClr val="FFFFFF"/>
                </a:solidFill>
              </a:rPr>
              <a:t>και </a:t>
            </a:r>
            <a:r>
              <a:rPr lang="en-US" sz="1600" dirty="0" smtClean="0">
                <a:solidFill>
                  <a:srgbClr val="FFFFFF"/>
                </a:solidFill>
              </a:rPr>
              <a:t>slave partitions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Οι αλλαγές γίνονται στους </a:t>
            </a:r>
            <a:r>
              <a:rPr lang="en-US" sz="1600" dirty="0" smtClean="0">
                <a:solidFill>
                  <a:srgbClr val="FFFFFF"/>
                </a:solidFill>
              </a:rPr>
              <a:t>master </a:t>
            </a:r>
            <a:r>
              <a:rPr lang="el-GR" sz="1600" dirty="0" smtClean="0">
                <a:solidFill>
                  <a:srgbClr val="FFFFFF"/>
                </a:solidFill>
              </a:rPr>
              <a:t>και καταναλώνονται από τους </a:t>
            </a:r>
            <a:r>
              <a:rPr lang="en-US" sz="1600" dirty="0" smtClean="0">
                <a:solidFill>
                  <a:srgbClr val="FFFFFF"/>
                </a:solidFill>
              </a:rPr>
              <a:t>clients </a:t>
            </a:r>
            <a:r>
              <a:rPr lang="el-GR" sz="1600" dirty="0" smtClean="0">
                <a:solidFill>
                  <a:srgbClr val="FFFFFF"/>
                </a:solidFill>
              </a:rPr>
              <a:t>μέσω </a:t>
            </a:r>
            <a:r>
              <a:rPr lang="en-US" sz="1600" dirty="0" err="1" smtClean="0">
                <a:solidFill>
                  <a:srgbClr val="FFFFFF"/>
                </a:solidFill>
              </a:rPr>
              <a:t>databus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0" lvl="0" indent="0">
              <a:lnSpc>
                <a:spcPct val="70000"/>
              </a:lnSpc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lnSpc>
                <a:spcPct val="70000"/>
              </a:lnSpc>
            </a:pPr>
            <a:r>
              <a:rPr lang="el-GR" sz="2400" b="1" dirty="0" smtClean="0">
                <a:solidFill>
                  <a:srgbClr val="FFFFFF"/>
                </a:solidFill>
              </a:rPr>
              <a:t>Δίαυλος Μεταβίβασης (</a:t>
            </a:r>
            <a:r>
              <a:rPr lang="en-US" sz="2400" b="1" dirty="0" err="1" smtClean="0">
                <a:solidFill>
                  <a:srgbClr val="FFFFFF"/>
                </a:solidFill>
              </a:rPr>
              <a:t>Databus</a:t>
            </a:r>
            <a:r>
              <a:rPr lang="en-US" sz="2400" b="1" dirty="0" smtClean="0">
                <a:solidFill>
                  <a:srgbClr val="FFFFFF"/>
                </a:solidFill>
              </a:rPr>
              <a:t> Relays</a:t>
            </a:r>
            <a:r>
              <a:rPr lang="el-GR" sz="2400" b="1" dirty="0" smtClean="0">
                <a:solidFill>
                  <a:srgbClr val="FFFFFF"/>
                </a:solidFill>
              </a:rPr>
              <a:t>)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Τρόπος επικοινωνίας μεταξύ των </a:t>
            </a:r>
            <a:r>
              <a:rPr lang="en-US" sz="1600" dirty="0" smtClean="0">
                <a:solidFill>
                  <a:srgbClr val="FFFFFF"/>
                </a:solidFill>
              </a:rPr>
              <a:t>components </a:t>
            </a:r>
            <a:r>
              <a:rPr lang="el-GR" sz="1600" dirty="0" smtClean="0">
                <a:solidFill>
                  <a:srgbClr val="FFFFFF"/>
                </a:solidFill>
              </a:rPr>
              <a:t>του συστήματος 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Χρονική συνέπεια + </a:t>
            </a:r>
            <a:r>
              <a:rPr lang="en-US" sz="1600" dirty="0" smtClean="0">
                <a:solidFill>
                  <a:srgbClr val="FFFFFF"/>
                </a:solidFill>
              </a:rPr>
              <a:t>eventually consistent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 lvl="0">
              <a:lnSpc>
                <a:spcPct val="70000"/>
              </a:lnSpc>
            </a:pPr>
            <a:r>
              <a:rPr lang="el-GR" sz="2400" b="1" dirty="0" smtClean="0">
                <a:solidFill>
                  <a:srgbClr val="FFFFFF"/>
                </a:solidFill>
              </a:rPr>
              <a:t>Διαχειριστής Συστάδας (</a:t>
            </a:r>
            <a:r>
              <a:rPr lang="en-US" sz="2400" b="1" dirty="0" smtClean="0">
                <a:solidFill>
                  <a:srgbClr val="FFFFFF"/>
                </a:solidFill>
              </a:rPr>
              <a:t>Cluster Manager</a:t>
            </a:r>
            <a:r>
              <a:rPr lang="el-GR" sz="2400" b="1" dirty="0" smtClean="0">
                <a:solidFill>
                  <a:srgbClr val="FFFFFF"/>
                </a:solidFill>
              </a:rPr>
              <a:t>)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FFFFFF"/>
                </a:solidFill>
              </a:rPr>
              <a:t>Apache Helix</a:t>
            </a:r>
            <a:r>
              <a:rPr lang="el-GR" sz="1600" dirty="0" smtClean="0">
                <a:solidFill>
                  <a:srgbClr val="FFFFFF"/>
                </a:solidFill>
              </a:rPr>
              <a:t> -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l-GR" sz="1600" dirty="0" smtClean="0">
                <a:solidFill>
                  <a:srgbClr val="FFFFFF"/>
                </a:solidFill>
              </a:rPr>
              <a:t>Επιβλέπει και διαχειρίζεται το σύστημα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Καθορίζει την κατανομή των </a:t>
            </a:r>
            <a:r>
              <a:rPr lang="en-US" sz="1600" dirty="0" smtClean="0">
                <a:solidFill>
                  <a:srgbClr val="FFFFFF"/>
                </a:solidFill>
              </a:rPr>
              <a:t>partitions </a:t>
            </a:r>
            <a:r>
              <a:rPr lang="el-GR" sz="1600" dirty="0" smtClean="0">
                <a:solidFill>
                  <a:srgbClr val="FFFFFF"/>
                </a:solidFill>
              </a:rPr>
              <a:t>ώστε να υπάρχει ένα </a:t>
            </a:r>
            <a:r>
              <a:rPr lang="en-US" sz="1600" dirty="0" smtClean="0">
                <a:solidFill>
                  <a:srgbClr val="FFFFFF"/>
                </a:solidFill>
              </a:rPr>
              <a:t>master </a:t>
            </a:r>
            <a:r>
              <a:rPr lang="el-GR" sz="1600" dirty="0" smtClean="0">
                <a:solidFill>
                  <a:srgbClr val="FFFFFF"/>
                </a:solidFill>
              </a:rPr>
              <a:t>ανά </a:t>
            </a:r>
            <a:r>
              <a:rPr lang="en-US" sz="1600" dirty="0" smtClean="0">
                <a:solidFill>
                  <a:srgbClr val="FFFFFF"/>
                </a:solidFill>
              </a:rPr>
              <a:t>partition, </a:t>
            </a:r>
            <a:r>
              <a:rPr lang="el-GR" sz="1600" dirty="0" smtClean="0">
                <a:solidFill>
                  <a:srgbClr val="FFFFFF"/>
                </a:solidFill>
              </a:rPr>
              <a:t>τα </a:t>
            </a:r>
            <a:r>
              <a:rPr lang="en-US" sz="1600" dirty="0" smtClean="0">
                <a:solidFill>
                  <a:srgbClr val="FFFFFF"/>
                </a:solidFill>
              </a:rPr>
              <a:t>partition </a:t>
            </a:r>
            <a:r>
              <a:rPr lang="el-GR" sz="1600" dirty="0" smtClean="0">
                <a:solidFill>
                  <a:srgbClr val="FFFFFF"/>
                </a:solidFill>
              </a:rPr>
              <a:t>να κατανέμονται έτσι ώστε να έχουμε σταθμισμένο φόρτο εργασίας.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l-GR" sz="1600" dirty="0" smtClean="0">
                <a:solidFill>
                  <a:srgbClr val="FFFFFF"/>
                </a:solidFill>
              </a:rPr>
              <a:t>Δεν υπάρχουν ίδια αντίτυπα σε ένα αποθηκευτικό κόμβο.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</a:p>
          <a:p>
            <a:pPr marL="0" lvl="0" indent="0">
              <a:lnSpc>
                <a:spcPct val="70000"/>
              </a:lnSpc>
              <a:buNone/>
            </a:pPr>
            <a:endParaRPr lang="el-GR" sz="24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8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FFFF"/>
                </a:solidFill>
              </a:rPr>
              <a:t>SYSTEM ARCHITECTURE</a:t>
            </a:r>
            <a:endParaRPr lang="el-GR">
              <a:solidFill>
                <a:srgbClr val="FFFFFF"/>
              </a:solidFill>
            </a:endParaRPr>
          </a:p>
        </p:txBody>
      </p:sp>
      <p:pic>
        <p:nvPicPr>
          <p:cNvPr id="3" name="Εικόνα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19536" y="1916832"/>
            <a:ext cx="8496944" cy="3902250"/>
          </a:xfrm>
        </p:spPr>
      </p:pic>
      <p:pic>
        <p:nvPicPr>
          <p:cNvPr id="4" name="Picture 2" descr="http://www.ucy.ac.cy/branding/images/template_img/logo_e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72194" y="106234"/>
            <a:ext cx="3720400" cy="1033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313816-3B5C-483B-97DA-FEE9814577BC}" type="slidenum">
              <a:rPr lang="el-GR" smtClean="0"/>
              <a:t>9</a:t>
            </a:fld>
            <a:r>
              <a:rPr lang="en-US" dirty="0"/>
              <a:t> of 24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TM04033923%5b%5bfn=Depth%5d%5d</Template>
  <TotalTime>1645</TotalTime>
  <Words>1286</Words>
  <Application>Microsoft Office PowerPoint</Application>
  <PresentationFormat>Custom</PresentationFormat>
  <Paragraphs>239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Depth</vt:lpstr>
      <vt:lpstr>On Brewing Fresh Espresso: LinkedIn’s Distributed Data Serving Platform </vt:lpstr>
      <vt:lpstr>INTRODUCTION</vt:lpstr>
      <vt:lpstr>FEATURES</vt:lpstr>
      <vt:lpstr>Data Model</vt:lpstr>
      <vt:lpstr>API REST</vt:lpstr>
      <vt:lpstr>API REST</vt:lpstr>
      <vt:lpstr>Bulk Load and Export</vt:lpstr>
      <vt:lpstr>System Components</vt:lpstr>
      <vt:lpstr>SYSTEM ARCHITECTURE</vt:lpstr>
      <vt:lpstr>IMPLEMENTATION - Secondary Index (1/2)</vt:lpstr>
      <vt:lpstr>IMPLEMENTATION - Secondary Index (2/2)</vt:lpstr>
      <vt:lpstr>Partitions and Replicas </vt:lpstr>
      <vt:lpstr>Internal clock and timeline</vt:lpstr>
      <vt:lpstr>Replication and consistency</vt:lpstr>
      <vt:lpstr>Fault Tolerance </vt:lpstr>
      <vt:lpstr>Cluster expansion </vt:lpstr>
      <vt:lpstr>Espresso in Production</vt:lpstr>
      <vt:lpstr>Test Setup</vt:lpstr>
      <vt:lpstr>Experimental Evaluation-Availability</vt:lpstr>
      <vt:lpstr>Experimental Evaluation-Availability</vt:lpstr>
      <vt:lpstr>Experimental Evaluation - Elasticity</vt:lpstr>
      <vt:lpstr>Experimental Evaluation - Performance</vt:lpstr>
      <vt:lpstr>Lessons Learned</vt:lpstr>
      <vt:lpstr>Future Work</vt:lpstr>
      <vt:lpstr>Ερωτήσεις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Brewing Fresh Espresso: LinkedIn’s Distributed Data Serving Platform</dc:title>
  <dc:creator>kth</dc:creator>
  <cp:lastModifiedBy>Marios Komodromos</cp:lastModifiedBy>
  <cp:revision>37</cp:revision>
  <dcterms:created xsi:type="dcterms:W3CDTF">2015-11-23T23:36:14Z</dcterms:created>
  <dcterms:modified xsi:type="dcterms:W3CDTF">2015-12-03T15:53:23Z</dcterms:modified>
</cp:coreProperties>
</file>