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80" r:id="rId3"/>
    <p:sldId id="257" r:id="rId4"/>
    <p:sldId id="279" r:id="rId5"/>
    <p:sldId id="281" r:id="rId6"/>
    <p:sldId id="28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6" r:id="rId23"/>
    <p:sldId id="273" r:id="rId24"/>
    <p:sldId id="274" r:id="rId25"/>
    <p:sldId id="277" r:id="rId26"/>
    <p:sldId id="278" r:id="rId2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956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5879E-3E59-48F3-B83F-A6E605C8DEF7}" type="datetimeFigureOut">
              <a:rPr lang="el-GR" smtClean="0"/>
              <a:pPr/>
              <a:t>6/12/2015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9783D-AF6B-417A-91A6-F152E6BDC81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9783D-AF6B-417A-91A6-F152E6BDC811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9783D-AF6B-417A-91A6-F152E6BDC811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9783D-AF6B-417A-91A6-F152E6BDC811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9783D-AF6B-417A-91A6-F152E6BDC811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18DF-BC42-42F1-BCB8-07560D68558F}" type="datetime1">
              <a:rPr lang="el-GR" smtClean="0"/>
              <a:t>6/12/2015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C0CD2E5-7E1D-4548-A285-821F991327D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3F5-D4E0-46A8-9BBB-8E39EE12A7A0}" type="datetime1">
              <a:rPr lang="el-GR" smtClean="0"/>
              <a:t>6/12/2015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C0CD2E5-7E1D-4548-A285-821F991327D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FB6-4C7D-4E5A-8025-DC9A2685CD1A}" type="datetime1">
              <a:rPr lang="el-GR" smtClean="0"/>
              <a:t>6/12/2015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9FDB-D921-40C5-A60B-502E648EF729}" type="datetime1">
              <a:rPr lang="el-GR" smtClean="0"/>
              <a:t>6/12/2015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C0CD2E5-7E1D-4548-A285-821F991327D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B81C-EA1F-48C4-BC7D-C0027BFB4666}" type="datetime1">
              <a:rPr lang="el-GR" smtClean="0"/>
              <a:t>6/12/2015</a:t>
            </a:fld>
            <a:endParaRPr lang="el-G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C0CD2E5-7E1D-4548-A285-821F991327D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9011D7C-0A89-439A-A71B-D9E376B29120}" type="datetime1">
              <a:rPr lang="el-GR" smtClean="0"/>
              <a:t>6/12/2015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6867-AB88-427C-A7ED-7E5D78B6AA7A}" type="datetime1">
              <a:rPr lang="el-GR" smtClean="0"/>
              <a:t>6/12/2015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l-G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C0CD2E5-7E1D-4548-A285-821F991327D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DDF9-F36B-4377-B2F7-FE1E4443F19C}" type="datetime1">
              <a:rPr lang="el-GR" smtClean="0"/>
              <a:t>6/12/2015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C0CD2E5-7E1D-4548-A285-821F991327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D327-F941-4E92-B885-1977511B3853}" type="datetime1">
              <a:rPr lang="el-GR" smtClean="0"/>
              <a:t>6/12/2015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0CD2E5-7E1D-4548-A285-821F991327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C0CD2E5-7E1D-4548-A285-821F991327D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465A-F12F-4402-B08E-13B39E30305D}" type="datetime1">
              <a:rPr lang="el-GR" smtClean="0"/>
              <a:t>6/12/2015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C0CD2E5-7E1D-4548-A285-821F991327D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5BFE98B-DCEC-44D2-973E-4C417F07D92A}" type="datetime1">
              <a:rPr lang="el-GR" smtClean="0"/>
              <a:t>6/12/2015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50B7F3D-ADB1-426D-9147-608828AF323C}" type="datetime1">
              <a:rPr lang="el-GR" smtClean="0"/>
              <a:t>6/12/2015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C0CD2E5-7E1D-4548-A285-821F991327D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err="1" smtClean="0"/>
              <a:t>Μιχαηλινα</a:t>
            </a:r>
            <a:r>
              <a:rPr lang="el-GR" dirty="0" smtClean="0"/>
              <a:t> </a:t>
            </a:r>
            <a:r>
              <a:rPr lang="el-GR" dirty="0" err="1" smtClean="0"/>
              <a:t>Αργυρου</a:t>
            </a:r>
            <a:r>
              <a:rPr lang="el-GR" dirty="0" smtClean="0"/>
              <a:t> </a:t>
            </a:r>
          </a:p>
          <a:p>
            <a:r>
              <a:rPr lang="el-GR" dirty="0" err="1" smtClean="0"/>
              <a:t>Κυριακη</a:t>
            </a:r>
            <a:r>
              <a:rPr lang="el-GR" dirty="0" smtClean="0"/>
              <a:t> </a:t>
            </a:r>
            <a:r>
              <a:rPr lang="el-GR" dirty="0" err="1" smtClean="0"/>
              <a:t>Χριστοδουλου</a:t>
            </a:r>
            <a:r>
              <a:rPr lang="el-GR" dirty="0" smtClean="0"/>
              <a:t> </a:t>
            </a:r>
          </a:p>
          <a:p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3366"/>
                </a:solidFill>
              </a:rPr>
              <a:t>MillWheel</a:t>
            </a:r>
            <a:r>
              <a:rPr lang="en-US" dirty="0" smtClean="0">
                <a:solidFill>
                  <a:srgbClr val="003366"/>
                </a:solidFill>
              </a:rPr>
              <a:t>: Fault-Tolerant Stream Processing at Internet Scale</a:t>
            </a:r>
            <a:endParaRPr lang="el-GR" dirty="0">
              <a:solidFill>
                <a:srgbClr val="0033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Είσοδος – Έξοδος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Τριάδα(κλειδί, τιμή, </a:t>
            </a:r>
            <a:r>
              <a:rPr lang="en-US" dirty="0" smtClean="0"/>
              <a:t>timestamp)</a:t>
            </a:r>
          </a:p>
          <a:p>
            <a:r>
              <a:rPr lang="el-GR" dirty="0" smtClean="0"/>
              <a:t>Κλειδί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Χαρακτηρίζει μοναδικά κάθε </a:t>
            </a:r>
            <a:r>
              <a:rPr lang="en-US" dirty="0" smtClean="0"/>
              <a:t>record</a:t>
            </a:r>
          </a:p>
          <a:p>
            <a:pPr lvl="1"/>
            <a:r>
              <a:rPr lang="el-GR" dirty="0" smtClean="0"/>
              <a:t>Συνδέει και Συγκρίνει διαφορετικά </a:t>
            </a:r>
            <a:r>
              <a:rPr lang="en-US" dirty="0" smtClean="0"/>
              <a:t>record</a:t>
            </a:r>
          </a:p>
          <a:p>
            <a:pPr lvl="1"/>
            <a:r>
              <a:rPr lang="el-GR" dirty="0" smtClean="0"/>
              <a:t>Ανάθεση μέσω </a:t>
            </a:r>
            <a:r>
              <a:rPr lang="en-US" dirty="0" smtClean="0"/>
              <a:t>key extraction function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126" y="3933056"/>
            <a:ext cx="428774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Είσοδος – Έξοδος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Τιμή: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l-GR" dirty="0" smtClean="0"/>
              <a:t>Είναι ένα </a:t>
            </a:r>
            <a:r>
              <a:rPr lang="en-US" dirty="0" smtClean="0"/>
              <a:t>byte string</a:t>
            </a:r>
          </a:p>
          <a:p>
            <a:pPr lvl="1"/>
            <a:r>
              <a:rPr lang="en-US" dirty="0" smtClean="0"/>
              <a:t> </a:t>
            </a:r>
            <a:r>
              <a:rPr lang="el-GR" dirty="0" smtClean="0"/>
              <a:t>Αντιστοιχεί σε συγκεκριμένο </a:t>
            </a:r>
            <a:r>
              <a:rPr lang="en-US" dirty="0" smtClean="0"/>
              <a:t>record</a:t>
            </a:r>
          </a:p>
          <a:p>
            <a:endParaRPr lang="en-US" dirty="0" smtClean="0"/>
          </a:p>
          <a:p>
            <a:r>
              <a:rPr lang="en-US" dirty="0" smtClean="0"/>
              <a:t>Timestamp :</a:t>
            </a:r>
          </a:p>
          <a:p>
            <a:pPr lvl="1"/>
            <a:r>
              <a:rPr lang="el-GR" dirty="0" smtClean="0"/>
              <a:t>Σηματοδοτεί την ώρα δημιουργίας ενός </a:t>
            </a:r>
            <a:r>
              <a:rPr lang="en-US" dirty="0" smtClean="0"/>
              <a:t>record </a:t>
            </a:r>
            <a:r>
              <a:rPr lang="el-GR" dirty="0" smtClean="0"/>
              <a:t>μέσα στο σύστημα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Βασικά Πλεονεκτήματα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Διασφαλίζει μια συνεπή κατάσταση στο σύστημα </a:t>
            </a:r>
          </a:p>
          <a:p>
            <a:r>
              <a:rPr lang="el-GR" dirty="0" smtClean="0"/>
              <a:t>Συνεχής Ροή των </a:t>
            </a:r>
            <a:r>
              <a:rPr lang="en-US" dirty="0" smtClean="0"/>
              <a:t>records </a:t>
            </a:r>
            <a:r>
              <a:rPr lang="el-GR" dirty="0" smtClean="0"/>
              <a:t>στο σύστημα</a:t>
            </a:r>
          </a:p>
          <a:p>
            <a:r>
              <a:rPr lang="el-GR" dirty="0" smtClean="0"/>
              <a:t>Απόκρυψη τυχόν σφαλμάτων </a:t>
            </a:r>
          </a:p>
          <a:p>
            <a:r>
              <a:rPr lang="el-GR" dirty="0" smtClean="0"/>
              <a:t>Εύκολο στην χρήση για κατασκευή πολύπλοκων </a:t>
            </a:r>
            <a:r>
              <a:rPr lang="en-US" dirty="0" smtClean="0"/>
              <a:t>streaming </a:t>
            </a:r>
            <a:r>
              <a:rPr lang="el-GR" dirty="0" smtClean="0"/>
              <a:t>συστημάτων χωρίς ιδιαίτερες γνώσεις σε κατανεμημένα συστήματα </a:t>
            </a:r>
            <a:r>
              <a:rPr lang="en-US" dirty="0" smtClean="0"/>
              <a:t>(</a:t>
            </a:r>
            <a:r>
              <a:rPr lang="el-GR" dirty="0" smtClean="0"/>
              <a:t>όπως και στο </a:t>
            </a:r>
            <a:r>
              <a:rPr lang="el-GR" dirty="0" err="1" smtClean="0"/>
              <a:t>MapReduce</a:t>
            </a:r>
            <a:r>
              <a:rPr lang="el-GR" dirty="0" smtClean="0"/>
              <a:t>)</a:t>
            </a:r>
            <a:endParaRPr lang="el-GR" dirty="0" smtClean="0"/>
          </a:p>
          <a:p>
            <a:r>
              <a:rPr lang="el-GR" dirty="0" smtClean="0"/>
              <a:t>Προσφέρει επεκτασιμότητα</a:t>
            </a:r>
          </a:p>
          <a:p>
            <a:r>
              <a:rPr lang="el-GR" dirty="0" smtClean="0"/>
              <a:t>Εγγυάται ανοχή σφαλμάτων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Χαρακτηριστικά </a:t>
            </a:r>
            <a:r>
              <a:rPr lang="en-US" dirty="0" err="1" smtClean="0"/>
              <a:t>MillWheel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Low Watermark </a:t>
            </a:r>
          </a:p>
          <a:p>
            <a:r>
              <a:rPr lang="en-US" dirty="0" smtClean="0"/>
              <a:t>Duplicate Prevention</a:t>
            </a:r>
          </a:p>
          <a:p>
            <a:r>
              <a:rPr lang="en-US" dirty="0" smtClean="0"/>
              <a:t>Persistent State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Χαρακτηριστικά </a:t>
            </a:r>
            <a:r>
              <a:rPr lang="en-US" dirty="0" err="1" smtClean="0"/>
              <a:t>MillWheel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 Watermark:</a:t>
            </a:r>
          </a:p>
          <a:p>
            <a:pPr lvl="1"/>
            <a:r>
              <a:rPr lang="el-GR" dirty="0" smtClean="0"/>
              <a:t>Αυστηρά ορισμένη τιμή πάνω στο </a:t>
            </a:r>
            <a:r>
              <a:rPr lang="en-US" dirty="0" smtClean="0"/>
              <a:t>Timestamp </a:t>
            </a:r>
            <a:r>
              <a:rPr lang="el-GR" dirty="0" smtClean="0"/>
              <a:t>των γεγονότων</a:t>
            </a:r>
          </a:p>
          <a:p>
            <a:pPr lvl="1"/>
            <a:r>
              <a:rPr lang="el-GR" dirty="0" smtClean="0"/>
              <a:t>Γνωρίζουμε πληροφορίες για τα </a:t>
            </a:r>
            <a:r>
              <a:rPr lang="en-US" dirty="0" smtClean="0"/>
              <a:t>queries </a:t>
            </a:r>
            <a:endParaRPr lang="el-GR" dirty="0" smtClean="0"/>
          </a:p>
          <a:p>
            <a:pPr lvl="1"/>
            <a:r>
              <a:rPr lang="el-GR" dirty="0" smtClean="0"/>
              <a:t>Τα δεδομένα με μικρότερο </a:t>
            </a:r>
            <a:r>
              <a:rPr lang="en-US" dirty="0" smtClean="0"/>
              <a:t>Timestamp </a:t>
            </a:r>
            <a:r>
              <a:rPr lang="el-GR" dirty="0" smtClean="0"/>
              <a:t>από το </a:t>
            </a:r>
            <a:r>
              <a:rPr lang="en-US" dirty="0" smtClean="0"/>
              <a:t>Low Watermark </a:t>
            </a:r>
            <a:r>
              <a:rPr lang="el-GR" dirty="0" smtClean="0"/>
              <a:t>ξέρουμε ότι έχουν ήδη αφιχθεί στο σύστημα</a:t>
            </a:r>
            <a:endParaRPr lang="en-US" dirty="0" smtClean="0"/>
          </a:p>
          <a:p>
            <a:pPr lvl="1"/>
            <a:r>
              <a:rPr lang="el-GR" dirty="0" smtClean="0"/>
              <a:t>Αντικατοπτρίζει τις εργασίες που εκκρεμούν</a:t>
            </a:r>
          </a:p>
          <a:p>
            <a:pPr lvl="1"/>
            <a:r>
              <a:rPr lang="en-US" dirty="0" smtClean="0"/>
              <a:t>min(oldest work of A, low watermark of C : C outputs to A)</a:t>
            </a:r>
            <a:endParaRPr lang="el-GR" dirty="0" smtClean="0"/>
          </a:p>
          <a:p>
            <a:pPr lvl="1"/>
            <a:endParaRPr lang="el-GR" dirty="0" smtClean="0"/>
          </a:p>
          <a:p>
            <a:pPr lvl="1">
              <a:buNone/>
            </a:pPr>
            <a:endParaRPr lang="el-GR" dirty="0" smtClean="0"/>
          </a:p>
          <a:p>
            <a:pPr lvl="1">
              <a:buNone/>
            </a:pPr>
            <a:endParaRPr lang="el-GR" dirty="0" smtClean="0"/>
          </a:p>
          <a:p>
            <a:pPr lvl="1">
              <a:buNone/>
            </a:pPr>
            <a:endParaRPr lang="el-G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231740" y="4797152"/>
            <a:ext cx="4680520" cy="648072"/>
            <a:chOff x="827584" y="3933056"/>
            <a:chExt cx="4680520" cy="648072"/>
          </a:xfrm>
        </p:grpSpPr>
        <p:sp>
          <p:nvSpPr>
            <p:cNvPr id="4" name="Rectangle 3"/>
            <p:cNvSpPr/>
            <p:nvPr/>
          </p:nvSpPr>
          <p:spPr>
            <a:xfrm>
              <a:off x="827584" y="3933056"/>
              <a:ext cx="151216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Computation C</a:t>
              </a:r>
              <a:endParaRPr lang="el-GR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5936" y="3933056"/>
              <a:ext cx="151216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Computation A</a:t>
              </a:r>
              <a:endParaRPr lang="el-GR" sz="1400" dirty="0"/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2339752" y="4257092"/>
              <a:ext cx="16561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Χαρακτηριστικά </a:t>
            </a:r>
            <a:r>
              <a:rPr lang="en-US" dirty="0" err="1" smtClean="0"/>
              <a:t>MillWheel</a:t>
            </a:r>
            <a:endParaRPr lang="el-G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3" y="1628800"/>
            <a:ext cx="5904655" cy="438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Χαρακτηριστικά </a:t>
            </a:r>
            <a:r>
              <a:rPr lang="en-US" dirty="0" err="1" smtClean="0"/>
              <a:t>MillWheel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28800"/>
            <a:ext cx="8503920" cy="4470248"/>
          </a:xfrm>
        </p:spPr>
        <p:txBody>
          <a:bodyPr/>
          <a:lstStyle/>
          <a:p>
            <a:r>
              <a:rPr lang="en-US" dirty="0" smtClean="0"/>
              <a:t>Duplicate Prevention:</a:t>
            </a:r>
            <a:endParaRPr lang="el-GR" dirty="0" smtClean="0"/>
          </a:p>
          <a:p>
            <a:pPr lvl="1"/>
            <a:r>
              <a:rPr lang="el-GR" dirty="0" smtClean="0"/>
              <a:t>Διασφαλίζει ότι δεν θα παραληφθούν  ίδια δεδομένα από τον ίδιο κόμβο</a:t>
            </a:r>
          </a:p>
          <a:p>
            <a:pPr lvl="1"/>
            <a:r>
              <a:rPr lang="el-GR" dirty="0" smtClean="0"/>
              <a:t>Δεν χρειάζεται να γραφεί κώδικας από τον χρήστη για να υπάρχει αυτή η εγγύηση </a:t>
            </a:r>
          </a:p>
          <a:p>
            <a:r>
              <a:rPr lang="en-US" dirty="0" smtClean="0"/>
              <a:t>Persistent State:</a:t>
            </a:r>
          </a:p>
          <a:p>
            <a:pPr lvl="1"/>
            <a:r>
              <a:rPr lang="el-GR" dirty="0" smtClean="0"/>
              <a:t>Συνοχή και Συνέπεια σε ολόκληρο το σύστημα</a:t>
            </a:r>
          </a:p>
          <a:p>
            <a:pPr lvl="1"/>
            <a:r>
              <a:rPr lang="el-GR" dirty="0" smtClean="0"/>
              <a:t>Διασφαλίζεται με πλεονασμό </a:t>
            </a:r>
          </a:p>
          <a:p>
            <a:pPr lvl="1"/>
            <a:r>
              <a:rPr lang="el-GR" dirty="0" smtClean="0"/>
              <a:t>Αποθήκευση των δεδομένων σε ένα διαθέσιμο αποθηκευτικό χώρο προσπελάσιμο ανά πάσα στιγμή</a:t>
            </a:r>
          </a:p>
          <a:p>
            <a:pPr lvl="1">
              <a:buNone/>
            </a:pPr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68152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Απαραίτητες Προϋποθέσεις για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n-US" dirty="0" smtClean="0"/>
              <a:t>Stream Processing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Διαθέσιμα Δεδομένα όσο πιο γρήγορα γίνεται από την ώρα δημιουργίας τους</a:t>
            </a:r>
          </a:p>
          <a:p>
            <a:r>
              <a:rPr lang="el-GR" dirty="0" smtClean="0"/>
              <a:t>Διαχείριση των δεδομένων που είναι αχρείαστα με τρόπο που να μην επηρεάζεται το ολικό σύστημα και να μην είναι ορατό προς τους χρήστες</a:t>
            </a:r>
            <a:endParaRPr lang="en-US" dirty="0" smtClean="0"/>
          </a:p>
          <a:p>
            <a:r>
              <a:rPr lang="el-GR" dirty="0" smtClean="0"/>
              <a:t>Σταθερή και ικανοποιητική απόδοση όσο μεγαλώνει το κατανεμημένο σύστημα</a:t>
            </a:r>
          </a:p>
          <a:p>
            <a:r>
              <a:rPr lang="el-GR" dirty="0" smtClean="0"/>
              <a:t>Υπολογισμός της μονοτονικής αύξησης του </a:t>
            </a:r>
            <a:r>
              <a:rPr lang="en-US" dirty="0" smtClean="0"/>
              <a:t>Low Watermark</a:t>
            </a:r>
            <a:endParaRPr lang="el-GR" dirty="0" smtClean="0"/>
          </a:p>
          <a:p>
            <a:r>
              <a:rPr lang="el-GR" dirty="0" smtClean="0"/>
              <a:t>Διασφάλιση της έννοιας του </a:t>
            </a:r>
            <a:r>
              <a:rPr lang="en-US" dirty="0" smtClean="0"/>
              <a:t>exactly-once delivery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Checkpoints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sz="3200" dirty="0" smtClean="0"/>
              <a:t>Κάθε </a:t>
            </a:r>
            <a:r>
              <a:rPr lang="en-US" sz="3200" dirty="0" smtClean="0"/>
              <a:t>record </a:t>
            </a:r>
            <a:r>
              <a:rPr lang="el-GR" sz="3200" dirty="0" smtClean="0"/>
              <a:t>έχει μοναδική ταυτότητα</a:t>
            </a:r>
            <a:r>
              <a:rPr lang="en-US" sz="3200" dirty="0" smtClean="0"/>
              <a:t> </a:t>
            </a:r>
            <a:r>
              <a:rPr lang="el-GR" sz="3200" dirty="0" smtClean="0"/>
              <a:t>και σηματοδοτείται από ένα </a:t>
            </a:r>
            <a:r>
              <a:rPr lang="en-US" sz="3200" dirty="0" smtClean="0"/>
              <a:t>checkpoint </a:t>
            </a:r>
            <a:r>
              <a:rPr lang="el-GR" sz="3200" dirty="0" smtClean="0"/>
              <a:t>πριν να ξεκινήσει η μεταφορά του. </a:t>
            </a:r>
          </a:p>
          <a:p>
            <a:pPr>
              <a:buNone/>
            </a:pPr>
            <a:r>
              <a:rPr lang="el-GR" sz="3200" dirty="0" smtClean="0"/>
              <a:t>	Αυτό γίνεται για 2 λόγους:</a:t>
            </a:r>
          </a:p>
          <a:p>
            <a:pPr lvl="1"/>
            <a:r>
              <a:rPr lang="el-GR" dirty="0" smtClean="0"/>
              <a:t>Αν δεν παραδοθεί το </a:t>
            </a:r>
            <a:r>
              <a:rPr lang="en-US" dirty="0" smtClean="0"/>
              <a:t>record </a:t>
            </a:r>
            <a:r>
              <a:rPr lang="el-GR" dirty="0" smtClean="0"/>
              <a:t>σωστά και δεν πάρουμε </a:t>
            </a:r>
            <a:r>
              <a:rPr lang="en-US" dirty="0" smtClean="0"/>
              <a:t>ACK </a:t>
            </a:r>
            <a:r>
              <a:rPr lang="el-GR" dirty="0" smtClean="0"/>
              <a:t>τότε γίνεται επανάληψη της αποστολής με βάση το </a:t>
            </a:r>
            <a:r>
              <a:rPr lang="en-US" dirty="0" smtClean="0"/>
              <a:t>checkpoint</a:t>
            </a:r>
          </a:p>
          <a:p>
            <a:pPr lvl="1"/>
            <a:r>
              <a:rPr lang="el-GR" dirty="0" smtClean="0"/>
              <a:t>Αν προκύψει οποιοδήποτε σφάλμα στο σύστημα κατά την αποστολή με την χρήση του </a:t>
            </a:r>
            <a:r>
              <a:rPr lang="en-US" dirty="0" smtClean="0"/>
              <a:t>checkpoint</a:t>
            </a:r>
            <a:r>
              <a:rPr lang="el-GR" dirty="0" smtClean="0"/>
              <a:t> γίνεται επαναφορά του συστήματος σε μια συνεπή κατάσταση</a:t>
            </a:r>
          </a:p>
          <a:p>
            <a:r>
              <a:rPr lang="el-GR" sz="3200" dirty="0" smtClean="0"/>
              <a:t>Αφού ολοκληρώσουν την δουλειά τους τα </a:t>
            </a:r>
            <a:r>
              <a:rPr lang="en-US" sz="3200" dirty="0" smtClean="0"/>
              <a:t>checkpoints </a:t>
            </a:r>
            <a:r>
              <a:rPr lang="el-GR" sz="3200" dirty="0" smtClean="0"/>
              <a:t>συλλέγονται από ένα </a:t>
            </a:r>
            <a:r>
              <a:rPr lang="en-US" sz="3200" dirty="0" smtClean="0"/>
              <a:t>garbage collector </a:t>
            </a:r>
            <a:endParaRPr lang="el-GR" sz="3200" dirty="0" smtClean="0"/>
          </a:p>
          <a:p>
            <a:endParaRPr lang="el-GR" dirty="0" smtClean="0"/>
          </a:p>
          <a:p>
            <a:endParaRPr lang="el-GR" dirty="0" smtClean="0"/>
          </a:p>
          <a:p>
            <a:pPr>
              <a:buNone/>
            </a:pPr>
            <a:r>
              <a:rPr lang="el-GR" dirty="0" smtClean="0"/>
              <a:t>	</a:t>
            </a:r>
          </a:p>
          <a:p>
            <a:endParaRPr lang="el-GR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Production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checkpoint </a:t>
            </a:r>
            <a:r>
              <a:rPr lang="el-GR" dirty="0" smtClean="0"/>
              <a:t>τοποθετείται στο </a:t>
            </a:r>
            <a:r>
              <a:rPr lang="en-US" dirty="0" smtClean="0"/>
              <a:t>record </a:t>
            </a:r>
            <a:endParaRPr lang="el-GR" dirty="0" smtClean="0"/>
          </a:p>
          <a:p>
            <a:r>
              <a:rPr lang="el-GR" dirty="0" smtClean="0"/>
              <a:t>Το </a:t>
            </a:r>
            <a:r>
              <a:rPr lang="en-US" dirty="0" smtClean="0"/>
              <a:t>checkpoint </a:t>
            </a:r>
            <a:r>
              <a:rPr lang="el-GR" dirty="0" smtClean="0"/>
              <a:t>αποθηκεύεται στην μνήμη</a:t>
            </a:r>
          </a:p>
          <a:p>
            <a:r>
              <a:rPr lang="el-GR" dirty="0" smtClean="0"/>
              <a:t>Γίνεται η αποστολή του </a:t>
            </a:r>
            <a:r>
              <a:rPr lang="en-US" dirty="0" smtClean="0"/>
              <a:t>record </a:t>
            </a:r>
            <a:endParaRPr lang="el-GR" dirty="0" smtClean="0"/>
          </a:p>
          <a:p>
            <a:r>
              <a:rPr lang="el-GR" dirty="0" smtClean="0"/>
              <a:t>Μόλις πάρουμε </a:t>
            </a:r>
            <a:r>
              <a:rPr lang="en-US" dirty="0" smtClean="0"/>
              <a:t>ACK </a:t>
            </a:r>
            <a:r>
              <a:rPr lang="el-GR" dirty="0" smtClean="0"/>
              <a:t>ο </a:t>
            </a:r>
            <a:r>
              <a:rPr lang="en-US" dirty="0" smtClean="0"/>
              <a:t>garbage collector</a:t>
            </a:r>
            <a:r>
              <a:rPr lang="el-GR" dirty="0" smtClean="0"/>
              <a:t> συλλέγει το </a:t>
            </a:r>
            <a:r>
              <a:rPr lang="en-US" dirty="0" smtClean="0"/>
              <a:t>checkpoint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2</a:t>
            </a:fld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4824536"/>
          </a:xfrm>
        </p:spPr>
        <p:txBody>
          <a:bodyPr>
            <a:normAutofit fontScale="62500" lnSpcReduction="20000"/>
          </a:bodyPr>
          <a:lstStyle/>
          <a:p>
            <a:r>
              <a:rPr lang="el-GR" sz="3400" dirty="0" smtClean="0"/>
              <a:t>Τι είναι Μ</a:t>
            </a:r>
            <a:r>
              <a:rPr lang="en-US" sz="3400" dirty="0" smtClean="0"/>
              <a:t>illWheel?</a:t>
            </a:r>
            <a:endParaRPr lang="el-GR" sz="3400" dirty="0" smtClean="0"/>
          </a:p>
          <a:p>
            <a:r>
              <a:rPr lang="el-GR" sz="3400" dirty="0" smtClean="0"/>
              <a:t>Χρήση του </a:t>
            </a:r>
            <a:r>
              <a:rPr lang="el-GR" sz="3400" dirty="0" smtClean="0"/>
              <a:t>Μ</a:t>
            </a:r>
            <a:r>
              <a:rPr lang="en-US" sz="3400" dirty="0" smtClean="0"/>
              <a:t>illWheel</a:t>
            </a:r>
            <a:endParaRPr lang="en-US" sz="3400" dirty="0" smtClean="0"/>
          </a:p>
          <a:p>
            <a:r>
              <a:rPr lang="el-GR" sz="3400" dirty="0" smtClean="0"/>
              <a:t>Ανάγκη δημιουργίας του </a:t>
            </a:r>
            <a:r>
              <a:rPr lang="el-GR" sz="3400" dirty="0" smtClean="0"/>
              <a:t>Μ</a:t>
            </a:r>
            <a:r>
              <a:rPr lang="en-US" sz="3400" dirty="0" smtClean="0"/>
              <a:t>illWheel</a:t>
            </a:r>
            <a:endParaRPr lang="el-GR" sz="3400" dirty="0" smtClean="0"/>
          </a:p>
          <a:p>
            <a:r>
              <a:rPr lang="el-GR" sz="3400" dirty="0" smtClean="0"/>
              <a:t>Τι είναι ένα </a:t>
            </a:r>
            <a:r>
              <a:rPr lang="en-US" sz="3400" dirty="0" smtClean="0"/>
              <a:t>computation</a:t>
            </a:r>
            <a:r>
              <a:rPr lang="en-US" sz="3400" dirty="0" smtClean="0"/>
              <a:t>?</a:t>
            </a:r>
            <a:endParaRPr lang="en-US" sz="3400" dirty="0" smtClean="0"/>
          </a:p>
          <a:p>
            <a:r>
              <a:rPr lang="en-US" sz="3400" dirty="0" smtClean="0"/>
              <a:t>Timers</a:t>
            </a:r>
            <a:endParaRPr lang="en-US" sz="3400" dirty="0" smtClean="0"/>
          </a:p>
          <a:p>
            <a:r>
              <a:rPr lang="el-GR" sz="3400" dirty="0" smtClean="0"/>
              <a:t>Είσοδος – Έξοδος</a:t>
            </a:r>
          </a:p>
          <a:p>
            <a:r>
              <a:rPr lang="el-GR" sz="3400" dirty="0" smtClean="0"/>
              <a:t>Βασικά Πλεονεκτήματα</a:t>
            </a:r>
          </a:p>
          <a:p>
            <a:r>
              <a:rPr lang="el-GR" sz="3400" dirty="0" smtClean="0"/>
              <a:t>Χαρακτηριστικά </a:t>
            </a:r>
            <a:r>
              <a:rPr lang="el-GR" sz="3400" dirty="0" smtClean="0"/>
              <a:t>Μ</a:t>
            </a:r>
            <a:r>
              <a:rPr lang="en-US" sz="3400" dirty="0" smtClean="0"/>
              <a:t>illWheel</a:t>
            </a:r>
            <a:endParaRPr lang="el-GR" sz="3400" dirty="0" smtClean="0"/>
          </a:p>
          <a:p>
            <a:r>
              <a:rPr lang="el-GR" sz="3400" dirty="0" smtClean="0"/>
              <a:t>Απαραίτητες Προϋποθέσεις για </a:t>
            </a:r>
            <a:r>
              <a:rPr lang="en-US" sz="3400" dirty="0" smtClean="0"/>
              <a:t>stream processing</a:t>
            </a:r>
          </a:p>
          <a:p>
            <a:r>
              <a:rPr lang="en-US" sz="3400" dirty="0" smtClean="0"/>
              <a:t>Checkpoints </a:t>
            </a:r>
          </a:p>
          <a:p>
            <a:pPr lvl="1"/>
            <a:r>
              <a:rPr lang="en-US" sz="2600" dirty="0" smtClean="0"/>
              <a:t>Strong Production </a:t>
            </a:r>
          </a:p>
          <a:p>
            <a:pPr lvl="1"/>
            <a:r>
              <a:rPr lang="en-US" sz="2600" dirty="0" smtClean="0"/>
              <a:t>Weak Production</a:t>
            </a:r>
          </a:p>
          <a:p>
            <a:r>
              <a:rPr lang="el-GR" sz="3400" dirty="0" smtClean="0"/>
              <a:t>Εγγυήσεις </a:t>
            </a:r>
            <a:r>
              <a:rPr lang="el-GR" sz="3400" dirty="0" smtClean="0"/>
              <a:t>Μ</a:t>
            </a:r>
            <a:r>
              <a:rPr lang="en-US" sz="3400" dirty="0" smtClean="0"/>
              <a:t>illWheel</a:t>
            </a:r>
            <a:endParaRPr lang="el-GR" sz="3400" dirty="0" smtClean="0"/>
          </a:p>
          <a:p>
            <a:r>
              <a:rPr lang="en-US" sz="3400" dirty="0" smtClean="0"/>
              <a:t>API </a:t>
            </a:r>
            <a:endParaRPr lang="el-GR" sz="3400" dirty="0" smtClean="0"/>
          </a:p>
          <a:p>
            <a:r>
              <a:rPr lang="el-GR" sz="3400" dirty="0" smtClean="0"/>
              <a:t>Αρχιτεκτονική</a:t>
            </a:r>
            <a:endParaRPr lang="en-US" sz="3400" dirty="0" smtClean="0"/>
          </a:p>
          <a:p>
            <a:endParaRPr lang="en-US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Production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checkpoint </a:t>
            </a:r>
            <a:r>
              <a:rPr lang="el-GR" dirty="0" smtClean="0"/>
              <a:t>τοποθετείται στο </a:t>
            </a:r>
            <a:r>
              <a:rPr lang="en-US" dirty="0" smtClean="0"/>
              <a:t>record </a:t>
            </a:r>
          </a:p>
          <a:p>
            <a:r>
              <a:rPr lang="el-GR" dirty="0" smtClean="0"/>
              <a:t>Γίνεται η αποστολή του </a:t>
            </a:r>
            <a:r>
              <a:rPr lang="en-US" dirty="0" smtClean="0"/>
              <a:t>record </a:t>
            </a:r>
            <a:endParaRPr lang="el-GR" dirty="0" smtClean="0"/>
          </a:p>
          <a:p>
            <a:r>
              <a:rPr lang="el-GR" dirty="0" smtClean="0"/>
              <a:t>Μετά από την αποστολή αποθηκεύεται το </a:t>
            </a:r>
            <a:r>
              <a:rPr lang="en-US" dirty="0" smtClean="0"/>
              <a:t>checkpoint </a:t>
            </a:r>
            <a:r>
              <a:rPr lang="el-GR" dirty="0" smtClean="0"/>
              <a:t>στην μνήμη</a:t>
            </a:r>
          </a:p>
          <a:p>
            <a:r>
              <a:rPr lang="el-GR" dirty="0" smtClean="0"/>
              <a:t>Μόλις πάρουμε </a:t>
            </a:r>
            <a:r>
              <a:rPr lang="en-US" dirty="0" smtClean="0"/>
              <a:t>ACK </a:t>
            </a:r>
            <a:r>
              <a:rPr lang="el-GR" dirty="0" smtClean="0"/>
              <a:t>ο </a:t>
            </a:r>
            <a:r>
              <a:rPr lang="en-US" dirty="0" smtClean="0"/>
              <a:t>garbage collector</a:t>
            </a:r>
            <a:r>
              <a:rPr lang="el-GR" dirty="0" smtClean="0"/>
              <a:t> συλλέγει το </a:t>
            </a:r>
            <a:r>
              <a:rPr lang="en-US" dirty="0" smtClean="0"/>
              <a:t>checkpoint</a:t>
            </a:r>
            <a:r>
              <a:rPr lang="el-GR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l-GR" b="1" i="1" u="sng" dirty="0" smtClean="0"/>
              <a:t>Συμπέρασμα</a:t>
            </a:r>
            <a:r>
              <a:rPr lang="el-GR" dirty="0" smtClean="0"/>
              <a:t>: Η προσέγγιση αυτή είναι πιο ελαστική και δεν μας εγγυάται την έννοια του </a:t>
            </a:r>
            <a:r>
              <a:rPr lang="en-US" dirty="0" smtClean="0"/>
              <a:t>exactly–once delivery</a:t>
            </a:r>
            <a:endParaRPr lang="el-GR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Production</a:t>
            </a:r>
            <a:endParaRPr lang="el-G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2175" y="1916832"/>
            <a:ext cx="6039651" cy="405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Εγγυήσεις του </a:t>
            </a:r>
            <a:r>
              <a:rPr lang="en-US" dirty="0" err="1" smtClean="0"/>
              <a:t>MillWheel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Σε καμιά περίπτωση δεν χάνονται δεδομένα</a:t>
            </a:r>
          </a:p>
          <a:p>
            <a:r>
              <a:rPr lang="el-GR" dirty="0" smtClean="0"/>
              <a:t>Συνέπεια των δεδομένων που κινούνται ανά πάσα στιγμή μέσα στο σύστημα </a:t>
            </a:r>
          </a:p>
          <a:p>
            <a:r>
              <a:rPr lang="el-GR" dirty="0" smtClean="0"/>
              <a:t>Τα </a:t>
            </a:r>
            <a:r>
              <a:rPr lang="en-US" dirty="0" smtClean="0"/>
              <a:t>Low Watermark </a:t>
            </a:r>
            <a:r>
              <a:rPr lang="el-GR" dirty="0" smtClean="0"/>
              <a:t>αντικατοπτρίζουν τις εκκρεμείς καταστάσεις του συστήματος </a:t>
            </a:r>
          </a:p>
          <a:p>
            <a:r>
              <a:rPr lang="el-GR" dirty="0" smtClean="0"/>
              <a:t>Τα  </a:t>
            </a:r>
            <a:r>
              <a:rPr lang="en-US" dirty="0" smtClean="0"/>
              <a:t>timers </a:t>
            </a:r>
            <a:r>
              <a:rPr lang="el-GR" dirty="0" smtClean="0"/>
              <a:t>πυροδοτούνται βάση μιας συγκεκριμένης σειράς δοθέντος ενός κλειδιού</a:t>
            </a:r>
          </a:p>
          <a:p>
            <a:r>
              <a:rPr lang="en-US" dirty="0" smtClean="0"/>
              <a:t>Single Writer -&gt; </a:t>
            </a:r>
            <a:r>
              <a:rPr lang="el-GR" dirty="0" smtClean="0"/>
              <a:t>αποτροπή της ύπαρξης </a:t>
            </a:r>
            <a:r>
              <a:rPr lang="en-US" dirty="0" smtClean="0"/>
              <a:t>zombie writers </a:t>
            </a:r>
            <a:r>
              <a:rPr lang="el-GR" dirty="0" smtClean="0"/>
              <a:t>με την χρήση </a:t>
            </a:r>
            <a:r>
              <a:rPr lang="en-US" dirty="0" smtClean="0"/>
              <a:t>sequencer token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</a:t>
            </a:r>
            <a:r>
              <a:rPr lang="el-GR" dirty="0" smtClean="0"/>
              <a:t>Κύριες Συναρτήσεις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Σημαντικές Συναρτήσεις του</a:t>
            </a:r>
            <a:r>
              <a:rPr lang="en-US" dirty="0" smtClean="0"/>
              <a:t> User Code:</a:t>
            </a:r>
          </a:p>
          <a:p>
            <a:pPr lvl="1"/>
            <a:r>
              <a:rPr lang="en-US" dirty="0" err="1" smtClean="0"/>
              <a:t>ProcessRecord</a:t>
            </a:r>
            <a:r>
              <a:rPr lang="en-US" dirty="0" smtClean="0"/>
              <a:t>()</a:t>
            </a:r>
          </a:p>
          <a:p>
            <a:pPr lvl="2"/>
            <a:r>
              <a:rPr lang="el-GR" dirty="0" smtClean="0"/>
              <a:t>Ενεργοποιείται μόλις γίνει η παραλαβή ενός </a:t>
            </a:r>
            <a:r>
              <a:rPr lang="en-US" dirty="0" smtClean="0"/>
              <a:t>record</a:t>
            </a:r>
          </a:p>
          <a:p>
            <a:pPr lvl="1"/>
            <a:r>
              <a:rPr lang="en-US" dirty="0" err="1" smtClean="0"/>
              <a:t>ProcessTimer</a:t>
            </a:r>
            <a:r>
              <a:rPr lang="en-US" dirty="0" smtClean="0"/>
              <a:t>()</a:t>
            </a:r>
          </a:p>
          <a:p>
            <a:pPr lvl="2"/>
            <a:r>
              <a:rPr lang="el-GR" dirty="0" smtClean="0"/>
              <a:t>Δεν είναι απαραίτητο να υπάρχει </a:t>
            </a:r>
          </a:p>
          <a:p>
            <a:pPr lvl="2"/>
            <a:r>
              <a:rPr lang="el-GR" dirty="0" smtClean="0"/>
              <a:t>Ενεργοποιείται μόλις παρουσιαστεί μια συγκεκριμένη τιμή ή ένα συγκεκριμένο </a:t>
            </a:r>
            <a:r>
              <a:rPr lang="en-US" dirty="0" smtClean="0"/>
              <a:t>Low Watermark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</a:t>
            </a:r>
            <a:r>
              <a:rPr lang="el-GR" dirty="0" smtClean="0"/>
              <a:t> </a:t>
            </a:r>
            <a:r>
              <a:rPr lang="en-US" dirty="0" smtClean="0"/>
              <a:t>Injectors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Φέρνουν εξωτερικά δεδομένα μέσα στο </a:t>
            </a:r>
            <a:r>
              <a:rPr lang="en-US" dirty="0" smtClean="0"/>
              <a:t>framework</a:t>
            </a:r>
            <a:endParaRPr lang="el-GR" dirty="0" smtClean="0"/>
          </a:p>
          <a:p>
            <a:r>
              <a:rPr lang="el-GR" dirty="0" smtClean="0"/>
              <a:t>Διαδίδουν σε όλους τους </a:t>
            </a:r>
            <a:r>
              <a:rPr lang="en-US" dirty="0" smtClean="0"/>
              <a:t>subscribers </a:t>
            </a:r>
            <a:r>
              <a:rPr lang="el-GR" dirty="0" smtClean="0"/>
              <a:t>ένα </a:t>
            </a:r>
            <a:r>
              <a:rPr lang="en-US" dirty="0" smtClean="0"/>
              <a:t>injector Low Watermark </a:t>
            </a:r>
            <a:r>
              <a:rPr lang="el-GR" dirty="0" smtClean="0"/>
              <a:t>διαμέσου των </a:t>
            </a:r>
            <a:r>
              <a:rPr lang="en-US" dirty="0" smtClean="0"/>
              <a:t>stream </a:t>
            </a:r>
            <a:r>
              <a:rPr lang="el-GR" dirty="0" smtClean="0"/>
              <a:t>εξόδου</a:t>
            </a:r>
          </a:p>
          <a:p>
            <a:r>
              <a:rPr lang="el-GR" dirty="0" smtClean="0"/>
              <a:t>Κατανεμημένοι σε πολλά διαφορετικά </a:t>
            </a:r>
            <a:r>
              <a:rPr lang="en-US" dirty="0" smtClean="0"/>
              <a:t>processes</a:t>
            </a:r>
            <a:endParaRPr lang="el-GR" dirty="0" smtClean="0"/>
          </a:p>
          <a:p>
            <a:r>
              <a:rPr lang="el-GR" dirty="0" smtClean="0"/>
              <a:t>Ο υπολογισμός του </a:t>
            </a:r>
            <a:r>
              <a:rPr lang="en-US" dirty="0" smtClean="0"/>
              <a:t>injector Low Watermark</a:t>
            </a:r>
            <a:r>
              <a:rPr lang="el-GR" dirty="0" smtClean="0"/>
              <a:t> γίνεται βάση των </a:t>
            </a:r>
            <a:r>
              <a:rPr lang="en-US" dirty="0" smtClean="0"/>
              <a:t>Low Watermarks </a:t>
            </a:r>
            <a:r>
              <a:rPr lang="el-GR" dirty="0" smtClean="0"/>
              <a:t>των </a:t>
            </a:r>
            <a:r>
              <a:rPr lang="en-US" dirty="0" smtClean="0"/>
              <a:t>processes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err="1" smtClean="0"/>
              <a:t>MillWheel</a:t>
            </a:r>
            <a:r>
              <a:rPr lang="en-US" dirty="0" smtClean="0"/>
              <a:t> </a:t>
            </a:r>
            <a:r>
              <a:rPr lang="el-GR" dirty="0" smtClean="0"/>
              <a:t>τρέχει σαν ένα κατανεμημένο σύστημα</a:t>
            </a:r>
          </a:p>
          <a:p>
            <a:r>
              <a:rPr lang="el-GR" dirty="0" smtClean="0"/>
              <a:t>Κάθε </a:t>
            </a:r>
            <a:r>
              <a:rPr lang="en-US" dirty="0" smtClean="0"/>
              <a:t>computation </a:t>
            </a:r>
            <a:r>
              <a:rPr lang="el-GR" dirty="0" smtClean="0"/>
              <a:t>τρέχει σε μια ή περισσότερες μηχανές </a:t>
            </a:r>
            <a:endParaRPr lang="en-US" dirty="0" smtClean="0"/>
          </a:p>
          <a:p>
            <a:r>
              <a:rPr lang="el-GR" dirty="0" smtClean="0"/>
              <a:t>Κάθε μηχανή διευθετεί τις εισερχόμενες εργασίες, διαχειρίζεται τα </a:t>
            </a:r>
            <a:r>
              <a:rPr lang="en-US" dirty="0" smtClean="0"/>
              <a:t>metadata </a:t>
            </a:r>
            <a:r>
              <a:rPr lang="el-GR" dirty="0" smtClean="0"/>
              <a:t>και αναθέτει </a:t>
            </a:r>
            <a:r>
              <a:rPr lang="en-US" dirty="0" smtClean="0"/>
              <a:t>computation </a:t>
            </a:r>
            <a:r>
              <a:rPr lang="el-GR" dirty="0" smtClean="0"/>
              <a:t>στον κατάλληλο χρήστη</a:t>
            </a:r>
          </a:p>
          <a:p>
            <a:r>
              <a:rPr lang="el-GR" dirty="0" smtClean="0"/>
              <a:t>Τα </a:t>
            </a:r>
            <a:r>
              <a:rPr lang="en-US" dirty="0" smtClean="0"/>
              <a:t>streams </a:t>
            </a:r>
            <a:r>
              <a:rPr lang="el-GR" dirty="0" smtClean="0"/>
              <a:t>μεταφέρονται μέσω </a:t>
            </a:r>
            <a:r>
              <a:rPr lang="en-US" dirty="0" smtClean="0"/>
              <a:t>RPC </a:t>
            </a:r>
            <a:endParaRPr lang="el-GR" dirty="0" smtClean="0"/>
          </a:p>
          <a:p>
            <a:r>
              <a:rPr lang="el-GR" dirty="0" smtClean="0"/>
              <a:t>Μετά από κάποιο σφάλμα μηχανής επανέρχεται σε μια σταθερή κατάσταση σαρώνοντας τα </a:t>
            </a:r>
            <a:r>
              <a:rPr lang="en-US" dirty="0" smtClean="0"/>
              <a:t>metadata </a:t>
            </a:r>
            <a:r>
              <a:rPr lang="el-GR" dirty="0" smtClean="0"/>
              <a:t>από ένα </a:t>
            </a:r>
            <a:r>
              <a:rPr lang="en-US" dirty="0" smtClean="0"/>
              <a:t>backing store</a:t>
            </a:r>
          </a:p>
          <a:p>
            <a:pPr>
              <a:buNone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l-GR" dirty="0" smtClean="0"/>
          </a:p>
          <a:p>
            <a:pPr algn="ctr">
              <a:buNone/>
            </a:pPr>
            <a:endParaRPr lang="el-GR" dirty="0" smtClean="0"/>
          </a:p>
          <a:p>
            <a:pPr algn="ctr">
              <a:buNone/>
            </a:pPr>
            <a:endParaRPr lang="el-GR" dirty="0" smtClean="0"/>
          </a:p>
          <a:p>
            <a:pPr algn="ctr">
              <a:buNone/>
            </a:pPr>
            <a:r>
              <a:rPr lang="el-GR" sz="3200" b="1" dirty="0" smtClean="0"/>
              <a:t>Ευχαριστούμε για την προσοχή!</a:t>
            </a:r>
          </a:p>
          <a:p>
            <a:pPr algn="ctr">
              <a:buNone/>
            </a:pPr>
            <a:endParaRPr lang="el-GR" dirty="0" smtClean="0"/>
          </a:p>
          <a:p>
            <a:pPr algn="ctr">
              <a:buNone/>
            </a:pP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MillWheel</a:t>
            </a:r>
            <a:r>
              <a:rPr lang="en-US" dirty="0" smtClean="0"/>
              <a:t>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</a:t>
            </a:r>
          </a:p>
          <a:p>
            <a:r>
              <a:rPr lang="en-US" dirty="0" smtClean="0"/>
              <a:t>Low latency data processing </a:t>
            </a:r>
            <a:r>
              <a:rPr lang="el-GR" dirty="0" smtClean="0"/>
              <a:t>εφαρμογές</a:t>
            </a:r>
            <a:endParaRPr lang="en-US" dirty="0" smtClean="0"/>
          </a:p>
          <a:p>
            <a:r>
              <a:rPr lang="el-GR" dirty="0" smtClean="0"/>
              <a:t>Χρησιμοποιείται ευρέως από την </a:t>
            </a:r>
            <a:r>
              <a:rPr lang="en-US" dirty="0" smtClean="0"/>
              <a:t>Google </a:t>
            </a:r>
            <a:r>
              <a:rPr lang="el-GR" dirty="0" smtClean="0"/>
              <a:t>σαν </a:t>
            </a:r>
            <a:r>
              <a:rPr lang="el-GR" dirty="0" smtClean="0"/>
              <a:t>ένας </a:t>
            </a:r>
            <a:r>
              <a:rPr lang="en-US" dirty="0" smtClean="0"/>
              <a:t>anomaly detector </a:t>
            </a:r>
            <a:r>
              <a:rPr lang="el-GR" dirty="0" smtClean="0"/>
              <a:t>στους </a:t>
            </a:r>
            <a:r>
              <a:rPr lang="en-US" dirty="0" smtClean="0"/>
              <a:t>servers </a:t>
            </a:r>
            <a:r>
              <a:rPr lang="el-GR" dirty="0" smtClean="0"/>
              <a:t>της </a:t>
            </a:r>
            <a:r>
              <a:rPr lang="en-US" dirty="0" smtClean="0"/>
              <a:t>Google</a:t>
            </a:r>
            <a:endParaRPr lang="el-GR" dirty="0" smtClean="0"/>
          </a:p>
          <a:p>
            <a:r>
              <a:rPr lang="el-GR" dirty="0" smtClean="0"/>
              <a:t>Προγραμματιστικό μοντέλο</a:t>
            </a:r>
          </a:p>
          <a:p>
            <a:r>
              <a:rPr lang="el-GR" dirty="0" smtClean="0"/>
              <a:t>Ανοχή σε σφάλματα </a:t>
            </a:r>
          </a:p>
          <a:p>
            <a:r>
              <a:rPr lang="el-GR" dirty="0" smtClean="0"/>
              <a:t>Επεκτασιμότητα</a:t>
            </a:r>
            <a:endParaRPr lang="en-US" dirty="0" smtClean="0"/>
          </a:p>
          <a:p>
            <a:r>
              <a:rPr lang="el-GR" dirty="0" smtClean="0"/>
              <a:t>Κατευθυνόμενος Γράφος απ</a:t>
            </a:r>
            <a:r>
              <a:rPr lang="en-US" dirty="0" smtClean="0"/>
              <a:t>o</a:t>
            </a:r>
            <a:r>
              <a:rPr lang="el-GR" dirty="0" smtClean="0"/>
              <a:t>τελούμενος από </a:t>
            </a:r>
            <a:r>
              <a:rPr lang="en-US" dirty="0" smtClean="0"/>
              <a:t>Computations</a:t>
            </a:r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Χρήση του </a:t>
            </a:r>
            <a:r>
              <a:rPr lang="en-US" dirty="0" err="1" smtClean="0"/>
              <a:t>MillWheel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Συγκεκριμένα βρίσκει εφαρμογή στο </a:t>
            </a:r>
            <a:r>
              <a:rPr lang="en-US" dirty="0" smtClean="0"/>
              <a:t>Google</a:t>
            </a:r>
            <a:r>
              <a:rPr lang="el-GR" dirty="0" smtClean="0"/>
              <a:t>'</a:t>
            </a:r>
            <a:r>
              <a:rPr lang="en-US" dirty="0" smtClean="0"/>
              <a:t>s Zeitgeist </a:t>
            </a:r>
            <a:r>
              <a:rPr lang="el-GR" dirty="0" smtClean="0"/>
              <a:t>που ουσιαστικά είναι ένας αγωγός που χρησιμοποιείται για να συλλαμβάνει την εξέλιξη των </a:t>
            </a:r>
            <a:r>
              <a:rPr lang="en-US" dirty="0" smtClean="0"/>
              <a:t>web queries</a:t>
            </a:r>
            <a:r>
              <a:rPr lang="el-GR" dirty="0" smtClean="0"/>
              <a:t>. </a:t>
            </a:r>
            <a:endParaRPr lang="en-US" dirty="0" smtClean="0"/>
          </a:p>
          <a:p>
            <a:r>
              <a:rPr lang="el-GR" dirty="0" smtClean="0"/>
              <a:t>Ο </a:t>
            </a:r>
            <a:r>
              <a:rPr lang="el-GR" dirty="0" smtClean="0"/>
              <a:t>αγωγός αυτός προσλαμβάνει μια συνεχή είσοδο από </a:t>
            </a:r>
            <a:r>
              <a:rPr lang="en-US" dirty="0" smtClean="0"/>
              <a:t>search queries </a:t>
            </a:r>
            <a:r>
              <a:rPr lang="el-GR" dirty="0" smtClean="0"/>
              <a:t>και προσφέρει </a:t>
            </a:r>
            <a:r>
              <a:rPr lang="en-US" dirty="0" smtClean="0"/>
              <a:t>anomaly detection </a:t>
            </a:r>
            <a:r>
              <a:rPr lang="el-GR" dirty="0" smtClean="0"/>
              <a:t>δίνοντας σαν έξοδο </a:t>
            </a:r>
            <a:r>
              <a:rPr lang="en-US" dirty="0" smtClean="0"/>
              <a:t>spiking </a:t>
            </a:r>
            <a:r>
              <a:rPr lang="el-GR" dirty="0" smtClean="0"/>
              <a:t>ή </a:t>
            </a:r>
            <a:r>
              <a:rPr lang="en-US" dirty="0" smtClean="0"/>
              <a:t>dipping queries </a:t>
            </a:r>
            <a:r>
              <a:rPr lang="el-GR" dirty="0" smtClean="0"/>
              <a:t>όσο πιο σύντομα γίνεται. </a:t>
            </a:r>
            <a:endParaRPr lang="en-US" dirty="0" smtClean="0"/>
          </a:p>
          <a:p>
            <a:r>
              <a:rPr lang="el-GR" dirty="0" smtClean="0"/>
              <a:t>Το </a:t>
            </a:r>
            <a:r>
              <a:rPr lang="en-US" dirty="0" smtClean="0"/>
              <a:t>Google</a:t>
            </a:r>
            <a:r>
              <a:rPr lang="el-GR" dirty="0" smtClean="0"/>
              <a:t>'</a:t>
            </a:r>
            <a:r>
              <a:rPr lang="en-US" dirty="0" smtClean="0"/>
              <a:t>s Zeitgeist </a:t>
            </a:r>
            <a:r>
              <a:rPr lang="el-GR" dirty="0" smtClean="0"/>
              <a:t>ενισχύει την δύναμη του </a:t>
            </a:r>
            <a:r>
              <a:rPr lang="en-US" dirty="0" smtClean="0"/>
              <a:t>Google</a:t>
            </a:r>
            <a:r>
              <a:rPr lang="el-GR" dirty="0" smtClean="0"/>
              <a:t>'</a:t>
            </a:r>
            <a:r>
              <a:rPr lang="en-US" dirty="0" smtClean="0"/>
              <a:t>s Hot Trends </a:t>
            </a:r>
            <a:r>
              <a:rPr lang="el-GR" dirty="0" smtClean="0"/>
              <a:t>το οποίο εξαρτάται από τις καινούριες πληροφορίες.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4</a:t>
            </a:fld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Χρήση του</a:t>
            </a:r>
            <a:r>
              <a:rPr lang="en-US" dirty="0" smtClean="0"/>
              <a:t> </a:t>
            </a:r>
            <a:r>
              <a:rPr lang="en-US" dirty="0" err="1" smtClean="0"/>
              <a:t>MillWheel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5</a:t>
            </a:fld>
            <a:endParaRPr lang="el-G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772816"/>
            <a:ext cx="8640959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Ανάγκη δημιουργίας του </a:t>
            </a:r>
            <a:r>
              <a:rPr lang="en-US" dirty="0" err="1" smtClean="0"/>
              <a:t>MillWheel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6</a:t>
            </a:fld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</a:t>
            </a:r>
            <a:r>
              <a:rPr lang="en-US" dirty="0" smtClean="0"/>
              <a:t>Streaming </a:t>
            </a:r>
            <a:r>
              <a:rPr lang="el-GR" dirty="0" smtClean="0"/>
              <a:t>και </a:t>
            </a:r>
            <a:r>
              <a:rPr lang="en-US" dirty="0" smtClean="0"/>
              <a:t>Sonora: </a:t>
            </a:r>
            <a:r>
              <a:rPr lang="el-GR" dirty="0" smtClean="0"/>
              <a:t>κάνουν εξαιρετική δουλειά με την αποτελεσματική χρήση των </a:t>
            </a:r>
            <a:r>
              <a:rPr lang="en-US" dirty="0" smtClean="0"/>
              <a:t>checkpoint</a:t>
            </a:r>
            <a:r>
              <a:rPr lang="el-GR" dirty="0" smtClean="0"/>
              <a:t> περιορίζουν όμως ωστόσο το διάστημα των </a:t>
            </a:r>
            <a:r>
              <a:rPr lang="en-US" dirty="0" smtClean="0"/>
              <a:t>operators </a:t>
            </a:r>
            <a:r>
              <a:rPr lang="el-GR" dirty="0" smtClean="0"/>
              <a:t>μέσα στο </a:t>
            </a:r>
            <a:r>
              <a:rPr lang="en-US" dirty="0" smtClean="0"/>
              <a:t>user </a:t>
            </a:r>
            <a:r>
              <a:rPr lang="en-US" dirty="0" smtClean="0"/>
              <a:t>code</a:t>
            </a:r>
          </a:p>
          <a:p>
            <a:r>
              <a:rPr lang="el-GR" dirty="0" smtClean="0"/>
              <a:t> </a:t>
            </a:r>
            <a:r>
              <a:rPr lang="en-US" dirty="0" smtClean="0"/>
              <a:t>S</a:t>
            </a:r>
            <a:r>
              <a:rPr lang="el-GR" dirty="0" smtClean="0"/>
              <a:t>4</a:t>
            </a:r>
            <a:r>
              <a:rPr lang="en-US" dirty="0" smtClean="0"/>
              <a:t>:</a:t>
            </a:r>
            <a:r>
              <a:rPr lang="el-GR" dirty="0" smtClean="0"/>
              <a:t> δεν </a:t>
            </a:r>
            <a:r>
              <a:rPr lang="el-GR" dirty="0" smtClean="0"/>
              <a:t>παρέχεται ικανοποιητική ανοχή σε σφάλματα, ούτε υποστηρίζεται η έννοια του </a:t>
            </a:r>
            <a:r>
              <a:rPr lang="en-US" dirty="0" smtClean="0"/>
              <a:t>persistent state</a:t>
            </a:r>
            <a:r>
              <a:rPr lang="el-GR" dirty="0" smtClean="0"/>
              <a:t>. </a:t>
            </a:r>
            <a:endParaRPr lang="en-US" dirty="0" smtClean="0"/>
          </a:p>
          <a:p>
            <a:r>
              <a:rPr lang="en-US" dirty="0" smtClean="0"/>
              <a:t>Storm: </a:t>
            </a:r>
            <a:r>
              <a:rPr lang="el-GR" dirty="0" smtClean="0"/>
              <a:t>δεν </a:t>
            </a:r>
            <a:r>
              <a:rPr lang="el-GR" dirty="0" smtClean="0"/>
              <a:t>υποστηρίζεται ο μηχανισμός του </a:t>
            </a:r>
            <a:r>
              <a:rPr lang="en-US" dirty="0" smtClean="0"/>
              <a:t>exactly once </a:t>
            </a:r>
            <a:r>
              <a:rPr lang="en-US" dirty="0" smtClean="0"/>
              <a:t>delivery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Persistent Storage (</a:t>
            </a:r>
            <a:r>
              <a:rPr lang="el-GR" dirty="0" smtClean="0"/>
              <a:t>βραχυπρόθεσμη και μακροπρόθεσμη μνήμη</a:t>
            </a:r>
            <a:r>
              <a:rPr lang="en-US" dirty="0" smtClean="0"/>
              <a:t>)</a:t>
            </a:r>
            <a:endParaRPr lang="el-GR" dirty="0" smtClean="0"/>
          </a:p>
          <a:p>
            <a:r>
              <a:rPr lang="el-GR" dirty="0" smtClean="0"/>
              <a:t>Εκτελείται παράλληλα </a:t>
            </a:r>
          </a:p>
          <a:p>
            <a:r>
              <a:rPr lang="el-GR" dirty="0" smtClean="0"/>
              <a:t>Ενεργοποίηση κατά την παραλαβή ενός δεδομένου εισόδου </a:t>
            </a:r>
          </a:p>
          <a:p>
            <a:r>
              <a:rPr lang="el-GR" dirty="0" smtClean="0"/>
              <a:t>Είσοδος</a:t>
            </a:r>
            <a:r>
              <a:rPr lang="en-US" dirty="0" smtClean="0"/>
              <a:t>: </a:t>
            </a:r>
            <a:r>
              <a:rPr lang="el-GR" dirty="0" smtClean="0"/>
              <a:t>πολλά </a:t>
            </a:r>
            <a:r>
              <a:rPr lang="en-US" dirty="0" smtClean="0"/>
              <a:t>streams(</a:t>
            </a:r>
            <a:r>
              <a:rPr lang="el-GR" dirty="0" smtClean="0"/>
              <a:t>ο μηχανισμός μεταφοράς μεταξύ διαφορετικών </a:t>
            </a:r>
            <a:r>
              <a:rPr lang="en-US" dirty="0" smtClean="0"/>
              <a:t>computations)</a:t>
            </a:r>
          </a:p>
          <a:p>
            <a:r>
              <a:rPr lang="el-GR" dirty="0" smtClean="0"/>
              <a:t>Έξοδος: παράγει </a:t>
            </a:r>
            <a:r>
              <a:rPr lang="en-US" dirty="0" smtClean="0"/>
              <a:t>records </a:t>
            </a:r>
            <a:r>
              <a:rPr lang="el-GR" dirty="0" smtClean="0"/>
              <a:t>για πολλά </a:t>
            </a:r>
            <a:r>
              <a:rPr lang="en-US" dirty="0" smtClean="0"/>
              <a:t>streams </a:t>
            </a:r>
          </a:p>
          <a:p>
            <a:pPr>
              <a:buNone/>
            </a:pPr>
            <a:endParaRPr lang="el-GR" dirty="0" smtClean="0"/>
          </a:p>
          <a:p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Σειριακή επεξεργασία του ανά κλειδί </a:t>
            </a:r>
          </a:p>
          <a:p>
            <a:r>
              <a:rPr lang="el-GR" dirty="0" smtClean="0"/>
              <a:t>Παράλληλη διαμέσου διακριτών κλειδιών</a:t>
            </a:r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pPr>
              <a:buNone/>
            </a:pPr>
            <a:endParaRPr lang="el-G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549" y="3068960"/>
            <a:ext cx="5066903" cy="278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Δημιουργούνται και εκτελούνται στα πλαίσια ενός </a:t>
            </a:r>
            <a:r>
              <a:rPr lang="en-US" dirty="0" smtClean="0"/>
              <a:t>Computation </a:t>
            </a:r>
          </a:p>
          <a:p>
            <a:r>
              <a:rPr lang="el-GR" dirty="0" smtClean="0"/>
              <a:t>Εφαρμογές που έχουν ως βάση τον χρόνο </a:t>
            </a:r>
          </a:p>
          <a:p>
            <a:r>
              <a:rPr lang="el-GR" dirty="0" smtClean="0"/>
              <a:t>Βασίζονται στο </a:t>
            </a:r>
            <a:r>
              <a:rPr lang="en-US" dirty="0" smtClean="0"/>
              <a:t>wall time </a:t>
            </a:r>
            <a:r>
              <a:rPr lang="el-GR" dirty="0" smtClean="0"/>
              <a:t>ή στο </a:t>
            </a:r>
            <a:r>
              <a:rPr lang="en-US" dirty="0" smtClean="0"/>
              <a:t>low watermark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2E5-7E1D-4548-A285-821F991327DA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460</TotalTime>
  <Words>864</Words>
  <Application>Microsoft Office PowerPoint</Application>
  <PresentationFormat>On-screen Show (4:3)</PresentationFormat>
  <Paragraphs>188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MillWheel: Fault-Tolerant Stream Processing at Internet Scale</vt:lpstr>
      <vt:lpstr>Περιεχόμενα</vt:lpstr>
      <vt:lpstr>The MillWheel </vt:lpstr>
      <vt:lpstr>Χρήση του MillWheel</vt:lpstr>
      <vt:lpstr>Χρήση του MillWheel</vt:lpstr>
      <vt:lpstr>Ανάγκη δημιουργίας του MillWheel</vt:lpstr>
      <vt:lpstr>Computation</vt:lpstr>
      <vt:lpstr>Computation</vt:lpstr>
      <vt:lpstr>Timers</vt:lpstr>
      <vt:lpstr>Είσοδος – Έξοδος</vt:lpstr>
      <vt:lpstr>Είσοδος – Έξοδος</vt:lpstr>
      <vt:lpstr>Βασικά Πλεονεκτήματα </vt:lpstr>
      <vt:lpstr>Χαρακτηριστικά MillWheel</vt:lpstr>
      <vt:lpstr>Χαρακτηριστικά MillWheel</vt:lpstr>
      <vt:lpstr>Χαρακτηριστικά MillWheel</vt:lpstr>
      <vt:lpstr>Χαρακτηριστικά MillWheel</vt:lpstr>
      <vt:lpstr>Απαραίτητες Προϋποθέσεις για  Stream Processing</vt:lpstr>
      <vt:lpstr>Checkpoints</vt:lpstr>
      <vt:lpstr>Strong Production</vt:lpstr>
      <vt:lpstr>Weak Production </vt:lpstr>
      <vt:lpstr>Weak Production</vt:lpstr>
      <vt:lpstr>Εγγυήσεις του MillWheel</vt:lpstr>
      <vt:lpstr>API – Κύριες Συναρτήσεις</vt:lpstr>
      <vt:lpstr>API – Injectors</vt:lpstr>
      <vt:lpstr>Αρχιτεκτονική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 Wheel: Fault-Tolerant Stream Processing at Internet Scale</dc:title>
  <dc:creator>KYRIAKOULLA</dc:creator>
  <cp:lastModifiedBy>KYRIAKOULLA</cp:lastModifiedBy>
  <cp:revision>72</cp:revision>
  <dcterms:created xsi:type="dcterms:W3CDTF">2015-11-23T10:43:32Z</dcterms:created>
  <dcterms:modified xsi:type="dcterms:W3CDTF">2015-12-06T15:02:36Z</dcterms:modified>
</cp:coreProperties>
</file>