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1" r:id="rId1"/>
  </p:sldMasterIdLst>
  <p:notesMasterIdLst>
    <p:notesMasterId r:id="rId32"/>
  </p:notesMasterIdLst>
  <p:sldIdLst>
    <p:sldId id="256" r:id="rId2"/>
    <p:sldId id="261" r:id="rId3"/>
    <p:sldId id="258" r:id="rId4"/>
    <p:sldId id="257" r:id="rId5"/>
    <p:sldId id="264" r:id="rId6"/>
    <p:sldId id="270" r:id="rId7"/>
    <p:sldId id="293" r:id="rId8"/>
    <p:sldId id="260" r:id="rId9"/>
    <p:sldId id="292" r:id="rId10"/>
    <p:sldId id="271" r:id="rId11"/>
    <p:sldId id="272" r:id="rId12"/>
    <p:sldId id="279" r:id="rId13"/>
    <p:sldId id="273" r:id="rId14"/>
    <p:sldId id="276" r:id="rId15"/>
    <p:sldId id="280" r:id="rId16"/>
    <p:sldId id="281" r:id="rId17"/>
    <p:sldId id="282" r:id="rId18"/>
    <p:sldId id="294" r:id="rId19"/>
    <p:sldId id="295" r:id="rId20"/>
    <p:sldId id="274" r:id="rId21"/>
    <p:sldId id="278" r:id="rId22"/>
    <p:sldId id="283" r:id="rId23"/>
    <p:sldId id="284" r:id="rId24"/>
    <p:sldId id="285" r:id="rId25"/>
    <p:sldId id="286" r:id="rId26"/>
    <p:sldId id="288" r:id="rId27"/>
    <p:sldId id="287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80072" autoAdjust="0"/>
  </p:normalViewPr>
  <p:slideViewPr>
    <p:cSldViewPr snapToGrid="0">
      <p:cViewPr varScale="1">
        <p:scale>
          <a:sx n="59" d="100"/>
          <a:sy n="59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DF3B-C371-47B4-A064-466596AFADFB}" type="datetimeFigureOut">
              <a:rPr lang="el-GR" smtClean="0"/>
              <a:t>6/12/2015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6E472-2E5D-40D6-B616-A05E7091F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485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5026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9348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033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630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432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3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658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372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00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234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649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E472-2E5D-40D6-B616-A05E7091F5B7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87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2E6D-5D12-4DB2-9292-8E762BA15BC5}" type="datetime1">
              <a:rPr lang="el-GR" smtClean="0"/>
              <a:t>6/12/2015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1/24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96595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9FE7-CB54-473B-825A-A6D4FF86A51C}" type="datetime1">
              <a:rPr lang="el-GR" smtClean="0"/>
              <a:t>6/12/2015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1/24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79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C9A1-F1A1-466B-8E81-14462AB3AAB7}" type="datetime1">
              <a:rPr lang="el-GR" smtClean="0"/>
              <a:t>6/12/2015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1/24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546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3059-5076-4F7E-9C47-5D02E2DE0C5F}" type="datetime1">
              <a:rPr lang="el-GR" smtClean="0"/>
              <a:t>6/12/2015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1/24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89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367-AFBF-46C1-9EE9-7A9B2BED7307}" type="datetime1">
              <a:rPr lang="el-GR" smtClean="0"/>
              <a:t>6/12/2015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1/24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357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9C96-6854-4802-BCE6-25BB51302C0B}" type="datetime1">
              <a:rPr lang="el-GR" smtClean="0"/>
              <a:t>6/12/2015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1/24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37207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C059-5D46-48C6-8588-CC2FE5412B99}" type="datetime1">
              <a:rPr lang="el-GR" smtClean="0"/>
              <a:t>6/12/2015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1/24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15052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4B4E-044D-408E-8579-401969CDC3A6}" type="datetime1">
              <a:rPr lang="el-GR" smtClean="0"/>
              <a:t>6/12/2015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1/24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977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7F4D-5A9D-43D3-ABA9-FE59204097B6}" type="datetime1">
              <a:rPr lang="el-GR" smtClean="0"/>
              <a:t>6/12/2015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1/24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33739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DE97-2C55-4EBC-81BB-B5CBAED2872C}" type="datetime1">
              <a:rPr lang="el-GR" smtClean="0"/>
              <a:t>6/12/2015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1/24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40607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9326-F993-4E5F-89AA-C64060A1AC5D}" type="datetime1">
              <a:rPr lang="el-GR" smtClean="0"/>
              <a:t>6/12/2015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5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3B59-1B35-41A8-90D1-A45A369DEF31}" type="datetime1">
              <a:rPr lang="el-GR" smtClean="0"/>
              <a:t>6/12/2015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smtClean="0"/>
              <a:t>1/24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0C5BD-F6FC-41E3-B439-2107AB08F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8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01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AQWA</a:t>
            </a:r>
            <a:r>
              <a:rPr lang="en-US" dirty="0"/>
              <a:t/>
            </a:r>
            <a:br>
              <a:rPr lang="en-US" dirty="0"/>
            </a:b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77" y="4443488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Adaptive Query-Workload-Aware Partitioning of Big Spatial Data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8598794" y="6099250"/>
            <a:ext cx="359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Dimosthenis</a:t>
            </a:r>
            <a:r>
              <a:rPr lang="en-US" dirty="0" smtClean="0"/>
              <a:t> </a:t>
            </a:r>
            <a:r>
              <a:rPr lang="en-US" dirty="0" err="1" smtClean="0"/>
              <a:t>Stefanidis</a:t>
            </a:r>
            <a:endParaRPr lang="en-US" dirty="0" smtClean="0"/>
          </a:p>
          <a:p>
            <a:pPr algn="r"/>
            <a:r>
              <a:rPr lang="en-US" dirty="0" smtClean="0"/>
              <a:t>Stelios Nikolaou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9" y="1763487"/>
            <a:ext cx="8539841" cy="34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Initialization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49" y="1501041"/>
            <a:ext cx="5582902" cy="4337486"/>
          </a:xfrm>
        </p:spPr>
      </p:pic>
      <p:sp>
        <p:nvSpPr>
          <p:cNvPr id="8" name="Down Arrow 7"/>
          <p:cNvSpPr/>
          <p:nvPr/>
        </p:nvSpPr>
        <p:spPr>
          <a:xfrm rot="17534623">
            <a:off x="1889386" y="2082573"/>
            <a:ext cx="446314" cy="25710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53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Initialization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the space into a </a:t>
            </a:r>
            <a:r>
              <a:rPr lang="en-US" dirty="0" smtClean="0">
                <a:solidFill>
                  <a:srgbClr val="FF0000"/>
                </a:solidFill>
              </a:rPr>
              <a:t>grid</a:t>
            </a:r>
            <a:r>
              <a:rPr lang="en-US" dirty="0" smtClean="0"/>
              <a:t>(G[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])</a:t>
            </a:r>
            <a:r>
              <a:rPr lang="en-US" dirty="0"/>
              <a:t> </a:t>
            </a:r>
            <a:r>
              <a:rPr lang="en-US" dirty="0" smtClean="0"/>
              <a:t>which contains the </a:t>
            </a:r>
            <a:r>
              <a:rPr lang="en-US" dirty="0" smtClean="0">
                <a:solidFill>
                  <a:srgbClr val="FF0000"/>
                </a:solidFill>
              </a:rPr>
              <a:t>total number of points</a:t>
            </a:r>
            <a:r>
              <a:rPr lang="en-US" dirty="0" smtClean="0"/>
              <a:t> </a:t>
            </a:r>
            <a:r>
              <a:rPr lang="en-US" dirty="0"/>
              <a:t>whose coordinates are inside the </a:t>
            </a:r>
            <a:r>
              <a:rPr lang="en-US" dirty="0" smtClean="0"/>
              <a:t>boundaries.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K-d tree decomposition </a:t>
            </a:r>
            <a:r>
              <a:rPr lang="en-US" dirty="0" smtClean="0"/>
              <a:t>(recursively) to identify the best partition layout. Partition </a:t>
            </a:r>
            <a:r>
              <a:rPr lang="en-US" dirty="0"/>
              <a:t>the data in a way that </a:t>
            </a:r>
            <a:r>
              <a:rPr lang="en-US" dirty="0">
                <a:solidFill>
                  <a:srgbClr val="FF0000"/>
                </a:solidFill>
              </a:rPr>
              <a:t>balances</a:t>
            </a:r>
            <a:r>
              <a:rPr lang="en-US" dirty="0"/>
              <a:t> the number of points across the </a:t>
            </a:r>
            <a:r>
              <a:rPr lang="en-US" dirty="0" smtClean="0"/>
              <a:t>partitions.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MapReduce</a:t>
            </a:r>
            <a:r>
              <a:rPr lang="en-US" dirty="0" smtClean="0"/>
              <a:t> job reads the entire data and </a:t>
            </a:r>
            <a:r>
              <a:rPr lang="en-US" dirty="0" smtClean="0">
                <a:solidFill>
                  <a:srgbClr val="FF0000"/>
                </a:solidFill>
              </a:rPr>
              <a:t>assigns</a:t>
            </a:r>
            <a:r>
              <a:rPr lang="en-US" dirty="0" smtClean="0"/>
              <a:t> each data point to its corresponding partition (creates the partition).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63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Efficient Search via Aggregation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49" y="1843309"/>
            <a:ext cx="7282351" cy="3662062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12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571500" y="2550956"/>
            <a:ext cx="4180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/>
              <a:t>perform horizontal aggregation</a:t>
            </a:r>
          </a:p>
          <a:p>
            <a:pPr marL="342900" indent="-342900">
              <a:buFontTx/>
              <a:buAutoNum type="arabicParenR"/>
            </a:pPr>
            <a:r>
              <a:rPr lang="en-US" sz="2800" dirty="0"/>
              <a:t>perform </a:t>
            </a:r>
            <a:r>
              <a:rPr lang="en-US" sz="2800" dirty="0" smtClean="0"/>
              <a:t>vertical </a:t>
            </a:r>
            <a:r>
              <a:rPr lang="en-US" sz="2800" dirty="0"/>
              <a:t>aggregation</a:t>
            </a:r>
            <a:endParaRPr lang="el-GR" sz="2800" dirty="0"/>
          </a:p>
          <a:p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4121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Execution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49" y="1501041"/>
            <a:ext cx="5582902" cy="4337486"/>
          </a:xfrm>
        </p:spPr>
      </p:pic>
      <p:sp>
        <p:nvSpPr>
          <p:cNvPr id="6" name="Down Arrow 5"/>
          <p:cNvSpPr/>
          <p:nvPr/>
        </p:nvSpPr>
        <p:spPr>
          <a:xfrm rot="4150324">
            <a:off x="9678364" y="2384249"/>
            <a:ext cx="446314" cy="25710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32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Query Execution</a:t>
            </a:r>
            <a:r>
              <a:rPr lang="el-GR" dirty="0"/>
              <a:t/>
            </a:r>
            <a:br>
              <a:rPr lang="el-GR" dirty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partitions</a:t>
            </a:r>
            <a:r>
              <a:rPr lang="en-US" dirty="0" smtClean="0"/>
              <a:t> that are relevant to the invoked query.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Selected partitions are passed as input to a MapReduce job to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determine</a:t>
            </a:r>
            <a:r>
              <a:rPr lang="en-US" dirty="0" smtClean="0"/>
              <a:t> the actual data points that belong to the </a:t>
            </a:r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of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the query.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dirty="0" smtClean="0"/>
              <a:t>We may take a decision to </a:t>
            </a:r>
            <a:r>
              <a:rPr lang="en-US" dirty="0" smtClean="0">
                <a:solidFill>
                  <a:srgbClr val="FF0000"/>
                </a:solidFill>
              </a:rPr>
              <a:t>repartition</a:t>
            </a:r>
            <a:r>
              <a:rPr lang="en-US" dirty="0" smtClean="0"/>
              <a:t> the data. If so update their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corresponding values in the priority queue.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98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repartition after a Query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15</a:t>
            </a:fld>
            <a:endParaRPr lang="el-G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factors affect this decision:</a:t>
            </a:r>
          </a:p>
          <a:p>
            <a:pPr marL="0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 smtClean="0">
                <a:solidFill>
                  <a:srgbClr val="FF0000"/>
                </a:solidFill>
              </a:rPr>
              <a:t>cost gain </a:t>
            </a:r>
            <a:r>
              <a:rPr lang="en-US" sz="2800" dirty="0" smtClean="0"/>
              <a:t>that would result after splitting a partition.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overhead of reading and writing </a:t>
            </a:r>
            <a:r>
              <a:rPr lang="en-US" sz="2800" dirty="0" smtClean="0"/>
              <a:t>the contents of these partitions.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sizes</a:t>
            </a:r>
            <a:r>
              <a:rPr lang="en-US" sz="2800" dirty="0" smtClean="0"/>
              <a:t> of the resulting partitions.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7415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Splitting Partitions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0" y="1812523"/>
            <a:ext cx="6459976" cy="343877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16</a:t>
            </a:fld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375557" y="2008414"/>
            <a:ext cx="4518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dirty="0" smtClean="0">
                <a:sym typeface="Wingdings" panose="05000000000000000000" pitchFamily="2" charset="2"/>
              </a:rPr>
              <a:t>20 points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/>
              <a:t>E</a:t>
            </a:r>
            <a:r>
              <a:rPr lang="en-US" sz="2400" dirty="0" smtClean="0">
                <a:sym typeface="Wingdings" panose="05000000000000000000" pitchFamily="2" charset="2"/>
              </a:rPr>
              <a:t>30 points</a:t>
            </a:r>
          </a:p>
          <a:p>
            <a:r>
              <a:rPr lang="en-US" sz="2400" dirty="0" smtClean="0"/>
              <a:t>D</a:t>
            </a:r>
            <a:r>
              <a:rPr lang="en-US" sz="2400" dirty="0" smtClean="0">
                <a:sym typeface="Wingdings" panose="05000000000000000000" pitchFamily="2" charset="2"/>
              </a:rPr>
              <a:t>15po</a:t>
            </a:r>
            <a:r>
              <a:rPr lang="en-US" sz="2400" dirty="0" smtClean="0"/>
              <a:t>ints</a:t>
            </a:r>
          </a:p>
          <a:p>
            <a:r>
              <a:rPr lang="en-US" sz="2400" dirty="0" smtClean="0"/>
              <a:t>Cost is </a:t>
            </a:r>
            <a:r>
              <a:rPr lang="en-US" sz="2400" dirty="0"/>
              <a:t>20 × 1 + 30 × 1 + 15 × 1 = </a:t>
            </a:r>
            <a:r>
              <a:rPr lang="en-US" sz="2400" dirty="0" smtClean="0"/>
              <a:t>65</a:t>
            </a:r>
          </a:p>
          <a:p>
            <a:r>
              <a:rPr lang="en-US" sz="2400" dirty="0" smtClean="0"/>
              <a:t>E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split to </a:t>
            </a:r>
            <a:r>
              <a:rPr lang="en-US" sz="2400" dirty="0" smtClean="0"/>
              <a:t>E1 </a:t>
            </a:r>
            <a:r>
              <a:rPr lang="en-US" sz="2400" dirty="0"/>
              <a:t>and </a:t>
            </a:r>
            <a:r>
              <a:rPr lang="en-US" sz="2400" dirty="0" smtClean="0"/>
              <a:t>E2</a:t>
            </a:r>
          </a:p>
          <a:p>
            <a:r>
              <a:rPr lang="en-US" sz="2400" dirty="0" smtClean="0"/>
              <a:t>E1, </a:t>
            </a:r>
            <a:r>
              <a:rPr lang="en-US" sz="2400" dirty="0"/>
              <a:t>E2 have 15 points each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New </a:t>
            </a:r>
            <a:r>
              <a:rPr lang="en-US" sz="2400" dirty="0" smtClean="0"/>
              <a:t>cost = 50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5540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Should we decide to split a partition?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Decreased Cost = C(E) − C(E1)*q − C(E2)*q</a:t>
            </a:r>
            <a:endParaRPr lang="el-GR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Cost for read/write:</a:t>
            </a:r>
          </a:p>
          <a:p>
            <a:pPr marL="0" indent="0">
              <a:buNone/>
            </a:pPr>
            <a:r>
              <a:rPr lang="en-US" dirty="0" err="1" smtClean="0"/>
              <a:t>C</a:t>
            </a:r>
            <a:r>
              <a:rPr lang="en-US" sz="2000" dirty="0" err="1" smtClean="0"/>
              <a:t>rw</a:t>
            </a:r>
            <a:r>
              <a:rPr lang="en-US" dirty="0" smtClean="0"/>
              <a:t>(E) = 2 × N(E)</a:t>
            </a:r>
          </a:p>
          <a:p>
            <a:pPr marL="0" indent="0">
              <a:buNone/>
            </a:pPr>
            <a:r>
              <a:rPr lang="en-US" dirty="0" smtClean="0"/>
              <a:t>N(E) is the number of points in 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Sizes of resulting partitions:</a:t>
            </a:r>
          </a:p>
          <a:p>
            <a:pPr marL="0" indent="0">
              <a:buNone/>
            </a:pPr>
            <a:r>
              <a:rPr lang="en-US" dirty="0" smtClean="0"/>
              <a:t>N(E1) &gt; </a:t>
            </a:r>
            <a:r>
              <a:rPr lang="en-US" dirty="0" err="1" smtClean="0"/>
              <a:t>minCount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N(E2) &gt; </a:t>
            </a:r>
            <a:r>
              <a:rPr lang="en-US" dirty="0" err="1" smtClean="0"/>
              <a:t>minCount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minCount</a:t>
            </a:r>
            <a:r>
              <a:rPr lang="en-US" dirty="0" smtClean="0"/>
              <a:t>=block size/(number of bytes of a data point)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Decreased cost &gt; </a:t>
            </a:r>
            <a:r>
              <a:rPr lang="en-US" dirty="0" err="1" smtClean="0"/>
              <a:t>Crw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95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Time-Fading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AQWA keeps the history of all queries that have been pro-cessed and it maintains counts in grid G, for the old queries  (C old, received in the last T time units) and the current queries(C new, received before T time units)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(T parameter = time-fading cycle).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l-GR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Every T time units, C old gets divided by c(c &gt; 1) and C new is added to C old(then C new is set to zero).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l-GR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l-GR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Number of queries in a region</a:t>
            </a:r>
            <a:r>
              <a:rPr lang="el-GR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:  C new + C old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477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Time-Fading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/>
            </a:pPr>
            <a:r>
              <a:rPr lang="el-GR" sz="24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It process the partitions in a round-robin cycle and it process only Np/T partitions every T(Np = number of partitions). For each of the Np/T partitions, we recalculate the cost and reinsert these partitions into the split-queue</a:t>
            </a:r>
            <a:r>
              <a:rPr lang="el-GR" sz="2400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.</a:t>
            </a:r>
            <a:endParaRPr lang="el-G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615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u="sng" dirty="0" smtClean="0"/>
              <a:t>Spatial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data or </a:t>
            </a:r>
            <a:r>
              <a:rPr lang="en-US" dirty="0" smtClean="0"/>
              <a:t>information that identifies the </a:t>
            </a:r>
            <a:r>
              <a:rPr lang="en-US" dirty="0">
                <a:solidFill>
                  <a:srgbClr val="FF0000"/>
                </a:solidFill>
              </a:rPr>
              <a:t>geographic </a:t>
            </a:r>
            <a:r>
              <a:rPr lang="en-US" dirty="0" smtClean="0">
                <a:solidFill>
                  <a:srgbClr val="FF0000"/>
                </a:solidFill>
              </a:rPr>
              <a:t>location </a:t>
            </a:r>
            <a:r>
              <a:rPr lang="en-US" dirty="0" smtClean="0"/>
              <a:t>(coordinates) of </a:t>
            </a:r>
            <a:r>
              <a:rPr lang="en-US" dirty="0"/>
              <a:t>features and boundaries on </a:t>
            </a:r>
            <a:r>
              <a:rPr lang="en-US" dirty="0" smtClean="0"/>
              <a:t>Earth.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Due to the big amount of </a:t>
            </a:r>
            <a:r>
              <a:rPr lang="en-US" dirty="0" smtClean="0">
                <a:solidFill>
                  <a:srgbClr val="FF0000"/>
                </a:solidFill>
              </a:rPr>
              <a:t>location-aware devices </a:t>
            </a:r>
            <a:r>
              <a:rPr lang="en-US" dirty="0" smtClean="0"/>
              <a:t>large amount of spatial information are created every day.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90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Acquisition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49" y="1501041"/>
            <a:ext cx="5582902" cy="4337486"/>
          </a:xfrm>
        </p:spPr>
      </p:pic>
      <p:sp>
        <p:nvSpPr>
          <p:cNvPr id="6" name="Down Arrow 5"/>
          <p:cNvSpPr/>
          <p:nvPr/>
        </p:nvSpPr>
        <p:spPr>
          <a:xfrm rot="17534623">
            <a:off x="1889387" y="2637744"/>
            <a:ext cx="446314" cy="25710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50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Data Acquisition</a:t>
            </a:r>
            <a:r>
              <a:rPr lang="el-GR" dirty="0"/>
              <a:t/>
            </a:r>
            <a:br>
              <a:rPr lang="el-GR" dirty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Issue a MapReduce job that </a:t>
            </a:r>
            <a:r>
              <a:rPr lang="en-US" dirty="0" smtClean="0">
                <a:solidFill>
                  <a:srgbClr val="FF0000"/>
                </a:solidFill>
              </a:rPr>
              <a:t>appends</a:t>
            </a:r>
            <a:r>
              <a:rPr lang="en-US" dirty="0" smtClean="0"/>
              <a:t> each new data point to its corresponding partition according to the current layout of the partitions.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counts of points </a:t>
            </a:r>
            <a:r>
              <a:rPr lang="en-US" dirty="0" smtClean="0"/>
              <a:t>in the grid are incremented according to the corresponding counts in the given batch of data.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0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for </a:t>
            </a:r>
            <a:r>
              <a:rPr lang="en-US" dirty="0" err="1" smtClean="0"/>
              <a:t>kNN</a:t>
            </a:r>
            <a:r>
              <a:rPr lang="en-US" dirty="0" smtClean="0"/>
              <a:t> Queries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boundaries that contain the answer of the query are </a:t>
            </a:r>
            <a:r>
              <a:rPr lang="en-US" dirty="0" smtClean="0">
                <a:solidFill>
                  <a:srgbClr val="FF0000"/>
                </a:solidFill>
              </a:rPr>
              <a:t>unknown</a:t>
            </a:r>
            <a:r>
              <a:rPr lang="en-US" dirty="0" smtClean="0"/>
              <a:t> until the query is executed.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spatial region that contains the answer of a </a:t>
            </a:r>
            <a:r>
              <a:rPr lang="en-US" dirty="0" err="1" smtClean="0"/>
              <a:t>kNN</a:t>
            </a:r>
            <a:r>
              <a:rPr lang="en-US" dirty="0" smtClean="0"/>
              <a:t> query depends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the value of 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the location of the query focal 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the distribution of the data</a:t>
            </a:r>
            <a:endParaRPr lang="el-G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22</a:t>
            </a:fld>
            <a:endParaRPr lang="el-G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734" y="3452433"/>
            <a:ext cx="3334215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for </a:t>
            </a:r>
            <a:r>
              <a:rPr lang="en-US" dirty="0" err="1" smtClean="0"/>
              <a:t>kNN</a:t>
            </a:r>
            <a:r>
              <a:rPr lang="en-US" dirty="0" smtClean="0"/>
              <a:t> Queries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155370"/>
            <a:ext cx="3657834" cy="29881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23</a:t>
            </a:fld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669471" y="2155371"/>
            <a:ext cx="7489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Scan </a:t>
            </a:r>
            <a:r>
              <a:rPr lang="en-US" sz="2400" dirty="0"/>
              <a:t>the grid </a:t>
            </a:r>
            <a:r>
              <a:rPr lang="en-US" sz="2400" dirty="0" smtClean="0"/>
              <a:t>cells from </a:t>
            </a:r>
            <a:r>
              <a:rPr lang="en-US" sz="2400" dirty="0"/>
              <a:t>the query focal point, and </a:t>
            </a:r>
            <a:r>
              <a:rPr lang="en-US" sz="2400" dirty="0">
                <a:solidFill>
                  <a:srgbClr val="FF0000"/>
                </a:solidFill>
              </a:rPr>
              <a:t>count</a:t>
            </a:r>
            <a:r>
              <a:rPr lang="en-US" sz="2400" dirty="0"/>
              <a:t> the number of points in the encountered cells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Once the accumulative count </a:t>
            </a:r>
            <a:r>
              <a:rPr lang="en-US" sz="2400" dirty="0">
                <a:solidFill>
                  <a:srgbClr val="FF0000"/>
                </a:solidFill>
              </a:rPr>
              <a:t>reaches the value k</a:t>
            </a:r>
            <a:r>
              <a:rPr lang="en-US" sz="2400" dirty="0"/>
              <a:t>, we mark the largest </a:t>
            </a:r>
            <a:r>
              <a:rPr lang="en-US" sz="2400" dirty="0" smtClean="0"/>
              <a:t>distance between </a:t>
            </a:r>
            <a:r>
              <a:rPr lang="en-US" sz="2400" dirty="0"/>
              <a:t>the query focal point and any encountered </a:t>
            </a:r>
            <a:r>
              <a:rPr lang="en-US" sz="2400" dirty="0" smtClean="0"/>
              <a:t>cell.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dirty="0" err="1"/>
              <a:t>kNN</a:t>
            </a:r>
            <a:r>
              <a:rPr lang="en-US" sz="2400" dirty="0"/>
              <a:t> query is treated as a </a:t>
            </a:r>
            <a:r>
              <a:rPr lang="en-US" sz="2400" dirty="0">
                <a:solidFill>
                  <a:srgbClr val="FF0000"/>
                </a:solidFill>
              </a:rPr>
              <a:t>range query </a:t>
            </a:r>
            <a:r>
              <a:rPr lang="en-US" sz="2400" dirty="0"/>
              <a:t>once the rectangular bounds enclosing the answer are determined.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0318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Concurrency Control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It is possible that while a partition is being split, a new query is received that may also trigger another split to the very same partitions being altered.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Simple locking mechanism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henever a query(q) triggers a split q tries to acquire a lock on each of the partitions to be altered. If q succeeds to acquire all the locks then q is allowed to alter the partitions. Locks are released after the partitions are completely altered. If q cannot acquire the locks then the decision to alter the partitions is cancelled.</a:t>
            </a:r>
            <a:endParaRPr lang="el-GR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69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7-node cluster: running Hadoop 2.2 over Red Hat Enterprise Linux 6. Node in cluster: Dell r720xd server 16 Intel E5-2650v2 cores</a:t>
            </a:r>
          </a:p>
          <a:p>
            <a:pPr marL="0" indent="0">
              <a:buNone/>
            </a:pPr>
            <a:r>
              <a:rPr lang="en-US" dirty="0" smtClean="0"/>
              <a:t>Memory: 64 GB</a:t>
            </a:r>
          </a:p>
          <a:p>
            <a:pPr marL="0" indent="0">
              <a:buNone/>
            </a:pPr>
            <a:r>
              <a:rPr lang="en-US" dirty="0" smtClean="0"/>
              <a:t>Local Storage: 48 B</a:t>
            </a:r>
          </a:p>
          <a:p>
            <a:pPr marL="0" indent="0">
              <a:buNone/>
            </a:pPr>
            <a:r>
              <a:rPr lang="en-US" dirty="0" smtClean="0"/>
              <a:t>Ethernet interconnect: 40 Gigabit </a:t>
            </a:r>
          </a:p>
          <a:p>
            <a:pPr marL="0" indent="0">
              <a:buNone/>
            </a:pPr>
            <a:r>
              <a:rPr lang="en-US" dirty="0" smtClean="0"/>
              <a:t>Data size: Small scale(250 GB) &amp; Large scale (2.5 TB)</a:t>
            </a:r>
          </a:p>
          <a:p>
            <a:pPr marL="0" indent="0">
              <a:buNone/>
            </a:pPr>
            <a:r>
              <a:rPr lang="en-US" dirty="0" smtClean="0"/>
              <a:t>We choose the k-d and grid-based partitioning as our baselines because this allows us to contrast AQWA against two different extreme partitioning schemes: 1) pure spatial decomposition(uniform grid) and 2) data decomposition (k-d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45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Initialization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05" y="1266145"/>
            <a:ext cx="8641952" cy="43442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26</a:t>
            </a:fld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1654628" y="5752517"/>
            <a:ext cx="519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AQWA is the same with k-d tree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0951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Range Query Performance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92" y="1690688"/>
            <a:ext cx="7546550" cy="38610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27</a:t>
            </a:fld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375557" y="2057400"/>
            <a:ext cx="4457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system </a:t>
            </a:r>
            <a:r>
              <a:rPr lang="en-US" sz="2400" dirty="0" smtClean="0"/>
              <a:t>throughput </a:t>
            </a:r>
            <a:r>
              <a:rPr lang="en-US" sz="2400" dirty="0"/>
              <a:t>indicates the number of queries that can be answered per unit </a:t>
            </a:r>
            <a:r>
              <a:rPr lang="en-US" sz="2400" dirty="0" smtClean="0"/>
              <a:t>time.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split </a:t>
            </a:r>
            <a:r>
              <a:rPr lang="en-US" sz="2400" dirty="0" smtClean="0"/>
              <a:t>overhead indicates </a:t>
            </a:r>
            <a:r>
              <a:rPr lang="en-US" sz="2400" dirty="0"/>
              <a:t>the time required to perform the split </a:t>
            </a:r>
            <a:r>
              <a:rPr lang="en-US" sz="2400" dirty="0" smtClean="0"/>
              <a:t>operations.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8816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kNN</a:t>
            </a:r>
            <a:r>
              <a:rPr lang="en-US" dirty="0" smtClean="0"/>
              <a:t> Query Performance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85" y="1401967"/>
            <a:ext cx="8083858" cy="417127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28</a:t>
            </a:fld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2263622" y="5573237"/>
            <a:ext cx="749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performance of </a:t>
            </a:r>
            <a:r>
              <a:rPr lang="en-US" sz="2400" dirty="0" err="1"/>
              <a:t>kNN</a:t>
            </a:r>
            <a:r>
              <a:rPr lang="en-US" sz="2400" dirty="0"/>
              <a:t> queries for different values of </a:t>
            </a:r>
            <a:r>
              <a:rPr lang="en-US" sz="2400" dirty="0" smtClean="0"/>
              <a:t>k.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7268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Handling Multiple Query-Workloads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46" y="1901535"/>
            <a:ext cx="6395633" cy="33889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29</a:t>
            </a:fld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555171" y="2097478"/>
            <a:ext cx="4720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set of experiments, we study the effect of having two or more query-workloads. </a:t>
            </a:r>
            <a:r>
              <a:rPr lang="en-US" sz="2400" dirty="0" smtClean="0"/>
              <a:t>In </a:t>
            </a:r>
            <a:r>
              <a:rPr lang="en-US" sz="2400" dirty="0"/>
              <a:t>this mode, we simulate the migration of the workload from one hotspot to another. 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231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2. What </a:t>
            </a:r>
            <a:r>
              <a:rPr lang="en-US" u="sng" dirty="0"/>
              <a:t>is </a:t>
            </a:r>
            <a:r>
              <a:rPr lang="en-US" u="sng" dirty="0" smtClean="0"/>
              <a:t>AQWA?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/>
              <a:t>AQWA(adaptive query-workload-aware) is a </a:t>
            </a:r>
            <a:r>
              <a:rPr lang="en-US" dirty="0">
                <a:solidFill>
                  <a:srgbClr val="FF0000"/>
                </a:solidFill>
              </a:rPr>
              <a:t>data partitioning mechanism </a:t>
            </a:r>
            <a:r>
              <a:rPr lang="en-US" dirty="0"/>
              <a:t>that minimizes the query processing time of spatial </a:t>
            </a:r>
            <a:r>
              <a:rPr lang="en-US" dirty="0" smtClean="0"/>
              <a:t>queries.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AQWA </a:t>
            </a:r>
            <a:r>
              <a:rPr lang="en-US" dirty="0">
                <a:solidFill>
                  <a:srgbClr val="FF0000"/>
                </a:solidFill>
              </a:rPr>
              <a:t>updates the partitioning </a:t>
            </a:r>
            <a:r>
              <a:rPr lang="en-US" dirty="0"/>
              <a:t>according </a:t>
            </a:r>
            <a:r>
              <a:rPr lang="en-US" dirty="0" smtClean="0"/>
              <a:t>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the data </a:t>
            </a:r>
            <a:r>
              <a:rPr lang="en-US" dirty="0" smtClean="0"/>
              <a:t>changes(</a:t>
            </a:r>
            <a:r>
              <a:rPr lang="en-US" dirty="0" err="1" smtClean="0"/>
              <a:t>SpatialHadoop</a:t>
            </a:r>
            <a:r>
              <a:rPr lang="en-US" dirty="0" smtClean="0"/>
              <a:t> require recreating </a:t>
            </a:r>
            <a:r>
              <a:rPr lang="en-US" dirty="0"/>
              <a:t>the </a:t>
            </a:r>
            <a:r>
              <a:rPr lang="en-US" dirty="0" smtClean="0"/>
              <a:t>partitions)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query </a:t>
            </a:r>
            <a:r>
              <a:rPr lang="en-US" dirty="0" smtClean="0"/>
              <a:t>workload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19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AQWA we addressed several performance and system challenges: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limitations</a:t>
            </a:r>
            <a:r>
              <a:rPr lang="en-US" dirty="0" smtClean="0"/>
              <a:t> of Hadoop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overhead</a:t>
            </a:r>
            <a:r>
              <a:rPr lang="en-US" dirty="0" smtClean="0"/>
              <a:t> of rebuilding the partitions in HDFS</a:t>
            </a:r>
          </a:p>
          <a:p>
            <a:r>
              <a:rPr lang="en-US" dirty="0" smtClean="0"/>
              <a:t>The dynamic nature of the data where </a:t>
            </a:r>
            <a:r>
              <a:rPr lang="en-US" dirty="0" smtClean="0">
                <a:solidFill>
                  <a:srgbClr val="FF0000"/>
                </a:solidFill>
              </a:rPr>
              <a:t>new batches </a:t>
            </a:r>
            <a:r>
              <a:rPr lang="en-US" dirty="0" smtClean="0"/>
              <a:t>are created every day</a:t>
            </a:r>
          </a:p>
          <a:p>
            <a:r>
              <a:rPr lang="en-US" dirty="0" smtClean="0"/>
              <a:t>The issue of workload-awareness where the </a:t>
            </a:r>
            <a:r>
              <a:rPr lang="en-US" dirty="0" smtClean="0">
                <a:solidFill>
                  <a:srgbClr val="FF0000"/>
                </a:solidFill>
              </a:rPr>
              <a:t>query workload </a:t>
            </a:r>
            <a:r>
              <a:rPr lang="en-US" dirty="0" smtClean="0"/>
              <a:t>can change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39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Keeps a </a:t>
            </a:r>
            <a:r>
              <a:rPr lang="en-US" dirty="0" smtClean="0">
                <a:solidFill>
                  <a:srgbClr val="FF0000"/>
                </a:solidFill>
              </a:rPr>
              <a:t>lower bound </a:t>
            </a:r>
            <a:r>
              <a:rPr lang="en-US" dirty="0" smtClean="0"/>
              <a:t>on the size of each partition ( traditional spatial index structures has unbounded decomposition)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Allowing </a:t>
            </a:r>
            <a:r>
              <a:rPr lang="en-US" dirty="0"/>
              <a:t>too many small partitions can be harmful to </a:t>
            </a:r>
            <a:r>
              <a:rPr lang="en-US" dirty="0" smtClean="0"/>
              <a:t>the overall </a:t>
            </a:r>
            <a:r>
              <a:rPr lang="en-US" dirty="0"/>
              <a:t>health of a computing cluster</a:t>
            </a:r>
            <a:r>
              <a:rPr lang="en-US" dirty="0" smtClean="0"/>
              <a:t>.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94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AQWA </a:t>
            </a:r>
            <a:r>
              <a:rPr lang="en-US" dirty="0"/>
              <a:t>supports </a:t>
            </a:r>
            <a:r>
              <a:rPr lang="en-US" dirty="0">
                <a:solidFill>
                  <a:srgbClr val="FF0000"/>
                </a:solidFill>
              </a:rPr>
              <a:t>spatial range </a:t>
            </a:r>
            <a:r>
              <a:rPr lang="en-US" dirty="0" smtClean="0"/>
              <a:t>and </a:t>
            </a:r>
            <a:r>
              <a:rPr lang="en-US" i="1" dirty="0" err="1" smtClean="0">
                <a:solidFill>
                  <a:srgbClr val="FF0000"/>
                </a:solidFill>
              </a:rPr>
              <a:t>k</a:t>
            </a:r>
            <a:r>
              <a:rPr lang="en-US" dirty="0" err="1" smtClean="0">
                <a:solidFill>
                  <a:srgbClr val="FF0000"/>
                </a:solidFill>
              </a:rPr>
              <a:t>NN</a:t>
            </a:r>
            <a:r>
              <a:rPr lang="en-US" dirty="0" smtClean="0"/>
              <a:t> </a:t>
            </a:r>
            <a:r>
              <a:rPr lang="en-US" dirty="0"/>
              <a:t>queries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AQWA </a:t>
            </a:r>
            <a:r>
              <a:rPr lang="en-US" dirty="0"/>
              <a:t>presents a more efficient approach that guarantees the correctness of </a:t>
            </a:r>
            <a:r>
              <a:rPr lang="en-US" dirty="0" smtClean="0"/>
              <a:t>evaluation of </a:t>
            </a:r>
            <a:r>
              <a:rPr lang="en-US" dirty="0" err="1" smtClean="0"/>
              <a:t>kNN</a:t>
            </a:r>
            <a:r>
              <a:rPr lang="en-US" dirty="0" smtClean="0"/>
              <a:t> queries </a:t>
            </a:r>
            <a:r>
              <a:rPr lang="en-US" dirty="0"/>
              <a:t>through a </a:t>
            </a:r>
            <a:r>
              <a:rPr lang="en-US" dirty="0">
                <a:solidFill>
                  <a:srgbClr val="FF0000"/>
                </a:solidFill>
              </a:rPr>
              <a:t>single round of computation</a:t>
            </a:r>
            <a:r>
              <a:rPr lang="en-US" dirty="0"/>
              <a:t> while </a:t>
            </a:r>
            <a:r>
              <a:rPr lang="en-US" dirty="0">
                <a:solidFill>
                  <a:srgbClr val="FF0000"/>
                </a:solidFill>
              </a:rPr>
              <a:t>minimizing the amount of data </a:t>
            </a:r>
            <a:r>
              <a:rPr lang="en-US" dirty="0"/>
              <a:t>to be scanned during processing the query(Existing approaches for </a:t>
            </a:r>
            <a:r>
              <a:rPr lang="en-US" i="1" dirty="0" err="1" smtClean="0"/>
              <a:t>k</a:t>
            </a:r>
            <a:r>
              <a:rPr lang="en-US" dirty="0" err="1" smtClean="0"/>
              <a:t>NN</a:t>
            </a:r>
            <a:r>
              <a:rPr lang="en-US" dirty="0" smtClean="0"/>
              <a:t> require </a:t>
            </a:r>
            <a:r>
              <a:rPr lang="en-US" dirty="0"/>
              <a:t>two rounds of </a:t>
            </a:r>
            <a:r>
              <a:rPr lang="en-US" dirty="0" smtClean="0"/>
              <a:t>processing).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AQWA can react to different types of </a:t>
            </a:r>
            <a:r>
              <a:rPr lang="en-US" dirty="0">
                <a:solidFill>
                  <a:srgbClr val="FF0000"/>
                </a:solidFill>
              </a:rPr>
              <a:t>query </a:t>
            </a:r>
            <a:r>
              <a:rPr lang="en-US" dirty="0" smtClean="0">
                <a:solidFill>
                  <a:srgbClr val="FF0000"/>
                </a:solidFill>
              </a:rPr>
              <a:t>workloads </a:t>
            </a:r>
            <a:r>
              <a:rPr lang="en-US" dirty="0" smtClean="0"/>
              <a:t>(i.e. multiple hotspots).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87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Goal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Partitioning </a:t>
            </a:r>
            <a:r>
              <a:rPr lang="en-US" dirty="0"/>
              <a:t>the data in a way that </a:t>
            </a:r>
            <a:r>
              <a:rPr lang="en-US" dirty="0">
                <a:solidFill>
                  <a:srgbClr val="FF0000"/>
                </a:solidFill>
              </a:rPr>
              <a:t>minimizes</a:t>
            </a:r>
            <a:r>
              <a:rPr lang="en-US" dirty="0"/>
              <a:t> that </a:t>
            </a:r>
            <a:r>
              <a:rPr lang="en-US" dirty="0" smtClean="0"/>
              <a:t>cost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 = </a:t>
            </a:r>
            <a:r>
              <a:rPr lang="en-US" dirty="0"/>
              <a:t>set of </a:t>
            </a:r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dirty="0" err="1"/>
              <a:t>Oq</a:t>
            </a:r>
            <a:r>
              <a:rPr lang="en-US" dirty="0"/>
              <a:t>(p) </a:t>
            </a:r>
            <a:r>
              <a:rPr lang="en-US" dirty="0" smtClean="0"/>
              <a:t>= the </a:t>
            </a:r>
            <a:r>
              <a:rPr lang="en-US" dirty="0"/>
              <a:t>number of queries that overlap Partition </a:t>
            </a:r>
            <a:r>
              <a:rPr lang="en-US" dirty="0" smtClean="0"/>
              <a:t>p</a:t>
            </a:r>
          </a:p>
          <a:p>
            <a:pPr marL="0" indent="0">
              <a:buNone/>
            </a:pPr>
            <a:r>
              <a:rPr lang="en-US" dirty="0" smtClean="0"/>
              <a:t>N(p</a:t>
            </a:r>
            <a:r>
              <a:rPr lang="en-US" dirty="0"/>
              <a:t>) =</a:t>
            </a:r>
            <a:r>
              <a:rPr lang="en-US" dirty="0" smtClean="0"/>
              <a:t> </a:t>
            </a:r>
            <a:r>
              <a:rPr lang="en-US" dirty="0"/>
              <a:t>the count of points in </a:t>
            </a:r>
            <a:r>
              <a:rPr lang="en-US" dirty="0" smtClean="0"/>
              <a:t>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54" y="3013302"/>
            <a:ext cx="4898689" cy="113115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83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Split Queue(Priority Queue)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l-GR" dirty="0"/>
              <a:t>We maintain a priority queue of candidate partitions. Partitions in the split-queue are decreasingly ordered in a max-heap according to the cost reduction that would result after the split operations.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7</a:t>
            </a:fld>
            <a:endParaRPr lang="el-G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7" y="3243262"/>
            <a:ext cx="4467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4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K-d tree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Space-partitioning data structure</a:t>
            </a:r>
            <a:r>
              <a:rPr lang="en-US" dirty="0"/>
              <a:t> 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organizing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points</a:t>
            </a:r>
            <a:r>
              <a:rPr lang="en-US" dirty="0"/>
              <a:t> in a </a:t>
            </a:r>
            <a:r>
              <a:rPr lang="en-US" i="1" dirty="0"/>
              <a:t>k</a:t>
            </a:r>
            <a:r>
              <a:rPr lang="en-US" dirty="0"/>
              <a:t>-dimensional </a:t>
            </a:r>
            <a:r>
              <a:rPr lang="en-US" dirty="0" smtClean="0"/>
              <a:t>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12" y="2681212"/>
            <a:ext cx="3174603" cy="30222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03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Prefix Sum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07" y="1690688"/>
            <a:ext cx="6678385" cy="44441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C5BD-F6FC-41E3-B439-2107AB08FED3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49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1235</Words>
  <Application>Microsoft Office PowerPoint</Application>
  <PresentationFormat>Widescreen</PresentationFormat>
  <Paragraphs>190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Microsoft YaHei</vt:lpstr>
      <vt:lpstr>Arial</vt:lpstr>
      <vt:lpstr>Calibri</vt:lpstr>
      <vt:lpstr>Calibri Light</vt:lpstr>
      <vt:lpstr>Mangal</vt:lpstr>
      <vt:lpstr>Wingdings</vt:lpstr>
      <vt:lpstr>Office Theme</vt:lpstr>
      <vt:lpstr>AQWA </vt:lpstr>
      <vt:lpstr>Introduction</vt:lpstr>
      <vt:lpstr>Introduction</vt:lpstr>
      <vt:lpstr>Introduction</vt:lpstr>
      <vt:lpstr>Introduction</vt:lpstr>
      <vt:lpstr>Main Goal</vt:lpstr>
      <vt:lpstr>Split Queue(Priority Queue)</vt:lpstr>
      <vt:lpstr>K-d tree</vt:lpstr>
      <vt:lpstr>Prefix Sum</vt:lpstr>
      <vt:lpstr>Initialization</vt:lpstr>
      <vt:lpstr>Initialization</vt:lpstr>
      <vt:lpstr>Efficient Search via Aggregation</vt:lpstr>
      <vt:lpstr>Query Execution</vt:lpstr>
      <vt:lpstr>Query Execution </vt:lpstr>
      <vt:lpstr>Data repartition after a Query</vt:lpstr>
      <vt:lpstr>Splitting Partitions</vt:lpstr>
      <vt:lpstr>Should we decide to split a partition?</vt:lpstr>
      <vt:lpstr>Time-Fading Weights</vt:lpstr>
      <vt:lpstr>Time-Fading Weights</vt:lpstr>
      <vt:lpstr>Data Acquisition</vt:lpstr>
      <vt:lpstr>Data Acquisition </vt:lpstr>
      <vt:lpstr>Support for kNN Queries</vt:lpstr>
      <vt:lpstr>Support for kNN Queries</vt:lpstr>
      <vt:lpstr>Concurrency Control</vt:lpstr>
      <vt:lpstr>Experiments</vt:lpstr>
      <vt:lpstr>Initialization</vt:lpstr>
      <vt:lpstr>Range Query Performance</vt:lpstr>
      <vt:lpstr>kNN Query Performance</vt:lpstr>
      <vt:lpstr>Handling Multiple Query-Workloads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AQWA</dc:title>
  <dc:creator>Stelios</dc:creator>
  <cp:lastModifiedBy>Stelios</cp:lastModifiedBy>
  <cp:revision>75</cp:revision>
  <dcterms:created xsi:type="dcterms:W3CDTF">2015-11-29T19:21:09Z</dcterms:created>
  <dcterms:modified xsi:type="dcterms:W3CDTF">2015-12-06T13:39:00Z</dcterms:modified>
</cp:coreProperties>
</file>