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sldIdLst>
    <p:sldId id="381" r:id="rId2"/>
    <p:sldId id="389" r:id="rId3"/>
    <p:sldId id="390" r:id="rId4"/>
    <p:sldId id="391" r:id="rId5"/>
    <p:sldId id="392" r:id="rId6"/>
    <p:sldId id="393" r:id="rId7"/>
  </p:sldIdLst>
  <p:sldSz cx="9144000" cy="6858000" type="screen4x3"/>
  <p:notesSz cx="7315200" cy="9601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7805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8714" autoAdjust="0"/>
  </p:normalViewPr>
  <p:slideViewPr>
    <p:cSldViewPr>
      <p:cViewPr varScale="1">
        <p:scale>
          <a:sx n="63" d="100"/>
          <a:sy n="63" d="100"/>
        </p:scale>
        <p:origin x="-120" y="-78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8" rIns="95916" bIns="479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l-GR" altLang="el-G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8" rIns="95916" bIns="479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l-GR" altLang="el-G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8" rIns="95916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8" rIns="95916" bIns="479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l-GR" altLang="el-G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8" rIns="95916" bIns="479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187DF1-6781-4C55-8B99-D649D4C87AFE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380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215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872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804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872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57200" y="2209800"/>
            <a:ext cx="8229600" cy="4038600"/>
          </a:xfrm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525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7ED3-BCF6-4820-B302-A6340E5E5A9A}" type="datetimeFigureOut">
              <a:rPr lang="el-GR" smtClean="0"/>
              <a:t>1/11/2019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6279B-46EC-4815-B182-13086D2F93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468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DFD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l-GR" altLang="el-GR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75872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 dirty="0" err="1" smtClean="0"/>
              <a:t>Click</a:t>
            </a:r>
            <a:r>
              <a:rPr lang="el-GR" altLang="el-GR" dirty="0" smtClean="0"/>
              <a:t> to </a:t>
            </a:r>
            <a:r>
              <a:rPr lang="el-GR" altLang="el-GR" dirty="0" err="1" smtClean="0"/>
              <a:t>edit</a:t>
            </a:r>
            <a:r>
              <a:rPr lang="el-GR" altLang="el-GR" dirty="0" smtClean="0"/>
              <a:t> </a:t>
            </a:r>
            <a:r>
              <a:rPr lang="el-GR" altLang="el-GR" dirty="0" err="1" smtClean="0"/>
              <a:t>Master</a:t>
            </a:r>
            <a:r>
              <a:rPr lang="el-GR" altLang="el-GR" dirty="0" smtClean="0"/>
              <a:t> </a:t>
            </a:r>
            <a:r>
              <a:rPr lang="el-GR" altLang="el-GR" dirty="0" err="1" smtClean="0"/>
              <a:t>text</a:t>
            </a:r>
            <a:r>
              <a:rPr lang="el-GR" altLang="el-GR" dirty="0" smtClean="0"/>
              <a:t> </a:t>
            </a:r>
            <a:r>
              <a:rPr lang="el-GR" altLang="el-GR" dirty="0" err="1" smtClean="0"/>
              <a:t>styles</a:t>
            </a:r>
            <a:endParaRPr lang="el-GR" altLang="el-GR" dirty="0" smtClean="0"/>
          </a:p>
          <a:p>
            <a:pPr lvl="1"/>
            <a:r>
              <a:rPr lang="el-GR" altLang="el-GR" dirty="0" err="1" smtClean="0"/>
              <a:t>Second</a:t>
            </a:r>
            <a:r>
              <a:rPr lang="el-GR" altLang="el-GR" dirty="0" smtClean="0"/>
              <a:t> </a:t>
            </a:r>
            <a:r>
              <a:rPr lang="el-GR" altLang="el-GR" dirty="0" err="1" smtClean="0"/>
              <a:t>level</a:t>
            </a:r>
            <a:endParaRPr lang="el-GR" altLang="el-GR" dirty="0" smtClean="0"/>
          </a:p>
          <a:p>
            <a:pPr lvl="2"/>
            <a:r>
              <a:rPr lang="el-GR" altLang="el-GR" dirty="0" err="1" smtClean="0"/>
              <a:t>Third</a:t>
            </a:r>
            <a:r>
              <a:rPr lang="el-GR" altLang="el-GR" dirty="0" smtClean="0"/>
              <a:t> </a:t>
            </a:r>
            <a:r>
              <a:rPr lang="el-GR" altLang="el-GR" dirty="0" err="1" smtClean="0"/>
              <a:t>level</a:t>
            </a:r>
            <a:endParaRPr lang="el-GR" altLang="el-GR" dirty="0" smtClean="0"/>
          </a:p>
          <a:p>
            <a:pPr lvl="3"/>
            <a:r>
              <a:rPr lang="el-GR" altLang="el-GR" dirty="0" err="1" smtClean="0"/>
              <a:t>Fourth</a:t>
            </a:r>
            <a:r>
              <a:rPr lang="el-GR" altLang="el-GR" dirty="0" smtClean="0"/>
              <a:t> </a:t>
            </a:r>
            <a:r>
              <a:rPr lang="el-GR" altLang="el-GR" dirty="0" err="1" smtClean="0"/>
              <a:t>level</a:t>
            </a:r>
            <a:endParaRPr lang="el-GR" altLang="el-GR" dirty="0" smtClean="0"/>
          </a:p>
          <a:p>
            <a:pPr lvl="4"/>
            <a:r>
              <a:rPr lang="el-GR" altLang="el-GR" dirty="0" err="1" smtClean="0"/>
              <a:t>Fifth</a:t>
            </a:r>
            <a:r>
              <a:rPr lang="el-GR" altLang="el-GR" dirty="0" smtClean="0"/>
              <a:t> </a:t>
            </a:r>
            <a:r>
              <a:rPr lang="el-GR" altLang="el-GR" dirty="0" err="1" smtClean="0"/>
              <a:t>level</a:t>
            </a:r>
            <a:endParaRPr lang="el-GR" altLang="el-G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599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599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82296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l-GR" sz="1600" b="1" dirty="0" smtClean="0"/>
              <a:t>8</a:t>
            </a:r>
            <a:r>
              <a:rPr lang="el-GR" altLang="el-GR" sz="1600" b="1" dirty="0" smtClean="0"/>
              <a:t>-</a:t>
            </a:r>
            <a:fld id="{1C1374AD-BC45-4281-88E7-A51D49EF4028}" type="slidenum">
              <a:rPr lang="en-US" altLang="el-GR" sz="1600" b="1"/>
              <a:pPr algn="ctr" eaLnBrk="1" hangingPunct="1"/>
              <a:t>‹#›</a:t>
            </a:fld>
            <a:endParaRPr lang="en-US" altLang="el-GR" sz="1600" b="1" dirty="0"/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1061" y1="12595" x2="31061" y2="12595"/>
                        <a14:foregroundMark x1="32576" y1="24046" x2="32576" y2="24046"/>
                        <a14:foregroundMark x1="35227" y1="37023" x2="35227" y2="37023"/>
                        <a14:foregroundMark x1="15530" y1="46183" x2="15530" y2="46183"/>
                        <a14:foregroundMark x1="20076" y1="33588" x2="20076" y2="33588"/>
                        <a14:foregroundMark x1="23106" y1="22137" x2="23106" y2="22137"/>
                        <a14:foregroundMark x1="26136" y1="12977" x2="26136" y2="12977"/>
                        <a14:foregroundMark x1="62879" y1="33969" x2="62879" y2="33969"/>
                        <a14:foregroundMark x1="66288" y1="23282" x2="66288" y2="23282"/>
                        <a14:foregroundMark x1="68561" y1="11450" x2="68561" y2="11450"/>
                        <a14:foregroundMark x1="74621" y1="11450" x2="74621" y2="11450"/>
                        <a14:foregroundMark x1="73485" y1="26718" x2="73485" y2="26718"/>
                        <a14:foregroundMark x1="79545" y1="34733" x2="79545" y2="34733"/>
                        <a14:foregroundMark x1="85985" y1="45420" x2="85985" y2="45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072" y="304800"/>
            <a:ext cx="55026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8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l-GR" sz="1400" b="1" dirty="0">
                <a:solidFill>
                  <a:srgbClr val="B2B2B2"/>
                </a:solidFill>
              </a:rPr>
              <a:t>EPL342: Databases – </a:t>
            </a:r>
            <a:r>
              <a:rPr lang="en-US" altLang="el-GR" sz="1400" b="1" dirty="0" smtClean="0">
                <a:solidFill>
                  <a:srgbClr val="B2B2B2"/>
                </a:solidFill>
              </a:rPr>
              <a:t>(</a:t>
            </a:r>
            <a:r>
              <a:rPr lang="en-US" altLang="el-GR" sz="1400" b="1" dirty="0">
                <a:solidFill>
                  <a:srgbClr val="B2B2B2"/>
                </a:solidFill>
              </a:rPr>
              <a:t>University of Cyprus)</a:t>
            </a:r>
          </a:p>
        </p:txBody>
      </p:sp>
    </p:spTree>
    <p:extLst>
      <p:ext uri="{BB962C8B-B14F-4D97-AF65-F5344CB8AC3E}">
        <p14:creationId xmlns:p14="http://schemas.microsoft.com/office/powerpoint/2010/main" val="385890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l-GR" smtClean="0"/>
              <a:t>EPL342</a:t>
            </a:r>
            <a:r>
              <a:rPr lang="el-GR" altLang="el-GR" smtClean="0"/>
              <a:t> –</a:t>
            </a:r>
            <a:r>
              <a:rPr lang="en-US" altLang="el-GR" smtClean="0"/>
              <a:t>Databases</a:t>
            </a:r>
            <a:endParaRPr lang="el-GR" altLang="el-GR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l-GR" dirty="0" smtClean="0"/>
              <a:t>Lab </a:t>
            </a:r>
            <a:r>
              <a:rPr lang="en-US" altLang="el-GR" dirty="0" smtClean="0"/>
              <a:t>8 Solutions</a:t>
            </a:r>
            <a:endParaRPr lang="el-GR" altLang="el-GR" dirty="0" smtClean="0"/>
          </a:p>
          <a:p>
            <a:r>
              <a:rPr lang="en-US" altLang="el-GR" dirty="0" smtClean="0"/>
              <a:t>SQL-DML I</a:t>
            </a:r>
          </a:p>
        </p:txBody>
      </p:sp>
      <p:sp>
        <p:nvSpPr>
          <p:cNvPr id="2053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l-GR" sz="2800" b="1" dirty="0">
                <a:solidFill>
                  <a:schemeClr val="tx2"/>
                </a:solidFill>
              </a:rPr>
              <a:t>Department of Computer Science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l-GR" sz="2800" b="1" dirty="0">
                <a:solidFill>
                  <a:schemeClr val="tx2"/>
                </a:solidFill>
              </a:rPr>
              <a:t>University of Cyprus</a:t>
            </a:r>
            <a:endParaRPr lang="el-GR" altLang="el-GR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l-GR" smtClean="0"/>
              <a:t>Solutions</a:t>
            </a:r>
            <a:endParaRPr lang="el-GR" altLang="el-GR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l-GR" sz="2000" b="1" smtClean="0"/>
              <a:t>Query 1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SELECT	C</a:t>
            </a:r>
            <a:r>
              <a:rPr lang="en-US" altLang="el-GR" sz="2000" smtClean="0">
                <a:solidFill>
                  <a:srgbClr val="808080"/>
                </a:solidFill>
              </a:rPr>
              <a:t>.[First Name], C.[Last Name]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Customers C</a:t>
            </a:r>
          </a:p>
          <a:p>
            <a:pPr>
              <a:buFontTx/>
              <a:buNone/>
            </a:pPr>
            <a:endParaRPr lang="en-GB" altLang="el-GR" sz="2000" b="1" smtClean="0"/>
          </a:p>
          <a:p>
            <a:pPr>
              <a:buFontTx/>
              <a:buNone/>
            </a:pPr>
            <a:r>
              <a:rPr lang="en-GB" altLang="el-GR" sz="2000" b="1" smtClean="0"/>
              <a:t>Query 2</a:t>
            </a:r>
            <a:endParaRPr lang="el-GR" altLang="el-GR" sz="200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SELECT	</a:t>
            </a:r>
            <a:r>
              <a:rPr lang="de-DE" altLang="el-GR" sz="2000" smtClean="0">
                <a:solidFill>
                  <a:srgbClr val="808080"/>
                </a:solidFill>
              </a:rPr>
              <a:t>*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Employees E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WHERE	E</a:t>
            </a:r>
            <a:r>
              <a:rPr lang="en-US" altLang="el-GR" sz="2000" smtClean="0">
                <a:solidFill>
                  <a:srgbClr val="808080"/>
                </a:solidFill>
              </a:rPr>
              <a:t>.[Job Title]=</a:t>
            </a:r>
            <a:r>
              <a:rPr lang="en-US" altLang="el-GR" sz="2000" smtClean="0">
                <a:solidFill>
                  <a:srgbClr val="FF0000"/>
                </a:solidFill>
              </a:rPr>
              <a:t>'Sales Representative'</a:t>
            </a:r>
          </a:p>
          <a:p>
            <a:pPr>
              <a:buFontTx/>
              <a:buNone/>
            </a:pPr>
            <a:endParaRPr lang="en-GB" altLang="el-GR" sz="2000" b="1" smtClean="0"/>
          </a:p>
          <a:p>
            <a:pPr>
              <a:buFontTx/>
              <a:buNone/>
            </a:pPr>
            <a:r>
              <a:rPr lang="en-GB" altLang="el-GR" sz="2000" b="1" smtClean="0"/>
              <a:t>Query 3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SELECT	</a:t>
            </a:r>
            <a:r>
              <a:rPr lang="de-DE" altLang="el-GR" sz="2000" smtClean="0">
                <a:solidFill>
                  <a:srgbClr val="808080"/>
                </a:solidFill>
              </a:rPr>
              <a:t>*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[Orders Status] OS</a:t>
            </a:r>
            <a:r>
              <a:rPr lang="de-DE" altLang="el-GR" sz="2000" smtClean="0">
                <a:solidFill>
                  <a:srgbClr val="808080"/>
                </a:solidFill>
              </a:rPr>
              <a:t>, Orders O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WHERE	OS</a:t>
            </a:r>
            <a:r>
              <a:rPr lang="en-US" altLang="el-GR" sz="2000" smtClean="0">
                <a:solidFill>
                  <a:srgbClr val="808080"/>
                </a:solidFill>
              </a:rPr>
              <a:t>.[Status ID]=O.[Status ID] </a:t>
            </a:r>
            <a:br>
              <a:rPr lang="en-US" altLang="el-GR" sz="2000" smtClean="0">
                <a:solidFill>
                  <a:srgbClr val="808080"/>
                </a:solidFill>
              </a:rPr>
            </a:br>
            <a:r>
              <a:rPr lang="en-US" altLang="el-GR" sz="2000" smtClean="0">
                <a:solidFill>
                  <a:srgbClr val="808080"/>
                </a:solidFill>
              </a:rPr>
              <a:t>		AND OS.[Status Name]=</a:t>
            </a:r>
            <a:r>
              <a:rPr lang="en-US" altLang="el-GR" sz="2000" smtClean="0">
                <a:solidFill>
                  <a:srgbClr val="FF0000"/>
                </a:solidFill>
              </a:rPr>
              <a:t>'Shipped‘</a:t>
            </a:r>
          </a:p>
          <a:p>
            <a:pPr>
              <a:buFontTx/>
              <a:buNone/>
            </a:pPr>
            <a:endParaRPr lang="el-GR" altLang="el-GR" sz="2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l-GR" smtClean="0"/>
              <a:t>Solutions</a:t>
            </a:r>
            <a:endParaRPr lang="el-GR" altLang="el-GR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l-GR" sz="2000" b="1" dirty="0" smtClean="0"/>
              <a:t>Query 4</a:t>
            </a:r>
            <a:endParaRPr lang="el-GR" altLang="el-GR" sz="20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e-DE" altLang="el-GR" sz="2000" dirty="0" smtClean="0">
                <a:solidFill>
                  <a:srgbClr val="0000FF"/>
                </a:solidFill>
              </a:rPr>
              <a:t>SELECT	DISTINCT E</a:t>
            </a:r>
            <a:r>
              <a:rPr lang="de-DE" altLang="el-GR" sz="2000" dirty="0" smtClean="0">
                <a:solidFill>
                  <a:srgbClr val="808080"/>
                </a:solidFill>
              </a:rPr>
              <a:t>.City</a:t>
            </a:r>
          </a:p>
          <a:p>
            <a:pPr>
              <a:buFontTx/>
              <a:buNone/>
            </a:pPr>
            <a:r>
              <a:rPr lang="de-DE" altLang="el-GR" sz="2000" dirty="0" smtClean="0">
                <a:solidFill>
                  <a:srgbClr val="0000FF"/>
                </a:solidFill>
              </a:rPr>
              <a:t>FROM		Employees E</a:t>
            </a:r>
          </a:p>
          <a:p>
            <a:pPr>
              <a:buFontTx/>
              <a:buNone/>
            </a:pPr>
            <a:endParaRPr lang="en-GB" altLang="el-GR" sz="2000" b="1" dirty="0" smtClean="0"/>
          </a:p>
          <a:p>
            <a:pPr>
              <a:buFontTx/>
              <a:buNone/>
            </a:pPr>
            <a:r>
              <a:rPr lang="en-GB" altLang="el-GR" sz="2000" b="1" dirty="0" smtClean="0"/>
              <a:t>Query 5</a:t>
            </a:r>
            <a:endParaRPr lang="el-GR" altLang="el-GR" sz="20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e-DE" altLang="el-GR" sz="2000" dirty="0" smtClean="0">
                <a:solidFill>
                  <a:srgbClr val="0000FF"/>
                </a:solidFill>
              </a:rPr>
              <a:t>SELECT	O</a:t>
            </a:r>
            <a:r>
              <a:rPr lang="de-DE" altLang="el-GR" sz="2000" dirty="0" smtClean="0">
                <a:solidFill>
                  <a:srgbClr val="808080"/>
                </a:solidFill>
              </a:rPr>
              <a:t>.*</a:t>
            </a:r>
          </a:p>
          <a:p>
            <a:pPr>
              <a:buFontTx/>
              <a:buNone/>
            </a:pPr>
            <a:r>
              <a:rPr lang="en-US" altLang="el-GR" sz="2000" dirty="0" smtClean="0">
                <a:solidFill>
                  <a:srgbClr val="0000FF"/>
                </a:solidFill>
              </a:rPr>
              <a:t>FROM		Employees E</a:t>
            </a:r>
            <a:r>
              <a:rPr lang="en-US" altLang="el-GR" sz="2000" dirty="0" smtClean="0">
                <a:solidFill>
                  <a:srgbClr val="808080"/>
                </a:solidFill>
              </a:rPr>
              <a:t>, Orders O</a:t>
            </a:r>
          </a:p>
          <a:p>
            <a:pPr>
              <a:buFontTx/>
              <a:buNone/>
            </a:pPr>
            <a:r>
              <a:rPr lang="en-US" altLang="el-GR" sz="2000" dirty="0" smtClean="0">
                <a:solidFill>
                  <a:srgbClr val="0000FF"/>
                </a:solidFill>
              </a:rPr>
              <a:t>WHERE	E</a:t>
            </a:r>
            <a:r>
              <a:rPr lang="en-US" altLang="el-GR" sz="2000" dirty="0" smtClean="0">
                <a:solidFill>
                  <a:srgbClr val="808080"/>
                </a:solidFill>
              </a:rPr>
              <a:t>.ID = O.[Employee ID] </a:t>
            </a:r>
          </a:p>
          <a:p>
            <a:pPr>
              <a:buFontTx/>
              <a:buNone/>
            </a:pPr>
            <a:r>
              <a:rPr lang="en-US" altLang="el-GR" sz="2000" dirty="0" smtClean="0">
                <a:solidFill>
                  <a:srgbClr val="808080"/>
                </a:solidFill>
              </a:rPr>
              <a:t>			AND E.[First Name] = </a:t>
            </a:r>
            <a:r>
              <a:rPr lang="en-US" altLang="el-GR" sz="2000" dirty="0" err="1" smtClean="0">
                <a:solidFill>
                  <a:srgbClr val="808080"/>
                </a:solidFill>
              </a:rPr>
              <a:t>N</a:t>
            </a:r>
            <a:r>
              <a:rPr lang="en-US" altLang="el-GR" sz="2000" dirty="0" err="1" smtClean="0">
                <a:solidFill>
                  <a:srgbClr val="FF0000"/>
                </a:solidFill>
              </a:rPr>
              <a:t>'Anne</a:t>
            </a:r>
            <a:r>
              <a:rPr lang="en-US" altLang="el-GR" sz="2000" dirty="0" smtClean="0">
                <a:solidFill>
                  <a:srgbClr val="FF0000"/>
                </a:solidFill>
              </a:rPr>
              <a:t>' </a:t>
            </a:r>
          </a:p>
          <a:p>
            <a:pPr>
              <a:buFontTx/>
              <a:buNone/>
            </a:pPr>
            <a:r>
              <a:rPr lang="en-US" altLang="el-GR" sz="2000" dirty="0" smtClean="0">
                <a:solidFill>
                  <a:srgbClr val="FF0000"/>
                </a:solidFill>
              </a:rPr>
              <a:t>			</a:t>
            </a:r>
            <a:r>
              <a:rPr lang="en-US" altLang="el-GR" sz="2000" dirty="0" smtClean="0">
                <a:solidFill>
                  <a:srgbClr val="808080"/>
                </a:solidFill>
              </a:rPr>
              <a:t>AND E.[Last Name] = </a:t>
            </a:r>
            <a:r>
              <a:rPr lang="en-US" altLang="el-GR" sz="2000" dirty="0" err="1" smtClean="0">
                <a:solidFill>
                  <a:srgbClr val="808080"/>
                </a:solidFill>
              </a:rPr>
              <a:t>N</a:t>
            </a:r>
            <a:r>
              <a:rPr lang="en-US" altLang="el-GR" sz="2000" dirty="0" err="1" smtClean="0">
                <a:solidFill>
                  <a:srgbClr val="FF0000"/>
                </a:solidFill>
              </a:rPr>
              <a:t>'Hellung</a:t>
            </a:r>
            <a:r>
              <a:rPr lang="en-US" altLang="el-GR" sz="2000" dirty="0" smtClean="0">
                <a:solidFill>
                  <a:srgbClr val="FF0000"/>
                </a:solidFill>
              </a:rPr>
              <a:t>-Larsen’</a:t>
            </a:r>
          </a:p>
        </p:txBody>
      </p:sp>
    </p:spTree>
    <p:extLst>
      <p:ext uri="{BB962C8B-B14F-4D97-AF65-F5344CB8AC3E}">
        <p14:creationId xmlns:p14="http://schemas.microsoft.com/office/powerpoint/2010/main" val="3827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l-GR" smtClean="0"/>
              <a:t>Solutions</a:t>
            </a:r>
            <a:endParaRPr lang="el-GR" altLang="el-GR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l-GR" sz="2000" b="1" smtClean="0"/>
              <a:t>Query 6</a:t>
            </a:r>
            <a:endParaRPr lang="el-GR" altLang="el-G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SELECT	</a:t>
            </a:r>
            <a:r>
              <a:rPr lang="de-DE" altLang="el-GR" sz="2000" smtClean="0">
                <a:solidFill>
                  <a:srgbClr val="808080"/>
                </a:solidFill>
              </a:rPr>
              <a:t>*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Orders O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WHERE	O</a:t>
            </a:r>
            <a:r>
              <a:rPr lang="en-US" altLang="el-GR" sz="2000" smtClean="0">
                <a:solidFill>
                  <a:srgbClr val="808080"/>
                </a:solidFill>
              </a:rPr>
              <a:t>.[Employee ID]=9 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808080"/>
                </a:solidFill>
              </a:rPr>
              <a:t>			AND O.[Order Date]&gt;=</a:t>
            </a:r>
            <a:r>
              <a:rPr lang="en-US" altLang="el-GR" sz="2000" smtClean="0">
                <a:solidFill>
                  <a:srgbClr val="FF0000"/>
                </a:solidFill>
              </a:rPr>
              <a:t>'2006-05-12'</a:t>
            </a:r>
          </a:p>
          <a:p>
            <a:pPr>
              <a:buFontTx/>
              <a:buNone/>
            </a:pPr>
            <a:endParaRPr lang="el-GR" altLang="el-G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GB" altLang="el-GR" sz="2000" b="1" smtClean="0"/>
              <a:t>Query 7</a:t>
            </a:r>
            <a:endParaRPr lang="el-GR" altLang="el-G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SELECT	OD</a:t>
            </a:r>
            <a:r>
              <a:rPr lang="de-DE" altLang="el-GR" sz="2000" smtClean="0">
                <a:solidFill>
                  <a:srgbClr val="808080"/>
                </a:solidFill>
              </a:rPr>
              <a:t>.*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FROM		[Order Details] OD</a:t>
            </a:r>
            <a:r>
              <a:rPr lang="en-US" altLang="el-GR" sz="2000" smtClean="0">
                <a:solidFill>
                  <a:srgbClr val="808080"/>
                </a:solidFill>
              </a:rPr>
              <a:t>, Orders O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WHERE	OD</a:t>
            </a:r>
            <a:r>
              <a:rPr lang="en-US" altLang="el-GR" sz="2000" smtClean="0">
                <a:solidFill>
                  <a:srgbClr val="808080"/>
                </a:solidFill>
              </a:rPr>
              <a:t>.[Order ID]=O.[Order ID] 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808080"/>
                </a:solidFill>
              </a:rPr>
              <a:t>			AND O.[Employee ID]=9 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808080"/>
                </a:solidFill>
              </a:rPr>
              <a:t>			AND O.[Order Date]&gt;=</a:t>
            </a:r>
            <a:r>
              <a:rPr lang="en-US" altLang="el-GR" sz="2000" smtClean="0">
                <a:solidFill>
                  <a:srgbClr val="FF0000"/>
                </a:solidFill>
              </a:rPr>
              <a:t>'2006-05-12'</a:t>
            </a:r>
          </a:p>
          <a:p>
            <a:pPr>
              <a:buFontTx/>
              <a:buNone/>
            </a:pPr>
            <a:endParaRPr lang="el-GR" altLang="el-GR" sz="2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l-GR" smtClean="0"/>
              <a:t>Solutions</a:t>
            </a:r>
            <a:endParaRPr lang="el-GR" altLang="el-GR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l-GR" sz="2000" b="1" smtClean="0"/>
              <a:t>Query 8</a:t>
            </a:r>
            <a:endParaRPr lang="el-GR" altLang="el-G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SELECT	P</a:t>
            </a:r>
            <a:r>
              <a:rPr lang="en-US" altLang="el-GR" sz="2000" smtClean="0">
                <a:solidFill>
                  <a:srgbClr val="808080"/>
                </a:solidFill>
              </a:rPr>
              <a:t>.ID, P.[Product Name]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Products P</a:t>
            </a:r>
          </a:p>
          <a:p>
            <a:pPr>
              <a:buFontTx/>
              <a:buNone/>
            </a:pPr>
            <a:endParaRPr lang="en-GB" altLang="el-GR" sz="2000" b="1" smtClean="0"/>
          </a:p>
          <a:p>
            <a:pPr>
              <a:buFontTx/>
              <a:buNone/>
            </a:pPr>
            <a:r>
              <a:rPr lang="en-GB" altLang="el-GR" sz="2000" b="1" smtClean="0"/>
              <a:t>Query 9</a:t>
            </a:r>
            <a:endParaRPr lang="el-GR" altLang="el-GR" sz="200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SELECT	P</a:t>
            </a:r>
            <a:r>
              <a:rPr lang="en-US" altLang="el-GR" sz="2000" smtClean="0">
                <a:solidFill>
                  <a:srgbClr val="808080"/>
                </a:solidFill>
              </a:rPr>
              <a:t>.ID, P.[Product Name]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Products P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WHERE	P</a:t>
            </a:r>
            <a:r>
              <a:rPr lang="de-DE" altLang="el-GR" sz="2000" smtClean="0">
                <a:solidFill>
                  <a:srgbClr val="808080"/>
                </a:solidFill>
              </a:rPr>
              <a:t>.Category=</a:t>
            </a:r>
            <a:r>
              <a:rPr lang="de-DE" altLang="el-GR" sz="2000" smtClean="0">
                <a:solidFill>
                  <a:srgbClr val="FF0000"/>
                </a:solidFill>
              </a:rPr>
              <a:t>'Beverages'</a:t>
            </a:r>
          </a:p>
          <a:p>
            <a:pPr>
              <a:buFontTx/>
              <a:buNone/>
            </a:pPr>
            <a:endParaRPr lang="en-GB" altLang="el-G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GB" altLang="el-GR" sz="2000" b="1" smtClean="0"/>
              <a:t>Query 10</a:t>
            </a:r>
            <a:endParaRPr lang="el-GR" altLang="el-G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SELECT	DISTINCT P</a:t>
            </a:r>
            <a:r>
              <a:rPr lang="en-US" altLang="el-GR" sz="2000" smtClean="0">
                <a:solidFill>
                  <a:srgbClr val="808080"/>
                </a:solidFill>
              </a:rPr>
              <a:t>.ID, P.[Product Name]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FROM		Products P</a:t>
            </a:r>
            <a:r>
              <a:rPr lang="en-US" altLang="el-GR" sz="2000" smtClean="0">
                <a:solidFill>
                  <a:srgbClr val="808080"/>
                </a:solidFill>
              </a:rPr>
              <a:t>, [Order Details] OD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WHERE	OD</a:t>
            </a:r>
            <a:r>
              <a:rPr lang="en-US" altLang="el-GR" sz="2000" smtClean="0">
                <a:solidFill>
                  <a:srgbClr val="808080"/>
                </a:solidFill>
              </a:rPr>
              <a:t>.[Product ID]=P.ID</a:t>
            </a:r>
            <a:endParaRPr lang="en-GB" altLang="el-GR" sz="2000" smtClean="0"/>
          </a:p>
        </p:txBody>
      </p:sp>
    </p:spTree>
    <p:extLst>
      <p:ext uri="{BB962C8B-B14F-4D97-AF65-F5344CB8AC3E}">
        <p14:creationId xmlns:p14="http://schemas.microsoft.com/office/powerpoint/2010/main" val="2097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l-GR" smtClean="0"/>
              <a:t>Solutions</a:t>
            </a:r>
            <a:endParaRPr lang="el-GR" altLang="el-GR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l-GR" sz="2000" b="1" smtClean="0"/>
              <a:t>Query 11</a:t>
            </a:r>
            <a:endParaRPr lang="el-GR" altLang="el-GR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SELECT	P</a:t>
            </a:r>
            <a:r>
              <a:rPr lang="en-US" altLang="el-GR" sz="2000" smtClean="0">
                <a:solidFill>
                  <a:srgbClr val="808080"/>
                </a:solidFill>
              </a:rPr>
              <a:t>.ID, P.[Product Name]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Products P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WHERE	</a:t>
            </a:r>
            <a:r>
              <a:rPr lang="de-DE" altLang="el-GR" sz="2000" smtClean="0">
                <a:solidFill>
                  <a:srgbClr val="808080"/>
                </a:solidFill>
              </a:rPr>
              <a:t>NOT P.ID IN (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			SELECT	DISTINCT P</a:t>
            </a:r>
            <a:r>
              <a:rPr lang="de-DE" altLang="el-GR" sz="2000" smtClean="0">
                <a:solidFill>
                  <a:srgbClr val="808080"/>
                </a:solidFill>
              </a:rPr>
              <a:t>.ID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			FROM	Products P</a:t>
            </a:r>
            <a:r>
              <a:rPr lang="en-US" altLang="el-GR" sz="2000" smtClean="0">
                <a:solidFill>
                  <a:srgbClr val="808080"/>
                </a:solidFill>
              </a:rPr>
              <a:t>, [Order Details] OD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			WHERE	OD</a:t>
            </a:r>
            <a:r>
              <a:rPr lang="en-US" altLang="el-GR" sz="2000" smtClean="0">
                <a:solidFill>
                  <a:srgbClr val="808080"/>
                </a:solidFill>
              </a:rPr>
              <a:t>.[Product ID]=P.ID)</a:t>
            </a:r>
          </a:p>
          <a:p>
            <a:pPr>
              <a:buFontTx/>
              <a:buNone/>
            </a:pPr>
            <a:r>
              <a:rPr lang="en-GB" altLang="el-GR" sz="2000" b="1" smtClean="0"/>
              <a:t>Query 11b</a:t>
            </a:r>
            <a:endParaRPr lang="el-GR" altLang="el-GR" sz="2000" smtClean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SELECT	P</a:t>
            </a:r>
            <a:r>
              <a:rPr lang="en-US" altLang="el-GR" sz="2000" smtClean="0">
                <a:solidFill>
                  <a:srgbClr val="808080"/>
                </a:solidFill>
              </a:rPr>
              <a:t>.ID, P.[Product Name]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FROM		Products P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WHERE	</a:t>
            </a:r>
            <a:r>
              <a:rPr lang="de-DE" altLang="el-GR" sz="2000" smtClean="0">
                <a:solidFill>
                  <a:srgbClr val="808080"/>
                </a:solidFill>
              </a:rPr>
              <a:t>NOT EXISTS (</a:t>
            </a:r>
          </a:p>
          <a:p>
            <a:pPr>
              <a:buFontTx/>
              <a:buNone/>
            </a:pPr>
            <a:r>
              <a:rPr lang="de-DE" altLang="el-GR" sz="2000" smtClean="0">
                <a:solidFill>
                  <a:srgbClr val="0000FF"/>
                </a:solidFill>
              </a:rPr>
              <a:t>			SELECT	</a:t>
            </a:r>
            <a:r>
              <a:rPr lang="de-DE" altLang="el-GR" sz="2000" smtClean="0">
                <a:solidFill>
                  <a:srgbClr val="808080"/>
                </a:solidFill>
              </a:rPr>
              <a:t>*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			FROM	Products P2</a:t>
            </a:r>
            <a:r>
              <a:rPr lang="en-US" altLang="el-GR" sz="2000" smtClean="0">
                <a:solidFill>
                  <a:srgbClr val="808080"/>
                </a:solidFill>
              </a:rPr>
              <a:t>, [Order Details] OD</a:t>
            </a:r>
          </a:p>
          <a:p>
            <a:pPr>
              <a:buFontTx/>
              <a:buNone/>
            </a:pPr>
            <a:r>
              <a:rPr lang="en-US" altLang="el-GR" sz="2000" smtClean="0">
                <a:solidFill>
                  <a:srgbClr val="0000FF"/>
                </a:solidFill>
              </a:rPr>
              <a:t>			WHERE OD</a:t>
            </a:r>
            <a:r>
              <a:rPr lang="en-US" altLang="el-GR" sz="2000" smtClean="0">
                <a:solidFill>
                  <a:srgbClr val="808080"/>
                </a:solidFill>
              </a:rPr>
              <a:t>.[Product ID]=P2.ID AND P.ID=P2.ID)</a:t>
            </a:r>
          </a:p>
          <a:p>
            <a:pPr>
              <a:buFontTx/>
              <a:buNone/>
            </a:pPr>
            <a:endParaRPr lang="en-GB" altLang="el-GR" sz="2000" smtClean="0"/>
          </a:p>
          <a:p>
            <a:pPr>
              <a:buFontTx/>
              <a:buNone/>
            </a:pPr>
            <a:endParaRPr lang="en-GB" altLang="el-GR" sz="2000" smtClean="0"/>
          </a:p>
        </p:txBody>
      </p:sp>
    </p:spTree>
    <p:extLst>
      <p:ext uri="{BB962C8B-B14F-4D97-AF65-F5344CB8AC3E}">
        <p14:creationId xmlns:p14="http://schemas.microsoft.com/office/powerpoint/2010/main" val="33438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4615</TotalTime>
  <Words>35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1_Default Design</vt:lpstr>
      <vt:lpstr>EPL342 –Databases</vt:lpstr>
      <vt:lpstr>Solutions</vt:lpstr>
      <vt:lpstr>Solutions</vt:lpstr>
      <vt:lpstr>Solutions</vt:lpstr>
      <vt:lpstr>Solutions</vt:lpstr>
      <vt:lpstr>Solutions</vt:lpstr>
    </vt:vector>
  </TitlesOfParts>
  <Company>University of Cyprus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8 - Solutions</dc:title>
  <dc:subject>EPL342 - Database Systems</dc:subject>
  <dc:creator>Chris Panayiotou</dc:creator>
  <cp:lastModifiedBy>Chris Panayiotou</cp:lastModifiedBy>
  <cp:revision>337</cp:revision>
  <dcterms:created xsi:type="dcterms:W3CDTF">2007-01-08T17:41:45Z</dcterms:created>
  <dcterms:modified xsi:type="dcterms:W3CDTF">2019-11-01T09:45:38Z</dcterms:modified>
</cp:coreProperties>
</file>