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1" r:id="rId6"/>
    <p:sldId id="267" r:id="rId7"/>
    <p:sldId id="262" r:id="rId8"/>
    <p:sldId id="263" r:id="rId9"/>
    <p:sldId id="264" r:id="rId10"/>
    <p:sldId id="266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5C9DD-CA79-4362-8562-6C1C2603D6F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D2A06-25CD-4C68-939C-D3B82590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A06-25CD-4C68-939C-D3B82590F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4E83-BB27-42EC-A3D7-2AFCC6DC4AE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99-69CA-4344-90AC-1A20DFF9F4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4E83-BB27-42EC-A3D7-2AFCC6DC4AE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99-69CA-4344-90AC-1A20DFF9F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4E83-BB27-42EC-A3D7-2AFCC6DC4AE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99-69CA-4344-90AC-1A20DFF9F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4E83-BB27-42EC-A3D7-2AFCC6DC4AE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99-69CA-4344-90AC-1A20DFF9F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4E83-BB27-42EC-A3D7-2AFCC6DC4AE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99-69CA-4344-90AC-1A20DFF9F4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4E83-BB27-42EC-A3D7-2AFCC6DC4AE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99-69CA-4344-90AC-1A20DFF9F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4E83-BB27-42EC-A3D7-2AFCC6DC4AE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99-69CA-4344-90AC-1A20DFF9F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4E83-BB27-42EC-A3D7-2AFCC6DC4AE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D7F99-69CA-4344-90AC-1A20DFF9F4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4E83-BB27-42EC-A3D7-2AFCC6DC4AE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99-69CA-4344-90AC-1A20DFF9F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4E83-BB27-42EC-A3D7-2AFCC6DC4AE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5D7F99-69CA-4344-90AC-1A20DFF9F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AE84E83-BB27-42EC-A3D7-2AFCC6DC4AE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99-69CA-4344-90AC-1A20DFF9F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E84E83-BB27-42EC-A3D7-2AFCC6DC4AE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5D7F99-69CA-4344-90AC-1A20DFF9F46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Game Development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Charis</a:t>
            </a:r>
            <a:r>
              <a:rPr lang="en-US" dirty="0" smtClean="0"/>
              <a:t> </a:t>
            </a:r>
            <a:r>
              <a:rPr lang="en-US" dirty="0" err="1" smtClean="0"/>
              <a:t>Marangos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8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Marmalade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Cross-platform</a:t>
            </a:r>
          </a:p>
          <a:p>
            <a:pPr lvl="1"/>
            <a:r>
              <a:rPr lang="en-US" dirty="0" smtClean="0"/>
              <a:t>Android,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Symbian</a:t>
            </a:r>
          </a:p>
          <a:p>
            <a:pPr lvl="1"/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endParaRPr lang="en-US" dirty="0" smtClean="0"/>
          </a:p>
          <a:p>
            <a:r>
              <a:rPr lang="en-US" dirty="0" smtClean="0"/>
              <a:t>Application and Game SDK</a:t>
            </a:r>
          </a:p>
          <a:p>
            <a:r>
              <a:rPr lang="en-US" dirty="0" smtClean="0"/>
              <a:t>Mature product, good support</a:t>
            </a:r>
          </a:p>
          <a:p>
            <a:r>
              <a:rPr lang="en-US" dirty="0" smtClean="0"/>
              <a:t>Powerful 3D pipeline</a:t>
            </a:r>
          </a:p>
          <a:p>
            <a:pPr lvl="1"/>
            <a:r>
              <a:rPr lang="en-US" dirty="0" smtClean="0"/>
              <a:t>Optimal performance geared for specific devices</a:t>
            </a:r>
          </a:p>
          <a:p>
            <a:pPr lvl="1"/>
            <a:r>
              <a:rPr lang="en-US" dirty="0" smtClean="0"/>
              <a:t>Full access to OpenGL ES 2.0</a:t>
            </a:r>
          </a:p>
          <a:p>
            <a:r>
              <a:rPr lang="en-US" dirty="0" smtClean="0"/>
              <a:t>Language: C++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/>
              <a:t>Compiles natively (uses NDK for Android)</a:t>
            </a:r>
          </a:p>
          <a:p>
            <a:pPr lvl="1"/>
            <a:r>
              <a:rPr lang="en-US" dirty="0" smtClean="0"/>
              <a:t>Supports ASM instructions</a:t>
            </a:r>
          </a:p>
          <a:p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Need for Speed Shift</a:t>
            </a:r>
          </a:p>
          <a:p>
            <a:pPr lvl="1"/>
            <a:r>
              <a:rPr lang="en-US" dirty="0" smtClean="0"/>
              <a:t>Pro Evolution Soccer 2011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 descr="http://www.madewithmarmalade.com/sites/all/examples/needforspeed/NFSS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8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adewithmarmalade.com/sites/all/examples/PES/300x200_PE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05064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6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Android OpenGL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LibGDX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Drawing text in standard Android SDK: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98823"/>
            <a:ext cx="4358886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// Create an empty, mutable bitmap</a:t>
            </a: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Bitmap </a:t>
            </a:r>
            <a:r>
              <a:rPr lang="en-US" sz="700" dirty="0" err="1">
                <a:latin typeface="Consolas" pitchFamily="49" charset="0"/>
                <a:cs typeface="Consolas" pitchFamily="49" charset="0"/>
              </a:rPr>
              <a:t>bitmap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700" dirty="0" err="1">
                <a:latin typeface="Consolas" pitchFamily="49" charset="0"/>
                <a:cs typeface="Consolas" pitchFamily="49" charset="0"/>
              </a:rPr>
              <a:t>Bitmap.createBitmap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(256, 256, Bitmap.Config.ARGB_4444);</a:t>
            </a: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// get a canvas to paint over the bitmap</a:t>
            </a: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Canvas </a:t>
            </a:r>
            <a:r>
              <a:rPr lang="en-US" sz="700" dirty="0" err="1">
                <a:latin typeface="Consolas" pitchFamily="49" charset="0"/>
                <a:cs typeface="Consolas" pitchFamily="49" charset="0"/>
              </a:rPr>
              <a:t>canvas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 = new Canvas(bitmap);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bitmap.eraseColor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(0);</a:t>
            </a:r>
          </a:p>
          <a:p>
            <a:endParaRPr lang="en-US" sz="700" dirty="0">
              <a:latin typeface="Consolas" pitchFamily="49" charset="0"/>
              <a:cs typeface="Consolas" pitchFamily="49" charset="0"/>
            </a:endParaRP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// get a background image from resources</a:t>
            </a: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// note the image format must match the bitmap format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Drawable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 background = </a:t>
            </a:r>
            <a:r>
              <a:rPr lang="en-US" sz="700" dirty="0" err="1">
                <a:latin typeface="Consolas" pitchFamily="49" charset="0"/>
                <a:cs typeface="Consolas" pitchFamily="49" charset="0"/>
              </a:rPr>
              <a:t>context.getResources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700" dirty="0" err="1">
                <a:latin typeface="Consolas" pitchFamily="49" charset="0"/>
                <a:cs typeface="Consolas" pitchFamily="49" charset="0"/>
              </a:rPr>
              <a:t>getDrawable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700" dirty="0" err="1">
                <a:latin typeface="Consolas" pitchFamily="49" charset="0"/>
                <a:cs typeface="Consolas" pitchFamily="49" charset="0"/>
              </a:rPr>
              <a:t>R.drawable.background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background.setBounds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(0, 0, 256, 256);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background.draw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(canvas); // draw the background to our bitmap</a:t>
            </a:r>
          </a:p>
          <a:p>
            <a:endParaRPr lang="en-US" sz="700" dirty="0">
              <a:latin typeface="Consolas" pitchFamily="49" charset="0"/>
              <a:cs typeface="Consolas" pitchFamily="49" charset="0"/>
            </a:endParaRP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// Draw the text</a:t>
            </a: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Paint </a:t>
            </a:r>
            <a:r>
              <a:rPr lang="en-US" sz="700" dirty="0" err="1">
                <a:latin typeface="Consolas" pitchFamily="49" charset="0"/>
                <a:cs typeface="Consolas" pitchFamily="49" charset="0"/>
              </a:rPr>
              <a:t>textPaint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 = new Paint();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textPaint.setTextSize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(32);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textPaint.setAntiAlias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textPaint.setARGB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(0xff, 0x00, 0x00, 0x00);</a:t>
            </a: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// draw the text centered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canvas.drawText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("Hello World", 16,112, </a:t>
            </a:r>
            <a:r>
              <a:rPr lang="en-US" sz="700" dirty="0" err="1">
                <a:latin typeface="Consolas" pitchFamily="49" charset="0"/>
                <a:cs typeface="Consolas" pitchFamily="49" charset="0"/>
              </a:rPr>
              <a:t>textPaint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700" dirty="0">
              <a:latin typeface="Consolas" pitchFamily="49" charset="0"/>
              <a:cs typeface="Consolas" pitchFamily="49" charset="0"/>
            </a:endParaRP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//Generate one texture pointer...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gl.glGenTextures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(1, textures, 0);</a:t>
            </a: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//...and bind it to our array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gl.glBindTexture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(GL10.GL_TEXTURE_2D, textures[0]);</a:t>
            </a:r>
          </a:p>
          <a:p>
            <a:endParaRPr lang="en-US" sz="700" dirty="0">
              <a:latin typeface="Consolas" pitchFamily="49" charset="0"/>
              <a:cs typeface="Consolas" pitchFamily="49" charset="0"/>
            </a:endParaRP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//Create Nearest Filtered Texture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gl.glTexParameterf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(GL10.GL_TEXTURE_2D, GL10.GL_TEXTURE_MIN_FILTER, GL10.GL_NEAREST);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gl.glTexParameterf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(GL10.GL_TEXTURE_2D, GL10.GL_TEXTURE_MAG_FILTER, GL10.GL_LINEAR);</a:t>
            </a:r>
          </a:p>
          <a:p>
            <a:endParaRPr lang="en-US" sz="700" dirty="0">
              <a:latin typeface="Consolas" pitchFamily="49" charset="0"/>
              <a:cs typeface="Consolas" pitchFamily="49" charset="0"/>
            </a:endParaRP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//Different possible texture parameters, e.g. GL10.GL_CLAMP_TO_EDGE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gl.glTexParameterf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(GL10.GL_TEXTURE_2D, GL10.GL_TEXTURE_WRAP_S, GL10.GL_REPEAT);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gl.glTexParameterf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(GL10.GL_TEXTURE_2D, GL10.GL_TEXTURE_WRAP_T, GL10.GL_REPEAT);</a:t>
            </a:r>
          </a:p>
          <a:p>
            <a:endParaRPr lang="en-US" sz="700" dirty="0">
              <a:latin typeface="Consolas" pitchFamily="49" charset="0"/>
              <a:cs typeface="Consolas" pitchFamily="49" charset="0"/>
            </a:endParaRP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//Use the Android </a:t>
            </a:r>
            <a:r>
              <a:rPr lang="en-US" sz="700" dirty="0" err="1">
                <a:latin typeface="Consolas" pitchFamily="49" charset="0"/>
                <a:cs typeface="Consolas" pitchFamily="49" charset="0"/>
              </a:rPr>
              <a:t>GLUtils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 to specify a two-dimensional texture image from our bitmap</a:t>
            </a: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GLUtils.texImage2D(GL10.GL_TEXTURE_2D, 0, bitmap, 0);</a:t>
            </a:r>
          </a:p>
          <a:p>
            <a:endParaRPr lang="en-US" sz="700" dirty="0">
              <a:latin typeface="Consolas" pitchFamily="49" charset="0"/>
              <a:cs typeface="Consolas" pitchFamily="49" charset="0"/>
            </a:endParaRPr>
          </a:p>
          <a:p>
            <a:r>
              <a:rPr lang="en-US" sz="700" dirty="0">
                <a:latin typeface="Consolas" pitchFamily="49" charset="0"/>
                <a:cs typeface="Consolas" pitchFamily="49" charset="0"/>
              </a:rPr>
              <a:t>//Clean up</a:t>
            </a:r>
          </a:p>
          <a:p>
            <a:r>
              <a:rPr lang="en-US" sz="700" dirty="0" err="1">
                <a:latin typeface="Consolas" pitchFamily="49" charset="0"/>
                <a:cs typeface="Consolas" pitchFamily="49" charset="0"/>
              </a:rPr>
              <a:t>bitmap.recycle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();</a:t>
            </a:r>
            <a:endParaRPr lang="en-US" sz="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4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Android OpenGL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LibGDX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Drawing text in </a:t>
            </a:r>
            <a:r>
              <a:rPr lang="en-US" sz="1800" dirty="0" err="1" smtClean="0"/>
              <a:t>LibGDX</a:t>
            </a:r>
            <a:r>
              <a:rPr lang="en-US" sz="1800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439" y="2019612"/>
            <a:ext cx="75039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BitmapFont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font;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SpriteBatch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batch;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public void create()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font =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BitmapFont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batch =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SpriteBatch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public void render()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Gdx.graphics.getGL10().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glClear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(GL10.GL_COLOR_BUFFER_BIT);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batch.begin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font.draw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(batch, "Hello World!", 10, 10);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//..rest of drawing code for other elements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batch.end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implementation of the tic </a:t>
            </a:r>
            <a:r>
              <a:rPr lang="en-US" dirty="0" err="1" smtClean="0"/>
              <a:t>tac</a:t>
            </a:r>
            <a:r>
              <a:rPr lang="en-US" dirty="0" smtClean="0"/>
              <a:t> toe game, using </a:t>
            </a:r>
            <a:r>
              <a:rPr lang="en-US" dirty="0" err="1" smtClean="0"/>
              <a:t>LibGDX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47244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06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4025"/>
            <a:ext cx="47244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76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4025"/>
            <a:ext cx="47244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33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59360"/>
            <a:ext cx="7934824" cy="284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09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1502"/>
            <a:ext cx="8316416" cy="298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890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0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Games versus Most Applications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Technical implementation is hard</a:t>
            </a:r>
          </a:p>
          <a:p>
            <a:pPr lvl="1"/>
            <a:r>
              <a:rPr lang="en-US" dirty="0" smtClean="0"/>
              <a:t>Real-time and responsive (at least 25 frames per second)</a:t>
            </a:r>
          </a:p>
          <a:p>
            <a:pPr lvl="1"/>
            <a:r>
              <a:rPr lang="en-US" dirty="0" smtClean="0"/>
              <a:t>Hungry for Battery and other Resources</a:t>
            </a:r>
          </a:p>
          <a:p>
            <a:pPr lvl="1"/>
            <a:r>
              <a:rPr lang="en-US" dirty="0" smtClean="0"/>
              <a:t>Dynamic experience (many objects to draw and update)</a:t>
            </a:r>
          </a:p>
          <a:p>
            <a:r>
              <a:rPr lang="en-US" dirty="0" smtClean="0"/>
              <a:t>Logic implementation</a:t>
            </a:r>
          </a:p>
          <a:p>
            <a:pPr lvl="1"/>
            <a:r>
              <a:rPr lang="en-US" dirty="0" smtClean="0"/>
              <a:t>Must be separate from technical implementation</a:t>
            </a:r>
          </a:p>
          <a:p>
            <a:r>
              <a:rPr lang="en-US" dirty="0" smtClean="0"/>
              <a:t>Quality of content</a:t>
            </a:r>
          </a:p>
          <a:p>
            <a:pPr lvl="1"/>
            <a:r>
              <a:rPr lang="en-US" dirty="0" smtClean="0"/>
              <a:t>Story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Sound</a:t>
            </a:r>
          </a:p>
          <a:p>
            <a:r>
              <a:rPr lang="en-US" dirty="0" smtClean="0"/>
              <a:t>Fun to play!</a:t>
            </a:r>
          </a:p>
        </p:txBody>
      </p:sp>
    </p:spTree>
    <p:extLst>
      <p:ext uri="{BB962C8B-B14F-4D97-AF65-F5344CB8AC3E}">
        <p14:creationId xmlns:p14="http://schemas.microsoft.com/office/powerpoint/2010/main" val="411524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Supported Graphics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 and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lvl="1"/>
            <a:r>
              <a:rPr lang="en-US" dirty="0" smtClean="0"/>
              <a:t>Easier to work with</a:t>
            </a:r>
          </a:p>
          <a:p>
            <a:pPr lvl="1"/>
            <a:r>
              <a:rPr lang="en-US" dirty="0" smtClean="0"/>
              <a:t>Other SDK features may be used easily (Text, </a:t>
            </a:r>
            <a:r>
              <a:rPr lang="en-US" dirty="0" err="1" smtClean="0"/>
              <a:t>AlertDialogues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Only for 2D</a:t>
            </a:r>
          </a:p>
          <a:p>
            <a:r>
              <a:rPr lang="en-US" dirty="0" smtClean="0"/>
              <a:t>OpenGL (ES 1.x, ES 2.0)</a:t>
            </a:r>
          </a:p>
          <a:p>
            <a:pPr lvl="1"/>
            <a:r>
              <a:rPr lang="en-US" dirty="0" smtClean="0"/>
              <a:t>Supports 3d graphics</a:t>
            </a:r>
          </a:p>
          <a:p>
            <a:pPr lvl="1"/>
            <a:r>
              <a:rPr lang="en-US" dirty="0" smtClean="0"/>
              <a:t>Much faster</a:t>
            </a:r>
          </a:p>
          <a:p>
            <a:pPr lvl="1"/>
            <a:r>
              <a:rPr lang="en-US" dirty="0" smtClean="0"/>
              <a:t>Hardware acceleration</a:t>
            </a:r>
          </a:p>
        </p:txBody>
      </p:sp>
    </p:spTree>
    <p:extLst>
      <p:ext uri="{BB962C8B-B14F-4D97-AF65-F5344CB8AC3E}">
        <p14:creationId xmlns:p14="http://schemas.microsoft.com/office/powerpoint/2010/main" val="321523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Less time spent in technical details</a:t>
            </a:r>
          </a:p>
          <a:p>
            <a:pPr lvl="1"/>
            <a:r>
              <a:rPr lang="en-US" dirty="0" smtClean="0"/>
              <a:t>Less native calls exposed</a:t>
            </a:r>
          </a:p>
          <a:p>
            <a:pPr lvl="1"/>
            <a:r>
              <a:rPr lang="en-US" dirty="0" smtClean="0"/>
              <a:t>Handling of devices</a:t>
            </a:r>
          </a:p>
          <a:p>
            <a:pPr lvl="1"/>
            <a:r>
              <a:rPr lang="en-US" dirty="0" smtClean="0"/>
              <a:t>Loading and handling resources</a:t>
            </a:r>
          </a:p>
          <a:p>
            <a:r>
              <a:rPr lang="en-US" dirty="0" smtClean="0"/>
              <a:t>More time available for:</a:t>
            </a:r>
          </a:p>
          <a:p>
            <a:pPr lvl="1"/>
            <a:r>
              <a:rPr lang="en-US" dirty="0" smtClean="0"/>
              <a:t>Game-specific logic programming</a:t>
            </a:r>
          </a:p>
          <a:p>
            <a:pPr lvl="1"/>
            <a:r>
              <a:rPr lang="en-US" dirty="0" smtClean="0"/>
              <a:t>Developing content</a:t>
            </a:r>
            <a:endParaRPr lang="en-US" dirty="0"/>
          </a:p>
          <a:p>
            <a:r>
              <a:rPr lang="en-US" dirty="0" smtClean="0"/>
              <a:t>Helps with portability</a:t>
            </a:r>
          </a:p>
          <a:p>
            <a:pPr lvl="1"/>
            <a:r>
              <a:rPr lang="en-US" dirty="0" smtClean="0"/>
              <a:t>Hardware abstraction</a:t>
            </a:r>
          </a:p>
          <a:p>
            <a:pPr lvl="1"/>
            <a:r>
              <a:rPr lang="en-US" dirty="0" smtClean="0"/>
              <a:t>Platform abstraction</a:t>
            </a:r>
          </a:p>
        </p:txBody>
      </p:sp>
    </p:spTree>
    <p:extLst>
      <p:ext uri="{BB962C8B-B14F-4D97-AF65-F5344CB8AC3E}">
        <p14:creationId xmlns:p14="http://schemas.microsoft.com/office/powerpoint/2010/main" val="101026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Cuttlefish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Cross-platform 2D Engine</a:t>
            </a:r>
          </a:p>
          <a:p>
            <a:pPr lvl="1"/>
            <a:r>
              <a:rPr lang="en-US" dirty="0" smtClean="0"/>
              <a:t>Windows, Mac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, Android</a:t>
            </a:r>
          </a:p>
          <a:p>
            <a:r>
              <a:rPr lang="en-US" dirty="0" smtClean="0"/>
              <a:t>The Engine is open-source</a:t>
            </a:r>
          </a:p>
          <a:p>
            <a:r>
              <a:rPr lang="en-US" dirty="0" smtClean="0"/>
              <a:t>Designer</a:t>
            </a:r>
          </a:p>
          <a:p>
            <a:pPr lvl="1"/>
            <a:r>
              <a:rPr lang="en-US" dirty="0" smtClean="0"/>
              <a:t>Not free! ($100 per year)</a:t>
            </a:r>
          </a:p>
          <a:p>
            <a:pPr lvl="1"/>
            <a:r>
              <a:rPr lang="en-US" dirty="0" smtClean="0"/>
              <a:t>Tile-based Level Editor with Layer support</a:t>
            </a:r>
          </a:p>
          <a:p>
            <a:pPr lvl="1"/>
            <a:r>
              <a:rPr lang="en-US" dirty="0" smtClean="0"/>
              <a:t>Particle Effects</a:t>
            </a:r>
          </a:p>
          <a:p>
            <a:r>
              <a:rPr lang="en-US" dirty="0" smtClean="0"/>
              <a:t>Language: </a:t>
            </a:r>
            <a:r>
              <a:rPr lang="en-US" dirty="0" err="1" smtClean="0"/>
              <a:t>Cuttlescript</a:t>
            </a:r>
            <a:endParaRPr lang="en-US" dirty="0" smtClean="0"/>
          </a:p>
          <a:p>
            <a:pPr lvl="1"/>
            <a:r>
              <a:rPr lang="en-US" dirty="0" smtClean="0"/>
              <a:t>Similar to C#</a:t>
            </a:r>
          </a:p>
          <a:p>
            <a:pPr lvl="1"/>
            <a:r>
              <a:rPr lang="en-US" dirty="0" smtClean="0"/>
              <a:t>Compiles to native code</a:t>
            </a:r>
          </a:p>
          <a:p>
            <a:r>
              <a:rPr lang="en-US" dirty="0" smtClean="0"/>
              <a:t>box2D physics</a:t>
            </a:r>
          </a:p>
          <a:p>
            <a:r>
              <a:rPr lang="en-US" dirty="0" smtClean="0"/>
              <a:t>Support for native code</a:t>
            </a:r>
          </a:p>
          <a:p>
            <a:r>
              <a:rPr lang="en-US" dirty="0" smtClean="0"/>
              <a:t>Still doesn’t support many devices</a:t>
            </a:r>
          </a:p>
          <a:p>
            <a:pPr lvl="1"/>
            <a:r>
              <a:rPr lang="en-US" dirty="0" smtClean="0"/>
              <a:t>Only 20% of Android devices</a:t>
            </a:r>
          </a:p>
        </p:txBody>
      </p:sp>
      <p:pic>
        <p:nvPicPr>
          <p:cNvPr id="1026" name="Picture 2" descr="http://www.cuttlefishengine.com/sites/default/files/cuttlefishEngineFlow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246" y="1340768"/>
            <a:ext cx="3709258" cy="525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4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2D abstraction layer for OpenGL</a:t>
            </a:r>
          </a:p>
          <a:p>
            <a:r>
              <a:rPr lang="en-US" dirty="0" smtClean="0"/>
              <a:t>Android only</a:t>
            </a:r>
          </a:p>
          <a:p>
            <a:pPr lvl="1"/>
            <a:r>
              <a:rPr lang="en-US" dirty="0" smtClean="0"/>
              <a:t>Built on top of the Android SDK</a:t>
            </a:r>
          </a:p>
          <a:p>
            <a:pPr lvl="1"/>
            <a:r>
              <a:rPr lang="en-US" dirty="0" smtClean="0"/>
              <a:t>Fully open-source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Box2D Physics</a:t>
            </a:r>
          </a:p>
          <a:p>
            <a:r>
              <a:rPr lang="en-US" dirty="0" smtClean="0"/>
              <a:t>Games:</a:t>
            </a:r>
          </a:p>
          <a:p>
            <a:pPr lvl="1"/>
            <a:r>
              <a:rPr lang="en-US" dirty="0" smtClean="0"/>
              <a:t>Bunny Shooter</a:t>
            </a:r>
            <a:endParaRPr lang="en-US" dirty="0"/>
          </a:p>
        </p:txBody>
      </p:sp>
      <p:sp>
        <p:nvSpPr>
          <p:cNvPr id="4" name="AutoShape 4" descr="http://www.cell11.com/images/android/apps/AndSudoku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cell11.com/images/android/apps/AndSudoku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88433" y="3561855"/>
            <a:ext cx="220992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http://electronicfarmyard.com/wp-content/uploads/2011/09/Bunny-Shooter-Game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006" y="1556792"/>
            <a:ext cx="3546780" cy="236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LibGDX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Cross-platform</a:t>
            </a:r>
          </a:p>
          <a:p>
            <a:pPr lvl="1"/>
            <a:r>
              <a:rPr lang="en-US" dirty="0" smtClean="0"/>
              <a:t>Windows, Linux, Mac</a:t>
            </a:r>
          </a:p>
          <a:p>
            <a:pPr lvl="1"/>
            <a:r>
              <a:rPr lang="en-US" dirty="0" smtClean="0"/>
              <a:t>Android, </a:t>
            </a:r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Free and fully open-source!</a:t>
            </a:r>
          </a:p>
          <a:p>
            <a:r>
              <a:rPr lang="en-US" dirty="0" smtClean="0"/>
              <a:t>A Complete framework, but </a:t>
            </a:r>
            <a:r>
              <a:rPr lang="en-US" u="sng" dirty="0" smtClean="0"/>
              <a:t>not a game engine</a:t>
            </a:r>
            <a:endParaRPr lang="en-US" u="sng" dirty="0"/>
          </a:p>
          <a:p>
            <a:r>
              <a:rPr lang="en-US" dirty="0" smtClean="0"/>
              <a:t>Low-level 3D with OpenGL</a:t>
            </a:r>
          </a:p>
          <a:p>
            <a:r>
              <a:rPr lang="en-US" dirty="0" smtClean="0"/>
              <a:t>High-level 3D</a:t>
            </a:r>
          </a:p>
          <a:p>
            <a:r>
              <a:rPr lang="en-US" dirty="0" smtClean="0"/>
              <a:t>High-level 2D</a:t>
            </a:r>
          </a:p>
          <a:p>
            <a:r>
              <a:rPr lang="en-US" dirty="0" smtClean="0"/>
              <a:t>Physics with box2D</a:t>
            </a:r>
          </a:p>
          <a:p>
            <a:r>
              <a:rPr lang="en-US" dirty="0" smtClean="0"/>
              <a:t>Math classes for 3D</a:t>
            </a:r>
          </a:p>
          <a:p>
            <a:r>
              <a:rPr lang="en-US" dirty="0" smtClean="0"/>
              <a:t>Utilities, Tools &amp; Extensions</a:t>
            </a:r>
          </a:p>
          <a:p>
            <a:r>
              <a:rPr lang="en-US" dirty="0" smtClean="0"/>
              <a:t>Language: Java</a:t>
            </a:r>
          </a:p>
          <a:p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Newton</a:t>
            </a:r>
          </a:p>
          <a:p>
            <a:pPr lvl="1"/>
            <a:r>
              <a:rPr lang="en-US" dirty="0" smtClean="0"/>
              <a:t>Space Rings 3D</a:t>
            </a:r>
          </a:p>
          <a:p>
            <a:endParaRPr lang="en-US" dirty="0" smtClean="0"/>
          </a:p>
        </p:txBody>
      </p:sp>
      <p:pic>
        <p:nvPicPr>
          <p:cNvPr id="6146" name="Picture 2" descr="http://wiki.libgdx-users.googlecode.com/git/images/shots/decals-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68760"/>
            <a:ext cx="4190999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alanmusselman.com/blog/wp-content/uploads/2011/02/large_featuregraphic_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36" y="3979052"/>
            <a:ext cx="4416425" cy="21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92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Android and </a:t>
            </a:r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2D games only</a:t>
            </a:r>
          </a:p>
          <a:p>
            <a:r>
              <a:rPr lang="en-US" dirty="0" smtClean="0"/>
              <a:t>Free to use, but requires subscription ($350 per year) to publish games</a:t>
            </a:r>
          </a:p>
          <a:p>
            <a:r>
              <a:rPr lang="en-US" dirty="0" smtClean="0"/>
              <a:t>Similar to Flash, geared for Flash developers</a:t>
            </a:r>
          </a:p>
          <a:p>
            <a:pPr lvl="1"/>
            <a:r>
              <a:rPr lang="en-US" dirty="0" smtClean="0"/>
              <a:t>Includes Tools which help with the reuse of Flash assets</a:t>
            </a:r>
          </a:p>
          <a:p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The Lost City</a:t>
            </a:r>
          </a:p>
          <a:p>
            <a:pPr lvl="1"/>
            <a:r>
              <a:rPr lang="en-US" dirty="0" smtClean="0"/>
              <a:t>Shovel heroes</a:t>
            </a:r>
            <a:endParaRPr lang="en-US" dirty="0"/>
          </a:p>
        </p:txBody>
      </p:sp>
      <p:pic>
        <p:nvPicPr>
          <p:cNvPr id="3074" name="Picture 2" descr="http://www.anscamobile.com/images/shovel_hero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46970"/>
            <a:ext cx="29051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8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8185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Cross-platform</a:t>
            </a:r>
          </a:p>
          <a:p>
            <a:pPr lvl="1"/>
            <a:r>
              <a:rPr lang="en-US" dirty="0" smtClean="0"/>
              <a:t>Windows, Mac and (soon, but not yet) Linux</a:t>
            </a:r>
          </a:p>
          <a:p>
            <a:pPr lvl="1"/>
            <a:r>
              <a:rPr lang="en-US" dirty="0" smtClean="0"/>
              <a:t>Web (requires plugin), Flash</a:t>
            </a:r>
          </a:p>
          <a:p>
            <a:pPr lvl="1"/>
            <a:r>
              <a:rPr lang="en-US" dirty="0" smtClean="0"/>
              <a:t>Android,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Xbox360, PS3 and Wii</a:t>
            </a:r>
          </a:p>
          <a:p>
            <a:r>
              <a:rPr lang="en-US" dirty="0" smtClean="0"/>
              <a:t>Many versions</a:t>
            </a:r>
          </a:p>
          <a:p>
            <a:pPr lvl="1"/>
            <a:r>
              <a:rPr lang="en-US" dirty="0" smtClean="0"/>
              <a:t>Standard version is free for Windows and Mac</a:t>
            </a:r>
          </a:p>
          <a:p>
            <a:pPr lvl="1"/>
            <a:r>
              <a:rPr lang="en-US" dirty="0" smtClean="0"/>
              <a:t>Pro license:  $1,500</a:t>
            </a:r>
          </a:p>
          <a:p>
            <a:pPr lvl="1"/>
            <a:r>
              <a:rPr lang="en-US" dirty="0" smtClean="0"/>
              <a:t>Android: $400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 $400</a:t>
            </a:r>
          </a:p>
          <a:p>
            <a:r>
              <a:rPr lang="en-US" dirty="0" smtClean="0"/>
              <a:t>Languages: C#, </a:t>
            </a:r>
            <a:r>
              <a:rPr lang="en-US" dirty="0" err="1" smtClean="0"/>
              <a:t>UnityScript</a:t>
            </a:r>
            <a:r>
              <a:rPr lang="en-US" dirty="0" smtClean="0"/>
              <a:t> (similar to JavaScript), Boo (similar to Python)</a:t>
            </a:r>
          </a:p>
          <a:p>
            <a:pPr lvl="1"/>
            <a:r>
              <a:rPr lang="en-US" dirty="0" smtClean="0"/>
              <a:t>It is possible to use all 3 languages in the same project</a:t>
            </a:r>
          </a:p>
          <a:p>
            <a:pPr lvl="1"/>
            <a:r>
              <a:rPr lang="en-US" dirty="0" smtClean="0"/>
              <a:t>Compiles to Mono</a:t>
            </a:r>
          </a:p>
          <a:p>
            <a:pPr lvl="1"/>
            <a:r>
              <a:rPr lang="en-US" dirty="0" smtClean="0"/>
              <a:t>Slight overhead</a:t>
            </a:r>
          </a:p>
          <a:p>
            <a:r>
              <a:rPr lang="en-US" dirty="0" smtClean="0"/>
              <a:t>Extremely easy to use</a:t>
            </a:r>
          </a:p>
          <a:p>
            <a:r>
              <a:rPr lang="en-US" dirty="0" smtClean="0"/>
              <a:t>Very powerful, with a plethora of features</a:t>
            </a:r>
          </a:p>
          <a:p>
            <a:r>
              <a:rPr lang="en-US" dirty="0" smtClean="0"/>
              <a:t>Not recommended for 2D games</a:t>
            </a:r>
          </a:p>
          <a:p>
            <a:r>
              <a:rPr lang="en-US" dirty="0" smtClean="0"/>
              <a:t>Games</a:t>
            </a:r>
          </a:p>
          <a:p>
            <a:pPr lvl="1"/>
            <a:r>
              <a:rPr lang="en-US" dirty="0" err="1" smtClean="0"/>
              <a:t>Shadowgun</a:t>
            </a:r>
            <a:endParaRPr lang="en-US" dirty="0" smtClean="0"/>
          </a:p>
          <a:p>
            <a:pPr lvl="1"/>
            <a:r>
              <a:rPr lang="en-US" dirty="0" smtClean="0"/>
              <a:t>Angry Viking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www.fever18.com/wp-content/uploads/2012/01/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85" y="3212976"/>
            <a:ext cx="326436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ownload.unity3d.com/images/unit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44824"/>
            <a:ext cx="24669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87448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1674</TotalTime>
  <Words>750</Words>
  <Application>Microsoft Office PowerPoint</Application>
  <PresentationFormat>On-screen Show (4:3)</PresentationFormat>
  <Paragraphs>188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Android Game Development Libraries</vt:lpstr>
      <vt:lpstr>Games versus Most Applications </vt:lpstr>
      <vt:lpstr>Supported Graphics for Android</vt:lpstr>
      <vt:lpstr>Game Libraries</vt:lpstr>
      <vt:lpstr>Cuttlefish Engine</vt:lpstr>
      <vt:lpstr>AndEngine</vt:lpstr>
      <vt:lpstr>LibGDX</vt:lpstr>
      <vt:lpstr>Corona</vt:lpstr>
      <vt:lpstr>Unity 3D</vt:lpstr>
      <vt:lpstr>Marmalade</vt:lpstr>
      <vt:lpstr>Standard Android OpenGL vs LibGDX!</vt:lpstr>
      <vt:lpstr>Standard Android OpenGL vs LibGDX!</vt:lpstr>
      <vt:lpstr>Tic Tac Toe</vt:lpstr>
      <vt:lpstr>Tic Tac Toe</vt:lpstr>
      <vt:lpstr>Tic Tac Toe</vt:lpstr>
      <vt:lpstr>Tic Tac Toe</vt:lpstr>
      <vt:lpstr>Tic Tac Toe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Game Development</dc:title>
  <dc:creator>Zoodinger</dc:creator>
  <cp:lastModifiedBy>Zoodinger</cp:lastModifiedBy>
  <cp:revision>165</cp:revision>
  <dcterms:created xsi:type="dcterms:W3CDTF">2012-04-12T17:23:15Z</dcterms:created>
  <dcterms:modified xsi:type="dcterms:W3CDTF">2012-04-27T09:43:12Z</dcterms:modified>
</cp:coreProperties>
</file>