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2" r:id="rId2"/>
    <p:sldId id="256" r:id="rId3"/>
    <p:sldId id="257" r:id="rId4"/>
    <p:sldId id="258" r:id="rId5"/>
    <p:sldId id="287" r:id="rId6"/>
    <p:sldId id="283" r:id="rId7"/>
    <p:sldId id="284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1" r:id="rId30"/>
    <p:sldId id="289" r:id="rId31"/>
  </p:sldIdLst>
  <p:sldSz cx="10080625" cy="7559675"/>
  <p:notesSz cx="7772400" cy="10058400"/>
  <p:defaultTextStyle>
    <a:defPPr>
      <a:defRPr lang="el-GR"/>
    </a:defPPr>
    <a:lvl1pPr marL="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44" autoAdjust="0"/>
  </p:normalViewPr>
  <p:slideViewPr>
    <p:cSldViewPr>
      <p:cViewPr>
        <p:scale>
          <a:sx n="50" d="100"/>
          <a:sy n="50" d="100"/>
        </p:scale>
        <p:origin x="-1800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BFD4EEA-520B-4151-AD47-DA7FDA27150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803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EA2FDC-6394-4B1F-8CAE-3B2C0F477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12" marR="0" indent="-215912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010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1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EA2FDC-6394-4B1F-8CAE-3B2C0F477D3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055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>
              <a:buNone/>
            </a:pPr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88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9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7" y="301629"/>
            <a:ext cx="6653213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07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4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0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0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8"/>
            <a:ext cx="44592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8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29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7" y="303217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21" indent="0">
              <a:buNone/>
              <a:defRPr sz="1800" b="1"/>
            </a:lvl3pPr>
            <a:lvl4pPr marL="1371031" indent="0">
              <a:buNone/>
              <a:defRPr sz="1700" b="1"/>
            </a:lvl4pPr>
            <a:lvl5pPr marL="1828041" indent="0">
              <a:buNone/>
              <a:defRPr sz="1700" b="1"/>
            </a:lvl5pPr>
            <a:lvl6pPr marL="2285052" indent="0">
              <a:buNone/>
              <a:defRPr sz="1700" b="1"/>
            </a:lvl6pPr>
            <a:lvl7pPr marL="2742063" indent="0">
              <a:buNone/>
              <a:defRPr sz="1700" b="1"/>
            </a:lvl7pPr>
            <a:lvl8pPr marL="3199073" indent="0">
              <a:buNone/>
              <a:defRPr sz="1700" b="1"/>
            </a:lvl8pPr>
            <a:lvl9pPr marL="365608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10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2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7" y="301629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5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2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42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10" indent="0">
              <a:buNone/>
              <a:defRPr sz="2800"/>
            </a:lvl2pPr>
            <a:lvl3pPr marL="914021" indent="0">
              <a:buNone/>
              <a:defRPr sz="2400"/>
            </a:lvl3pPr>
            <a:lvl4pPr marL="1371031" indent="0">
              <a:buNone/>
              <a:defRPr sz="2000"/>
            </a:lvl4pPr>
            <a:lvl5pPr marL="1828041" indent="0">
              <a:buNone/>
              <a:defRPr sz="2000"/>
            </a:lvl5pPr>
            <a:lvl6pPr marL="2285052" indent="0">
              <a:buNone/>
              <a:defRPr sz="2000"/>
            </a:lvl6pPr>
            <a:lvl7pPr marL="2742063" indent="0">
              <a:buNone/>
              <a:defRPr sz="2000"/>
            </a:lvl7pPr>
            <a:lvl8pPr marL="3199073" indent="0">
              <a:buNone/>
              <a:defRPr sz="2000"/>
            </a:lvl8pPr>
            <a:lvl9pPr marL="3656083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42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010" indent="0">
              <a:buNone/>
              <a:defRPr sz="1200"/>
            </a:lvl2pPr>
            <a:lvl3pPr marL="914021" indent="0">
              <a:buNone/>
              <a:defRPr sz="1000"/>
            </a:lvl3pPr>
            <a:lvl4pPr marL="1371031" indent="0">
              <a:buNone/>
              <a:defRPr sz="900"/>
            </a:lvl4pPr>
            <a:lvl5pPr marL="1828041" indent="0">
              <a:buNone/>
              <a:defRPr sz="900"/>
            </a:lvl5pPr>
            <a:lvl6pPr marL="2285052" indent="0">
              <a:buNone/>
              <a:defRPr sz="900"/>
            </a:lvl6pPr>
            <a:lvl7pPr marL="2742063" indent="0">
              <a:buNone/>
              <a:defRPr sz="900"/>
            </a:lvl7pPr>
            <a:lvl8pPr marL="3199073" indent="0">
              <a:buNone/>
              <a:defRPr sz="900"/>
            </a:lvl8pPr>
            <a:lvl9pPr marL="36560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1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4000" y="301324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lvl="0" algn="ctr" rtl="0" hangingPunct="0">
        <a:buNone/>
        <a:tabLst/>
        <a:defRPr lang="en-US" sz="1800" b="0" i="0" u="none" strike="noStrike" kern="1200" spc="0">
          <a:ln>
            <a:noFill/>
          </a:ln>
          <a:latin typeface="Arial" pitchFamily="18"/>
          <a:ea typeface="Droid Sans Fallback" pitchFamily="2"/>
          <a:cs typeface="Lohit Hindi" pitchFamily="2"/>
        </a:defRPr>
      </a:lvl1pPr>
    </p:titleStyle>
    <p:bodyStyle>
      <a:lvl1pPr rtl="0" hangingPunct="0">
        <a:spcBef>
          <a:spcPts val="0"/>
        </a:spcBef>
        <a:spcAft>
          <a:spcPts val="1415"/>
        </a:spcAft>
        <a:tabLst/>
        <a:defRPr lang="en-US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943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Dropbox\371 AndroidTeam\Presentation Ομαδικής Εργασίας\smartlab release de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52" y="4323930"/>
            <a:ext cx="6336704" cy="27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0" y="7040563"/>
            <a:ext cx="2925763" cy="366712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smartlab.in.cs.ucy.ac.cy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3808" y="107429"/>
            <a:ext cx="9072563" cy="1277318"/>
          </a:xfrm>
          <a:prstGeom prst="rect">
            <a:avLst/>
          </a:prstGeom>
        </p:spPr>
        <p:txBody>
          <a:bodyPr lIns="100794" tIns="50397" rIns="100794" bIns="50397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n-US" sz="5300" b="1" dirty="0" err="1">
                <a:solidFill>
                  <a:srgbClr val="FFFFFF"/>
                </a:solidFill>
                <a:latin typeface="Arial" pitchFamily="18"/>
              </a:rPr>
              <a:t>SmartLab</a:t>
            </a:r>
            <a:r>
              <a:rPr lang="en-US" sz="5300" b="1" dirty="0">
                <a:solidFill>
                  <a:srgbClr val="FFFFFF"/>
                </a:solidFill>
                <a:latin typeface="Arial" pitchFamily="18"/>
              </a:rPr>
              <a:t/>
            </a:r>
            <a:br>
              <a:rPr lang="en-US" sz="5300" b="1" dirty="0">
                <a:solidFill>
                  <a:srgbClr val="FFFFFF"/>
                </a:solidFill>
                <a:latin typeface="Arial" pitchFamily="18"/>
              </a:rPr>
            </a:br>
            <a:r>
              <a:rPr lang="en-US" sz="4400" b="1" dirty="0">
                <a:solidFill>
                  <a:srgbClr val="FFFFFF"/>
                </a:solidFill>
                <a:latin typeface="Arial" pitchFamily="18"/>
              </a:rPr>
              <a:t>Programming Cloud of Smartphones</a:t>
            </a:r>
            <a:endParaRPr lang="en-US" dirty="0"/>
          </a:p>
        </p:txBody>
      </p:sp>
      <p:pic>
        <p:nvPicPr>
          <p:cNvPr id="3074" name="Picture 2" descr="F:\Dropbox\371 AndroidTeam\Presentation Ομαδικής Εργασίας\smartlab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82" y="1456755"/>
            <a:ext cx="7226122" cy="289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Dropbox\371 AndroidTeam\Presentation Ομαδικής Εργασίας\smartlab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16" y="615636"/>
            <a:ext cx="1495872" cy="14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6136" y="709220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smartlab.cs.ucy.ac.cy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0" y="7040563"/>
            <a:ext cx="2925763" cy="366712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smartlab.in.cs.ucy.ac.cy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3808" y="107429"/>
            <a:ext cx="9072563" cy="1277318"/>
          </a:xfrm>
          <a:prstGeom prst="rect">
            <a:avLst/>
          </a:prstGeom>
        </p:spPr>
        <p:txBody>
          <a:bodyPr lIns="100794" tIns="50397" rIns="100794" bIns="50397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n-US" sz="5300" b="1" dirty="0" err="1">
                <a:solidFill>
                  <a:srgbClr val="FFFFFF"/>
                </a:solidFill>
                <a:latin typeface="Arial" pitchFamily="18"/>
              </a:rPr>
              <a:t>SmartLab</a:t>
            </a:r>
            <a:r>
              <a:rPr lang="en-US" sz="5300" b="1" dirty="0">
                <a:solidFill>
                  <a:srgbClr val="FFFFFF"/>
                </a:solidFill>
                <a:latin typeface="Arial" pitchFamily="18"/>
              </a:rPr>
              <a:t/>
            </a:r>
            <a:br>
              <a:rPr lang="en-US" sz="5300" b="1" dirty="0">
                <a:solidFill>
                  <a:srgbClr val="FFFFFF"/>
                </a:solidFill>
                <a:latin typeface="Arial" pitchFamily="18"/>
              </a:rPr>
            </a:br>
            <a:r>
              <a:rPr lang="en-US" sz="4400" b="1" dirty="0">
                <a:solidFill>
                  <a:srgbClr val="FFFFFF"/>
                </a:solidFill>
                <a:latin typeface="Arial" pitchFamily="18"/>
              </a:rPr>
              <a:t>Programming Cloud of Smartphones</a:t>
            </a:r>
            <a:endParaRPr lang="en-US" dirty="0"/>
          </a:p>
        </p:txBody>
      </p:sp>
      <p:pic>
        <p:nvPicPr>
          <p:cNvPr id="4098" name="Picture 2" descr="F:\Dropbox\371 AndroidTeam\Presentation Ομαδικής Εργασίας\smarthlab 3 pho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2223402"/>
            <a:ext cx="5536414" cy="364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ropbox\371 AndroidTeam\Presentation Ομαδικής Εργασίας\smarlab_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02" y="2223402"/>
            <a:ext cx="1913450" cy="364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Dropbox\371 AndroidTeam\Presentation Ομαδικής Εργασίας\smartlab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16" y="615636"/>
            <a:ext cx="1495872" cy="149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68104" y="59689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smartlab.cs.ucy.ac.cy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Dropbox\371 AndroidTeam\Presentation Ομαδικής Εργασίας\screenshots\screenshot-133508004355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3" r="3734"/>
          <a:stretch/>
        </p:blipFill>
        <p:spPr bwMode="auto">
          <a:xfrm>
            <a:off x="795749" y="1606986"/>
            <a:ext cx="84886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219800" y="1907629"/>
            <a:ext cx="5283001" cy="339161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el-GR" sz="2400" b="1" dirty="0" smtClean="0">
                <a:latin typeface="+mn-lt"/>
              </a:rPr>
              <a:t>Παιχνίδι μεταξύ </a:t>
            </a:r>
            <a:r>
              <a:rPr lang="en-US" sz="2400" b="1" dirty="0" smtClean="0">
                <a:latin typeface="+mn-lt"/>
              </a:rPr>
              <a:t>2 αντιπάλων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l-GR" sz="2400" b="1" dirty="0" smtClean="0">
                <a:latin typeface="+mn-lt"/>
              </a:rPr>
              <a:t>Αναζήτηση Αντιπάλου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l-GR" sz="2400" b="1" dirty="0" smtClean="0">
                <a:latin typeface="+mn-lt"/>
              </a:rPr>
              <a:t>Επιλογή Αντιπάλου</a:t>
            </a:r>
            <a:endParaRPr lang="en-US" sz="2400" b="1" dirty="0" smtClean="0">
              <a:latin typeface="+mn-lt"/>
            </a:endParaRPr>
          </a:p>
          <a:p>
            <a:pPr lvl="1">
              <a:buClr>
                <a:schemeClr val="tx1"/>
              </a:buClr>
              <a:buSzPct val="100000"/>
            </a:pPr>
            <a:r>
              <a:rPr lang="el-GR" sz="2400" b="1" dirty="0" smtClean="0">
                <a:latin typeface="+mn-lt"/>
              </a:rPr>
              <a:t>Επιλογή Επιπέδου</a:t>
            </a:r>
            <a:r>
              <a:rPr lang="en-US" sz="2400" b="1" dirty="0" smtClean="0">
                <a:latin typeface="+mn-lt"/>
              </a:rPr>
              <a:t>(level)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sz="2400" b="1" dirty="0" smtClean="0">
                <a:latin typeface="+mn-lt"/>
              </a:rPr>
              <a:t>Live </a:t>
            </a:r>
            <a:r>
              <a:rPr lang="el-GR" sz="2400" b="1" dirty="0" smtClean="0">
                <a:latin typeface="+mn-lt"/>
              </a:rPr>
              <a:t>Παιχνίδι</a:t>
            </a:r>
            <a:endParaRPr lang="en-US" sz="24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8950" y="-89769"/>
            <a:ext cx="9072563" cy="106129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n-US" sz="5300" b="1" dirty="0" smtClean="0">
                <a:solidFill>
                  <a:srgbClr val="FFFFFF"/>
                </a:solidFill>
                <a:latin typeface="Arial" pitchFamily="18"/>
              </a:rPr>
              <a:t>Marble Game</a:t>
            </a:r>
            <a:r>
              <a:rPr lang="el-GR" sz="5300" b="1" dirty="0" smtClean="0">
                <a:solidFill>
                  <a:srgbClr val="FFFFFF"/>
                </a:solidFill>
                <a:latin typeface="Arial" pitchFamily="18"/>
              </a:rPr>
              <a:t> &amp; </a:t>
            </a:r>
            <a:r>
              <a:rPr lang="en-US" sz="5300" b="1" dirty="0" smtClean="0">
                <a:solidFill>
                  <a:srgbClr val="FFFFFF"/>
                </a:solidFill>
                <a:latin typeface="Arial" pitchFamily="18"/>
              </a:rPr>
              <a:t>Android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331565"/>
            <a:ext cx="9547225" cy="2203167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Splash </a:t>
            </a:r>
            <a:r>
              <a:rPr lang="en-US" sz="2400" dirty="0" smtClean="0">
                <a:latin typeface="+mn-lt"/>
              </a:rPr>
              <a:t>Screen</a:t>
            </a:r>
            <a:endParaRPr lang="el-GR" sz="24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Εκμεταλλευόμαστε </a:t>
            </a:r>
            <a:r>
              <a:rPr lang="el-GR" sz="2000" dirty="0">
                <a:latin typeface="+mn-lt"/>
              </a:rPr>
              <a:t>χρόνο, για να </a:t>
            </a:r>
            <a:r>
              <a:rPr lang="el-GR" sz="2000" dirty="0" smtClean="0">
                <a:latin typeface="+mn-lt"/>
              </a:rPr>
              <a:t>φορτώσουμε πόρους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1600" dirty="0" smtClean="0">
                <a:latin typeface="+mn-lt"/>
              </a:rPr>
              <a:t>Εικόνες</a:t>
            </a:r>
            <a:r>
              <a:rPr lang="el-GR" sz="1600" dirty="0">
                <a:latin typeface="+mn-lt"/>
              </a:rPr>
              <a:t>, </a:t>
            </a:r>
            <a:r>
              <a:rPr lang="el-GR" sz="1600" dirty="0" smtClean="0">
                <a:latin typeface="+mn-lt"/>
              </a:rPr>
              <a:t>γράμματα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Επιλογές: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Ξεκινούν </a:t>
            </a:r>
            <a:r>
              <a:rPr lang="el-GR" sz="2000" dirty="0">
                <a:latin typeface="+mn-lt"/>
              </a:rPr>
              <a:t>την αντίστοιχη δραστηριότητα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2245" y="-36587"/>
            <a:ext cx="9072563" cy="1296144"/>
          </a:xfrm>
          <a:prstGeom prst="rect">
            <a:avLst/>
          </a:prstGeom>
        </p:spPr>
        <p:txBody>
          <a:bodyPr lIns="100794" tIns="50397" rIns="100794" bIns="50397"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 smtClean="0">
                <a:solidFill>
                  <a:srgbClr val="FFFFFF"/>
                </a:solidFill>
                <a:latin typeface="Arial" pitchFamily="18"/>
              </a:rPr>
              <a:t>Δραστηριότητα</a:t>
            </a:r>
            <a:endParaRPr lang="en-US" sz="4900" b="1" dirty="0" smtClean="0">
              <a:solidFill>
                <a:srgbClr val="FFFFFF"/>
              </a:solidFill>
              <a:latin typeface="Arial" pitchFamily="18"/>
            </a:endParaRPr>
          </a:p>
          <a:p>
            <a:pPr algn="ctr">
              <a:buNone/>
            </a:pPr>
            <a:r>
              <a:rPr lang="el-GR" sz="5300" b="1" dirty="0" smtClean="0">
                <a:solidFill>
                  <a:srgbClr val="FFFFFF"/>
                </a:solidFill>
                <a:latin typeface="Arial" pitchFamily="18"/>
              </a:rPr>
              <a:t>Κυρίως </a:t>
            </a:r>
            <a:r>
              <a:rPr lang="en-US" sz="5300" b="1" dirty="0" smtClean="0">
                <a:solidFill>
                  <a:srgbClr val="FFFFFF"/>
                </a:solidFill>
                <a:latin typeface="Arial" pitchFamily="18"/>
              </a:rPr>
              <a:t>Menu</a:t>
            </a:r>
            <a:endParaRPr lang="en-US" dirty="0"/>
          </a:p>
        </p:txBody>
      </p:sp>
      <p:pic>
        <p:nvPicPr>
          <p:cNvPr id="6146" name="Picture 2" descr="F:\Dropbox\371 AndroidTeam\Presentation Ομαδικής Εργασίας\screenshots\screenshot-133508004355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r="3002"/>
          <a:stretch/>
        </p:blipFill>
        <p:spPr bwMode="auto">
          <a:xfrm>
            <a:off x="2042361" y="3648515"/>
            <a:ext cx="5995456" cy="35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547225" cy="483722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Αποθηκεύουμε όλα </a:t>
            </a:r>
            <a:r>
              <a:rPr lang="en-US" sz="2400" dirty="0" smtClean="0">
                <a:latin typeface="+mn-lt"/>
              </a:rPr>
              <a:t>τα </a:t>
            </a:r>
            <a:r>
              <a:rPr lang="en-US" sz="2400" dirty="0">
                <a:latin typeface="+mn-lt"/>
              </a:rPr>
              <a:t>στοιχεία που είναι κοινά για ολόκληρη την </a:t>
            </a:r>
            <a:r>
              <a:rPr lang="en-US" sz="2400" dirty="0" smtClean="0">
                <a:latin typeface="+mn-lt"/>
              </a:rPr>
              <a:t>εφαρμογή</a:t>
            </a:r>
            <a:endParaRPr lang="el-GR" sz="2400" dirty="0" smtClean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Μπορεί </a:t>
            </a:r>
            <a:r>
              <a:rPr lang="en-US" sz="2400" dirty="0" smtClean="0">
                <a:latin typeface="+mn-lt"/>
              </a:rPr>
              <a:t>να</a:t>
            </a:r>
            <a:r>
              <a:rPr lang="el-GR" sz="2400" dirty="0" smtClean="0">
                <a:latin typeface="+mn-lt"/>
              </a:rPr>
              <a:t> ανακτηθεί μόνο </a:t>
            </a:r>
            <a:r>
              <a:rPr lang="en-US" sz="2400" dirty="0" smtClean="0">
                <a:latin typeface="+mn-lt"/>
              </a:rPr>
              <a:t>από </a:t>
            </a:r>
            <a:r>
              <a:rPr lang="el-GR" sz="2400" dirty="0" smtClean="0">
                <a:latin typeface="+mn-lt"/>
              </a:rPr>
              <a:t>τις δραστηριότητες εντός της εφαρμογής</a:t>
            </a: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Marble Game</a:t>
            </a:r>
            <a:endParaRPr lang="el-GR" sz="24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Αποθηκεύουμε </a:t>
            </a:r>
            <a:r>
              <a:rPr lang="en-US" sz="2000" dirty="0" smtClean="0">
                <a:latin typeface="+mn-lt"/>
              </a:rPr>
              <a:t>URLs </a:t>
            </a:r>
            <a:r>
              <a:rPr lang="el-GR" sz="2000" dirty="0" smtClean="0">
                <a:latin typeface="+mn-lt"/>
              </a:rPr>
              <a:t>των</a:t>
            </a:r>
            <a:r>
              <a:rPr lang="en-US" sz="2000" dirty="0" smtClean="0">
                <a:latin typeface="+mn-lt"/>
              </a:rPr>
              <a:t> PHP Scripts</a:t>
            </a:r>
            <a:endParaRPr lang="el-GR" sz="20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Τον τύπο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του χρήστη (Client ή </a:t>
            </a:r>
            <a:r>
              <a:rPr lang="en-US" sz="2000" dirty="0" smtClean="0">
                <a:latin typeface="+mn-lt"/>
              </a:rPr>
              <a:t>Server)</a:t>
            </a:r>
            <a:endParaRPr lang="el-GR" sz="20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Τον αντίπαλο του χρήστη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Σταθερές για χρόνο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Splash Screen</a:t>
            </a:r>
            <a:endParaRPr lang="el-GR" sz="16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Αναμεταδόσεων </a:t>
            </a:r>
            <a:r>
              <a:rPr lang="en-US" sz="2000" dirty="0" smtClean="0">
                <a:latin typeface="+mn-lt"/>
              </a:rPr>
              <a:t>(Broadcasts)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1305" y="-9276"/>
            <a:ext cx="9072563" cy="1071462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 smtClean="0">
                <a:solidFill>
                  <a:srgbClr val="FFFFFF"/>
                </a:solidFill>
                <a:latin typeface="Arial" pitchFamily="18"/>
              </a:rPr>
              <a:t>Κλάση «Εφαρμογή»</a:t>
            </a:r>
            <a:endParaRPr lang="en-US" dirty="0"/>
          </a:p>
        </p:txBody>
      </p:sp>
      <p:pic>
        <p:nvPicPr>
          <p:cNvPr id="8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368" y="1217681"/>
            <a:ext cx="9547225" cy="18364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Αποθηκεύονται στον προσωπικό χώρο της εφαρμογής</a:t>
            </a: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Υφίστανται καθ’ όλη την διάρκεια που είναι εγκατεστημένη η εφαρμογή</a:t>
            </a: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Μπορούν </a:t>
            </a:r>
            <a:r>
              <a:rPr lang="en-US" sz="2400" dirty="0" smtClean="0">
                <a:latin typeface="+mn-lt"/>
              </a:rPr>
              <a:t>να </a:t>
            </a:r>
            <a:r>
              <a:rPr lang="el-GR" sz="2400" dirty="0" smtClean="0">
                <a:latin typeface="+mn-lt"/>
              </a:rPr>
              <a:t>ανακτηθούν εύκολα μόνο από την εφαρμογή</a:t>
            </a:r>
            <a:r>
              <a:rPr lang="en-US" sz="2400" dirty="0" smtClean="0">
                <a:latin typeface="+mn-lt"/>
              </a:rPr>
              <a:t>*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 smtClean="0">
                <a:solidFill>
                  <a:srgbClr val="FFFFFF"/>
                </a:solidFill>
                <a:latin typeface="Arial" pitchFamily="18"/>
              </a:rPr>
              <a:t>Επιλογές</a:t>
            </a:r>
            <a:endParaRPr lang="en-US" dirty="0"/>
          </a:p>
        </p:txBody>
      </p:sp>
      <p:pic>
        <p:nvPicPr>
          <p:cNvPr id="7170" name="Picture 2" descr="F:\Dropbox\371 AndroidTeam\Presentation Ομαδικής Εργασίας\screenshots\images\droidAtScreen-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" b="5016"/>
          <a:stretch/>
        </p:blipFill>
        <p:spPr bwMode="auto">
          <a:xfrm>
            <a:off x="1920080" y="3653650"/>
            <a:ext cx="609600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Dropbox\371 AndroidTeam\Presentation Ομαδικής Εργασίας\screenshots\screenshot-1335080064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75" y="3739940"/>
            <a:ext cx="6215611" cy="34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547225" cy="195438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Χρειάζεται σύνδεση στο δίκτυο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Επικοινωνία με τον </a:t>
            </a:r>
            <a:r>
              <a:rPr lang="en-US" sz="2400" dirty="0" smtClean="0">
                <a:latin typeface="+mn-lt"/>
              </a:rPr>
              <a:t>Server  </a:t>
            </a:r>
            <a:r>
              <a:rPr lang="el-GR" sz="2400" dirty="0" smtClean="0">
                <a:latin typeface="+mn-lt"/>
              </a:rPr>
              <a:t>που επιλέχθηκε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(default UCY)</a:t>
            </a:r>
          </a:p>
          <a:p>
            <a:pPr lvl="0">
              <a:buClr>
                <a:schemeClr val="bg1"/>
              </a:buClr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Το κινητό τρέχει </a:t>
            </a:r>
            <a:r>
              <a:rPr lang="en-US" sz="2400" u="sng" dirty="0" smtClean="0">
                <a:latin typeface="+mn-lt"/>
              </a:rPr>
              <a:t>PHP </a:t>
            </a:r>
            <a:r>
              <a:rPr lang="en-US" sz="2400" u="sng" dirty="0">
                <a:latin typeface="+mn-lt"/>
              </a:rPr>
              <a:t>Scripts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l-GR" sz="2000" u="sng" dirty="0" smtClean="0">
                <a:latin typeface="+mn-lt"/>
              </a:rPr>
              <a:t>Ασύγχρονη Διεργασία</a:t>
            </a:r>
            <a:endParaRPr lang="en-US" sz="2000" u="sng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n-US" sz="4900" b="1" dirty="0" smtClean="0">
                <a:solidFill>
                  <a:srgbClr val="FFFFFF"/>
                </a:solidFill>
                <a:latin typeface="Arial" pitchFamily="18"/>
              </a:rPr>
              <a:t>Play Live</a:t>
            </a:r>
            <a:endParaRPr lang="en-US" dirty="0"/>
          </a:p>
        </p:txBody>
      </p:sp>
      <p:pic>
        <p:nvPicPr>
          <p:cNvPr id="8195" name="Picture 3" descr="F:\Dropbox\371 AndroidTeam\Presentation Ομαδικής Εργασίας\screenshots\images\droidAtScreen-5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b="5565"/>
          <a:stretch/>
        </p:blipFill>
        <p:spPr bwMode="auto">
          <a:xfrm>
            <a:off x="2327844" y="4067869"/>
            <a:ext cx="5280471" cy="31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547225" cy="1305486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Μερικά από τα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PHP Scripts </a:t>
            </a:r>
            <a:r>
              <a:rPr lang="el-GR" sz="2400" dirty="0" smtClean="0">
                <a:latin typeface="+mn-lt"/>
              </a:rPr>
              <a:t>μας τρέχουν σε Ασύγχρονη Διεργασία</a:t>
            </a:r>
            <a:endParaRPr lang="el-GR" sz="2400" dirty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Δεν «κολλά» η Γραφική Διεπαφή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Γίνεται αντιληπτό από χρήστη και Λειτουργικό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 smtClean="0">
                <a:solidFill>
                  <a:srgbClr val="FFFFFF"/>
                </a:solidFill>
                <a:latin typeface="Arial" pitchFamily="18"/>
              </a:rPr>
              <a:t>Ασύγχρονη Διεργασία</a:t>
            </a:r>
            <a:endParaRPr lang="en-US" dirty="0"/>
          </a:p>
        </p:txBody>
      </p:sp>
      <p:pic>
        <p:nvPicPr>
          <p:cNvPr id="9218" name="Picture 2" descr="F:\Dropbox\371 AndroidTeam\Presentation Ομαδικής Εργασίας\screenshots\screenshot-133513655899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3288"/>
          <a:stretch/>
        </p:blipFill>
        <p:spPr bwMode="auto">
          <a:xfrm>
            <a:off x="2360873" y="4006088"/>
            <a:ext cx="5214416" cy="31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:\Dropbox\371 AndroidTeam\Presentation Ομαδικής Εργασίας\anr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31320" r="3534" b="26765"/>
          <a:stretch/>
        </p:blipFill>
        <p:spPr bwMode="auto">
          <a:xfrm>
            <a:off x="6436697" y="2231990"/>
            <a:ext cx="2277184" cy="15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42862" y="1331565"/>
            <a:ext cx="9547225" cy="472437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Μέσω </a:t>
            </a:r>
            <a:r>
              <a:rPr lang="en-US" sz="2400" dirty="0" smtClean="0">
                <a:latin typeface="+mn-lt"/>
              </a:rPr>
              <a:t>PHP </a:t>
            </a:r>
            <a:r>
              <a:rPr lang="en-US" sz="2400" dirty="0">
                <a:latin typeface="+mn-lt"/>
              </a:rPr>
              <a:t>Scripts </a:t>
            </a:r>
            <a:r>
              <a:rPr lang="el-GR" sz="2400" dirty="0" smtClean="0">
                <a:latin typeface="+mn-lt"/>
              </a:rPr>
              <a:t>κάθε χρήστης εμφανίζει – ανανεώνει – συντηρεί την λίστα με τους διαθέσιμους αντιπάλους του</a:t>
            </a:r>
            <a:endParaRPr lang="el-GR" sz="2400" dirty="0">
              <a:latin typeface="+mn-lt"/>
            </a:endParaRP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b="1" dirty="0" smtClean="0">
                <a:latin typeface="+mn-lt"/>
              </a:rPr>
              <a:t>Αποθηκεύουν</a:t>
            </a:r>
            <a:r>
              <a:rPr lang="el-GR" sz="2400" dirty="0" smtClean="0">
                <a:latin typeface="+mn-lt"/>
              </a:rPr>
              <a:t>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dirty="0" smtClean="0">
                <a:latin typeface="+mn-lt"/>
              </a:rPr>
              <a:t>τα απαραίτητα στοιχεία του χρήστη</a:t>
            </a:r>
          </a:p>
          <a:p>
            <a:pPr lvl="2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Local </a:t>
            </a:r>
            <a:r>
              <a:rPr lang="en-US" sz="2000" dirty="0">
                <a:latin typeface="+mn-lt"/>
              </a:rPr>
              <a:t>IP, External IP, Username, </a:t>
            </a:r>
            <a:r>
              <a:rPr lang="en-US" sz="2000" dirty="0" smtClean="0">
                <a:latin typeface="+mn-lt"/>
              </a:rPr>
              <a:t>Gmail</a:t>
            </a:r>
            <a:endParaRPr lang="el-GR" sz="2000" dirty="0" smtClean="0">
              <a:latin typeface="+mn-lt"/>
            </a:endParaRP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b="1" dirty="0" smtClean="0">
                <a:latin typeface="+mn-lt"/>
              </a:rPr>
              <a:t>Συντηρούν</a:t>
            </a:r>
            <a:r>
              <a:rPr lang="en-US" sz="2000" dirty="0" smtClean="0">
                <a:latin typeface="+mn-lt"/>
              </a:rPr>
              <a:t>: </a:t>
            </a:r>
            <a:r>
              <a:rPr lang="el-GR" sz="2000" dirty="0" smtClean="0">
                <a:latin typeface="+mn-lt"/>
              </a:rPr>
              <a:t>αφαιρεί χρήστες που δεν βρίσκονται σε αυτή την δραστηριότητα για περισσότερο από 5 λεπτά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b="1" dirty="0" smtClean="0">
                <a:latin typeface="+mn-lt"/>
              </a:rPr>
              <a:t>Ενημερώνουν</a:t>
            </a:r>
            <a:r>
              <a:rPr lang="en-US" sz="2400" dirty="0" smtClean="0">
                <a:latin typeface="+mn-lt"/>
              </a:rPr>
              <a:t>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dirty="0" smtClean="0">
                <a:latin typeface="+mn-lt"/>
              </a:rPr>
              <a:t>όσο βρίσκονται σε αυτή την δραστηριότητα ενημερώνουν τον χρόνο τους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b="1" dirty="0" smtClean="0">
                <a:latin typeface="+mn-lt"/>
              </a:rPr>
              <a:t>Ελέγχουν</a:t>
            </a:r>
            <a:r>
              <a:rPr lang="el-GR" sz="2400" dirty="0" smtClean="0">
                <a:latin typeface="+mn-lt"/>
              </a:rPr>
              <a:t>:</a:t>
            </a:r>
            <a:r>
              <a:rPr lang="en-US" sz="2000" dirty="0" smtClean="0">
                <a:latin typeface="+mn-lt"/>
              </a:rPr>
              <a:t> </a:t>
            </a:r>
            <a:r>
              <a:rPr lang="el-GR" sz="2000" dirty="0" smtClean="0">
                <a:latin typeface="+mn-lt"/>
              </a:rPr>
              <a:t>αν ο χρήστης επιλέχθηκε από κάποιον αντίπαλο</a:t>
            </a:r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Μερικά από τα </a:t>
            </a:r>
            <a:r>
              <a:rPr lang="en-US" sz="2400" dirty="0" smtClean="0">
                <a:latin typeface="+mn-lt"/>
              </a:rPr>
              <a:t> Scripts </a:t>
            </a:r>
            <a:r>
              <a:rPr lang="el-GR" sz="2400" dirty="0" smtClean="0">
                <a:latin typeface="+mn-lt"/>
              </a:rPr>
              <a:t>τρέχουν κάθε 5 δευτερόλεπτα μέσω μιας</a:t>
            </a:r>
            <a:r>
              <a:rPr lang="en-US" sz="2400" dirty="0" smtClean="0">
                <a:latin typeface="+mn-lt"/>
              </a:rPr>
              <a:t> </a:t>
            </a:r>
            <a:r>
              <a:rPr lang="el-GR" sz="2400" u="sng" dirty="0" smtClean="0">
                <a:latin typeface="+mn-lt"/>
              </a:rPr>
              <a:t>Υπηρεσίας</a:t>
            </a:r>
            <a:endParaRPr lang="en-US" sz="2400" u="sng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>
                <a:solidFill>
                  <a:srgbClr val="FFFFFF"/>
                </a:solidFill>
                <a:latin typeface="Arial" pitchFamily="18"/>
              </a:rPr>
              <a:t>Εμφάνιση Διαθέσιμων Αντιπάλων</a:t>
            </a:r>
            <a:endParaRPr lang="en-US" dirty="0"/>
          </a:p>
        </p:txBody>
      </p:sp>
      <p:pic>
        <p:nvPicPr>
          <p:cNvPr id="10242" name="Picture 2" descr="F:\Dropbox\371 AndroidTeam\Presentation Ομαδικής Εργασίας\screenshots\screenshot-13351366711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5313" r="3288" b="26435"/>
          <a:stretch/>
        </p:blipFill>
        <p:spPr bwMode="auto">
          <a:xfrm>
            <a:off x="2817920" y="5760678"/>
            <a:ext cx="4300321" cy="17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331913"/>
            <a:ext cx="9547225" cy="285206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Τρέχουν συνεχώς στο παρασκήνιο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Μπορούν να τρέχουν ακόμη και χωρίς να τρέχει η ίδια η εφαρμογή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Είναι αυτόνομες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Διάρκεια ζωής στο </a:t>
            </a:r>
            <a:r>
              <a:rPr lang="en-US" sz="2400" dirty="0" smtClean="0">
                <a:latin typeface="+mn-lt"/>
              </a:rPr>
              <a:t>Marble Game:</a:t>
            </a:r>
            <a:endParaRPr lang="el-GR" sz="24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Τρέχουν μέχρι να αποφασίσει ο χρήστης με ποιόν θα αγωνιστεί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Την αποδοχή από τον χρήστη, του αντίπαλο που τον επέλεξε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>
                <a:solidFill>
                  <a:srgbClr val="FFFFFF"/>
                </a:solidFill>
                <a:latin typeface="Arial" pitchFamily="18"/>
              </a:rPr>
              <a:t>Υπηρεσίες</a:t>
            </a:r>
            <a:endParaRPr lang="en-US" dirty="0"/>
          </a:p>
        </p:txBody>
      </p:sp>
      <p:pic>
        <p:nvPicPr>
          <p:cNvPr id="11266" name="Picture 2" descr="F:\Dropbox\371 AndroidTeam\Presentation Ομαδικής Εργασίας\screenshots\screenshot-133513670277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" r="3121"/>
          <a:stretch/>
        </p:blipFill>
        <p:spPr bwMode="auto">
          <a:xfrm>
            <a:off x="2764154" y="4499917"/>
            <a:ext cx="4407853" cy="26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Dropbox\371 AndroidTeam\Presentation Ομαδικής Εργασίας\screenshots\screenshot-133513683175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r="4453"/>
          <a:stretch/>
        </p:blipFill>
        <p:spPr bwMode="auto">
          <a:xfrm>
            <a:off x="2822652" y="4499917"/>
            <a:ext cx="4305892" cy="26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36056" y="7154921"/>
            <a:ext cx="46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Από την μεριά του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6056" y="7154921"/>
            <a:ext cx="46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Από την μεριά του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Shape 1"/>
          <p:cNvSpPr/>
          <p:nvPr/>
        </p:nvSpPr>
        <p:spPr>
          <a:xfrm>
            <a:off x="504000" y="301320"/>
            <a:ext cx="9071280" cy="126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ctr" anchorCtr="0" compatLnSpc="0"/>
          <a:lstStyle/>
          <a:p>
            <a:pPr algn="ctr" hangingPunct="0"/>
            <a:r>
              <a:rPr lang="en-US" sz="4800" b="1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Android Game</a:t>
            </a:r>
          </a:p>
        </p:txBody>
      </p:sp>
      <p:sp>
        <p:nvSpPr>
          <p:cNvPr id="3" name="TextShape 2"/>
          <p:cNvSpPr/>
          <p:nvPr/>
        </p:nvSpPr>
        <p:spPr>
          <a:xfrm>
            <a:off x="3108964" y="5120639"/>
            <a:ext cx="3997439" cy="1759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ctr" anchorCtr="0" compatLnSpc="0"/>
          <a:lstStyle/>
          <a:p>
            <a:pPr algn="ctr" hangingPunct="0"/>
            <a:r>
              <a:rPr lang="el-GR" sz="2600" dirty="0" err="1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Κωνταντίνου</a:t>
            </a:r>
            <a:r>
              <a:rPr lang="el-GR" sz="2600" dirty="0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Ανδρέ</a:t>
            </a:r>
            <a:r>
              <a:rPr lang="en-US" sz="2600" dirty="0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ας</a:t>
            </a:r>
            <a:endParaRPr lang="en-US" sz="2600" dirty="0">
              <a:solidFill>
                <a:srgbClr val="FFFF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algn="ctr" hangingPunct="0"/>
            <a:r>
              <a:rPr lang="en-US" sz="2600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Μπ</a:t>
            </a:r>
            <a:r>
              <a:rPr lang="en-US" sz="2600" dirty="0" err="1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έης</a:t>
            </a:r>
            <a:r>
              <a:rPr lang="en-US" sz="2600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 Πα</a:t>
            </a:r>
            <a:r>
              <a:rPr lang="en-US" sz="2600" dirty="0" err="1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σχάλης</a:t>
            </a:r>
            <a:endParaRPr lang="en-US" sz="2600" dirty="0">
              <a:solidFill>
                <a:srgbClr val="FFFF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algn="ctr" hangingPunct="0"/>
            <a:r>
              <a:rPr lang="en-US" sz="2600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Χαρα</a:t>
            </a:r>
            <a:r>
              <a:rPr lang="en-US" sz="2600" dirty="0" err="1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λάμ</a:t>
            </a:r>
            <a:r>
              <a:rPr lang="en-US" sz="2600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πους Πάμπος</a:t>
            </a:r>
          </a:p>
        </p:txBody>
      </p:sp>
      <p:sp>
        <p:nvSpPr>
          <p:cNvPr id="6" name="TextShape 1"/>
          <p:cNvSpPr/>
          <p:nvPr/>
        </p:nvSpPr>
        <p:spPr>
          <a:xfrm>
            <a:off x="1920244" y="1907629"/>
            <a:ext cx="6217919" cy="2592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ctr" anchorCtr="0" compatLnSpc="0"/>
          <a:lstStyle/>
          <a:p>
            <a:pPr algn="ctr" hangingPunct="0"/>
            <a:r>
              <a:rPr lang="el-GR" sz="4000" b="1" dirty="0" smtClean="0">
                <a:solidFill>
                  <a:schemeClr val="bg1"/>
                </a:solidFill>
                <a:latin typeface="Arial" pitchFamily="18"/>
                <a:ea typeface="Droid Sans Fallback" pitchFamily="2"/>
                <a:cs typeface="Lohit Hindi" pitchFamily="2"/>
              </a:rPr>
              <a:t>Περιεχόμενο Παρουσίασης</a:t>
            </a:r>
            <a:endParaRPr lang="en-US" sz="4000" b="1" dirty="0">
              <a:solidFill>
                <a:schemeClr val="bg1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algn="ctr" hangingPunct="0"/>
            <a:r>
              <a:rPr lang="en-US" sz="4000" dirty="0">
                <a:solidFill>
                  <a:schemeClr val="bg1"/>
                </a:solidFill>
                <a:latin typeface="Arial" pitchFamily="18"/>
                <a:ea typeface="Droid Sans Fallback" pitchFamily="2"/>
                <a:cs typeface="Lohit Hindi" pitchFamily="2"/>
              </a:rPr>
              <a:t>Android OS</a:t>
            </a:r>
          </a:p>
          <a:p>
            <a:pPr algn="ctr" hangingPunct="0"/>
            <a:r>
              <a:rPr lang="en-US" sz="4000" dirty="0" err="1">
                <a:solidFill>
                  <a:schemeClr val="bg1"/>
                </a:solidFill>
                <a:latin typeface="Arial" pitchFamily="18"/>
                <a:ea typeface="Droid Sans Fallback" pitchFamily="2"/>
                <a:cs typeface="Lohit Hindi" pitchFamily="2"/>
              </a:rPr>
              <a:t>SmartLab</a:t>
            </a:r>
            <a:endParaRPr lang="en-US" sz="4000" dirty="0">
              <a:solidFill>
                <a:schemeClr val="bg1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algn="ctr" hangingPunct="0"/>
            <a:r>
              <a:rPr lang="en-US" sz="4000" dirty="0">
                <a:solidFill>
                  <a:schemeClr val="bg1"/>
                </a:solidFill>
                <a:latin typeface="Arial" pitchFamily="18"/>
                <a:ea typeface="Droid Sans Fallback" pitchFamily="2"/>
                <a:cs typeface="Lohit Hindi" pitchFamily="2"/>
              </a:rPr>
              <a:t>Marble Game</a:t>
            </a:r>
          </a:p>
        </p:txBody>
      </p:sp>
      <p:pic>
        <p:nvPicPr>
          <p:cNvPr id="1026" name="Picture 2" descr="F:\Dropbox\371 AndroidTeam\Presentation Ομαδικής Εργασίας\AndroidTux_mini_big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14" y="301320"/>
            <a:ext cx="1279766" cy="12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42988"/>
            <a:ext cx="9547225" cy="643255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Η εφαρμογή στέλλει Αναμετάδοση προς το λειτουργικό με βάση κάποια σταθερά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Το λειτουργικό «ενημερώνει» όσους περιμένουν την συγκεκριμένη σταθερά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Αποδοτική προσέγγιση: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Δεν σπαταλούνται κύκλοι για την αναμονή κάποιου γεγονότος </a:t>
            </a:r>
            <a:endParaRPr lang="el-GR" sz="2000" dirty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Επικοινωνούν διαφορετικές δραστηριότητες ή ακόμη διαφορετικές εφαρμογές μεταξύ τους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Όταν το γεγονός που επιθυμούμε συμβεί, μπορούμε να καλέσουμε την συνάρτηση που θέλουμε</a:t>
            </a:r>
            <a:endParaRPr lang="en-US" sz="20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Marble Game:</a:t>
            </a:r>
            <a:endParaRPr lang="el-GR" sz="24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Όταν η  «Υπηρεσία» εντοπίσει αίτηση αντιπάλου για παιχνίδι, τότε στέλνει αναμετάδοση στη λειτουργικό, το οποίο ενημερώνει την εφαρμογή, και η εφαρμογή την χειρίζεται</a:t>
            </a:r>
            <a:endParaRPr lang="en-US" sz="20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1800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 smtClean="0">
                <a:solidFill>
                  <a:srgbClr val="FFFFFF"/>
                </a:solidFill>
                <a:latin typeface="Arial" pitchFamily="18"/>
              </a:rPr>
              <a:t>Αναμεταδώσεις (</a:t>
            </a:r>
            <a:r>
              <a:rPr lang="en-US" sz="4900" b="1" dirty="0" smtClean="0">
                <a:solidFill>
                  <a:srgbClr val="FFFFFF"/>
                </a:solidFill>
                <a:latin typeface="Arial" pitchFamily="18"/>
              </a:rPr>
              <a:t>Broadcasts)</a:t>
            </a:r>
            <a:endParaRPr lang="en-US" dirty="0"/>
          </a:p>
        </p:txBody>
      </p:sp>
      <p:pic>
        <p:nvPicPr>
          <p:cNvPr id="12290" name="Picture 2" descr="F:\Dropbox\371 AndroidTeam\Presentation Ομαδικής Εργασίας\screenshots\copy of screenshot-133513743387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29" y="6624735"/>
            <a:ext cx="2426101" cy="6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463675"/>
            <a:ext cx="9547225" cy="285432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Ο χρήστης που επέλεξε αντίπαλο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Γίνεται </a:t>
            </a:r>
            <a:r>
              <a:rPr lang="en-US" sz="2000" dirty="0" smtClean="0">
                <a:latin typeface="+mn-lt"/>
              </a:rPr>
              <a:t>Server</a:t>
            </a:r>
            <a:endParaRPr lang="en-US" sz="20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Ο χρήστης που επιλέχθηκε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Γίνεται </a:t>
            </a:r>
            <a:r>
              <a:rPr lang="en-US" sz="2000" dirty="0" smtClean="0">
                <a:latin typeface="+mn-lt"/>
              </a:rPr>
              <a:t>Client</a:t>
            </a:r>
            <a:endParaRPr lang="el-GR" sz="2000" dirty="0" smtClean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>
                <a:latin typeface="+mn-lt"/>
              </a:rPr>
              <a:t>Ε</a:t>
            </a:r>
            <a:r>
              <a:rPr lang="el-GR" sz="2000" dirty="0" smtClean="0">
                <a:latin typeface="+mn-lt"/>
              </a:rPr>
              <a:t>νημερώνει τον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Server </a:t>
            </a:r>
            <a:r>
              <a:rPr lang="el-GR" sz="2000" dirty="0" smtClean="0">
                <a:latin typeface="+mn-lt"/>
              </a:rPr>
              <a:t>ανάλογα με την επιθυμία του να αγωνιστούν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Αν δεν εγκαθιδρυθεί σύνδεση εντός 30 δευτερολέπτων διακόπτεται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1799" y="179437"/>
            <a:ext cx="9072563" cy="936104"/>
          </a:xfrm>
          <a:prstGeom prst="rect">
            <a:avLst/>
          </a:prstGeom>
        </p:spPr>
        <p:txBody>
          <a:bodyPr lIns="100794" tIns="50397" rIns="100794" bIns="50397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900" b="1" dirty="0">
                <a:solidFill>
                  <a:srgbClr val="FFFFFF"/>
                </a:solidFill>
                <a:latin typeface="Arial" pitchFamily="18"/>
              </a:rPr>
              <a:t>Άμεση Επικοινωνία Χρηστών</a:t>
            </a:r>
            <a:endParaRPr lang="en-US" dirty="0"/>
          </a:p>
        </p:txBody>
      </p:sp>
      <p:pic>
        <p:nvPicPr>
          <p:cNvPr id="13314" name="Picture 2" descr="F:\Dropbox\371 AndroidTeam\Presentation Ομαδικής Εργασίας\screenshots\screenshot-13351370697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3" y="4509066"/>
            <a:ext cx="4315973" cy="24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87741" y="69388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l-GR" dirty="0"/>
          </a:p>
        </p:txBody>
      </p:sp>
      <p:pic>
        <p:nvPicPr>
          <p:cNvPr id="13315" name="Picture 3" descr="F:\Dropbox\371 AndroidTeam\Presentation Ομαδικής Εργασίας\screenshots\screenshot-13351368317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r="3122"/>
          <a:stretch/>
        </p:blipFill>
        <p:spPr bwMode="auto">
          <a:xfrm>
            <a:off x="5544368" y="4509064"/>
            <a:ext cx="4035435" cy="24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9915" y="69435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1926912" y="7108073"/>
            <a:ext cx="11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9087" y="7148596"/>
            <a:ext cx="11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280916"/>
            <a:ext cx="9072563" cy="8397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l-GR" sz="4800" b="1" dirty="0" smtClean="0">
                <a:solidFill>
                  <a:srgbClr val="FFFFFF"/>
                </a:solidFill>
                <a:latin typeface="Arial" pitchFamily="18"/>
              </a:rPr>
              <a:t>Σε περίπτωση Αποδοχής</a:t>
            </a:r>
            <a:endParaRPr lang="en-US" sz="4800" b="1" dirty="0">
              <a:solidFill>
                <a:srgbClr val="FFFFFF"/>
              </a:solidFill>
              <a:latin typeface="Arial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547225" cy="285591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Ο Server </a:t>
            </a:r>
            <a:r>
              <a:rPr lang="el-GR" sz="2400" dirty="0" smtClean="0">
                <a:latin typeface="+mn-lt"/>
              </a:rPr>
              <a:t>Επιλέγει Στάδιο και ενημερώνει τον </a:t>
            </a:r>
            <a:r>
              <a:rPr lang="en-US" sz="2400" dirty="0" smtClean="0">
                <a:latin typeface="+mn-lt"/>
              </a:rPr>
              <a:t>Client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Ο Client </a:t>
            </a:r>
            <a:r>
              <a:rPr lang="el-GR" sz="2400" dirty="0" smtClean="0">
                <a:latin typeface="+mn-lt"/>
              </a:rPr>
              <a:t>περιμένει την πιο πάνω επιλογή</a:t>
            </a:r>
            <a:endParaRPr lang="en-US" sz="2400" dirty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Μετά την επιλογή οι δύο συσκευές φορτώνουν το στάδιο που επιλέχθηκε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Φόρτωση σταδίων</a:t>
            </a:r>
            <a:r>
              <a:rPr lang="en-US" sz="2400" dirty="0" smtClean="0">
                <a:latin typeface="+mn-lt"/>
              </a:rPr>
              <a:t>: </a:t>
            </a:r>
            <a:r>
              <a:rPr lang="el-GR" sz="2400" dirty="0" smtClean="0">
                <a:latin typeface="+mn-lt"/>
              </a:rPr>
              <a:t>Γίνονται </a:t>
            </a:r>
            <a:r>
              <a:rPr lang="en-US" sz="2400" dirty="0" smtClean="0">
                <a:latin typeface="+mn-lt"/>
              </a:rPr>
              <a:t>parse </a:t>
            </a:r>
            <a:r>
              <a:rPr lang="el-GR" sz="2400" dirty="0" smtClean="0">
                <a:latin typeface="+mn-lt"/>
              </a:rPr>
              <a:t>μέσω ειδικής κλάσης από αρχείο </a:t>
            </a:r>
            <a:r>
              <a:rPr lang="en-US" sz="2400" dirty="0" smtClean="0">
                <a:latin typeface="+mn-lt"/>
              </a:rPr>
              <a:t>SAX (</a:t>
            </a:r>
            <a:r>
              <a:rPr lang="en-US" sz="2400" dirty="0">
                <a:latin typeface="+mn-lt"/>
              </a:rPr>
              <a:t>Simple API XML)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4338" name="Picture 2" descr="F:\Dropbox\371 AndroidTeam\Presentation Ομαδικής Εργασίας\screenshots\screenshot-133513746364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4274"/>
          <a:stretch/>
        </p:blipFill>
        <p:spPr bwMode="auto">
          <a:xfrm>
            <a:off x="5616376" y="4750843"/>
            <a:ext cx="3598718" cy="218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F:\Dropbox\371 AndroidTeam\Presentation Ομαδικής Εργασίας\screenshots\screenshot-133513744732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4274"/>
          <a:stretch/>
        </p:blipFill>
        <p:spPr bwMode="auto">
          <a:xfrm>
            <a:off x="972506" y="4762271"/>
            <a:ext cx="3606443" cy="21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43557" y="695502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95" y="6959719"/>
            <a:ext cx="37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</a:t>
            </a:r>
            <a:r>
              <a:rPr lang="el-GR" dirty="0" smtClean="0"/>
              <a:t>μετά την επιλογή του </a:t>
            </a:r>
            <a:r>
              <a:rPr lang="en-US" dirty="0" smtClean="0"/>
              <a:t>Server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1759086" y="6977130"/>
            <a:ext cx="203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Server (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User4 )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2737" y="6977765"/>
            <a:ext cx="11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936163" cy="2205732"/>
          </a:xfrm>
        </p:spPr>
        <p:txBody>
          <a:bodyPr wrap="square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</a:pPr>
            <a:r>
              <a:rPr lang="el-GR" sz="2400" dirty="0" smtClean="0">
                <a:solidFill>
                  <a:schemeClr val="bg1"/>
                </a:solidFill>
                <a:latin typeface="+mn-lt"/>
              </a:rPr>
              <a:t>Οι δύο χρήστες βλέπουν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live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το μέχρι τώρα Score του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αντιπάλου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lvl="0">
              <a:buClr>
                <a:schemeClr val="bg1"/>
              </a:buClr>
              <a:buSzPct val="100000"/>
            </a:pPr>
            <a:r>
              <a:rPr lang="el-GR" sz="2400" dirty="0" smtClean="0">
                <a:solidFill>
                  <a:schemeClr val="bg1"/>
                </a:solidFill>
                <a:latin typeface="+mn-lt"/>
              </a:rPr>
              <a:t>Επιλέγουν «στόχους»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dirty="0" smtClean="0">
                <a:solidFill>
                  <a:schemeClr val="bg1"/>
                </a:solidFill>
                <a:latin typeface="+mn-lt"/>
              </a:rPr>
              <a:t>για να μαζέψουν βαθμούς ανάλογα με τον στόχο που επέλεξαν</a:t>
            </a:r>
          </a:p>
          <a:p>
            <a:pPr lvl="0">
              <a:buClr>
                <a:schemeClr val="bg1"/>
              </a:buClr>
              <a:buSzPct val="100000"/>
            </a:pPr>
            <a:r>
              <a:rPr lang="el-GR" sz="2400" dirty="0" smtClean="0">
                <a:solidFill>
                  <a:schemeClr val="bg1"/>
                </a:solidFill>
                <a:latin typeface="+mn-lt"/>
              </a:rPr>
              <a:t>Ο χρήστης που θα μαζέψει πρώτος όλους τους στόχους του παιχνιδιού είναι και ο νικητής του Σταδίου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467469"/>
            <a:ext cx="9072563" cy="840442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None/>
            </a:pPr>
            <a:r>
              <a:rPr lang="el-GR" sz="4800" b="1" dirty="0">
                <a:solidFill>
                  <a:srgbClr val="FFFFFF"/>
                </a:solidFill>
                <a:latin typeface="Arial" pitchFamily="18"/>
              </a:rPr>
              <a:t>Στάδια παιχνιδιού </a:t>
            </a:r>
            <a:r>
              <a:rPr lang="el-GR" sz="2800" b="1" dirty="0" smtClean="0">
                <a:solidFill>
                  <a:srgbClr val="FFFFFF"/>
                </a:solidFill>
                <a:latin typeface="Arial" pitchFamily="18"/>
              </a:rPr>
              <a:t>(Στάδιο 1</a:t>
            </a:r>
            <a:r>
              <a:rPr lang="el-GR" sz="2800" b="1" dirty="0">
                <a:solidFill>
                  <a:srgbClr val="FFFFFF"/>
                </a:solidFill>
                <a:latin typeface="Arial" pitchFamily="18"/>
              </a:rPr>
              <a:t>)</a:t>
            </a:r>
            <a:endParaRPr lang="en-US" sz="2800" b="1" dirty="0">
              <a:solidFill>
                <a:srgbClr val="FFFFFF"/>
              </a:solidFill>
              <a:latin typeface="Arial" pitchFamily="18"/>
            </a:endParaRPr>
          </a:p>
        </p:txBody>
      </p:sp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ropbox\371 AndroidTeam\Presentation Ομαδικής Εργασίας\screenshots\screenshot-13351375336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37" y="4283892"/>
            <a:ext cx="5364087" cy="30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78000"/>
            <a:ext cx="9693275" cy="236475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Sprites:</a:t>
            </a:r>
            <a:endParaRPr lang="en-US" sz="2400" dirty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Είναι η γραφική απεικόνιση ενός αντικειμένου</a:t>
            </a:r>
            <a:endParaRPr lang="en-US" sz="2000" dirty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Μπορεί να του ανατεθεί κίνηση ή κάποια άλλη τροποποίηση</a:t>
            </a:r>
            <a:endParaRPr lang="en-US" sz="2000" dirty="0" smtClean="0">
              <a:latin typeface="+mn-lt"/>
            </a:endParaRP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Σώμα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n-lt"/>
              </a:rPr>
              <a:t>Έχει φυσικές ιδιότητες και του ανατίθεται κάποιο </a:t>
            </a:r>
            <a:r>
              <a:rPr lang="en-US" sz="2000" dirty="0" smtClean="0">
                <a:latin typeface="+mn-lt"/>
              </a:rPr>
              <a:t>Sprite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213" y="91594"/>
            <a:ext cx="9072563" cy="1455995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 err="1">
                <a:solidFill>
                  <a:srgbClr val="FFFFFF"/>
                </a:solidFill>
                <a:latin typeface="Arial" pitchFamily="18"/>
              </a:rPr>
              <a:t>Sprites</a:t>
            </a:r>
            <a:r>
              <a:rPr lang="el-GR" sz="4400" b="1" dirty="0">
                <a:solidFill>
                  <a:srgbClr val="FFFFFF"/>
                </a:solidFill>
                <a:latin typeface="Arial" pitchFamily="18"/>
              </a:rPr>
              <a:t> και </a:t>
            </a: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Σώμα</a:t>
            </a:r>
          </a:p>
          <a:p>
            <a:pPr algn="ctr"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Αντικειμένων </a:t>
            </a:r>
            <a:r>
              <a:rPr lang="el-GR" sz="2800" b="1" dirty="0">
                <a:solidFill>
                  <a:srgbClr val="FFFFFF"/>
                </a:solidFill>
                <a:latin typeface="Arial" pitchFamily="18"/>
              </a:rPr>
              <a:t>(Στάδιο 2)</a:t>
            </a:r>
            <a:endParaRPr lang="en-US" sz="1400" b="1" dirty="0">
              <a:solidFill>
                <a:srgbClr val="FFFFFF"/>
              </a:solidFill>
              <a:latin typeface="Arial" pitchFamily="18"/>
            </a:endParaRPr>
          </a:p>
        </p:txBody>
      </p:sp>
      <p:pic>
        <p:nvPicPr>
          <p:cNvPr id="16386" name="Picture 2" descr="F:\Dropbox\371 AndroidTeam\Presentation Ομαδικής Εργασίας\screenshots\screenshot-13351376932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r="3122"/>
          <a:stretch/>
        </p:blipFill>
        <p:spPr bwMode="auto">
          <a:xfrm>
            <a:off x="2175103" y="4300193"/>
            <a:ext cx="5010782" cy="300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36725"/>
            <a:ext cx="9691688" cy="2308324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Με βάση των τιμών που αποσπούνται από το </a:t>
            </a:r>
            <a:r>
              <a:rPr lang="en-US" sz="2400" dirty="0" smtClean="0">
                <a:latin typeface="+mn-lt"/>
              </a:rPr>
              <a:t>Accelerometer,</a:t>
            </a:r>
            <a:r>
              <a:rPr lang="el-GR" sz="2400" dirty="0" smtClean="0">
                <a:latin typeface="+mn-lt"/>
              </a:rPr>
              <a:t> καθορίζεται η βαρύτητα του </a:t>
            </a:r>
            <a:r>
              <a:rPr lang="en-US" sz="2400" dirty="0" smtClean="0">
                <a:latin typeface="+mn-lt"/>
              </a:rPr>
              <a:t>Marble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Το </a:t>
            </a:r>
            <a:r>
              <a:rPr lang="en-US" sz="2400" dirty="0" smtClean="0">
                <a:latin typeface="+mn-lt"/>
              </a:rPr>
              <a:t>Marble </a:t>
            </a:r>
            <a:r>
              <a:rPr lang="el-GR" sz="2400" dirty="0" smtClean="0">
                <a:latin typeface="+mn-lt"/>
              </a:rPr>
              <a:t>έχει περιορισμένο βάρος και γι’ αυτό κινείται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Τα τοιχώματα έχουμε απεριόριστο βάρος, έτσι είναι σταθερά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Το Βάρος και η Βαρύτητα είναι ιδιότητες για τα Σώματα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94560" y="4297681"/>
            <a:ext cx="50292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4212" y="65145"/>
            <a:ext cx="9072563" cy="1271329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>
                <a:solidFill>
                  <a:srgbClr val="FFFFFF"/>
                </a:solidFill>
                <a:latin typeface="Arial" pitchFamily="18"/>
              </a:rPr>
              <a:t>Βαρύτητα και </a:t>
            </a:r>
            <a:r>
              <a:rPr lang="el-GR" sz="4400" b="1" dirty="0" err="1">
                <a:solidFill>
                  <a:srgbClr val="FFFFFF"/>
                </a:solidFill>
                <a:latin typeface="Arial" pitchFamily="18"/>
              </a:rPr>
              <a:t>Accelerometer</a:t>
            </a:r>
            <a:r>
              <a:rPr lang="el-GR" sz="4400" b="1" dirty="0">
                <a:solidFill>
                  <a:srgbClr val="FFFFFF"/>
                </a:solidFill>
                <a:latin typeface="Arial" pitchFamily="18"/>
              </a:rPr>
              <a:t> </a:t>
            </a:r>
            <a:r>
              <a:rPr lang="el-GR" sz="3200" b="1" dirty="0">
                <a:solidFill>
                  <a:srgbClr val="FFFFFF"/>
                </a:solidFill>
                <a:latin typeface="Arial" pitchFamily="18"/>
              </a:rPr>
              <a:t>(Στάδιο 3)</a:t>
            </a:r>
            <a:endParaRPr lang="en-US" sz="1050" b="1" dirty="0">
              <a:solidFill>
                <a:srgbClr val="FFFFFF"/>
              </a:solidFill>
              <a:latin typeface="Arial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35188"/>
            <a:ext cx="9693275" cy="1428596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</a:pPr>
            <a:r>
              <a:rPr lang="el-GR" sz="2400" dirty="0" smtClean="0">
                <a:latin typeface="+mn-lt"/>
              </a:rPr>
              <a:t>Ελαστικότητα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Char char="●"/>
            </a:pPr>
            <a:r>
              <a:rPr lang="el-GR" sz="2400" dirty="0" smtClean="0">
                <a:latin typeface="+mn-lt"/>
              </a:rPr>
              <a:t>Τα πράσινα τοιχώματα δεν έχουν ελαστικότητα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Char char="●"/>
            </a:pPr>
            <a:r>
              <a:rPr lang="el-GR" sz="2400" dirty="0" smtClean="0">
                <a:latin typeface="+mn-lt"/>
              </a:rPr>
              <a:t>Τα μωβ τοιχώματα έχουν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57200" y="3917520"/>
            <a:ext cx="5029200" cy="292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3808" y="107429"/>
            <a:ext cx="9072563" cy="778887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>
                <a:solidFill>
                  <a:srgbClr val="FFFFFF"/>
                </a:solidFill>
                <a:latin typeface="Arial" pitchFamily="18"/>
              </a:rPr>
              <a:t>Άλλες ιδιότητες Σωμάτων </a:t>
            </a:r>
            <a:r>
              <a:rPr lang="el-GR" sz="2800" b="1" dirty="0">
                <a:solidFill>
                  <a:srgbClr val="FFFFFF"/>
                </a:solidFill>
                <a:latin typeface="Arial" pitchFamily="18"/>
              </a:rPr>
              <a:t>(Στάδιο 4)</a:t>
            </a:r>
            <a:endParaRPr lang="en-US" sz="700" b="1" dirty="0">
              <a:solidFill>
                <a:srgbClr val="FFFFFF"/>
              </a:solidFill>
              <a:latin typeface="Arial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35188"/>
            <a:ext cx="9693275" cy="1797928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Τριβή</a:t>
            </a:r>
            <a:endParaRPr lang="en-US" sz="2400" dirty="0">
              <a:latin typeface="+mn-lt"/>
            </a:endParaRPr>
          </a:p>
          <a:p>
            <a:pPr lvl="1" rtl="0" hangingPunct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n-lt"/>
              </a:rPr>
              <a:t>Εάν η τριβή ήταν μηδενική, τότε το </a:t>
            </a:r>
            <a:r>
              <a:rPr lang="en-US" sz="2400" dirty="0" smtClean="0">
                <a:latin typeface="+mn-lt"/>
              </a:rPr>
              <a:t>Marble</a:t>
            </a:r>
            <a:r>
              <a:rPr lang="en-US" sz="2400" dirty="0">
                <a:latin typeface="+mn-lt"/>
              </a:rPr>
              <a:t>, κατά την επαφή του με τα τοιχώματα, δεν θα στριφογύριζε</a:t>
            </a: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784" y="4230364"/>
            <a:ext cx="4572000" cy="27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7078" y="95923"/>
            <a:ext cx="9072563" cy="1209774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>
                <a:solidFill>
                  <a:srgbClr val="FFFFFF"/>
                </a:solidFill>
                <a:latin typeface="Arial" pitchFamily="18"/>
              </a:rPr>
              <a:t>Άλλες ιδιότητες </a:t>
            </a: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Σωμάτων</a:t>
            </a:r>
          </a:p>
          <a:p>
            <a:pPr algn="ctr">
              <a:buNone/>
            </a:pPr>
            <a:r>
              <a:rPr lang="el-GR" sz="2800" b="1" dirty="0" smtClean="0">
                <a:solidFill>
                  <a:srgbClr val="FFFFFF"/>
                </a:solidFill>
                <a:latin typeface="Arial" pitchFamily="18"/>
              </a:rPr>
              <a:t>(Στάδιο 5&amp;6)</a:t>
            </a:r>
            <a:endParaRPr lang="en-US" sz="700" b="1" dirty="0">
              <a:solidFill>
                <a:srgbClr val="FFFFFF"/>
              </a:solidFill>
              <a:latin typeface="Arial" pitchFamily="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37058" y="4230364"/>
            <a:ext cx="4501781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773" y="932661"/>
            <a:ext cx="9691688" cy="371127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</a:pPr>
            <a:r>
              <a:rPr lang="el-GR" sz="2400" b="1" dirty="0" smtClean="0">
                <a:latin typeface="+mn-lt"/>
              </a:rPr>
              <a:t>Όταν έχουμε Νικητή:</a:t>
            </a:r>
          </a:p>
          <a:p>
            <a:pPr lvl="1">
              <a:buClr>
                <a:schemeClr val="bg1"/>
              </a:buClr>
            </a:pPr>
            <a:r>
              <a:rPr lang="el-GR" sz="2000" dirty="0" smtClean="0">
                <a:latin typeface="+mn-lt"/>
              </a:rPr>
              <a:t>Συλλέχτηκαν όλοι οι στόχοι</a:t>
            </a:r>
          </a:p>
          <a:p>
            <a:pPr lvl="1">
              <a:buClr>
                <a:schemeClr val="bg1"/>
              </a:buClr>
            </a:pPr>
            <a:r>
              <a:rPr lang="el-GR" sz="2000" dirty="0" smtClean="0">
                <a:latin typeface="+mn-lt"/>
              </a:rPr>
              <a:t>Εμφανίζεται το όνομα του νικητή και στις 2 συσκευές</a:t>
            </a:r>
          </a:p>
          <a:p>
            <a:pPr lvl="1">
              <a:buClr>
                <a:schemeClr val="bg1"/>
              </a:buClr>
            </a:pPr>
            <a:r>
              <a:rPr lang="el-GR" sz="2000" dirty="0" smtClean="0">
                <a:latin typeface="+mn-lt"/>
              </a:rPr>
              <a:t>Επιλέγεται το επόμενο στάδιο από τον </a:t>
            </a:r>
            <a:r>
              <a:rPr lang="en-US" sz="2000" dirty="0" smtClean="0">
                <a:latin typeface="+mn-lt"/>
              </a:rPr>
              <a:t>Server</a:t>
            </a:r>
          </a:p>
          <a:p>
            <a:pPr>
              <a:buClr>
                <a:schemeClr val="bg1"/>
              </a:buClr>
            </a:pPr>
            <a:r>
              <a:rPr lang="el-GR" sz="2400" b="1" dirty="0" smtClean="0">
                <a:latin typeface="+mn-lt"/>
              </a:rPr>
              <a:t>Όταν εγκαταλειφθεί το παιχνίδι:</a:t>
            </a:r>
          </a:p>
          <a:p>
            <a:pPr lvl="1">
              <a:buClr>
                <a:schemeClr val="bg1"/>
              </a:buClr>
            </a:pPr>
            <a:r>
              <a:rPr lang="el-GR" sz="2000" dirty="0" smtClean="0">
                <a:latin typeface="+mn-lt"/>
              </a:rPr>
              <a:t>Εμφανίζεται μήνυμα και τερματίζει το Στάδιο</a:t>
            </a:r>
          </a:p>
          <a:p>
            <a:pPr lvl="1">
              <a:buClr>
                <a:schemeClr val="bg1"/>
              </a:buClr>
            </a:pPr>
            <a:r>
              <a:rPr lang="el-GR" sz="2000" dirty="0" smtClean="0">
                <a:latin typeface="+mn-lt"/>
              </a:rPr>
              <a:t>Εγκαταλείπεται πιέζοντας 2 φορές το κουμπί «</a:t>
            </a:r>
            <a:r>
              <a:rPr lang="en-US" sz="2000" dirty="0" smtClean="0">
                <a:latin typeface="+mn-lt"/>
              </a:rPr>
              <a:t>Return</a:t>
            </a:r>
            <a:r>
              <a:rPr lang="el-GR" sz="2000" dirty="0" smtClean="0">
                <a:latin typeface="+mn-lt"/>
              </a:rPr>
              <a:t>» της συσκευής</a:t>
            </a:r>
          </a:p>
          <a:p>
            <a:pPr>
              <a:buClr>
                <a:schemeClr val="bg1"/>
              </a:buClr>
            </a:pPr>
            <a:endParaRPr lang="el-GR" sz="2400" dirty="0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862" y="4499916"/>
            <a:ext cx="4543200" cy="267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3808" y="107429"/>
            <a:ext cx="9072563" cy="778887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Τέλος Παιχνιδιού</a:t>
            </a:r>
            <a:endParaRPr lang="en-US" sz="700" b="1" dirty="0">
              <a:solidFill>
                <a:srgbClr val="FFFFFF"/>
              </a:solidFill>
              <a:latin typeface="Arial" pitchFamily="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72905" y="4499917"/>
            <a:ext cx="4559087" cy="267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922" y="1714323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3808" y="107429"/>
            <a:ext cx="9072563" cy="778887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Τέλος παρουσίασης …</a:t>
            </a:r>
            <a:endParaRPr lang="en-US" sz="700" b="1" dirty="0">
              <a:solidFill>
                <a:srgbClr val="FFFFFF"/>
              </a:solidFill>
              <a:latin typeface="Arial" pitchFamily="18"/>
            </a:endParaRPr>
          </a:p>
        </p:txBody>
      </p:sp>
      <p:pic>
        <p:nvPicPr>
          <p:cNvPr id="1026" name="Picture 2" descr="F:\Dropbox\371 AndroidTeam\Presentation Ομαδικής Εργασίας\android fu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34" y="-36587"/>
            <a:ext cx="2294373" cy="17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503808" y="-252611"/>
            <a:ext cx="9071280" cy="126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ctr" anchorCtr="0" compatLnSpc="0"/>
          <a:lstStyle/>
          <a:p>
            <a:pPr algn="ctr" hangingPunct="0"/>
            <a:r>
              <a:rPr lang="el-GR" sz="4000" b="1" dirty="0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Εισαγωγή στο </a:t>
            </a:r>
            <a:r>
              <a:rPr lang="en-US" sz="4000" b="1" dirty="0" smtClean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Android </a:t>
            </a:r>
            <a:r>
              <a:rPr lang="en-US" sz="4000" b="1" dirty="0">
                <a:solidFill>
                  <a:srgbClr val="FFFFFF"/>
                </a:solidFill>
                <a:latin typeface="Arial" pitchFamily="18"/>
                <a:ea typeface="Droid Sans Fallback" pitchFamily="2"/>
                <a:cs typeface="Lohit Hindi" pitchFamily="2"/>
              </a:rPr>
              <a:t>OS</a:t>
            </a:r>
          </a:p>
        </p:txBody>
      </p:sp>
      <p:sp>
        <p:nvSpPr>
          <p:cNvPr id="3" name="TextShape 2"/>
          <p:cNvSpPr/>
          <p:nvPr/>
        </p:nvSpPr>
        <p:spPr>
          <a:xfrm>
            <a:off x="274324" y="1547589"/>
            <a:ext cx="9071280" cy="61256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0"/>
          <a:lstStyle/>
          <a:p>
            <a:pPr hangingPunct="0">
              <a:buSzPct val="100000"/>
            </a:pPr>
            <a:r>
              <a:rPr lang="en-US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Linux-Based </a:t>
            </a:r>
            <a:r>
              <a:rPr lang="el-GR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Λειτουργικό:</a:t>
            </a:r>
          </a:p>
          <a:p>
            <a:pPr marL="914210" lvl="1" indent="-457200" hangingPunct="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Smartphones</a:t>
            </a:r>
            <a:endParaRPr lang="el-GR" sz="2400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914210" lvl="1" indent="-457200" hangingPunct="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Tablets</a:t>
            </a:r>
            <a:endParaRPr lang="el-GR" sz="2400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1371221" lvl="2" indent="-457200" hangingPunct="0">
              <a:buSzPct val="100000"/>
              <a:buFont typeface="Arial" pitchFamily="34" charset="0"/>
              <a:buChar char="•"/>
            </a:pPr>
            <a:r>
              <a:rPr lang="el-GR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Αρχιτεκτονική </a:t>
            </a: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ARM</a:t>
            </a:r>
            <a:endParaRPr lang="el-GR" sz="2400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914210" lvl="1" indent="-457200" hangingPunct="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TV</a:t>
            </a:r>
            <a:endParaRPr lang="el-GR" sz="2400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1371221" lvl="2" indent="-457200" hangingPunct="0">
              <a:buSzPct val="100000"/>
              <a:buFont typeface="Arial" pitchFamily="34" charset="0"/>
              <a:buChar char="•"/>
            </a:pPr>
            <a:r>
              <a:rPr lang="el-GR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Αρχιτεκτονική </a:t>
            </a: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x86</a:t>
            </a:r>
          </a:p>
          <a:p>
            <a:pPr hangingPunct="0">
              <a:buSzPct val="45000"/>
            </a:pPr>
            <a:r>
              <a:rPr lang="el-GR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Εκδόσεις</a:t>
            </a:r>
            <a:r>
              <a:rPr lang="en-US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:</a:t>
            </a:r>
            <a:endParaRPr lang="el-GR" sz="2400" b="1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342900" indent="-342900" hangingPunct="0"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Android</a:t>
            </a:r>
            <a:r>
              <a:rPr lang="en-US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, Cupcake, Donut, </a:t>
            </a:r>
            <a:r>
              <a:rPr lang="en-US" dirty="0" err="1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Eclair</a:t>
            </a:r>
            <a:r>
              <a:rPr lang="en-US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Froyo</a:t>
            </a:r>
            <a:r>
              <a:rPr lang="en-US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,</a:t>
            </a:r>
            <a:endParaRPr lang="el-GR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hangingPunct="0">
              <a:buSzPct val="100000"/>
            </a:pPr>
            <a:r>
              <a:rPr lang="el-GR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     </a:t>
            </a:r>
            <a:r>
              <a:rPr lang="en-US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Gingerbread</a:t>
            </a:r>
            <a:r>
              <a:rPr lang="en-US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, Honeycomb, Ice Cream Sandwich</a:t>
            </a:r>
          </a:p>
          <a:p>
            <a:pPr hangingPunct="0"/>
            <a:r>
              <a:rPr lang="el-GR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Υλοποιήθηκε </a:t>
            </a:r>
            <a:r>
              <a:rPr lang="en-US" sz="2400" b="1" dirty="0" err="1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σε</a:t>
            </a:r>
            <a:r>
              <a:rPr lang="en-US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:</a:t>
            </a:r>
            <a:endParaRPr lang="el-GR" sz="2400" b="1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914210" lvl="1" indent="-45720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C </a:t>
            </a:r>
            <a:r>
              <a:rPr lang="en-US" sz="2400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, C++, και Java </a:t>
            </a:r>
            <a:r>
              <a:rPr lang="en-US" sz="2400" dirty="0" err="1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το</a:t>
            </a:r>
            <a:r>
              <a:rPr lang="en-US" sz="2400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UI</a:t>
            </a:r>
            <a:endParaRPr lang="el-GR" sz="2400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914210" lvl="1" indent="-45720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Open </a:t>
            </a:r>
            <a:r>
              <a:rPr lang="en-US" sz="2400" dirty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Source  (AOSP)</a:t>
            </a:r>
          </a:p>
          <a:p>
            <a:pPr hangingPunct="0"/>
            <a:r>
              <a:rPr lang="el-GR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Εφαρμογές</a:t>
            </a:r>
            <a:r>
              <a:rPr lang="en-US" sz="2400" b="1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:</a:t>
            </a:r>
            <a:endParaRPr lang="el-GR" sz="2400" b="1" dirty="0" smtClean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  <a:p>
            <a:pPr marL="914210" lvl="1" indent="-45720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JAVA</a:t>
            </a:r>
          </a:p>
          <a:p>
            <a:pPr marL="914210" lvl="1" indent="-457200" hangingPunct="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OpenGL (</a:t>
            </a:r>
            <a:r>
              <a:rPr lang="el-GR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γραφικά</a:t>
            </a:r>
            <a:r>
              <a:rPr lang="en-US" sz="2400" dirty="0" smtClean="0">
                <a:solidFill>
                  <a:srgbClr val="FFFFFF"/>
                </a:solidFill>
                <a:ea typeface="Droid Sans Fallback" pitchFamily="2"/>
                <a:cs typeface="Lohit Hindi" pitchFamily="2"/>
              </a:rPr>
              <a:t>)</a:t>
            </a:r>
            <a:endParaRPr lang="en-US" sz="2400" dirty="0">
              <a:solidFill>
                <a:srgbClr val="FFFFFF"/>
              </a:solidFill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 descr="F:\Dropbox\371 AndroidTeam\Presentation Ομαδικής Εργασίας\Android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76" y="4787949"/>
            <a:ext cx="4086146" cy="22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ropbox\371 AndroidTeam\Presentation Ομαδικής Εργασίας\2011-11-17 13.48.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76" y="1190369"/>
            <a:ext cx="4086146" cy="30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2326" y="70398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android.com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8438" y="42118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California, USA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35881"/>
            <a:ext cx="181804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64" tIns="44982" rIns="89964" bIns="44982" anchorCtr="0" compatLnSpc="0">
            <a:spAutoFit/>
          </a:bodyPr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40425" y="517618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3808" y="107429"/>
            <a:ext cx="9072563" cy="778887"/>
          </a:xfrm>
          <a:prstGeom prst="rect">
            <a:avLst/>
          </a:prstGeom>
        </p:spPr>
        <p:txBody>
          <a:bodyPr lIns="100794" tIns="50397" rIns="100794" bIns="50397" anchor="b">
            <a:sp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Πηγές</a:t>
            </a:r>
            <a:endParaRPr lang="en-US" sz="700" b="1" dirty="0">
              <a:solidFill>
                <a:srgbClr val="FFFFFF"/>
              </a:solidFill>
              <a:latin typeface="Arial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832" y="1331565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android.com</a:t>
            </a:r>
          </a:p>
          <a:p>
            <a:pPr marL="742760" lvl="1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developer.android.com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box2D</a:t>
            </a:r>
          </a:p>
          <a:p>
            <a:pPr marL="742760" lvl="1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Physics Engine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</a:rPr>
              <a:t>AndEngine</a:t>
            </a:r>
            <a:endParaRPr lang="en-US" sz="2000" dirty="0">
              <a:solidFill>
                <a:schemeClr val="bg1"/>
              </a:solidFill>
            </a:endParaRPr>
          </a:p>
          <a:p>
            <a:pPr marL="742760" lvl="1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OpenGL2.0 Engine</a:t>
            </a:r>
          </a:p>
          <a:p>
            <a:pPr marL="1199771" lvl="2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GLES2.0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JacobShatz.com</a:t>
            </a:r>
          </a:p>
        </p:txBody>
      </p:sp>
    </p:spTree>
    <p:extLst>
      <p:ext uri="{BB962C8B-B14F-4D97-AF65-F5344CB8AC3E}">
        <p14:creationId xmlns:p14="http://schemas.microsoft.com/office/powerpoint/2010/main" val="115156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35421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Διαφορά </a:t>
            </a:r>
            <a:r>
              <a:rPr lang="en-US" sz="4400" b="1" dirty="0" smtClean="0">
                <a:solidFill>
                  <a:srgbClr val="FFFFFF"/>
                </a:solidFill>
                <a:latin typeface="Arial" pitchFamily="18"/>
              </a:rPr>
              <a:t>Java </a:t>
            </a: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και</a:t>
            </a:r>
            <a:r>
              <a:rPr lang="en-US" sz="4400" b="1" dirty="0" smtClean="0">
                <a:solidFill>
                  <a:srgbClr val="FFFFFF"/>
                </a:solidFill>
                <a:latin typeface="Arial" pitchFamily="18"/>
              </a:rPr>
              <a:t/>
            </a:r>
            <a:br>
              <a:rPr lang="en-US" sz="4400" b="1" dirty="0" smtClean="0">
                <a:solidFill>
                  <a:srgbClr val="FFFFFF"/>
                </a:solidFill>
                <a:latin typeface="Arial" pitchFamily="18"/>
              </a:rPr>
            </a:br>
            <a:r>
              <a:rPr lang="en-US" sz="4400" b="1" dirty="0" smtClean="0">
                <a:solidFill>
                  <a:srgbClr val="FFFFFF"/>
                </a:solidFill>
                <a:latin typeface="Arial" pitchFamily="18"/>
              </a:rPr>
              <a:t>Android </a:t>
            </a: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Εκτελέσιμων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68488"/>
            <a:ext cx="5432425" cy="498951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Επιπ</a:t>
            </a:r>
            <a:r>
              <a:rPr lang="en-US" sz="2400" dirty="0" err="1">
                <a:latin typeface="+mj-lt"/>
              </a:rPr>
              <a:t>ρόσθετο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στάδιο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μετ</a:t>
            </a:r>
            <a:r>
              <a:rPr lang="en-US" sz="2400" dirty="0" smtClean="0">
                <a:latin typeface="+mj-lt"/>
              </a:rPr>
              <a:t>αγλώττισης</a:t>
            </a:r>
          </a:p>
          <a:p>
            <a:pPr lvl="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Βελτιστο</a:t>
            </a:r>
            <a:r>
              <a:rPr lang="en-US" sz="2400" dirty="0" smtClean="0">
                <a:latin typeface="+mj-lt"/>
              </a:rPr>
              <a:t>ποιημένος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000" dirty="0" err="1" smtClean="0">
                <a:latin typeface="+mj-lt"/>
              </a:rPr>
              <a:t>Εφ</a:t>
            </a:r>
            <a:r>
              <a:rPr lang="en-US" sz="2000" dirty="0" smtClean="0">
                <a:latin typeface="+mj-lt"/>
              </a:rPr>
              <a:t>αρμογές με</a:t>
            </a:r>
          </a:p>
          <a:p>
            <a:pPr marL="576000" lvl="1" indent="0">
              <a:buClr>
                <a:schemeClr val="bg1"/>
              </a:buClr>
              <a:buSzPct val="100000"/>
              <a:buNone/>
            </a:pPr>
            <a:r>
              <a:rPr lang="el-GR" sz="2000" dirty="0">
                <a:latin typeface="+mj-lt"/>
              </a:rPr>
              <a:t> </a:t>
            </a:r>
            <a:r>
              <a:rPr lang="el-GR" sz="2000" dirty="0" smtClean="0">
                <a:latin typeface="+mj-lt"/>
              </a:rPr>
              <a:t>   </a:t>
            </a:r>
            <a:r>
              <a:rPr lang="en-US" sz="2000" dirty="0" err="1" smtClean="0">
                <a:latin typeface="+mj-lt"/>
              </a:rPr>
              <a:t>λιγότερες</a:t>
            </a:r>
            <a:r>
              <a:rPr lang="en-US" sz="2000" dirty="0" smtClean="0">
                <a:latin typeface="+mj-lt"/>
              </a:rPr>
              <a:t> απα</a:t>
            </a:r>
            <a:r>
              <a:rPr lang="en-US" sz="2000" dirty="0" err="1" smtClean="0">
                <a:latin typeface="+mj-lt"/>
              </a:rPr>
              <a:t>ιτήσεις</a:t>
            </a:r>
            <a:endParaRPr lang="en-US" sz="2000" dirty="0" smtClean="0">
              <a:latin typeface="+mj-lt"/>
            </a:endParaRP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Lightweight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JIT Compiler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08264" y="2483693"/>
            <a:ext cx="5240337" cy="4635500"/>
          </a:xfrm>
        </p:spPr>
      </p:pic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2440" y="7088268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developer.android.com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35421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l-GR" sz="4400" b="1" dirty="0" smtClean="0">
                <a:solidFill>
                  <a:srgbClr val="FFFFFF"/>
                </a:solidFill>
              </a:rPr>
              <a:t>Από τι αποτελείτε μια</a:t>
            </a:r>
            <a:r>
              <a:rPr lang="en-US" sz="4400" b="1" dirty="0" smtClean="0">
                <a:solidFill>
                  <a:srgbClr val="FFFFFF"/>
                </a:solidFill>
              </a:rPr>
              <a:t/>
            </a:r>
            <a:br>
              <a:rPr lang="en-US" sz="4400" b="1" dirty="0" smtClean="0">
                <a:solidFill>
                  <a:srgbClr val="FFFFFF"/>
                </a:solidFill>
              </a:rPr>
            </a:br>
            <a:r>
              <a:rPr lang="en-US" sz="4400" b="1" dirty="0" smtClean="0">
                <a:solidFill>
                  <a:srgbClr val="FFFFFF"/>
                </a:solidFill>
              </a:rPr>
              <a:t>Android </a:t>
            </a:r>
            <a:r>
              <a:rPr lang="el-GR" sz="4400" b="1" dirty="0" smtClean="0">
                <a:solidFill>
                  <a:srgbClr val="FFFFFF"/>
                </a:solidFill>
              </a:rPr>
              <a:t>εφαρμογή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248" y="1508384"/>
            <a:ext cx="5432425" cy="5544616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  <a:buSzPct val="100000"/>
            </a:pPr>
            <a:r>
              <a:rPr lang="el-GR" sz="2400" dirty="0" smtClean="0">
                <a:latin typeface="+mj-lt"/>
              </a:rPr>
              <a:t>Εφαρμογή</a:t>
            </a:r>
          </a:p>
          <a:p>
            <a:pPr marL="108000" indent="0" algn="ctr">
              <a:buClr>
                <a:schemeClr val="bg1"/>
              </a:buClr>
              <a:buSzPct val="100000"/>
              <a:buNone/>
            </a:pPr>
            <a:r>
              <a:rPr lang="en-US" sz="2400" dirty="0" err="1" smtClean="0">
                <a:latin typeface="+mj-lt"/>
              </a:rPr>
              <a:t>Dalvik</a:t>
            </a:r>
            <a:r>
              <a:rPr lang="en-US" sz="2400" dirty="0" smtClean="0">
                <a:latin typeface="+mj-lt"/>
              </a:rPr>
              <a:t> </a:t>
            </a:r>
            <a:r>
              <a:rPr lang="el-GR" sz="2400" dirty="0" smtClean="0">
                <a:latin typeface="+mj-lt"/>
              </a:rPr>
              <a:t>Εκτελέσιμο</a:t>
            </a:r>
          </a:p>
          <a:p>
            <a:pPr marL="108000" indent="0" algn="ctr">
              <a:buClr>
                <a:schemeClr val="bg1"/>
              </a:buClr>
              <a:buSzPct val="100000"/>
              <a:buNone/>
            </a:pPr>
            <a:r>
              <a:rPr lang="el-GR" sz="2400" dirty="0" smtClean="0">
                <a:latin typeface="+mj-lt"/>
              </a:rPr>
              <a:t>+</a:t>
            </a:r>
          </a:p>
          <a:p>
            <a:pPr marL="108000" indent="0" algn="ctr">
              <a:buClr>
                <a:schemeClr val="bg1"/>
              </a:buClr>
              <a:buSzPct val="100000"/>
              <a:buNone/>
            </a:pPr>
            <a:r>
              <a:rPr lang="el-GR" sz="2400" dirty="0" smtClean="0">
                <a:latin typeface="+mj-lt"/>
              </a:rPr>
              <a:t>Πηγές</a:t>
            </a:r>
          </a:p>
          <a:p>
            <a:pPr algn="l">
              <a:buClr>
                <a:schemeClr val="bg1"/>
              </a:buClr>
              <a:buSzPct val="100000"/>
            </a:pPr>
            <a:r>
              <a:rPr lang="el-GR" sz="2400" dirty="0" smtClean="0">
                <a:latin typeface="+mj-lt"/>
              </a:rPr>
              <a:t>Πηγές: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n-US" sz="2000" dirty="0" smtClean="0">
                <a:latin typeface="+mj-lt"/>
              </a:rPr>
              <a:t>XML</a:t>
            </a:r>
            <a:endParaRPr lang="el-GR" sz="2000" dirty="0" smtClean="0">
              <a:latin typeface="+mj-lt"/>
            </a:endParaRPr>
          </a:p>
          <a:p>
            <a:pPr lvl="1" algn="l">
              <a:buClr>
                <a:schemeClr val="bg1"/>
              </a:buClr>
              <a:buSzPct val="100000"/>
            </a:pPr>
            <a:r>
              <a:rPr lang="el-GR" sz="2000" dirty="0" smtClean="0">
                <a:latin typeface="+mj-lt"/>
              </a:rPr>
              <a:t>Εικόνες</a:t>
            </a:r>
          </a:p>
          <a:p>
            <a:pPr lvl="2" algn="l">
              <a:buClr>
                <a:schemeClr val="bg1"/>
              </a:buClr>
              <a:buSzPct val="100000"/>
            </a:pPr>
            <a:r>
              <a:rPr lang="el-GR" sz="1600" dirty="0" smtClean="0">
                <a:latin typeface="+mj-lt"/>
              </a:rPr>
              <a:t>Υψηλής / Μεσαίας / Χαμηλής Ανάλυσης</a:t>
            </a:r>
          </a:p>
          <a:p>
            <a:pPr algn="l">
              <a:buClr>
                <a:schemeClr val="bg1"/>
              </a:buClr>
              <a:buSzPct val="100000"/>
            </a:pPr>
            <a:r>
              <a:rPr lang="en-US" sz="2400" dirty="0" smtClean="0">
                <a:latin typeface="+mj-lt"/>
              </a:rPr>
              <a:t>Manifest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l-GR" sz="2000" dirty="0" smtClean="0">
                <a:latin typeface="+mj-lt"/>
              </a:rPr>
              <a:t>Κύρια στοιχεία που αποτελούν την εφαρμογή </a:t>
            </a:r>
            <a:r>
              <a:rPr lang="el-GR" sz="1600" dirty="0" smtClean="0">
                <a:latin typeface="+mj-lt"/>
              </a:rPr>
              <a:t>(Δραστηριότητες, Υπηρεσίες κλπ)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l-GR" sz="2000" dirty="0" smtClean="0">
                <a:latin typeface="+mj-lt"/>
              </a:rPr>
              <a:t>Δικαιώματα πρόσβασης</a:t>
            </a:r>
            <a:endParaRPr lang="el-GR" sz="1400" dirty="0" smtClean="0">
              <a:latin typeface="+mj-lt"/>
            </a:endParaRPr>
          </a:p>
          <a:p>
            <a:pPr lvl="1" algn="l">
              <a:buClr>
                <a:schemeClr val="bg1"/>
              </a:buClr>
              <a:buSzPct val="100000"/>
            </a:pPr>
            <a:endParaRPr lang="el-GR" sz="2000" dirty="0" smtClean="0">
              <a:latin typeface="+mj-lt"/>
            </a:endParaRPr>
          </a:p>
          <a:p>
            <a:pPr marL="108000" indent="0" algn="l">
              <a:buClr>
                <a:schemeClr val="bg1"/>
              </a:buClr>
              <a:buSzPct val="100000"/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Dropbox\371 AndroidTeam\Presentation Ομαδικής Εργασίας\resour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64" y="1804192"/>
            <a:ext cx="45847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2338" y="67706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Marble Game Resources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43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277" y="107429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l-GR" sz="4400" b="1" dirty="0" smtClean="0">
                <a:solidFill>
                  <a:srgbClr val="FFFFFF"/>
                </a:solidFill>
              </a:rPr>
              <a:t>Πως δημιουργούμε μια εφαρμογή;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5816" y="1619597"/>
            <a:ext cx="8928992" cy="498951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buClr>
                <a:schemeClr val="bg1"/>
              </a:buClr>
              <a:buSzPct val="100000"/>
              <a:buNone/>
            </a:pPr>
            <a:r>
              <a:rPr lang="el-GR" sz="2400" b="1" dirty="0" smtClean="0">
                <a:latin typeface="+mj-lt"/>
              </a:rPr>
              <a:t>2 προσεγγίσεις</a:t>
            </a:r>
            <a:r>
              <a:rPr lang="en-US" sz="2400" b="1" dirty="0">
                <a:latin typeface="+mj-lt"/>
              </a:rPr>
              <a:t>:</a:t>
            </a:r>
            <a:endParaRPr lang="el-GR" sz="2400" b="1" dirty="0" smtClean="0">
              <a:latin typeface="+mj-lt"/>
            </a:endParaRP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j-lt"/>
              </a:rPr>
              <a:t>Χρησιμοποιώντας </a:t>
            </a:r>
            <a:r>
              <a:rPr lang="en-US" sz="2400" dirty="0" smtClean="0">
                <a:latin typeface="+mj-lt"/>
              </a:rPr>
              <a:t>XML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j-lt"/>
              </a:rPr>
              <a:t>Γίνονται αυτόματα </a:t>
            </a:r>
            <a:r>
              <a:rPr lang="en-US" sz="2000" dirty="0" smtClean="0">
                <a:latin typeface="+mj-lt"/>
              </a:rPr>
              <a:t>Render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j-lt"/>
              </a:rPr>
              <a:t>Γράφοντας κώδικα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openGL2.0</a:t>
            </a:r>
            <a:endParaRPr lang="el-GR" sz="2000" dirty="0" smtClean="0">
              <a:latin typeface="+mj-lt"/>
            </a:endParaRP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1600" dirty="0" smtClean="0">
                <a:latin typeface="+mj-lt"/>
              </a:rPr>
              <a:t>Βιβλιοθήκες Γραφικών</a:t>
            </a:r>
            <a:endParaRPr lang="en-US" sz="1600" dirty="0" smtClean="0">
              <a:latin typeface="+mj-lt"/>
            </a:endParaRP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1600" dirty="0" smtClean="0">
              <a:latin typeface="+mj-lt"/>
            </a:endParaRPr>
          </a:p>
        </p:txBody>
      </p:sp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ropbox\371 AndroidTeam\Presentation Ομαδικής Εργασίας\AndroidChronometer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8" y="1403574"/>
            <a:ext cx="272622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1294" y="53940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Γραφική απεικόνιση ενός απλού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8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1800" y="69778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l-GR" sz="4400" b="1" dirty="0" smtClean="0">
                <a:solidFill>
                  <a:srgbClr val="FFFFFF"/>
                </a:solidFill>
              </a:rPr>
              <a:t>Δραστηριότητα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2706" y="1619597"/>
            <a:ext cx="9458126" cy="498951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28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45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j-lt"/>
              </a:rPr>
              <a:t>Σε μια εφαρμογή μπορούν να υπάρξουν πολλές δραστηριότητες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j-lt"/>
              </a:rPr>
              <a:t>Στο παιχνίδι μας: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j-lt"/>
              </a:rPr>
              <a:t>Κυρίως </a:t>
            </a:r>
            <a:r>
              <a:rPr lang="en-US" sz="2000" dirty="0" smtClean="0">
                <a:latin typeface="+mj-lt"/>
              </a:rPr>
              <a:t>Menu</a:t>
            </a:r>
            <a:r>
              <a:rPr lang="el-GR" sz="2000" dirty="0" smtClean="0">
                <a:latin typeface="+mj-lt"/>
              </a:rPr>
              <a:t>, Επιλογή αντιπάλου, Επιλογή Επιπέδου, </a:t>
            </a:r>
            <a:r>
              <a:rPr lang="en-US" sz="2000" dirty="0" smtClean="0">
                <a:latin typeface="+mj-lt"/>
              </a:rPr>
              <a:t>Live </a:t>
            </a:r>
            <a:r>
              <a:rPr lang="el-GR" sz="2000" dirty="0" smtClean="0">
                <a:latin typeface="+mj-lt"/>
              </a:rPr>
              <a:t>Παιχνίδι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400" dirty="0" smtClean="0">
                <a:latin typeface="+mj-lt"/>
              </a:rPr>
              <a:t>Μπορούμε να ανοίξουμε δραστηριότητες που ανήκουν σε άλλη εφαρμογή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l-GR" sz="2000" dirty="0" smtClean="0">
                <a:latin typeface="+mj-lt"/>
              </a:rPr>
              <a:t>πχ τις ρυθμίσεις </a:t>
            </a:r>
            <a:r>
              <a:rPr lang="en-US" sz="2000" dirty="0" smtClean="0">
                <a:latin typeface="+mj-lt"/>
              </a:rPr>
              <a:t>WIFI</a:t>
            </a:r>
            <a:r>
              <a:rPr lang="el-GR" sz="2000" dirty="0" smtClean="0">
                <a:latin typeface="+mj-lt"/>
              </a:rPr>
              <a:t>, το </a:t>
            </a:r>
            <a:r>
              <a:rPr lang="en-US" sz="2000" dirty="0" smtClean="0">
                <a:latin typeface="+mj-lt"/>
              </a:rPr>
              <a:t>flash-light</a:t>
            </a:r>
            <a:r>
              <a:rPr lang="el-GR" sz="2000" dirty="0" smtClean="0">
                <a:latin typeface="+mj-lt"/>
              </a:rPr>
              <a:t> για την </a:t>
            </a:r>
            <a:r>
              <a:rPr lang="en-US" sz="2000" dirty="0" smtClean="0">
                <a:latin typeface="+mj-lt"/>
              </a:rPr>
              <a:t>camera</a:t>
            </a:r>
          </a:p>
          <a:p>
            <a:pPr marL="108000" indent="0">
              <a:buClr>
                <a:schemeClr val="bg1"/>
              </a:buClr>
              <a:buSzPct val="100000"/>
              <a:buNone/>
            </a:pPr>
            <a:endParaRPr lang="el-GR" sz="2400" dirty="0" smtClean="0">
              <a:latin typeface="+mj-lt"/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</p:txBody>
      </p:sp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2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6366" y="-252611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l-GR" sz="4400" b="1" dirty="0" smtClean="0">
                <a:solidFill>
                  <a:srgbClr val="FFFFFF"/>
                </a:solidFill>
              </a:rPr>
              <a:t>Κύκλος Ζωής Δραστηριότητας</a:t>
            </a:r>
            <a:endParaRPr lang="en-US" dirty="0"/>
          </a:p>
        </p:txBody>
      </p:sp>
      <p:pic>
        <p:nvPicPr>
          <p:cNvPr id="1026" name="Picture 2" descr="F:\Dropbox\371 AndroidTeam\Presentation Ομαδικής Εργασίας\04-ActivityLife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0" y="784956"/>
            <a:ext cx="6192688" cy="62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4128" y="709220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developer.android.com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3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0" y="7086600"/>
            <a:ext cx="1828800" cy="365125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 dirty="0"/>
              <a:t>arm.com</a:t>
            </a:r>
          </a:p>
        </p:txBody>
      </p:sp>
      <p:sp>
        <p:nvSpPr>
          <p:cNvPr id="3" name="TextShape 2"/>
          <p:cNvSpPr/>
          <p:nvPr/>
        </p:nvSpPr>
        <p:spPr>
          <a:xfrm>
            <a:off x="504000" y="2165400"/>
            <a:ext cx="9071280" cy="49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0"/>
          <a:lstStyle/>
          <a:p>
            <a:pPr hangingPunct="0"/>
            <a:endParaRPr lang="en-US"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Shape 2"/>
          <p:cNvSpPr/>
          <p:nvPr/>
        </p:nvSpPr>
        <p:spPr>
          <a:xfrm>
            <a:off x="365764" y="2143080"/>
            <a:ext cx="9071280" cy="49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0"/>
          <a:lstStyle/>
          <a:p>
            <a:pPr hangingPunct="0"/>
            <a:endParaRPr lang="en-US" sz="3200">
              <a:solidFill>
                <a:srgbClr val="FFFF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lvl="1" hangingPunct="0"/>
            <a:endParaRPr lang="en-US" sz="3200">
              <a:solidFill>
                <a:srgbClr val="FFFFFF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9239" y="990381"/>
            <a:ext cx="6400799" cy="6126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3808" y="107429"/>
            <a:ext cx="9072563" cy="742359"/>
          </a:xfrm>
          <a:prstGeom prst="rect">
            <a:avLst/>
          </a:prstGeom>
        </p:spPr>
        <p:txBody>
          <a:bodyPr lIns="100794" tIns="50397" rIns="100794" bIns="50397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marL="60477" lvl="0" algn="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1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 algn="ctr">
              <a:buFont typeface="StarSymbol"/>
              <a:buNone/>
            </a:pPr>
            <a:r>
              <a:rPr lang="el-GR" sz="4400" b="1" dirty="0" smtClean="0">
                <a:solidFill>
                  <a:srgbClr val="FFFFFF"/>
                </a:solidFill>
                <a:latin typeface="Arial" pitchFamily="18"/>
              </a:rPr>
              <a:t>Στοίβα </a:t>
            </a:r>
            <a:r>
              <a:rPr lang="en-US" sz="4400" b="1" dirty="0" smtClean="0">
                <a:solidFill>
                  <a:srgbClr val="FFFFFF"/>
                </a:solidFill>
                <a:latin typeface="Arial" pitchFamily="18"/>
              </a:rPr>
              <a:t>Android OS</a:t>
            </a:r>
            <a:endParaRPr lang="en-US" dirty="0"/>
          </a:p>
        </p:txBody>
      </p:sp>
      <p:pic>
        <p:nvPicPr>
          <p:cNvPr id="9" name="Picture 3" descr="F:\Dropbox\371 AndroidTeam\Presentation Ομαδικής Εργασίας\android head new upside 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-36587"/>
            <a:ext cx="1287512" cy="7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99929" y="71168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developer.android.com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ject Font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947</Words>
  <Application>Microsoft Office PowerPoint</Application>
  <PresentationFormat>Custom</PresentationFormat>
  <Paragraphs>197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</vt:lpstr>
      <vt:lpstr>PowerPoint Presentation</vt:lpstr>
      <vt:lpstr>PowerPoint Presentation</vt:lpstr>
      <vt:lpstr>PowerPoint Presentation</vt:lpstr>
      <vt:lpstr>Διαφορά Java και Android Εκτελέσιμων</vt:lpstr>
      <vt:lpstr>Από τι αποτελείτε μια Android εφαρμογή</vt:lpstr>
      <vt:lpstr>Πως δημιουργούμε μια εφαρμογή;</vt:lpstr>
      <vt:lpstr>Δραστηριότητα</vt:lpstr>
      <vt:lpstr>Κύκλος Ζωής Δραστηριότητας</vt:lpstr>
      <vt:lpstr>arm.com</vt:lpstr>
      <vt:lpstr>smartlab.in.cs.ucy.ac.cy</vt:lpstr>
      <vt:lpstr>smartlab.in.cs.ucy.ac.cy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Σε περίπτωση Αποδοχής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432</cp:revision>
  <dcterms:modified xsi:type="dcterms:W3CDTF">2012-04-25T09:25:41Z</dcterms:modified>
</cp:coreProperties>
</file>