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3"/>
  </p:notesMasterIdLst>
  <p:sldIdLst>
    <p:sldId id="256" r:id="rId2"/>
    <p:sldId id="258" r:id="rId3"/>
    <p:sldId id="257" r:id="rId4"/>
    <p:sldId id="259" r:id="rId5"/>
    <p:sldId id="261" r:id="rId6"/>
    <p:sldId id="260" r:id="rId7"/>
    <p:sldId id="262" r:id="rId8"/>
    <p:sldId id="263" r:id="rId9"/>
    <p:sldId id="265" r:id="rId10"/>
    <p:sldId id="264" r:id="rId11"/>
    <p:sldId id="266" r:id="rId12"/>
    <p:sldId id="267" r:id="rId13"/>
    <p:sldId id="278" r:id="rId14"/>
    <p:sldId id="268" r:id="rId15"/>
    <p:sldId id="269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081" autoAdjust="0"/>
  </p:normalViewPr>
  <p:slideViewPr>
    <p:cSldViewPr>
      <p:cViewPr>
        <p:scale>
          <a:sx n="75" d="100"/>
          <a:sy n="75" d="100"/>
        </p:scale>
        <p:origin x="-166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BE463-1145-4176-8BED-7EA5E87A7F15}" type="datetimeFigureOut">
              <a:rPr lang="en-GB" smtClean="0"/>
              <a:t>27/04/2012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ABDF1-073F-45C0-B486-A807B18C49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760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l-ssl.google.com/android/eclipse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ABDF1-073F-45C0-B486-A807B18C49D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9307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smtClean="0"/>
              <a:t>Το </a:t>
            </a:r>
            <a:r>
              <a:rPr lang="en-US" dirty="0" smtClean="0"/>
              <a:t>project</a:t>
            </a:r>
            <a:r>
              <a:rPr lang="en-US" baseline="0" dirty="0" smtClean="0"/>
              <a:t> </a:t>
            </a:r>
            <a:r>
              <a:rPr lang="el-GR" baseline="0" dirty="0" smtClean="0"/>
              <a:t>μας αφορούσε την υλοποίηση των εντολών </a:t>
            </a:r>
            <a:r>
              <a:rPr lang="en-US" baseline="0" dirty="0" err="1" smtClean="0"/>
              <a:t>adb</a:t>
            </a:r>
            <a:r>
              <a:rPr lang="en-US" baseline="0" dirty="0" smtClean="0"/>
              <a:t> over </a:t>
            </a:r>
            <a:r>
              <a:rPr lang="en-US" baseline="0" dirty="0" err="1" smtClean="0"/>
              <a:t>wifi</a:t>
            </a:r>
            <a:r>
              <a:rPr lang="en-US" baseline="0" dirty="0" smtClean="0"/>
              <a:t>.</a:t>
            </a:r>
            <a:r>
              <a:rPr lang="el-GR" baseline="0" dirty="0" smtClean="0"/>
              <a:t> Δηλαδή..</a:t>
            </a:r>
          </a:p>
          <a:p>
            <a:endParaRPr lang="el-GR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ABDF1-073F-45C0-B486-A807B18C49D7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3161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smtClean="0"/>
              <a:t>Πρώτη</a:t>
            </a:r>
            <a:r>
              <a:rPr lang="el-GR" baseline="0" dirty="0" smtClean="0"/>
              <a:t> προσέγγιση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Built in commands</a:t>
            </a:r>
            <a:r>
              <a:rPr lang="el-GR" baseline="0" dirty="0" smtClean="0"/>
              <a:t> του </a:t>
            </a:r>
            <a:r>
              <a:rPr lang="en-US" baseline="0" dirty="0" err="1" smtClean="0"/>
              <a:t>adb</a:t>
            </a:r>
            <a:r>
              <a:rPr lang="en-US" baseline="0" dirty="0" smtClean="0"/>
              <a:t> </a:t>
            </a:r>
            <a:r>
              <a:rPr lang="el-GR" baseline="0" dirty="0" smtClean="0"/>
              <a:t>για </a:t>
            </a:r>
            <a:r>
              <a:rPr lang="en-US" baseline="0" dirty="0" smtClean="0"/>
              <a:t>wireless connectivity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l-GR" dirty="0" smtClean="0"/>
              <a:t>Πολύ</a:t>
            </a:r>
            <a:r>
              <a:rPr lang="el-GR" baseline="0" dirty="0" smtClean="0"/>
              <a:t> εύκολο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l-GR" baseline="0" dirty="0" smtClean="0"/>
              <a:t>Υποστήριξη όλων των εντολών </a:t>
            </a:r>
            <a:r>
              <a:rPr lang="en-US" baseline="0" dirty="0" err="1" smtClean="0"/>
              <a:t>adb</a:t>
            </a:r>
            <a:endParaRPr lang="en-US" baseline="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Eclipse run and debug wireless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ABDF1-073F-45C0-B486-A807B18C49D7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16293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ABDF1-073F-45C0-B486-A807B18C49D7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8233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Enas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kalos</a:t>
            </a:r>
            <a:r>
              <a:rPr lang="en-GB" baseline="0" dirty="0" smtClean="0"/>
              <a:t> </a:t>
            </a:r>
            <a:r>
              <a:rPr lang="en-GB" baseline="0" dirty="0" err="1" smtClean="0"/>
              <a:t>tropos</a:t>
            </a:r>
            <a:r>
              <a:rPr lang="en-GB" baseline="0" dirty="0" smtClean="0"/>
              <a:t> </a:t>
            </a:r>
            <a:r>
              <a:rPr lang="en-GB" baseline="0" dirty="0" err="1" smtClean="0"/>
              <a:t>na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kseikinisete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na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programatizete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gia</a:t>
            </a:r>
            <a:r>
              <a:rPr lang="en-GB" baseline="0" dirty="0" smtClean="0"/>
              <a:t> android </a:t>
            </a:r>
            <a:r>
              <a:rPr lang="en-GB" baseline="0" dirty="0" err="1" smtClean="0"/>
              <a:t>siskeues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einai</a:t>
            </a:r>
            <a:r>
              <a:rPr lang="en-GB" baseline="0" dirty="0" smtClean="0"/>
              <a:t> </a:t>
            </a:r>
            <a:r>
              <a:rPr lang="en-GB" baseline="0" dirty="0" err="1" smtClean="0"/>
              <a:t>na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xrisimopoihseis</a:t>
            </a:r>
            <a:r>
              <a:rPr lang="en-GB" baseline="0" dirty="0" smtClean="0"/>
              <a:t> to android </a:t>
            </a:r>
            <a:r>
              <a:rPr lang="en-GB" baseline="0" dirty="0" err="1" smtClean="0"/>
              <a:t>developmetn</a:t>
            </a:r>
            <a:r>
              <a:rPr lang="en-GB" baseline="0" dirty="0" smtClean="0"/>
              <a:t> tools plugin </a:t>
            </a:r>
            <a:r>
              <a:rPr lang="en-GB" baseline="0" dirty="0" err="1" smtClean="0"/>
              <a:t>gia</a:t>
            </a:r>
            <a:r>
              <a:rPr lang="en-GB" baseline="0" dirty="0" smtClean="0"/>
              <a:t> to eclipse…………………….. </a:t>
            </a:r>
            <a:r>
              <a:rPr lang="en-GB" baseline="0" dirty="0" err="1" smtClean="0"/>
              <a:t>Sti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sinexeia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tha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anaferthume</a:t>
            </a:r>
            <a:r>
              <a:rPr lang="en-GB" baseline="0" dirty="0" smtClean="0"/>
              <a:t> se </a:t>
            </a:r>
            <a:r>
              <a:rPr lang="en-GB" baseline="0" dirty="0" err="1" smtClean="0"/>
              <a:t>kapia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ergaleia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pou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erxonte</a:t>
            </a:r>
            <a:endParaRPr lang="en-GB" baseline="0" dirty="0" smtClean="0"/>
          </a:p>
          <a:p>
            <a:r>
              <a:rPr lang="en-GB" baseline="0" dirty="0" err="1" smtClean="0"/>
              <a:t>Mazi</a:t>
            </a:r>
            <a:r>
              <a:rPr lang="en-GB" baseline="0" dirty="0" smtClean="0"/>
              <a:t> me to </a:t>
            </a:r>
            <a:r>
              <a:rPr lang="en-GB" baseline="0" dirty="0" err="1" smtClean="0"/>
              <a:t>adt</a:t>
            </a:r>
            <a:r>
              <a:rPr lang="en-GB" baseline="0" dirty="0" smtClean="0"/>
              <a:t> plugin</a:t>
            </a:r>
          </a:p>
          <a:p>
            <a:endParaRPr lang="en-GB" baseline="0" dirty="0" smtClean="0"/>
          </a:p>
          <a:p>
            <a:pPr lvl="1"/>
            <a:r>
              <a:rPr lang="en-US" sz="1200" dirty="0" smtClean="0"/>
              <a:t>extends the capabilities of Eclipse to let you quickly set up new Android projects</a:t>
            </a:r>
          </a:p>
          <a:p>
            <a:pPr lvl="1"/>
            <a:r>
              <a:rPr lang="en-US" sz="1200" dirty="0" smtClean="0"/>
              <a:t>create an application UI</a:t>
            </a:r>
          </a:p>
          <a:p>
            <a:pPr lvl="1"/>
            <a:r>
              <a:rPr lang="en-US" sz="1200" dirty="0" smtClean="0"/>
              <a:t>add packages based on the Android Framework API</a:t>
            </a:r>
          </a:p>
          <a:p>
            <a:pPr lvl="1"/>
            <a:r>
              <a:rPr lang="en-US" sz="1200" dirty="0" smtClean="0"/>
              <a:t>debug your applications using the Android SDK tools</a:t>
            </a:r>
          </a:p>
          <a:p>
            <a:pPr lvl="1"/>
            <a:r>
              <a:rPr lang="en-US" sz="1200" dirty="0" smtClean="0"/>
              <a:t>export signed (or unsigned) .</a:t>
            </a:r>
            <a:r>
              <a:rPr lang="en-US" sz="1200" dirty="0" err="1" smtClean="0"/>
              <a:t>apk</a:t>
            </a:r>
            <a:r>
              <a:rPr lang="en-US" sz="1200" dirty="0" smtClean="0"/>
              <a:t> files in order to distribute your application.</a:t>
            </a:r>
            <a:endParaRPr lang="en-GB" sz="1200" dirty="0" smtClean="0"/>
          </a:p>
          <a:p>
            <a:endParaRPr lang="en-GB" baseline="0" dirty="0" smtClean="0"/>
          </a:p>
          <a:p>
            <a:endParaRPr lang="en-GB" baseline="0" dirty="0" smtClean="0"/>
          </a:p>
          <a:p>
            <a:r>
              <a:rPr lang="en-GB" baseline="0" dirty="0" smtClean="0"/>
              <a:t>New android project – </a:t>
            </a:r>
            <a:r>
              <a:rPr lang="el-GR" baseline="0" dirty="0" smtClean="0"/>
              <a:t>δημιουργείται αυτόματα η  δομή του </a:t>
            </a:r>
            <a:r>
              <a:rPr lang="en-US" baseline="0" dirty="0" smtClean="0"/>
              <a:t>project, xml files, main activity </a:t>
            </a:r>
            <a:r>
              <a:rPr lang="en-US" baseline="0" dirty="0" err="1" smtClean="0"/>
              <a:t>e.t.c</a:t>
            </a:r>
            <a:r>
              <a:rPr lang="en-US" baseline="0" dirty="0" smtClean="0"/>
              <a:t> -&gt; ADT</a:t>
            </a:r>
          </a:p>
          <a:p>
            <a:endParaRPr lang="en-US" baseline="0" dirty="0" smtClean="0"/>
          </a:p>
          <a:p>
            <a:pPr marL="400050" lvl="1" indent="0">
              <a:buNone/>
            </a:pPr>
            <a:r>
              <a:rPr lang="en-GB" sz="800" dirty="0" smtClean="0"/>
              <a:t> Start Eclipse, then select </a:t>
            </a:r>
            <a:r>
              <a:rPr lang="en-GB" sz="800" b="1" dirty="0" smtClean="0"/>
              <a:t>Help</a:t>
            </a:r>
            <a:r>
              <a:rPr lang="en-GB" sz="800" dirty="0" smtClean="0"/>
              <a:t> &gt; </a:t>
            </a:r>
            <a:r>
              <a:rPr lang="en-GB" sz="800" b="1" dirty="0" smtClean="0"/>
              <a:t>Install New   Software...</a:t>
            </a:r>
            <a:r>
              <a:rPr lang="en-GB" sz="800" dirty="0" smtClean="0"/>
              <a:t>.</a:t>
            </a:r>
          </a:p>
          <a:p>
            <a:pPr marL="400050" lvl="1" indent="0">
              <a:buNone/>
            </a:pPr>
            <a:r>
              <a:rPr lang="en-GB" sz="800" dirty="0" smtClean="0"/>
              <a:t>Click </a:t>
            </a:r>
            <a:r>
              <a:rPr lang="en-GB" sz="800" b="1" dirty="0" smtClean="0"/>
              <a:t>Add</a:t>
            </a:r>
            <a:r>
              <a:rPr lang="en-GB" sz="800" dirty="0" smtClean="0"/>
              <a:t>, in the top-right corner.</a:t>
            </a:r>
          </a:p>
          <a:p>
            <a:pPr marL="400050" lvl="1" indent="0">
              <a:buNone/>
            </a:pPr>
            <a:r>
              <a:rPr lang="en-GB" sz="800" dirty="0" smtClean="0"/>
              <a:t>In the Add Repository dialog that appears, enter "ADT Plugin" for the </a:t>
            </a:r>
            <a:r>
              <a:rPr lang="en-GB" sz="800" i="1" dirty="0" smtClean="0"/>
              <a:t>Name</a:t>
            </a:r>
            <a:r>
              <a:rPr lang="en-GB" sz="800" dirty="0" smtClean="0"/>
              <a:t> </a:t>
            </a:r>
          </a:p>
          <a:p>
            <a:pPr marL="400050" lvl="1" indent="0">
              <a:buNone/>
            </a:pPr>
            <a:r>
              <a:rPr lang="en-GB" sz="800" dirty="0" smtClean="0"/>
              <a:t>and the following URL for the </a:t>
            </a:r>
            <a:r>
              <a:rPr lang="en-GB" sz="800" i="1" dirty="0" smtClean="0"/>
              <a:t>Location</a:t>
            </a:r>
            <a:r>
              <a:rPr lang="en-GB" sz="800" dirty="0" smtClean="0"/>
              <a:t>: </a:t>
            </a:r>
            <a:r>
              <a:rPr lang="en-GB" sz="800" dirty="0" smtClean="0">
                <a:hlinkClick r:id="rId3"/>
              </a:rPr>
              <a:t>https://dl-ssl.google.com/android/eclipse/</a:t>
            </a:r>
            <a:endParaRPr lang="en-GB" sz="800" dirty="0" smtClean="0"/>
          </a:p>
          <a:p>
            <a:pPr marL="400050" lvl="1" indent="0">
              <a:buNone/>
            </a:pPr>
            <a:r>
              <a:rPr lang="en-GB" sz="800" dirty="0" smtClean="0"/>
              <a:t>Click </a:t>
            </a:r>
            <a:r>
              <a:rPr lang="en-GB" sz="800" b="1" dirty="0" smtClean="0"/>
              <a:t>OK</a:t>
            </a:r>
            <a:endParaRPr lang="en-GB" sz="800" dirty="0" smtClean="0"/>
          </a:p>
          <a:p>
            <a:endParaRPr lang="en-US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ABDF1-073F-45C0-B486-A807B18C49D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180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Screen</a:t>
            </a:r>
            <a:r>
              <a:rPr lang="en-GB" baseline="0" dirty="0" smtClean="0"/>
              <a:t>shot tis </a:t>
            </a:r>
            <a:r>
              <a:rPr lang="en-GB" baseline="0" dirty="0" err="1" smtClean="0"/>
              <a:t>othonis</a:t>
            </a:r>
            <a:r>
              <a:rPr lang="en-GB" baseline="0" dirty="0" smtClean="0"/>
              <a:t> tis </a:t>
            </a:r>
            <a:r>
              <a:rPr lang="en-GB" baseline="0" dirty="0" err="1" smtClean="0"/>
              <a:t>siskeuis</a:t>
            </a:r>
            <a:r>
              <a:rPr lang="en-GB" baseline="0" dirty="0" smtClean="0"/>
              <a:t> mas</a:t>
            </a:r>
          </a:p>
          <a:p>
            <a:r>
              <a:rPr lang="en-GB" baseline="0" dirty="0" err="1" smtClean="0"/>
              <a:t>Plirofories</a:t>
            </a:r>
            <a:r>
              <a:rPr lang="en-GB" baseline="0" dirty="0" smtClean="0"/>
              <a:t> </a:t>
            </a:r>
            <a:r>
              <a:rPr lang="en-GB" baseline="0" dirty="0" err="1" smtClean="0"/>
              <a:t>gia</a:t>
            </a:r>
            <a:r>
              <a:rPr lang="en-GB" baseline="0" dirty="0" smtClean="0"/>
              <a:t> ta thread </a:t>
            </a:r>
            <a:r>
              <a:rPr lang="en-GB" baseline="0" dirty="0" err="1" smtClean="0"/>
              <a:t>kai</a:t>
            </a:r>
            <a:r>
              <a:rPr lang="en-GB" baseline="0" dirty="0" smtClean="0"/>
              <a:t> heap </a:t>
            </a:r>
            <a:r>
              <a:rPr lang="en-GB" baseline="0" dirty="0" err="1" smtClean="0"/>
              <a:t>mias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diergasias</a:t>
            </a:r>
            <a:endParaRPr lang="en-GB" baseline="0" dirty="0" smtClean="0"/>
          </a:p>
          <a:p>
            <a:r>
              <a:rPr lang="en-GB" baseline="0" dirty="0" err="1" smtClean="0"/>
              <a:t>Logcat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minimata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tou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sistimatos</a:t>
            </a:r>
            <a:endParaRPr lang="en-GB" baseline="0" dirty="0" smtClean="0"/>
          </a:p>
          <a:p>
            <a:r>
              <a:rPr lang="en-GB" baseline="0" dirty="0" err="1" smtClean="0"/>
              <a:t>Plirofories</a:t>
            </a:r>
            <a:r>
              <a:rPr lang="en-GB" baseline="0" dirty="0" smtClean="0"/>
              <a:t> </a:t>
            </a:r>
            <a:r>
              <a:rPr lang="en-GB" baseline="0" dirty="0" err="1" smtClean="0"/>
              <a:t>tou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sistimatos</a:t>
            </a:r>
            <a:r>
              <a:rPr lang="en-GB" baseline="0" dirty="0" smtClean="0"/>
              <a:t>  </a:t>
            </a:r>
            <a:endParaRPr lang="en-GB" dirty="0" smtClean="0"/>
          </a:p>
          <a:p>
            <a:r>
              <a:rPr lang="en-GB" dirty="0" smtClean="0"/>
              <a:t>Call spoofing</a:t>
            </a:r>
            <a:r>
              <a:rPr lang="en-GB" baseline="0" dirty="0" smtClean="0"/>
              <a:t> </a:t>
            </a:r>
            <a:r>
              <a:rPr lang="en-GB" baseline="0" dirty="0" err="1" smtClean="0"/>
              <a:t>prospihsi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eiserxomenu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tilefwnimatos</a:t>
            </a:r>
            <a:r>
              <a:rPr lang="en-GB" baseline="0" dirty="0" smtClean="0"/>
              <a:t> h </a:t>
            </a:r>
            <a:r>
              <a:rPr lang="en-GB" baseline="0" dirty="0" err="1" smtClean="0"/>
              <a:t>sms</a:t>
            </a:r>
            <a:r>
              <a:rPr lang="en-GB" baseline="0" dirty="0" smtClean="0"/>
              <a:t> </a:t>
            </a:r>
            <a:r>
              <a:rPr lang="en-GB" baseline="0" dirty="0" err="1" smtClean="0"/>
              <a:t>gia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na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sigureutume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oti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antidra</a:t>
            </a:r>
            <a:r>
              <a:rPr lang="en-GB" baseline="0" dirty="0" smtClean="0"/>
              <a:t> h </a:t>
            </a:r>
            <a:r>
              <a:rPr lang="en-GB" baseline="0" dirty="0" err="1" smtClean="0"/>
              <a:t>efarmogi</a:t>
            </a:r>
            <a:r>
              <a:rPr lang="en-GB" baseline="0" dirty="0" smtClean="0"/>
              <a:t> mas </a:t>
            </a:r>
            <a:r>
              <a:rPr lang="en-GB" baseline="0" dirty="0" err="1" smtClean="0"/>
              <a:t>swsta</a:t>
            </a:r>
            <a:r>
              <a:rPr lang="en-GB" baseline="0" dirty="0" smtClean="0"/>
              <a:t> se </a:t>
            </a:r>
            <a:r>
              <a:rPr lang="en-GB" baseline="0" dirty="0" err="1" smtClean="0"/>
              <a:t>exwterikes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eidopoihseis</a:t>
            </a:r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ABDF1-073F-45C0-B486-A807B18C49D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2641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Heap information about</a:t>
            </a:r>
            <a:r>
              <a:rPr lang="en-GB" baseline="0" dirty="0" smtClean="0"/>
              <a:t> the process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ABDF1-073F-45C0-B486-A807B18C49D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370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To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ddms</a:t>
            </a:r>
            <a:r>
              <a:rPr lang="en-GB" baseline="0" dirty="0" smtClean="0"/>
              <a:t> mas </a:t>
            </a:r>
            <a:r>
              <a:rPr lang="en-GB" baseline="0" dirty="0" err="1" smtClean="0"/>
              <a:t>prosferei</a:t>
            </a:r>
            <a:r>
              <a:rPr lang="en-GB" baseline="0" dirty="0" smtClean="0"/>
              <a:t> tin </a:t>
            </a:r>
            <a:r>
              <a:rPr lang="en-GB" baseline="0" dirty="0" err="1" smtClean="0"/>
              <a:t>dinatotita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na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dume</a:t>
            </a:r>
            <a:r>
              <a:rPr lang="en-GB" baseline="0" dirty="0" smtClean="0"/>
              <a:t> ta </a:t>
            </a:r>
            <a:r>
              <a:rPr lang="en-GB" baseline="0" dirty="0" err="1" smtClean="0"/>
              <a:t>antikeimena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mias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diergasias</a:t>
            </a:r>
            <a:r>
              <a:rPr lang="en-GB" baseline="0" dirty="0" smtClean="0"/>
              <a:t> </a:t>
            </a:r>
            <a:r>
              <a:rPr lang="en-GB" baseline="0" dirty="0" err="1" smtClean="0"/>
              <a:t>pou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ginontai</a:t>
            </a:r>
            <a:r>
              <a:rPr lang="en-GB" baseline="0" dirty="0" smtClean="0"/>
              <a:t> allocate </a:t>
            </a:r>
            <a:r>
              <a:rPr lang="en-GB" baseline="0" dirty="0" err="1" smtClean="0"/>
              <a:t>apo</a:t>
            </a:r>
            <a:r>
              <a:rPr lang="en-GB" baseline="0" dirty="0" smtClean="0"/>
              <a:t> </a:t>
            </a:r>
            <a:r>
              <a:rPr lang="en-GB" baseline="0" dirty="0" err="1" smtClean="0"/>
              <a:t>poia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klasi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kai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apo</a:t>
            </a:r>
            <a:r>
              <a:rPr lang="en-GB" baseline="0" dirty="0" smtClean="0"/>
              <a:t> </a:t>
            </a:r>
            <a:r>
              <a:rPr lang="en-GB" baseline="0" dirty="0" err="1" smtClean="0"/>
              <a:t>pio</a:t>
            </a:r>
            <a:r>
              <a:rPr lang="en-GB" baseline="0" dirty="0" smtClean="0"/>
              <a:t> thread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ABDF1-073F-45C0-B486-A807B18C49D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623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Eina</a:t>
            </a:r>
            <a:r>
              <a:rPr lang="en-GB" baseline="0" dirty="0" err="1" smtClean="0"/>
              <a:t>i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enas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mixanismos</a:t>
            </a:r>
            <a:r>
              <a:rPr lang="en-GB" baseline="0" dirty="0" smtClean="0"/>
              <a:t> </a:t>
            </a:r>
            <a:r>
              <a:rPr lang="en-GB" baseline="0" dirty="0" err="1" smtClean="0"/>
              <a:t>gia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na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vlepeis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minimata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tou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sistimatos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oi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minimata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pou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grafei</a:t>
            </a:r>
            <a:r>
              <a:rPr lang="en-GB" baseline="0" dirty="0" smtClean="0"/>
              <a:t> o user </a:t>
            </a:r>
            <a:r>
              <a:rPr lang="en-GB" baseline="0" dirty="0" err="1" smtClean="0"/>
              <a:t>mesw</a:t>
            </a:r>
            <a:r>
              <a:rPr lang="en-GB" baseline="0" dirty="0" smtClean="0"/>
              <a:t> tis </a:t>
            </a:r>
            <a:r>
              <a:rPr lang="en-GB" baseline="0" dirty="0" err="1" smtClean="0"/>
              <a:t>klasis</a:t>
            </a:r>
            <a:r>
              <a:rPr lang="en-GB" baseline="0" dirty="0" smtClean="0"/>
              <a:t> log.. </a:t>
            </a:r>
            <a:r>
              <a:rPr lang="en-GB" baseline="0" dirty="0" err="1" smtClean="0"/>
              <a:t>Sto</a:t>
            </a:r>
            <a:r>
              <a:rPr lang="en-GB" baseline="0" dirty="0" smtClean="0"/>
              <a:t> </a:t>
            </a:r>
            <a:r>
              <a:rPr lang="en-GB" baseline="0" dirty="0" err="1" smtClean="0"/>
              <a:t>logacat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grafun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polles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diergasies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kai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mporei</a:t>
            </a:r>
            <a:r>
              <a:rPr lang="en-GB" baseline="0" dirty="0" smtClean="0"/>
              <a:t> </a:t>
            </a:r>
            <a:r>
              <a:rPr lang="en-GB" baseline="0" dirty="0" err="1" smtClean="0"/>
              <a:t>na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einai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diskolo</a:t>
            </a:r>
            <a:r>
              <a:rPr lang="en-GB" baseline="0" dirty="0" smtClean="0"/>
              <a:t> </a:t>
            </a:r>
            <a:r>
              <a:rPr lang="en-GB" baseline="0" dirty="0" err="1" smtClean="0"/>
              <a:t>na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vgaleis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simperasma</a:t>
            </a:r>
            <a:endParaRPr lang="en-GB" baseline="0" dirty="0" smtClean="0"/>
          </a:p>
          <a:p>
            <a:r>
              <a:rPr lang="en-GB" baseline="0" dirty="0" smtClean="0"/>
              <a:t> so to </a:t>
            </a:r>
            <a:r>
              <a:rPr lang="en-GB" baseline="0" dirty="0" err="1" smtClean="0"/>
              <a:t>ddms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dinei</a:t>
            </a:r>
            <a:r>
              <a:rPr lang="en-GB" baseline="0" dirty="0" smtClean="0"/>
              <a:t> tin </a:t>
            </a:r>
            <a:r>
              <a:rPr lang="en-GB" baseline="0" dirty="0" err="1" smtClean="0"/>
              <a:t>dinatotita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na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filtrareis</a:t>
            </a:r>
            <a:r>
              <a:rPr lang="en-GB" baseline="0" dirty="0" smtClean="0"/>
              <a:t> to Log file… </a:t>
            </a:r>
            <a:r>
              <a:rPr lang="en-GB" baseline="0" dirty="0" err="1" smtClean="0"/>
              <a:t>etsi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wste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na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vlepeis</a:t>
            </a:r>
            <a:r>
              <a:rPr lang="en-GB" baseline="0" dirty="0" smtClean="0"/>
              <a:t> mono </a:t>
            </a:r>
            <a:r>
              <a:rPr lang="en-GB" baseline="0" dirty="0" err="1" smtClean="0"/>
              <a:t>minimata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mias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sigkekrimenis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ergasias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na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vlepeis</a:t>
            </a:r>
            <a:r>
              <a:rPr lang="en-GB" baseline="0" dirty="0" smtClean="0"/>
              <a:t> mono ta error messages </a:t>
            </a:r>
            <a:r>
              <a:rPr lang="en-GB" baseline="0" dirty="0" err="1" smtClean="0"/>
              <a:t>ktl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ABDF1-073F-45C0-B486-A807B18C49D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464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Vlepume</a:t>
            </a:r>
            <a:r>
              <a:rPr lang="en-GB" dirty="0" smtClean="0"/>
              <a:t> </a:t>
            </a:r>
            <a:r>
              <a:rPr lang="en-GB" dirty="0" err="1" smtClean="0"/>
              <a:t>pws</a:t>
            </a:r>
            <a:r>
              <a:rPr lang="en-GB" dirty="0" smtClean="0"/>
              <a:t> </a:t>
            </a:r>
            <a:r>
              <a:rPr lang="en-GB" dirty="0" err="1" smtClean="0"/>
              <a:t>katanemete</a:t>
            </a:r>
            <a:r>
              <a:rPr lang="en-GB" dirty="0" smtClean="0"/>
              <a:t> o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fortos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ergasias</a:t>
            </a:r>
            <a:r>
              <a:rPr lang="en-GB" baseline="0" dirty="0" smtClean="0"/>
              <a:t> </a:t>
            </a:r>
            <a:r>
              <a:rPr lang="en-GB" baseline="0" dirty="0" err="1" smtClean="0"/>
              <a:t>tou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epexergasti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ABDF1-073F-45C0-B486-A807B18C49D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479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b="1" dirty="0" err="1" smtClean="0"/>
              <a:t>adb</a:t>
            </a:r>
            <a:r>
              <a:rPr lang="en-GB" sz="1400" b="1" dirty="0" smtClean="0"/>
              <a:t> shell monkey -v -p your.package.name  300</a:t>
            </a:r>
          </a:p>
          <a:p>
            <a:endParaRPr lang="en-GB" sz="1200" dirty="0" smtClean="0"/>
          </a:p>
          <a:p>
            <a:endParaRPr lang="en-GB" sz="1200" dirty="0" smtClean="0"/>
          </a:p>
          <a:p>
            <a:r>
              <a:rPr lang="en-GB" sz="1200" dirty="0" smtClean="0"/>
              <a:t> launches application and  send 300 pseudo-random events to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ABDF1-073F-45C0-B486-A807B18C49D7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6904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Ergaleio</a:t>
            </a:r>
            <a:r>
              <a:rPr lang="en-GB" dirty="0" smtClean="0"/>
              <a:t> </a:t>
            </a:r>
            <a:r>
              <a:rPr lang="en-GB" dirty="0" err="1" smtClean="0"/>
              <a:t>pou</a:t>
            </a:r>
            <a:r>
              <a:rPr lang="en-GB" dirty="0" smtClean="0"/>
              <a:t> se </a:t>
            </a:r>
            <a:r>
              <a:rPr lang="en-GB" dirty="0" err="1" smtClean="0"/>
              <a:t>afinei</a:t>
            </a:r>
            <a:r>
              <a:rPr lang="en-GB" baseline="0" dirty="0" smtClean="0"/>
              <a:t> </a:t>
            </a:r>
            <a:r>
              <a:rPr lang="en-GB" baseline="0" dirty="0" err="1" smtClean="0"/>
              <a:t>na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epikoinwseis</a:t>
            </a:r>
            <a:r>
              <a:rPr lang="en-GB" baseline="0" dirty="0" smtClean="0"/>
              <a:t> me </a:t>
            </a:r>
            <a:r>
              <a:rPr lang="en-GB" baseline="0" dirty="0" err="1" smtClean="0"/>
              <a:t>ena</a:t>
            </a:r>
            <a:r>
              <a:rPr lang="en-GB" baseline="0" dirty="0" smtClean="0"/>
              <a:t> emulator h </a:t>
            </a:r>
            <a:r>
              <a:rPr lang="en-GB" baseline="0" dirty="0" err="1" smtClean="0"/>
              <a:t>sindedemeni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siskeui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kai</a:t>
            </a:r>
            <a:r>
              <a:rPr lang="en-GB" baseline="0" dirty="0" smtClean="0"/>
              <a:t> </a:t>
            </a:r>
            <a:r>
              <a:rPr lang="en-GB" baseline="0" dirty="0" err="1" smtClean="0"/>
              <a:t>na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ektelesis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diafores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entoles</a:t>
            </a:r>
            <a:r>
              <a:rPr lang="en-GB" baseline="0" dirty="0" smtClean="0"/>
              <a:t> </a:t>
            </a:r>
            <a:r>
              <a:rPr lang="en-GB" baseline="0" dirty="0" err="1" smtClean="0"/>
              <a:t>panw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stin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siskeui</a:t>
            </a:r>
            <a:r>
              <a:rPr lang="en-GB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ADB utility lets you connect to the phone itself and issue rudimentary shell commands, such as copying files to and from the device. </a:t>
            </a:r>
          </a:p>
          <a:p>
            <a:endParaRPr lang="en-GB" baseline="0" dirty="0" smtClean="0"/>
          </a:p>
          <a:p>
            <a:endParaRPr lang="en-GB" baseline="0" dirty="0" smtClean="0"/>
          </a:p>
          <a:p>
            <a:endParaRPr lang="en-GB" baseline="0" dirty="0" smtClean="0"/>
          </a:p>
          <a:p>
            <a:r>
              <a:rPr lang="en-US" dirty="0" smtClean="0"/>
              <a:t>A client, which runs on your development machine. You can invoke a client from a shell by issuing an </a:t>
            </a:r>
            <a:r>
              <a:rPr lang="en-US" dirty="0" err="1" smtClean="0"/>
              <a:t>adb</a:t>
            </a:r>
            <a:r>
              <a:rPr lang="en-US" dirty="0" smtClean="0"/>
              <a:t> command. Other Android tools such as the ADT plugin and DDMS also create </a:t>
            </a:r>
            <a:r>
              <a:rPr lang="en-US" dirty="0" err="1" smtClean="0"/>
              <a:t>adb</a:t>
            </a:r>
            <a:r>
              <a:rPr lang="en-US" dirty="0" smtClean="0"/>
              <a:t> clients. </a:t>
            </a:r>
          </a:p>
          <a:p>
            <a:r>
              <a:rPr lang="en-US" dirty="0" smtClean="0"/>
              <a:t>A server, which runs as a background process on your development machine. The server manages communication between the client and the </a:t>
            </a:r>
            <a:r>
              <a:rPr lang="en-US" dirty="0" err="1" smtClean="0"/>
              <a:t>adb</a:t>
            </a:r>
            <a:r>
              <a:rPr lang="en-US" dirty="0" smtClean="0"/>
              <a:t> daemon running on an emulator or device. </a:t>
            </a:r>
          </a:p>
          <a:p>
            <a:r>
              <a:rPr lang="en-US" dirty="0" smtClean="0"/>
              <a:t>A daemon, which runs as a background process on each emulator or device instance.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ABDF1-073F-45C0-B486-A807B18C49D7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7779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6F5D98C-B4A9-4BD5-BA2F-A866DA2018DA}" type="datetimeFigureOut">
              <a:rPr lang="en-GB" smtClean="0"/>
              <a:t>27/04/2012</a:t>
            </a:fld>
            <a:endParaRPr lang="en-GB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0D980C88-D135-4ECC-90DB-C31792143041}" type="slidenum">
              <a:rPr lang="en-GB" smtClean="0"/>
              <a:t>‹#›</a:t>
            </a:fld>
            <a:endParaRPr lang="en-GB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5D98C-B4A9-4BD5-BA2F-A866DA2018DA}" type="datetimeFigureOut">
              <a:rPr lang="en-GB" smtClean="0"/>
              <a:t>27/04/2012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0C88-D135-4ECC-90DB-C3179214304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5D98C-B4A9-4BD5-BA2F-A866DA2018DA}" type="datetimeFigureOut">
              <a:rPr lang="en-GB" smtClean="0"/>
              <a:t>27/04/2012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0C88-D135-4ECC-90DB-C3179214304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5D98C-B4A9-4BD5-BA2F-A866DA2018DA}" type="datetimeFigureOut">
              <a:rPr lang="en-GB" smtClean="0"/>
              <a:t>27/04/2012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0C88-D135-4ECC-90DB-C3179214304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5D98C-B4A9-4BD5-BA2F-A866DA2018DA}" type="datetimeFigureOut">
              <a:rPr lang="en-GB" smtClean="0"/>
              <a:t>27/04/2012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0C88-D135-4ECC-90DB-C3179214304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5D98C-B4A9-4BD5-BA2F-A866DA2018DA}" type="datetimeFigureOut">
              <a:rPr lang="en-GB" smtClean="0"/>
              <a:t>27/04/2012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0C88-D135-4ECC-90DB-C31792143041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5D98C-B4A9-4BD5-BA2F-A866DA2018DA}" type="datetimeFigureOut">
              <a:rPr lang="en-GB" smtClean="0"/>
              <a:t>27/04/2012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0C88-D135-4ECC-90DB-C3179214304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5D98C-B4A9-4BD5-BA2F-A866DA2018DA}" type="datetimeFigureOut">
              <a:rPr lang="en-GB" smtClean="0"/>
              <a:t>27/04/2012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0C88-D135-4ECC-90DB-C3179214304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5D98C-B4A9-4BD5-BA2F-A866DA2018DA}" type="datetimeFigureOut">
              <a:rPr lang="en-GB" smtClean="0"/>
              <a:t>27/04/2012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0C88-D135-4ECC-90DB-C3179214304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5D98C-B4A9-4BD5-BA2F-A866DA2018DA}" type="datetimeFigureOut">
              <a:rPr lang="en-GB" smtClean="0"/>
              <a:t>27/04/2012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0C88-D135-4ECC-90DB-C31792143041}" type="slidenum">
              <a:rPr lang="en-GB" smtClean="0"/>
              <a:t>‹#›</a:t>
            </a:fld>
            <a:endParaRPr lang="en-GB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5D98C-B4A9-4BD5-BA2F-A866DA2018DA}" type="datetimeFigureOut">
              <a:rPr lang="en-GB" smtClean="0"/>
              <a:t>27/04/2012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80C88-D135-4ECC-90DB-C3179214304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06F5D98C-B4A9-4BD5-BA2F-A866DA2018DA}" type="datetimeFigureOut">
              <a:rPr lang="en-GB" smtClean="0"/>
              <a:t>27/04/2012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0D980C88-D135-4ECC-90DB-C31792143041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guide/developing/tools/emulator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guide/topics/manifest/uses-library-element.html" TargetMode="External"/><Relationship Id="rId2" Type="http://schemas.openxmlformats.org/officeDocument/2006/relationships/hyperlink" Target="http://code.google.com/android/add-ons/google-apis/mapkey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eveloper.android.com/sdk/eclipse-adt.html" TargetMode="External"/><Relationship Id="rId5" Type="http://schemas.openxmlformats.org/officeDocument/2006/relationships/hyperlink" Target="http://developer.android.com/guide/developing/debugging/ddms.html" TargetMode="External"/><Relationship Id="rId4" Type="http://schemas.openxmlformats.org/officeDocument/2006/relationships/hyperlink" Target="http://developer.android.com/guide/developing/tools/adb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Android Tools &amp; Wireless ADB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l-GR" b="1" dirty="0" smtClean="0"/>
              <a:t>Αντρέας </a:t>
            </a:r>
            <a:r>
              <a:rPr lang="el-GR" b="1" dirty="0" err="1" smtClean="0"/>
              <a:t>Λύμπουρας</a:t>
            </a:r>
            <a:r>
              <a:rPr lang="el-GR" b="1" dirty="0" smtClean="0"/>
              <a:t> </a:t>
            </a:r>
          </a:p>
          <a:p>
            <a:r>
              <a:rPr lang="el-GR" b="1" dirty="0" smtClean="0"/>
              <a:t>Θεόφιλος Φωκάς</a:t>
            </a:r>
          </a:p>
          <a:p>
            <a:r>
              <a:rPr lang="el-GR" b="1" dirty="0" smtClean="0"/>
              <a:t>Ζαχαρίας </a:t>
            </a:r>
            <a:r>
              <a:rPr lang="el-GR" b="1" dirty="0" err="1" smtClean="0"/>
              <a:t>Χ’’Λάμπρου</a:t>
            </a:r>
            <a:endParaRPr lang="en-GB" b="1" dirty="0"/>
          </a:p>
        </p:txBody>
      </p:sp>
      <p:pic>
        <p:nvPicPr>
          <p:cNvPr id="1027" name="Picture 3" descr="C:\Users\Theo\Desktop\androi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72" y="116632"/>
            <a:ext cx="2160240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732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7024744" cy="1143000"/>
          </a:xfrm>
        </p:spPr>
        <p:txBody>
          <a:bodyPr/>
          <a:lstStyle/>
          <a:p>
            <a:r>
              <a:rPr lang="en-GB" dirty="0" smtClean="0"/>
              <a:t>DDMS features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/>
          <a:lstStyle/>
          <a:p>
            <a:r>
              <a:rPr lang="en-GB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System info</a:t>
            </a:r>
            <a:endParaRPr lang="en-GB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76871"/>
            <a:ext cx="7992888" cy="4447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867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7024744" cy="1143000"/>
          </a:xfrm>
        </p:spPr>
        <p:txBody>
          <a:bodyPr/>
          <a:lstStyle/>
          <a:p>
            <a:r>
              <a:rPr lang="en-GB" dirty="0" smtClean="0"/>
              <a:t>Android monkey runners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1400" dirty="0" smtClean="0"/>
          </a:p>
          <a:p>
            <a:r>
              <a:rPr lang="en-GB" sz="1400" dirty="0" smtClean="0"/>
              <a:t>The </a:t>
            </a:r>
            <a:r>
              <a:rPr lang="en-GB" sz="1400" dirty="0"/>
              <a:t>Monkey is a program that runs on your </a:t>
            </a:r>
            <a:r>
              <a:rPr lang="en-GB" sz="1400" dirty="0">
                <a:hlinkClick r:id="rId3"/>
              </a:rPr>
              <a:t>emulator</a:t>
            </a:r>
            <a:r>
              <a:rPr lang="en-GB" sz="1400" dirty="0"/>
              <a:t> or device and generates </a:t>
            </a:r>
            <a:r>
              <a:rPr lang="en-GB" sz="1400" dirty="0" smtClean="0"/>
              <a:t>random events such </a:t>
            </a:r>
            <a:r>
              <a:rPr lang="en-GB" sz="1400" dirty="0"/>
              <a:t>as clicks, touches, or gestures, as well as a number of system-level events. </a:t>
            </a:r>
            <a:endParaRPr lang="en-GB" sz="1400" dirty="0" smtClean="0"/>
          </a:p>
          <a:p>
            <a:endParaRPr lang="en-GB" sz="1400" dirty="0" smtClean="0"/>
          </a:p>
          <a:p>
            <a:r>
              <a:rPr lang="en-GB" sz="1400" dirty="0" smtClean="0"/>
              <a:t>You can use it for testing your application</a:t>
            </a:r>
          </a:p>
          <a:p>
            <a:endParaRPr lang="en-GB" sz="1400" dirty="0" smtClean="0"/>
          </a:p>
          <a:p>
            <a:r>
              <a:rPr lang="en-GB" sz="1400" dirty="0" smtClean="0"/>
              <a:t>You can set a number of options like number of event to attempt, event </a:t>
            </a:r>
            <a:r>
              <a:rPr lang="en-GB" sz="1400" dirty="0"/>
              <a:t>types and </a:t>
            </a:r>
            <a:r>
              <a:rPr lang="en-GB" sz="1400" dirty="0" smtClean="0"/>
              <a:t>frequencies, delay between the events</a:t>
            </a:r>
          </a:p>
          <a:p>
            <a:endParaRPr lang="en-GB" sz="1400" b="1" dirty="0"/>
          </a:p>
          <a:p>
            <a:r>
              <a:rPr lang="en-GB" sz="1400" b="1" dirty="0" smtClean="0"/>
              <a:t>How to run monkey?</a:t>
            </a:r>
          </a:p>
          <a:p>
            <a:pPr lvl="1"/>
            <a:r>
              <a:rPr lang="en-GB" sz="1400" b="1" dirty="0" err="1" smtClean="0"/>
              <a:t>adb</a:t>
            </a:r>
            <a:r>
              <a:rPr lang="en-GB" sz="1400" b="1" dirty="0" smtClean="0"/>
              <a:t> shell monkey -v -p your.package.name  300</a:t>
            </a:r>
          </a:p>
        </p:txBody>
      </p:sp>
    </p:spTree>
    <p:extLst>
      <p:ext uri="{BB962C8B-B14F-4D97-AF65-F5344CB8AC3E}">
        <p14:creationId xmlns:p14="http://schemas.microsoft.com/office/powerpoint/2010/main" val="13335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Android Debug Bridge (ADB)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GB" dirty="0" smtClean="0"/>
          </a:p>
          <a:p>
            <a:r>
              <a:rPr lang="en-GB" dirty="0" smtClean="0"/>
              <a:t>What is ADB?</a:t>
            </a:r>
          </a:p>
          <a:p>
            <a:pPr lvl="1"/>
            <a:r>
              <a:rPr lang="en-US" dirty="0"/>
              <a:t>command line tool that lets you communicate with an emulator instance or connected Android-powered </a:t>
            </a:r>
            <a:r>
              <a:rPr lang="en-US" dirty="0" smtClean="0"/>
              <a:t>device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GB" dirty="0" smtClean="0"/>
              <a:t>Contains three major components</a:t>
            </a:r>
          </a:p>
          <a:p>
            <a:pPr lvl="1"/>
            <a:r>
              <a:rPr lang="en-GB" dirty="0" smtClean="0"/>
              <a:t>Client – on development machine</a:t>
            </a:r>
          </a:p>
          <a:p>
            <a:pPr lvl="1"/>
            <a:r>
              <a:rPr lang="en-GB" dirty="0" smtClean="0"/>
              <a:t>Server – background process on development machine</a:t>
            </a:r>
          </a:p>
          <a:p>
            <a:pPr lvl="1"/>
            <a:r>
              <a:rPr lang="en-GB" dirty="0" smtClean="0"/>
              <a:t>Daemon – on emulator or device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651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Android Debug Bridge (ADB)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What it does?</a:t>
            </a:r>
          </a:p>
          <a:p>
            <a:pPr lvl="1"/>
            <a:r>
              <a:rPr lang="en-US" dirty="0" smtClean="0"/>
              <a:t>Issue shell commands</a:t>
            </a:r>
          </a:p>
          <a:p>
            <a:pPr lvl="1"/>
            <a:r>
              <a:rPr lang="en-US" dirty="0" smtClean="0"/>
              <a:t>Push files to the device</a:t>
            </a:r>
          </a:p>
          <a:p>
            <a:pPr lvl="1"/>
            <a:r>
              <a:rPr lang="en-US" dirty="0" smtClean="0"/>
              <a:t>Pull files from device</a:t>
            </a:r>
          </a:p>
          <a:p>
            <a:pPr lvl="1"/>
            <a:r>
              <a:rPr lang="en-US" dirty="0" smtClean="0"/>
              <a:t>Install files remotely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71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Android Debug Bridge (ADB)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b="1" dirty="0" smtClean="0"/>
              <a:t>How to execute a command?</a:t>
            </a:r>
          </a:p>
          <a:p>
            <a:pPr lvl="1"/>
            <a:r>
              <a:rPr lang="en-GB" sz="1800" dirty="0" err="1" smtClean="0"/>
              <a:t>adb</a:t>
            </a:r>
            <a:r>
              <a:rPr lang="en-GB" sz="1800" dirty="0" smtClean="0"/>
              <a:t> </a:t>
            </a:r>
            <a:r>
              <a:rPr lang="en-GB" sz="1800" dirty="0"/>
              <a:t>-s &lt;</a:t>
            </a:r>
            <a:r>
              <a:rPr lang="en-GB" sz="1800" dirty="0" err="1"/>
              <a:t>serialNumber</a:t>
            </a:r>
            <a:r>
              <a:rPr lang="en-GB" sz="1800" dirty="0"/>
              <a:t>&gt; &lt;command&gt; </a:t>
            </a:r>
          </a:p>
          <a:p>
            <a:pPr lvl="1"/>
            <a:endParaRPr lang="en-GB" b="1" dirty="0" smtClean="0"/>
          </a:p>
          <a:p>
            <a:endParaRPr lang="en-GB" b="1" dirty="0" smtClean="0"/>
          </a:p>
          <a:p>
            <a:r>
              <a:rPr lang="en-GB" b="1" dirty="0" smtClean="0"/>
              <a:t>Major ADB Commands</a:t>
            </a:r>
          </a:p>
          <a:p>
            <a:pPr marL="0" indent="0">
              <a:buNone/>
            </a:pPr>
            <a:r>
              <a:rPr lang="en-GB" dirty="0" smtClean="0"/>
              <a:t>  </a:t>
            </a:r>
          </a:p>
          <a:p>
            <a:pPr lvl="1"/>
            <a:r>
              <a:rPr lang="en-GB" sz="1900" dirty="0" err="1" smtClean="0"/>
              <a:t>adb</a:t>
            </a:r>
            <a:r>
              <a:rPr lang="en-GB" sz="1900" dirty="0" smtClean="0"/>
              <a:t> devices - </a:t>
            </a:r>
            <a:r>
              <a:rPr lang="en-GB" sz="1900" dirty="0"/>
              <a:t>List of devices </a:t>
            </a:r>
            <a:r>
              <a:rPr lang="en-GB" sz="1900" dirty="0" smtClean="0"/>
              <a:t>attached</a:t>
            </a:r>
          </a:p>
          <a:p>
            <a:pPr marL="0" indent="0">
              <a:buNone/>
            </a:pPr>
            <a:endParaRPr lang="en-GB" sz="1900" dirty="0"/>
          </a:p>
          <a:p>
            <a:pPr lvl="1"/>
            <a:r>
              <a:rPr lang="en-GB" sz="1900" dirty="0" err="1" smtClean="0"/>
              <a:t>adb</a:t>
            </a:r>
            <a:r>
              <a:rPr lang="en-GB" sz="1900" dirty="0" smtClean="0"/>
              <a:t> </a:t>
            </a:r>
            <a:r>
              <a:rPr lang="en-GB" sz="1900" dirty="0"/>
              <a:t>install &lt;</a:t>
            </a:r>
            <a:r>
              <a:rPr lang="en-GB" sz="1900" dirty="0" err="1"/>
              <a:t>path_to_apk</a:t>
            </a:r>
            <a:r>
              <a:rPr lang="en-GB" sz="1900" dirty="0"/>
              <a:t>&gt;</a:t>
            </a:r>
          </a:p>
          <a:p>
            <a:pPr marL="0" indent="0">
              <a:buNone/>
            </a:pPr>
            <a:endParaRPr lang="en-GB" altLang="zh-CN" sz="1600" dirty="0"/>
          </a:p>
          <a:p>
            <a:pPr lvl="1"/>
            <a:r>
              <a:rPr lang="en-GB" sz="1900" dirty="0"/>
              <a:t>Push command</a:t>
            </a:r>
          </a:p>
          <a:p>
            <a:pPr marL="400050" lvl="1" indent="0">
              <a:buNone/>
            </a:pPr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318927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Android Debug Bridge (ADB)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  <a:p>
            <a:r>
              <a:rPr lang="en-GB" dirty="0" smtClean="0"/>
              <a:t> ..</a:t>
            </a:r>
            <a:r>
              <a:rPr lang="en-GB" b="1" dirty="0" smtClean="0"/>
              <a:t>Major </a:t>
            </a:r>
            <a:r>
              <a:rPr lang="en-GB" b="1" dirty="0"/>
              <a:t>ADB </a:t>
            </a:r>
            <a:r>
              <a:rPr lang="en-GB" b="1" dirty="0" smtClean="0"/>
              <a:t>Commands</a:t>
            </a:r>
          </a:p>
          <a:p>
            <a:pPr marL="0" indent="0">
              <a:buNone/>
            </a:pPr>
            <a:endParaRPr lang="en-GB" b="1" dirty="0"/>
          </a:p>
          <a:p>
            <a:pPr lvl="1"/>
            <a:r>
              <a:rPr lang="en-GB" sz="1900" dirty="0" err="1" smtClean="0"/>
              <a:t>adb</a:t>
            </a:r>
            <a:r>
              <a:rPr lang="en-GB" sz="1900" dirty="0" smtClean="0"/>
              <a:t> </a:t>
            </a:r>
            <a:r>
              <a:rPr lang="en-GB" sz="1900" dirty="0"/>
              <a:t>pull /</a:t>
            </a:r>
            <a:r>
              <a:rPr lang="en-GB" sz="1900" dirty="0" err="1"/>
              <a:t>sdcard</a:t>
            </a:r>
            <a:r>
              <a:rPr lang="en-GB" sz="1900" dirty="0"/>
              <a:t>/foo.txt foo.txt </a:t>
            </a:r>
          </a:p>
          <a:p>
            <a:pPr marL="400050" lvl="1" indent="0">
              <a:buNone/>
            </a:pPr>
            <a:r>
              <a:rPr lang="en-GB" sz="1900" dirty="0" smtClean="0"/>
              <a:t>       </a:t>
            </a:r>
          </a:p>
          <a:p>
            <a:pPr lvl="1"/>
            <a:r>
              <a:rPr lang="en-GB" sz="1900" dirty="0" smtClean="0"/>
              <a:t> </a:t>
            </a:r>
            <a:r>
              <a:rPr lang="en-GB" sz="1900" dirty="0" err="1" smtClean="0"/>
              <a:t>adb</a:t>
            </a:r>
            <a:r>
              <a:rPr lang="en-GB" sz="1900" dirty="0" smtClean="0"/>
              <a:t> shell</a:t>
            </a:r>
          </a:p>
          <a:p>
            <a:pPr marL="400050" lvl="1" indent="0">
              <a:buNone/>
            </a:pPr>
            <a:r>
              <a:rPr lang="en-GB" sz="1900" dirty="0" smtClean="0"/>
              <a:t>       </a:t>
            </a:r>
            <a:endParaRPr lang="en-GB" sz="1900" dirty="0"/>
          </a:p>
          <a:p>
            <a:pPr lvl="1"/>
            <a:r>
              <a:rPr lang="en-GB" sz="1900" dirty="0" err="1"/>
              <a:t>adb</a:t>
            </a:r>
            <a:r>
              <a:rPr lang="en-GB" sz="1900" dirty="0"/>
              <a:t> shell [&lt;</a:t>
            </a:r>
            <a:r>
              <a:rPr lang="en-GB" sz="1900" dirty="0" err="1"/>
              <a:t>shellCommand</a:t>
            </a:r>
            <a:r>
              <a:rPr lang="en-GB" sz="1900" dirty="0"/>
              <a:t>&gt;]</a:t>
            </a:r>
          </a:p>
          <a:p>
            <a:pPr marL="400050" lvl="1" indent="0">
              <a:buNone/>
            </a:pPr>
            <a:r>
              <a:rPr lang="en-GB" sz="1900" dirty="0"/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331419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 Android Remote ADB Bridge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ADB commands over Wi-Fi..</a:t>
            </a:r>
          </a:p>
          <a:p>
            <a:endParaRPr lang="en-US" dirty="0"/>
          </a:p>
          <a:p>
            <a:r>
              <a:rPr lang="en-US" dirty="0" smtClean="0"/>
              <a:t>Purpose:</a:t>
            </a:r>
          </a:p>
          <a:p>
            <a:pPr lvl="1"/>
            <a:r>
              <a:rPr lang="en-US" dirty="0" smtClean="0"/>
              <a:t>Execute commands</a:t>
            </a:r>
            <a:endParaRPr lang="en-US" dirty="0"/>
          </a:p>
          <a:p>
            <a:pPr lvl="1"/>
            <a:r>
              <a:rPr lang="en-US" dirty="0" smtClean="0"/>
              <a:t>Transfer files</a:t>
            </a:r>
          </a:p>
          <a:p>
            <a:pPr lvl="1"/>
            <a:r>
              <a:rPr lang="en-US" b="1" dirty="0" smtClean="0"/>
              <a:t>Control your phone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1026" name="Picture 2" descr="C:\Users\Andreas\Desktop\adbwirele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5013176"/>
            <a:ext cx="1236687" cy="1236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69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7024744" cy="1143000"/>
          </a:xfrm>
        </p:spPr>
        <p:txBody>
          <a:bodyPr/>
          <a:lstStyle/>
          <a:p>
            <a:r>
              <a:rPr lang="en-US" dirty="0" smtClean="0"/>
              <a:t>ADB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 (Android phone)</a:t>
            </a:r>
          </a:p>
          <a:p>
            <a:pPr lvl="1"/>
            <a:r>
              <a:rPr lang="en-US" dirty="0" err="1"/>
              <a:t>setprop</a:t>
            </a:r>
            <a:r>
              <a:rPr lang="en-US" dirty="0"/>
              <a:t> </a:t>
            </a:r>
            <a:r>
              <a:rPr lang="en-US" dirty="0" err="1"/>
              <a:t>service.adb.tcp.port</a:t>
            </a:r>
            <a:r>
              <a:rPr lang="en-US" dirty="0"/>
              <a:t> &lt;port&gt;</a:t>
            </a:r>
          </a:p>
          <a:p>
            <a:pPr lvl="1"/>
            <a:r>
              <a:rPr lang="en-US" dirty="0"/>
              <a:t>Stop </a:t>
            </a:r>
            <a:r>
              <a:rPr lang="en-US" dirty="0" err="1"/>
              <a:t>adb</a:t>
            </a:r>
            <a:endParaRPr lang="en-US" dirty="0"/>
          </a:p>
          <a:p>
            <a:pPr lvl="1"/>
            <a:r>
              <a:rPr lang="en-US" dirty="0"/>
              <a:t>Start </a:t>
            </a:r>
            <a:r>
              <a:rPr lang="en-US" dirty="0" err="1" smtClean="0"/>
              <a:t>adb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Remote Device</a:t>
            </a:r>
          </a:p>
          <a:p>
            <a:pPr lvl="1"/>
            <a:r>
              <a:rPr lang="en-US" dirty="0" err="1" smtClean="0"/>
              <a:t>adb</a:t>
            </a:r>
            <a:r>
              <a:rPr lang="en-US" dirty="0" smtClean="0"/>
              <a:t> </a:t>
            </a:r>
            <a:r>
              <a:rPr lang="en-US" dirty="0" err="1" smtClean="0"/>
              <a:t>tcpip</a:t>
            </a:r>
            <a:r>
              <a:rPr lang="en-US" dirty="0" smtClean="0"/>
              <a:t> &lt;port&gt;</a:t>
            </a:r>
          </a:p>
          <a:p>
            <a:pPr lvl="1"/>
            <a:r>
              <a:rPr lang="en-US" dirty="0" err="1" smtClean="0"/>
              <a:t>adb</a:t>
            </a:r>
            <a:r>
              <a:rPr lang="en-US" dirty="0" smtClean="0"/>
              <a:t> </a:t>
            </a:r>
            <a:r>
              <a:rPr lang="en-US" dirty="0"/>
              <a:t>connect &lt;IP Of your phone</a:t>
            </a:r>
            <a:r>
              <a:rPr lang="en-US" dirty="0" smtClean="0"/>
              <a:t>&gt;:&lt;port&gt;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494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7024744" cy="1143000"/>
          </a:xfrm>
        </p:spPr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0000"/>
              </a:buClr>
            </a:pPr>
            <a:r>
              <a:rPr lang="en-US" dirty="0" smtClean="0"/>
              <a:t>Two major limitations</a:t>
            </a:r>
          </a:p>
          <a:p>
            <a:pPr lvl="1">
              <a:buClr>
                <a:srgbClr val="FF0000"/>
              </a:buClr>
              <a:buFont typeface="Arial" pitchFamily="34" charset="0"/>
              <a:buChar char="•"/>
            </a:pPr>
            <a:r>
              <a:rPr lang="en-US" dirty="0" smtClean="0"/>
              <a:t>Wired part of the procedure (</a:t>
            </a:r>
            <a:r>
              <a:rPr lang="en-US" dirty="0" err="1" smtClean="0"/>
              <a:t>unrooted</a:t>
            </a:r>
            <a:r>
              <a:rPr lang="en-US" dirty="0" smtClean="0"/>
              <a:t> devices)</a:t>
            </a:r>
          </a:p>
          <a:p>
            <a:pPr lvl="1">
              <a:buClr>
                <a:srgbClr val="FF0000"/>
              </a:buClr>
              <a:buFont typeface="Arial" pitchFamily="34" charset="0"/>
              <a:buChar char="•"/>
            </a:pPr>
            <a:r>
              <a:rPr lang="en-US" dirty="0" smtClean="0"/>
              <a:t>Doesn’t work for all </a:t>
            </a:r>
            <a:r>
              <a:rPr lang="en-US" dirty="0" err="1" smtClean="0"/>
              <a:t>unrooted</a:t>
            </a:r>
            <a:r>
              <a:rPr lang="en-US" dirty="0" smtClean="0"/>
              <a:t> phones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2050" name="Picture 2" descr="C:\Users\Andreas\Desktop\a884c2afdde0b41b12f60af0f4f0423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1226" y="4293096"/>
            <a:ext cx="201622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718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7024744" cy="1143000"/>
          </a:xfrm>
        </p:spPr>
        <p:txBody>
          <a:bodyPr/>
          <a:lstStyle/>
          <a:p>
            <a:r>
              <a:rPr lang="en-US" dirty="0" smtClean="0"/>
              <a:t>Our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Remote Device</a:t>
            </a:r>
          </a:p>
          <a:p>
            <a:pPr lvl="1"/>
            <a:r>
              <a:rPr lang="en-US" dirty="0" err="1" smtClean="0"/>
              <a:t>Php</a:t>
            </a:r>
            <a:r>
              <a:rPr lang="en-US" dirty="0" smtClean="0"/>
              <a:t> web server</a:t>
            </a:r>
          </a:p>
          <a:p>
            <a:pPr lvl="1"/>
            <a:r>
              <a:rPr lang="en-US" dirty="0" smtClean="0"/>
              <a:t>MySQL database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Client (Android device)</a:t>
            </a:r>
          </a:p>
          <a:p>
            <a:pPr lvl="1"/>
            <a:r>
              <a:rPr lang="en-US" dirty="0" smtClean="0"/>
              <a:t>Android application</a:t>
            </a:r>
          </a:p>
          <a:p>
            <a:pPr lvl="1"/>
            <a:r>
              <a:rPr lang="en-US" dirty="0"/>
              <a:t>Post IP to server</a:t>
            </a:r>
            <a:endParaRPr lang="en-US" dirty="0" smtClean="0"/>
          </a:p>
          <a:p>
            <a:pPr lvl="1"/>
            <a:r>
              <a:rPr lang="en-US" dirty="0" smtClean="0"/>
              <a:t>Background service for accepting requests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10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Android Development Tools plugin (ADT)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204864"/>
            <a:ext cx="8424936" cy="4176464"/>
          </a:xfrm>
        </p:spPr>
        <p:txBody>
          <a:bodyPr>
            <a:normAutofit/>
          </a:bodyPr>
          <a:lstStyle/>
          <a:p>
            <a:r>
              <a:rPr lang="en-GB" sz="2000" dirty="0" smtClean="0"/>
              <a:t>What is ADT?</a:t>
            </a:r>
          </a:p>
          <a:p>
            <a:pPr lvl="1"/>
            <a:r>
              <a:rPr lang="en-US" sz="1200" dirty="0" smtClean="0"/>
              <a:t>Plugin </a:t>
            </a:r>
            <a:r>
              <a:rPr lang="en-US" sz="1200" dirty="0"/>
              <a:t>for </a:t>
            </a:r>
            <a:r>
              <a:rPr lang="en-US" sz="1200" dirty="0" smtClean="0"/>
              <a:t>Eclipse </a:t>
            </a:r>
            <a:r>
              <a:rPr lang="en-US" sz="1200" dirty="0"/>
              <a:t>IDE </a:t>
            </a:r>
            <a:r>
              <a:rPr lang="en-US" sz="1200" dirty="0" smtClean="0"/>
              <a:t>designed </a:t>
            </a:r>
            <a:r>
              <a:rPr lang="en-US" sz="1200" dirty="0"/>
              <a:t>to give you a powerful, integrated environment in </a:t>
            </a:r>
            <a:r>
              <a:rPr lang="en-US" sz="1200" dirty="0" smtClean="0"/>
              <a:t>order to </a:t>
            </a:r>
            <a:r>
              <a:rPr lang="en-US" sz="1200" dirty="0"/>
              <a:t>build Android applications</a:t>
            </a:r>
            <a:r>
              <a:rPr lang="en-US" sz="1200" dirty="0" smtClean="0"/>
              <a:t>.</a:t>
            </a:r>
          </a:p>
          <a:p>
            <a:pPr marL="457200" lvl="1" indent="0">
              <a:buNone/>
            </a:pPr>
            <a:endParaRPr lang="en-GB" sz="1200" dirty="0" smtClean="0"/>
          </a:p>
          <a:p>
            <a:r>
              <a:rPr lang="en-GB" sz="2000" dirty="0" smtClean="0"/>
              <a:t>What it Does?</a:t>
            </a:r>
          </a:p>
          <a:p>
            <a:pPr lvl="1"/>
            <a:r>
              <a:rPr lang="en-US" sz="1200" dirty="0" smtClean="0"/>
              <a:t>extends </a:t>
            </a:r>
            <a:r>
              <a:rPr lang="en-US" sz="1200" dirty="0"/>
              <a:t>the capabilities of Eclipse to let you quickly set up new Android </a:t>
            </a:r>
            <a:r>
              <a:rPr lang="en-US" sz="1200" dirty="0" smtClean="0"/>
              <a:t>projects</a:t>
            </a:r>
          </a:p>
          <a:p>
            <a:pPr lvl="1"/>
            <a:r>
              <a:rPr lang="en-US" sz="1200" dirty="0" smtClean="0"/>
              <a:t>create </a:t>
            </a:r>
            <a:r>
              <a:rPr lang="en-US" sz="1200" dirty="0"/>
              <a:t>an application </a:t>
            </a:r>
            <a:r>
              <a:rPr lang="en-US" sz="1200" dirty="0" smtClean="0"/>
              <a:t>UI</a:t>
            </a:r>
          </a:p>
          <a:p>
            <a:pPr lvl="1"/>
            <a:r>
              <a:rPr lang="en-US" sz="1200" dirty="0" smtClean="0"/>
              <a:t>add </a:t>
            </a:r>
            <a:r>
              <a:rPr lang="en-US" sz="1200" dirty="0"/>
              <a:t>packages based on the Android Framework </a:t>
            </a:r>
            <a:r>
              <a:rPr lang="en-US" sz="1200" dirty="0" smtClean="0"/>
              <a:t>API</a:t>
            </a:r>
          </a:p>
          <a:p>
            <a:pPr lvl="1"/>
            <a:r>
              <a:rPr lang="en-US" sz="1200" dirty="0" smtClean="0"/>
              <a:t>debug </a:t>
            </a:r>
            <a:r>
              <a:rPr lang="en-US" sz="1200" dirty="0"/>
              <a:t>your applications using the Android SDK </a:t>
            </a:r>
            <a:r>
              <a:rPr lang="en-US" sz="1200" dirty="0" smtClean="0"/>
              <a:t>tools</a:t>
            </a:r>
          </a:p>
          <a:p>
            <a:pPr lvl="1"/>
            <a:r>
              <a:rPr lang="en-US" sz="1200" dirty="0" smtClean="0"/>
              <a:t>export </a:t>
            </a:r>
            <a:r>
              <a:rPr lang="en-US" sz="1200" dirty="0"/>
              <a:t>signed (or unsigned) .</a:t>
            </a:r>
            <a:r>
              <a:rPr lang="en-US" sz="1200" dirty="0" err="1"/>
              <a:t>apk</a:t>
            </a:r>
            <a:r>
              <a:rPr lang="en-US" sz="1200" dirty="0"/>
              <a:t> files in order to distribute your </a:t>
            </a:r>
            <a:r>
              <a:rPr lang="en-US" sz="1200" dirty="0" smtClean="0"/>
              <a:t>application</a:t>
            </a:r>
          </a:p>
          <a:p>
            <a:pPr lvl="1"/>
            <a:endParaRPr lang="en-GB" sz="1200" dirty="0" smtClean="0"/>
          </a:p>
          <a:p>
            <a:r>
              <a:rPr lang="en-GB" sz="2000" dirty="0"/>
              <a:t>A good way to start programming android devices is to use eclipse </a:t>
            </a:r>
            <a:r>
              <a:rPr lang="en-GB" sz="2000" dirty="0" err="1"/>
              <a:t>adt</a:t>
            </a:r>
            <a:r>
              <a:rPr lang="en-GB" sz="2000" dirty="0"/>
              <a:t> </a:t>
            </a:r>
          </a:p>
          <a:p>
            <a:endParaRPr lang="en-GB" sz="2000" dirty="0" smtClean="0"/>
          </a:p>
          <a:p>
            <a:r>
              <a:rPr lang="en-GB" sz="2000" dirty="0" smtClean="0"/>
              <a:t>Very Easy to install</a:t>
            </a:r>
          </a:p>
        </p:txBody>
      </p:sp>
    </p:spTree>
    <p:extLst>
      <p:ext uri="{BB962C8B-B14F-4D97-AF65-F5344CB8AC3E}">
        <p14:creationId xmlns:p14="http://schemas.microsoft.com/office/powerpoint/2010/main" val="253687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7024744" cy="1143000"/>
          </a:xfrm>
        </p:spPr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B050"/>
              </a:buClr>
            </a:pPr>
            <a:endParaRPr lang="en-US" dirty="0" smtClean="0"/>
          </a:p>
          <a:p>
            <a:pPr>
              <a:buClr>
                <a:srgbClr val="00B050"/>
              </a:buClr>
            </a:pPr>
            <a:r>
              <a:rPr lang="en-US" sz="2800" dirty="0" smtClean="0"/>
              <a:t>Everything done wireless</a:t>
            </a:r>
          </a:p>
          <a:p>
            <a:pPr>
              <a:buClr>
                <a:srgbClr val="00B050"/>
              </a:buClr>
            </a:pPr>
            <a:r>
              <a:rPr lang="en-US" sz="2800" dirty="0" smtClean="0"/>
              <a:t>Easy switching between devices</a:t>
            </a:r>
          </a:p>
          <a:p>
            <a:pPr>
              <a:buClr>
                <a:srgbClr val="00B050"/>
              </a:buClr>
            </a:pPr>
            <a:r>
              <a:rPr lang="en-US" sz="2800" dirty="0" smtClean="0"/>
              <a:t>Simple interface for entering commands</a:t>
            </a:r>
          </a:p>
          <a:p>
            <a:endParaRPr lang="en-US" sz="2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0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7024744" cy="1143000"/>
          </a:xfrm>
        </p:spPr>
        <p:txBody>
          <a:bodyPr/>
          <a:lstStyle/>
          <a:p>
            <a:r>
              <a:rPr lang="en-US" dirty="0" smtClean="0"/>
              <a:t>References..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7560956" cy="3508977"/>
          </a:xfrm>
        </p:spPr>
        <p:txBody>
          <a:bodyPr/>
          <a:lstStyle/>
          <a:p>
            <a:r>
              <a:rPr lang="en-US" sz="1600" dirty="0">
                <a:hlinkClick r:id="rId2"/>
              </a:rPr>
              <a:t>http://developer.android.com/guide/index.html</a:t>
            </a:r>
          </a:p>
          <a:p>
            <a:r>
              <a:rPr lang="en-US" sz="1600" dirty="0" smtClean="0">
                <a:hlinkClick r:id="rId3"/>
              </a:rPr>
              <a:t>http</a:t>
            </a:r>
            <a:r>
              <a:rPr lang="en-US" sz="1600" dirty="0">
                <a:hlinkClick r:id="rId3"/>
              </a:rPr>
              <a:t>://</a:t>
            </a:r>
            <a:r>
              <a:rPr lang="en-US" sz="1600" dirty="0" smtClean="0">
                <a:hlinkClick r:id="rId3"/>
              </a:rPr>
              <a:t>developer.android.com/guide/topics/manifest/uses-library-element.html</a:t>
            </a:r>
            <a:endParaRPr lang="en-US" sz="1600" dirty="0" smtClean="0"/>
          </a:p>
          <a:p>
            <a:r>
              <a:rPr lang="en-US" sz="1600" dirty="0">
                <a:hlinkClick r:id="rId4"/>
              </a:rPr>
              <a:t>http://developer.android.com/guide/developing/tools/adb.html</a:t>
            </a:r>
            <a:endParaRPr lang="en-US" sz="1600" dirty="0"/>
          </a:p>
          <a:p>
            <a:r>
              <a:rPr lang="en-US" sz="1600" dirty="0">
                <a:hlinkClick r:id="rId5"/>
              </a:rPr>
              <a:t>http://</a:t>
            </a:r>
            <a:r>
              <a:rPr lang="en-US" sz="1600" dirty="0" smtClean="0">
                <a:hlinkClick r:id="rId5"/>
              </a:rPr>
              <a:t>developer.android.com/guide/developing/debugging/ddms.html</a:t>
            </a:r>
            <a:endParaRPr lang="en-US" sz="1600" dirty="0" smtClean="0"/>
          </a:p>
          <a:p>
            <a:r>
              <a:rPr lang="en-US" sz="1600" dirty="0">
                <a:hlinkClick r:id="rId6"/>
              </a:rPr>
              <a:t>http://</a:t>
            </a:r>
            <a:r>
              <a:rPr lang="en-US" sz="1600" dirty="0" smtClean="0">
                <a:hlinkClick r:id="rId6"/>
              </a:rPr>
              <a:t>developer.android.com/sdk/eclipse-adt.html</a:t>
            </a:r>
            <a:endParaRPr lang="en-US" sz="1600" dirty="0" smtClean="0"/>
          </a:p>
          <a:p>
            <a:pPr marL="68580" indent="0">
              <a:buNone/>
            </a:pPr>
            <a:endParaRPr lang="en-US" sz="1400" dirty="0" smtClean="0"/>
          </a:p>
          <a:p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67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7024744" cy="1143000"/>
          </a:xfrm>
        </p:spPr>
        <p:txBody>
          <a:bodyPr/>
          <a:lstStyle/>
          <a:p>
            <a:r>
              <a:rPr lang="en-GB" dirty="0" smtClean="0"/>
              <a:t>DDMS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Debugging </a:t>
            </a:r>
            <a:r>
              <a:rPr lang="en-GB" dirty="0"/>
              <a:t>tool called the </a:t>
            </a:r>
            <a:r>
              <a:rPr lang="en-GB" dirty="0" err="1"/>
              <a:t>Dalvik</a:t>
            </a:r>
            <a:r>
              <a:rPr lang="en-GB" dirty="0"/>
              <a:t> Debug Monitor Server (DDMS</a:t>
            </a:r>
            <a:r>
              <a:rPr lang="en-GB" dirty="0" smtClean="0"/>
              <a:t>)</a:t>
            </a:r>
          </a:p>
          <a:p>
            <a:endParaRPr lang="en-GB" dirty="0" smtClean="0"/>
          </a:p>
          <a:p>
            <a:r>
              <a:rPr lang="en-GB" dirty="0" smtClean="0"/>
              <a:t>Run From </a:t>
            </a:r>
            <a:r>
              <a:rPr lang="en-GB" dirty="0"/>
              <a:t>Eclipse: Click Window &gt; Open Perspective &gt; Other... &gt; </a:t>
            </a:r>
            <a:r>
              <a:rPr lang="en-GB" dirty="0" smtClean="0"/>
              <a:t>DDMS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22106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7024744" cy="1143000"/>
          </a:xfrm>
        </p:spPr>
        <p:txBody>
          <a:bodyPr/>
          <a:lstStyle/>
          <a:p>
            <a:r>
              <a:rPr lang="en-GB" dirty="0" smtClean="0"/>
              <a:t>DDMS features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Screen capture</a:t>
            </a:r>
          </a:p>
          <a:p>
            <a:r>
              <a:rPr lang="en-GB" dirty="0" smtClean="0"/>
              <a:t>Thread and heap information</a:t>
            </a:r>
          </a:p>
          <a:p>
            <a:r>
              <a:rPr lang="en-GB" dirty="0"/>
              <a:t>Tracking memory allocation of objects</a:t>
            </a:r>
          </a:p>
          <a:p>
            <a:r>
              <a:rPr lang="en-GB" dirty="0" err="1" smtClean="0"/>
              <a:t>Logcat</a:t>
            </a:r>
            <a:endParaRPr lang="en-GB" dirty="0" smtClean="0"/>
          </a:p>
          <a:p>
            <a:r>
              <a:rPr lang="en-GB" dirty="0" smtClean="0"/>
              <a:t>System info</a:t>
            </a:r>
          </a:p>
          <a:p>
            <a:r>
              <a:rPr lang="en-GB" dirty="0" smtClean="0"/>
              <a:t>Call and location data spoofing</a:t>
            </a:r>
          </a:p>
        </p:txBody>
      </p:sp>
    </p:spTree>
    <p:extLst>
      <p:ext uri="{BB962C8B-B14F-4D97-AF65-F5344CB8AC3E}">
        <p14:creationId xmlns:p14="http://schemas.microsoft.com/office/powerpoint/2010/main" val="116857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7024744" cy="1143000"/>
          </a:xfrm>
        </p:spPr>
        <p:txBody>
          <a:bodyPr/>
          <a:lstStyle/>
          <a:p>
            <a:r>
              <a:rPr lang="en-GB" dirty="0" smtClean="0"/>
              <a:t>DDMS features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740312"/>
            <a:ext cx="6048672" cy="468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24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7024744" cy="1143000"/>
          </a:xfrm>
        </p:spPr>
        <p:txBody>
          <a:bodyPr/>
          <a:lstStyle/>
          <a:p>
            <a:r>
              <a:rPr lang="en-GB" dirty="0" smtClean="0"/>
              <a:t>DDMS features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Thread information</a:t>
            </a:r>
            <a:endParaRPr lang="en-GB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2" y="2204864"/>
            <a:ext cx="7724775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282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067" y="692696"/>
            <a:ext cx="8229600" cy="1268760"/>
          </a:xfrm>
        </p:spPr>
        <p:txBody>
          <a:bodyPr/>
          <a:lstStyle/>
          <a:p>
            <a:r>
              <a:rPr lang="en-GB" dirty="0" smtClean="0"/>
              <a:t>DDMS features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382" y="1782108"/>
            <a:ext cx="8229600" cy="4525963"/>
          </a:xfrm>
        </p:spPr>
        <p:txBody>
          <a:bodyPr/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sz="2000" dirty="0" smtClean="0"/>
              <a:t>Click Cause GC to start garbage collection and update the information</a:t>
            </a:r>
            <a:endParaRPr lang="en-GB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59" y="2636912"/>
            <a:ext cx="8244408" cy="3932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1259" y="2175247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</a:t>
            </a:r>
            <a:r>
              <a:rPr lang="en-GB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eap information</a:t>
            </a:r>
          </a:p>
        </p:txBody>
      </p:sp>
    </p:spTree>
    <p:extLst>
      <p:ext uri="{BB962C8B-B14F-4D97-AF65-F5344CB8AC3E}">
        <p14:creationId xmlns:p14="http://schemas.microsoft.com/office/powerpoint/2010/main" val="408745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896" y="69269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DDMS features</a:t>
            </a:r>
            <a:r>
              <a:rPr lang="en-GB" b="1" dirty="0"/>
              <a:t/>
            </a:r>
            <a:br>
              <a:rPr lang="en-GB" b="1" dirty="0"/>
            </a:b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988840"/>
            <a:ext cx="7776864" cy="4827019"/>
          </a:xfrm>
        </p:spPr>
      </p:pic>
      <p:sp>
        <p:nvSpPr>
          <p:cNvPr id="5" name="TextBox 4"/>
          <p:cNvSpPr txBox="1"/>
          <p:nvPr/>
        </p:nvSpPr>
        <p:spPr>
          <a:xfrm>
            <a:off x="467544" y="1772816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Tracking memory allocation of objects</a:t>
            </a:r>
            <a:endParaRPr lang="en-GB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8133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7024744" cy="1143000"/>
          </a:xfrm>
        </p:spPr>
        <p:txBody>
          <a:bodyPr>
            <a:noAutofit/>
          </a:bodyPr>
          <a:lstStyle/>
          <a:p>
            <a:r>
              <a:rPr lang="en-GB" dirty="0" smtClean="0"/>
              <a:t>DDMS features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92896"/>
            <a:ext cx="8229600" cy="4065315"/>
          </a:xfrm>
        </p:spPr>
        <p:txBody>
          <a:bodyPr>
            <a:normAutofit/>
          </a:bodyPr>
          <a:lstStyle/>
          <a:p>
            <a:r>
              <a:rPr lang="en-GB" sz="1600" dirty="0"/>
              <a:t>M</a:t>
            </a:r>
            <a:r>
              <a:rPr lang="en-GB" sz="1600" dirty="0" smtClean="0"/>
              <a:t>echanism for collecting and viewing system debug </a:t>
            </a:r>
            <a:r>
              <a:rPr lang="en-GB" sz="1600" dirty="0" smtClean="0"/>
              <a:t>output</a:t>
            </a:r>
          </a:p>
          <a:p>
            <a:endParaRPr lang="en-GB" sz="1600" dirty="0" smtClean="0"/>
          </a:p>
          <a:p>
            <a:r>
              <a:rPr lang="en-GB" sz="1600" dirty="0" err="1" smtClean="0"/>
              <a:t>Logcat</a:t>
            </a:r>
            <a:r>
              <a:rPr lang="en-GB" sz="1600" dirty="0" smtClean="0"/>
              <a:t> dumps a log of system messages, stack traces when error occurs and user messages written with the Log </a:t>
            </a:r>
            <a:r>
              <a:rPr lang="en-GB" sz="1600" dirty="0" smtClean="0"/>
              <a:t>class</a:t>
            </a:r>
          </a:p>
          <a:p>
            <a:pPr marL="68580" indent="0">
              <a:buNone/>
            </a:pPr>
            <a:endParaRPr lang="en-GB" sz="1600" dirty="0" smtClean="0"/>
          </a:p>
          <a:p>
            <a:r>
              <a:rPr lang="en-GB" sz="1600" dirty="0" smtClean="0"/>
              <a:t>You can filter the </a:t>
            </a:r>
            <a:r>
              <a:rPr lang="en-GB" sz="1600" dirty="0" smtClean="0"/>
              <a:t>log</a:t>
            </a:r>
          </a:p>
          <a:p>
            <a:pPr lvl="1"/>
            <a:r>
              <a:rPr lang="en-GB" sz="1400" dirty="0" smtClean="0"/>
              <a:t>for </a:t>
            </a:r>
            <a:r>
              <a:rPr lang="en-GB" sz="1400" dirty="0" smtClean="0"/>
              <a:t>viewing only messages from a particular process, error messages, debug </a:t>
            </a:r>
            <a:r>
              <a:rPr lang="en-GB" sz="1400" dirty="0" smtClean="0"/>
              <a:t>messages</a:t>
            </a:r>
          </a:p>
          <a:p>
            <a:pPr lvl="1"/>
            <a:r>
              <a:rPr lang="en-GB" sz="1400" dirty="0" smtClean="0"/>
              <a:t>warning messages </a:t>
            </a:r>
            <a:r>
              <a:rPr lang="en-GB" sz="1400" dirty="0" err="1" smtClean="0"/>
              <a:t>etc</a:t>
            </a:r>
            <a:endParaRPr lang="en-GB" sz="1400" dirty="0" smtClean="0"/>
          </a:p>
          <a:p>
            <a:pPr marL="0" indent="0">
              <a:buNone/>
            </a:pPr>
            <a:r>
              <a:rPr lang="en-GB" sz="1600" dirty="0" smtClean="0"/>
              <a:t>         </a:t>
            </a:r>
            <a:endParaRPr lang="en-GB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593304" y="1844824"/>
            <a:ext cx="410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Logcat</a:t>
            </a:r>
            <a:endParaRPr lang="en-GB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8429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450</TotalTime>
  <Words>894</Words>
  <Application>Microsoft Office PowerPoint</Application>
  <PresentationFormat>On-screen Show (4:3)</PresentationFormat>
  <Paragraphs>212</Paragraphs>
  <Slides>21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Austin</vt:lpstr>
      <vt:lpstr>Android Tools &amp; Wireless ADB</vt:lpstr>
      <vt:lpstr> Android Development Tools plugin (ADT)</vt:lpstr>
      <vt:lpstr>DDMS</vt:lpstr>
      <vt:lpstr>DDMS features</vt:lpstr>
      <vt:lpstr>DDMS features</vt:lpstr>
      <vt:lpstr>DDMS features</vt:lpstr>
      <vt:lpstr>DDMS features</vt:lpstr>
      <vt:lpstr>DDMS features </vt:lpstr>
      <vt:lpstr>DDMS features</vt:lpstr>
      <vt:lpstr>DDMS features</vt:lpstr>
      <vt:lpstr>Android monkey runners</vt:lpstr>
      <vt:lpstr>Android Debug Bridge (ADB)</vt:lpstr>
      <vt:lpstr>Android Debug Bridge (ADB)</vt:lpstr>
      <vt:lpstr>Android Debug Bridge (ADB)</vt:lpstr>
      <vt:lpstr>Android Debug Bridge (ADB)</vt:lpstr>
      <vt:lpstr> Android Remote ADB Bridge</vt:lpstr>
      <vt:lpstr>ADB </vt:lpstr>
      <vt:lpstr>Limitations</vt:lpstr>
      <vt:lpstr>Our Approach</vt:lpstr>
      <vt:lpstr>Advantages</vt:lpstr>
      <vt:lpstr>References..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csuser</dc:creator>
  <cp:lastModifiedBy>Theo</cp:lastModifiedBy>
  <cp:revision>90</cp:revision>
  <dcterms:created xsi:type="dcterms:W3CDTF">2012-04-26T16:51:27Z</dcterms:created>
  <dcterms:modified xsi:type="dcterms:W3CDTF">2012-04-27T01:39:39Z</dcterms:modified>
</cp:coreProperties>
</file>