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6" r:id="rId2"/>
    <p:sldId id="277" r:id="rId3"/>
    <p:sldId id="281" r:id="rId4"/>
    <p:sldId id="258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170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54F1F-AEE2-43F4-B894-D81FDCB4273F}" type="datetimeFigureOut">
              <a:rPr lang="el-GR" smtClean="0"/>
              <a:t>26/4/2012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2267-5037-438A-9398-89D42FAC65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46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Istance</a:t>
            </a:r>
            <a:r>
              <a:rPr lang="en-US" dirty="0" smtClean="0"/>
              <a:t> + class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72828-67E9-46F8-A2EA-DBD8358D77D4}" type="slidenum">
              <a:rPr lang="el-GR" smtClean="0"/>
              <a:t>27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610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EEAB489-8ABE-49AE-BE99-A6B6452CBD28}" type="datetimeFigureOut">
              <a:rPr lang="en-GB" smtClean="0"/>
              <a:t>26/04/2012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11385FF-6542-4181-BF2E-7383792704C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ecurityevaluators.com/files/papers/apple-sandbox.pdf" TargetMode="External"/><Relationship Id="rId2" Type="http://schemas.openxmlformats.org/officeDocument/2006/relationships/hyperlink" Target="http://developer.apple.com/library/ios/documentation/Miscellaneous/Conceptual/iPhoneOSTechOverview/iPhoneOSTechOverview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pple.com/library/mac/documentation/cocoa/conceptual/objectivec/objc.pdf" TargetMode="External"/><Relationship Id="rId4" Type="http://schemas.openxmlformats.org/officeDocument/2006/relationships/hyperlink" Target="http://www.cocos2d-iphone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1268760"/>
            <a:ext cx="3313355" cy="2088232"/>
          </a:xfrm>
        </p:spPr>
        <p:txBody>
          <a:bodyPr/>
          <a:lstStyle/>
          <a:p>
            <a:r>
              <a:rPr lang="en-US" dirty="0" smtClean="0"/>
              <a:t>IOS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Χρίστος Βασιλείου</a:t>
            </a:r>
          </a:p>
          <a:p>
            <a:r>
              <a:rPr lang="el-GR" dirty="0" smtClean="0"/>
              <a:t>Ανδρεάς Δημητρίου</a:t>
            </a:r>
          </a:p>
          <a:p>
            <a:r>
              <a:rPr lang="el-GR" dirty="0" smtClean="0"/>
              <a:t>Μύρια Χατζηθεορή</a:t>
            </a:r>
          </a:p>
          <a:p>
            <a:r>
              <a:rPr lang="el-GR" dirty="0" smtClean="0"/>
              <a:t>Μαργαρίτα Παπαευθυμίου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7544" y="1196752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 smtClean="0"/>
              <a:t>ΕΠΛ371 Προγραμματισμός   </a:t>
            </a:r>
          </a:p>
          <a:p>
            <a:r>
              <a:rPr lang="el-GR" dirty="0"/>
              <a:t> </a:t>
            </a:r>
            <a:r>
              <a:rPr lang="el-GR" dirty="0" smtClean="0"/>
              <a:t>             Συστημάτων</a:t>
            </a:r>
          </a:p>
          <a:p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266456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20080"/>
          </a:xfrm>
        </p:spPr>
        <p:txBody>
          <a:bodyPr/>
          <a:lstStyle/>
          <a:p>
            <a:pPr algn="ctr"/>
            <a:r>
              <a:rPr lang="en-GB" dirty="0"/>
              <a:t>Media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r>
              <a:rPr lang="el-GR" dirty="0" smtClean="0"/>
              <a:t>Περιέχει τα γραφικά, τον ήχο, τις τεχνολογίε</a:t>
            </a:r>
            <a:r>
              <a:rPr lang="el-GR" dirty="0"/>
              <a:t>ς</a:t>
            </a:r>
            <a:r>
              <a:rPr lang="el-GR" dirty="0" smtClean="0"/>
              <a:t> για την λήψη </a:t>
            </a:r>
            <a:r>
              <a:rPr lang="en-GB" dirty="0" smtClean="0"/>
              <a:t>Video </a:t>
            </a:r>
            <a:r>
              <a:rPr lang="el-GR" dirty="0" smtClean="0"/>
              <a:t>με στόχο την δημιουργία καλύτερης</a:t>
            </a:r>
            <a:r>
              <a:rPr lang="en-GB" dirty="0" smtClean="0"/>
              <a:t> multimedia</a:t>
            </a:r>
            <a:r>
              <a:rPr lang="el-GR" dirty="0"/>
              <a:t> </a:t>
            </a:r>
            <a:r>
              <a:rPr lang="el-GR" dirty="0" smtClean="0"/>
              <a:t>εμπειρίας που θα είναι διαθέσιμη σε </a:t>
            </a:r>
            <a:r>
              <a:rPr lang="en-GB" dirty="0" smtClean="0"/>
              <a:t>mobile device.</a:t>
            </a:r>
            <a:endParaRPr lang="en-US" dirty="0"/>
          </a:p>
          <a:p>
            <a:pPr lvl="2"/>
            <a:r>
              <a:rPr lang="en-GB" dirty="0" smtClean="0"/>
              <a:t>Graphics Technologies</a:t>
            </a:r>
            <a:endParaRPr lang="el-GR" dirty="0"/>
          </a:p>
          <a:p>
            <a:pPr lvl="2"/>
            <a:r>
              <a:rPr lang="en-GB" dirty="0" smtClean="0"/>
              <a:t>Audio </a:t>
            </a:r>
            <a:r>
              <a:rPr lang="en-GB" dirty="0" err="1" smtClean="0"/>
              <a:t>Technologie</a:t>
            </a:r>
            <a:r>
              <a:rPr lang="en-US" dirty="0" smtClean="0"/>
              <a:t>s</a:t>
            </a:r>
            <a:endParaRPr lang="el-GR" dirty="0" smtClean="0"/>
          </a:p>
          <a:p>
            <a:pPr lvl="2"/>
            <a:r>
              <a:rPr lang="en-GB" dirty="0" smtClean="0"/>
              <a:t>Video Technologies</a:t>
            </a:r>
            <a:endParaRPr lang="el-GR" dirty="0"/>
          </a:p>
          <a:p>
            <a:pPr lvl="2"/>
            <a:r>
              <a:rPr lang="en-GB" dirty="0" err="1" smtClean="0"/>
              <a:t>AVAudioPlayer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22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en-GB" dirty="0"/>
              <a:t>Core Services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131821"/>
          </a:xfrm>
        </p:spPr>
        <p:txBody>
          <a:bodyPr>
            <a:normAutofit/>
          </a:bodyPr>
          <a:lstStyle/>
          <a:p>
            <a:r>
              <a:rPr lang="el-GR" dirty="0" smtClean="0"/>
              <a:t>Περιέχει τις θεμελιώδεις υπηρεσίες του συστήματος που χρησιμοποιούν όλες οι εφαρμογές. Ακόμα και αν αυτές δεν χρησιμοποιούνται άμεσα, πολλά μέρη του συστήματος</a:t>
            </a:r>
            <a:r>
              <a:rPr lang="el-GR" dirty="0"/>
              <a:t> </a:t>
            </a:r>
            <a:r>
              <a:rPr lang="el-GR" dirty="0" smtClean="0"/>
              <a:t>έχουν σαν βάση τους τις υπηρεσίες αυτές.</a:t>
            </a:r>
          </a:p>
        </p:txBody>
      </p:sp>
    </p:spTree>
    <p:extLst>
      <p:ext uri="{BB962C8B-B14F-4D97-AF65-F5344CB8AC3E}">
        <p14:creationId xmlns:p14="http://schemas.microsoft.com/office/powerpoint/2010/main" val="402649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en-GB" dirty="0"/>
              <a:t>Core OS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Περιέχει τα </a:t>
            </a:r>
            <a:r>
              <a:rPr lang="en-GB" dirty="0" smtClean="0"/>
              <a:t>low-level </a:t>
            </a:r>
            <a:r>
              <a:rPr lang="el-GR" dirty="0" smtClean="0"/>
              <a:t>χαρακτηριστικά πάνω από τα οποία βρίσκονται χτισμένες οι περισσότερες τεχνολογίες. </a:t>
            </a:r>
          </a:p>
          <a:p>
            <a:r>
              <a:rPr lang="el-GR" dirty="0" smtClean="0"/>
              <a:t>Ίσως αυτές να μην χρησιμοποιούνται άμεσα από τις εφαρμογές μας, αλλά χρησιμοποιούνται κυρίως από άλλα  </a:t>
            </a:r>
            <a:r>
              <a:rPr lang="en-GB" dirty="0" smtClean="0"/>
              <a:t>frameworks.</a:t>
            </a:r>
            <a:r>
              <a:rPr lang="el-GR" dirty="0" smtClean="0"/>
              <a:t> </a:t>
            </a:r>
          </a:p>
          <a:p>
            <a:r>
              <a:rPr lang="el-GR" dirty="0" smtClean="0"/>
              <a:t>Σε περιπτώσεις που θέλουμε ρητή ασφάλεια ή επικοινωνία με ένα εξωτερικό </a:t>
            </a:r>
            <a:r>
              <a:rPr lang="en-GB" dirty="0" smtClean="0"/>
              <a:t>hardware </a:t>
            </a:r>
            <a:r>
              <a:rPr lang="el-GR" dirty="0" smtClean="0"/>
              <a:t>εξάρτημα, μπορεί να γίνει με την χρήση </a:t>
            </a:r>
            <a:r>
              <a:rPr lang="en-GB" dirty="0" smtClean="0"/>
              <a:t>frameworks </a:t>
            </a:r>
            <a:r>
              <a:rPr lang="el-GR" dirty="0" smtClean="0"/>
              <a:t>στο επίπεδο αυτό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84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iPhone Security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iPhone </a:t>
            </a:r>
            <a:r>
              <a:rPr lang="el-GR" dirty="0" smtClean="0"/>
              <a:t>συσκευές είναι ευαίσθητες όσο αφορά την ασφάλεια</a:t>
            </a:r>
          </a:p>
          <a:p>
            <a:r>
              <a:rPr lang="el-GR" dirty="0" smtClean="0"/>
              <a:t>Δημιουργία ενός </a:t>
            </a:r>
            <a:r>
              <a:rPr lang="en-US" dirty="0" smtClean="0"/>
              <a:t>“sandbox area” </a:t>
            </a:r>
            <a:r>
              <a:rPr lang="el-GR" dirty="0" smtClean="0"/>
              <a:t> στο </a:t>
            </a:r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Write access </a:t>
            </a:r>
            <a:r>
              <a:rPr lang="el-GR" dirty="0" smtClean="0"/>
              <a:t> μόνο σε αυτή την περιοχή </a:t>
            </a:r>
            <a:endParaRPr lang="el-GR" dirty="0" smtClean="0">
              <a:solidFill>
                <a:srgbClr val="FF0000"/>
              </a:solidFill>
            </a:endParaRPr>
          </a:p>
          <a:p>
            <a:pPr lvl="1"/>
            <a:r>
              <a:rPr lang="el-GR" dirty="0"/>
              <a:t>Απόρριψη εγκατάστασης άλλων εφαρμογών </a:t>
            </a:r>
          </a:p>
          <a:p>
            <a:r>
              <a:rPr lang="el-GR" dirty="0" smtClean="0"/>
              <a:t>Βασική προσέγγιση της </a:t>
            </a:r>
            <a:r>
              <a:rPr lang="en-US" dirty="0" smtClean="0"/>
              <a:t>Apple </a:t>
            </a:r>
            <a:r>
              <a:rPr lang="el-GR" dirty="0" smtClean="0"/>
              <a:t>είναι η δημιουργία μιας ελεγχόμενης,</a:t>
            </a:r>
            <a:r>
              <a:rPr lang="en-US" dirty="0" smtClean="0"/>
              <a:t> </a:t>
            </a:r>
            <a:r>
              <a:rPr lang="el-GR" dirty="0" smtClean="0"/>
              <a:t>‘κλειστής’ συσκευής</a:t>
            </a:r>
          </a:p>
        </p:txBody>
      </p:sp>
    </p:spTree>
    <p:extLst>
      <p:ext uri="{BB962C8B-B14F-4D97-AF65-F5344CB8AC3E}">
        <p14:creationId xmlns:p14="http://schemas.microsoft.com/office/powerpoint/2010/main" val="381794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Αρχιτεκτονική των </a:t>
            </a:r>
            <a:r>
              <a:rPr lang="en-US" dirty="0" smtClean="0"/>
              <a:t>iPhone </a:t>
            </a:r>
            <a:r>
              <a:rPr lang="el-GR" dirty="0" smtClean="0"/>
              <a:t>ακολουθεί μια προσέγγιση κατά την οποία ελαττώνεται η ‘επιφάνεια επιθέσεων’.</a:t>
            </a:r>
          </a:p>
          <a:p>
            <a:pPr lvl="2"/>
            <a:r>
              <a:rPr lang="el-GR" dirty="0" smtClean="0"/>
              <a:t>Περιορισμός στον αριθμό των εφαρμογών </a:t>
            </a:r>
          </a:p>
          <a:p>
            <a:pPr lvl="2"/>
            <a:r>
              <a:rPr lang="el-GR" dirty="0" smtClean="0"/>
              <a:t>Περιορισμός στην λειτουργία των </a:t>
            </a:r>
            <a:r>
              <a:rPr lang="el-GR" dirty="0" err="1" smtClean="0"/>
              <a:t>υπάρχοντων</a:t>
            </a:r>
            <a:r>
              <a:rPr lang="el-GR" dirty="0" smtClean="0"/>
              <a:t> εφαρμογών. </a:t>
            </a:r>
          </a:p>
          <a:p>
            <a:pPr lvl="2"/>
            <a:r>
              <a:rPr lang="el-GR" dirty="0" smtClean="0"/>
              <a:t>Δεν περιέχει κοινά </a:t>
            </a:r>
            <a:r>
              <a:rPr lang="en-US" dirty="0" smtClean="0"/>
              <a:t>binaries </a:t>
            </a:r>
            <a:r>
              <a:rPr lang="el-GR" dirty="0" smtClean="0"/>
              <a:t>όπως </a:t>
            </a:r>
            <a:r>
              <a:rPr lang="en-US" dirty="0" err="1" smtClean="0"/>
              <a:t>bash,ssh</a:t>
            </a:r>
            <a:r>
              <a:rPr lang="en-US" dirty="0" smtClean="0"/>
              <a:t> </a:t>
            </a:r>
            <a:r>
              <a:rPr lang="el-GR" dirty="0" smtClean="0"/>
              <a:t>ή </a:t>
            </a:r>
            <a:r>
              <a:rPr lang="en-US" dirty="0" err="1" smtClean="0"/>
              <a:t>ls</a:t>
            </a:r>
            <a:r>
              <a:rPr lang="en-US" dirty="0" smtClean="0"/>
              <a:t>.</a:t>
            </a:r>
          </a:p>
          <a:p>
            <a:pPr lvl="2"/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425523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r>
              <a:rPr lang="el-GR" dirty="0" smtClean="0"/>
              <a:t>Περιορισμός προσβάσεων στο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l-GR" dirty="0"/>
              <a:t>τ</a:t>
            </a:r>
            <a:r>
              <a:rPr lang="el-GR" dirty="0" smtClean="0"/>
              <a:t>ης συσκευής:</a:t>
            </a:r>
          </a:p>
          <a:p>
            <a:pPr lvl="1"/>
            <a:r>
              <a:rPr lang="el-GR" dirty="0" smtClean="0"/>
              <a:t>Αν ένα </a:t>
            </a:r>
            <a:r>
              <a:rPr lang="en-US" dirty="0" smtClean="0"/>
              <a:t> </a:t>
            </a:r>
            <a:r>
              <a:rPr lang="en-US" dirty="0"/>
              <a:t>USB </a:t>
            </a:r>
            <a:r>
              <a:rPr lang="el-GR" dirty="0" smtClean="0"/>
              <a:t>τοποθετηθεί για συγχρονισμό με το </a:t>
            </a:r>
            <a:r>
              <a:rPr lang="en-US" dirty="0" smtClean="0"/>
              <a:t>iTunes,</a:t>
            </a:r>
            <a:r>
              <a:rPr lang="el-GR" dirty="0" smtClean="0"/>
              <a:t> το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l-GR" dirty="0" smtClean="0"/>
              <a:t>δεν μπορεί να γίνει</a:t>
            </a:r>
            <a:r>
              <a:rPr lang="en-US" dirty="0" smtClean="0"/>
              <a:t> mount.</a:t>
            </a:r>
            <a:endParaRPr lang="el-GR" dirty="0" smtClean="0"/>
          </a:p>
          <a:p>
            <a:pPr lvl="1"/>
            <a:r>
              <a:rPr lang="en-US" dirty="0" smtClean="0"/>
              <a:t> </a:t>
            </a:r>
            <a:r>
              <a:rPr lang="el-GR" dirty="0" smtClean="0"/>
              <a:t>Ένα μικρό μέρος του </a:t>
            </a:r>
            <a:r>
              <a:rPr lang="en-US" dirty="0" err="1" smtClean="0"/>
              <a:t>filesystem</a:t>
            </a:r>
            <a:r>
              <a:rPr lang="en-US" dirty="0" smtClean="0"/>
              <a:t> </a:t>
            </a:r>
            <a:r>
              <a:rPr lang="el-GR" dirty="0" smtClean="0"/>
              <a:t>είναι ορατό κατά την σύνδεση</a:t>
            </a:r>
            <a:r>
              <a:rPr lang="en-US" dirty="0" smtClean="0"/>
              <a:t>.</a:t>
            </a:r>
            <a:endParaRPr lang="el-GR" dirty="0" smtClean="0"/>
          </a:p>
          <a:p>
            <a:r>
              <a:rPr lang="el-GR" dirty="0" smtClean="0"/>
              <a:t>Το μέρος αυτό του</a:t>
            </a:r>
            <a:r>
              <a:rPr lang="en-US" dirty="0" smtClean="0"/>
              <a:t> </a:t>
            </a:r>
            <a:r>
              <a:rPr lang="en-US" dirty="0" err="1"/>
              <a:t>filesystem</a:t>
            </a:r>
            <a:r>
              <a:rPr lang="en-US" dirty="0"/>
              <a:t> </a:t>
            </a:r>
            <a:r>
              <a:rPr lang="el-GR" dirty="0" smtClean="0"/>
              <a:t>δεν περιέχει </a:t>
            </a:r>
            <a:r>
              <a:rPr lang="en-US" dirty="0" smtClean="0"/>
              <a:t>binaries</a:t>
            </a:r>
            <a:r>
              <a:rPr lang="el-GR" dirty="0" smtClean="0"/>
              <a:t> ή</a:t>
            </a:r>
            <a:r>
              <a:rPr lang="en-US" dirty="0" smtClean="0"/>
              <a:t> libraries</a:t>
            </a:r>
            <a:r>
              <a:rPr lang="el-GR" dirty="0" smtClean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69803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iPhone </a:t>
            </a:r>
            <a:r>
              <a:rPr lang="el-GR" dirty="0" smtClean="0"/>
              <a:t>δεν </a:t>
            </a:r>
            <a:r>
              <a:rPr lang="el-GR" dirty="0" err="1" smtClean="0"/>
              <a:t>΄ακούει΄</a:t>
            </a:r>
            <a:r>
              <a:rPr lang="el-GR" dirty="0" smtClean="0"/>
              <a:t> σε </a:t>
            </a:r>
            <a:r>
              <a:rPr lang="en-US" dirty="0" smtClean="0"/>
              <a:t>TCP</a:t>
            </a:r>
            <a:r>
              <a:rPr lang="el-GR" dirty="0" smtClean="0"/>
              <a:t> ή</a:t>
            </a:r>
            <a:r>
              <a:rPr lang="en-US" dirty="0" smtClean="0"/>
              <a:t> UDP</a:t>
            </a:r>
            <a:r>
              <a:rPr lang="el-GR" dirty="0" smtClean="0"/>
              <a:t> </a:t>
            </a:r>
            <a:r>
              <a:rPr lang="en-US" dirty="0" smtClean="0"/>
              <a:t>ports </a:t>
            </a:r>
            <a:r>
              <a:rPr lang="el-GR" dirty="0" smtClean="0"/>
              <a:t>για εισερχόμενα δεδομένα.</a:t>
            </a:r>
          </a:p>
          <a:p>
            <a:pPr lvl="2"/>
            <a:r>
              <a:rPr lang="en-US" dirty="0" smtClean="0"/>
              <a:t>M</a:t>
            </a:r>
            <a:r>
              <a:rPr lang="el-GR" dirty="0" smtClean="0"/>
              <a:t>είωση πιθανών ευαίσθητων σημείων και την έκθεση της συσκευής σε εξωτερικούς κινδύνους.</a:t>
            </a:r>
          </a:p>
          <a:p>
            <a:pPr marL="685800" lvl="2" indent="0">
              <a:buNone/>
            </a:pPr>
            <a:endParaRPr lang="el-GR" dirty="0" smtClean="0"/>
          </a:p>
          <a:p>
            <a:r>
              <a:rPr lang="el-GR" dirty="0"/>
              <a:t>Σχεδιασμός </a:t>
            </a:r>
            <a:r>
              <a:rPr lang="en-US" dirty="0"/>
              <a:t>iPhone</a:t>
            </a:r>
            <a:r>
              <a:rPr lang="el-GR" dirty="0"/>
              <a:t> </a:t>
            </a:r>
            <a:r>
              <a:rPr lang="el-GR" dirty="0" smtClean="0"/>
              <a:t>ως κλειστό </a:t>
            </a:r>
            <a:r>
              <a:rPr lang="el-GR" dirty="0"/>
              <a:t>σύστημα </a:t>
            </a:r>
            <a:r>
              <a:rPr lang="el-GR" dirty="0" smtClean="0"/>
              <a:t>όπου δεν </a:t>
            </a:r>
            <a:r>
              <a:rPr lang="el-GR" dirty="0"/>
              <a:t>επιτρέπεται εγκατάσταση τρίτων εφαρμογών</a:t>
            </a:r>
            <a:r>
              <a:rPr lang="el-GR" dirty="0" smtClean="0"/>
              <a:t>.</a:t>
            </a:r>
          </a:p>
          <a:p>
            <a:endParaRPr lang="el-GR" dirty="0"/>
          </a:p>
          <a:p>
            <a:r>
              <a:rPr lang="el-GR" dirty="0"/>
              <a:t>Παρέχει </a:t>
            </a:r>
            <a:r>
              <a:rPr lang="en-US" dirty="0"/>
              <a:t>access control</a:t>
            </a:r>
            <a:r>
              <a:rPr lang="el-GR" dirty="0"/>
              <a:t> </a:t>
            </a:r>
            <a:r>
              <a:rPr lang="en-US" dirty="0"/>
              <a:t>settings </a:t>
            </a:r>
            <a:r>
              <a:rPr lang="el-GR" dirty="0"/>
              <a:t>-&gt; πρόσθεση ή αφαίρεση δικαιωμάτων για εφαρμογές.</a:t>
            </a:r>
          </a:p>
          <a:p>
            <a:pPr lvl="1"/>
            <a:r>
              <a:rPr lang="el-GR" dirty="0"/>
              <a:t>Δυνατότητα περιορισμού πρόσβασης σε συγκεκριμένες υπηρεσίες ή δεδομένα.</a:t>
            </a:r>
          </a:p>
          <a:p>
            <a:endParaRPr lang="en-US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3487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Sandbox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203829"/>
          </a:xfrm>
        </p:spPr>
        <p:txBody>
          <a:bodyPr>
            <a:normAutofit/>
          </a:bodyPr>
          <a:lstStyle/>
          <a:p>
            <a:r>
              <a:rPr lang="el-GR" dirty="0" smtClean="0"/>
              <a:t>Παρέχει άμυνα εναντίον των κλεμμένων, κατεστραμμένων ή </a:t>
            </a:r>
            <a:r>
              <a:rPr lang="el-GR" dirty="0" err="1" smtClean="0"/>
              <a:t>διεγραμμένων</a:t>
            </a:r>
            <a:r>
              <a:rPr lang="el-GR" dirty="0" smtClean="0"/>
              <a:t> δεδομένων του χρήστη σε περίπτωση που κακόβουλος κώδικας προσπαθεί να εκμεταλλευτεί την εφαρμογή μας. </a:t>
            </a:r>
          </a:p>
          <a:p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717032"/>
            <a:ext cx="7688263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06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Objective-C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688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Objective-C: General Info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752528"/>
          </a:xfrm>
        </p:spPr>
        <p:txBody>
          <a:bodyPr>
            <a:normAutofit/>
          </a:bodyPr>
          <a:lstStyle/>
          <a:p>
            <a:r>
              <a:rPr lang="en-US" dirty="0"/>
              <a:t>Brad Cox and Tom Love in the early 1980s</a:t>
            </a:r>
          </a:p>
          <a:p>
            <a:r>
              <a:rPr lang="en-US" dirty="0"/>
              <a:t> In 1986, Cox published the main description of Objective-C</a:t>
            </a:r>
          </a:p>
          <a:p>
            <a:r>
              <a:rPr lang="en-US" dirty="0" smtClean="0"/>
              <a:t>C + </a:t>
            </a:r>
            <a:r>
              <a:rPr lang="en-US" dirty="0" err="1" smtClean="0"/>
              <a:t>SmallTalk</a:t>
            </a:r>
            <a:r>
              <a:rPr lang="en-US" dirty="0" smtClean="0"/>
              <a:t> = Objective-C</a:t>
            </a:r>
          </a:p>
          <a:p>
            <a:r>
              <a:rPr lang="en-US" dirty="0" smtClean="0"/>
              <a:t>Object-oriented language</a:t>
            </a:r>
          </a:p>
          <a:p>
            <a:r>
              <a:rPr lang="en-US" dirty="0" smtClean="0"/>
              <a:t>Can compile C programs</a:t>
            </a:r>
          </a:p>
          <a:p>
            <a:r>
              <a:rPr lang="en-US" dirty="0" smtClean="0"/>
              <a:t>Case Sensitive</a:t>
            </a:r>
          </a:p>
          <a:p>
            <a:r>
              <a:rPr lang="en-US" dirty="0"/>
              <a:t>Supports weak </a:t>
            </a:r>
            <a:r>
              <a:rPr lang="en-US" dirty="0" smtClean="0"/>
              <a:t>typing</a:t>
            </a:r>
          </a:p>
          <a:p>
            <a:r>
              <a:rPr lang="en-US" dirty="0" smtClean="0"/>
              <a:t>Offers </a:t>
            </a:r>
            <a:r>
              <a:rPr lang="en-US" dirty="0"/>
              <a:t>runtime binding-linking </a:t>
            </a:r>
            <a:r>
              <a:rPr lang="en-US" dirty="0" smtClean="0"/>
              <a:t>-&gt; Detects </a:t>
            </a:r>
            <a:r>
              <a:rPr lang="en-US" dirty="0"/>
              <a:t>errors during </a:t>
            </a:r>
            <a:r>
              <a:rPr lang="en-US" dirty="0" smtClean="0"/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904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/>
              <a:t>iOS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7704856" cy="3843789"/>
          </a:xfrm>
        </p:spPr>
        <p:txBody>
          <a:bodyPr>
            <a:normAutofit fontScale="92500"/>
          </a:bodyPr>
          <a:lstStyle/>
          <a:p>
            <a:r>
              <a:rPr lang="el-GR" dirty="0"/>
              <a:t>Λ</a:t>
            </a:r>
            <a:r>
              <a:rPr lang="el-GR" dirty="0" smtClean="0"/>
              <a:t>ειτουργικό </a:t>
            </a:r>
            <a:r>
              <a:rPr lang="el-GR" dirty="0"/>
              <a:t>σύστημα για </a:t>
            </a:r>
            <a:r>
              <a:rPr lang="el-GR" dirty="0" smtClean="0"/>
              <a:t>κινητές</a:t>
            </a:r>
            <a:r>
              <a:rPr lang="en-US" dirty="0" smtClean="0"/>
              <a:t> </a:t>
            </a:r>
            <a:r>
              <a:rPr lang="el-GR" dirty="0" smtClean="0"/>
              <a:t>πλατφόρμες </a:t>
            </a:r>
            <a:r>
              <a:rPr lang="el-GR" dirty="0"/>
              <a:t>της </a:t>
            </a:r>
            <a:r>
              <a:rPr lang="en-US" dirty="0" smtClean="0"/>
              <a:t>Apple</a:t>
            </a:r>
          </a:p>
          <a:p>
            <a:r>
              <a:rPr lang="el-GR" dirty="0" smtClean="0"/>
              <a:t>Πλεονεκτήμα</a:t>
            </a:r>
            <a:r>
              <a:rPr lang="en-US" dirty="0" smtClean="0"/>
              <a:t> </a:t>
            </a:r>
            <a:r>
              <a:rPr lang="en-US" dirty="0" smtClean="0"/>
              <a:t>: το </a:t>
            </a:r>
            <a:r>
              <a:rPr lang="en-US" dirty="0"/>
              <a:t>App Store το οποίο περιέχει περισσότερες από 500.000 </a:t>
            </a:r>
            <a:r>
              <a:rPr lang="en-US" dirty="0" smtClean="0"/>
              <a:t>εφαρμογές</a:t>
            </a:r>
          </a:p>
          <a:p>
            <a:r>
              <a:rPr lang="el-GR" dirty="0" smtClean="0"/>
              <a:t>Το </a:t>
            </a:r>
            <a:r>
              <a:rPr lang="el-GR" dirty="0" smtClean="0"/>
              <a:t>περιβάλλον</a:t>
            </a:r>
            <a:r>
              <a:rPr lang="en-US" dirty="0" smtClean="0"/>
              <a:t> </a:t>
            </a:r>
            <a:r>
              <a:rPr lang="en-US" dirty="0"/>
              <a:t>χρήσης του είναι βασισμένο στην άμεση αλληλεπίδραση του χρήστη με την οθόνη αφής της </a:t>
            </a:r>
            <a:r>
              <a:rPr lang="en-US" dirty="0" smtClean="0"/>
              <a:t>συσκευής</a:t>
            </a:r>
            <a:endParaRPr lang="el-GR" dirty="0" smtClean="0"/>
          </a:p>
          <a:p>
            <a:r>
              <a:rPr lang="el-GR" dirty="0"/>
              <a:t>Α</a:t>
            </a:r>
            <a:r>
              <a:rPr lang="el-GR" dirty="0" smtClean="0"/>
              <a:t>νάπτυξη </a:t>
            </a:r>
            <a:r>
              <a:rPr lang="el-GR" dirty="0"/>
              <a:t>εφαρμογών στο περιβάλλον </a:t>
            </a:r>
            <a:r>
              <a:rPr lang="el-GR" dirty="0" smtClean="0"/>
              <a:t>του,μεσω του λογισμικού </a:t>
            </a:r>
            <a:r>
              <a:rPr lang="el-GR" dirty="0"/>
              <a:t>ανάπτυξης εφαρμογών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n-US" dirty="0" smtClean="0"/>
              <a:t>SDK</a:t>
            </a:r>
            <a:endParaRPr lang="el-GR" dirty="0" smtClean="0"/>
          </a:p>
          <a:p>
            <a:r>
              <a:rPr lang="el-GR" dirty="0" smtClean="0"/>
              <a:t>Δοκιμα</a:t>
            </a:r>
            <a:r>
              <a:rPr lang="en-US" dirty="0" smtClean="0"/>
              <a:t>σ</a:t>
            </a:r>
            <a:r>
              <a:rPr lang="el-GR" dirty="0" smtClean="0"/>
              <a:t>ία των εφαρμογών </a:t>
            </a:r>
            <a:r>
              <a:rPr lang="en-US" dirty="0" smtClean="0"/>
              <a:t>σ</a:t>
            </a:r>
            <a:r>
              <a:rPr lang="el-GR" dirty="0" smtClean="0"/>
              <a:t>τον εξομοιωτή </a:t>
            </a:r>
            <a:r>
              <a:rPr lang="en-US" dirty="0" smtClean="0"/>
              <a:t>iPhone Simulator</a:t>
            </a:r>
            <a:endParaRPr lang="el-G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561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A Simple Code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43528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#import &lt;Foundation/</a:t>
            </a:r>
            <a:r>
              <a:rPr lang="en-US" sz="1900" dirty="0" err="1" smtClean="0">
                <a:solidFill>
                  <a:srgbClr val="FF0000"/>
                </a:solidFill>
              </a:rPr>
              <a:t>Foundation.h</a:t>
            </a:r>
            <a:r>
              <a:rPr lang="en-US" sz="1900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1900" dirty="0" err="1" smtClean="0"/>
              <a:t>int</a:t>
            </a:r>
            <a:r>
              <a:rPr lang="en-US" sz="1900" dirty="0" smtClean="0"/>
              <a:t> main (</a:t>
            </a:r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argc</a:t>
            </a:r>
            <a:r>
              <a:rPr lang="en-US" sz="1900" dirty="0" smtClean="0"/>
              <a:t>, </a:t>
            </a:r>
            <a:r>
              <a:rPr lang="en-US" sz="1900" dirty="0" err="1" smtClean="0"/>
              <a:t>const</a:t>
            </a:r>
            <a:r>
              <a:rPr lang="en-US" sz="1900" dirty="0" smtClean="0"/>
              <a:t> char *</a:t>
            </a:r>
            <a:r>
              <a:rPr lang="en-US" sz="1900" dirty="0" err="1" smtClean="0"/>
              <a:t>argv</a:t>
            </a:r>
            <a:r>
              <a:rPr lang="en-US" sz="1900" dirty="0" smtClean="0"/>
              <a:t>[]){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 smtClean="0">
                <a:solidFill>
                  <a:srgbClr val="FF0000"/>
                </a:solidFill>
              </a:rPr>
              <a:t>NSAutorealeasePool</a:t>
            </a:r>
            <a:r>
              <a:rPr lang="en-US" sz="1900" dirty="0" smtClean="0">
                <a:solidFill>
                  <a:srgbClr val="FF0000"/>
                </a:solidFill>
              </a:rPr>
              <a:t> *pool = [[</a:t>
            </a:r>
            <a:r>
              <a:rPr lang="en-US" sz="1900" dirty="0" err="1" smtClean="0">
                <a:solidFill>
                  <a:srgbClr val="FF0000"/>
                </a:solidFill>
              </a:rPr>
              <a:t>NSAutorealeasePool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err="1" smtClean="0">
                <a:solidFill>
                  <a:srgbClr val="FF0000"/>
                </a:solidFill>
              </a:rPr>
              <a:t>alloc</a:t>
            </a:r>
            <a:r>
              <a:rPr lang="en-US" sz="1900" dirty="0" smtClean="0">
                <a:solidFill>
                  <a:srgbClr val="FF0000"/>
                </a:solidFill>
              </a:rPr>
              <a:t>] </a:t>
            </a:r>
            <a:r>
              <a:rPr lang="en-US" sz="1900" dirty="0" err="1" smtClean="0">
                <a:solidFill>
                  <a:srgbClr val="FF0000"/>
                </a:solidFill>
              </a:rPr>
              <a:t>init</a:t>
            </a:r>
            <a:r>
              <a:rPr lang="en-US" sz="1900" dirty="0" smtClean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 smtClean="0"/>
              <a:t>int</a:t>
            </a:r>
            <a:r>
              <a:rPr lang="en-US" sz="1900" dirty="0" smtClean="0"/>
              <a:t> minutes = 60;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 smtClean="0"/>
              <a:t>int</a:t>
            </a:r>
            <a:r>
              <a:rPr lang="en-US" sz="1900" dirty="0" smtClean="0"/>
              <a:t> hours = 24;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err="1" smtClean="0"/>
              <a:t>int</a:t>
            </a:r>
            <a:r>
              <a:rPr lang="en-US" sz="1900" dirty="0" smtClean="0"/>
              <a:t> days = 365;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1900" dirty="0" err="1" smtClean="0"/>
              <a:t>int</a:t>
            </a:r>
            <a:r>
              <a:rPr lang="en-US" sz="1900" dirty="0" smtClean="0"/>
              <a:t> </a:t>
            </a:r>
            <a:r>
              <a:rPr lang="en-US" sz="1900" dirty="0" err="1" smtClean="0"/>
              <a:t>minutesInAYear</a:t>
            </a:r>
            <a:r>
              <a:rPr lang="en-US" sz="1900" dirty="0" smtClean="0"/>
              <a:t> = minutes * hours * days;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1900" dirty="0" err="1" smtClean="0">
                <a:solidFill>
                  <a:srgbClr val="FF0000"/>
                </a:solidFill>
              </a:rPr>
              <a:t>NSLog</a:t>
            </a:r>
            <a:r>
              <a:rPr lang="en-US" sz="1900" dirty="0" smtClean="0"/>
              <a:t>(</a:t>
            </a:r>
            <a:r>
              <a:rPr lang="en-US" sz="1900" dirty="0" smtClean="0">
                <a:solidFill>
                  <a:srgbClr val="FF0000"/>
                </a:solidFill>
              </a:rPr>
              <a:t>@</a:t>
            </a:r>
            <a:r>
              <a:rPr lang="en-US" sz="1900" dirty="0" smtClean="0"/>
              <a:t>”There are </a:t>
            </a:r>
            <a:r>
              <a:rPr lang="en-US" sz="1900" dirty="0" smtClean="0">
                <a:solidFill>
                  <a:srgbClr val="FF0000"/>
                </a:solidFill>
              </a:rPr>
              <a:t>%</a:t>
            </a:r>
            <a:r>
              <a:rPr lang="en-US" sz="1900" dirty="0" err="1" smtClean="0">
                <a:solidFill>
                  <a:srgbClr val="FF0000"/>
                </a:solidFill>
              </a:rPr>
              <a:t>i</a:t>
            </a:r>
            <a:r>
              <a:rPr lang="en-US" sz="1900" dirty="0" smtClean="0">
                <a:solidFill>
                  <a:srgbClr val="FF0000"/>
                </a:solidFill>
              </a:rPr>
              <a:t> </a:t>
            </a:r>
            <a:r>
              <a:rPr lang="en-US" sz="1900" dirty="0" smtClean="0"/>
              <a:t>minutes in a year.\n”, </a:t>
            </a:r>
            <a:r>
              <a:rPr lang="en-US" sz="1900" dirty="0" err="1" smtClean="0"/>
              <a:t>minitesInAYear</a:t>
            </a:r>
            <a:r>
              <a:rPr lang="en-US" sz="1900" dirty="0" smtClean="0"/>
              <a:t>);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FF0000"/>
                </a:solidFill>
              </a:rPr>
              <a:t>[pool drain];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dirty="0" smtClean="0"/>
              <a:t>return 0;</a:t>
            </a:r>
          </a:p>
          <a:p>
            <a:pPr marL="0" indent="0">
              <a:buNone/>
            </a:pPr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0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and Variables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Variables name are like: </a:t>
            </a:r>
            <a:r>
              <a:rPr lang="en-US" dirty="0" err="1" smtClean="0"/>
              <a:t>myVariableIs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endParaRPr lang="en-US" dirty="0" smtClean="0"/>
          </a:p>
          <a:p>
            <a:r>
              <a:rPr lang="en-US" dirty="0" smtClean="0"/>
              <a:t>float</a:t>
            </a:r>
          </a:p>
          <a:p>
            <a:r>
              <a:rPr lang="en-US" dirty="0" smtClean="0"/>
              <a:t>double</a:t>
            </a:r>
          </a:p>
          <a:p>
            <a:r>
              <a:rPr lang="en-US" dirty="0"/>
              <a:t>c</a:t>
            </a:r>
            <a:r>
              <a:rPr lang="en-US" dirty="0" smtClean="0"/>
              <a:t>har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(true/false)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my </a:t>
            </a:r>
            <a:r>
              <a:rPr lang="en-US" dirty="0" err="1" smtClean="0"/>
              <a:t>Enum</a:t>
            </a:r>
            <a:r>
              <a:rPr lang="en-US" dirty="0" smtClean="0"/>
              <a:t> {enum1, enum2}</a:t>
            </a:r>
          </a:p>
          <a:p>
            <a:endParaRPr lang="en-US" dirty="0" smtClean="0"/>
          </a:p>
          <a:p>
            <a:r>
              <a:rPr lang="en-US" dirty="0" smtClean="0"/>
              <a:t>BOOL (YES/NO)</a:t>
            </a:r>
          </a:p>
          <a:p>
            <a:r>
              <a:rPr lang="en-US" dirty="0" err="1" smtClean="0"/>
              <a:t>NSString</a:t>
            </a:r>
            <a:endParaRPr lang="en-US" dirty="0" smtClean="0"/>
          </a:p>
          <a:p>
            <a:r>
              <a:rPr lang="en-US" dirty="0" err="1" smtClean="0"/>
              <a:t>NSDate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551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 and expressions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04"/>
          </a:xfrm>
        </p:spPr>
        <p:txBody>
          <a:bodyPr>
            <a:normAutofit/>
          </a:bodyPr>
          <a:lstStyle/>
          <a:p>
            <a:r>
              <a:rPr lang="en-US" dirty="0" smtClean="0"/>
              <a:t> + - / *</a:t>
            </a:r>
          </a:p>
          <a:p>
            <a:r>
              <a:rPr lang="en-US" dirty="0" smtClean="0"/>
              <a:t>== &lt; &gt; &lt;= &gt;= !=</a:t>
            </a:r>
          </a:p>
          <a:p>
            <a:r>
              <a:rPr lang="en-US" dirty="0" smtClean="0"/>
              <a:t>&amp;&amp; ||</a:t>
            </a:r>
          </a:p>
          <a:p>
            <a:r>
              <a:rPr lang="en-US" dirty="0" smtClean="0"/>
              <a:t>%</a:t>
            </a:r>
          </a:p>
          <a:p>
            <a:r>
              <a:rPr lang="en-US" dirty="0" smtClean="0"/>
              <a:t>a++</a:t>
            </a:r>
          </a:p>
          <a:p>
            <a:r>
              <a:rPr lang="en-US" dirty="0" smtClean="0"/>
              <a:t>++a</a:t>
            </a:r>
          </a:p>
          <a:p>
            <a:endParaRPr lang="en-US" dirty="0"/>
          </a:p>
          <a:p>
            <a:r>
              <a:rPr lang="el-GR" dirty="0" smtClean="0"/>
              <a:t>Προτερεότητα πράξεων</a:t>
            </a:r>
          </a:p>
          <a:p>
            <a:r>
              <a:rPr lang="en-US" dirty="0" smtClean="0"/>
              <a:t>(condition) ? Selection1 : Selection2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85874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 Statements</a:t>
            </a:r>
            <a:endParaRPr lang="el-G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971600" y="1700808"/>
            <a:ext cx="3057148" cy="639762"/>
          </a:xfrm>
        </p:spPr>
        <p:txBody>
          <a:bodyPr/>
          <a:lstStyle/>
          <a:p>
            <a:r>
              <a:rPr lang="en-US" dirty="0" smtClean="0"/>
              <a:t>If Statement</a:t>
            </a:r>
            <a:endParaRPr lang="el-GR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83568" y="2348880"/>
            <a:ext cx="3778009" cy="346161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#import &lt;Foundation/</a:t>
            </a:r>
            <a:r>
              <a:rPr lang="en-US" dirty="0" err="1"/>
              <a:t>Foundation.h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argv</a:t>
            </a:r>
            <a:r>
              <a:rPr lang="en-US" dirty="0"/>
              <a:t>[]){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NSAutorealeasePool</a:t>
            </a:r>
            <a:r>
              <a:rPr lang="en-US" dirty="0" smtClean="0"/>
              <a:t> </a:t>
            </a:r>
            <a:r>
              <a:rPr lang="en-US" dirty="0"/>
              <a:t>*pool = [[</a:t>
            </a:r>
            <a:r>
              <a:rPr lang="en-US" dirty="0" err="1"/>
              <a:t>NSAutorealeasePool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</a:t>
            </a:r>
            <a:r>
              <a:rPr lang="en-US" dirty="0" err="1"/>
              <a:t>init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/>
              <a:t>60;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if ( b == 60){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NSLog</a:t>
            </a:r>
            <a:r>
              <a:rPr lang="en-US" dirty="0" smtClean="0"/>
              <a:t>(@”This is correct.”);</a:t>
            </a:r>
          </a:p>
          <a:p>
            <a:pPr marL="0" indent="0">
              <a:buNone/>
            </a:pPr>
            <a:r>
              <a:rPr lang="en-US" dirty="0" smtClean="0"/>
              <a:t>       else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(b == 30){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NSLog</a:t>
            </a:r>
            <a:r>
              <a:rPr lang="en-US" dirty="0" smtClean="0"/>
              <a:t>(@”It’s so so.”);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NSLog</a:t>
            </a:r>
            <a:r>
              <a:rPr lang="en-US" dirty="0" smtClean="0"/>
              <a:t>(@”It’s wrong”);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[</a:t>
            </a:r>
            <a:r>
              <a:rPr lang="en-US" dirty="0"/>
              <a:t>pool drain];</a:t>
            </a:r>
          </a:p>
          <a:p>
            <a:pPr marL="0" indent="0">
              <a:buNone/>
            </a:pPr>
            <a:r>
              <a:rPr lang="en-US" dirty="0" smtClean="0"/>
              <a:t>         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932040" y="1700808"/>
            <a:ext cx="3055717" cy="639762"/>
          </a:xfrm>
        </p:spPr>
        <p:txBody>
          <a:bodyPr/>
          <a:lstStyle/>
          <a:p>
            <a:r>
              <a:rPr lang="en-US" dirty="0" smtClean="0"/>
              <a:t>Switch Statement</a:t>
            </a:r>
            <a:endParaRPr lang="el-GR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716016" y="2420888"/>
            <a:ext cx="3960441" cy="3456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#import &lt;Foundation/</a:t>
            </a:r>
            <a:r>
              <a:rPr lang="en-US" dirty="0" err="1"/>
              <a:t>Foundation.h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argv</a:t>
            </a:r>
            <a:r>
              <a:rPr lang="en-US" dirty="0"/>
              <a:t>[]){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NSAutorealeasePool</a:t>
            </a:r>
            <a:r>
              <a:rPr lang="en-US" dirty="0" smtClean="0"/>
              <a:t> </a:t>
            </a:r>
            <a:r>
              <a:rPr lang="en-US" dirty="0"/>
              <a:t>*pool = [[</a:t>
            </a:r>
            <a:r>
              <a:rPr lang="en-US" dirty="0" err="1"/>
              <a:t>NSAutorealeasePool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</a:t>
            </a:r>
            <a:r>
              <a:rPr lang="en-US" dirty="0" err="1"/>
              <a:t>init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b = </a:t>
            </a:r>
            <a:r>
              <a:rPr lang="en-US" dirty="0"/>
              <a:t>60;</a:t>
            </a:r>
          </a:p>
          <a:p>
            <a:pPr marL="0" indent="0">
              <a:buNone/>
            </a:pPr>
            <a:r>
              <a:rPr lang="en-US" dirty="0" smtClean="0"/>
              <a:t>       switch(b){</a:t>
            </a:r>
          </a:p>
          <a:p>
            <a:pPr marL="0" indent="0">
              <a:buNone/>
            </a:pPr>
            <a:r>
              <a:rPr lang="en-US" dirty="0" smtClean="0"/>
              <a:t>	case 60: </a:t>
            </a:r>
            <a:r>
              <a:rPr lang="en-US" dirty="0" err="1"/>
              <a:t>NSLog</a:t>
            </a:r>
            <a:r>
              <a:rPr lang="en-US" dirty="0"/>
              <a:t>(@”This is correct</a:t>
            </a:r>
            <a:r>
              <a:rPr lang="en-US" dirty="0" smtClean="0"/>
              <a:t>.”); 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case 30:</a:t>
            </a:r>
            <a:r>
              <a:rPr lang="en-US" dirty="0"/>
              <a:t>NSLog(@”It’s so so</a:t>
            </a:r>
            <a:r>
              <a:rPr lang="en-US" dirty="0" smtClean="0"/>
              <a:t>.”); break;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/>
              <a:t>NSLog</a:t>
            </a:r>
            <a:r>
              <a:rPr lang="en-US" dirty="0"/>
              <a:t>(@”It’s wrong</a:t>
            </a:r>
            <a:r>
              <a:rPr lang="en-US" dirty="0" smtClean="0"/>
              <a:t>”); break;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 smtClean="0"/>
              <a:t>        [</a:t>
            </a:r>
            <a:r>
              <a:rPr lang="en-US" dirty="0"/>
              <a:t>pool drain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2243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1412776"/>
            <a:ext cx="3057148" cy="639762"/>
          </a:xfrm>
        </p:spPr>
        <p:txBody>
          <a:bodyPr/>
          <a:lstStyle/>
          <a:p>
            <a:r>
              <a:rPr lang="en-US" dirty="0" smtClean="0"/>
              <a:t>For loop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584" y="2132856"/>
            <a:ext cx="3633993" cy="36776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#import &lt;Foundation/</a:t>
            </a:r>
            <a:r>
              <a:rPr lang="en-US" dirty="0" err="1"/>
              <a:t>Foundation.h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argv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NSAutorealeasePool</a:t>
            </a:r>
            <a:r>
              <a:rPr lang="en-US" dirty="0" smtClean="0"/>
              <a:t> </a:t>
            </a:r>
            <a:r>
              <a:rPr lang="en-US" dirty="0"/>
              <a:t>*pool = [[</a:t>
            </a:r>
            <a:r>
              <a:rPr lang="en-US" dirty="0" err="1"/>
              <a:t>NSAutorealeasePool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</a:t>
            </a:r>
            <a:r>
              <a:rPr lang="en-US" dirty="0" err="1"/>
              <a:t>init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a =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for(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&lt;10;i++){</a:t>
            </a:r>
          </a:p>
          <a:p>
            <a:pPr marL="0" indent="0">
              <a:buNone/>
            </a:pPr>
            <a:r>
              <a:rPr lang="en-US" dirty="0" smtClean="0"/>
              <a:t>	a++;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NSLog</a:t>
            </a:r>
            <a:r>
              <a:rPr lang="en-US" dirty="0" smtClean="0"/>
              <a:t>(@”The value of  a is %</a:t>
            </a:r>
            <a:r>
              <a:rPr lang="en-US" dirty="0" err="1" smtClean="0"/>
              <a:t>i</a:t>
            </a:r>
            <a:r>
              <a:rPr lang="en-US" dirty="0" smtClean="0"/>
              <a:t>.\n”, a);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[</a:t>
            </a:r>
            <a:r>
              <a:rPr lang="en-US" dirty="0"/>
              <a:t>pool drain];</a:t>
            </a:r>
          </a:p>
          <a:p>
            <a:pPr marL="0" indent="0">
              <a:buNone/>
            </a:pPr>
            <a:r>
              <a:rPr lang="en-US" dirty="0" smtClean="0"/>
              <a:t>           return </a:t>
            </a:r>
            <a:r>
              <a:rPr lang="en-US" dirty="0"/>
              <a:t>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040" y="1484784"/>
            <a:ext cx="3055717" cy="639762"/>
          </a:xfrm>
        </p:spPr>
        <p:txBody>
          <a:bodyPr/>
          <a:lstStyle/>
          <a:p>
            <a:r>
              <a:rPr lang="en-US" dirty="0" smtClean="0"/>
              <a:t>While loop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5976" y="2132856"/>
            <a:ext cx="4464496" cy="43204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#import &lt;Foundation/</a:t>
            </a:r>
            <a:r>
              <a:rPr lang="en-US" dirty="0" err="1"/>
              <a:t>Foundation.h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char *</a:t>
            </a:r>
            <a:r>
              <a:rPr lang="en-US" dirty="0" err="1"/>
              <a:t>argv</a:t>
            </a:r>
            <a:r>
              <a:rPr lang="en-US" dirty="0"/>
              <a:t>[]){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NSAutorealeasePool</a:t>
            </a:r>
            <a:r>
              <a:rPr lang="en-US" dirty="0"/>
              <a:t> *pool = [[</a:t>
            </a:r>
            <a:r>
              <a:rPr lang="en-US" dirty="0" err="1"/>
              <a:t>NSAutorealeasePool</a:t>
            </a:r>
            <a:r>
              <a:rPr lang="en-US" dirty="0"/>
              <a:t> </a:t>
            </a:r>
            <a:r>
              <a:rPr lang="en-US" dirty="0" err="1"/>
              <a:t>alloc</a:t>
            </a:r>
            <a:r>
              <a:rPr lang="en-US" dirty="0"/>
              <a:t>] </a:t>
            </a:r>
            <a:r>
              <a:rPr lang="en-US" dirty="0" err="1"/>
              <a:t>init</a:t>
            </a:r>
            <a:r>
              <a:rPr lang="en-US" dirty="0"/>
              <a:t>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a = 0;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</a:t>
            </a:r>
            <a:r>
              <a:rPr lang="en-US" dirty="0" smtClean="0"/>
              <a:t>=0;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&lt;10){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NSLog</a:t>
            </a:r>
            <a:r>
              <a:rPr lang="en-US" dirty="0"/>
              <a:t>(@”The value of  a is %</a:t>
            </a:r>
            <a:r>
              <a:rPr lang="en-US" dirty="0" err="1"/>
              <a:t>i</a:t>
            </a:r>
            <a:r>
              <a:rPr lang="en-US" dirty="0"/>
              <a:t>.\n”, a);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[pool drain];</a:t>
            </a:r>
          </a:p>
          <a:p>
            <a:pPr marL="0" indent="0">
              <a:buNone/>
            </a:pPr>
            <a:r>
              <a:rPr lang="en-US" dirty="0"/>
              <a:t>           return 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58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</a:t>
            </a:r>
            <a:endParaRPr lang="el-G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67544" y="1340768"/>
            <a:ext cx="8219256" cy="576064"/>
          </a:xfrm>
        </p:spPr>
        <p:txBody>
          <a:bodyPr>
            <a:normAutofit/>
          </a:bodyPr>
          <a:lstStyle/>
          <a:p>
            <a:r>
              <a:rPr lang="en-US" dirty="0" smtClean="0"/>
              <a:t>Prototype</a:t>
            </a:r>
            <a:endParaRPr lang="el-GR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7544" y="1916833"/>
            <a:ext cx="5472608" cy="151216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&lt;return type&gt; &lt;name&gt; (&lt;list of parameters&gt;){</a:t>
            </a:r>
          </a:p>
          <a:p>
            <a:pPr marL="0" indent="0">
              <a:buNone/>
            </a:pPr>
            <a:r>
              <a:rPr lang="en-US" dirty="0" smtClean="0"/>
              <a:t>	&lt;list of commands&gt;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&lt;variable / expression&gt;;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67545" y="3653334"/>
            <a:ext cx="8219256" cy="6397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l-GR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7545" y="4260229"/>
            <a:ext cx="8219256" cy="19770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sum 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sum = x + y;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sum;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x + y;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5064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l-GR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“If you own an object, you must release it”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 smtClean="0"/>
              <a:t>NSObject</a:t>
            </a:r>
            <a:r>
              <a:rPr lang="en-US" sz="1600" dirty="0" smtClean="0"/>
              <a:t> * </a:t>
            </a:r>
            <a:r>
              <a:rPr lang="en-US" sz="1600" dirty="0" err="1" smtClean="0"/>
              <a:t>myObject</a:t>
            </a:r>
            <a:r>
              <a:rPr lang="en-US" sz="1600" dirty="0" smtClean="0"/>
              <a:t> = [[</a:t>
            </a:r>
            <a:r>
              <a:rPr lang="en-US" sz="1600" dirty="0" err="1" smtClean="0"/>
              <a:t>NSObect</a:t>
            </a:r>
            <a:r>
              <a:rPr lang="en-US" sz="1600" dirty="0" smtClean="0"/>
              <a:t>  </a:t>
            </a:r>
            <a:r>
              <a:rPr lang="en-US" sz="1600" dirty="0" err="1" smtClean="0"/>
              <a:t>alloc</a:t>
            </a:r>
            <a:r>
              <a:rPr lang="en-US" sz="1600" dirty="0" smtClean="0"/>
              <a:t>] </a:t>
            </a:r>
            <a:r>
              <a:rPr lang="en-US" sz="1600" dirty="0" err="1" smtClean="0"/>
              <a:t>init</a:t>
            </a:r>
            <a:r>
              <a:rPr lang="en-US" sz="1600" dirty="0" smtClean="0"/>
              <a:t>];  //</a:t>
            </a:r>
            <a:r>
              <a:rPr lang="en-US" sz="1600" dirty="0" err="1" smtClean="0"/>
              <a:t>retainCounter</a:t>
            </a:r>
            <a:r>
              <a:rPr lang="en-US" sz="1600" dirty="0" smtClean="0"/>
              <a:t>++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 err="1" smtClean="0"/>
              <a:t>myObject</a:t>
            </a:r>
            <a:r>
              <a:rPr lang="en-US" sz="1600" dirty="0" smtClean="0"/>
              <a:t> release];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 err="1" smtClean="0"/>
              <a:t>myObject</a:t>
            </a:r>
            <a:r>
              <a:rPr lang="en-US" sz="1600" dirty="0" smtClean="0"/>
              <a:t> </a:t>
            </a:r>
            <a:r>
              <a:rPr lang="en-US" sz="1600" dirty="0" err="1" smtClean="0"/>
              <a:t>autorelease</a:t>
            </a:r>
            <a:r>
              <a:rPr lang="en-US" sz="1600" dirty="0" smtClean="0"/>
              <a:t>]; //also used for return objects</a:t>
            </a:r>
            <a:br>
              <a:rPr lang="en-US" sz="1600" dirty="0" smtClean="0"/>
            </a:br>
            <a:r>
              <a:rPr lang="en-US" sz="1600" dirty="0" smtClean="0"/>
              <a:t>[pool drain];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sz="1600" dirty="0" smtClean="0"/>
              <a:t>New</a:t>
            </a:r>
          </a:p>
          <a:p>
            <a:r>
              <a:rPr lang="en-US" sz="1600" dirty="0" err="1" smtClean="0"/>
              <a:t>Alloc</a:t>
            </a:r>
            <a:endParaRPr lang="en-US" sz="1600" dirty="0" smtClean="0"/>
          </a:p>
          <a:p>
            <a:r>
              <a:rPr lang="en-US" sz="1600" dirty="0" smtClean="0"/>
              <a:t>Retain</a:t>
            </a:r>
          </a:p>
          <a:p>
            <a:r>
              <a:rPr lang="en-US" sz="1600" dirty="0" smtClean="0"/>
              <a:t>Copy</a:t>
            </a:r>
          </a:p>
          <a:p>
            <a:pPr marL="0" indent="0">
              <a:buNone/>
            </a:pP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251801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7931224" cy="639762"/>
          </a:xfrm>
        </p:spPr>
        <p:txBody>
          <a:bodyPr/>
          <a:lstStyle/>
          <a:p>
            <a:r>
              <a:rPr lang="en-US" dirty="0" smtClean="0"/>
              <a:t>Header file (.h)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692497"/>
            <a:ext cx="7848872" cy="4760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#import &lt;Foundation/</a:t>
            </a:r>
            <a:r>
              <a:rPr lang="en-US" sz="2000" dirty="0" err="1"/>
              <a:t>Foundation.h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@interface Player: </a:t>
            </a:r>
            <a:r>
              <a:rPr lang="en-US" sz="2000" dirty="0" err="1" smtClean="0"/>
              <a:t>NSObject</a:t>
            </a:r>
            <a:r>
              <a:rPr lang="en-US" sz="2000" dirty="0" smtClean="0"/>
              <a:t> {</a:t>
            </a:r>
          </a:p>
          <a:p>
            <a:pPr marL="0" indent="0">
              <a:buNone/>
            </a:pPr>
            <a:r>
              <a:rPr lang="en-US" sz="2000" dirty="0" smtClean="0"/>
              <a:t>@private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score;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privateNumber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@property </a:t>
            </a:r>
            <a:r>
              <a:rPr lang="en-US" sz="2000" dirty="0" err="1"/>
              <a:t>int</a:t>
            </a:r>
            <a:r>
              <a:rPr lang="en-US" sz="2000" dirty="0"/>
              <a:t> score;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(void) </a:t>
            </a:r>
            <a:r>
              <a:rPr lang="en-US" sz="2000" dirty="0" err="1" smtClean="0"/>
              <a:t>addNumbers</a:t>
            </a:r>
            <a:r>
              <a:rPr lang="en-US" sz="2000" dirty="0" smtClean="0"/>
              <a:t>: (</a:t>
            </a:r>
            <a:r>
              <a:rPr lang="en-US" sz="2000" dirty="0" err="1" smtClean="0"/>
              <a:t>int</a:t>
            </a:r>
            <a:r>
              <a:rPr lang="en-US" sz="2000" dirty="0" smtClean="0"/>
              <a:t>) a </a:t>
            </a:r>
            <a:r>
              <a:rPr lang="en-US" sz="2000" dirty="0" err="1" smtClean="0"/>
              <a:t>withNumber</a:t>
            </a:r>
            <a:r>
              <a:rPr lang="en-US" sz="2000" dirty="0" smtClean="0"/>
              <a:t>: (</a:t>
            </a:r>
            <a:r>
              <a:rPr lang="en-US" sz="2000" dirty="0" err="1" smtClean="0"/>
              <a:t>int</a:t>
            </a:r>
            <a:r>
              <a:rPr lang="en-US" sz="2000" dirty="0" smtClean="0"/>
              <a:t>) b;</a:t>
            </a:r>
          </a:p>
          <a:p>
            <a:pPr marL="0" indent="0">
              <a:buNone/>
            </a:pPr>
            <a:r>
              <a:rPr lang="en-US" sz="2000" dirty="0" smtClean="0"/>
              <a:t>-     (</a:t>
            </a:r>
            <a:r>
              <a:rPr lang="en-US" sz="2000" dirty="0" err="1" smtClean="0"/>
              <a:t>int</a:t>
            </a:r>
            <a:r>
              <a:rPr lang="en-US" sz="2000" dirty="0" smtClean="0"/>
              <a:t>) score;</a:t>
            </a:r>
          </a:p>
          <a:p>
            <a:pPr marL="0" indent="0">
              <a:buNone/>
            </a:pPr>
            <a:r>
              <a:rPr lang="en-US" sz="2000" dirty="0" smtClean="0"/>
              <a:t>-     (void) </a:t>
            </a:r>
            <a:r>
              <a:rPr lang="en-US" sz="2000" dirty="0" err="1" smtClean="0"/>
              <a:t>setScore</a:t>
            </a:r>
            <a:r>
              <a:rPr lang="en-US" sz="2000" dirty="0" smtClean="0"/>
              <a:t>: (</a:t>
            </a:r>
            <a:r>
              <a:rPr lang="en-US" sz="2000" dirty="0" err="1" smtClean="0"/>
              <a:t>int</a:t>
            </a:r>
            <a:r>
              <a:rPr lang="en-US" sz="2000" dirty="0" smtClean="0"/>
              <a:t>) s;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@end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49309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19256" cy="639762"/>
          </a:xfrm>
        </p:spPr>
        <p:txBody>
          <a:bodyPr/>
          <a:lstStyle/>
          <a:p>
            <a:r>
              <a:rPr lang="en-US" dirty="0"/>
              <a:t>Implementation file (.m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576" y="1620490"/>
            <a:ext cx="8136904" cy="4616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#import </a:t>
            </a:r>
            <a:r>
              <a:rPr lang="en-US" sz="2000" dirty="0" smtClean="0"/>
              <a:t>“</a:t>
            </a:r>
            <a:r>
              <a:rPr lang="en-US" sz="2000" dirty="0" err="1" smtClean="0"/>
              <a:t>Player.h</a:t>
            </a:r>
            <a:r>
              <a:rPr lang="en-US" sz="2000" dirty="0" smtClean="0"/>
              <a:t>”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@implementation </a:t>
            </a:r>
            <a:r>
              <a:rPr lang="en-US" sz="2000" dirty="0" smtClean="0"/>
              <a:t>Player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@synthesize score;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/>
              <a:t>(id) </a:t>
            </a:r>
            <a:r>
              <a:rPr lang="en-US" sz="2000" dirty="0" err="1"/>
              <a:t>init</a:t>
            </a:r>
            <a:r>
              <a:rPr lang="en-US" sz="2000" dirty="0"/>
              <a:t> </a:t>
            </a:r>
            <a:r>
              <a:rPr lang="en-US" sz="2000" dirty="0" smtClean="0"/>
              <a:t>{   [</a:t>
            </a:r>
            <a:r>
              <a:rPr lang="en-US" sz="2000" dirty="0"/>
              <a:t>super </a:t>
            </a:r>
            <a:r>
              <a:rPr lang="en-US" sz="2000" dirty="0" err="1"/>
              <a:t>init</a:t>
            </a:r>
            <a:r>
              <a:rPr lang="en-US" sz="2000" dirty="0"/>
              <a:t>] </a:t>
            </a:r>
            <a:r>
              <a:rPr lang="en-US" sz="2000" dirty="0" smtClean="0"/>
              <a:t>;  return </a:t>
            </a:r>
            <a:r>
              <a:rPr lang="en-US" sz="2000" dirty="0"/>
              <a:t>self</a:t>
            </a:r>
            <a:r>
              <a:rPr lang="en-US" sz="2000" dirty="0" smtClean="0"/>
              <a:t>; }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/>
              <a:t>addNumbers</a:t>
            </a:r>
            <a:r>
              <a:rPr lang="en-US" sz="2000" dirty="0"/>
              <a:t>: (</a:t>
            </a:r>
            <a:r>
              <a:rPr lang="en-US" sz="2000" dirty="0" err="1"/>
              <a:t>int</a:t>
            </a:r>
            <a:r>
              <a:rPr lang="en-US" sz="2000" dirty="0"/>
              <a:t>) a </a:t>
            </a:r>
            <a:r>
              <a:rPr lang="en-US" sz="2000" dirty="0" err="1"/>
              <a:t>withNumber</a:t>
            </a:r>
            <a:r>
              <a:rPr lang="en-US" sz="2000" dirty="0"/>
              <a:t>: (</a:t>
            </a:r>
            <a:r>
              <a:rPr lang="en-US" sz="2000" dirty="0" err="1"/>
              <a:t>int</a:t>
            </a:r>
            <a:r>
              <a:rPr lang="en-US" sz="2000" dirty="0"/>
              <a:t>) b</a:t>
            </a:r>
            <a:r>
              <a:rPr lang="en-US" sz="2000" dirty="0" smtClean="0"/>
              <a:t> {  return </a:t>
            </a:r>
            <a:r>
              <a:rPr lang="en-US" sz="2000" dirty="0" err="1" smtClean="0"/>
              <a:t>a+b</a:t>
            </a:r>
            <a:r>
              <a:rPr lang="en-US" sz="2000" dirty="0" smtClean="0"/>
              <a:t>; } </a:t>
            </a:r>
          </a:p>
          <a:p>
            <a:pPr>
              <a:buFontTx/>
              <a:buChar char="-"/>
            </a:pP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) score {  return score; }</a:t>
            </a:r>
          </a:p>
          <a:p>
            <a:pPr>
              <a:buFontTx/>
              <a:buChar char="-"/>
            </a:pPr>
            <a:r>
              <a:rPr lang="en-US" sz="2000" dirty="0" smtClean="0"/>
              <a:t>(void) </a:t>
            </a:r>
            <a:r>
              <a:rPr lang="en-US" sz="2000" dirty="0" err="1" smtClean="0"/>
              <a:t>setScore</a:t>
            </a:r>
            <a:r>
              <a:rPr lang="en-US" sz="2000" dirty="0" smtClean="0"/>
              <a:t>: (</a:t>
            </a:r>
            <a:r>
              <a:rPr lang="en-US" sz="2000" dirty="0" err="1" smtClean="0"/>
              <a:t>int</a:t>
            </a:r>
            <a:r>
              <a:rPr lang="en-US" sz="2000" dirty="0" smtClean="0"/>
              <a:t>) s { score = s; ]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(void) </a:t>
            </a:r>
            <a:r>
              <a:rPr lang="en-US" sz="2000" dirty="0" err="1" smtClean="0"/>
              <a:t>dealloc</a:t>
            </a:r>
            <a:r>
              <a:rPr lang="en-US" sz="2000" dirty="0" smtClean="0"/>
              <a:t>{</a:t>
            </a:r>
            <a:r>
              <a:rPr lang="en-US" sz="2000" dirty="0"/>
              <a:t>	</a:t>
            </a:r>
            <a:r>
              <a:rPr lang="en-US" sz="2000" dirty="0" smtClean="0"/>
              <a:t>[super </a:t>
            </a:r>
            <a:r>
              <a:rPr lang="en-US" sz="2000" dirty="0" err="1" smtClean="0"/>
              <a:t>dealloc</a:t>
            </a:r>
            <a:r>
              <a:rPr lang="en-US" sz="2000" dirty="0" smtClean="0"/>
              <a:t>]; }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@end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99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3568" y="908720"/>
            <a:ext cx="7931224" cy="639762"/>
          </a:xfrm>
        </p:spPr>
        <p:txBody>
          <a:bodyPr/>
          <a:lstStyle/>
          <a:p>
            <a:r>
              <a:rPr lang="en-US" dirty="0" smtClean="0"/>
              <a:t>Objective-C Style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568" y="1556792"/>
            <a:ext cx="8352929" cy="48965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/>
              <a:t>#import &lt;Foundation/</a:t>
            </a:r>
            <a:r>
              <a:rPr lang="en-US" sz="2200" dirty="0" err="1"/>
              <a:t>Foundation.h</a:t>
            </a:r>
            <a:r>
              <a:rPr lang="en-US" sz="2200" dirty="0"/>
              <a:t>&gt;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main 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argc</a:t>
            </a:r>
            <a:r>
              <a:rPr lang="en-US" sz="2200" dirty="0"/>
              <a:t>, </a:t>
            </a:r>
            <a:r>
              <a:rPr lang="en-US" sz="2200" dirty="0" err="1"/>
              <a:t>const</a:t>
            </a:r>
            <a:r>
              <a:rPr lang="en-US" sz="2200" dirty="0"/>
              <a:t> char *</a:t>
            </a:r>
            <a:r>
              <a:rPr lang="en-US" sz="2200" dirty="0" err="1"/>
              <a:t>argv</a:t>
            </a:r>
            <a:r>
              <a:rPr lang="en-US" sz="2200" dirty="0"/>
              <a:t>[]){</a:t>
            </a:r>
          </a:p>
          <a:p>
            <a:pPr marL="0" indent="0">
              <a:buNone/>
            </a:pPr>
            <a:r>
              <a:rPr lang="en-US" sz="2200" dirty="0" smtClean="0"/>
              <a:t>           </a:t>
            </a:r>
            <a:r>
              <a:rPr lang="en-US" sz="2200" dirty="0" err="1"/>
              <a:t>NSAutorealeasePool</a:t>
            </a:r>
            <a:r>
              <a:rPr lang="en-US" sz="2200" dirty="0"/>
              <a:t> *pool = [[</a:t>
            </a:r>
            <a:r>
              <a:rPr lang="en-US" sz="2200" dirty="0" err="1"/>
              <a:t>NSAutorealeasePool</a:t>
            </a:r>
            <a:r>
              <a:rPr lang="en-US" sz="2200" dirty="0"/>
              <a:t> </a:t>
            </a:r>
            <a:r>
              <a:rPr lang="en-US" sz="2200" dirty="0" err="1"/>
              <a:t>alloc</a:t>
            </a:r>
            <a:r>
              <a:rPr lang="en-US" sz="2200" dirty="0"/>
              <a:t>] </a:t>
            </a:r>
            <a:r>
              <a:rPr lang="en-US" sz="2200" dirty="0" err="1"/>
              <a:t>init</a:t>
            </a:r>
            <a:r>
              <a:rPr lang="en-US" sz="2200" dirty="0"/>
              <a:t>];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</a:t>
            </a:r>
            <a:r>
              <a:rPr lang="en-US" sz="2200" dirty="0" err="1" smtClean="0"/>
              <a:t>NSDate</a:t>
            </a:r>
            <a:r>
              <a:rPr lang="en-US" sz="2200" dirty="0" smtClean="0"/>
              <a:t> *</a:t>
            </a:r>
            <a:r>
              <a:rPr lang="en-US" sz="2200" dirty="0" err="1" smtClean="0"/>
              <a:t>myDate</a:t>
            </a:r>
            <a:r>
              <a:rPr lang="en-US" sz="2200" dirty="0" smtClean="0"/>
              <a:t> = [[</a:t>
            </a:r>
            <a:r>
              <a:rPr lang="en-US" sz="2200" dirty="0" err="1" smtClean="0"/>
              <a:t>NSDate</a:t>
            </a:r>
            <a:r>
              <a:rPr lang="en-US" sz="2200" dirty="0" smtClean="0"/>
              <a:t> </a:t>
            </a:r>
            <a:r>
              <a:rPr lang="en-US" sz="2200" dirty="0" err="1" smtClean="0"/>
              <a:t>alloc</a:t>
            </a:r>
            <a:r>
              <a:rPr lang="en-US" sz="2200" dirty="0" smtClean="0"/>
              <a:t>] </a:t>
            </a:r>
            <a:r>
              <a:rPr lang="en-US" sz="2200" dirty="0" err="1" smtClean="0"/>
              <a:t>init</a:t>
            </a:r>
            <a:r>
              <a:rPr lang="en-US" sz="2200" dirty="0" smtClean="0"/>
              <a:t>];</a:t>
            </a:r>
          </a:p>
          <a:p>
            <a:pPr marL="0" indent="0">
              <a:buNone/>
            </a:pPr>
            <a:r>
              <a:rPr lang="en-US" sz="2200" dirty="0" smtClean="0"/>
              <a:t>           </a:t>
            </a:r>
            <a:r>
              <a:rPr lang="en-US" sz="2200" dirty="0" err="1" smtClean="0"/>
              <a:t>NSArray</a:t>
            </a:r>
            <a:r>
              <a:rPr lang="en-US" sz="2200" dirty="0" smtClean="0"/>
              <a:t> *</a:t>
            </a:r>
            <a:r>
              <a:rPr lang="en-US" sz="2200" dirty="0" err="1" smtClean="0"/>
              <a:t>myArray</a:t>
            </a:r>
            <a:r>
              <a:rPr lang="en-US" sz="2200" dirty="0" smtClean="0"/>
              <a:t> = [</a:t>
            </a:r>
            <a:r>
              <a:rPr lang="en-US" sz="2200" dirty="0" err="1" smtClean="0"/>
              <a:t>NSArray</a:t>
            </a:r>
            <a:r>
              <a:rPr lang="en-US" sz="2200" dirty="0" smtClean="0"/>
              <a:t> </a:t>
            </a:r>
            <a:r>
              <a:rPr lang="en-US" sz="2200" dirty="0" err="1" smtClean="0"/>
              <a:t>arrayWithObjects</a:t>
            </a:r>
            <a:r>
              <a:rPr lang="en-US" sz="2200" dirty="0" smtClean="0"/>
              <a:t>: @”one”,</a:t>
            </a:r>
            <a:r>
              <a:rPr lang="en-US" sz="2200" dirty="0" err="1" smtClean="0"/>
              <a:t>myDate,nil</a:t>
            </a:r>
            <a:r>
              <a:rPr lang="en-US" sz="2200" dirty="0" smtClean="0"/>
              <a:t>];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           </a:t>
            </a:r>
            <a:r>
              <a:rPr lang="en-US" sz="2200" dirty="0" err="1" smtClean="0"/>
              <a:t>NSMutableArray</a:t>
            </a:r>
            <a:r>
              <a:rPr lang="en-US" sz="2200" dirty="0" smtClean="0"/>
              <a:t> </a:t>
            </a:r>
            <a:r>
              <a:rPr lang="en-US" sz="2200" dirty="0"/>
              <a:t>*</a:t>
            </a:r>
            <a:r>
              <a:rPr lang="en-US" sz="2200" dirty="0" smtClean="0"/>
              <a:t>myArray2 </a:t>
            </a:r>
            <a:r>
              <a:rPr lang="en-US" sz="2200" dirty="0"/>
              <a:t>= [</a:t>
            </a:r>
            <a:r>
              <a:rPr lang="en-US" sz="2200" dirty="0" err="1" smtClean="0"/>
              <a:t>NSMutableArray</a:t>
            </a:r>
            <a:r>
              <a:rPr lang="en-US" sz="2200" dirty="0" smtClean="0"/>
              <a:t> </a:t>
            </a:r>
            <a:r>
              <a:rPr lang="en-US" sz="2200" dirty="0" err="1"/>
              <a:t>arrayWithObjects</a:t>
            </a:r>
            <a:r>
              <a:rPr lang="en-US" sz="2200" dirty="0"/>
              <a:t>: @”</a:t>
            </a:r>
            <a:r>
              <a:rPr lang="en-US" sz="2200" dirty="0" err="1" smtClean="0"/>
              <a:t>one,nil</a:t>
            </a:r>
            <a:r>
              <a:rPr lang="en-US" sz="2200" dirty="0" smtClean="0"/>
              <a:t>];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[myArray2 </a:t>
            </a:r>
            <a:r>
              <a:rPr lang="en-US" sz="2200" dirty="0" err="1" smtClean="0"/>
              <a:t>addObject:myDate</a:t>
            </a:r>
            <a:r>
              <a:rPr lang="en-US" sz="2200" dirty="0" smtClean="0"/>
              <a:t>];</a:t>
            </a:r>
          </a:p>
          <a:p>
            <a:pPr marL="0" indent="0">
              <a:buNone/>
            </a:pPr>
            <a:r>
              <a:rPr lang="en-US" sz="2200" dirty="0" smtClean="0"/>
              <a:t>           [myArray2 removeObjectAtIndex:1];</a:t>
            </a:r>
          </a:p>
          <a:p>
            <a:pPr marL="0" indent="0">
              <a:buNone/>
            </a:pPr>
            <a:r>
              <a:rPr lang="en-US" sz="2200" dirty="0" smtClean="0"/>
              <a:t>                    </a:t>
            </a:r>
          </a:p>
          <a:p>
            <a:pPr marL="0" indent="0">
              <a:buNone/>
            </a:pPr>
            <a:r>
              <a:rPr lang="en-US" sz="2200" dirty="0" smtClean="0"/>
              <a:t>           </a:t>
            </a:r>
            <a:r>
              <a:rPr lang="en-US" sz="2200" dirty="0" err="1" smtClean="0"/>
              <a:t>NSLog</a:t>
            </a:r>
            <a:r>
              <a:rPr lang="en-US" sz="2200" dirty="0" smtClean="0"/>
              <a:t>(@”The second element of  %</a:t>
            </a:r>
            <a:r>
              <a:rPr lang="en-US" sz="2200" dirty="0" err="1" smtClean="0"/>
              <a:t>i</a:t>
            </a:r>
            <a:r>
              <a:rPr lang="en-US" sz="2200" dirty="0" smtClean="0"/>
              <a:t> in </a:t>
            </a:r>
            <a:r>
              <a:rPr lang="en-US" sz="2200" dirty="0" err="1" smtClean="0"/>
              <a:t>myArray</a:t>
            </a:r>
            <a:r>
              <a:rPr lang="en-US" sz="2200" dirty="0" smtClean="0"/>
              <a:t> is: %@”, [</a:t>
            </a:r>
            <a:r>
              <a:rPr lang="en-US" sz="2200" dirty="0" err="1" smtClean="0"/>
              <a:t>myArray</a:t>
            </a:r>
            <a:r>
              <a:rPr lang="en-US" sz="2200" dirty="0" smtClean="0"/>
              <a:t> count], [</a:t>
            </a:r>
            <a:r>
              <a:rPr lang="en-US" sz="2200" dirty="0" err="1" smtClean="0"/>
              <a:t>myArray</a:t>
            </a:r>
            <a:r>
              <a:rPr lang="en-US" sz="2200" dirty="0" smtClean="0"/>
              <a:t> objectAtIndex:1]);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</a:t>
            </a:r>
            <a:r>
              <a:rPr lang="en-US" sz="2200" dirty="0"/>
              <a:t>[pool drain];</a:t>
            </a:r>
          </a:p>
          <a:p>
            <a:pPr marL="0" indent="0">
              <a:buNone/>
            </a:pPr>
            <a:r>
              <a:rPr lang="en-US" sz="2200" dirty="0"/>
              <a:t>           return 0</a:t>
            </a:r>
            <a:r>
              <a:rPr lang="en-US" sz="2200" dirty="0" smtClean="0"/>
              <a:t>;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}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67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99392"/>
            <a:ext cx="7024744" cy="1872208"/>
          </a:xfrm>
        </p:spPr>
        <p:txBody>
          <a:bodyPr/>
          <a:lstStyle/>
          <a:p>
            <a:pPr algn="ctr"/>
            <a:r>
              <a:rPr lang="el-GR" dirty="0" smtClean="0"/>
              <a:t>Επίπεδα του </a:t>
            </a:r>
            <a:r>
              <a:rPr lang="en-US" dirty="0" smtClean="0"/>
              <a:t>IOS</a:t>
            </a:r>
            <a:endParaRPr lang="el-G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3493" y="2323652"/>
            <a:ext cx="3672524" cy="3508977"/>
          </a:xfrm>
        </p:spPr>
        <p:txBody>
          <a:bodyPr>
            <a:normAutofit fontScale="85000" lnSpcReduction="10000"/>
          </a:bodyPr>
          <a:lstStyle/>
          <a:p>
            <a:r>
              <a:rPr lang="el-GR" dirty="0" smtClean="0"/>
              <a:t>Μπορεί </a:t>
            </a:r>
            <a:r>
              <a:rPr lang="el-GR" dirty="0"/>
              <a:t>να οριστεί ως ένα σετ από διάφορα </a:t>
            </a:r>
            <a:r>
              <a:rPr lang="el-GR" dirty="0" smtClean="0"/>
              <a:t>επίπεδα.</a:t>
            </a:r>
            <a:endParaRPr lang="en-GB" dirty="0"/>
          </a:p>
          <a:p>
            <a:r>
              <a:rPr lang="el-GR" dirty="0"/>
              <a:t>Στα </a:t>
            </a:r>
            <a:r>
              <a:rPr lang="el-GR" dirty="0" smtClean="0"/>
              <a:t>ανώτερα </a:t>
            </a:r>
            <a:r>
              <a:rPr lang="el-GR" dirty="0"/>
              <a:t>επίπεδα </a:t>
            </a:r>
            <a:r>
              <a:rPr lang="el-GR" dirty="0" smtClean="0"/>
              <a:t>βρίσκονται </a:t>
            </a:r>
            <a:r>
              <a:rPr lang="el-GR" dirty="0"/>
              <a:t>οι θεμελιώδεις τεχνολογίες και υπηρεσίες στις οποίες βασίζονται όλες οι εφαρμογές.</a:t>
            </a:r>
            <a:endParaRPr lang="en-GB" dirty="0"/>
          </a:p>
          <a:p>
            <a:r>
              <a:rPr lang="el-GR" dirty="0"/>
              <a:t>Στα κατώτερα επίπεδα </a:t>
            </a:r>
            <a:r>
              <a:rPr lang="el-GR" dirty="0" smtClean="0"/>
              <a:t>βρίσκονται </a:t>
            </a:r>
            <a:r>
              <a:rPr lang="el-GR" dirty="0"/>
              <a:t>πιο εξελιγμένες υπηρεσίες και τεχνολογίες.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710822"/>
            <a:ext cx="2163807" cy="23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43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Dictionaries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76" y="1700808"/>
            <a:ext cx="8136904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NSMutableDictionary</a:t>
            </a:r>
            <a:r>
              <a:rPr lang="en-US" sz="2400" dirty="0" smtClean="0"/>
              <a:t> *states =  [</a:t>
            </a:r>
            <a:r>
              <a:rPr lang="en-US" sz="2400" dirty="0" err="1" smtClean="0"/>
              <a:t>NSMutableDictionary</a:t>
            </a:r>
            <a:r>
              <a:rPr lang="en-US" sz="2400" dirty="0" smtClean="0"/>
              <a:t> </a:t>
            </a:r>
            <a:r>
              <a:rPr lang="en-US" sz="2400" dirty="0" err="1" smtClean="0"/>
              <a:t>dictionaryWithObjectsAndKeys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/>
              <a:t>@”Arizona”, @”AZ”,</a:t>
            </a:r>
          </a:p>
          <a:p>
            <a:pPr marL="0" indent="0">
              <a:buNone/>
            </a:pPr>
            <a:r>
              <a:rPr lang="en-US" sz="2400" dirty="0" smtClean="0"/>
              <a:t>@”California”, @”CA”,</a:t>
            </a:r>
          </a:p>
          <a:p>
            <a:pPr marL="0" indent="0">
              <a:buNone/>
            </a:pPr>
            <a:r>
              <a:rPr lang="en-US" sz="2400" dirty="0" smtClean="0"/>
              <a:t>@”Colorado”, @”CO”,</a:t>
            </a:r>
          </a:p>
          <a:p>
            <a:pPr marL="0" indent="0">
              <a:buNone/>
            </a:pPr>
            <a:r>
              <a:rPr lang="en-US" sz="2400" dirty="0" smtClean="0"/>
              <a:t>nil];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[States </a:t>
            </a:r>
            <a:r>
              <a:rPr lang="en-US" sz="2400" dirty="0" err="1" smtClean="0"/>
              <a:t>setObject</a:t>
            </a:r>
            <a:r>
              <a:rPr lang="en-US" sz="2400" dirty="0" smtClean="0"/>
              <a:t>:@”Florida” </a:t>
            </a:r>
            <a:r>
              <a:rPr lang="en-US" sz="2400" dirty="0" err="1" smtClean="0"/>
              <a:t>withKey</a:t>
            </a:r>
            <a:r>
              <a:rPr lang="en-US" sz="2400" dirty="0" smtClean="0"/>
              <a:t>:@”FL”];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NSString</a:t>
            </a:r>
            <a:r>
              <a:rPr lang="en-US" sz="2400" dirty="0" smtClean="0"/>
              <a:t> * </a:t>
            </a:r>
            <a:r>
              <a:rPr lang="en-US" sz="2400" dirty="0" err="1" smtClean="0"/>
              <a:t>stateKey</a:t>
            </a:r>
            <a:r>
              <a:rPr lang="en-US" sz="2400" dirty="0" smtClean="0"/>
              <a:t> = “FL”;</a:t>
            </a:r>
          </a:p>
          <a:p>
            <a:pPr marL="0" indent="0">
              <a:buNone/>
            </a:pPr>
            <a:r>
              <a:rPr lang="en-US" sz="2400" dirty="0" err="1" smtClean="0"/>
              <a:t>NSLog</a:t>
            </a:r>
            <a:r>
              <a:rPr lang="en-US" sz="2400" dirty="0" smtClean="0"/>
              <a:t>(@” %@ is for %@”, </a:t>
            </a:r>
            <a:r>
              <a:rPr lang="en-US" sz="2400" dirty="0" err="1" smtClean="0"/>
              <a:t>stateKey</a:t>
            </a:r>
            <a:r>
              <a:rPr lang="en-US" sz="2400" dirty="0" smtClean="0"/>
              <a:t>, [states </a:t>
            </a:r>
            <a:r>
              <a:rPr lang="en-US" sz="2400" dirty="0" err="1" smtClean="0"/>
              <a:t>objectForKey:stateKey</a:t>
            </a:r>
            <a:r>
              <a:rPr lang="en-US" sz="2400" dirty="0" smtClean="0"/>
              <a:t>]);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717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</a:t>
            </a:r>
            <a:r>
              <a:rPr lang="en-US" dirty="0" smtClean="0"/>
              <a:t>Enumeration</a:t>
            </a:r>
            <a:endParaRPr lang="el-GR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43492" y="2323652"/>
            <a:ext cx="7200916" cy="35089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for </a:t>
            </a:r>
            <a:r>
              <a:rPr lang="en-US" sz="2800" dirty="0"/>
              <a:t>(</a:t>
            </a:r>
            <a:r>
              <a:rPr lang="en-US" sz="2800" dirty="0" err="1"/>
              <a:t>NSString</a:t>
            </a:r>
            <a:r>
              <a:rPr lang="en-US" sz="2800" dirty="0"/>
              <a:t> *x in </a:t>
            </a:r>
            <a:r>
              <a:rPr lang="en-US" sz="2800" dirty="0" err="1"/>
              <a:t>myArray</a:t>
            </a:r>
            <a:r>
              <a:rPr lang="en-US" sz="2800" dirty="0"/>
              <a:t>){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NSLog</a:t>
            </a:r>
            <a:r>
              <a:rPr lang="en-US" sz="2800" dirty="0" smtClean="0"/>
              <a:t>(@”%@”, x 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(</a:t>
            </a:r>
            <a:r>
              <a:rPr lang="en-US" sz="2800" dirty="0" err="1"/>
              <a:t>NSString</a:t>
            </a:r>
            <a:r>
              <a:rPr lang="en-US" sz="2800" dirty="0"/>
              <a:t> *x in </a:t>
            </a:r>
            <a:r>
              <a:rPr lang="en-US" sz="2800" dirty="0" err="1"/>
              <a:t>myDictionary</a:t>
            </a:r>
            <a:r>
              <a:rPr lang="en-US" sz="2800" dirty="0"/>
              <a:t>){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NSLog</a:t>
            </a:r>
            <a:r>
              <a:rPr lang="en-US" sz="2800" dirty="0"/>
              <a:t>(@”%@”, [</a:t>
            </a:r>
            <a:r>
              <a:rPr lang="en-US" sz="2800" dirty="0" err="1"/>
              <a:t>myDictionary</a:t>
            </a:r>
            <a:r>
              <a:rPr lang="en-US" sz="2800" dirty="0"/>
              <a:t> </a:t>
            </a:r>
            <a:r>
              <a:rPr lang="en-US" sz="2800" dirty="0" err="1"/>
              <a:t>objectForKey:x</a:t>
            </a:r>
            <a:r>
              <a:rPr lang="en-US" sz="2800" dirty="0"/>
              <a:t>]);</a:t>
            </a:r>
          </a:p>
          <a:p>
            <a:pPr marL="0" indent="0">
              <a:buNone/>
            </a:pPr>
            <a:r>
              <a:rPr lang="en-US" sz="2800" dirty="0" smtClean="0"/>
              <a:t>}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9965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23652"/>
            <a:ext cx="7632848" cy="3508977"/>
          </a:xfrm>
        </p:spPr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developer.apple.com/library/ios/documentation/Miscellaneous/Conceptual/iPhoneOSTechOverview/iPhoneOSTechOverview.pdf</a:t>
            </a:r>
            <a:endParaRPr lang="el-GR" dirty="0" smtClean="0"/>
          </a:p>
          <a:p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securityevaluators.com/files/papers/apple-sandbox.pdf</a:t>
            </a:r>
            <a:endParaRPr lang="el-GR" dirty="0" smtClean="0"/>
          </a:p>
          <a:p>
            <a:r>
              <a:rPr lang="en-US" dirty="0">
                <a:hlinkClick r:id="rId4"/>
              </a:rPr>
              <a:t>http://www.cocos2d-iphone.org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https://developer.apple.com/library/mac/documentation/cocoa/conceptual/objectivec/objc.pdf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26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	Σας Ευχαριστούμε 	για την προσοχή 	σας!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97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iOS</a:t>
            </a:r>
            <a:r>
              <a:rPr lang="en-GB" dirty="0"/>
              <a:t> SDK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r>
              <a:rPr lang="el-GR" dirty="0" smtClean="0"/>
              <a:t>Έρχεται </a:t>
            </a:r>
            <a:r>
              <a:rPr lang="el-GR" dirty="0"/>
              <a:t>με όλα τα </a:t>
            </a:r>
            <a:r>
              <a:rPr lang="en-GB" dirty="0"/>
              <a:t>interfaces</a:t>
            </a:r>
            <a:r>
              <a:rPr lang="el-GR" dirty="0"/>
              <a:t>,  τα εργαλεία και τους πόρους που χρειάζονται για την ανάπτυξη αυτών των εφαρμογών.  </a:t>
            </a:r>
            <a:endParaRPr lang="en-GB" dirty="0"/>
          </a:p>
          <a:p>
            <a:r>
              <a:rPr lang="el-GR" dirty="0"/>
              <a:t>Παράδοση των </a:t>
            </a:r>
            <a:r>
              <a:rPr lang="el-GR" dirty="0" smtClean="0"/>
              <a:t>περισσότερων συστημάτων </a:t>
            </a:r>
            <a:r>
              <a:rPr lang="en-GB" dirty="0" smtClean="0"/>
              <a:t>interface</a:t>
            </a:r>
            <a:r>
              <a:rPr lang="el-GR" dirty="0" smtClean="0"/>
              <a:t> </a:t>
            </a:r>
            <a:r>
              <a:rPr lang="el-GR" dirty="0"/>
              <a:t>σε ειδικά </a:t>
            </a:r>
            <a:r>
              <a:rPr lang="el-GR" dirty="0" smtClean="0"/>
              <a:t>πακέτα, τα </a:t>
            </a:r>
            <a:r>
              <a:rPr lang="en-GB" dirty="0"/>
              <a:t>frameworks</a:t>
            </a:r>
            <a:r>
              <a:rPr lang="el-GR" dirty="0" smtClean="0"/>
              <a:t>. </a:t>
            </a:r>
          </a:p>
          <a:p>
            <a:r>
              <a:rPr lang="el-GR" dirty="0" smtClean="0"/>
              <a:t>Χρήση των </a:t>
            </a:r>
            <a:r>
              <a:rPr lang="el-GR" dirty="0"/>
              <a:t>πακέτων στην εφαρμογή μας όπως οποιαδήποτε βιβλιοθήκη.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1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792088"/>
          </a:xfrm>
        </p:spPr>
        <p:txBody>
          <a:bodyPr/>
          <a:lstStyle/>
          <a:p>
            <a:pPr algn="ctr"/>
            <a:r>
              <a:rPr lang="el-GR" dirty="0" smtClean="0"/>
              <a:t>Συστατικά του </a:t>
            </a:r>
            <a:r>
              <a:rPr lang="en-GB" dirty="0" smtClean="0"/>
              <a:t>SDK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err="1" smtClean="0"/>
              <a:t>Xcode</a:t>
            </a:r>
            <a:r>
              <a:rPr lang="en-GB" b="1" dirty="0" smtClean="0"/>
              <a:t> Tools</a:t>
            </a:r>
            <a:r>
              <a:rPr lang="el-GR" b="1" dirty="0" smtClean="0"/>
              <a:t>:</a:t>
            </a:r>
            <a:r>
              <a:rPr lang="el-GR" dirty="0" smtClean="0"/>
              <a:t> </a:t>
            </a:r>
            <a:r>
              <a:rPr lang="el-GR" dirty="0"/>
              <a:t>Ε</a:t>
            </a:r>
            <a:r>
              <a:rPr lang="el-GR" dirty="0" smtClean="0"/>
              <a:t>ργαλεία </a:t>
            </a:r>
            <a:r>
              <a:rPr lang="el-GR" dirty="0"/>
              <a:t>που υποστηρίζουν ανάπτυξη </a:t>
            </a:r>
            <a:r>
              <a:rPr lang="en-GB" dirty="0" err="1"/>
              <a:t>iOS</a:t>
            </a:r>
            <a:r>
              <a:rPr lang="en-GB" dirty="0"/>
              <a:t> </a:t>
            </a:r>
            <a:r>
              <a:rPr lang="el-GR" dirty="0"/>
              <a:t>εφαρμογών. </a:t>
            </a:r>
            <a:r>
              <a:rPr lang="el-GR" dirty="0" smtClean="0"/>
              <a:t>Αποτελούνται </a:t>
            </a:r>
            <a:r>
              <a:rPr lang="el-GR" dirty="0"/>
              <a:t>από τα παρακάτω</a:t>
            </a:r>
            <a:r>
              <a:rPr lang="en-GB" dirty="0"/>
              <a:t>:   </a:t>
            </a:r>
          </a:p>
          <a:p>
            <a:pPr lvl="1"/>
            <a:r>
              <a:rPr lang="zh-CN" altLang="en-US" dirty="0" smtClean="0"/>
              <a:t> </a:t>
            </a:r>
            <a:r>
              <a:rPr lang="en-GB" b="1" dirty="0" err="1" smtClean="0"/>
              <a:t>Xcode</a:t>
            </a:r>
            <a:r>
              <a:rPr lang="el-GR" b="1" dirty="0"/>
              <a:t>:</a:t>
            </a:r>
            <a:r>
              <a:rPr lang="el-GR" b="1" dirty="0" smtClean="0"/>
              <a:t>  </a:t>
            </a:r>
            <a:r>
              <a:rPr lang="el-GR" dirty="0"/>
              <a:t>Η</a:t>
            </a:r>
            <a:r>
              <a:rPr lang="el-GR" dirty="0" smtClean="0"/>
              <a:t> </a:t>
            </a:r>
            <a:r>
              <a:rPr lang="el-GR" dirty="0"/>
              <a:t>κύρια εφαρμογή κατά την ανάπτυξη των iOS </a:t>
            </a:r>
            <a:r>
              <a:rPr lang="el-GR" dirty="0" smtClean="0"/>
              <a:t>εφαρμογών. Χρησιμοποιείται </a:t>
            </a:r>
            <a:r>
              <a:rPr lang="el-GR" dirty="0"/>
              <a:t>για την επεξεργασία, την εκτέλεση και την </a:t>
            </a:r>
            <a:r>
              <a:rPr lang="el-GR" dirty="0" smtClean="0"/>
              <a:t>αποσφαλμάτωση </a:t>
            </a:r>
            <a:r>
              <a:rPr lang="el-GR" dirty="0"/>
              <a:t>του </a:t>
            </a:r>
            <a:r>
              <a:rPr lang="el-GR" dirty="0" smtClean="0"/>
              <a:t>	κώδικα.</a:t>
            </a:r>
            <a:endParaRPr lang="en-GB" dirty="0"/>
          </a:p>
          <a:p>
            <a:pPr lvl="1"/>
            <a:r>
              <a:rPr lang="zh-CN" altLang="en-US" dirty="0" smtClean="0"/>
              <a:t> </a:t>
            </a:r>
            <a:r>
              <a:rPr lang="en-GB" b="1" dirty="0"/>
              <a:t>Instrument</a:t>
            </a:r>
            <a:r>
              <a:rPr lang="el-GR" b="1" dirty="0"/>
              <a:t> </a:t>
            </a:r>
            <a:r>
              <a:rPr lang="el-GR" b="1" dirty="0" smtClean="0"/>
              <a:t>: </a:t>
            </a:r>
            <a:r>
              <a:rPr lang="el-GR" sz="2100" dirty="0"/>
              <a:t>Ερ</a:t>
            </a:r>
            <a:r>
              <a:rPr lang="el-GR" dirty="0" smtClean="0"/>
              <a:t>γαλείο </a:t>
            </a:r>
            <a:r>
              <a:rPr lang="el-GR" dirty="0"/>
              <a:t>για </a:t>
            </a:r>
            <a:r>
              <a:rPr lang="el-GR" dirty="0" err="1"/>
              <a:t>αποσφαλμάτωση</a:t>
            </a:r>
            <a:r>
              <a:rPr lang="el-GR" dirty="0"/>
              <a:t> και ανάλυση της </a:t>
            </a:r>
            <a:r>
              <a:rPr lang="el-GR" dirty="0" smtClean="0"/>
              <a:t>επίδοσης. Χρήση </a:t>
            </a:r>
            <a:r>
              <a:rPr lang="el-GR" dirty="0"/>
              <a:t>του για συγκέντρωση πληροφοριών για την συμπεριφορά </a:t>
            </a:r>
            <a:r>
              <a:rPr lang="el-GR" dirty="0" smtClean="0"/>
              <a:t>κατά </a:t>
            </a:r>
            <a:r>
              <a:rPr lang="el-GR" dirty="0"/>
              <a:t>την εκτέλεση της εφαρμογής και για προσδιορισμό προβλημάτων.</a:t>
            </a:r>
            <a:endParaRPr lang="en-GB" dirty="0"/>
          </a:p>
          <a:p>
            <a:r>
              <a:rPr lang="zh-CN" altLang="en-US" dirty="0" smtClean="0"/>
              <a:t> </a:t>
            </a:r>
            <a:r>
              <a:rPr lang="en-GB" b="1" dirty="0" err="1"/>
              <a:t>iOS</a:t>
            </a:r>
            <a:r>
              <a:rPr lang="en-GB" b="1" dirty="0"/>
              <a:t> </a:t>
            </a:r>
            <a:r>
              <a:rPr lang="en-GB" b="1" dirty="0" smtClean="0"/>
              <a:t>Simulator</a:t>
            </a:r>
            <a:r>
              <a:rPr lang="el-GR" b="1" dirty="0"/>
              <a:t>:</a:t>
            </a:r>
            <a:r>
              <a:rPr lang="el-GR" b="1" dirty="0" smtClean="0"/>
              <a:t>  </a:t>
            </a:r>
            <a:r>
              <a:rPr lang="el-GR" dirty="0"/>
              <a:t>Μια </a:t>
            </a:r>
            <a:r>
              <a:rPr lang="en-GB" dirty="0"/>
              <a:t>Mac OS X </a:t>
            </a:r>
            <a:r>
              <a:rPr lang="el-GR" dirty="0"/>
              <a:t>εφαρμογή η οποία προσομοιώνει την τεχνολογική στοίβα του </a:t>
            </a:r>
            <a:r>
              <a:rPr lang="en-GB" dirty="0" err="1"/>
              <a:t>iOS</a:t>
            </a:r>
            <a:r>
              <a:rPr lang="el-GR" dirty="0"/>
              <a:t> και μας επιτρέπει να </a:t>
            </a:r>
            <a:r>
              <a:rPr lang="el-GR" dirty="0" smtClean="0"/>
              <a:t>ελέγξουμε </a:t>
            </a:r>
            <a:r>
              <a:rPr lang="en-GB" dirty="0" err="1" smtClean="0"/>
              <a:t>iOS</a:t>
            </a:r>
            <a:r>
              <a:rPr lang="en-GB" dirty="0" smtClean="0"/>
              <a:t> </a:t>
            </a:r>
            <a:r>
              <a:rPr lang="el-GR" dirty="0"/>
              <a:t>εφαρμογές</a:t>
            </a:r>
            <a:r>
              <a:rPr lang="el-GR" dirty="0" smtClean="0"/>
              <a:t>.</a:t>
            </a:r>
            <a:endParaRPr lang="en-GB" dirty="0"/>
          </a:p>
          <a:p>
            <a:r>
              <a:rPr lang="en-GB" b="1" dirty="0" err="1" smtClean="0"/>
              <a:t>iOS</a:t>
            </a:r>
            <a:r>
              <a:rPr lang="en-GB" b="1" dirty="0" smtClean="0"/>
              <a:t> </a:t>
            </a:r>
            <a:r>
              <a:rPr lang="en-GB" b="1" dirty="0"/>
              <a:t>Developer </a:t>
            </a:r>
            <a:r>
              <a:rPr lang="en-GB" b="1" dirty="0" smtClean="0"/>
              <a:t>Library: </a:t>
            </a:r>
            <a:r>
              <a:rPr lang="el-GR" sz="2100" dirty="0"/>
              <a:t>Η αναφορά και εννοιολογική τεκμηρίωση </a:t>
            </a:r>
            <a:r>
              <a:rPr lang="el-GR" sz="2100" dirty="0" smtClean="0"/>
              <a:t>που </a:t>
            </a:r>
            <a:r>
              <a:rPr lang="el-GR" sz="2100" dirty="0"/>
              <a:t>διδάσκει τα πάντα για τις τεχνολογίες </a:t>
            </a:r>
            <a:r>
              <a:rPr lang="en-GB" sz="2100" dirty="0" err="1"/>
              <a:t>iOS</a:t>
            </a:r>
            <a:r>
              <a:rPr lang="en-GB" sz="2100" dirty="0"/>
              <a:t> </a:t>
            </a:r>
            <a:r>
              <a:rPr lang="el-GR" sz="2100" dirty="0"/>
              <a:t>και την διαδικασία ανάπτυξης </a:t>
            </a:r>
            <a:r>
              <a:rPr lang="el-GR" sz="2100" dirty="0" smtClean="0"/>
              <a:t>εφαρμογών.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327582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864096"/>
          </a:xfrm>
        </p:spPr>
        <p:txBody>
          <a:bodyPr/>
          <a:lstStyle/>
          <a:p>
            <a:pPr algn="ctr"/>
            <a:r>
              <a:rPr lang="en-GB" dirty="0"/>
              <a:t>Cocoa Touch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r>
              <a:rPr lang="en-GB" b="1" dirty="0" smtClean="0"/>
              <a:t>Cocoa </a:t>
            </a:r>
            <a:r>
              <a:rPr lang="en-GB" b="1" dirty="0"/>
              <a:t>Touch </a:t>
            </a:r>
            <a:r>
              <a:rPr lang="en-GB" dirty="0" smtClean="0"/>
              <a:t>layer</a:t>
            </a:r>
            <a:r>
              <a:rPr lang="el-GR" dirty="0" smtClean="0"/>
              <a:t>:</a:t>
            </a:r>
            <a:r>
              <a:rPr lang="en-GB" dirty="0" smtClean="0"/>
              <a:t> Layer </a:t>
            </a:r>
            <a:r>
              <a:rPr lang="el-GR" dirty="0" smtClean="0"/>
              <a:t>του </a:t>
            </a:r>
            <a:r>
              <a:rPr lang="en-GB" dirty="0" err="1" smtClean="0"/>
              <a:t>iOS</a:t>
            </a:r>
            <a:r>
              <a:rPr lang="en-GB" dirty="0" smtClean="0"/>
              <a:t> </a:t>
            </a:r>
            <a:r>
              <a:rPr lang="el-GR" dirty="0" smtClean="0"/>
              <a:t>που περιέχει τα κατάλληλα </a:t>
            </a:r>
            <a:r>
              <a:rPr lang="en-GB" dirty="0" smtClean="0"/>
              <a:t>frameworks </a:t>
            </a:r>
            <a:r>
              <a:rPr lang="el-GR" dirty="0" smtClean="0"/>
              <a:t>για δημιουργία</a:t>
            </a:r>
            <a:r>
              <a:rPr lang="en-GB" dirty="0" smtClean="0"/>
              <a:t> </a:t>
            </a:r>
            <a:r>
              <a:rPr lang="en-GB" dirty="0" err="1"/>
              <a:t>iOS</a:t>
            </a:r>
            <a:r>
              <a:rPr lang="en-GB" dirty="0"/>
              <a:t> </a:t>
            </a:r>
            <a:r>
              <a:rPr lang="el-GR" dirty="0" smtClean="0"/>
              <a:t>εφαρμογών.</a:t>
            </a:r>
          </a:p>
          <a:p>
            <a:r>
              <a:rPr lang="el-GR" dirty="0" smtClean="0"/>
              <a:t>Ορίζει την βασική δομή και υποστήριξη εφαρμογών</a:t>
            </a:r>
            <a:r>
              <a:rPr lang="el-GR" dirty="0"/>
              <a:t> </a:t>
            </a:r>
            <a:r>
              <a:rPr lang="el-GR" dirty="0" smtClean="0"/>
              <a:t>για τεχνολογίες όπως:</a:t>
            </a:r>
          </a:p>
          <a:p>
            <a:pPr lvl="3"/>
            <a:r>
              <a:rPr lang="en-GB" dirty="0" smtClean="0"/>
              <a:t>Multitasking</a:t>
            </a:r>
            <a:endParaRPr lang="el-GR" dirty="0"/>
          </a:p>
          <a:p>
            <a:pPr lvl="3"/>
            <a:r>
              <a:rPr lang="el-GR" dirty="0" smtClean="0"/>
              <a:t>Τ</a:t>
            </a:r>
            <a:r>
              <a:rPr lang="en-GB" dirty="0" smtClean="0"/>
              <a:t>ouch-based input</a:t>
            </a:r>
            <a:endParaRPr lang="el-GR" dirty="0" smtClean="0"/>
          </a:p>
          <a:p>
            <a:pPr lvl="3"/>
            <a:r>
              <a:rPr lang="el-GR" dirty="0" smtClean="0"/>
              <a:t>Ρ</a:t>
            </a:r>
            <a:r>
              <a:rPr lang="en-GB" dirty="0" err="1" smtClean="0"/>
              <a:t>ush</a:t>
            </a:r>
            <a:r>
              <a:rPr lang="el-GR" dirty="0"/>
              <a:t> </a:t>
            </a:r>
            <a:r>
              <a:rPr lang="en-GB" dirty="0" smtClean="0"/>
              <a:t>notifications</a:t>
            </a:r>
            <a:r>
              <a:rPr lang="en-GB" dirty="0"/>
              <a:t>, and many high-level system </a:t>
            </a:r>
            <a:r>
              <a:rPr lang="en-GB" dirty="0" smtClean="0"/>
              <a:t>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7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 smtClean="0"/>
              <a:t>Κ</a:t>
            </a:r>
            <a:r>
              <a:rPr lang="en-GB" dirty="0" err="1" smtClean="0"/>
              <a:t>ey</a:t>
            </a:r>
            <a:r>
              <a:rPr lang="en-GB" dirty="0" smtClean="0"/>
              <a:t> </a:t>
            </a:r>
            <a:r>
              <a:rPr lang="en-GB" dirty="0"/>
              <a:t>technologies available in the Cocoa Touch </a:t>
            </a:r>
            <a:r>
              <a:rPr lang="en-GB" dirty="0" smtClean="0"/>
              <a:t>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4059813"/>
          </a:xfrm>
        </p:spPr>
        <p:txBody>
          <a:bodyPr>
            <a:normAutofit/>
          </a:bodyPr>
          <a:lstStyle/>
          <a:p>
            <a:r>
              <a:rPr lang="en-GB" dirty="0" smtClean="0"/>
              <a:t>Document Support</a:t>
            </a:r>
            <a:endParaRPr lang="el-GR" dirty="0" smtClean="0"/>
          </a:p>
          <a:p>
            <a:pPr lvl="1"/>
            <a:r>
              <a:rPr lang="el-GR" dirty="0" smtClean="0"/>
              <a:t>Το</a:t>
            </a:r>
            <a:r>
              <a:rPr lang="en-GB" dirty="0" err="1" smtClean="0"/>
              <a:t>UIKit</a:t>
            </a:r>
            <a:r>
              <a:rPr lang="en-GB" dirty="0" smtClean="0"/>
              <a:t> framework</a:t>
            </a:r>
            <a:r>
              <a:rPr lang="el-GR" dirty="0" smtClean="0"/>
              <a:t> που διαχειρίζεται το γραφικό περιβάλλον του iPhoneOS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GB" dirty="0" smtClean="0"/>
              <a:t>File-Sharing Support</a:t>
            </a:r>
            <a:endParaRPr lang="el-GR" dirty="0"/>
          </a:p>
          <a:p>
            <a:pPr lvl="1"/>
            <a:r>
              <a:rPr lang="el-GR" dirty="0"/>
              <a:t>Αυτό το χαρακτηριστικό δεν επιτρέπει στην εφαρμογή να μοιραστεί δεδομένα με άλλες εφαρμογές στην ίδια συσκευή</a:t>
            </a:r>
            <a:r>
              <a:rPr lang="el-GR" dirty="0" smtClean="0"/>
              <a:t>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593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>
            <a:normAutofit/>
          </a:bodyPr>
          <a:lstStyle/>
          <a:p>
            <a:r>
              <a:rPr lang="en-GB" dirty="0" smtClean="0"/>
              <a:t>Multitasking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Εφαρμογές δεν τερματίζουν αλλά συνεχίζουν την εκτέλεση τους στο </a:t>
            </a:r>
            <a:r>
              <a:rPr lang="en-GB" dirty="0" smtClean="0"/>
              <a:t>back</a:t>
            </a:r>
            <a:r>
              <a:rPr lang="en-GB" dirty="0"/>
              <a:t>g</a:t>
            </a:r>
            <a:r>
              <a:rPr lang="en-GB" dirty="0" smtClean="0"/>
              <a:t>round </a:t>
            </a:r>
            <a:r>
              <a:rPr lang="el-GR" dirty="0" smtClean="0"/>
              <a:t>όταν ο χρήστης πιέσει </a:t>
            </a:r>
            <a:r>
              <a:rPr lang="el-GR" dirty="0"/>
              <a:t>το </a:t>
            </a:r>
            <a:r>
              <a:rPr lang="en-GB" dirty="0"/>
              <a:t>Home </a:t>
            </a:r>
            <a:r>
              <a:rPr lang="en-GB" dirty="0" smtClean="0"/>
              <a:t>button</a:t>
            </a:r>
            <a:r>
              <a:rPr lang="el-GR" dirty="0" smtClean="0"/>
              <a:t>.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r>
              <a:rPr lang="el-GR" dirty="0" smtClean="0"/>
              <a:t> </a:t>
            </a:r>
            <a:r>
              <a:rPr lang="en-GB" sz="2600" dirty="0" smtClean="0"/>
              <a:t>Data Protection</a:t>
            </a:r>
            <a:r>
              <a:rPr lang="el-GR" sz="2600" dirty="0" smtClean="0"/>
              <a:t>:</a:t>
            </a:r>
          </a:p>
          <a:p>
            <a:pPr marL="617220" lvl="2"/>
            <a:r>
              <a:rPr lang="el-GR" dirty="0" smtClean="0"/>
              <a:t>Εφαρμογές οι οποίες δουλεύουν με ‘ευαίσθητα’ δεδομένα</a:t>
            </a:r>
            <a:r>
              <a:rPr lang="en-GB" dirty="0" smtClean="0"/>
              <a:t>,</a:t>
            </a:r>
            <a:r>
              <a:rPr lang="el-GR" dirty="0" smtClean="0"/>
              <a:t> μπορούν να υιοθετήσουν το </a:t>
            </a:r>
            <a:r>
              <a:rPr lang="en-GB" dirty="0" smtClean="0"/>
              <a:t>built-in </a:t>
            </a:r>
            <a:r>
              <a:rPr lang="en-GB" dirty="0"/>
              <a:t>encryption </a:t>
            </a:r>
            <a:r>
              <a:rPr lang="el-GR" dirty="0"/>
              <a:t>που είναι διαθέσιμο σε ορισμένες συσκευές.</a:t>
            </a:r>
            <a:r>
              <a:rPr lang="en-GB" dirty="0"/>
              <a:t> </a:t>
            </a:r>
            <a:endParaRPr lang="el-GR" dirty="0"/>
          </a:p>
          <a:p>
            <a:pPr marL="617220" lvl="2"/>
            <a:r>
              <a:rPr lang="el-GR" dirty="0" smtClean="0"/>
              <a:t>Όταν η συσκευή είναι κλειδωμένη κανείς δεν έχει πρόσβαση στα δεδομένα </a:t>
            </a:r>
            <a:r>
              <a:rPr lang="el-GR" dirty="0" err="1" smtClean="0"/>
              <a:t>εώς</a:t>
            </a:r>
            <a:r>
              <a:rPr lang="el-GR" dirty="0" smtClean="0"/>
              <a:t> ότου να την ξεκλειδώσει ο χρήστης.</a:t>
            </a:r>
            <a:endParaRPr lang="el-GR" sz="2400" dirty="0"/>
          </a:p>
          <a:p>
            <a:pPr marL="617220"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0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764704"/>
            <a:ext cx="6777317" cy="5067925"/>
          </a:xfrm>
        </p:spPr>
        <p:txBody>
          <a:bodyPr>
            <a:normAutofit/>
          </a:bodyPr>
          <a:lstStyle/>
          <a:p>
            <a:endParaRPr lang="el-GR" dirty="0"/>
          </a:p>
          <a:p>
            <a:r>
              <a:rPr lang="en-GB" dirty="0" smtClean="0"/>
              <a:t>Peer-to-Peer Services</a:t>
            </a:r>
            <a:r>
              <a:rPr lang="el-GR" dirty="0" smtClean="0"/>
              <a:t>:</a:t>
            </a:r>
          </a:p>
          <a:p>
            <a:pPr lvl="1"/>
            <a:r>
              <a:rPr lang="el-GR" dirty="0" smtClean="0"/>
              <a:t>Η σύνδεση μέσω </a:t>
            </a:r>
            <a:r>
              <a:rPr lang="en-GB" dirty="0" smtClean="0"/>
              <a:t>Bluetooth</a:t>
            </a:r>
            <a:endParaRPr lang="el-GR" dirty="0" smtClean="0"/>
          </a:p>
          <a:p>
            <a:pPr lvl="1"/>
            <a:r>
              <a:rPr lang="el-GR" dirty="0" smtClean="0"/>
              <a:t>Χρήση για αρχικοποίηση </a:t>
            </a:r>
            <a:r>
              <a:rPr lang="en-GB" dirty="0" smtClean="0"/>
              <a:t>communication </a:t>
            </a:r>
            <a:r>
              <a:rPr lang="en-GB" dirty="0"/>
              <a:t>sessions </a:t>
            </a:r>
            <a:r>
              <a:rPr lang="el-GR" dirty="0" smtClean="0"/>
              <a:t>με συσκευές οι οποίες βρίσκονται κοντά. </a:t>
            </a:r>
            <a:r>
              <a:rPr lang="en-GB" dirty="0" smtClean="0"/>
              <a:t>Standard </a:t>
            </a:r>
            <a:r>
              <a:rPr lang="en-GB" dirty="0"/>
              <a:t>System View </a:t>
            </a:r>
            <a:r>
              <a:rPr lang="en-GB" dirty="0" smtClean="0"/>
              <a:t>Controllers</a:t>
            </a:r>
            <a:r>
              <a:rPr lang="el-GR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44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1009</TotalTime>
  <Words>1334</Words>
  <Application>Microsoft Office PowerPoint</Application>
  <PresentationFormat>On-screen Show (4:3)</PresentationFormat>
  <Paragraphs>317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Austin</vt:lpstr>
      <vt:lpstr>IOS</vt:lpstr>
      <vt:lpstr>iOS</vt:lpstr>
      <vt:lpstr>Επίπεδα του IOS</vt:lpstr>
      <vt:lpstr>iOS SDK </vt:lpstr>
      <vt:lpstr>Συστατικά του SDK</vt:lpstr>
      <vt:lpstr>Cocoa Touch layer</vt:lpstr>
      <vt:lpstr>Κey technologies available in the Cocoa Touch layer</vt:lpstr>
      <vt:lpstr>PowerPoint Presentation</vt:lpstr>
      <vt:lpstr>PowerPoint Presentation</vt:lpstr>
      <vt:lpstr>Media Layer</vt:lpstr>
      <vt:lpstr>Core Services Layer</vt:lpstr>
      <vt:lpstr>Core OS Layer</vt:lpstr>
      <vt:lpstr>iPhone Security</vt:lpstr>
      <vt:lpstr>PowerPoint Presentation</vt:lpstr>
      <vt:lpstr>PowerPoint Presentation</vt:lpstr>
      <vt:lpstr>PowerPoint Presentation</vt:lpstr>
      <vt:lpstr>Sandbox</vt:lpstr>
      <vt:lpstr>Objective-C</vt:lpstr>
      <vt:lpstr>Objective-C: General Info</vt:lpstr>
      <vt:lpstr>A Simple Code</vt:lpstr>
      <vt:lpstr>Data Types and Variables</vt:lpstr>
      <vt:lpstr>Operators and expressions</vt:lpstr>
      <vt:lpstr>Condition Statements</vt:lpstr>
      <vt:lpstr>Loops</vt:lpstr>
      <vt:lpstr>Functions</vt:lpstr>
      <vt:lpstr>Memory Management</vt:lpstr>
      <vt:lpstr>Classes</vt:lpstr>
      <vt:lpstr>Classes</vt:lpstr>
      <vt:lpstr>Arrays</vt:lpstr>
      <vt:lpstr>Dictionaries</vt:lpstr>
      <vt:lpstr>Fast Enumeration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mchadj01</dc:creator>
  <cp:lastModifiedBy>Nigel</cp:lastModifiedBy>
  <cp:revision>81</cp:revision>
  <dcterms:created xsi:type="dcterms:W3CDTF">2012-03-18T18:10:55Z</dcterms:created>
  <dcterms:modified xsi:type="dcterms:W3CDTF">2012-04-26T19:30:00Z</dcterms:modified>
</cp:coreProperties>
</file>