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9"/>
  </p:notesMasterIdLst>
  <p:sldIdLst>
    <p:sldId id="256" r:id="rId2"/>
    <p:sldId id="263" r:id="rId3"/>
    <p:sldId id="257" r:id="rId4"/>
    <p:sldId id="264" r:id="rId5"/>
    <p:sldId id="258" r:id="rId6"/>
    <p:sldId id="278" r:id="rId7"/>
    <p:sldId id="259" r:id="rId8"/>
    <p:sldId id="265" r:id="rId9"/>
    <p:sldId id="266" r:id="rId10"/>
    <p:sldId id="270" r:id="rId11"/>
    <p:sldId id="260" r:id="rId12"/>
    <p:sldId id="268" r:id="rId13"/>
    <p:sldId id="269" r:id="rId14"/>
    <p:sldId id="273" r:id="rId15"/>
    <p:sldId id="279" r:id="rId16"/>
    <p:sldId id="274" r:id="rId17"/>
    <p:sldId id="275" r:id="rId18"/>
    <p:sldId id="280" r:id="rId19"/>
    <p:sldId id="276" r:id="rId20"/>
    <p:sldId id="282" r:id="rId21"/>
    <p:sldId id="281" r:id="rId22"/>
    <p:sldId id="283" r:id="rId23"/>
    <p:sldId id="285" r:id="rId24"/>
    <p:sldId id="286" r:id="rId25"/>
    <p:sldId id="261" r:id="rId26"/>
    <p:sldId id="262" r:id="rId27"/>
    <p:sldId id="287" r:id="rId2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83028" autoAdjust="0"/>
  </p:normalViewPr>
  <p:slideViewPr>
    <p:cSldViewPr>
      <p:cViewPr varScale="1">
        <p:scale>
          <a:sx n="90" d="100"/>
          <a:sy n="90" d="100"/>
        </p:scale>
        <p:origin x="-8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013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9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3E4F2-3501-44CC-8487-D1AF680EE620}" type="datetimeFigureOut">
              <a:rPr lang="en-GB" smtClean="0"/>
              <a:pPr/>
              <a:t>24/04/2012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84208-1E50-454F-92BF-3761979CE3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49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679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761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00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255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507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507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11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11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967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02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90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84208-1E50-454F-92BF-3761979CE3B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54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DC74A51-D41F-45B2-AC90-B1E66E1D2867}" type="datetime1">
              <a:rPr lang="el-GR" smtClean="0"/>
              <a:t>24/4/2012</a:t>
            </a:fld>
            <a:endParaRPr lang="el-G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l-GR" smtClean="0"/>
              <a:t>ΕΠΛ 371 - Προγραμματισμός Συστημάτων</a:t>
            </a:r>
            <a:endParaRPr lang="el-GR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DBD24E6-82AE-4F5F-86DE-CA864CA881FE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94E6-15D8-4408-A8CE-4ACDBAB89DCB}" type="datetime1">
              <a:rPr lang="el-GR" smtClean="0"/>
              <a:t>24/4/2012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 371 - Προγραμματισμός Συστημάτων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24E6-82AE-4F5F-86DE-CA864CA881FE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1260-C5F5-4DD5-8A66-894C08A201E6}" type="datetime1">
              <a:rPr lang="el-GR" smtClean="0"/>
              <a:t>24/4/2012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 371 - Προγραμματισμός Συστημάτων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24E6-82AE-4F5F-86DE-CA864CA881FE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1C3CFB-C838-4E42-B8D4-877D4CC2AA3B}" type="datetime1">
              <a:rPr lang="el-GR" smtClean="0"/>
              <a:t>24/4/2012</a:t>
            </a:fld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BD24E6-82AE-4F5F-86DE-CA864CA881FE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l-GR" smtClean="0"/>
              <a:t>ΕΠΛ 371 - Προγραμματισμός Συστημάτων</a:t>
            </a:r>
            <a:endParaRPr lang="el-G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17151D1-4FA4-4EDB-B787-65948B47487C}" type="datetime1">
              <a:rPr lang="el-GR" smtClean="0"/>
              <a:t>24/4/2012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l-GR" smtClean="0"/>
              <a:t>ΕΠΛ 371 - Προγραμματισμός Συστημάτων</a:t>
            </a:r>
            <a:endParaRPr lang="el-GR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DBD24E6-82AE-4F5F-86DE-CA864CA881FE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BA9E-22E7-4653-92F9-559BF6436470}" type="datetime1">
              <a:rPr lang="el-GR" smtClean="0"/>
              <a:t>24/4/2012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 371 - Προγραμματισμός Συστημάτων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24E6-82AE-4F5F-86DE-CA864CA881FE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8C4E-4FC0-465C-ACC2-B2044D2CF7D3}" type="datetime1">
              <a:rPr lang="el-GR" smtClean="0"/>
              <a:t>24/4/2012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 371 - Προγραμματισμός Συστημάτων</a:t>
            </a:r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24E6-82AE-4F5F-86DE-CA864CA881FE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0C208D-0BF8-4F12-A823-29074948109A}" type="datetime1">
              <a:rPr lang="el-GR" smtClean="0"/>
              <a:t>24/4/2012</a:t>
            </a:fld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BD24E6-82AE-4F5F-86DE-CA864CA881FE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l-GR" smtClean="0"/>
              <a:t>ΕΠΛ 371 - Προγραμματισμός Συστημάτων</a:t>
            </a:r>
            <a:endParaRPr lang="el-G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BF92-903D-4564-A17F-D13ADE622821}" type="datetime1">
              <a:rPr lang="el-GR" smtClean="0"/>
              <a:t>24/4/2012</a:t>
            </a:fld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 371 - Προγραμματισμός Συστημάτων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24E6-82AE-4F5F-86DE-CA864CA881FE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712CCF-735D-4996-B754-7D36AA4990F6}" type="datetime1">
              <a:rPr lang="el-GR" smtClean="0"/>
              <a:t>24/4/2012</a:t>
            </a:fld>
            <a:endParaRPr lang="el-GR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BD24E6-82AE-4F5F-86DE-CA864CA881FE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l-GR" smtClean="0"/>
              <a:t>ΕΠΛ 371 - Προγραμματισμός Συστημάτων</a:t>
            </a:r>
            <a:endParaRPr lang="el-G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887084-90A7-4DAE-940E-3FDF5DB9B12A}" type="datetime1">
              <a:rPr lang="el-GR" smtClean="0"/>
              <a:t>24/4/2012</a:t>
            </a:fld>
            <a:endParaRPr lang="el-G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BD24E6-82AE-4F5F-86DE-CA864CA881FE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l-GR" smtClean="0"/>
              <a:t>ΕΠΛ 371 - Προγραμματισμός Συστημάτων</a:t>
            </a:r>
            <a:endParaRPr lang="el-G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A7564F3-77A4-4C5A-9FC7-092B9AF4D565}" type="datetime1">
              <a:rPr lang="el-GR" smtClean="0"/>
              <a:t>24/4/2012</a:t>
            </a:fld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l-GR" smtClean="0"/>
              <a:t>ΕΠΛ 371 - Προγραμματισμός Συστημάτων</a:t>
            </a:r>
            <a:endParaRPr lang="el-G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BD24E6-82AE-4F5F-86DE-CA864CA881FE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mturbo.com/Portals/71270/images/Perl-resized-600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ipstoremember.com/benefits-of-perl-programming-language/" TargetMode="External"/><Relationship Id="rId3" Type="http://schemas.openxmlformats.org/officeDocument/2006/relationships/hyperlink" Target="http://el.wikipedia.org/wiki/Perl" TargetMode="External"/><Relationship Id="rId7" Type="http://schemas.openxmlformats.org/officeDocument/2006/relationships/hyperlink" Target="http://www.answerbag.com/q_view/16515" TargetMode="External"/><Relationship Id="rId2" Type="http://schemas.openxmlformats.org/officeDocument/2006/relationships/hyperlink" Target="http://www.per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cstoc.com/docs/23978204/Programming-in-Perl-History-Advantages-of-Perl-Perl-Is" TargetMode="External"/><Relationship Id="rId5" Type="http://schemas.openxmlformats.org/officeDocument/2006/relationships/hyperlink" Target="http://www.eeei.gr/programming/perl/index.html" TargetMode="External"/><Relationship Id="rId4" Type="http://schemas.openxmlformats.org/officeDocument/2006/relationships/hyperlink" Target="http://dide.flo.sch.gr/Plinet/Tutorials/Tutorials-Perl.html" TargetMode="External"/><Relationship Id="rId9" Type="http://schemas.openxmlformats.org/officeDocument/2006/relationships/hyperlink" Target="http://www.geekinterview.com/question_details/58751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upload.wikimedia.org/wikipedia/commons/4/42/Perl_history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l.org/ge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2420888"/>
            <a:ext cx="7416824" cy="1832970"/>
          </a:xfrm>
        </p:spPr>
        <p:txBody>
          <a:bodyPr>
            <a:normAutofit fontScale="90000"/>
          </a:bodyPr>
          <a:lstStyle/>
          <a:p>
            <a:r>
              <a:rPr lang="en-US" sz="6700" b="0" dirty="0" smtClean="0">
                <a:latin typeface="Calibri" pitchFamily="34" charset="0"/>
                <a:cs typeface="Calibri" pitchFamily="34" charset="0"/>
              </a:rPr>
              <a:t>Perl</a:t>
            </a:r>
            <a:r>
              <a:rPr lang="en-US" sz="5400" b="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l-GR" sz="5400" b="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l-GR" sz="5400" b="0" dirty="0" smtClean="0">
                <a:latin typeface="Calibri" pitchFamily="34" charset="0"/>
                <a:cs typeface="Calibri" pitchFamily="34" charset="0"/>
              </a:rPr>
            </a:br>
            <a:r>
              <a:rPr lang="en-US" sz="3600" b="0" dirty="0" smtClean="0">
                <a:latin typeface="Calibri" pitchFamily="34" charset="0"/>
                <a:cs typeface="Calibri" pitchFamily="34" charset="0"/>
              </a:rPr>
              <a:t>a high-level, general-purpose, interpreted, dynamic programming language</a:t>
            </a:r>
            <a:endParaRPr lang="el-GR" sz="36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75566"/>
            <a:ext cx="6858000" cy="1721786"/>
          </a:xfrm>
        </p:spPr>
        <p:txBody>
          <a:bodyPr>
            <a:normAutofit/>
          </a:bodyPr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Λούκας Νεοκλέους - Μαρία Χαραλάμπους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Βλαδίμηρος Θεοδοσίου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371 –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Προγραμματισμός Συστημάτων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Πανεπιστήμιο Κύπρου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23728" y="6360368"/>
            <a:ext cx="2286000" cy="381000"/>
          </a:xfrm>
        </p:spPr>
        <p:txBody>
          <a:bodyPr/>
          <a:lstStyle/>
          <a:p>
            <a:pPr algn="ctr"/>
            <a:fld id="{6AD41AE0-42BD-4014-AC11-3843F0378036}" type="datetime1">
              <a:rPr lang="el-GR" sz="1600" b="1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sz="16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C:\Users\Loukas\Downloads\Desktop\Perl-resized-6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0648"/>
            <a:ext cx="2195736" cy="2589220"/>
          </a:xfrm>
          <a:prstGeom prst="rect">
            <a:avLst/>
          </a:prstGeom>
          <a:noFill/>
        </p:spPr>
      </p:pic>
      <p:sp>
        <p:nvSpPr>
          <p:cNvPr id="8" name="Rectangle 7">
            <a:hlinkClick r:id="rId3"/>
          </p:cNvPr>
          <p:cNvSpPr/>
          <p:nvPr/>
        </p:nvSpPr>
        <p:spPr>
          <a:xfrm>
            <a:off x="6588224" y="2780928"/>
            <a:ext cx="2555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>
                <a:latin typeface="Calibri" pitchFamily="34" charset="0"/>
                <a:cs typeface="Calibri" pitchFamily="34" charset="0"/>
              </a:rPr>
              <a:t>http://www.vmturbo.com/Portals/71270/images/Perl-resized-600.png</a:t>
            </a:r>
            <a:endParaRPr lang="el-GR" sz="1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868958"/>
          </a:xfrm>
        </p:spPr>
        <p:txBody>
          <a:bodyPr>
            <a:normAutofit/>
          </a:bodyPr>
          <a:lstStyle/>
          <a:p>
            <a:pPr algn="ctr"/>
            <a:r>
              <a:rPr lang="el-GR" sz="4800" dirty="0" smtClean="0">
                <a:latin typeface="Calibri" pitchFamily="34" charset="0"/>
                <a:cs typeface="Calibri" pitchFamily="34" charset="0"/>
              </a:rPr>
              <a:t>Βασικα Χαρακτηριστικα</a:t>
            </a: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340768"/>
            <a:ext cx="7920880" cy="5301208"/>
          </a:xfrm>
        </p:spPr>
        <p:txBody>
          <a:bodyPr>
            <a:normAutofit lnSpcReduction="10000"/>
          </a:bodyPr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Δεν υπάρχει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main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αλλά υπάρχουν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subroutines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Ένα πρόγραμμα σε Perl είναι κάπως έτσι :</a:t>
            </a:r>
          </a:p>
          <a:p>
            <a:pPr>
              <a:buNone/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#!/usr/bin/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perl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>
              <a:buNone/>
            </a:pP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		εντολή;</a:t>
            </a:r>
          </a:p>
          <a:p>
            <a:pPr>
              <a:buNone/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		# αυτό είναι ένα σχόλιο</a:t>
            </a:r>
          </a:p>
          <a:p>
            <a:pPr>
              <a:buNone/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		εντολή;</a:t>
            </a:r>
          </a:p>
          <a:p>
            <a:pPr>
              <a:buNone/>
            </a:pP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if  ( expression )</a:t>
            </a:r>
          </a:p>
          <a:p>
            <a:pPr>
              <a:buNone/>
            </a:pPr>
            <a:r>
              <a:rPr lang="en-GB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	{</a:t>
            </a:r>
          </a:p>
          <a:p>
            <a:pPr>
              <a:buNone/>
            </a:pPr>
            <a:r>
              <a:rPr lang="en-GB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     # αυτό είναι ένα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block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κώδικα</a:t>
            </a: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	}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 rot="5400000">
            <a:off x="7622608" y="1081851"/>
            <a:ext cx="2011680" cy="384048"/>
          </a:xfrm>
        </p:spPr>
        <p:txBody>
          <a:bodyPr/>
          <a:lstStyle/>
          <a:p>
            <a:fld id="{626EA648-2604-42E8-8D2F-DDB4C8E0A499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943600" y="6381328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36912"/>
            <a:ext cx="2754364" cy="206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67600" cy="864096"/>
          </a:xfrm>
        </p:spPr>
        <p:txBody>
          <a:bodyPr>
            <a:normAutofit/>
          </a:bodyPr>
          <a:lstStyle/>
          <a:p>
            <a:pPr algn="ctr"/>
            <a:r>
              <a:rPr lang="el-GR" sz="4800" dirty="0" smtClean="0">
                <a:latin typeface="Calibri" pitchFamily="34" charset="0"/>
                <a:cs typeface="Calibri" pitchFamily="34" charset="0"/>
              </a:rPr>
              <a:t>μεταβλητεσ</a:t>
            </a: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980728"/>
            <a:ext cx="8136904" cy="5760640"/>
          </a:xfrm>
        </p:spPr>
        <p:txBody>
          <a:bodyPr>
            <a:normAutofit lnSpcReduction="10000"/>
          </a:bodyPr>
          <a:lstStyle/>
          <a:p>
            <a:r>
              <a:rPr lang="el-GR" sz="2600" dirty="0" smtClean="0">
                <a:latin typeface="Calibri" pitchFamily="34" charset="0"/>
                <a:cs typeface="Calibri" pitchFamily="34" charset="0"/>
              </a:rPr>
              <a:t>Τρεις τύποι μεταβλητών:</a:t>
            </a:r>
          </a:p>
          <a:p>
            <a:endParaRPr lang="el-GR" sz="800" dirty="0">
              <a:latin typeface="Calibri" pitchFamily="34" charset="0"/>
              <a:cs typeface="Calibri" pitchFamily="34" charset="0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Scalars:</a:t>
            </a:r>
          </a:p>
          <a:p>
            <a:pPr lvl="2"/>
            <a:r>
              <a:rPr lang="en-GB" sz="2000" dirty="0" smtClean="0">
                <a:latin typeface="Calibri" pitchFamily="34" charset="0"/>
                <a:cs typeface="Calibri" pitchFamily="34" charset="0"/>
              </a:rPr>
              <a:t>my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$foo = 1;</a:t>
            </a:r>
          </a:p>
          <a:p>
            <a:pPr lvl="2"/>
            <a:r>
              <a:rPr lang="en-US" sz="2000" dirty="0" smtClean="0">
                <a:latin typeface="Calibri" pitchFamily="34" charset="0"/>
                <a:cs typeface="Calibri" pitchFamily="34" charset="0"/>
              </a:rPr>
              <a:t>my $name = “EPL371";</a:t>
            </a:r>
          </a:p>
          <a:p>
            <a:pPr lvl="2"/>
            <a:r>
              <a:rPr lang="en-US" sz="2000" dirty="0" smtClean="0">
                <a:latin typeface="Calibri" pitchFamily="34" charset="0"/>
                <a:cs typeface="Calibri" pitchFamily="34" charset="0"/>
              </a:rPr>
              <a:t>my $pi = 3.141592;</a:t>
            </a:r>
            <a:endParaRPr lang="el-GR" sz="2000" dirty="0" smtClean="0">
              <a:latin typeface="Calibri" pitchFamily="34" charset="0"/>
              <a:cs typeface="Calibri" pitchFamily="34" charset="0"/>
            </a:endParaRPr>
          </a:p>
          <a:p>
            <a:pPr marL="731520" lvl="2" indent="0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Arrays:</a:t>
            </a:r>
          </a:p>
          <a:p>
            <a:pPr lvl="2"/>
            <a:r>
              <a:rPr lang="en-GB" sz="2000" dirty="0" smtClean="0">
                <a:latin typeface="Calibri" pitchFamily="34" charset="0"/>
                <a:cs typeface="Calibri" pitchFamily="34" charset="0"/>
              </a:rPr>
              <a:t>@</a:t>
            </a:r>
            <a:r>
              <a:rPr lang="en-GB" sz="2000" dirty="0" err="1">
                <a:latin typeface="Calibri" pitchFamily="34" charset="0"/>
                <a:cs typeface="Calibri" pitchFamily="34" charset="0"/>
              </a:rPr>
              <a:t>array_empty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=(); </a:t>
            </a:r>
          </a:p>
          <a:p>
            <a:pPr lvl="2"/>
            <a:r>
              <a:rPr lang="en-GB" sz="2000" dirty="0" smtClean="0">
                <a:latin typeface="Calibri" pitchFamily="34" charset="0"/>
                <a:cs typeface="Calibri" pitchFamily="34" charset="0"/>
              </a:rPr>
              <a:t>@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colours = ("red", "green", "blue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");</a:t>
            </a:r>
          </a:p>
          <a:p>
            <a:pPr lvl="2"/>
            <a:r>
              <a:rPr lang="en-GB" sz="2000" i="1" dirty="0" smtClean="0">
                <a:latin typeface="Calibri" pitchFamily="34" charset="0"/>
                <a:cs typeface="Calibri" pitchFamily="34" charset="0"/>
              </a:rPr>
              <a:t>@</a:t>
            </a:r>
            <a:r>
              <a:rPr lang="en-GB" sz="2000" dirty="0" err="1">
                <a:latin typeface="Calibri" pitchFamily="34" charset="0"/>
                <a:cs typeface="Calibri" pitchFamily="34" charset="0"/>
              </a:rPr>
              <a:t>my_array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 = (3, 5, 7, 9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);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$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my_array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[1] = 3;</a:t>
            </a:r>
            <a:endParaRPr lang="el-GR" sz="2000" dirty="0" smtClean="0">
              <a:latin typeface="Calibri" pitchFamily="34" charset="0"/>
              <a:cs typeface="Calibri" pitchFamily="34" charset="0"/>
            </a:endParaRPr>
          </a:p>
          <a:p>
            <a:pPr marL="731520" lvl="2" indent="0">
              <a:buNone/>
            </a:pPr>
            <a:endParaRPr lang="en-GB" sz="2000" dirty="0" smtClean="0">
              <a:latin typeface="Calibri" pitchFamily="34" charset="0"/>
              <a:cs typeface="Calibri" pitchFamily="34" charset="0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Hashes:</a:t>
            </a:r>
          </a:p>
          <a:p>
            <a:pPr lvl="2"/>
            <a:r>
              <a:rPr lang="el-GR" sz="2000" dirty="0" err="1" smtClean="0">
                <a:latin typeface="Calibri" pitchFamily="34" charset="0"/>
                <a:cs typeface="Calibri" pitchFamily="34" charset="0"/>
              </a:rPr>
              <a:t>my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%</a:t>
            </a:r>
            <a:r>
              <a:rPr lang="el-GR" sz="2000" dirty="0" err="1">
                <a:latin typeface="Calibri" pitchFamily="34" charset="0"/>
                <a:cs typeface="Calibri" pitchFamily="34" charset="0"/>
              </a:rPr>
              <a:t>info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 = (</a:t>
            </a:r>
            <a:r>
              <a:rPr lang="el-GR" sz="2000" dirty="0" err="1">
                <a:latin typeface="Calibri" pitchFamily="34" charset="0"/>
                <a:cs typeface="Calibri" pitchFamily="34" charset="0"/>
              </a:rPr>
              <a:t>height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 =&gt; 176, </a:t>
            </a:r>
            <a:r>
              <a:rPr lang="el-GR" sz="2000" dirty="0" err="1">
                <a:latin typeface="Calibri" pitchFamily="34" charset="0"/>
                <a:cs typeface="Calibri" pitchFamily="34" charset="0"/>
              </a:rPr>
              <a:t>weight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 =&gt; 72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);</a:t>
            </a:r>
            <a:endParaRPr lang="en-GB" sz="2000" dirty="0" smtClean="0">
              <a:latin typeface="Calibri" pitchFamily="34" charset="0"/>
              <a:cs typeface="Calibri" pitchFamily="34" charset="0"/>
            </a:endParaRPr>
          </a:p>
          <a:p>
            <a:pPr marL="365760" lvl="1" indent="0">
              <a:buNone/>
            </a:pPr>
            <a:r>
              <a:rPr lang="el-GR" sz="2000" dirty="0" smtClean="0">
                <a:latin typeface="Calibri" pitchFamily="34" charset="0"/>
                <a:cs typeface="Calibri" pitchFamily="34" charset="0"/>
              </a:rPr>
              <a:t>	  ή</a:t>
            </a:r>
            <a:endParaRPr lang="en-GB" sz="2000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000" dirty="0" smtClean="0">
                <a:latin typeface="Calibri" pitchFamily="34" charset="0"/>
                <a:cs typeface="Calibri" pitchFamily="34" charset="0"/>
              </a:rPr>
              <a:t>my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%info = ('height' ,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176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, 'weight' , 7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);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$info{height}  = 176;</a:t>
            </a:r>
            <a:endParaRPr lang="el-G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495E85-D132-4A29-8BF7-D60DB72CFFB8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652120" y="6492240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808"/>
            <a:ext cx="2880320" cy="21602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45484442"/>
              </p:ext>
            </p:extLst>
          </p:nvPr>
        </p:nvGraphicFramePr>
        <p:xfrm>
          <a:off x="827584" y="1412776"/>
          <a:ext cx="7145148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574"/>
                <a:gridCol w="35725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alibri" pitchFamily="34" charset="0"/>
                          <a:cs typeface="Calibri" pitchFamily="34" charset="0"/>
                        </a:rPr>
                        <a:t>Single (‘ ’)</a:t>
                      </a:r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alibri" pitchFamily="34" charset="0"/>
                          <a:cs typeface="Calibri" pitchFamily="34" charset="0"/>
                        </a:rPr>
                        <a:t>Double (“ ”)</a:t>
                      </a:r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alibri" pitchFamily="34" charset="0"/>
                          <a:cs typeface="Calibri" pitchFamily="34" charset="0"/>
                        </a:rPr>
                        <a:t>print </a:t>
                      </a:r>
                      <a:r>
                        <a:rPr lang="el-GR" dirty="0" smtClean="0">
                          <a:latin typeface="Calibri" pitchFamily="34" charset="0"/>
                          <a:cs typeface="Calibri" pitchFamily="34" charset="0"/>
                        </a:rPr>
                        <a:t>’</a:t>
                      </a:r>
                      <a:r>
                        <a:rPr lang="en-GB" dirty="0" smtClean="0">
                          <a:latin typeface="Calibri" pitchFamily="34" charset="0"/>
                          <a:cs typeface="Calibri" pitchFamily="34" charset="0"/>
                        </a:rPr>
                        <a:t>The number is $</a:t>
                      </a:r>
                      <a:r>
                        <a:rPr lang="en-GB" dirty="0" err="1" smtClean="0">
                          <a:latin typeface="Calibri" pitchFamily="34" charset="0"/>
                          <a:cs typeface="Calibri" pitchFamily="34" charset="0"/>
                        </a:rPr>
                        <a:t>num</a:t>
                      </a:r>
                      <a:r>
                        <a:rPr lang="en-GB" dirty="0" smtClean="0">
                          <a:latin typeface="Calibri" pitchFamily="34" charset="0"/>
                          <a:cs typeface="Calibri" pitchFamily="34" charset="0"/>
                        </a:rPr>
                        <a:t>\n</a:t>
                      </a:r>
                      <a:r>
                        <a:rPr lang="el-GR" dirty="0" smtClean="0">
                          <a:latin typeface="Calibri" pitchFamily="34" charset="0"/>
                          <a:cs typeface="Calibri" pitchFamily="34" charset="0"/>
                        </a:rPr>
                        <a:t>’</a:t>
                      </a:r>
                      <a:r>
                        <a:rPr lang="en-GB" dirty="0" smtClean="0">
                          <a:latin typeface="Calibri" pitchFamily="34" charset="0"/>
                          <a:cs typeface="Calibri" pitchFamily="34" charset="0"/>
                        </a:rPr>
                        <a:t>;</a:t>
                      </a:r>
                    </a:p>
                    <a:p>
                      <a:pPr algn="ctr"/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alibri" pitchFamily="34" charset="0"/>
                          <a:cs typeface="Calibri" pitchFamily="34" charset="0"/>
                        </a:rPr>
                        <a:t>print "The number is $</a:t>
                      </a:r>
                      <a:r>
                        <a:rPr lang="en-GB" dirty="0" err="1" smtClean="0">
                          <a:latin typeface="Calibri" pitchFamily="34" charset="0"/>
                          <a:cs typeface="Calibri" pitchFamily="34" charset="0"/>
                        </a:rPr>
                        <a:t>num</a:t>
                      </a:r>
                      <a:r>
                        <a:rPr lang="en-GB" dirty="0" smtClean="0">
                          <a:latin typeface="Calibri" pitchFamily="34" charset="0"/>
                          <a:cs typeface="Calibri" pitchFamily="34" charset="0"/>
                        </a:rPr>
                        <a:t>\n";</a:t>
                      </a:r>
                    </a:p>
                    <a:p>
                      <a:pPr algn="ctr"/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latin typeface="Calibri" pitchFamily="34" charset="0"/>
                          <a:cs typeface="Calibri" pitchFamily="34" charset="0"/>
                        </a:rPr>
                        <a:t>The number is</a:t>
                      </a:r>
                      <a:r>
                        <a:rPr lang="el-GR" b="1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GB" b="1" dirty="0" smtClean="0">
                          <a:latin typeface="Calibri" pitchFamily="34" charset="0"/>
                          <a:cs typeface="Calibri" pitchFamily="34" charset="0"/>
                        </a:rPr>
                        <a:t>$</a:t>
                      </a:r>
                      <a:r>
                        <a:rPr lang="en-GB" b="1" dirty="0" err="1" smtClean="0">
                          <a:latin typeface="Calibri" pitchFamily="34" charset="0"/>
                          <a:cs typeface="Calibri" pitchFamily="34" charset="0"/>
                        </a:rPr>
                        <a:t>num</a:t>
                      </a:r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latin typeface="Calibri" pitchFamily="34" charset="0"/>
                          <a:cs typeface="Calibri" pitchFamily="34" charset="0"/>
                        </a:rPr>
                        <a:t>The number is 25</a:t>
                      </a:r>
                    </a:p>
                    <a:p>
                      <a:pPr algn="ctr"/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C191C26-2C1E-44FF-844E-DA27084BF813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7584" y="332656"/>
            <a:ext cx="7179568" cy="896342"/>
          </a:xfrm>
          <a:prstGeom prst="rect">
            <a:avLst/>
          </a:prstGeom>
        </p:spPr>
        <p:txBody>
          <a:bodyPr vert="horz" anchor="b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4800" cap="small" noProof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Τα Ειδη Των </a:t>
            </a:r>
            <a:r>
              <a:rPr lang="en-GB" sz="4800" cap="small" noProof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Quotes (</a:t>
            </a:r>
            <a:r>
              <a:rPr lang="el-GR" sz="4800" cap="small" noProof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Εισαγωγικων</a:t>
            </a:r>
            <a:r>
              <a:rPr lang="en-GB" sz="4800" cap="small" noProof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)</a:t>
            </a:r>
            <a:endParaRPr kumimoji="0" lang="el-GR" sz="4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724128" y="6492240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005064"/>
            <a:ext cx="73955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Calibri" pitchFamily="34" charset="0"/>
                <a:cs typeface="Calibri" pitchFamily="34" charset="0"/>
              </a:rPr>
              <a:t>Για να τυπώσουμε ένα ειδικό χαρακτήρα στα διπλά εισαγωγικά:</a:t>
            </a:r>
          </a:p>
          <a:p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r>
              <a:rPr lang="el-GR" sz="2000" dirty="0" smtClean="0">
                <a:latin typeface="Calibri" pitchFamily="34" charset="0"/>
                <a:cs typeface="Calibri" pitchFamily="34" charset="0"/>
              </a:rPr>
              <a:t>	πχ.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@, $, %, \, ' </a:t>
            </a:r>
            <a:r>
              <a:rPr lang="el-GR" sz="2000" dirty="0" err="1" smtClean="0">
                <a:latin typeface="Calibri" pitchFamily="34" charset="0"/>
                <a:cs typeface="Calibri" pitchFamily="34" charset="0"/>
              </a:rPr>
              <a:t>κ.λ.π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	print "The amount is $money \$\n";</a:t>
            </a:r>
          </a:p>
          <a:p>
            <a:pPr>
              <a:buNone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Τότε η εκτύπωση θα μας έδινε:</a:t>
            </a:r>
          </a:p>
          <a:p>
            <a:pPr>
              <a:buNone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2000" b="1" dirty="0">
                <a:latin typeface="Calibri" pitchFamily="34" charset="0"/>
                <a:cs typeface="Calibri" pitchFamily="34" charset="0"/>
              </a:rPr>
              <a:t>The amount is 25$</a:t>
            </a:r>
          </a:p>
          <a:p>
            <a:endParaRPr lang="en-GB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384176"/>
            <a:ext cx="8136904" cy="521317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Calibri" pitchFamily="34" charset="0"/>
                <a:cs typeface="Calibri" pitchFamily="34" charset="0"/>
              </a:rPr>
              <a:t>$name = &lt;STDIN&gt;;</a:t>
            </a:r>
          </a:p>
          <a:p>
            <a:pPr algn="just">
              <a:lnSpc>
                <a:spcPct val="150000"/>
              </a:lnSpc>
            </a:pPr>
            <a:r>
              <a:rPr lang="el-GR" sz="2000" dirty="0" smtClean="0">
                <a:latin typeface="Calibri" pitchFamily="34" charset="0"/>
                <a:cs typeface="Calibri" pitchFamily="34" charset="0"/>
              </a:rPr>
              <a:t>Η μεταβλητή $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name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 θα πάρει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την τιμή της από το STDIN (standard input)</a:t>
            </a: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l-GR" sz="2000" dirty="0" smtClean="0">
                <a:latin typeface="Calibri" pitchFamily="34" charset="0"/>
                <a:cs typeface="Calibri" pitchFamily="34" charset="0"/>
              </a:rPr>
              <a:t>Χρησιμοποιούμε την chomp () για να «καθαρίσουμε» τα δεδομένα που δίνουμε στην Perl από αλλαγές γραμμών.</a:t>
            </a:r>
            <a:endParaRPr lang="en-GB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l-GR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l-GR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π.χ:</a:t>
            </a:r>
          </a:p>
          <a:p>
            <a:pPr>
              <a:buNone/>
            </a:pPr>
            <a:r>
              <a:rPr lang="el-GR" sz="20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$name= &lt;STDIN&gt;;</a:t>
            </a:r>
            <a:br>
              <a:rPr lang="en-US" sz="2000" dirty="0" smtClean="0">
                <a:latin typeface="Calibri" pitchFamily="34" charset="0"/>
                <a:cs typeface="Calibri" pitchFamily="34" charset="0"/>
              </a:rPr>
            </a:br>
            <a:r>
              <a:rPr lang="el-GR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chomp($name);</a:t>
            </a:r>
            <a:br>
              <a:rPr lang="en-US" sz="2000" dirty="0" smtClean="0">
                <a:latin typeface="Calibri" pitchFamily="34" charset="0"/>
                <a:cs typeface="Calibri" pitchFamily="34" charset="0"/>
              </a:rPr>
            </a:br>
            <a:r>
              <a:rPr lang="el-GR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print “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Hello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$name!!\n";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	Το αποτέλεσμα της εκτύπωσης θα είναι:</a:t>
            </a:r>
          </a:p>
          <a:p>
            <a:pPr>
              <a:buNone/>
            </a:pPr>
            <a:r>
              <a:rPr lang="en-GB" sz="20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l-GR" sz="20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GB" sz="2000" b="1" dirty="0" smtClean="0">
                <a:latin typeface="Calibri" pitchFamily="34" charset="0"/>
                <a:cs typeface="Calibri" pitchFamily="34" charset="0"/>
              </a:rPr>
              <a:t>Hello Loukas!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271525-AE9A-4803-873A-98F61BDA2CAA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467600" cy="868957"/>
          </a:xfrm>
        </p:spPr>
        <p:txBody>
          <a:bodyPr>
            <a:normAutofit/>
          </a:bodyPr>
          <a:lstStyle/>
          <a:p>
            <a:pPr algn="ctr"/>
            <a:r>
              <a:rPr lang="el-GR" sz="4800" dirty="0" err="1" smtClean="0">
                <a:latin typeface="Calibri" pitchFamily="34" charset="0"/>
                <a:cs typeface="Calibri" pitchFamily="34" charset="0"/>
              </a:rPr>
              <a:t>Εισοδοσ</a:t>
            </a:r>
            <a:r>
              <a:rPr lang="el-GR" sz="4800" dirty="0" smtClean="0">
                <a:latin typeface="Calibri" pitchFamily="34" charset="0"/>
                <a:cs typeface="Calibri" pitchFamily="34" charset="0"/>
              </a:rPr>
              <a:t> Απο το Πληκτρολογιο</a:t>
            </a: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724128" y="6492240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2883">
            <a:off x="4786010" y="3921749"/>
            <a:ext cx="3097259" cy="125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792" y="1196752"/>
            <a:ext cx="7467600" cy="544522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If (condition) { . . . }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elsif (condition) { .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while () {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. . 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do { . . . } while();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for(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αρχική_εντολή; έκφραση; εντολή_αύξησης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 {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. . .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foreach $var (@array) {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. . .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statement if (condition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statement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unless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(condition);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statement while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(condition);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statement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until </a:t>
            </a:r>
            <a:r>
              <a:rPr lang="en-US" dirty="0">
                <a:latin typeface="Calibri" pitchFamily="34" charset="0"/>
                <a:cs typeface="Calibri" pitchFamily="34" charset="0"/>
              </a:rPr>
              <a:t>(condition);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statement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foreach (condition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ast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όπως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break - next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 όπως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continue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11CBEE-CE37-48CA-A935-C8DF4E8AF71F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2792" y="44624"/>
            <a:ext cx="7467600" cy="1066130"/>
          </a:xfrm>
        </p:spPr>
        <p:txBody>
          <a:bodyPr>
            <a:normAutofit/>
          </a:bodyPr>
          <a:lstStyle/>
          <a:p>
            <a:pPr algn="ctr"/>
            <a:r>
              <a:rPr lang="el-GR" sz="4800" dirty="0" smtClean="0">
                <a:latin typeface="Calibri" pitchFamily="34" charset="0"/>
                <a:cs typeface="Calibri" pitchFamily="34" charset="0"/>
              </a:rPr>
              <a:t>Δομεσ Ελεγχου-Επαναληψησ</a:t>
            </a: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743947" y="6492240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4055"/>
            <a:ext cx="2340099" cy="235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80355500"/>
              </p:ext>
            </p:extLst>
          </p:nvPr>
        </p:nvGraphicFramePr>
        <p:xfrm>
          <a:off x="755576" y="1340768"/>
          <a:ext cx="7322965" cy="453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79"/>
                <a:gridCol w="2401343"/>
                <a:gridCol w="240134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GB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Calibri" pitchFamily="34" charset="0"/>
                          <a:cs typeface="Calibri" pitchFamily="34" charset="0"/>
                        </a:rPr>
                        <a:t>String op</a:t>
                      </a:r>
                      <a:endParaRPr lang="en-GB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Calibri" pitchFamily="34" charset="0"/>
                          <a:cs typeface="Calibri" pitchFamily="34" charset="0"/>
                        </a:rPr>
                        <a:t>Numeric op</a:t>
                      </a:r>
                      <a:endParaRPr lang="en-GB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assignment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=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equality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eq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==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inequality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ne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!=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ternary compare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cmp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&lt; = &gt;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ternary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?: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concatenation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. (dot)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arithmetic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+, -, *, /,%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relational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lt, le, gt, ge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&lt;, &lt;=, &gt;, &gt;=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bitwise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&amp;,</a:t>
                      </a:r>
                      <a:r>
                        <a:rPr lang="en-GB" sz="1800" baseline="0" dirty="0" smtClean="0">
                          <a:latin typeface="Calibri" pitchFamily="34" charset="0"/>
                          <a:cs typeface="Calibri" pitchFamily="34" charset="0"/>
                        </a:rPr>
                        <a:t> |, ^, ~, &lt;&lt;, &gt;&gt;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logical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&amp;&amp;,</a:t>
                      </a:r>
                      <a:r>
                        <a:rPr lang="en-GB" sz="1800" baseline="0" dirty="0" smtClean="0">
                          <a:latin typeface="Calibri" pitchFamily="34" charset="0"/>
                          <a:cs typeface="Calibri" pitchFamily="34" charset="0"/>
                        </a:rPr>
                        <a:t> ||, !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increment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Calibri" pitchFamily="34" charset="0"/>
                          <a:cs typeface="Calibri" pitchFamily="34" charset="0"/>
                        </a:rPr>
                        <a:t>++, --</a:t>
                      </a:r>
                      <a:endParaRPr lang="en-GB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11CBEE-CE37-48CA-A935-C8DF4E8AF71F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67600" cy="1066130"/>
          </a:xfrm>
        </p:spPr>
        <p:txBody>
          <a:bodyPr>
            <a:normAutofit/>
          </a:bodyPr>
          <a:lstStyle/>
          <a:p>
            <a:pPr algn="ctr"/>
            <a:r>
              <a:rPr lang="el-GR" sz="5400" dirty="0" smtClean="0">
                <a:latin typeface="Calibri" pitchFamily="34" charset="0"/>
                <a:cs typeface="Calibri" pitchFamily="34" charset="0"/>
              </a:rPr>
              <a:t>Τελεστεσ</a:t>
            </a:r>
            <a:endParaRPr lang="el-GR" sz="5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743947" y="6492240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06547"/>
            <a:ext cx="2808312" cy="371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7467600" cy="4680520"/>
          </a:xfrm>
        </p:spPr>
        <p:txBody>
          <a:bodyPr>
            <a:normAutofit/>
          </a:bodyPr>
          <a:lstStyle/>
          <a:p>
            <a:r>
              <a:rPr lang="el-GR" sz="2000" b="1" dirty="0" smtClean="0">
                <a:latin typeface="Calibri" pitchFamily="34" charset="0"/>
                <a:cs typeface="Calibri" pitchFamily="34" charset="0"/>
              </a:rPr>
              <a:t>Ορισμός:</a:t>
            </a:r>
          </a:p>
          <a:p>
            <a:pPr marL="0" indent="0">
              <a:buNone/>
            </a:pPr>
            <a:r>
              <a:rPr lang="el-GR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sub foo() </a:t>
            </a:r>
            <a:endParaRPr lang="el-GR" sz="1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l-GR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{ </a:t>
            </a:r>
          </a:p>
          <a:p>
            <a:pPr>
              <a:buNone/>
            </a:pPr>
            <a:r>
              <a:rPr lang="en-GB" sz="1800" dirty="0" smtClean="0">
                <a:latin typeface="Calibri" pitchFamily="34" charset="0"/>
                <a:cs typeface="Calibri" pitchFamily="34" charset="0"/>
              </a:rPr>
              <a:t>	  </a:t>
            </a:r>
            <a:r>
              <a:rPr lang="el-GR" sz="1800" dirty="0" smtClean="0">
                <a:latin typeface="Calibri" pitchFamily="34" charset="0"/>
                <a:cs typeface="Calibri" pitchFamily="34" charset="0"/>
              </a:rPr>
              <a:t>	        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print “You are in the function”;</a:t>
            </a:r>
          </a:p>
          <a:p>
            <a:pPr>
              <a:buNone/>
            </a:pPr>
            <a:r>
              <a:rPr lang="en-GB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l-GR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}</a:t>
            </a:r>
            <a:endParaRPr lang="el-GR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l-GR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l-GR" sz="2000" b="1" dirty="0" smtClean="0">
                <a:latin typeface="Calibri" pitchFamily="34" charset="0"/>
                <a:cs typeface="Calibri" pitchFamily="34" charset="0"/>
              </a:rPr>
              <a:t>Κλήση:</a:t>
            </a:r>
          </a:p>
          <a:p>
            <a:pPr lvl="1"/>
            <a:r>
              <a:rPr lang="en-GB" sz="1800" dirty="0" smtClean="0">
                <a:latin typeface="Calibri" pitchFamily="34" charset="0"/>
                <a:cs typeface="Calibri" pitchFamily="34" charset="0"/>
              </a:rPr>
              <a:t>foo(); </a:t>
            </a:r>
            <a:r>
              <a:rPr lang="en-US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l-GR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με παραμέτρους μέσα στις παρενθέσεις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	</a:t>
            </a:r>
            <a:endParaRPr lang="el-GR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GB" sz="1800" dirty="0" smtClean="0">
                <a:latin typeface="Calibri" pitchFamily="34" charset="0"/>
                <a:cs typeface="Calibri" pitchFamily="34" charset="0"/>
              </a:rPr>
              <a:t>&amp;foo;</a:t>
            </a:r>
            <a:r>
              <a:rPr lang="el-G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l-GR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μπορεί να έχει πρόβλημα όταν υπάρχουν παράμετροι</a:t>
            </a:r>
          </a:p>
          <a:p>
            <a:pPr lvl="1"/>
            <a:endParaRPr lang="el-GR" sz="18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r>
              <a:rPr lang="el-GR" sz="20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Παράμετροι:</a:t>
            </a:r>
          </a:p>
          <a:p>
            <a:pPr lvl="1"/>
            <a:r>
              <a:rPr lang="el-GR" sz="1800" dirty="0" smtClean="0">
                <a:latin typeface="Calibri" pitchFamily="34" charset="0"/>
                <a:cs typeface="Calibri" pitchFamily="34" charset="0"/>
              </a:rPr>
              <a:t>$_[</a:t>
            </a:r>
            <a:r>
              <a:rPr lang="el-GR" sz="1800" dirty="0">
                <a:latin typeface="Calibri" pitchFamily="34" charset="0"/>
                <a:cs typeface="Calibri" pitchFamily="34" charset="0"/>
              </a:rPr>
              <a:t>0],  $_[1], …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 </a:t>
            </a:r>
            <a:r>
              <a:rPr lang="el-GR" sz="1800" dirty="0" smtClean="0">
                <a:latin typeface="Calibri" pitchFamily="34" charset="0"/>
                <a:cs typeface="Calibri" pitchFamily="34" charset="0"/>
              </a:rPr>
              <a:t>	 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#  </a:t>
            </a:r>
            <a:r>
              <a:rPr lang="el-GR" sz="1800" dirty="0" smtClean="0">
                <a:latin typeface="Calibri" pitchFamily="34" charset="0"/>
                <a:cs typeface="Calibri" pitchFamily="34" charset="0"/>
              </a:rPr>
              <a:t>προσπέλαση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my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 $x, $y, $z ) = @_;</a:t>
            </a:r>
            <a:r>
              <a:rPr lang="el-GR" sz="1800" dirty="0">
                <a:latin typeface="Calibri" pitchFamily="34" charset="0"/>
                <a:cs typeface="Calibri" pitchFamily="34" charset="0"/>
              </a:rPr>
              <a:t>   #  αντιγραφή παραμέτρων σε μεταβλητές</a:t>
            </a:r>
          </a:p>
          <a:p>
            <a:endParaRPr lang="el-GR" sz="2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35A559-DBC5-466E-906B-1C965FD606D8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l-GR" sz="4800" dirty="0" smtClean="0">
                <a:latin typeface="Calibri" pitchFamily="34" charset="0"/>
                <a:cs typeface="Calibri" pitchFamily="34" charset="0"/>
              </a:rPr>
              <a:t>Υπορουτινεσ</a:t>
            </a: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705814" y="6492240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Πολύπλοκες συγκρίσεις συμβολοσειρών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dirty="0">
                <a:latin typeface="Calibri" pitchFamily="34" charset="0"/>
                <a:cs typeface="Calibri" pitchFamily="34" charset="0"/>
              </a:rPr>
              <a:t>$string =~ m/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sought_text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/;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l-GR" dirty="0">
                <a:latin typeface="Calibri" pitchFamily="34" charset="0"/>
                <a:cs typeface="Calibri" pitchFamily="34" charset="0"/>
              </a:rPr>
              <a:t>Πολύπλοκες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επιλογές </a:t>
            </a:r>
            <a:r>
              <a:rPr lang="el-GR" dirty="0">
                <a:latin typeface="Calibri" pitchFamily="34" charset="0"/>
                <a:cs typeface="Calibri" pitchFamily="34" charset="0"/>
              </a:rPr>
              <a:t>συμβολοσειρών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GB" dirty="0">
                <a:latin typeface="Calibri" pitchFamily="34" charset="0"/>
                <a:cs typeface="Calibri" pitchFamily="34" charset="0"/>
              </a:rPr>
              <a:t>string =~ m/whatever(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sought_text</a:t>
            </a:r>
            <a:r>
              <a:rPr lang="en-GB" dirty="0">
                <a:latin typeface="Calibri" pitchFamily="34" charset="0"/>
                <a:cs typeface="Calibri" pitchFamily="34" charset="0"/>
              </a:rPr>
              <a:t>)whatever2/;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Calibri" pitchFamily="34" charset="0"/>
                <a:cs typeface="Calibri" pitchFamily="34" charset="0"/>
              </a:rPr>
              <a:t>$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soughtText</a:t>
            </a:r>
            <a:r>
              <a:rPr lang="en-GB" dirty="0">
                <a:latin typeface="Calibri" pitchFamily="34" charset="0"/>
                <a:cs typeface="Calibri" pitchFamily="34" charset="0"/>
              </a:rPr>
              <a:t> = $1;</a:t>
            </a:r>
          </a:p>
          <a:p>
            <a:pPr>
              <a:lnSpc>
                <a:spcPct val="150000"/>
              </a:lnSpc>
            </a:pPr>
            <a:r>
              <a:rPr lang="el-GR" dirty="0">
                <a:latin typeface="Calibri" pitchFamily="34" charset="0"/>
                <a:cs typeface="Calibri" pitchFamily="34" charset="0"/>
              </a:rPr>
              <a:t>Πολύπλοκες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αντικαταστάσεις </a:t>
            </a:r>
            <a:r>
              <a:rPr lang="el-GR" dirty="0">
                <a:latin typeface="Calibri" pitchFamily="34" charset="0"/>
                <a:cs typeface="Calibri" pitchFamily="34" charset="0"/>
              </a:rPr>
              <a:t>συμβολοσειρών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GB" dirty="0">
                <a:latin typeface="Calibri" pitchFamily="34" charset="0"/>
                <a:cs typeface="Calibri" pitchFamily="34" charset="0"/>
              </a:rPr>
              <a:t>string =~ s/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originaltext</a:t>
            </a:r>
            <a:r>
              <a:rPr lang="en-GB" dirty="0">
                <a:latin typeface="Calibri" pitchFamily="34" charset="0"/>
                <a:cs typeface="Calibri" pitchFamily="34" charset="0"/>
              </a:rPr>
              <a:t>/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newtext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/;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 rot="5400000">
            <a:off x="7554937" y="1116433"/>
            <a:ext cx="2080845" cy="384048"/>
          </a:xfrm>
        </p:spPr>
        <p:txBody>
          <a:bodyPr/>
          <a:lstStyle/>
          <a:p>
            <a:fld id="{4206FC63-8595-41CA-9E48-2CD10B9E6FF4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12" y="0"/>
            <a:ext cx="9144000" cy="1556792"/>
          </a:xfrm>
        </p:spPr>
        <p:txBody>
          <a:bodyPr>
            <a:normAutofit/>
          </a:bodyPr>
          <a:lstStyle/>
          <a:p>
            <a:pPr algn="ctr"/>
            <a:r>
              <a:rPr lang="el-GR" sz="4800" dirty="0" err="1" smtClean="0">
                <a:latin typeface="Calibri" pitchFamily="34" charset="0"/>
                <a:cs typeface="Calibri" pitchFamily="34" charset="0"/>
              </a:rPr>
              <a:t>Κανονικεσ</a:t>
            </a:r>
            <a:r>
              <a:rPr lang="el-GR" sz="4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4800" dirty="0" err="1" smtClean="0">
                <a:latin typeface="Calibri" pitchFamily="34" charset="0"/>
                <a:cs typeface="Calibri" pitchFamily="34" charset="0"/>
              </a:rPr>
              <a:t>Εκφρασεισ</a:t>
            </a:r>
            <a:r>
              <a:rPr lang="en-GB" sz="4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GB" sz="4800" dirty="0" smtClean="0">
                <a:latin typeface="Calibri" pitchFamily="34" charset="0"/>
                <a:cs typeface="Calibri" pitchFamily="34" charset="0"/>
              </a:rPr>
            </a:br>
            <a:r>
              <a:rPr lang="el-GR" sz="4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GB" sz="4800" dirty="0" smtClean="0">
                <a:latin typeface="Calibri" pitchFamily="34" charset="0"/>
                <a:cs typeface="Calibri" pitchFamily="34" charset="0"/>
              </a:rPr>
              <a:t>Regular Expressions</a:t>
            </a:r>
            <a:r>
              <a:rPr lang="el-GR" sz="4800" dirty="0" smtClean="0">
                <a:latin typeface="Calibri" pitchFamily="34" charset="0"/>
                <a:cs typeface="Calibri" pitchFamily="34" charset="0"/>
              </a:rPr>
              <a:t>)</a:t>
            </a: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012160" y="6381328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15616" y="1484784"/>
            <a:ext cx="4392488" cy="528396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=~</a:t>
            </a:r>
            <a:endParaRPr lang="en-GB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GB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GB" dirty="0">
                <a:latin typeface="Calibri" pitchFamily="34" charset="0"/>
                <a:cs typeface="Calibri" pitchFamily="34" charset="0"/>
              </a:rPr>
              <a:t>string =~ m/Bill Clinton/;             </a:t>
            </a: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GB" dirty="0" smtClean="0">
                <a:latin typeface="Calibri" pitchFamily="34" charset="0"/>
                <a:cs typeface="Calibri" pitchFamily="34" charset="0"/>
              </a:rPr>
              <a:t>$string </a:t>
            </a:r>
            <a:r>
              <a:rPr lang="en-GB" dirty="0">
                <a:latin typeface="Calibri" pitchFamily="34" charset="0"/>
                <a:cs typeface="Calibri" pitchFamily="34" charset="0"/>
              </a:rPr>
              <a:t>=~ s/Bill Clinton/Al Gore/; </a:t>
            </a:r>
          </a:p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!~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 </a:t>
            </a:r>
            <a:endParaRPr lang="el-GR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GB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GB" dirty="0">
                <a:latin typeface="Calibri" pitchFamily="34" charset="0"/>
                <a:cs typeface="Calibri" pitchFamily="34" charset="0"/>
              </a:rPr>
              <a:t>string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~ </a:t>
            </a:r>
            <a:r>
              <a:rPr lang="en-GB" dirty="0">
                <a:latin typeface="Calibri" pitchFamily="34" charset="0"/>
                <a:cs typeface="Calibri" pitchFamily="34" charset="0"/>
              </a:rPr>
              <a:t>m/Bill Clinton/;            </a:t>
            </a: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GB" dirty="0" smtClean="0">
                <a:latin typeface="Calibri" pitchFamily="34" charset="0"/>
                <a:cs typeface="Calibri" pitchFamily="34" charset="0"/>
              </a:rPr>
              <a:t>$string </a:t>
            </a:r>
            <a:r>
              <a:rPr lang="el-GR" dirty="0">
                <a:latin typeface="Calibri" pitchFamily="34" charset="0"/>
                <a:cs typeface="Calibri" pitchFamily="34" charset="0"/>
              </a:rPr>
              <a:t>!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~ </a:t>
            </a:r>
            <a:r>
              <a:rPr lang="en-GB" dirty="0">
                <a:latin typeface="Calibri" pitchFamily="34" charset="0"/>
                <a:cs typeface="Calibri" pitchFamily="34" charset="0"/>
              </a:rPr>
              <a:t>s/Bill Clinton/Al Gore/; </a:t>
            </a:r>
          </a:p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m</a:t>
            </a:r>
          </a:p>
          <a:p>
            <a:pPr lvl="1"/>
            <a:r>
              <a:rPr lang="en-GB" dirty="0" smtClean="0">
                <a:latin typeface="Calibri" pitchFamily="34" charset="0"/>
                <a:cs typeface="Calibri" pitchFamily="34" charset="0"/>
              </a:rPr>
              <a:t>$string </a:t>
            </a:r>
            <a:r>
              <a:rPr lang="en-GB" dirty="0">
                <a:latin typeface="Calibri" pitchFamily="34" charset="0"/>
                <a:cs typeface="Calibri" pitchFamily="34" charset="0"/>
              </a:rPr>
              <a:t>=~ m/Bill Clinton/;           </a:t>
            </a: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GB" dirty="0" smtClean="0">
                <a:latin typeface="Calibri" pitchFamily="34" charset="0"/>
                <a:cs typeface="Calibri" pitchFamily="34" charset="0"/>
              </a:rPr>
              <a:t>$string </a:t>
            </a:r>
            <a:r>
              <a:rPr lang="en-GB" dirty="0">
                <a:latin typeface="Calibri" pitchFamily="34" charset="0"/>
                <a:cs typeface="Calibri" pitchFamily="34" charset="0"/>
              </a:rPr>
              <a:t>=~ /Bill Clinton/;              </a:t>
            </a:r>
          </a:p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^</a:t>
            </a:r>
          </a:p>
          <a:p>
            <a:pPr lvl="1"/>
            <a:r>
              <a:rPr lang="en-GB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GB" dirty="0">
                <a:latin typeface="Calibri" pitchFamily="34" charset="0"/>
                <a:cs typeface="Calibri" pitchFamily="34" charset="0"/>
              </a:rPr>
              <a:t>string =~ m/^Bill Clinton/;           </a:t>
            </a:r>
          </a:p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en-GB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GB" dirty="0">
                <a:latin typeface="Calibri" pitchFamily="34" charset="0"/>
                <a:cs typeface="Calibri" pitchFamily="34" charset="0"/>
              </a:rPr>
              <a:t>string =~ m/Bill Clinton$/;          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GB" b="1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en-GB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GB" dirty="0">
                <a:latin typeface="Calibri" pitchFamily="34" charset="0"/>
                <a:cs typeface="Calibri" pitchFamily="34" charset="0"/>
              </a:rPr>
              <a:t>string =~ m/Bill Clinton/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GB" dirty="0">
                <a:latin typeface="Calibri" pitchFamily="34" charset="0"/>
                <a:cs typeface="Calibri" pitchFamily="34" charset="0"/>
              </a:rPr>
              <a:t>;          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 rot="5400000">
            <a:off x="7554937" y="1116433"/>
            <a:ext cx="2080845" cy="384048"/>
          </a:xfrm>
        </p:spPr>
        <p:txBody>
          <a:bodyPr/>
          <a:lstStyle/>
          <a:p>
            <a:fld id="{4206FC63-8595-41CA-9E48-2CD10B9E6FF4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80512" cy="1556792"/>
          </a:xfrm>
        </p:spPr>
        <p:txBody>
          <a:bodyPr>
            <a:normAutofit/>
          </a:bodyPr>
          <a:lstStyle/>
          <a:p>
            <a:pPr algn="ctr"/>
            <a:r>
              <a:rPr lang="el-GR" sz="4800" dirty="0" err="1" smtClean="0">
                <a:latin typeface="Calibri" pitchFamily="34" charset="0"/>
                <a:cs typeface="Calibri" pitchFamily="34" charset="0"/>
              </a:rPr>
              <a:t>Κανονικεσ</a:t>
            </a:r>
            <a:r>
              <a:rPr lang="el-GR" sz="4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4800" dirty="0" err="1" smtClean="0">
                <a:latin typeface="Calibri" pitchFamily="34" charset="0"/>
                <a:cs typeface="Calibri" pitchFamily="34" charset="0"/>
              </a:rPr>
              <a:t>Εκφρασεισ</a:t>
            </a:r>
            <a:r>
              <a:rPr lang="en-GB" sz="4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GB" sz="4800" dirty="0" smtClean="0">
                <a:latin typeface="Calibri" pitchFamily="34" charset="0"/>
                <a:cs typeface="Calibri" pitchFamily="34" charset="0"/>
              </a:rPr>
            </a:br>
            <a:r>
              <a:rPr lang="el-GR" sz="36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GB" sz="3600" dirty="0" smtClean="0">
                <a:latin typeface="Calibri" pitchFamily="34" charset="0"/>
                <a:cs typeface="Calibri" pitchFamily="34" charset="0"/>
              </a:rPr>
              <a:t>Regular Expressions – Symbol Explanation</a:t>
            </a:r>
            <a:r>
              <a:rPr lang="el-GR" sz="3600" dirty="0" smtClean="0">
                <a:latin typeface="Calibri" pitchFamily="34" charset="0"/>
                <a:cs typeface="Calibri" pitchFamily="34" charset="0"/>
              </a:rPr>
              <a:t>)</a:t>
            </a:r>
            <a:endParaRPr lang="el-G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012160" y="6381328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76660"/>
            <a:ext cx="2323586" cy="232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5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84168" y="4437112"/>
            <a:ext cx="1980225" cy="19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4" y="188640"/>
            <a:ext cx="8496944" cy="1733054"/>
          </a:xfrm>
        </p:spPr>
        <p:txBody>
          <a:bodyPr>
            <a:noAutofit/>
          </a:bodyPr>
          <a:lstStyle/>
          <a:p>
            <a:pPr algn="ctr"/>
            <a:r>
              <a:rPr lang="el-GR" sz="4800" dirty="0" smtClean="0">
                <a:latin typeface="Calibri" pitchFamily="34" charset="0"/>
                <a:cs typeface="Calibri" pitchFamily="34" charset="0"/>
              </a:rPr>
              <a:t>Παρουσιαση Δυνατοτητων </a:t>
            </a:r>
            <a:br>
              <a:rPr lang="el-GR" sz="4800" dirty="0" smtClean="0">
                <a:latin typeface="Calibri" pitchFamily="34" charset="0"/>
                <a:cs typeface="Calibri" pitchFamily="34" charset="0"/>
              </a:rPr>
            </a:br>
            <a:r>
              <a:rPr lang="el-GR" sz="4800" dirty="0" smtClean="0">
                <a:latin typeface="Calibri" pitchFamily="34" charset="0"/>
                <a:cs typeface="Calibri" pitchFamily="34" charset="0"/>
              </a:rPr>
              <a:t>Μεσω Παραδειγματοσ</a:t>
            </a: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37112"/>
            <a:ext cx="1985722" cy="19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03648" y="2420888"/>
            <a:ext cx="5616624" cy="3600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Υπολογισμός </a:t>
            </a:r>
          </a:p>
          <a:p>
            <a:pPr algn="ctr">
              <a:buNone/>
            </a:pP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της Συχνότητας Εμφάνισης Λέξεων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Κλειδιών </a:t>
            </a:r>
          </a:p>
          <a:p>
            <a:pPr algn="ctr">
              <a:buNone/>
            </a:pP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σε Ιστοσελίδες</a:t>
            </a: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endParaRPr lang="en-GB" dirty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Web Crawler &amp; Lexicon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Generator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endParaRPr lang="el-GR" dirty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(Άσκηση 2)</a:t>
            </a:r>
          </a:p>
          <a:p>
            <a:pPr>
              <a:buNone/>
            </a:pPr>
            <a:endParaRPr lang="el-G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8F7645E-9D63-4902-BFDC-697A653BAB86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652120" y="6492240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000" dirty="0" smtClean="0">
                <a:latin typeface="Calibri" pitchFamily="34" charset="0"/>
                <a:cs typeface="Calibri" pitchFamily="34" charset="0"/>
              </a:rPr>
              <a:t>PERL: Practical Extraction and Report Language</a:t>
            </a:r>
            <a:endParaRPr lang="el-GR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80920" cy="53285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Συνδυάζει:	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d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10000"/>
              </a:lnSpc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C</a:t>
            </a:r>
          </a:p>
          <a:p>
            <a:pPr lvl="1">
              <a:lnSpc>
                <a:spcPct val="110000"/>
              </a:lnSpc>
            </a:pPr>
            <a:r>
              <a:rPr lang="en-GB" dirty="0" err="1" smtClean="0">
                <a:latin typeface="Calibri" pitchFamily="34" charset="0"/>
                <a:cs typeface="Calibri" pitchFamily="34" charset="0"/>
              </a:rPr>
              <a:t>Awk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10000"/>
              </a:lnSpc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και διάφορες γλώσσες προγραμματισμού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shell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Δημοφιλής για γράψιμο CGI scripts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Interpreted scripting programming language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(γλώσσα διερμήνευσης)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CPAN(Comprehensive Perl Archive Network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)</a:t>
            </a: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Case-sensitive</a:t>
            </a: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899E0-50ED-4CF5-8B25-2D2826600D91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548064" y="6381328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4478088" cy="864096"/>
          </a:xfrm>
        </p:spPr>
        <p:txBody>
          <a:bodyPr>
            <a:noAutofit/>
          </a:bodyPr>
          <a:lstStyle/>
          <a:p>
            <a:pPr algn="ctr"/>
            <a:r>
              <a:rPr lang="el-GR" sz="4800" dirty="0" err="1" smtClean="0">
                <a:latin typeface="Calibri" pitchFamily="34" charset="0"/>
                <a:cs typeface="Calibri" pitchFamily="34" charset="0"/>
              </a:rPr>
              <a:t>Στατιστικα</a:t>
            </a: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01751604"/>
              </p:ext>
            </p:extLst>
          </p:nvPr>
        </p:nvGraphicFramePr>
        <p:xfrm>
          <a:off x="1187624" y="1484784"/>
          <a:ext cx="633707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088419"/>
                <a:gridCol w="2088419"/>
              </a:tblGrid>
              <a:tr h="36957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alibri" pitchFamily="34" charset="0"/>
                          <a:cs typeface="Calibri" pitchFamily="34" charset="0"/>
                        </a:rPr>
                        <a:t>Perl</a:t>
                      </a:r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alibri" pitchFamily="34" charset="0"/>
                          <a:cs typeface="Calibri" pitchFamily="34" charset="0"/>
                        </a:rPr>
                        <a:t>Bash</a:t>
                      </a:r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69570"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Calibri" pitchFamily="34" charset="0"/>
                          <a:cs typeface="Calibri" pitchFamily="34" charset="0"/>
                        </a:rPr>
                        <a:t>Γραμμές</a:t>
                      </a:r>
                      <a:r>
                        <a:rPr lang="el-GR" baseline="0" dirty="0" smtClean="0">
                          <a:latin typeface="Calibri" pitchFamily="34" charset="0"/>
                          <a:cs typeface="Calibri" pitchFamily="34" charset="0"/>
                        </a:rPr>
                        <a:t> Κώδικα</a:t>
                      </a:r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  <a:cs typeface="Calibri" pitchFamily="34" charset="0"/>
                        </a:rPr>
                        <a:t>240</a:t>
                      </a:r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l-GR" dirty="0" smtClean="0"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69570"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Calibri" pitchFamily="34" charset="0"/>
                          <a:cs typeface="Calibri" pitchFamily="34" charset="0"/>
                        </a:rPr>
                        <a:t>Χρόνος Υλοποίησης</a:t>
                      </a:r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Calibri" pitchFamily="34" charset="0"/>
                          <a:cs typeface="Calibri" pitchFamily="34" charset="0"/>
                        </a:rPr>
                        <a:t>1 μέρα</a:t>
                      </a:r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Calibri" pitchFamily="34" charset="0"/>
                          <a:cs typeface="Calibri" pitchFamily="34" charset="0"/>
                        </a:rPr>
                        <a:t>4 μέρες</a:t>
                      </a:r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69570"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Calibri" pitchFamily="34" charset="0"/>
                          <a:cs typeface="Calibri" pitchFamily="34" charset="0"/>
                        </a:rPr>
                        <a:t>Εύκολη</a:t>
                      </a:r>
                      <a:r>
                        <a:rPr lang="el-GR" baseline="0" dirty="0" smtClean="0">
                          <a:latin typeface="Calibri" pitchFamily="34" charset="0"/>
                          <a:cs typeface="Calibri" pitchFamily="34" charset="0"/>
                        </a:rPr>
                        <a:t> Υλοποίηση</a:t>
                      </a:r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Calibri" pitchFamily="34" charset="0"/>
                          <a:cs typeface="Calibri" pitchFamily="34" charset="0"/>
                        </a:rPr>
                        <a:t>Σχετικά</a:t>
                      </a:r>
                      <a:r>
                        <a:rPr lang="el-GR" baseline="0" dirty="0" smtClean="0">
                          <a:latin typeface="Calibri" pitchFamily="34" charset="0"/>
                          <a:cs typeface="Calibri" pitchFamily="34" charset="0"/>
                        </a:rPr>
                        <a:t> ναι</a:t>
                      </a:r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Calibri" pitchFamily="34" charset="0"/>
                          <a:cs typeface="Calibri" pitchFamily="34" charset="0"/>
                        </a:rPr>
                        <a:t>Όχι ιδιαίτερα</a:t>
                      </a:r>
                      <a:endParaRPr lang="en-GB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8F7645E-9D63-4902-BFDC-697A653BAB86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652120" y="6492240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368" y="3512549"/>
            <a:ext cx="194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Χρόνος Εκτέλεσης: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mchara06\AppData\Local\Temp\ba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56993"/>
            <a:ext cx="1887275" cy="68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chara06\AppData\Local\Temp\per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07075"/>
            <a:ext cx="1937249" cy="73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3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1008112"/>
          </a:xfrm>
        </p:spPr>
        <p:txBody>
          <a:bodyPr>
            <a:noAutofit/>
          </a:bodyPr>
          <a:lstStyle/>
          <a:p>
            <a:pPr algn="ctr"/>
            <a:r>
              <a:rPr lang="el-GR" sz="4000" dirty="0" err="1" smtClean="0">
                <a:latin typeface="Calibri" pitchFamily="34" charset="0"/>
                <a:cs typeface="Calibri" pitchFamily="34" charset="0"/>
              </a:rPr>
              <a:t>Ανοιγμα</a:t>
            </a:r>
            <a:r>
              <a:rPr lang="el-GR" sz="4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4000" dirty="0" smtClean="0">
                <a:latin typeface="Calibri" pitchFamily="34" charset="0"/>
                <a:cs typeface="Calibri" pitchFamily="34" charset="0"/>
              </a:rPr>
              <a:t>Socket</a:t>
            </a:r>
            <a:endParaRPr lang="el-GR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568952" cy="4752528"/>
          </a:xfrm>
        </p:spPr>
        <p:txBody>
          <a:bodyPr>
            <a:normAutofit fontScale="85000" lnSpcReduction="20000"/>
          </a:bodyPr>
          <a:lstStyle/>
          <a:p>
            <a:r>
              <a:rPr lang="en-GB" sz="2000" b="1" u="sng" dirty="0" smtClean="0">
                <a:latin typeface="Calibri" pitchFamily="34" charset="0"/>
                <a:cs typeface="Calibri" pitchFamily="34" charset="0"/>
              </a:rPr>
              <a:t>Bash </a:t>
            </a:r>
            <a:r>
              <a:rPr lang="en-GB" sz="2000" b="1" u="sng" dirty="0">
                <a:latin typeface="Calibri" pitchFamily="34" charset="0"/>
                <a:cs typeface="Calibri" pitchFamily="34" charset="0"/>
              </a:rPr>
              <a:t>Programming:</a:t>
            </a:r>
            <a:endParaRPr lang="el-GR" sz="2000" b="1" u="sng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	exec 5&lt;&gt;/</a:t>
            </a:r>
            <a:r>
              <a:rPr lang="en-GB" sz="2000" dirty="0" err="1">
                <a:latin typeface="Calibri" pitchFamily="34" charset="0"/>
                <a:cs typeface="Calibri" pitchFamily="34" charset="0"/>
              </a:rPr>
              <a:t>dev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/</a:t>
            </a:r>
            <a:r>
              <a:rPr lang="en-GB" sz="2000" dirty="0" err="1">
                <a:latin typeface="Calibri" pitchFamily="34" charset="0"/>
                <a:cs typeface="Calibri" pitchFamily="34" charset="0"/>
              </a:rPr>
              <a:t>tcp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/www2.ucy.ac.cy/80</a:t>
            </a:r>
          </a:p>
          <a:p>
            <a:pPr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exec 5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&gt;&amp;-</a:t>
            </a:r>
          </a:p>
          <a:p>
            <a:pPr>
              <a:buNone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sz="2000" dirty="0" err="1" smtClean="0">
                <a:latin typeface="Calibri" pitchFamily="34" charset="0"/>
                <a:cs typeface="Calibri" pitchFamily="34" charset="0"/>
              </a:rPr>
              <a:t>echo</a:t>
            </a:r>
            <a:r>
              <a:rPr lang="pt-B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t-BR" sz="2000" dirty="0">
                <a:latin typeface="Calibri" pitchFamily="34" charset="0"/>
                <a:cs typeface="Calibri" pitchFamily="34" charset="0"/>
              </a:rPr>
              <a:t>-e "GET $index HTTP/1.0\n" &gt;&amp;</a:t>
            </a:r>
            <a:r>
              <a:rPr lang="pt-BR" sz="2000" dirty="0" smtClean="0">
                <a:latin typeface="Calibri" pitchFamily="34" charset="0"/>
                <a:cs typeface="Calibri" pitchFamily="34" charset="0"/>
              </a:rPr>
              <a:t>5</a:t>
            </a:r>
          </a:p>
          <a:p>
            <a:pPr>
              <a:buNone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	cat 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&lt;&amp;5 &gt; /</a:t>
            </a:r>
            <a:r>
              <a:rPr lang="en-GB" sz="2000" dirty="0" err="1">
                <a:latin typeface="Calibri" pitchFamily="34" charset="0"/>
                <a:cs typeface="Calibri" pitchFamily="34" charset="0"/>
              </a:rPr>
              <a:t>tmp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/$USER/data/file.txt</a:t>
            </a: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	exec 5&gt;&amp;-</a:t>
            </a:r>
          </a:p>
          <a:p>
            <a:pPr>
              <a:buNone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exec 5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&lt;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&amp;- </a:t>
            </a:r>
            <a:endParaRPr lang="en-GB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endParaRPr lang="en-GB" sz="2000" b="1" u="sng" dirty="0" smtClean="0">
              <a:latin typeface="Calibri" pitchFamily="34" charset="0"/>
              <a:cs typeface="Calibri" pitchFamily="34" charset="0"/>
            </a:endParaRPr>
          </a:p>
          <a:p>
            <a:r>
              <a:rPr lang="en-GB" sz="2000" b="1" u="sng" dirty="0" smtClean="0">
                <a:latin typeface="Calibri" pitchFamily="34" charset="0"/>
                <a:cs typeface="Calibri" pitchFamily="34" charset="0"/>
              </a:rPr>
              <a:t>Perl</a:t>
            </a:r>
            <a:r>
              <a:rPr lang="en-GB" sz="2000" b="1" u="sng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None/>
            </a:pPr>
            <a:r>
              <a:rPr lang="en-GB" sz="2000" dirty="0" smtClean="0">
                <a:latin typeface="Calibri" pitchFamily="34" charset="0"/>
                <a:cs typeface="Calibri" pitchFamily="34" charset="0"/>
              </a:rPr>
              <a:t>	use 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IO::Socket; </a:t>
            </a:r>
            <a:endParaRPr lang="en-GB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$page = “www2.ucy.ac.cy”;</a:t>
            </a:r>
            <a:endParaRPr lang="en-GB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sz="17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GB" sz="1800" dirty="0">
                <a:latin typeface="Calibri" pitchFamily="34" charset="0"/>
                <a:cs typeface="Calibri" pitchFamily="34" charset="0"/>
              </a:rPr>
              <a:t>my $socket = IO::Socket::INET-&gt;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new(</a:t>
            </a:r>
            <a:r>
              <a:rPr lang="en-GB" sz="1800" dirty="0" err="1" smtClean="0">
                <a:latin typeface="Calibri" pitchFamily="34" charset="0"/>
                <a:cs typeface="Calibri" pitchFamily="34" charset="0"/>
              </a:rPr>
              <a:t>PeerAddr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=&gt;$page, </a:t>
            </a:r>
            <a:r>
              <a:rPr lang="en-GB" sz="1800" dirty="0" err="1" smtClean="0">
                <a:latin typeface="Calibri" pitchFamily="34" charset="0"/>
                <a:cs typeface="Calibri" pitchFamily="34" charset="0"/>
              </a:rPr>
              <a:t>PeerPort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=&gt;'80</a:t>
            </a:r>
            <a:r>
              <a:rPr lang="en-GB" sz="1800" dirty="0">
                <a:latin typeface="Calibri" pitchFamily="34" charset="0"/>
                <a:cs typeface="Calibri" pitchFamily="34" charset="0"/>
              </a:rPr>
              <a:t>',Proto </a:t>
            </a:r>
            <a:r>
              <a:rPr lang="en-GB" sz="1800" dirty="0" smtClean="0">
                <a:latin typeface="Calibri" pitchFamily="34" charset="0"/>
                <a:cs typeface="Calibri" pitchFamily="34" charset="0"/>
              </a:rPr>
              <a:t>=&gt;'</a:t>
            </a:r>
            <a:r>
              <a:rPr lang="en-GB" sz="1800" dirty="0" err="1" smtClean="0">
                <a:latin typeface="Calibri" pitchFamily="34" charset="0"/>
                <a:cs typeface="Calibri" pitchFamily="34" charset="0"/>
              </a:rPr>
              <a:t>tcp</a:t>
            </a:r>
            <a:r>
              <a:rPr lang="en-GB" sz="1800" dirty="0">
                <a:latin typeface="Calibri" pitchFamily="34" charset="0"/>
                <a:cs typeface="Calibri" pitchFamily="34" charset="0"/>
              </a:rPr>
              <a:t>');</a:t>
            </a:r>
            <a:r>
              <a:rPr lang="en-GB" sz="17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	or 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die "cannot connect to port 80 at www2.ucy.ac.cy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";</a:t>
            </a:r>
          </a:p>
          <a:p>
            <a:r>
              <a:rPr lang="en-GB" sz="2000" dirty="0">
                <a:latin typeface="Calibri" pitchFamily="34" charset="0"/>
                <a:cs typeface="Calibri" pitchFamily="34" charset="0"/>
              </a:rPr>
              <a:t> $name = "http://".$webpage;</a:t>
            </a:r>
          </a:p>
          <a:p>
            <a:r>
              <a:rPr lang="en-GB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 err="1">
                <a:latin typeface="Calibri" pitchFamily="34" charset="0"/>
                <a:cs typeface="Calibri" pitchFamily="34" charset="0"/>
              </a:rPr>
              <a:t>getstore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($name, $</a:t>
            </a:r>
            <a:r>
              <a:rPr lang="en-GB" sz="2000" dirty="0" err="1">
                <a:latin typeface="Calibri" pitchFamily="34" charset="0"/>
                <a:cs typeface="Calibri" pitchFamily="34" charset="0"/>
              </a:rPr>
              <a:t>textfile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) or die 'Unable to get page';</a:t>
            </a: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sz="2000" dirty="0" smtClean="0">
                <a:latin typeface="Calibri" pitchFamily="34" charset="0"/>
                <a:cs typeface="Calibri" pitchFamily="34" charset="0"/>
              </a:rPr>
              <a:t>	close 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$server;</a:t>
            </a: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l-GR" sz="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8F7645E-9D63-4902-BFDC-697A653BAB86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692080" y="6489042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62" y="1700808"/>
            <a:ext cx="376929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52928" cy="1008112"/>
          </a:xfrm>
        </p:spPr>
        <p:txBody>
          <a:bodyPr>
            <a:noAutofit/>
          </a:bodyPr>
          <a:lstStyle/>
          <a:p>
            <a:pPr algn="ctr"/>
            <a:r>
              <a:rPr lang="el-GR" sz="4000" dirty="0" err="1" smtClean="0">
                <a:latin typeface="Calibri" pitchFamily="34" charset="0"/>
                <a:cs typeface="Calibri" pitchFamily="34" charset="0"/>
              </a:rPr>
              <a:t>Λεξικο</a:t>
            </a:r>
            <a:endParaRPr lang="el-GR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1680" y="2852936"/>
            <a:ext cx="6984776" cy="3672408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open(FILE, $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textfile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my @contents = (&lt;FILE&gt;);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close(FILE);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open(OUTFILE, "&gt;file1.txt");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foreach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$line (@contents)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{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 $line =~ s/&lt;[^&gt;]*&gt;//g;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 $line =~ s/&lt;[^&gt;]*$//g;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 $line =~ s/^[^&lt;]*&gt;//g;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 $line =~ s/\&amp;[^;]*;//g;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 $line =~ s/[^a-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zA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-Z]/ /g;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 $line =~ s/^$//g;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 $line =~ s/[ \t\n\s]+/\n/g;</a:t>
            </a:r>
          </a:p>
          <a:p>
            <a:pPr marL="0" indent="0">
              <a:buNone/>
            </a:pPr>
            <a:endParaRPr lang="en-GB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 print OUTFILE $line;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}</a:t>
            </a:r>
          </a:p>
          <a:p>
            <a:pPr marL="0" indent="0">
              <a:buNone/>
            </a:pPr>
            <a:endParaRPr lang="en-GB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close(OUTFILE);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open(FILE, "file1.txt");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my @contents = (&lt;FILE&gt;);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close(FILE);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open(OUTFILE, "&gt;file1.txt");</a:t>
            </a:r>
          </a:p>
          <a:p>
            <a:pPr marL="0" indent="0">
              <a:buNone/>
            </a:pPr>
            <a:endParaRPr lang="en-GB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foreach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$line (@contents)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{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  if ($line ne "\n")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  {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    print OUTFILE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lc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($line);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}</a:t>
            </a:r>
          </a:p>
          <a:p>
            <a:pPr marL="0" indent="0">
              <a:buNone/>
            </a:pPr>
            <a:endParaRPr lang="en-GB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 close(OUTFILE);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8F7645E-9D63-4902-BFDC-697A653BAB86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692080" y="6489042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26961" y="1512368"/>
            <a:ext cx="6417447" cy="1052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sed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'1,/^Content-Type:/d'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file.txt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|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sed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's/&lt;[^&gt;]*&gt;//g' |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sed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's/&lt;[^&gt;]*$//g' | </a:t>
            </a:r>
            <a:endParaRPr lang="el-GR" sz="1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sed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's/^[^&lt;]*&gt;//g' |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sed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's/&amp;.*;//g' |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sed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's/[^a-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zA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-Z]/ /g' |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tr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" " '\n' |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sed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'/^$/d'  | </a:t>
            </a:r>
            <a:endParaRPr lang="el-GR" sz="1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tr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'[:upper:]' '[:lower:]' </a:t>
            </a:r>
            <a:endParaRPr lang="el-GR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2924944"/>
            <a:ext cx="17194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Perl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1628800"/>
            <a:ext cx="17194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Bash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2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352928" cy="720080"/>
          </a:xfrm>
        </p:spPr>
        <p:txBody>
          <a:bodyPr>
            <a:noAutofit/>
          </a:bodyPr>
          <a:lstStyle/>
          <a:p>
            <a:pPr algn="ctr"/>
            <a:r>
              <a:rPr lang="en-GB" sz="4000" dirty="0" smtClean="0">
                <a:latin typeface="Calibri" pitchFamily="34" charset="0"/>
                <a:cs typeface="Calibri" pitchFamily="34" charset="0"/>
              </a:rPr>
              <a:t>Crawler</a:t>
            </a:r>
            <a:endParaRPr lang="el-GR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2276872"/>
            <a:ext cx="8280920" cy="3672408"/>
          </a:xfrm>
        </p:spPr>
        <p:txBody>
          <a:bodyPr numCol="3" spcCol="3600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open(FILE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, $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textfile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my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@contents = (&lt;FILE&gt;);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close(FILE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open(OUTFILE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, "&gt;file2.txt");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err="1" smtClean="0">
                <a:latin typeface="Calibri" pitchFamily="34" charset="0"/>
                <a:cs typeface="Calibri" pitchFamily="34" charset="0"/>
              </a:rPr>
              <a:t>foreach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$line(@contents)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{   </a:t>
            </a:r>
            <a:endParaRPr lang="el-GR" sz="1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>
                <a:latin typeface="Calibri" pitchFamily="34" charset="0"/>
                <a:cs typeface="Calibri" pitchFamily="34" charset="0"/>
              </a:rPr>
              <a:t> </a:t>
            </a:r>
            <a:r>
              <a:rPr lang="el-GR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($line =~ m/(&lt;a 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href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[^&gt;]*&gt;|&lt;A HREF[^&gt;]*&gt;)/)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{</a:t>
            </a:r>
            <a:endParaRPr lang="en-GB" sz="10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x = $1."\n";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( $x =~ m/(\"[^\"]*\")/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$x = $1."\n";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if ( $x =~ m/(\"http:\/\/$webpage[^\"]*\"|\"\.\/[^\"]*\"|\"\.\.\/[^\"]*\")/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)</a:t>
            </a:r>
            <a:endParaRPr lang="el-GR" sz="1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>
                <a:latin typeface="Calibri" pitchFamily="34" charset="0"/>
                <a:cs typeface="Calibri" pitchFamily="34" charset="0"/>
              </a:rPr>
              <a:t> </a:t>
            </a: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$x = $1."\n";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$x =~ s/\"//g;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$x =~ s/http:\/\///g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;</a:t>
            </a:r>
            <a:endParaRPr lang="en-GB" sz="10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print OUTFILE $x;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    } }}}</a:t>
            </a:r>
            <a:endParaRPr lang="en-GB" sz="10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close(OUTFILE);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open(OUTFILE, "file2.txt");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my @contents = (&lt;OUTFILE&gt;);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close(OUTFILE);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open(OUTFILE, "&gt;file2.txt");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foreach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 $line(@contents)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(!( $line =~ m/\.\/index\.html/ 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{</a:t>
            </a:r>
            <a:endParaRPr lang="en-GB" sz="10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print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OUTFILE $line;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}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close(OUTFILE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open(OUTFILE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, "file2.txt");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my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@contents = (&lt;OUTFILE&gt;);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close(OUTFILE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open(OUTFILE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, "&gt;file2.txt");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err="1" smtClean="0">
                <a:latin typeface="Calibri" pitchFamily="34" charset="0"/>
                <a:cs typeface="Calibri" pitchFamily="34" charset="0"/>
              </a:rPr>
              <a:t>foreach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$line(@contents)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{</a:t>
            </a:r>
            <a:endParaRPr lang="en-GB" sz="10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line =~ s/^\.\.\//$webpage\//;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line =~ s/^\.\//$webpage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\//;</a:t>
            </a:r>
            <a:endParaRPr lang="el-GR" sz="1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line =~ s/\.\.\///g;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print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OUTFILE $line;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close(OUTFILE);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open(OUTFILE, "file2.txt");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my @contents = (&lt;OUTFILE&gt;);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close(OUTFILE);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my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%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c_hash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 = 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err="1">
                <a:latin typeface="Calibri" pitchFamily="34" charset="0"/>
                <a:cs typeface="Calibri" pitchFamily="34" charset="0"/>
              </a:rPr>
              <a:t>foreach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 my $line (@contents)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 $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c_hash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{$line}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my @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c_unique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 = keys(%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c_hash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open(OUTFILE, "&gt;file2.txt");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foreach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 $line(@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c_unique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print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OUTFILE $line;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close(OUTFILE);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open(OUTFILE, "&gt;&gt;allpages.txt");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foreach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 $line(@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c_unique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line =~ s/$webpage//;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print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OUTFILE $line;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close(OUTFILE);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open(OUTFILE, "allpages.txt");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my @contents = (&lt;OUTFILE&gt;);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close(OUTFILE);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my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%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c_hash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 = 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err="1">
                <a:latin typeface="Calibri" pitchFamily="34" charset="0"/>
                <a:cs typeface="Calibri" pitchFamily="34" charset="0"/>
              </a:rPr>
              <a:t>foreach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 my $line (@contents)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 $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c_hash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{$line}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my @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c_unique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 = keys(%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c_hash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open(OUTFILE, "&gt;allpages.txt");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foreach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 $line(@</a:t>
            </a:r>
            <a:r>
              <a:rPr lang="en-GB" sz="1000" dirty="0" err="1">
                <a:latin typeface="Calibri" pitchFamily="34" charset="0"/>
                <a:cs typeface="Calibri" pitchFamily="34" charset="0"/>
              </a:rPr>
              <a:t>c_unique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0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print </a:t>
            </a:r>
            <a:r>
              <a:rPr lang="en-GB" sz="1000" dirty="0">
                <a:latin typeface="Calibri" pitchFamily="34" charset="0"/>
                <a:cs typeface="Calibri" pitchFamily="34" charset="0"/>
              </a:rPr>
              <a:t>OUTFILE $line;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alibri" pitchFamily="34" charset="0"/>
                <a:cs typeface="Calibri" pitchFamily="34" charset="0"/>
              </a:rPr>
              <a:t> close(OUTFILE</a:t>
            </a:r>
            <a:r>
              <a:rPr lang="en-GB" sz="1000" dirty="0" smtClean="0">
                <a:latin typeface="Calibri" pitchFamily="34" charset="0"/>
                <a:cs typeface="Calibri" pitchFamily="34" charset="0"/>
              </a:rPr>
              <a:t>);</a:t>
            </a:r>
            <a:endParaRPr lang="en-GB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8F7645E-9D63-4902-BFDC-697A653BAB86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692080" y="6489042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26961" y="792288"/>
            <a:ext cx="6417447" cy="105253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sed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'1,/^Content-Type:/d' /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tmp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/$USER/data/file.txt &gt; /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tmp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/$USER/data/content.txt</a:t>
            </a:r>
          </a:p>
          <a:p>
            <a:pPr marL="0" indent="0">
              <a:buNone/>
            </a:pP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cat /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tmp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/$USER/data/content.txt |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grep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-o '&lt;a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href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[^&gt;]*&gt;\|&lt;A HREF[^&gt;]*&gt;'|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grep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-o '"[^"]*"' |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grep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-o '"http:\/\/'$webpage'[^"]*"\|"\.\/[^"]*"\|"\.\.\/[^"]*"' |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sed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's/"//g'|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sed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's/http:\/\///g'|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sed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'/\.\/index\.html/d' |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sed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's/^\.\.\//'$webpage'\//' |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sed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's/^\.\//'$webpage'\//' |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sed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's/\.\.\///g' | sort |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uniq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&gt; /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tmp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/$USER/data/final.txt</a:t>
            </a:r>
          </a:p>
          <a:p>
            <a:pPr marL="0" indent="0">
              <a:buNone/>
            </a:pP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cat /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tmp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/$USER/data/final.txt |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sed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's/'$webpage'//' &gt;&gt; /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tmp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/$USER/data/final2.txt</a:t>
            </a:r>
          </a:p>
          <a:p>
            <a:pPr marL="0" indent="0"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cat /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tmp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/$USER/data/final2.txt | sort |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uniq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&gt; /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tmp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/$USER/data/final2.txt</a:t>
            </a:r>
            <a:endParaRPr lang="en-GB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3" y="1753652"/>
            <a:ext cx="17194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Perl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908720"/>
            <a:ext cx="17194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Bash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73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47" y="116632"/>
            <a:ext cx="8352928" cy="660096"/>
          </a:xfrm>
        </p:spPr>
        <p:txBody>
          <a:bodyPr>
            <a:noAutofit/>
          </a:bodyPr>
          <a:lstStyle/>
          <a:p>
            <a:pPr algn="ctr"/>
            <a:r>
              <a:rPr lang="el-GR" sz="4000" dirty="0" err="1" smtClean="0">
                <a:latin typeface="Calibri" pitchFamily="34" charset="0"/>
                <a:cs typeface="Calibri" pitchFamily="34" charset="0"/>
              </a:rPr>
              <a:t>Κυριωσ</a:t>
            </a:r>
            <a:r>
              <a:rPr lang="el-GR" sz="4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4000" dirty="0" err="1" smtClean="0">
                <a:latin typeface="Calibri" pitchFamily="34" charset="0"/>
                <a:cs typeface="Calibri" pitchFamily="34" charset="0"/>
              </a:rPr>
              <a:t>Προγραμμα</a:t>
            </a:r>
            <a:endParaRPr lang="el-GR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64711" y="1268760"/>
            <a:ext cx="4311745" cy="4589348"/>
          </a:xfrm>
        </p:spPr>
        <p:txBody>
          <a:bodyPr numCol="1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latin typeface="Calibri" pitchFamily="34" charset="0"/>
                <a:cs typeface="Calibri" pitchFamily="34" charset="0"/>
              </a:rPr>
              <a:t>while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($depth &lt; $ARGV[1])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latin typeface="Calibri" pitchFamily="34" charset="0"/>
                <a:cs typeface="Calibri" pitchFamily="34" charset="0"/>
              </a:rPr>
              <a:t>{</a:t>
            </a:r>
            <a:endParaRPr lang="en-GB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depth++;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open(FILE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, "allpages.txt");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my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@contents = (&lt;FILE&gt;);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close(FILE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unlink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("allpages.txt");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foreach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my $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url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(@contents)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name = "http://".$webpage.$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url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getstore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($name, $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textfile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) or die 'Unable to get page';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$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contype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= &amp;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contentType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($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textfile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if ($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contype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==1)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&amp;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lexicon($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textfile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 	</a:t>
            </a: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&amp;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crawler($ARGV[0], $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textfile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print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VISITED $webpage.$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url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else</a:t>
            </a:r>
            <a:endParaRPr lang="en-GB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print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BROKEN $name;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l-GR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}</a:t>
            </a:r>
            <a:endParaRPr lang="el-GR" sz="1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}</a:t>
            </a:r>
            <a:endParaRPr lang="en-GB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latin typeface="Calibri" pitchFamily="34" charset="0"/>
                <a:cs typeface="Calibri" pitchFamily="34" charset="0"/>
              </a:rPr>
              <a:t>}</a:t>
            </a:r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8F7645E-9D63-4902-BFDC-697A653BAB86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692080" y="6489042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9512" y="1484784"/>
            <a:ext cx="4204551" cy="50405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until [ $count -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eq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$depth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((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count=count+1));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cat final2.txt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| sort |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uniq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&gt;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allurls.txt</a:t>
            </a:r>
            <a:endParaRPr lang="en-GB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     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rm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-r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final2.txt</a:t>
            </a:r>
            <a:endParaRPr lang="en-GB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while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read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url</a:t>
            </a:r>
            <a:endParaRPr lang="en-GB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do</a:t>
            </a:r>
            <a:endParaRPr lang="en-GB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openSocket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$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url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kwdikosSelidas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value1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=$?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contentType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value2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=$?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[[ $value1 == 1 &amp;&amp; $value2 == 1 ]];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crawler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lexicon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echo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$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webpage$url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&gt;&gt;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allvisited.txt</a:t>
            </a:r>
            <a:endParaRPr lang="en-GB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fi</a:t>
            </a:r>
            <a:endParaRPr lang="en-GB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GB" sz="1400" dirty="0" err="1" smtClean="0">
                <a:latin typeface="Calibri" pitchFamily="34" charset="0"/>
                <a:cs typeface="Calibri" pitchFamily="34" charset="0"/>
              </a:rPr>
              <a:t>closeSocket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done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&lt;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allurls.txt</a:t>
            </a:r>
            <a:endParaRPr lang="en-GB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1400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cat allvisited.txt 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| sort | </a:t>
            </a:r>
            <a:r>
              <a:rPr lang="en-GB" sz="1400" dirty="0" err="1">
                <a:latin typeface="Calibri" pitchFamily="34" charset="0"/>
                <a:cs typeface="Calibri" pitchFamily="34" charset="0"/>
              </a:rPr>
              <a:t>uniq</a:t>
            </a:r>
            <a:r>
              <a:rPr lang="en-GB" sz="1400" dirty="0">
                <a:latin typeface="Calibri" pitchFamily="34" charset="0"/>
                <a:cs typeface="Calibri" pitchFamily="34" charset="0"/>
              </a:rPr>
              <a:t> -c &gt; </a:t>
            </a:r>
            <a:r>
              <a:rPr lang="en-GB" sz="1400" dirty="0" smtClean="0">
                <a:latin typeface="Calibri" pitchFamily="34" charset="0"/>
                <a:cs typeface="Calibri" pitchFamily="34" charset="0"/>
              </a:rPr>
              <a:t>allvisited.txt</a:t>
            </a:r>
            <a:endParaRPr lang="en-GB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smtClean="0">
                <a:latin typeface="Calibri" pitchFamily="34" charset="0"/>
                <a:cs typeface="Calibri" pitchFamily="34" charset="0"/>
              </a:rPr>
              <a:t>done</a:t>
            </a:r>
            <a:endParaRPr lang="en-GB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400" dirty="0" err="1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8847" y="836712"/>
            <a:ext cx="17194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Perl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616" y="856942"/>
            <a:ext cx="17194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Bash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3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6161112" cy="980728"/>
          </a:xfrm>
        </p:spPr>
        <p:txBody>
          <a:bodyPr>
            <a:normAutofit/>
          </a:bodyPr>
          <a:lstStyle/>
          <a:p>
            <a:pPr algn="ctr"/>
            <a:r>
              <a:rPr lang="el-GR" sz="4800" dirty="0" smtClean="0">
                <a:latin typeface="Calibri" pitchFamily="34" charset="0"/>
                <a:cs typeface="Calibri" pitchFamily="34" charset="0"/>
              </a:rPr>
              <a:t>ΣΥΜΠΕΡΑΣΜΑΤΑ</a:t>
            </a: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560840" cy="5256584"/>
          </a:xfrm>
        </p:spPr>
        <p:txBody>
          <a:bodyPr>
            <a:normAutofit/>
          </a:bodyPr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Η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Perl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είναι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μια γλώσσα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προγραμματισμού με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πολλές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δυνατότητες</a:t>
            </a: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Περισσότερος κώδικας σε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Perl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όμως εύκολος να γραφτεί</a:t>
            </a: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Ενσωμάτωση στον κώδικα μας εντολών που ήταν γνωστές σε εμάς από το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bash</a:t>
            </a:r>
          </a:p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Μισός χρόνος εκτέλεσης απ</a:t>
            </a:r>
            <a:r>
              <a:rPr lang="el-GR" dirty="0">
                <a:latin typeface="Calibri" pitchFamily="34" charset="0"/>
                <a:cs typeface="Calibri" pitchFamily="34" charset="0"/>
              </a:rPr>
              <a:t>’ ότι στο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Bash</a:t>
            </a:r>
            <a:endParaRPr lang="el-GR" dirty="0">
              <a:latin typeface="Calibri" pitchFamily="34" charset="0"/>
              <a:cs typeface="Calibri" pitchFamily="34" charset="0"/>
            </a:endParaRPr>
          </a:p>
          <a:p>
            <a:r>
              <a:rPr lang="el-GR" dirty="0">
                <a:latin typeface="Calibri" pitchFamily="34" charset="0"/>
                <a:cs typeface="Calibri" pitchFamily="34" charset="0"/>
              </a:rPr>
              <a:t>Πολύ εύκολο να βρεθούν και να διορθωθούν λάθη στον κώδικα </a:t>
            </a:r>
            <a:r>
              <a:rPr lang="el-GR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l-GR" dirty="0">
                <a:latin typeface="Calibri" pitchFamily="34" charset="0"/>
                <a:cs typeface="Calibri" pitchFamily="34" charset="0"/>
              </a:rPr>
              <a:t>περισσότερες μεταβλητές πίνακες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.</a:t>
            </a: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Καμία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ιδιομορφία στον κώδικα όπως έχει το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Bash</a:t>
            </a:r>
            <a:endParaRPr lang="el-GR" dirty="0">
              <a:latin typeface="Calibri" pitchFamily="34" charset="0"/>
              <a:cs typeface="Calibri" pitchFamily="34" charset="0"/>
            </a:endParaRPr>
          </a:p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Πιο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κοντά σε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high-level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γλώσσα.</a:t>
            </a:r>
          </a:p>
          <a:p>
            <a:endParaRPr lang="el-GR" dirty="0"/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endParaRPr lang="el-G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E72AED-E2BA-432B-ABE2-03E3586A0FFF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796136" y="6492240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868958"/>
          </a:xfrm>
        </p:spPr>
        <p:txBody>
          <a:bodyPr>
            <a:normAutofit/>
          </a:bodyPr>
          <a:lstStyle/>
          <a:p>
            <a:pPr algn="ctr"/>
            <a:r>
              <a:rPr lang="el-GR" sz="4800" dirty="0" smtClean="0">
                <a:latin typeface="Calibri" pitchFamily="34" charset="0"/>
                <a:cs typeface="Calibri" pitchFamily="34" charset="0"/>
              </a:rPr>
              <a:t>ΒΙΒΛΙΟΓΡΑΦΙΑ</a:t>
            </a: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7733899" cy="487375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Learning Perl, Randal L.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Schwaartz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Third Edition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http://</a:t>
            </a:r>
            <a:r>
              <a:rPr lang="en-US" dirty="0" smtClean="0">
                <a:latin typeface="Calibri" pitchFamily="34" charset="0"/>
                <a:cs typeface="Calibri" pitchFamily="34" charset="0"/>
                <a:hlinkClick r:id="rId2"/>
              </a:rPr>
              <a:t>www.perl.org/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Calibri" pitchFamily="34" charset="0"/>
                <a:cs typeface="Calibri" pitchFamily="34" charset="0"/>
                <a:hlinkClick r:id="rId3"/>
              </a:rPr>
              <a:t>http://el.wikipedia.org/wiki/Perl</a:t>
            </a: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Calibri" pitchFamily="34" charset="0"/>
                <a:cs typeface="Calibri" pitchFamily="34" charset="0"/>
                <a:hlinkClick r:id="rId4"/>
              </a:rPr>
              <a:t>http://dide.flo.sch.gr/Plinet/Tutorials/Tutorials-Perl.html</a:t>
            </a: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Calibri" pitchFamily="34" charset="0"/>
                <a:cs typeface="Calibri" pitchFamily="34" charset="0"/>
                <a:hlinkClick r:id="rId5"/>
              </a:rPr>
              <a:t>http://www.eeei.gr/programming/perl/index.html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Calibri" pitchFamily="34" charset="0"/>
                <a:cs typeface="Calibri" pitchFamily="34" charset="0"/>
                <a:hlinkClick r:id="rId6"/>
              </a:rPr>
              <a:t>http://</a:t>
            </a:r>
            <a:r>
              <a:rPr lang="en-GB" dirty="0" smtClean="0">
                <a:latin typeface="Calibri" pitchFamily="34" charset="0"/>
                <a:cs typeface="Calibri" pitchFamily="34" charset="0"/>
                <a:hlinkClick r:id="rId6"/>
              </a:rPr>
              <a:t>www.docstoc.com/docs/23978204/Programming-in-Perl-History-Advantages-of-Perl-Perl-Is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Calibri" pitchFamily="34" charset="0"/>
                <a:cs typeface="Calibri" pitchFamily="34" charset="0"/>
                <a:hlinkClick r:id="rId7"/>
              </a:rPr>
              <a:t>http://</a:t>
            </a:r>
            <a:r>
              <a:rPr lang="en-GB" dirty="0" smtClean="0">
                <a:latin typeface="Calibri" pitchFamily="34" charset="0"/>
                <a:cs typeface="Calibri" pitchFamily="34" charset="0"/>
                <a:hlinkClick r:id="rId7"/>
              </a:rPr>
              <a:t>www.answerbag.com/q_view/16515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Calibri" pitchFamily="34" charset="0"/>
                <a:cs typeface="Calibri" pitchFamily="34" charset="0"/>
                <a:hlinkClick r:id="rId8"/>
              </a:rPr>
              <a:t>http://www.tipstoremember.com/benefits-of-perl-programming-language</a:t>
            </a:r>
            <a:r>
              <a:rPr lang="en-GB" dirty="0" smtClean="0">
                <a:latin typeface="Calibri" pitchFamily="34" charset="0"/>
                <a:cs typeface="Calibri" pitchFamily="34" charset="0"/>
                <a:hlinkClick r:id="rId8"/>
              </a:rPr>
              <a:t>/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Calibri" pitchFamily="34" charset="0"/>
                <a:cs typeface="Calibri" pitchFamily="34" charset="0"/>
                <a:hlinkClick r:id="rId9"/>
              </a:rPr>
              <a:t>http://www.geekinterview.com/question_details/58751</a:t>
            </a:r>
            <a:endParaRPr lang="en-GB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85E6CC-E38F-4AFE-A229-1EB09EB6FD74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796136" y="6492240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14" y="2564904"/>
            <a:ext cx="3672408" cy="3988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83568" y="535613"/>
            <a:ext cx="75697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l-G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Ευχαριστούμε </a:t>
            </a:r>
          </a:p>
          <a:p>
            <a:pPr algn="ctr"/>
            <a:r>
              <a:rPr lang="el-G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για την προσοχή σας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26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5" descr="C:\Users\Loukas\Dropbox\UCY\ΕΠΛ 371\Presentation\Perl Timeline.jpg"/>
          <p:cNvPicPr>
            <a:picLocks noChangeAspect="1" noChangeArrowheads="1"/>
          </p:cNvPicPr>
          <p:nvPr/>
        </p:nvPicPr>
        <p:blipFill>
          <a:blip r:embed="rId3" cstate="print"/>
          <a:srcRect b="10345"/>
          <a:stretch>
            <a:fillRect/>
          </a:stretch>
        </p:blipFill>
        <p:spPr bwMode="auto">
          <a:xfrm>
            <a:off x="539552" y="4509120"/>
            <a:ext cx="7376060" cy="187220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6377136" cy="796950"/>
          </a:xfrm>
        </p:spPr>
        <p:txBody>
          <a:bodyPr>
            <a:normAutofit/>
          </a:bodyPr>
          <a:lstStyle/>
          <a:p>
            <a:pPr algn="ctr"/>
            <a:r>
              <a:rPr lang="el-GR" sz="4400" dirty="0" smtClean="0">
                <a:latin typeface="Calibri" pitchFamily="34" charset="0"/>
                <a:cs typeface="Calibri" pitchFamily="34" charset="0"/>
              </a:rPr>
              <a:t>ΙΣΤΟΡΙΚΗ ΑΝΑΔΡΟΜΗ</a:t>
            </a:r>
            <a:endParaRPr lang="el-GR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980728"/>
            <a:ext cx="4104456" cy="51331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Δημιουργός: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Larry Wall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l-GR" sz="2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</a:rPr>
              <a:t>η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 έκδοση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1987</a:t>
            </a:r>
          </a:p>
          <a:p>
            <a:pPr lvl="1">
              <a:lnSpc>
                <a:spcPct val="150000"/>
              </a:lnSpc>
            </a:pPr>
            <a:r>
              <a:rPr lang="el-GR" sz="2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</a:rPr>
              <a:t>η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 έκδοση : 1988</a:t>
            </a:r>
          </a:p>
          <a:p>
            <a:pPr lvl="1">
              <a:lnSpc>
                <a:spcPct val="150000"/>
              </a:lnSpc>
            </a:pPr>
            <a:r>
              <a:rPr lang="el-GR" sz="2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</a:rPr>
              <a:t>η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 έκδοση : 1989</a:t>
            </a:r>
          </a:p>
          <a:p>
            <a:pPr lvl="1">
              <a:lnSpc>
                <a:spcPct val="150000"/>
              </a:lnSpc>
            </a:pPr>
            <a:r>
              <a:rPr lang="el-GR" sz="20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</a:rPr>
              <a:t>η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 έκδοση : 1991</a:t>
            </a:r>
            <a:endParaRPr lang="el-GR" sz="2000" i="1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l-G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5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η</a:t>
            </a:r>
            <a:r>
              <a:rPr lang="el-G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έκδοση : 1994</a:t>
            </a:r>
            <a:endParaRPr lang="el-GR" sz="2000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l-G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6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η</a:t>
            </a:r>
            <a:r>
              <a:rPr lang="el-G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έκδοση : ????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891D01-6801-4F79-BA0C-BD8B53DA875D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54" name="AutoShape 2" descr="http://upload.wikimedia.org/wikipedia/commons/4/42/Perl_histor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3556" name="AutoShape 4" descr="http://upload.wikimedia.org/wikipedia/commons/4/42/Perl_histor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8" name="Rectangle 7">
            <a:hlinkClick r:id="rId4"/>
          </p:cNvPr>
          <p:cNvSpPr/>
          <p:nvPr/>
        </p:nvSpPr>
        <p:spPr>
          <a:xfrm>
            <a:off x="1800200" y="630932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 smtClean="0">
                <a:latin typeface="Calibri" pitchFamily="34" charset="0"/>
                <a:cs typeface="Calibri" pitchFamily="34" charset="0"/>
              </a:rPr>
              <a:t>http://</a:t>
            </a:r>
            <a:r>
              <a:rPr lang="en-GB" sz="1100" dirty="0" smtClean="0">
                <a:latin typeface="Calibri" pitchFamily="34" charset="0"/>
                <a:cs typeface="Calibri" pitchFamily="34" charset="0"/>
                <a:hlinkClick r:id="rId4"/>
              </a:rPr>
              <a:t>upload.wikimedia.org/wikipedia/commons/4/42/Perl_history.svg</a:t>
            </a:r>
            <a:endParaRPr lang="el-GR" sz="1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558" name="Picture 6" descr="C:\Users\Loukas\Dropbox\UCY\ΕΠΛ 371\Presentation\cam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1916832"/>
            <a:ext cx="2016224" cy="2189663"/>
          </a:xfrm>
          <a:prstGeom prst="rect">
            <a:avLst/>
          </a:prstGeom>
          <a:noFill/>
        </p:spPr>
      </p:pic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5652120" y="6492240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l-GR" sz="4800" dirty="0" smtClean="0">
                <a:latin typeface="Calibri" pitchFamily="34" charset="0"/>
                <a:cs typeface="Calibri" pitchFamily="34" charset="0"/>
              </a:rPr>
              <a:t>Πλατφορμεσ Εκτελεσησ</a:t>
            </a: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4D994E-F9BE-4A01-990B-2E4C06FAA06E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620072" y="6492240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2530" name="Picture 2" descr="http://4.bp.blogspot.com/_1i7EX7a2ELY/TH7TaxKMPpI/AAAAAAAAAV4/WPgB6l7ONPc/s400/tux,linux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556792"/>
            <a:ext cx="1080120" cy="1036034"/>
          </a:xfrm>
          <a:prstGeom prst="rect">
            <a:avLst/>
          </a:prstGeom>
          <a:noFill/>
        </p:spPr>
      </p:pic>
      <p:pic>
        <p:nvPicPr>
          <p:cNvPr id="22532" name="Picture 4" descr="http://2.bp.blogspot.com/_S9SvwLExUEQ/TGxCYbvz4GI/AAAAAAAAAUo/WEnXSHUkDDo/s1600/OpenSolaris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284984"/>
            <a:ext cx="1967281" cy="706427"/>
          </a:xfrm>
          <a:prstGeom prst="rect">
            <a:avLst/>
          </a:prstGeom>
          <a:noFill/>
        </p:spPr>
      </p:pic>
      <p:pic>
        <p:nvPicPr>
          <p:cNvPr id="22534" name="Picture 6" descr="http://techstroke.com/wp-content/uploads/2011/04/solari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869160"/>
            <a:ext cx="1917769" cy="995190"/>
          </a:xfrm>
          <a:prstGeom prst="rect">
            <a:avLst/>
          </a:prstGeom>
          <a:noFill/>
        </p:spPr>
      </p:pic>
      <p:pic>
        <p:nvPicPr>
          <p:cNvPr id="22536" name="Picture 8" descr="http://cogadget.com/cogadget/wp-content/uploads/2009/05/ms-windows-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1340768"/>
            <a:ext cx="1872208" cy="1208425"/>
          </a:xfrm>
          <a:prstGeom prst="rect">
            <a:avLst/>
          </a:prstGeom>
          <a:noFill/>
        </p:spPr>
      </p:pic>
      <p:pic>
        <p:nvPicPr>
          <p:cNvPr id="22538" name="Picture 10" descr="http://upload.wikimedia.org/wikipedia/en/thumb/8/81/Mac_OS_Logo_with_Text.svg/200px-Mac_OS_Logo_with_Text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7824" y="3429000"/>
            <a:ext cx="1091489" cy="1036916"/>
          </a:xfrm>
          <a:prstGeom prst="rect">
            <a:avLst/>
          </a:prstGeom>
          <a:noFill/>
        </p:spPr>
      </p:pic>
      <p:pic>
        <p:nvPicPr>
          <p:cNvPr id="22542" name="Picture 14" descr="http://i1-news.softpedia-static.com/images/news2/Celebrating-10-Years-of-Mac-OS-X-with-Bertrand-Serlet-the-Man-Behind-it-All-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16016" y="3068960"/>
            <a:ext cx="1224136" cy="1310343"/>
          </a:xfrm>
          <a:prstGeom prst="rect">
            <a:avLst/>
          </a:prstGeom>
          <a:noFill/>
        </p:spPr>
      </p:pic>
      <p:pic>
        <p:nvPicPr>
          <p:cNvPr id="22544" name="Picture 16" descr="http://www.freebsd.org/logo/logo-full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6136" y="1628800"/>
            <a:ext cx="2318888" cy="836712"/>
          </a:xfrm>
          <a:prstGeom prst="rect">
            <a:avLst/>
          </a:prstGeom>
          <a:noFill/>
        </p:spPr>
      </p:pic>
      <p:pic>
        <p:nvPicPr>
          <p:cNvPr id="22546" name="Picture 18" descr="http://ircrash.com/wp-content/uploads/2011/09/openbs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00192" y="2780928"/>
            <a:ext cx="1728192" cy="1391449"/>
          </a:xfrm>
          <a:prstGeom prst="rect">
            <a:avLst/>
          </a:prstGeom>
          <a:noFill/>
        </p:spPr>
      </p:pic>
      <p:pic>
        <p:nvPicPr>
          <p:cNvPr id="22548" name="Picture 20" descr="http://www.netbsd.org/images/NetBS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00192" y="4725144"/>
            <a:ext cx="1368152" cy="1047776"/>
          </a:xfrm>
          <a:prstGeom prst="rect">
            <a:avLst/>
          </a:prstGeom>
          <a:noFill/>
        </p:spPr>
      </p:pic>
      <p:pic>
        <p:nvPicPr>
          <p:cNvPr id="22550" name="Picture 22" descr="http://blackberryrocks.com/wp-content/uploads/2011/10/QNX-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63888" y="5229200"/>
            <a:ext cx="1808831" cy="5155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1497"/>
            <a:ext cx="5760640" cy="940966"/>
          </a:xfrm>
        </p:spPr>
        <p:txBody>
          <a:bodyPr>
            <a:normAutofit/>
          </a:bodyPr>
          <a:lstStyle/>
          <a:p>
            <a:pPr algn="ctr"/>
            <a:r>
              <a:rPr lang="el-GR" sz="4800" dirty="0" smtClean="0">
                <a:latin typeface="Calibri" pitchFamily="34" charset="0"/>
                <a:cs typeface="Calibri" pitchFamily="34" charset="0"/>
              </a:rPr>
              <a:t>ΠΛΕΟΝΕΚΤΗΜΑΤΑ</a:t>
            </a: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859216" cy="55892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Φορητότητα</a:t>
            </a:r>
          </a:p>
          <a:p>
            <a:pPr>
              <a:lnSpc>
                <a:spcPct val="150000"/>
              </a:lnSpc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Ισχυρά προγράμματα με λίγες γραμμές κώδικα</a:t>
            </a:r>
          </a:p>
          <a:p>
            <a:pPr>
              <a:lnSpc>
                <a:spcPct val="150000"/>
              </a:lnSpc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Ενδιάμεση γλώσσα μεταξύ </a:t>
            </a:r>
            <a:r>
              <a:rPr lang="el-GR" dirty="0" err="1" smtClean="0">
                <a:latin typeface="Calibri" pitchFamily="34" charset="0"/>
                <a:cs typeface="Calibri" pitchFamily="34" charset="0"/>
              </a:rPr>
              <a:t>μεταγλωττίσιμων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 γλωσσών και του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shell programming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Εργασίες ανάλυσης (data parsing)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εξαγωγής (extraction) και χειρισμού (manipulation) δεδομένων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κυρίως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strings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l-GR" dirty="0">
                <a:latin typeface="Calibri" pitchFamily="34" charset="0"/>
                <a:cs typeface="Calibri" pitchFamily="34" charset="0"/>
              </a:rPr>
              <a:t>Επεξεργασία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string</a:t>
            </a:r>
            <a:r>
              <a:rPr lang="en-GB" dirty="0">
                <a:latin typeface="Calibri" pitchFamily="34" charset="0"/>
                <a:cs typeface="Calibri" pitchFamily="34" charset="0"/>
              </a:rPr>
              <a:t>s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dirty="0">
                <a:latin typeface="Calibri" pitchFamily="34" charset="0"/>
                <a:cs typeface="Calibri" pitchFamily="34" charset="0"/>
              </a:rPr>
              <a:t>με κανονικές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l-GR" dirty="0" smtClean="0">
                <a:latin typeface="Calibri" pitchFamily="34" charset="0"/>
                <a:cs typeface="Calibri" pitchFamily="34" charset="0"/>
              </a:rPr>
            </a:br>
            <a:r>
              <a:rPr lang="el-GR" dirty="0" smtClean="0">
                <a:latin typeface="Calibri" pitchFamily="34" charset="0"/>
                <a:cs typeface="Calibri" pitchFamily="34" charset="0"/>
              </a:rPr>
              <a:t>εκφράσεις</a:t>
            </a:r>
            <a:endParaRPr lang="el-GR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04E0BFB-1A4A-4388-A571-F070B10285F4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692080" y="6492240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://1.bp.blogspot.com/-NeJUUV4ptQM/TxM2kzUC_4I/AAAAAAAAMPo/BpTja9Ya4cs/s1600/thumbs_up_bci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81128"/>
            <a:ext cx="2044810" cy="17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221274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800" dirty="0" smtClean="0">
                <a:latin typeface="Calibri" pitchFamily="34" charset="0"/>
                <a:cs typeface="Calibri" pitchFamily="34" charset="0"/>
              </a:rPr>
              <a:t>ΠΛΕΟΝΕΚΤΗΜΑΤΑ</a:t>
            </a:r>
            <a:r>
              <a:rPr lang="en-GB" sz="4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4800" dirty="0" smtClean="0">
                <a:latin typeface="Calibri" pitchFamily="34" charset="0"/>
                <a:cs typeface="Calibri" pitchFamily="34" charset="0"/>
              </a:rPr>
              <a:t>ΣΥΝΕΧΕΙΑ...</a:t>
            </a: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859216" cy="52051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l-GR" dirty="0">
                <a:latin typeface="Calibri" pitchFamily="34" charset="0"/>
                <a:cs typeface="Calibri" pitchFamily="34" charset="0"/>
              </a:rPr>
              <a:t>Ευέλικτη γλώσσα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el-GR" dirty="0">
                <a:latin typeface="Calibri" pitchFamily="34" charset="0"/>
                <a:cs typeface="Calibri" pitchFamily="34" charset="0"/>
              </a:rPr>
              <a:t>Εύκολη δέσμευση – αποδέσμευση μνήμης</a:t>
            </a:r>
          </a:p>
          <a:p>
            <a:pPr>
              <a:lnSpc>
                <a:spcPct val="200000"/>
              </a:lnSpc>
            </a:pPr>
            <a:r>
              <a:rPr lang="el-GR" dirty="0">
                <a:latin typeface="Calibri" pitchFamily="34" charset="0"/>
                <a:cs typeface="Calibri" pitchFamily="34" charset="0"/>
              </a:rPr>
              <a:t>Δεν χρειάζονται δηλώσεις μεταβλητών</a:t>
            </a:r>
          </a:p>
          <a:p>
            <a:pPr>
              <a:lnSpc>
                <a:spcPct val="200000"/>
              </a:lnSpc>
            </a:pPr>
            <a:r>
              <a:rPr lang="en-GB" dirty="0">
                <a:latin typeface="Calibri" pitchFamily="34" charset="0"/>
                <a:cs typeface="Calibri" pitchFamily="34" charset="0"/>
              </a:rPr>
              <a:t>CPAN</a:t>
            </a:r>
          </a:p>
          <a:p>
            <a:pPr>
              <a:lnSpc>
                <a:spcPct val="200000"/>
              </a:lnSpc>
            </a:pPr>
            <a:r>
              <a:rPr lang="en-GB" dirty="0">
                <a:latin typeface="Calibri" pitchFamily="34" charset="0"/>
                <a:cs typeface="Calibri" pitchFamily="34" charset="0"/>
              </a:rPr>
              <a:t>Modularity &amp; Reusability</a:t>
            </a:r>
            <a:endParaRPr lang="el-GR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Αντικειμενοστρέφεια</a:t>
            </a:r>
            <a:endParaRPr lang="el-G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04E0BFB-1A4A-4388-A571-F070B10285F4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692080" y="6492240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://1.bp.blogspot.com/-NeJUUV4ptQM/TxM2kzUC_4I/AAAAAAAAMPo/BpTja9Ya4cs/s1600/thumbs_up_bci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61048"/>
            <a:ext cx="2461839" cy="21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4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5688632" cy="868958"/>
          </a:xfrm>
        </p:spPr>
        <p:txBody>
          <a:bodyPr>
            <a:normAutofit/>
          </a:bodyPr>
          <a:lstStyle/>
          <a:p>
            <a:pPr algn="ctr"/>
            <a:r>
              <a:rPr lang="el-GR" sz="4800" dirty="0" smtClean="0">
                <a:latin typeface="Calibri" pitchFamily="34" charset="0"/>
                <a:cs typeface="Calibri" pitchFamily="34" charset="0"/>
              </a:rPr>
              <a:t>ΜΕΙΟΝΕΚΤΗΜΑΤΑ</a:t>
            </a: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Μεγάλα προγράμματα </a:t>
            </a:r>
            <a: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 Δύσκολα στη διαχείριση</a:t>
            </a:r>
          </a:p>
          <a:p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Πολλές φορές ο κώδικας είναι περισσότερος σε σχέση με </a:t>
            </a:r>
            <a:r>
              <a:rPr lang="el-GR" smtClean="0">
                <a:latin typeface="Calibri" pitchFamily="34" charset="0"/>
                <a:cs typeface="Calibri" pitchFamily="34" charset="0"/>
              </a:rPr>
              <a:t>άλλη </a:t>
            </a:r>
            <a:r>
              <a:rPr lang="el-GR" smtClean="0">
                <a:latin typeface="Calibri" pitchFamily="34" charset="0"/>
                <a:cs typeface="Calibri" pitchFamily="34" charset="0"/>
              </a:rPr>
              <a:t>γλώσσα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l-GR" dirty="0" smtClean="0">
                <a:latin typeface="Calibri" pitchFamily="34" charset="0"/>
                <a:cs typeface="Calibri" pitchFamily="34" charset="0"/>
              </a:rPr>
            </a:b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Μερικές φορές είναι επικίνδυνα ευέλικτη για μια γλώσσα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προγραμματισμού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endParaRPr lang="el-GR" dirty="0">
              <a:latin typeface="Calibri" pitchFamily="34" charset="0"/>
              <a:cs typeface="Calibri" pitchFamily="34" charset="0"/>
            </a:endParaRPr>
          </a:p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Δύσκολη η δημιουργία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executable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endParaRPr lang="el-GR" dirty="0">
              <a:latin typeface="Calibri" pitchFamily="34" charset="0"/>
              <a:cs typeface="Calibri" pitchFamily="34" charset="0"/>
            </a:endParaRPr>
          </a:p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Για φορητότητα χρειάζεται επανεγκατάσταση!</a:t>
            </a:r>
            <a:br>
              <a:rPr lang="el-GR" dirty="0" smtClean="0">
                <a:latin typeface="Calibri" pitchFamily="34" charset="0"/>
                <a:cs typeface="Calibri" pitchFamily="34" charset="0"/>
              </a:rPr>
            </a:br>
            <a:endParaRPr lang="el-G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9BFD75-366C-44ED-8613-24203BCE512E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692080" y="6519624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240" y="3665241"/>
            <a:ext cx="1584176" cy="148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5945088" cy="1143000"/>
          </a:xfrm>
        </p:spPr>
        <p:txBody>
          <a:bodyPr>
            <a:normAutofit/>
          </a:bodyPr>
          <a:lstStyle/>
          <a:p>
            <a:pPr algn="ctr"/>
            <a:r>
              <a:rPr lang="el-GR" sz="4800" dirty="0" smtClean="0">
                <a:latin typeface="Calibri" pitchFamily="34" charset="0"/>
                <a:cs typeface="Calibri" pitchFamily="34" charset="0"/>
              </a:rPr>
              <a:t>ΕΓΚΑΤΑΣΤΑΣΗ</a:t>
            </a: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Διατίθεται δωρεάν</a:t>
            </a:r>
            <a:r>
              <a:rPr lang="el-GR" dirty="0">
                <a:latin typeface="Calibri" pitchFamily="34" charset="0"/>
                <a:cs typeface="Calibri" pitchFamily="34" charset="0"/>
              </a:rPr>
              <a:t>!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GNU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licence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Πηγαίος κώδικας: </a:t>
            </a:r>
            <a:r>
              <a:rPr lang="en-GB" dirty="0">
                <a:latin typeface="Calibri" pitchFamily="34" charset="0"/>
                <a:cs typeface="Calibri" pitchFamily="34" charset="0"/>
                <a:hlinkClick r:id="rId3"/>
              </a:rPr>
              <a:t>http://www.perl.org/get.html</a:t>
            </a:r>
            <a:endParaRPr lang="el-G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Εκδόσεις για όλα τα λειτουργικά!</a:t>
            </a: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l-GR" dirty="0" smtClean="0">
                <a:latin typeface="Calibri" pitchFamily="34" charset="0"/>
                <a:cs typeface="Calibri" pitchFamily="34" charset="0"/>
              </a:rPr>
              <a:t>Πλατφόρμες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 Linux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 by default </a:t>
            </a:r>
            <a:r>
              <a:rPr lang="el-GR" dirty="0" smtClean="0">
                <a:latin typeface="Calibri" pitchFamily="34" charset="0"/>
                <a:cs typeface="Calibri" pitchFamily="34" charset="0"/>
              </a:rPr>
              <a:t>εγκατάσταση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10F5EB-F7C0-41B6-A146-042FEA31A80A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652120" y="6492240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247056"/>
            <a:ext cx="208823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025208" cy="940966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>
                <a:latin typeface="Calibri" pitchFamily="34" charset="0"/>
                <a:cs typeface="Calibri" pitchFamily="34" charset="0"/>
              </a:rPr>
              <a:t>“hello world”</a:t>
            </a:r>
            <a:endParaRPr lang="el-GR" sz="48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44866799"/>
              </p:ext>
            </p:extLst>
          </p:nvPr>
        </p:nvGraphicFramePr>
        <p:xfrm>
          <a:off x="704800" y="1600200"/>
          <a:ext cx="7467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sz="1800" u="sng" dirty="0" smtClean="0">
                          <a:latin typeface="Calibri" pitchFamily="34" charset="0"/>
                          <a:cs typeface="Calibri" pitchFamily="34" charset="0"/>
                        </a:rPr>
                        <a:t>Κώδικας</a:t>
                      </a:r>
                      <a:r>
                        <a:rPr lang="en-US" sz="1800" u="sng" dirty="0" smtClean="0">
                          <a:latin typeface="Calibri" pitchFamily="34" charset="0"/>
                          <a:cs typeface="Calibri" pitchFamily="34" charset="0"/>
                        </a:rPr>
                        <a:t> : </a:t>
                      </a:r>
                      <a:r>
                        <a:rPr lang="en-GB" sz="1800" u="sng" dirty="0" smtClean="0">
                          <a:latin typeface="Calibri" pitchFamily="34" charset="0"/>
                          <a:cs typeface="Calibri" pitchFamily="34" charset="0"/>
                        </a:rPr>
                        <a:t>program</a:t>
                      </a:r>
                      <a:r>
                        <a:rPr lang="en-US" sz="1800" u="sng" dirty="0" smtClean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r>
                        <a:rPr lang="en-US" sz="1800" u="sng" dirty="0" err="1" smtClean="0">
                          <a:latin typeface="Calibri" pitchFamily="34" charset="0"/>
                          <a:cs typeface="Calibri" pitchFamily="34" charset="0"/>
                        </a:rPr>
                        <a:t>pl</a:t>
                      </a:r>
                      <a:r>
                        <a:rPr lang="el-GR" sz="1800" u="sng" dirty="0" smtClean="0">
                          <a:latin typeface="Calibri" pitchFamily="34" charset="0"/>
                          <a:cs typeface="Calibri" pitchFamily="34" charset="0"/>
                        </a:rPr>
                        <a:t> – 1</a:t>
                      </a:r>
                      <a:r>
                        <a:rPr lang="el-GR" sz="1800" u="sng" baseline="30000" dirty="0" smtClean="0">
                          <a:latin typeface="Calibri" pitchFamily="34" charset="0"/>
                          <a:cs typeface="Calibri" pitchFamily="34" charset="0"/>
                        </a:rPr>
                        <a:t>ος</a:t>
                      </a:r>
                      <a:r>
                        <a:rPr lang="el-GR" sz="1800" u="sng" dirty="0" smtClean="0">
                          <a:latin typeface="Calibri" pitchFamily="34" charset="0"/>
                          <a:cs typeface="Calibri" pitchFamily="34" charset="0"/>
                        </a:rPr>
                        <a:t> Τρόπος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u="sng" dirty="0" smtClean="0">
                          <a:latin typeface="Calibri" pitchFamily="34" charset="0"/>
                          <a:cs typeface="Calibri" pitchFamily="34" charset="0"/>
                        </a:rPr>
                        <a:t>Κώδικας</a:t>
                      </a:r>
                      <a:r>
                        <a:rPr lang="en-US" sz="1800" u="sng" dirty="0" smtClean="0">
                          <a:latin typeface="Calibri" pitchFamily="34" charset="0"/>
                          <a:cs typeface="Calibri" pitchFamily="34" charset="0"/>
                        </a:rPr>
                        <a:t> : program.pl</a:t>
                      </a:r>
                      <a:r>
                        <a:rPr lang="el-GR" sz="1800" u="sng" dirty="0" smtClean="0">
                          <a:latin typeface="Calibri" pitchFamily="34" charset="0"/>
                          <a:cs typeface="Calibri" pitchFamily="34" charset="0"/>
                        </a:rPr>
                        <a:t> – 2</a:t>
                      </a:r>
                      <a:r>
                        <a:rPr lang="el-GR" sz="1800" u="sng" baseline="30000" dirty="0" smtClean="0">
                          <a:latin typeface="Calibri" pitchFamily="34" charset="0"/>
                          <a:cs typeface="Calibri" pitchFamily="34" charset="0"/>
                        </a:rPr>
                        <a:t>ος</a:t>
                      </a:r>
                      <a:r>
                        <a:rPr lang="el-GR" sz="1800" u="sng" dirty="0" smtClean="0">
                          <a:latin typeface="Calibri" pitchFamily="34" charset="0"/>
                          <a:cs typeface="Calibri" pitchFamily="34" charset="0"/>
                        </a:rPr>
                        <a:t> Τρόπος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print “Hello World\n”;</a:t>
                      </a:r>
                      <a:endParaRPr lang="el-GR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#!/</a:t>
                      </a: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usr</a:t>
                      </a: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/bin/</a:t>
                      </a:r>
                      <a:r>
                        <a:rPr lang="en-US" sz="1800" dirty="0" err="1" smtClean="0">
                          <a:latin typeface="Calibri" pitchFamily="34" charset="0"/>
                          <a:cs typeface="Calibri" pitchFamily="34" charset="0"/>
                        </a:rPr>
                        <a:t>perl</a:t>
                      </a:r>
                      <a:endParaRPr lang="el-GR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>
                        <a:buNone/>
                      </a:pPr>
                      <a:endParaRPr lang="en-US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print  “Hello World\n”;</a:t>
                      </a:r>
                      <a:endParaRPr lang="el-GR" sz="1800" u="sng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E52C85-9E4C-4D3F-9742-E9A47A25E568}" type="datetime1">
              <a:rPr lang="el-GR" smtClean="0">
                <a:latin typeface="Calibri" pitchFamily="34" charset="0"/>
                <a:cs typeface="Calibri" pitchFamily="34" charset="0"/>
              </a:rPr>
              <a:t>24/4/2012</a:t>
            </a:fld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652120" y="6479483"/>
            <a:ext cx="3200400" cy="365760"/>
          </a:xfrm>
        </p:spPr>
        <p:txBody>
          <a:bodyPr/>
          <a:lstStyle/>
          <a:p>
            <a:r>
              <a:rPr lang="el-GR" dirty="0" smtClean="0">
                <a:latin typeface="Calibri" pitchFamily="34" charset="0"/>
                <a:cs typeface="Calibri" pitchFamily="34" charset="0"/>
              </a:rPr>
              <a:t>ΕΠΛ 371 - Προγραμματισμός Συστημάτων</a:t>
            </a:r>
            <a:endParaRPr lang="el-GR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828010"/>
              </p:ext>
            </p:extLst>
          </p:nvPr>
        </p:nvGraphicFramePr>
        <p:xfrm>
          <a:off x="683568" y="4005064"/>
          <a:ext cx="748883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u="sng" dirty="0" smtClean="0">
                          <a:latin typeface="Calibri" pitchFamily="34" charset="0"/>
                          <a:cs typeface="Calibri" pitchFamily="34" charset="0"/>
                        </a:rPr>
                        <a:t>Εκτέλεση</a:t>
                      </a:r>
                      <a:r>
                        <a:rPr lang="el-GR" sz="1800" u="sng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u="sng" dirty="0" smtClean="0">
                          <a:latin typeface="Calibri" pitchFamily="34" charset="0"/>
                          <a:cs typeface="Calibri" pitchFamily="34" charset="0"/>
                        </a:rPr>
                        <a:t>: </a:t>
                      </a:r>
                      <a:r>
                        <a:rPr lang="en-GB" sz="1800" u="sng" dirty="0" smtClean="0">
                          <a:latin typeface="Calibri" pitchFamily="34" charset="0"/>
                          <a:cs typeface="Calibri" pitchFamily="34" charset="0"/>
                        </a:rPr>
                        <a:t>program</a:t>
                      </a:r>
                      <a:r>
                        <a:rPr lang="en-US" sz="1800" u="sng" dirty="0" smtClean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r>
                        <a:rPr lang="en-US" sz="1800" u="sng" dirty="0" err="1" smtClean="0">
                          <a:latin typeface="Calibri" pitchFamily="34" charset="0"/>
                          <a:cs typeface="Calibri" pitchFamily="34" charset="0"/>
                        </a:rPr>
                        <a:t>pl</a:t>
                      </a:r>
                      <a:r>
                        <a:rPr lang="el-GR" sz="1800" u="sng" dirty="0" smtClean="0">
                          <a:latin typeface="Calibri" pitchFamily="34" charset="0"/>
                          <a:cs typeface="Calibri" pitchFamily="34" charset="0"/>
                        </a:rPr>
                        <a:t> – 1</a:t>
                      </a:r>
                      <a:r>
                        <a:rPr lang="el-GR" sz="1800" u="sng" baseline="30000" dirty="0" smtClean="0">
                          <a:latin typeface="Calibri" pitchFamily="34" charset="0"/>
                          <a:cs typeface="Calibri" pitchFamily="34" charset="0"/>
                        </a:rPr>
                        <a:t>ος</a:t>
                      </a:r>
                      <a:r>
                        <a:rPr lang="el-GR" sz="1800" u="sng" dirty="0" smtClean="0">
                          <a:latin typeface="Calibri" pitchFamily="34" charset="0"/>
                          <a:cs typeface="Calibri" pitchFamily="34" charset="0"/>
                        </a:rPr>
                        <a:t> Τρόπος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u="sng" dirty="0" smtClean="0">
                          <a:latin typeface="Calibri" pitchFamily="34" charset="0"/>
                          <a:cs typeface="Calibri" pitchFamily="34" charset="0"/>
                        </a:rPr>
                        <a:t>Εκτέλεση</a:t>
                      </a:r>
                      <a:r>
                        <a:rPr lang="el-GR" sz="1800" u="sng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u="sng" dirty="0" smtClean="0">
                          <a:latin typeface="Calibri" pitchFamily="34" charset="0"/>
                          <a:cs typeface="Calibri" pitchFamily="34" charset="0"/>
                        </a:rPr>
                        <a:t>: </a:t>
                      </a:r>
                      <a:r>
                        <a:rPr lang="en-GB" sz="1800" u="sng" dirty="0" smtClean="0">
                          <a:latin typeface="Calibri" pitchFamily="34" charset="0"/>
                          <a:cs typeface="Calibri" pitchFamily="34" charset="0"/>
                        </a:rPr>
                        <a:t>program</a:t>
                      </a:r>
                      <a:r>
                        <a:rPr lang="en-US" sz="1800" u="sng" dirty="0" smtClean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r>
                        <a:rPr lang="en-US" sz="1800" u="sng" dirty="0" err="1" smtClean="0">
                          <a:latin typeface="Calibri" pitchFamily="34" charset="0"/>
                          <a:cs typeface="Calibri" pitchFamily="34" charset="0"/>
                        </a:rPr>
                        <a:t>pl</a:t>
                      </a:r>
                      <a:r>
                        <a:rPr lang="el-GR" sz="1800" u="sng" dirty="0" smtClean="0">
                          <a:latin typeface="Calibri" pitchFamily="34" charset="0"/>
                          <a:cs typeface="Calibri" pitchFamily="34" charset="0"/>
                        </a:rPr>
                        <a:t> – 2</a:t>
                      </a:r>
                      <a:r>
                        <a:rPr lang="el-GR" sz="1800" u="sng" baseline="30000" dirty="0" smtClean="0">
                          <a:latin typeface="Calibri" pitchFamily="34" charset="0"/>
                          <a:cs typeface="Calibri" pitchFamily="34" charset="0"/>
                        </a:rPr>
                        <a:t>ος</a:t>
                      </a:r>
                      <a:r>
                        <a:rPr lang="el-GR" sz="1800" u="sng" dirty="0" smtClean="0">
                          <a:latin typeface="Calibri" pitchFamily="34" charset="0"/>
                          <a:cs typeface="Calibri" pitchFamily="34" charset="0"/>
                        </a:rPr>
                        <a:t> Τρόπος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alibri" pitchFamily="34" charset="0"/>
                          <a:cs typeface="Calibri" pitchFamily="34" charset="0"/>
                        </a:rPr>
                        <a:t>$</a:t>
                      </a:r>
                      <a:r>
                        <a:rPr lang="en-GB" dirty="0" err="1" smtClean="0">
                          <a:latin typeface="Calibri" pitchFamily="34" charset="0"/>
                          <a:cs typeface="Calibri" pitchFamily="34" charset="0"/>
                        </a:rPr>
                        <a:t>perl</a:t>
                      </a:r>
                      <a:r>
                        <a:rPr lang="en-GB" dirty="0" smtClean="0">
                          <a:latin typeface="Calibri" pitchFamily="34" charset="0"/>
                          <a:cs typeface="Calibri" pitchFamily="34" charset="0"/>
                        </a:rPr>
                        <a:t> program.pl</a:t>
                      </a:r>
                      <a:endParaRPr lang="el-GR" sz="1800" u="sng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endParaRPr lang="el-GR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$</a:t>
                      </a: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chmod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l-GR" dirty="0" smtClean="0">
                          <a:latin typeface="Calibri" pitchFamily="34" charset="0"/>
                          <a:cs typeface="Calibri" pitchFamily="34" charset="0"/>
                        </a:rPr>
                        <a:t>+</a:t>
                      </a:r>
                      <a:r>
                        <a:rPr lang="en-GB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program.pl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$./program.pl</a:t>
                      </a:r>
                      <a:endParaRPr lang="el-GR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>
                        <a:buFont typeface="Arial" charset="0"/>
                        <a:buNone/>
                      </a:pPr>
                      <a:endParaRPr lang="el-GR" sz="1800" u="sng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B5394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3172</TotalTime>
  <Words>1630</Words>
  <Application>Microsoft Office PowerPoint</Application>
  <PresentationFormat>On-screen Show (4:3)</PresentationFormat>
  <Paragraphs>514</Paragraphs>
  <Slides>27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Perl:  a high-level, general-purpose, interpreted, dynamic programming language</vt:lpstr>
      <vt:lpstr>PERL: Practical Extraction and Report Language</vt:lpstr>
      <vt:lpstr>ΙΣΤΟΡΙΚΗ ΑΝΑΔΡΟΜΗ</vt:lpstr>
      <vt:lpstr>Πλατφορμεσ Εκτελεσησ</vt:lpstr>
      <vt:lpstr>ΠΛΕΟΝΕΚΤΗΜΑΤΑ</vt:lpstr>
      <vt:lpstr>ΠΛΕΟΝΕΚΤΗΜΑΤΑ ΣΥΝΕΧΕΙΑ...</vt:lpstr>
      <vt:lpstr>ΜΕΙΟΝΕΚΤΗΜΑΤΑ</vt:lpstr>
      <vt:lpstr>ΕΓΚΑΤΑΣΤΑΣΗ</vt:lpstr>
      <vt:lpstr>“hello world”</vt:lpstr>
      <vt:lpstr>Βασικα Χαρακτηριστικα</vt:lpstr>
      <vt:lpstr>μεταβλητεσ</vt:lpstr>
      <vt:lpstr>PowerPoint Presentation</vt:lpstr>
      <vt:lpstr>Εισοδοσ Απο το Πληκτρολογιο</vt:lpstr>
      <vt:lpstr>Δομεσ Ελεγχου-Επαναληψησ</vt:lpstr>
      <vt:lpstr>Τελεστεσ</vt:lpstr>
      <vt:lpstr>Υπορουτινεσ</vt:lpstr>
      <vt:lpstr>Κανονικεσ Εκφρασεισ (Regular Expressions)</vt:lpstr>
      <vt:lpstr>Κανονικεσ Εκφρασεισ (Regular Expressions – Symbol Explanation)</vt:lpstr>
      <vt:lpstr>Παρουσιαση Δυνατοτητων  Μεσω Παραδειγματοσ</vt:lpstr>
      <vt:lpstr>Στατιστικα</vt:lpstr>
      <vt:lpstr>Ανοιγμα Socket</vt:lpstr>
      <vt:lpstr>Λεξικο</vt:lpstr>
      <vt:lpstr>Crawler</vt:lpstr>
      <vt:lpstr>Κυριωσ Προγραμμα</vt:lpstr>
      <vt:lpstr>ΣΥΜΠΕΡΑΣΜΑΤΑ</vt:lpstr>
      <vt:lpstr>ΒΙΒΛΙΟΓΡΑΦΙΑ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SCC Processor</dc:title>
  <dc:creator>Maria</dc:creator>
  <cp:lastModifiedBy>mchara06</cp:lastModifiedBy>
  <cp:revision>461</cp:revision>
  <dcterms:created xsi:type="dcterms:W3CDTF">2011-11-19T23:12:00Z</dcterms:created>
  <dcterms:modified xsi:type="dcterms:W3CDTF">2012-04-24T02:52:17Z</dcterms:modified>
</cp:coreProperties>
</file>