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48"/>
  </p:notesMasterIdLst>
  <p:sldIdLst>
    <p:sldId id="314" r:id="rId2"/>
    <p:sldId id="257" r:id="rId3"/>
    <p:sldId id="294" r:id="rId4"/>
    <p:sldId id="272" r:id="rId5"/>
    <p:sldId id="332" r:id="rId6"/>
    <p:sldId id="317" r:id="rId7"/>
    <p:sldId id="318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31" r:id="rId19"/>
    <p:sldId id="305" r:id="rId20"/>
    <p:sldId id="333" r:id="rId21"/>
    <p:sldId id="306" r:id="rId22"/>
    <p:sldId id="307" r:id="rId23"/>
    <p:sldId id="319" r:id="rId24"/>
    <p:sldId id="320" r:id="rId25"/>
    <p:sldId id="321" r:id="rId26"/>
    <p:sldId id="326" r:id="rId27"/>
    <p:sldId id="327" r:id="rId28"/>
    <p:sldId id="329" r:id="rId29"/>
    <p:sldId id="328" r:id="rId30"/>
    <p:sldId id="308" r:id="rId31"/>
    <p:sldId id="339" r:id="rId32"/>
    <p:sldId id="334" r:id="rId33"/>
    <p:sldId id="337" r:id="rId34"/>
    <p:sldId id="341" r:id="rId35"/>
    <p:sldId id="340" r:id="rId36"/>
    <p:sldId id="342" r:id="rId37"/>
    <p:sldId id="343" r:id="rId38"/>
    <p:sldId id="344" r:id="rId39"/>
    <p:sldId id="345" r:id="rId40"/>
    <p:sldId id="346" r:id="rId41"/>
    <p:sldId id="310" r:id="rId42"/>
    <p:sldId id="311" r:id="rId43"/>
    <p:sldId id="347" r:id="rId44"/>
    <p:sldId id="348" r:id="rId45"/>
    <p:sldId id="349" r:id="rId46"/>
    <p:sldId id="315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AF7"/>
    <a:srgbClr val="6F5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6" autoAdjust="0"/>
    <p:restoredTop sz="91092" autoAdjust="0"/>
  </p:normalViewPr>
  <p:slideViewPr>
    <p:cSldViewPr>
      <p:cViewPr>
        <p:scale>
          <a:sx n="70" d="100"/>
          <a:sy n="70" d="100"/>
        </p:scale>
        <p:origin x="-96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fr-FR"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fr-FR"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7FFEFE2-9E1F-4FBA-B573-4AE5F561CA0A}" type="datetimeFigureOut">
              <a:rPr/>
              <a:pPr>
                <a:defRPr/>
              </a:pPr>
              <a:t>05/06/2011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fr-FR"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fr-FR"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30582FE-C0EC-4C3D-BFB9-A216236A69A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99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A1B786-AF55-46AA-81CC-93057C480DBC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590F08-7E4E-4095-BB83-2A4E79B1C273}" type="slidenum">
              <a:rPr smtClean="0"/>
              <a:pPr>
                <a:defRPr/>
              </a:pPr>
              <a:t>30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590F08-7E4E-4095-BB83-2A4E79B1C273}" type="slidenum">
              <a:rPr smtClean="0"/>
              <a:pPr>
                <a:defRPr/>
              </a:pPr>
              <a:t>41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590F08-7E4E-4095-BB83-2A4E79B1C273}" type="slidenum">
              <a:rPr smtClean="0"/>
              <a:pPr>
                <a:defRPr/>
              </a:pPr>
              <a:t>44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590F08-7E4E-4095-BB83-2A4E79B1C273}" type="slidenum">
              <a:rPr smtClean="0"/>
              <a:pPr>
                <a:defRPr/>
              </a:pPr>
              <a:t>45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590F08-7E4E-4095-BB83-2A4E79B1C273}" type="slidenum">
              <a:rPr smtClean="0"/>
              <a:pPr>
                <a:defRPr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590F08-7E4E-4095-BB83-2A4E79B1C273}" type="slidenum">
              <a:rPr smtClean="0"/>
              <a:pPr>
                <a:defRPr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590F08-7E4E-4095-BB83-2A4E79B1C273}" type="slidenum">
              <a:rPr smtClean="0"/>
              <a:pPr>
                <a:defRPr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590F08-7E4E-4095-BB83-2A4E79B1C273}" type="slidenum">
              <a:rPr smtClean="0"/>
              <a:pPr>
                <a:defRPr/>
              </a:pPr>
              <a:t>10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590F08-7E4E-4095-BB83-2A4E79B1C273}" type="slidenum">
              <a:rPr smtClean="0"/>
              <a:pPr>
                <a:defRPr/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590F08-7E4E-4095-BB83-2A4E79B1C273}" type="slidenum">
              <a:rPr smtClean="0"/>
              <a:pPr>
                <a:defRPr/>
              </a:pPr>
              <a:t>14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590F08-7E4E-4095-BB83-2A4E79B1C273}" type="slidenum">
              <a:rPr smtClean="0"/>
              <a:pPr>
                <a:defRPr/>
              </a:pPr>
              <a:t>16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590F08-7E4E-4095-BB83-2A4E79B1C273}" type="slidenum">
              <a:rPr smtClean="0"/>
              <a:pPr>
                <a:defRPr/>
              </a:pPr>
              <a:t>21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 latinLnBrk="0">
              <a:defRPr lang="fr-FR"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 latinLnBrk="0">
              <a:buNone/>
              <a:defRPr lang="fr-FR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fr-FR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3465432-AF41-4976-BDC9-B21811E7022E}" type="datetimeFigureOut">
              <a:rPr/>
              <a:pPr>
                <a:defRPr/>
              </a:pPr>
              <a:t>05/06/2011</a:t>
            </a:fld>
            <a:endParaRPr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fr-FR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fr-FR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BC9270B-61E7-4BAF-986E-31172F592C2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B065D-C9BA-40A6-89AE-DD315EBFA867}" type="datetimeFigureOut">
              <a:rPr/>
              <a:pPr>
                <a:defRPr/>
              </a:pPr>
              <a:t>05/06/2011</a:t>
            </a:fld>
            <a:endParaRPr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82250-8DE0-412F-A510-6F8C854EEBC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8157D-991E-4876-AC4F-E000253E418F}" type="datetimeFigureOut">
              <a:rPr/>
              <a:pPr>
                <a:defRPr/>
              </a:pPr>
              <a:t>05/06/2011</a:t>
            </a:fld>
            <a:endParaRPr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02B7C-A0F6-4B3E-9BCC-33E438BE5F6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438" y="6165850"/>
            <a:ext cx="1044575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69C8E-1D3C-4624-9CFB-D035A4053748}" type="datetimeFigureOut">
              <a:rPr/>
              <a:pPr>
                <a:defRPr/>
              </a:pPr>
              <a:t>05/06/2011</a:t>
            </a:fld>
            <a:endParaRPr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B8C24-9919-42D1-B6DD-8EAC933E807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 latinLnBrk="0">
              <a:buNone/>
              <a:defRPr lang="fr-FR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 latinLnBrk="0">
              <a:buNone/>
              <a:defRPr lang="fr-FR" sz="2300">
                <a:solidFill>
                  <a:schemeClr val="tx1"/>
                </a:solidFill>
              </a:defRPr>
            </a:lvl1pPr>
            <a:lvl2pPr>
              <a:buNone/>
              <a:defRPr lang="fr-F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42D33E-FCB2-4FFF-B51E-7908BC8F1784}" type="datetimeFigureOut">
              <a:rPr/>
              <a:pPr>
                <a:defRPr/>
              </a:pPr>
              <a:t>05/06/2011</a:t>
            </a:fld>
            <a:endParaRPr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43432B2-1B44-4925-A751-F072DFA75857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 latinLnBrk="0">
              <a:defRPr lang="fr-FR" sz="2800"/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 latinLnBrk="0">
              <a:defRPr lang="fr-FR" sz="2800"/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F71BE-B24B-476F-94EF-D93FA9ABA56C}" type="datetimeFigureOut">
              <a:rPr/>
              <a:pPr>
                <a:defRPr/>
              </a:pPr>
              <a:t>05/06/2011</a:t>
            </a:fld>
            <a:endParaRPr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72355-5088-4248-83D7-7D518181C823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 latinLnBrk="0">
              <a:defRPr lang="fr-FR"/>
            </a:lvl1pPr>
            <a:extLst/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fr-FR" sz="2400" b="0">
                <a:solidFill>
                  <a:schemeClr val="bg1"/>
                </a:solidFill>
              </a:defRPr>
            </a:lvl1pPr>
            <a:lvl2pPr>
              <a:buNone/>
              <a:defRPr lang="fr-FR" sz="2000" b="1"/>
            </a:lvl2pPr>
            <a:lvl3pPr>
              <a:buNone/>
              <a:defRPr lang="fr-FR" sz="1800" b="1"/>
            </a:lvl3pPr>
            <a:lvl4pPr>
              <a:buNone/>
              <a:defRPr lang="fr-FR" sz="1600" b="1"/>
            </a:lvl4pPr>
            <a:lvl5pPr>
              <a:buNone/>
              <a:defRPr lang="fr-FR" sz="1600" b="1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fr-FR" sz="2400" b="0">
                <a:solidFill>
                  <a:schemeClr val="bg1"/>
                </a:solidFill>
              </a:defRPr>
            </a:lvl1pPr>
            <a:lvl2pPr>
              <a:buNone/>
              <a:defRPr lang="fr-FR" sz="2000" b="1"/>
            </a:lvl2pPr>
            <a:lvl3pPr>
              <a:buNone/>
              <a:defRPr lang="fr-FR" sz="1800" b="1"/>
            </a:lvl3pPr>
            <a:lvl4pPr>
              <a:buNone/>
              <a:defRPr lang="fr-FR" sz="1600" b="1"/>
            </a:lvl4pPr>
            <a:lvl5pPr>
              <a:buNone/>
              <a:defRPr lang="fr-FR" sz="1600" b="1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lang="fr-FR" sz="2400"/>
            </a:lvl1pPr>
            <a:lvl2pPr>
              <a:defRPr lang="fr-FR" sz="2000"/>
            </a:lvl2pPr>
            <a:lvl3pPr>
              <a:defRPr lang="fr-FR" sz="1800"/>
            </a:lvl3pPr>
            <a:lvl4pPr>
              <a:defRPr lang="fr-FR" sz="1600"/>
            </a:lvl4pPr>
            <a:lvl5pPr>
              <a:defRPr lang="fr-FR" sz="16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lang="fr-FR" sz="2400"/>
            </a:lvl1pPr>
            <a:lvl2pPr>
              <a:defRPr lang="fr-FR" sz="2000"/>
            </a:lvl2pPr>
            <a:lvl3pPr>
              <a:defRPr lang="fr-FR" sz="1800"/>
            </a:lvl3pPr>
            <a:lvl4pPr>
              <a:defRPr lang="fr-FR" sz="1600"/>
            </a:lvl4pPr>
            <a:lvl5pPr>
              <a:defRPr lang="fr-FR" sz="16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3663B56-B0C2-4CF5-AA79-603CECF3F867}" type="datetimeFigureOut">
              <a:rPr/>
              <a:pPr>
                <a:defRPr/>
              </a:pPr>
              <a:t>05/06/2011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22F92AF-E129-43D8-9E74-4A5ACE5E61C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D67E2-A982-46B7-A671-83B5C4A92018}" type="datetimeFigureOut">
              <a:rPr/>
              <a:pPr>
                <a:defRPr/>
              </a:pPr>
              <a:t>05/06/2011</a:t>
            </a:fld>
            <a:endParaRPr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22F2F-14A6-44DE-94AE-8B7E9D8AC3C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740AF-54AD-4491-988A-1248A1985057}" type="datetimeFigureOut">
              <a:rPr/>
              <a:pPr>
                <a:defRPr/>
              </a:pPr>
              <a:t>05/06/2011</a:t>
            </a:fld>
            <a:endParaRPr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CDAAB-0083-4493-8271-A362277E322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lang="fr-FR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 latinLnBrk="0">
              <a:buNone/>
              <a:defRPr lang="fr-FR" sz="1600"/>
            </a:lvl1pPr>
            <a:lvl2pPr>
              <a:buNone/>
              <a:defRPr lang="fr-FR" sz="1200"/>
            </a:lvl2pPr>
            <a:lvl3pPr>
              <a:buNone/>
              <a:defRPr lang="fr-FR" sz="1000"/>
            </a:lvl3pPr>
            <a:lvl4pPr>
              <a:buNone/>
              <a:defRPr lang="fr-FR" sz="900"/>
            </a:lvl4pPr>
            <a:lvl5pPr>
              <a:buNone/>
              <a:defRPr lang="fr-FR" sz="9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lang="fr-FR" sz="3200"/>
            </a:lvl1pPr>
            <a:lvl2pPr>
              <a:defRPr lang="fr-FR" sz="2800"/>
            </a:lvl2pPr>
            <a:lvl3pPr>
              <a:defRPr lang="fr-FR" sz="2400"/>
            </a:lvl3pPr>
            <a:lvl4pPr>
              <a:defRPr lang="fr-FR" sz="2000"/>
            </a:lvl4pPr>
            <a:lvl5pPr>
              <a:defRPr lang="fr-FR" sz="20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92A4E4B-A9D1-4E4D-A22A-CA0C54471878}" type="datetimeFigureOut">
              <a:rPr/>
              <a:pPr>
                <a:defRPr/>
              </a:pPr>
              <a:t>05/06/2011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D7CD4CC-94E3-4298-9B7E-5630463FEB5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  <a:cs typeface="+mn-cs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  <a:cs typeface="+mn-cs"/>
            </a:endParaRPr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 latinLnBrk="0">
              <a:buNone/>
              <a:defRPr lang="fr-FR" sz="1400"/>
            </a:lvl1pPr>
            <a:lvl2pPr>
              <a:defRPr lang="fr-FR" sz="1200"/>
            </a:lvl2pPr>
            <a:lvl3pPr>
              <a:defRPr lang="fr-FR" sz="1000"/>
            </a:lvl3pPr>
            <a:lvl4pPr>
              <a:defRPr lang="fr-FR" sz="900"/>
            </a:lvl4pPr>
            <a:lvl5pPr>
              <a:defRPr lang="fr-FR" sz="9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 latinLnBrk="0">
              <a:buNone/>
              <a:defRPr lang="fr-FR" sz="3200"/>
            </a:lvl1pPr>
            <a:extLst/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lang="fr-FR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fr-FR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4D84E21-579D-4D0E-9B53-DDB458025480}" type="datetimeFigureOut">
              <a:rPr/>
              <a:pPr>
                <a:defRPr/>
              </a:pPr>
              <a:t>05/06/2011</a:t>
            </a:fld>
            <a:endParaRPr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fr-FR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fr-FR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5D66CB7-66AF-40C2-969E-C44F7597E8C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fr-FR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34C4760B-B525-415F-8761-CD15D818480A}" type="datetimeFigureOut">
              <a:rPr/>
              <a:pPr>
                <a:defRPr/>
              </a:pPr>
              <a:t>05/06/2011</a:t>
            </a:fld>
            <a:endParaRPr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fr-FR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fr-FR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1E5A633A-4577-44F9-9AC3-9AEB4781D87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1" r:id="rId4"/>
    <p:sldLayoutId id="2147483675" r:id="rId5"/>
    <p:sldLayoutId id="2147483670" r:id="rId6"/>
    <p:sldLayoutId id="2147483669" r:id="rId7"/>
    <p:sldLayoutId id="2147483676" r:id="rId8"/>
    <p:sldLayoutId id="2147483677" r:id="rId9"/>
    <p:sldLayoutId id="2147483668" r:id="rId10"/>
    <p:sldLayoutId id="21474836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41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lang="fr-FR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lang="fr-FR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lang="fr-FR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lang="fr-FR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fr-F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fr-F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fr-FR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ython.org/download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ocs.python.org/library/httplib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rtima.com/intv/python.html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docs.python.org/tutorial/" TargetMode="External"/><Relationship Id="rId5" Type="http://schemas.openxmlformats.org/officeDocument/2006/relationships/hyperlink" Target="http://www.python.org/" TargetMode="External"/><Relationship Id="rId4" Type="http://schemas.openxmlformats.org/officeDocument/2006/relationships/image" Target="../media/image4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ython.org/download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982" y="620688"/>
            <a:ext cx="8568506" cy="2664297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l-GR" sz="6000" dirty="0" smtClean="0">
                <a:effectLst/>
              </a:rPr>
              <a:t>ΕΠΛ</a:t>
            </a:r>
            <a:r>
              <a:rPr lang="en-US" sz="6000" dirty="0">
                <a:effectLst/>
              </a:rPr>
              <a:t> </a:t>
            </a:r>
            <a:r>
              <a:rPr lang="el-GR" sz="6000" dirty="0" smtClean="0">
                <a:effectLst/>
              </a:rPr>
              <a:t>371</a:t>
            </a:r>
            <a:r>
              <a:rPr lang="el-GR" dirty="0" smtClean="0">
                <a:effectLst/>
              </a:rPr>
              <a:t/>
            </a:r>
            <a:br>
              <a:rPr lang="el-GR" dirty="0" smtClean="0">
                <a:effectLst/>
              </a:rPr>
            </a:br>
            <a:r>
              <a:rPr lang="el-GR" dirty="0" smtClean="0">
                <a:effectLst/>
              </a:rPr>
              <a:t/>
            </a:r>
            <a:br>
              <a:rPr lang="el-GR" dirty="0" smtClean="0">
                <a:effectLst/>
              </a:rPr>
            </a:br>
            <a:r>
              <a:rPr lang="el-GR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688032" y="2708920"/>
            <a:ext cx="7772400" cy="1200150"/>
          </a:xfrm>
        </p:spPr>
        <p:txBody>
          <a:bodyPr/>
          <a:lstStyle/>
          <a:p>
            <a:pPr marR="0" algn="ctr" eaLnBrk="1" hangingPunct="1"/>
            <a:r>
              <a:rPr lang="en-US" sz="6000" dirty="0" smtClean="0">
                <a:solidFill>
                  <a:srgbClr val="92D050"/>
                </a:solidFill>
              </a:rPr>
              <a:t>Scripting Language </a:t>
            </a:r>
            <a:r>
              <a:rPr lang="en-US" sz="6000" b="1" dirty="0" smtClean="0">
                <a:solidFill>
                  <a:srgbClr val="92D050"/>
                </a:solidFill>
              </a:rPr>
              <a:t>Python</a:t>
            </a:r>
          </a:p>
        </p:txBody>
      </p:sp>
      <p:sp>
        <p:nvSpPr>
          <p:cNvPr id="14340" name="ZoneTexte 6"/>
          <p:cNvSpPr txBox="1">
            <a:spLocks noChangeArrowheads="1"/>
          </p:cNvSpPr>
          <p:nvPr/>
        </p:nvSpPr>
        <p:spPr bwMode="auto">
          <a:xfrm>
            <a:off x="0" y="5715000"/>
            <a:ext cx="291581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l-GR" dirty="0" smtClean="0">
                <a:latin typeface="Lucida Sans Unicode" pitchFamily="34" charset="0"/>
              </a:rPr>
              <a:t>Άριστος Καραφωτιάς </a:t>
            </a:r>
          </a:p>
          <a:p>
            <a:pPr algn="ctr"/>
            <a:r>
              <a:rPr lang="el-GR" dirty="0" smtClean="0">
                <a:latin typeface="Lucida Sans Unicode" pitchFamily="34" charset="0"/>
              </a:rPr>
              <a:t>Ζαχαρίας </a:t>
            </a:r>
            <a:r>
              <a:rPr lang="el-GR" dirty="0" err="1" smtClean="0">
                <a:latin typeface="Lucida Sans Unicode" pitchFamily="34" charset="0"/>
              </a:rPr>
              <a:t>Ζαχαρίου</a:t>
            </a:r>
            <a:r>
              <a:rPr lang="el-GR" dirty="0" smtClean="0">
                <a:latin typeface="Lucida Sans Unicode" pitchFamily="34" charset="0"/>
              </a:rPr>
              <a:t>  </a:t>
            </a:r>
          </a:p>
          <a:p>
            <a:pPr algn="ctr"/>
            <a:r>
              <a:rPr lang="el-GR" dirty="0" smtClean="0">
                <a:latin typeface="Lucida Sans Unicode" pitchFamily="34" charset="0"/>
              </a:rPr>
              <a:t>Πασχάλης Βέης</a:t>
            </a:r>
            <a:endParaRPr lang="en-US" dirty="0">
              <a:latin typeface="Lucida Sans Unicode" pitchFamily="34" charset="0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213" y="5903913"/>
            <a:ext cx="37242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000" y="324000"/>
            <a:ext cx="1980000" cy="196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ristos\Desktop\Presentation epl371\smilingpyth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4000"/>
            <a:ext cx="1980000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2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 txBox="1">
            <a:spLocks/>
          </p:cNvSpPr>
          <p:nvPr/>
        </p:nvSpPr>
        <p:spPr bwMode="auto"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fr-FR" sz="4100" b="1" kern="1200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9pPr>
            <a:extLst/>
          </a:lstStyle>
          <a:p>
            <a:pPr algn="ctr"/>
            <a:r>
              <a:rPr lang="el-GR" sz="4400" dirty="0" smtClean="0"/>
              <a:t>Περίγραμμα Παρουσίασης</a:t>
            </a:r>
            <a:endParaRPr lang="en-US" sz="4400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950912" y="1412776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lang="fr-F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lang="fr-F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Ιστορική Αναδρομή</a:t>
            </a:r>
          </a:p>
          <a:p>
            <a:r>
              <a:rPr lang="el-GR" sz="2400" dirty="0" smtClean="0"/>
              <a:t>Εγκατάσταση </a:t>
            </a:r>
            <a:r>
              <a:rPr lang="en-US" sz="2400" dirty="0" smtClean="0"/>
              <a:t>Python</a:t>
            </a:r>
            <a:endParaRPr lang="el-GR" sz="2400" dirty="0" smtClean="0"/>
          </a:p>
          <a:p>
            <a:pPr lvl="1"/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Σε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Linux</a:t>
            </a:r>
          </a:p>
          <a:p>
            <a:pPr lvl="1"/>
            <a:r>
              <a:rPr lang="el-GR" sz="2400" dirty="0" smtClean="0"/>
              <a:t>Σε </a:t>
            </a:r>
            <a:r>
              <a:rPr lang="en-US" sz="2400" dirty="0" smtClean="0"/>
              <a:t>Windows</a:t>
            </a:r>
            <a:endParaRPr lang="el-GR" sz="2400" dirty="0" smtClean="0"/>
          </a:p>
          <a:p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Τομείς που χρησιμοποιείται η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Python</a:t>
            </a:r>
          </a:p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Hello World </a:t>
            </a:r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σε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Python</a:t>
            </a:r>
            <a:endParaRPr lang="el-GR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Πλεονεκτήματα - Μειονεκτήματα</a:t>
            </a: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Προγραμματιστικές Δυνατότητες</a:t>
            </a: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Υλοποίηση Εργασίας 2</a:t>
            </a:r>
          </a:p>
          <a:p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Γενικές </a:t>
            </a:r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Εντυπώσεις</a:t>
            </a: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Πηγές</a:t>
            </a:r>
            <a:endParaRPr lang="el-GR" sz="2400" dirty="0">
              <a:solidFill>
                <a:schemeClr val="tx1">
                  <a:lumMod val="50000"/>
                </a:schemeClr>
              </a:solidFill>
            </a:endParaRPr>
          </a:p>
          <a:p>
            <a:pPr marL="109537" indent="0">
              <a:buNone/>
            </a:pPr>
            <a:endParaRPr lang="el-GR" sz="24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2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/>
          </p:cNvSpPr>
          <p:nvPr>
            <p:ph type="body" idx="4294967295"/>
          </p:nvPr>
        </p:nvSpPr>
        <p:spPr>
          <a:xfrm>
            <a:off x="323528" y="1639342"/>
            <a:ext cx="8229600" cy="4525962"/>
          </a:xfrm>
        </p:spPr>
        <p:txBody>
          <a:bodyPr/>
          <a:lstStyle/>
          <a:p>
            <a:pPr algn="just"/>
            <a:r>
              <a:rPr lang="el-GR" sz="2400" dirty="0"/>
              <a:t>Κ</a:t>
            </a:r>
            <a:r>
              <a:rPr lang="el-GR" sz="2400" dirty="0" smtClean="0"/>
              <a:t>ατεβάζουμε </a:t>
            </a:r>
            <a:r>
              <a:rPr lang="el-GR" sz="2400" dirty="0"/>
              <a:t>εύκολα από την επίσημη ιστοσελίδα </a:t>
            </a:r>
            <a:r>
              <a:rPr lang="en-US" sz="2400" b="1" dirty="0" smtClean="0">
                <a:solidFill>
                  <a:srgbClr val="92D050"/>
                </a:solidFill>
                <a:hlinkClick r:id="rId2"/>
              </a:rPr>
              <a:t>www.python.org/download</a:t>
            </a:r>
            <a:endParaRPr lang="el-GR" sz="2400" b="1" dirty="0" smtClean="0">
              <a:solidFill>
                <a:srgbClr val="92D050"/>
              </a:solidFill>
            </a:endParaRPr>
          </a:p>
          <a:p>
            <a:pPr marL="109537" indent="0" algn="just">
              <a:buNone/>
            </a:pPr>
            <a:endParaRPr lang="el-GR" sz="2400" b="1" dirty="0" smtClean="0">
              <a:solidFill>
                <a:srgbClr val="92D050"/>
              </a:solidFill>
            </a:endParaRPr>
          </a:p>
          <a:p>
            <a:pPr algn="just"/>
            <a:r>
              <a:rPr lang="el-GR" sz="2400" dirty="0"/>
              <a:t>Επιλέγουμε αναλόγως της μηχανής μας το κατάλληλο </a:t>
            </a:r>
            <a:r>
              <a:rPr lang="en-US" sz="2400" dirty="0" smtClean="0"/>
              <a:t>binary</a:t>
            </a:r>
            <a:r>
              <a:rPr lang="el-GR" sz="2400" dirty="0" smtClean="0"/>
              <a:t>.</a:t>
            </a:r>
          </a:p>
          <a:p>
            <a:pPr marL="109537" indent="0" algn="just">
              <a:buNone/>
            </a:pPr>
            <a:endParaRPr lang="el-GR" sz="2400" dirty="0"/>
          </a:p>
          <a:p>
            <a:r>
              <a:rPr lang="el-GR" sz="2400" dirty="0"/>
              <a:t>Μετά την εγκατάσταση</a:t>
            </a:r>
          </a:p>
          <a:p>
            <a:pPr marL="109537" indent="0">
              <a:buNone/>
            </a:pPr>
            <a:r>
              <a:rPr lang="el-GR" sz="2400" dirty="0" smtClean="0"/>
              <a:t>	</a:t>
            </a:r>
            <a:r>
              <a:rPr lang="en-US" sz="2400" dirty="0" smtClean="0"/>
              <a:t>path </a:t>
            </a:r>
            <a:r>
              <a:rPr lang="en-US" sz="2400" dirty="0"/>
              <a:t>%path%;C:\Python  </a:t>
            </a:r>
            <a:r>
              <a:rPr lang="el-GR" sz="2400" dirty="0" smtClean="0"/>
              <a:t>(</a:t>
            </a:r>
            <a:r>
              <a:rPr lang="en-US" sz="2400" dirty="0" smtClean="0"/>
              <a:t>command prompt)</a:t>
            </a:r>
            <a:endParaRPr lang="en-US" sz="2400" dirty="0"/>
          </a:p>
          <a:p>
            <a:pPr algn="just"/>
            <a:endParaRPr lang="en-US" sz="2400" b="1" dirty="0">
              <a:solidFill>
                <a:srgbClr val="92D050"/>
              </a:solidFill>
            </a:endParaRPr>
          </a:p>
          <a:p>
            <a:pPr algn="just"/>
            <a:endParaRPr lang="en-US" sz="2400" dirty="0" smtClean="0"/>
          </a:p>
        </p:txBody>
      </p:sp>
      <p:sp>
        <p:nvSpPr>
          <p:cNvPr id="5222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539552" y="332656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l-GR" sz="3600" dirty="0" smtClean="0"/>
              <a:t>Εγκατάσταση </a:t>
            </a:r>
            <a:r>
              <a:rPr lang="en-US" sz="3600" dirty="0" smtClean="0"/>
              <a:t>Python</a:t>
            </a:r>
            <a:r>
              <a:rPr lang="el-GR" sz="3600" dirty="0" smtClean="0"/>
              <a:t> σε</a:t>
            </a:r>
            <a:r>
              <a:rPr lang="en-US" sz="3600" dirty="0" smtClean="0"/>
              <a:t> </a:t>
            </a:r>
            <a:r>
              <a:rPr lang="en-US" sz="3600" dirty="0"/>
              <a:t>Windows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7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 txBox="1">
            <a:spLocks/>
          </p:cNvSpPr>
          <p:nvPr/>
        </p:nvSpPr>
        <p:spPr bwMode="auto"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fr-FR" sz="4100" b="1" kern="1200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9pPr>
            <a:extLst/>
          </a:lstStyle>
          <a:p>
            <a:pPr algn="ctr"/>
            <a:r>
              <a:rPr lang="el-GR" sz="4400" dirty="0" smtClean="0"/>
              <a:t>Περίγραμμα Παρουσίασης</a:t>
            </a:r>
            <a:endParaRPr lang="en-US" sz="4400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950912" y="1412776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lang="fr-F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lang="fr-F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Ιστορική Αναδρομή</a:t>
            </a: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Εγκατάσταση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Python</a:t>
            </a:r>
            <a:endParaRPr lang="el-GR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Σε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Linux</a:t>
            </a:r>
          </a:p>
          <a:p>
            <a:pPr lvl="1"/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Σε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Windows</a:t>
            </a:r>
            <a:endParaRPr lang="el-GR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l-GR" sz="2400" dirty="0" smtClean="0"/>
              <a:t>Τομείς που χρησιμοποιείται η </a:t>
            </a:r>
            <a:r>
              <a:rPr lang="en-US" sz="2400" dirty="0" smtClean="0"/>
              <a:t>Python</a:t>
            </a:r>
          </a:p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Hello World </a:t>
            </a:r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σε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Python</a:t>
            </a:r>
            <a:endParaRPr lang="el-GR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Πλεονεκτήματα - Μειονεκτήματα</a:t>
            </a: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Προγραμματιστικές Δυνατότητες</a:t>
            </a: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Υλοποίηση Εργασίας 2</a:t>
            </a:r>
          </a:p>
          <a:p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Γενικές </a:t>
            </a:r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Εντυπώσεις</a:t>
            </a:r>
          </a:p>
          <a:p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Πηγές</a:t>
            </a:r>
          </a:p>
        </p:txBody>
      </p:sp>
    </p:spTree>
    <p:extLst>
      <p:ext uri="{BB962C8B-B14F-4D97-AF65-F5344CB8AC3E}">
        <p14:creationId xmlns:p14="http://schemas.microsoft.com/office/powerpoint/2010/main" val="9867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/>
          </p:cNvSpPr>
          <p:nvPr>
            <p:ph type="body" idx="4294967295"/>
          </p:nvPr>
        </p:nvSpPr>
        <p:spPr>
          <a:xfrm>
            <a:off x="734888" y="1484784"/>
            <a:ext cx="8229600" cy="4525962"/>
          </a:xfrm>
        </p:spPr>
        <p:txBody>
          <a:bodyPr/>
          <a:lstStyle/>
          <a:p>
            <a:pPr algn="just"/>
            <a:r>
              <a:rPr lang="en-US" sz="2400" dirty="0" smtClean="0"/>
              <a:t>Google</a:t>
            </a:r>
          </a:p>
          <a:p>
            <a:pPr algn="just"/>
            <a:r>
              <a:rPr lang="en-US" sz="2400" dirty="0" smtClean="0"/>
              <a:t>Yahoo (</a:t>
            </a:r>
            <a:r>
              <a:rPr lang="el-GR" sz="2400" dirty="0" smtClean="0"/>
              <a:t>χάρτες)</a:t>
            </a:r>
            <a:endParaRPr lang="en-US" sz="2400" dirty="0" smtClean="0"/>
          </a:p>
          <a:p>
            <a:pPr algn="just"/>
            <a:r>
              <a:rPr lang="en-US" sz="2400" dirty="0" smtClean="0"/>
              <a:t>NASA </a:t>
            </a:r>
            <a:r>
              <a:rPr lang="el-GR" sz="2400" dirty="0" smtClean="0"/>
              <a:t>(πρόβλεψη καιρού)</a:t>
            </a:r>
          </a:p>
          <a:p>
            <a:pPr algn="just"/>
            <a:r>
              <a:rPr lang="en-US" sz="2400" dirty="0" smtClean="0"/>
              <a:t>YouTube</a:t>
            </a:r>
          </a:p>
          <a:p>
            <a:pPr algn="just"/>
            <a:r>
              <a:rPr lang="en-US" sz="2400" dirty="0" err="1" smtClean="0"/>
              <a:t>BiT</a:t>
            </a:r>
            <a:r>
              <a:rPr lang="en-US" sz="2400" dirty="0" smtClean="0"/>
              <a:t> Torrent Client</a:t>
            </a:r>
          </a:p>
          <a:p>
            <a:pPr algn="just"/>
            <a:r>
              <a:rPr lang="en-US" sz="2400" dirty="0" smtClean="0"/>
              <a:t>ABN – </a:t>
            </a:r>
            <a:r>
              <a:rPr lang="en-US" sz="2400" dirty="0" err="1" smtClean="0"/>
              <a:t>Amro</a:t>
            </a:r>
            <a:r>
              <a:rPr lang="en-US" sz="2400" dirty="0" smtClean="0"/>
              <a:t> Bank</a:t>
            </a:r>
            <a:r>
              <a:rPr lang="el-GR" sz="2400" dirty="0" smtClean="0"/>
              <a:t> (</a:t>
            </a:r>
            <a:r>
              <a:rPr lang="en-US" sz="2400" dirty="0" smtClean="0"/>
              <a:t>security)</a:t>
            </a:r>
          </a:p>
          <a:p>
            <a:pPr algn="just"/>
            <a:r>
              <a:rPr lang="en-US" sz="2400" dirty="0" smtClean="0"/>
              <a:t>Maya – Blender (</a:t>
            </a:r>
            <a:r>
              <a:rPr lang="el-GR" sz="2400" dirty="0" smtClean="0"/>
              <a:t>3</a:t>
            </a:r>
            <a:r>
              <a:rPr lang="en-US" sz="2400" dirty="0" smtClean="0"/>
              <a:t>D</a:t>
            </a:r>
            <a:r>
              <a:rPr lang="el-GR" sz="2400" dirty="0" smtClean="0"/>
              <a:t> </a:t>
            </a:r>
            <a:r>
              <a:rPr lang="en-US" sz="2400" dirty="0" smtClean="0"/>
              <a:t>graphics)</a:t>
            </a:r>
            <a:endParaRPr lang="el-GR" sz="2400" dirty="0" smtClean="0"/>
          </a:p>
          <a:p>
            <a:pPr algn="just"/>
            <a:r>
              <a:rPr lang="en-US" sz="2400" dirty="0" smtClean="0"/>
              <a:t>Civilization IV – Battlefield 2 (Games)</a:t>
            </a:r>
          </a:p>
          <a:p>
            <a:pPr algn="just"/>
            <a:r>
              <a:rPr lang="el-GR" sz="2400" dirty="0" smtClean="0"/>
              <a:t>Πανεπιστήμια (</a:t>
            </a:r>
            <a:r>
              <a:rPr lang="en-US" sz="2400" dirty="0" smtClean="0"/>
              <a:t>University of California)</a:t>
            </a:r>
            <a:endParaRPr lang="el-GR" sz="2400" dirty="0" smtClean="0"/>
          </a:p>
          <a:p>
            <a:pPr algn="just"/>
            <a:r>
              <a:rPr lang="en-US" sz="2400" dirty="0" smtClean="0"/>
              <a:t>CIA</a:t>
            </a:r>
          </a:p>
          <a:p>
            <a:pPr algn="just"/>
            <a:endParaRPr lang="en-US" sz="20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</p:txBody>
      </p:sp>
      <p:sp>
        <p:nvSpPr>
          <p:cNvPr id="5222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395536" y="260648"/>
            <a:ext cx="835292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l-GR" sz="3400" dirty="0" smtClean="0"/>
              <a:t>Τομείς </a:t>
            </a:r>
            <a:r>
              <a:rPr lang="el-GR" sz="3400" dirty="0"/>
              <a:t>που </a:t>
            </a:r>
            <a:r>
              <a:rPr lang="el-GR" sz="3400" dirty="0" smtClean="0"/>
              <a:t>χρησιμοποιείται η </a:t>
            </a:r>
            <a:r>
              <a:rPr lang="en-US" sz="3400" dirty="0"/>
              <a:t>Python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09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 txBox="1">
            <a:spLocks/>
          </p:cNvSpPr>
          <p:nvPr/>
        </p:nvSpPr>
        <p:spPr bwMode="auto"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fr-FR" sz="4100" b="1" kern="1200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9pPr>
            <a:extLst/>
          </a:lstStyle>
          <a:p>
            <a:pPr algn="ctr"/>
            <a:r>
              <a:rPr lang="el-GR" sz="4400" dirty="0" smtClean="0"/>
              <a:t>Περίγραμμα Παρουσίασης</a:t>
            </a:r>
            <a:endParaRPr lang="en-US" sz="4400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950912" y="1412776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lang="fr-F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lang="fr-F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Ιστορική Αναδρομή</a:t>
            </a: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Εγκατάσταση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Python</a:t>
            </a:r>
            <a:endParaRPr lang="el-GR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Σε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Linux</a:t>
            </a:r>
          </a:p>
          <a:p>
            <a:pPr lvl="1"/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Σε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Windows</a:t>
            </a:r>
            <a:endParaRPr lang="el-GR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Τομείς που χρησιμοποιείται η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Python</a:t>
            </a:r>
          </a:p>
          <a:p>
            <a:r>
              <a:rPr lang="en-US" sz="2400" dirty="0" smtClean="0"/>
              <a:t>Hello World </a:t>
            </a:r>
            <a:r>
              <a:rPr lang="el-GR" sz="2400" dirty="0" smtClean="0"/>
              <a:t>σε </a:t>
            </a:r>
            <a:r>
              <a:rPr lang="en-US" sz="2400" dirty="0" smtClean="0"/>
              <a:t>Python</a:t>
            </a:r>
            <a:endParaRPr lang="el-GR" sz="2400" dirty="0" smtClean="0"/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Πλεονεκτήματα - Μειονεκτήματα</a:t>
            </a: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Προγραμματιστικές Δυνατότητες</a:t>
            </a: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Υλοποίηση Εργασίας 2</a:t>
            </a:r>
          </a:p>
          <a:p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Γενικές </a:t>
            </a:r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Εντυπώσεις</a:t>
            </a:r>
          </a:p>
          <a:p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Πηγές</a:t>
            </a:r>
          </a:p>
        </p:txBody>
      </p:sp>
    </p:spTree>
    <p:extLst>
      <p:ext uri="{BB962C8B-B14F-4D97-AF65-F5344CB8AC3E}">
        <p14:creationId xmlns:p14="http://schemas.microsoft.com/office/powerpoint/2010/main" val="386726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539552" y="188640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dirty="0"/>
              <a:t>Hello World </a:t>
            </a:r>
            <a:r>
              <a:rPr lang="el-GR" sz="4400" dirty="0"/>
              <a:t>σε </a:t>
            </a:r>
            <a:r>
              <a:rPr lang="en-US" sz="4400" dirty="0"/>
              <a:t>Python</a:t>
            </a:r>
            <a:endParaRPr lang="el-GR" sz="4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1340768"/>
            <a:ext cx="3600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sz="2000" b="1" dirty="0">
                <a:solidFill>
                  <a:srgbClr val="92D050"/>
                </a:solidFill>
              </a:rPr>
              <a:t>Hello World </a:t>
            </a:r>
            <a:r>
              <a:rPr lang="el-GR" sz="2000" b="1" dirty="0" smtClean="0">
                <a:solidFill>
                  <a:srgbClr val="92D050"/>
                </a:solidFill>
              </a:rPr>
              <a:t>στην </a:t>
            </a:r>
            <a:r>
              <a:rPr lang="en-US" sz="2000" b="1" u="sng" dirty="0">
                <a:solidFill>
                  <a:srgbClr val="92D050"/>
                </a:solidFill>
              </a:rPr>
              <a:t>C++</a:t>
            </a:r>
            <a:r>
              <a:rPr lang="en-US" b="1" u="sng" dirty="0">
                <a:solidFill>
                  <a:srgbClr val="92D050"/>
                </a:solidFill>
              </a:rPr>
              <a:t> </a:t>
            </a:r>
          </a:p>
          <a:p>
            <a:r>
              <a:rPr lang="en-US" dirty="0"/>
              <a:t>#include 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"Hello World!"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smtClean="0"/>
              <a:t>    return </a:t>
            </a:r>
            <a:r>
              <a:rPr lang="en-US" dirty="0"/>
              <a:t>0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l-GR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1340768"/>
            <a:ext cx="424847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2D050"/>
                </a:solidFill>
              </a:rPr>
              <a:t>Hello World </a:t>
            </a:r>
            <a:r>
              <a:rPr lang="el-GR" sz="2000" b="1" dirty="0">
                <a:solidFill>
                  <a:srgbClr val="92D050"/>
                </a:solidFill>
              </a:rPr>
              <a:t>στην </a:t>
            </a:r>
            <a:r>
              <a:rPr lang="en-US" sz="2000" b="1" u="sng" dirty="0">
                <a:solidFill>
                  <a:srgbClr val="92D050"/>
                </a:solidFill>
              </a:rPr>
              <a:t>C#</a:t>
            </a:r>
          </a:p>
          <a:p>
            <a:r>
              <a:rPr lang="en-US" dirty="0"/>
              <a:t>using System;</a:t>
            </a:r>
          </a:p>
          <a:p>
            <a:r>
              <a:rPr lang="en-US" dirty="0"/>
              <a:t>class </a:t>
            </a:r>
            <a:r>
              <a:rPr lang="en-US" dirty="0" err="1"/>
              <a:t>HelloWorld</a:t>
            </a:r>
            <a:endParaRPr lang="en-US" dirty="0"/>
          </a:p>
          <a:p>
            <a:r>
              <a:rPr lang="en-US" dirty="0"/>
              <a:t>{    public static </a:t>
            </a:r>
            <a:r>
              <a:rPr lang="en-US" dirty="0" err="1"/>
              <a:t>int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("Hello, World!");</a:t>
            </a:r>
          </a:p>
          <a:p>
            <a:r>
              <a:rPr lang="en-US" dirty="0" smtClean="0"/>
              <a:t>        return </a:t>
            </a:r>
            <a:r>
              <a:rPr lang="en-US" dirty="0"/>
              <a:t>0;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el-GR" dirty="0"/>
          </a:p>
        </p:txBody>
      </p:sp>
      <p:sp>
        <p:nvSpPr>
          <p:cNvPr id="8" name="TextBox 7"/>
          <p:cNvSpPr txBox="1"/>
          <p:nvPr/>
        </p:nvSpPr>
        <p:spPr>
          <a:xfrm>
            <a:off x="321063" y="4092168"/>
            <a:ext cx="42766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2D050"/>
                </a:solidFill>
              </a:rPr>
              <a:t>Hello World </a:t>
            </a:r>
            <a:r>
              <a:rPr lang="el-GR" sz="2000" b="1" dirty="0" smtClean="0">
                <a:solidFill>
                  <a:srgbClr val="92D050"/>
                </a:solidFill>
              </a:rPr>
              <a:t>στην </a:t>
            </a:r>
            <a:r>
              <a:rPr lang="en-US" sz="2000" b="1" u="sng" dirty="0" smtClean="0">
                <a:solidFill>
                  <a:srgbClr val="92D050"/>
                </a:solidFill>
              </a:rPr>
              <a:t>Java</a:t>
            </a:r>
            <a:endParaRPr lang="en-US" sz="2000" b="1" u="sng" dirty="0">
              <a:solidFill>
                <a:srgbClr val="92D050"/>
              </a:solidFill>
            </a:endParaRPr>
          </a:p>
          <a:p>
            <a:r>
              <a:rPr lang="en-US" dirty="0"/>
              <a:t>class </a:t>
            </a:r>
            <a:r>
              <a:rPr lang="en-US" dirty="0" err="1"/>
              <a:t>HelloWorld</a:t>
            </a:r>
            <a:r>
              <a:rPr lang="en-US" dirty="0"/>
              <a:t> {</a:t>
            </a:r>
          </a:p>
          <a:p>
            <a:r>
              <a:rPr lang="en-US" dirty="0"/>
              <a:t>  static public void main( String </a:t>
            </a:r>
            <a:r>
              <a:rPr lang="en-US" dirty="0" err="1"/>
              <a:t>args</a:t>
            </a:r>
            <a:r>
              <a:rPr lang="en-US" dirty="0"/>
              <a:t>[] ) 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 "Hello World!" );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  <a:endParaRPr lang="en-US" dirty="0"/>
          </a:p>
          <a:p>
            <a:r>
              <a:rPr lang="en-US" dirty="0"/>
              <a:t>}</a:t>
            </a:r>
            <a:endParaRPr lang="el-GR" dirty="0"/>
          </a:p>
        </p:txBody>
      </p:sp>
      <p:sp>
        <p:nvSpPr>
          <p:cNvPr id="10" name="TextBox 9"/>
          <p:cNvSpPr txBox="1"/>
          <p:nvPr/>
        </p:nvSpPr>
        <p:spPr>
          <a:xfrm>
            <a:off x="4717446" y="4077072"/>
            <a:ext cx="3600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2D050"/>
                </a:solidFill>
              </a:rPr>
              <a:t>Hello </a:t>
            </a:r>
            <a:r>
              <a:rPr lang="en-US" sz="2000" b="1" dirty="0" smtClean="0">
                <a:solidFill>
                  <a:srgbClr val="92D050"/>
                </a:solidFill>
              </a:rPr>
              <a:t>World </a:t>
            </a:r>
            <a:r>
              <a:rPr lang="el-GR" sz="2000" b="1" dirty="0" smtClean="0">
                <a:solidFill>
                  <a:srgbClr val="92D050"/>
                </a:solidFill>
              </a:rPr>
              <a:t>στην </a:t>
            </a:r>
            <a:r>
              <a:rPr lang="en-US" sz="2000" b="1" u="sng" dirty="0">
                <a:solidFill>
                  <a:srgbClr val="92D050"/>
                </a:solidFill>
              </a:rPr>
              <a:t>Python</a:t>
            </a:r>
          </a:p>
          <a:p>
            <a:r>
              <a:rPr lang="en-US" dirty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/bin/python</a:t>
            </a:r>
          </a:p>
          <a:p>
            <a:endParaRPr lang="en-US" dirty="0"/>
          </a:p>
          <a:p>
            <a:r>
              <a:rPr lang="en-US" dirty="0" smtClean="0"/>
              <a:t>print </a:t>
            </a:r>
            <a:r>
              <a:rPr lang="en-US" dirty="0"/>
              <a:t>"</a:t>
            </a:r>
            <a:r>
              <a:rPr lang="en-US" dirty="0" smtClean="0"/>
              <a:t>Hello </a:t>
            </a:r>
            <a:r>
              <a:rPr lang="en-US" dirty="0"/>
              <a:t>World!" </a:t>
            </a:r>
            <a:endParaRPr lang="el-GR" dirty="0"/>
          </a:p>
        </p:txBody>
      </p:sp>
      <p:sp>
        <p:nvSpPr>
          <p:cNvPr id="11" name="TextBox 10"/>
          <p:cNvSpPr txBox="1"/>
          <p:nvPr/>
        </p:nvSpPr>
        <p:spPr>
          <a:xfrm>
            <a:off x="4697814" y="3933056"/>
            <a:ext cx="3600400" cy="153288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045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 txBox="1">
            <a:spLocks/>
          </p:cNvSpPr>
          <p:nvPr/>
        </p:nvSpPr>
        <p:spPr bwMode="auto"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fr-FR" sz="4100" b="1" kern="1200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9pPr>
            <a:extLst/>
          </a:lstStyle>
          <a:p>
            <a:pPr algn="ctr"/>
            <a:r>
              <a:rPr lang="el-GR" sz="4400" dirty="0" smtClean="0"/>
              <a:t>Περίγραμμα Παρουσίασης</a:t>
            </a:r>
            <a:endParaRPr lang="en-US" sz="4400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950912" y="1412776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lang="fr-F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lang="fr-F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Ιστορική Αναδρομή</a:t>
            </a: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Εγκατάσταση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Python</a:t>
            </a:r>
            <a:endParaRPr lang="el-GR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Σε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Linux</a:t>
            </a:r>
          </a:p>
          <a:p>
            <a:pPr lvl="1"/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Σε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Windows</a:t>
            </a:r>
            <a:endParaRPr lang="el-GR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Τομείς που χρησιμοποιείται η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Python</a:t>
            </a:r>
          </a:p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Hello World </a:t>
            </a:r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σε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Python</a:t>
            </a:r>
            <a:endParaRPr lang="el-GR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l-GR" sz="2400" dirty="0" smtClean="0"/>
              <a:t>Πλεονεκτήματα - Μειονεκτήματα</a:t>
            </a: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Προγραμματιστικές Δυνατότητες</a:t>
            </a: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Υλοποίηση Εργασίας 2</a:t>
            </a:r>
          </a:p>
          <a:p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Γενικές </a:t>
            </a:r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Εντυπώσεις</a:t>
            </a:r>
          </a:p>
          <a:p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Πηγές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686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/>
          </p:cNvSpPr>
          <p:nvPr>
            <p:ph type="body" idx="4294967295"/>
          </p:nvPr>
        </p:nvSpPr>
        <p:spPr>
          <a:xfrm>
            <a:off x="323528" y="1124744"/>
            <a:ext cx="8229600" cy="4525962"/>
          </a:xfrm>
        </p:spPr>
        <p:txBody>
          <a:bodyPr/>
          <a:lstStyle/>
          <a:p>
            <a:pPr algn="just"/>
            <a:r>
              <a:rPr lang="el-GR" sz="2100" dirty="0" smtClean="0"/>
              <a:t>Απλή σε σύνταξη</a:t>
            </a:r>
            <a:endParaRPr lang="en-US" sz="2100" dirty="0" smtClean="0"/>
          </a:p>
          <a:p>
            <a:pPr marL="109537" indent="0" algn="just">
              <a:buNone/>
            </a:pPr>
            <a:endParaRPr lang="el-GR" sz="2100" dirty="0" smtClean="0"/>
          </a:p>
          <a:p>
            <a:pPr algn="just"/>
            <a:r>
              <a:rPr lang="el-GR" sz="2100" dirty="0" smtClean="0"/>
              <a:t>Εύκολη στην εκμάθηση</a:t>
            </a:r>
            <a:endParaRPr lang="en-US" sz="2100" dirty="0" smtClean="0"/>
          </a:p>
          <a:p>
            <a:pPr marL="109537" indent="0" algn="just">
              <a:buNone/>
            </a:pPr>
            <a:endParaRPr lang="el-GR" sz="2100" dirty="0" smtClean="0"/>
          </a:p>
          <a:p>
            <a:pPr algn="just"/>
            <a:r>
              <a:rPr lang="el-GR" sz="2100" dirty="0" smtClean="0"/>
              <a:t>Δωρεάν και </a:t>
            </a:r>
            <a:r>
              <a:rPr lang="en-US" sz="2100" dirty="0" err="1" smtClean="0"/>
              <a:t>OpenSource</a:t>
            </a:r>
            <a:endParaRPr lang="en-US" sz="2100" dirty="0" smtClean="0"/>
          </a:p>
          <a:p>
            <a:pPr marL="109537" indent="0" algn="just">
              <a:buNone/>
            </a:pPr>
            <a:endParaRPr lang="en-US" sz="2100" dirty="0" smtClean="0"/>
          </a:p>
          <a:p>
            <a:pPr algn="just"/>
            <a:r>
              <a:rPr lang="el-GR" sz="2100" dirty="0" smtClean="0"/>
              <a:t>Γλώσσα Υψηλού Επιπέδου</a:t>
            </a:r>
            <a:endParaRPr lang="en-US" sz="2100" dirty="0" smtClean="0"/>
          </a:p>
          <a:p>
            <a:pPr marL="109537" indent="0" algn="just">
              <a:buNone/>
            </a:pPr>
            <a:endParaRPr lang="el-GR" sz="2100" dirty="0" smtClean="0"/>
          </a:p>
          <a:p>
            <a:pPr algn="just"/>
            <a:r>
              <a:rPr lang="el-GR" sz="2100" dirty="0" smtClean="0"/>
              <a:t>Φορητή</a:t>
            </a:r>
            <a:endParaRPr lang="en-US" sz="2100" dirty="0" smtClean="0"/>
          </a:p>
          <a:p>
            <a:pPr marL="109537" indent="0" algn="just">
              <a:buNone/>
            </a:pPr>
            <a:endParaRPr lang="el-GR" sz="2100" dirty="0" smtClean="0"/>
          </a:p>
          <a:p>
            <a:pPr algn="just"/>
            <a:r>
              <a:rPr lang="el-GR" sz="2100" dirty="0" smtClean="0"/>
              <a:t>Διερμηνευόμενη</a:t>
            </a:r>
            <a:endParaRPr lang="en-US" sz="2100" dirty="0" smtClean="0"/>
          </a:p>
          <a:p>
            <a:pPr marL="109537" indent="0" algn="just">
              <a:buNone/>
            </a:pPr>
            <a:endParaRPr lang="el-GR" sz="2100" dirty="0" smtClean="0"/>
          </a:p>
          <a:p>
            <a:pPr algn="just"/>
            <a:r>
              <a:rPr lang="el-GR" sz="2100" dirty="0" smtClean="0"/>
              <a:t>Αντικειμενοστρεφής</a:t>
            </a:r>
          </a:p>
        </p:txBody>
      </p:sp>
      <p:sp>
        <p:nvSpPr>
          <p:cNvPr id="5222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467544" y="116632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l-GR" sz="4400" dirty="0" smtClean="0"/>
              <a:t>Πλεονεκτήματα</a:t>
            </a:r>
            <a:endParaRPr lang="el-GR" sz="4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6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/>
          </p:cNvSpPr>
          <p:nvPr>
            <p:ph type="body" idx="4294967295"/>
          </p:nvPr>
        </p:nvSpPr>
        <p:spPr>
          <a:xfrm>
            <a:off x="323528" y="1124744"/>
            <a:ext cx="8229600" cy="4525962"/>
          </a:xfrm>
        </p:spPr>
        <p:txBody>
          <a:bodyPr/>
          <a:lstStyle/>
          <a:p>
            <a:pPr algn="just"/>
            <a:r>
              <a:rPr lang="el-GR" sz="2100" dirty="0" smtClean="0"/>
              <a:t>Επεκτάσιμη </a:t>
            </a:r>
            <a:endParaRPr lang="en-US" sz="2100" dirty="0" smtClean="0"/>
          </a:p>
          <a:p>
            <a:pPr marL="109537" indent="0" algn="just">
              <a:buNone/>
            </a:pPr>
            <a:endParaRPr lang="el-GR" sz="2100" dirty="0" smtClean="0"/>
          </a:p>
          <a:p>
            <a:pPr algn="just"/>
            <a:r>
              <a:rPr lang="el-GR" sz="2100" dirty="0" smtClean="0"/>
              <a:t>Ταχύτερη από κάποιες άλλες </a:t>
            </a:r>
            <a:r>
              <a:rPr lang="en-US" sz="2100" dirty="0" smtClean="0"/>
              <a:t>scripting languages</a:t>
            </a:r>
          </a:p>
          <a:p>
            <a:pPr marL="109537" indent="0" algn="just">
              <a:buNone/>
            </a:pPr>
            <a:endParaRPr lang="el-GR" sz="2100" dirty="0" smtClean="0"/>
          </a:p>
          <a:p>
            <a:pPr algn="just"/>
            <a:r>
              <a:rPr lang="el-GR" sz="2100" dirty="0" smtClean="0"/>
              <a:t>Δεν έχουν τύπους οι μεταβλητές</a:t>
            </a:r>
            <a:endParaRPr lang="en-US" sz="2100" dirty="0" smtClean="0"/>
          </a:p>
          <a:p>
            <a:pPr marL="109537" indent="0" algn="just">
              <a:buNone/>
            </a:pPr>
            <a:endParaRPr lang="el-GR" sz="2100" dirty="0" smtClean="0"/>
          </a:p>
          <a:p>
            <a:pPr algn="just"/>
            <a:r>
              <a:rPr lang="el-GR" sz="2100" dirty="0" smtClean="0"/>
              <a:t>Επαναχρησιμοποίηση</a:t>
            </a:r>
            <a:endParaRPr lang="en-US" sz="2100" dirty="0" smtClean="0"/>
          </a:p>
          <a:p>
            <a:pPr marL="109537" indent="0" algn="just">
              <a:buNone/>
            </a:pPr>
            <a:endParaRPr lang="el-GR" sz="2100" dirty="0" smtClean="0"/>
          </a:p>
          <a:p>
            <a:pPr algn="just"/>
            <a:r>
              <a:rPr lang="el-GR" sz="2100" dirty="0" smtClean="0"/>
              <a:t>Ενσωματώσιμη</a:t>
            </a:r>
            <a:endParaRPr lang="en-US" sz="2100" dirty="0" smtClean="0"/>
          </a:p>
          <a:p>
            <a:pPr marL="109537" indent="0" algn="just">
              <a:buNone/>
            </a:pPr>
            <a:endParaRPr lang="el-GR" sz="2100" dirty="0" smtClean="0"/>
          </a:p>
          <a:p>
            <a:pPr algn="just"/>
            <a:r>
              <a:rPr lang="el-GR" sz="2100" dirty="0" smtClean="0"/>
              <a:t>Εκτεταμένες Βιβλιοθήκες</a:t>
            </a:r>
            <a:endParaRPr lang="en-US" sz="2100" dirty="0" smtClean="0"/>
          </a:p>
          <a:p>
            <a:pPr marL="109537" indent="0" algn="just">
              <a:buNone/>
            </a:pPr>
            <a:endParaRPr lang="el-GR" sz="2100" dirty="0" smtClean="0"/>
          </a:p>
          <a:p>
            <a:pPr algn="just"/>
            <a:r>
              <a:rPr lang="el-GR" sz="2100" dirty="0" smtClean="0"/>
              <a:t>Υποχρεωτικά στοιχισμένος κώδικας</a:t>
            </a:r>
            <a:endParaRPr lang="en-US" sz="21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83968" y="3329116"/>
            <a:ext cx="4320480" cy="1107996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 smtClean="0"/>
              <a:t>Μεγάλες Προγραμματιστικές Δυνατότητες</a:t>
            </a:r>
            <a:endParaRPr lang="el-GR" sz="2800" dirty="0" smtClean="0"/>
          </a:p>
          <a:p>
            <a:pPr algn="ctr"/>
            <a:r>
              <a:rPr lang="el-GR" dirty="0" smtClean="0"/>
              <a:t>(θα τις μελετήσουμε εκτενώς σε λίγο)</a:t>
            </a:r>
            <a:endParaRPr lang="el-GR" dirty="0"/>
          </a:p>
        </p:txBody>
      </p:sp>
      <p:sp>
        <p:nvSpPr>
          <p:cNvPr id="8" name="Rectangle 4"/>
          <p:cNvSpPr txBox="1">
            <a:spLocks/>
          </p:cNvSpPr>
          <p:nvPr/>
        </p:nvSpPr>
        <p:spPr bwMode="auto">
          <a:xfrm>
            <a:off x="467544" y="116632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fr-FR" sz="4100" b="1" kern="1200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9pPr>
            <a:extLst/>
          </a:lstStyle>
          <a:p>
            <a:pPr algn="ctr"/>
            <a:r>
              <a:rPr lang="el-GR" sz="4400" dirty="0" smtClean="0"/>
              <a:t>Πλεονεκτήματα</a:t>
            </a:r>
            <a:endParaRPr lang="el-GR" sz="4400" dirty="0"/>
          </a:p>
        </p:txBody>
      </p:sp>
    </p:spTree>
    <p:extLst>
      <p:ext uri="{BB962C8B-B14F-4D97-AF65-F5344CB8AC3E}">
        <p14:creationId xmlns:p14="http://schemas.microsoft.com/office/powerpoint/2010/main" val="193021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/>
          </p:cNvSpPr>
          <p:nvPr>
            <p:ph type="body" idx="4294967295"/>
          </p:nvPr>
        </p:nvSpPr>
        <p:spPr>
          <a:xfrm>
            <a:off x="323528" y="1196752"/>
            <a:ext cx="8229600" cy="4525962"/>
          </a:xfrm>
        </p:spPr>
        <p:txBody>
          <a:bodyPr/>
          <a:lstStyle/>
          <a:p>
            <a:pPr algn="just"/>
            <a:r>
              <a:rPr lang="el-GR" sz="2400" dirty="0" smtClean="0"/>
              <a:t>Ευκολία σε λάθη (υποχρεωτικά στοιχισμένος κώδικας)</a:t>
            </a:r>
            <a:endParaRPr lang="en-US" sz="2400" dirty="0" smtClean="0"/>
          </a:p>
          <a:p>
            <a:pPr marL="109537" indent="0" algn="just">
              <a:buNone/>
            </a:pPr>
            <a:endParaRPr lang="el-GR" sz="2400" dirty="0" smtClean="0"/>
          </a:p>
          <a:p>
            <a:pPr algn="just"/>
            <a:r>
              <a:rPr lang="el-GR" sz="2400" dirty="0" smtClean="0"/>
              <a:t>Απόδοση (πιο αργή από την </a:t>
            </a:r>
            <a:r>
              <a:rPr lang="en-US" sz="2400" dirty="0" smtClean="0"/>
              <a:t>C</a:t>
            </a:r>
            <a:r>
              <a:rPr lang="el-GR" sz="2400" dirty="0" smtClean="0"/>
              <a:t>)</a:t>
            </a:r>
            <a:endParaRPr lang="en-US" sz="2400" dirty="0" smtClean="0"/>
          </a:p>
          <a:p>
            <a:pPr marL="109537" indent="0" algn="just">
              <a:buNone/>
            </a:pPr>
            <a:endParaRPr lang="el-GR" sz="2400" dirty="0" smtClean="0"/>
          </a:p>
          <a:p>
            <a:pPr algn="just"/>
            <a:r>
              <a:rPr lang="el-GR" sz="2400" dirty="0" smtClean="0"/>
              <a:t>Αδυναμία </a:t>
            </a:r>
            <a:r>
              <a:rPr lang="en-US" sz="2400" dirty="0" smtClean="0"/>
              <a:t>low-level</a:t>
            </a:r>
            <a:r>
              <a:rPr lang="el-GR" sz="2400" dirty="0" smtClean="0"/>
              <a:t> επέμβασης</a:t>
            </a:r>
            <a:endParaRPr lang="en-US" sz="2400" dirty="0" smtClean="0"/>
          </a:p>
          <a:p>
            <a:pPr marL="109537" indent="0" algn="just">
              <a:buNone/>
            </a:pPr>
            <a:endParaRPr lang="el-GR" sz="2400" dirty="0" smtClean="0"/>
          </a:p>
          <a:p>
            <a:pPr algn="just"/>
            <a:r>
              <a:rPr lang="el-GR" sz="2400" dirty="0" smtClean="0"/>
              <a:t>Χρήσιμες βιβλιοθήκες μόνο σε </a:t>
            </a:r>
            <a:r>
              <a:rPr lang="en-US" sz="2400" dirty="0" smtClean="0"/>
              <a:t>C/C++</a:t>
            </a:r>
            <a:endParaRPr lang="el-GR" sz="2400" dirty="0" smtClean="0"/>
          </a:p>
          <a:p>
            <a:pPr marL="109537" indent="0" algn="just">
              <a:buNone/>
            </a:pPr>
            <a:endParaRPr lang="el-GR" sz="2400" dirty="0" smtClean="0"/>
          </a:p>
          <a:p>
            <a:pPr algn="just"/>
            <a:r>
              <a:rPr lang="el-GR" sz="2400" dirty="0" smtClean="0"/>
              <a:t>Σύγχιση λόγω μετονομοσίας ίδιων βιβλιοθηκών από ένα </a:t>
            </a:r>
            <a:r>
              <a:rPr lang="en-US" sz="2400" dirty="0" smtClean="0"/>
              <a:t>version </a:t>
            </a:r>
            <a:r>
              <a:rPr lang="el-GR" sz="2400" dirty="0" smtClean="0"/>
              <a:t>σε άλλο (</a:t>
            </a:r>
            <a:r>
              <a:rPr lang="en-US" sz="2400" dirty="0"/>
              <a:t> </a:t>
            </a:r>
            <a:r>
              <a:rPr lang="en-US" sz="2400" dirty="0" err="1" smtClean="0">
                <a:hlinkClick r:id="rId2" tooltip="httplib: HTTP and HTTPS protocol client (requires sockets)."/>
              </a:rPr>
              <a:t>httplib</a:t>
            </a:r>
            <a:r>
              <a:rPr lang="el-GR" sz="2400" dirty="0" smtClean="0"/>
              <a:t> -&gt;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http.client</a:t>
            </a:r>
            <a:r>
              <a:rPr lang="el-GR" sz="2400" b="1" dirty="0" smtClean="0"/>
              <a:t> )</a:t>
            </a:r>
            <a:endParaRPr lang="el-GR" sz="2400" dirty="0" smtClean="0"/>
          </a:p>
          <a:p>
            <a:pPr algn="just"/>
            <a:endParaRPr lang="en-US" sz="2400" dirty="0" smtClean="0"/>
          </a:p>
          <a:p>
            <a:pPr marL="109537" indent="0" algn="just">
              <a:buNone/>
            </a:pPr>
            <a:endParaRPr lang="el-GR" sz="2400" dirty="0" smtClean="0"/>
          </a:p>
          <a:p>
            <a:pPr marL="109537" indent="0" algn="just">
              <a:buNone/>
            </a:pPr>
            <a:endParaRPr lang="el-GR" sz="2400" dirty="0" smtClean="0"/>
          </a:p>
          <a:p>
            <a:pPr algn="just"/>
            <a:endParaRPr lang="el-GR" sz="2400" dirty="0" smtClean="0"/>
          </a:p>
          <a:p>
            <a:pPr algn="just"/>
            <a:endParaRPr lang="en-US" sz="2400" dirty="0" smtClean="0"/>
          </a:p>
        </p:txBody>
      </p:sp>
      <p:sp>
        <p:nvSpPr>
          <p:cNvPr id="5222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467544" y="116632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l-GR" sz="4400" dirty="0" smtClean="0"/>
              <a:t>Μειονεκτήματα</a:t>
            </a:r>
            <a:endParaRPr lang="el-GR" sz="4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3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u contenu 1"/>
          <p:cNvSpPr>
            <a:spLocks noGrp="1"/>
          </p:cNvSpPr>
          <p:nvPr>
            <p:ph idx="4294967295"/>
          </p:nvPr>
        </p:nvSpPr>
        <p:spPr>
          <a:xfrm>
            <a:off x="950912" y="1412776"/>
            <a:ext cx="8229600" cy="4525962"/>
          </a:xfrm>
        </p:spPr>
        <p:txBody>
          <a:bodyPr/>
          <a:lstStyle/>
          <a:p>
            <a:r>
              <a:rPr lang="el-GR" sz="2400" dirty="0" smtClean="0"/>
              <a:t>Ιστορική Αναδρομή</a:t>
            </a:r>
          </a:p>
          <a:p>
            <a:r>
              <a:rPr lang="el-GR" sz="2400" dirty="0" smtClean="0"/>
              <a:t>Εγκατάσταση </a:t>
            </a:r>
            <a:r>
              <a:rPr lang="en-US" sz="2400" dirty="0" smtClean="0"/>
              <a:t>Python</a:t>
            </a:r>
            <a:endParaRPr lang="el-GR" sz="2400" dirty="0" smtClean="0"/>
          </a:p>
          <a:p>
            <a:pPr lvl="1"/>
            <a:r>
              <a:rPr lang="el-GR" sz="2400" dirty="0"/>
              <a:t>Σε </a:t>
            </a:r>
            <a:r>
              <a:rPr lang="en-US" sz="2400" dirty="0"/>
              <a:t>Linux</a:t>
            </a:r>
          </a:p>
          <a:p>
            <a:pPr lvl="1"/>
            <a:r>
              <a:rPr lang="el-GR" sz="2400" dirty="0"/>
              <a:t>Σε </a:t>
            </a:r>
            <a:r>
              <a:rPr lang="en-US" sz="2400" dirty="0" smtClean="0"/>
              <a:t>Windows</a:t>
            </a:r>
            <a:endParaRPr lang="el-GR" sz="2400" dirty="0" smtClean="0"/>
          </a:p>
          <a:p>
            <a:r>
              <a:rPr lang="el-GR" sz="2400" dirty="0"/>
              <a:t>Τομείς που χρησιμοποιείται η </a:t>
            </a:r>
            <a:r>
              <a:rPr lang="en-US" sz="2400" dirty="0"/>
              <a:t>Python</a:t>
            </a:r>
          </a:p>
          <a:p>
            <a:r>
              <a:rPr lang="en-US" sz="2400" dirty="0" smtClean="0"/>
              <a:t>Hello </a:t>
            </a:r>
            <a:r>
              <a:rPr lang="en-US" sz="2400" dirty="0"/>
              <a:t>World </a:t>
            </a:r>
            <a:r>
              <a:rPr lang="el-GR" sz="2400" dirty="0"/>
              <a:t>σε </a:t>
            </a:r>
            <a:r>
              <a:rPr lang="en-US" sz="2400" dirty="0"/>
              <a:t>Python</a:t>
            </a:r>
            <a:endParaRPr lang="el-GR" sz="2400" dirty="0"/>
          </a:p>
          <a:p>
            <a:r>
              <a:rPr lang="el-GR" sz="2400" dirty="0" smtClean="0"/>
              <a:t>Πλεονεκτήματα - Μειον</a:t>
            </a:r>
            <a:r>
              <a:rPr lang="el-GR" sz="2400" dirty="0"/>
              <a:t>ε</a:t>
            </a:r>
            <a:r>
              <a:rPr lang="el-GR" sz="2400" dirty="0" smtClean="0"/>
              <a:t>κτήματα</a:t>
            </a:r>
            <a:endParaRPr lang="el-GR" sz="2400" dirty="0"/>
          </a:p>
          <a:p>
            <a:r>
              <a:rPr lang="el-GR" sz="2400" dirty="0" smtClean="0"/>
              <a:t>Προγραμματιστικές Δυνατότητες</a:t>
            </a:r>
          </a:p>
          <a:p>
            <a:r>
              <a:rPr lang="el-GR" sz="2400" dirty="0" smtClean="0"/>
              <a:t>Υλοποίηση Εργασίας 2  </a:t>
            </a:r>
          </a:p>
          <a:p>
            <a:r>
              <a:rPr lang="el-GR" sz="2400" dirty="0"/>
              <a:t>Γενικές </a:t>
            </a:r>
            <a:r>
              <a:rPr lang="el-GR" sz="2400" dirty="0" smtClean="0"/>
              <a:t>Εντυπώσεις</a:t>
            </a:r>
          </a:p>
          <a:p>
            <a:r>
              <a:rPr lang="el-GR" sz="2400" dirty="0" smtClean="0"/>
              <a:t>Πηγές</a:t>
            </a:r>
            <a:endParaRPr lang="el-GR" sz="2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 txBox="1">
            <a:spLocks/>
          </p:cNvSpPr>
          <p:nvPr/>
        </p:nvSpPr>
        <p:spPr bwMode="auto"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fr-FR" sz="4100" b="1" kern="1200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9pPr>
            <a:extLst/>
          </a:lstStyle>
          <a:p>
            <a:pPr algn="ctr"/>
            <a:r>
              <a:rPr lang="el-GR" sz="4400" dirty="0" smtClean="0"/>
              <a:t>Περίγραμμα Παρουσίασης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/>
          </p:cNvSpPr>
          <p:nvPr>
            <p:ph type="body" idx="4294967295"/>
          </p:nvPr>
        </p:nvSpPr>
        <p:spPr>
          <a:xfrm>
            <a:off x="323528" y="1340768"/>
            <a:ext cx="8229600" cy="4525962"/>
          </a:xfrm>
        </p:spPr>
        <p:txBody>
          <a:bodyPr/>
          <a:lstStyle/>
          <a:p>
            <a:pPr algn="just"/>
            <a:r>
              <a:rPr lang="el-GR" sz="2400" dirty="0" smtClean="0"/>
              <a:t>Πιο λίγοι </a:t>
            </a:r>
            <a:r>
              <a:rPr lang="en-US" sz="2400" dirty="0" smtClean="0"/>
              <a:t>developers </a:t>
            </a:r>
            <a:r>
              <a:rPr lang="el-GR" sz="2400" dirty="0" smtClean="0"/>
              <a:t>σε σύγκριση με άλλες γλώσσες:</a:t>
            </a:r>
          </a:p>
          <a:p>
            <a:pPr algn="just"/>
            <a:endParaRPr lang="el-GR" sz="2400" dirty="0"/>
          </a:p>
          <a:p>
            <a:pPr algn="just"/>
            <a:endParaRPr lang="el-GR" sz="2400" dirty="0" smtClean="0"/>
          </a:p>
          <a:p>
            <a:pPr marL="109537" indent="0" algn="just">
              <a:buNone/>
            </a:pPr>
            <a:endParaRPr lang="el-GR" sz="2400" b="1" dirty="0" smtClean="0"/>
          </a:p>
          <a:p>
            <a:pPr marL="109537" indent="0" algn="just">
              <a:buNone/>
            </a:pPr>
            <a:endParaRPr lang="el-GR" sz="2400" b="1" dirty="0"/>
          </a:p>
          <a:p>
            <a:pPr marL="109537" indent="0" algn="just">
              <a:buNone/>
            </a:pPr>
            <a:endParaRPr lang="el-GR" sz="2400" b="1" dirty="0" smtClean="0"/>
          </a:p>
          <a:p>
            <a:pPr marL="109537" indent="0" algn="just">
              <a:buNone/>
            </a:pPr>
            <a:endParaRPr lang="el-GR" sz="2400" b="1" dirty="0"/>
          </a:p>
          <a:p>
            <a:pPr marL="109537" indent="0" algn="just">
              <a:buNone/>
            </a:pPr>
            <a:endParaRPr lang="el-GR" sz="2400" b="1" dirty="0" smtClean="0"/>
          </a:p>
          <a:p>
            <a:pPr marL="109537" indent="0" algn="just">
              <a:buNone/>
            </a:pPr>
            <a:endParaRPr lang="el-GR" sz="2400" b="1" dirty="0" smtClean="0"/>
          </a:p>
          <a:p>
            <a:pPr marL="109537" indent="0">
              <a:buNone/>
            </a:pPr>
            <a:r>
              <a:rPr lang="el-GR" sz="1800" b="1" dirty="0" smtClean="0"/>
              <a:t>                 </a:t>
            </a:r>
          </a:p>
          <a:p>
            <a:pPr marL="109537" indent="0">
              <a:buNone/>
            </a:pPr>
            <a:r>
              <a:rPr lang="el-GR" sz="1800" b="1" dirty="0"/>
              <a:t> </a:t>
            </a:r>
            <a:r>
              <a:rPr lang="el-GR" sz="1800" b="1" dirty="0" smtClean="0"/>
              <a:t>                 </a:t>
            </a:r>
            <a:r>
              <a:rPr lang="en-US" sz="1800" b="1" dirty="0" smtClean="0"/>
              <a:t>TIOBE </a:t>
            </a:r>
            <a:r>
              <a:rPr lang="en-US" sz="1800" b="1" dirty="0"/>
              <a:t>Programming Community </a:t>
            </a:r>
            <a:r>
              <a:rPr lang="el-GR" sz="1800" b="1" dirty="0" smtClean="0"/>
              <a:t>- </a:t>
            </a:r>
            <a:r>
              <a:rPr lang="en-US" sz="1800" b="1" dirty="0" smtClean="0"/>
              <a:t>April </a:t>
            </a:r>
            <a:r>
              <a:rPr lang="en-US" sz="1800" b="1" dirty="0"/>
              <a:t>2012</a:t>
            </a:r>
          </a:p>
          <a:p>
            <a:pPr algn="just"/>
            <a:endParaRPr lang="en-US" sz="2400" dirty="0" smtClean="0"/>
          </a:p>
          <a:p>
            <a:pPr algn="just"/>
            <a:endParaRPr lang="el-GR" sz="2400" dirty="0" smtClean="0"/>
          </a:p>
          <a:p>
            <a:pPr algn="just"/>
            <a:endParaRPr lang="el-GR" sz="2400" dirty="0" smtClean="0"/>
          </a:p>
          <a:p>
            <a:pPr algn="just"/>
            <a:endParaRPr lang="en-US" sz="2400" dirty="0" smtClean="0"/>
          </a:p>
        </p:txBody>
      </p:sp>
      <p:sp>
        <p:nvSpPr>
          <p:cNvPr id="5222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467544" y="116632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l-GR" sz="4400" dirty="0" smtClean="0"/>
              <a:t>Μειονεκτήματα</a:t>
            </a:r>
            <a:endParaRPr lang="el-GR" sz="4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03" y="2204864"/>
            <a:ext cx="6361098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8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 txBox="1">
            <a:spLocks/>
          </p:cNvSpPr>
          <p:nvPr/>
        </p:nvSpPr>
        <p:spPr bwMode="auto"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fr-FR" sz="4100" b="1" kern="1200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9pPr>
            <a:extLst/>
          </a:lstStyle>
          <a:p>
            <a:pPr algn="ctr"/>
            <a:r>
              <a:rPr lang="el-GR" sz="4400" dirty="0" smtClean="0"/>
              <a:t>Περίγραμμα Παρουσίασης</a:t>
            </a:r>
            <a:endParaRPr lang="en-US" sz="4400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950912" y="1412776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lang="fr-F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lang="fr-F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Ιστορική Αναδρομή</a:t>
            </a: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Εγκατάσταση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Python</a:t>
            </a:r>
            <a:endParaRPr lang="el-GR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Σε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Linux</a:t>
            </a:r>
          </a:p>
          <a:p>
            <a:pPr lvl="1"/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Σε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Windows</a:t>
            </a:r>
            <a:endParaRPr lang="el-GR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Τομείς που χρησιμοποιείται η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Python</a:t>
            </a:r>
          </a:p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Hello World </a:t>
            </a:r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σε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Python</a:t>
            </a:r>
            <a:endParaRPr lang="el-GR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Πλεονεκτήματα - Μειονεκτήματα</a:t>
            </a:r>
          </a:p>
          <a:p>
            <a:r>
              <a:rPr lang="el-GR" sz="2400" dirty="0" smtClean="0"/>
              <a:t>Προγραμματιστικές Δυνατότητες</a:t>
            </a: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Υλοποίηση Εργασίας 2</a:t>
            </a:r>
          </a:p>
          <a:p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Γενικές </a:t>
            </a:r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Εντυπώσεις</a:t>
            </a:r>
          </a:p>
          <a:p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Πηγές</a:t>
            </a:r>
          </a:p>
        </p:txBody>
      </p:sp>
    </p:spTree>
    <p:extLst>
      <p:ext uri="{BB962C8B-B14F-4D97-AF65-F5344CB8AC3E}">
        <p14:creationId xmlns:p14="http://schemas.microsoft.com/office/powerpoint/2010/main" val="39127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539552" y="332656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l-GR" sz="3600" dirty="0" smtClean="0"/>
              <a:t>Παράδειγμα </a:t>
            </a:r>
            <a:r>
              <a:rPr lang="en-US" sz="3600" dirty="0" smtClean="0"/>
              <a:t>Client – Server</a:t>
            </a:r>
            <a:br>
              <a:rPr lang="en-US" sz="3600" dirty="0" smtClean="0"/>
            </a:br>
            <a:r>
              <a:rPr lang="en-US" sz="2400" dirty="0" smtClean="0"/>
              <a:t>(Server Source Code)</a:t>
            </a:r>
            <a:endParaRPr lang="el-G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ristos\Desktop\Presentation epl371\eikones\client - server\server co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0" y="1484784"/>
            <a:ext cx="8858488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20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539552" y="332656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l-GR" sz="3600" dirty="0" smtClean="0"/>
              <a:t>Παράδειγμα </a:t>
            </a:r>
            <a:r>
              <a:rPr lang="en-US" sz="3600" dirty="0" smtClean="0"/>
              <a:t>Client – Server</a:t>
            </a:r>
            <a:br>
              <a:rPr lang="en-US" sz="3600" dirty="0" smtClean="0"/>
            </a:br>
            <a:r>
              <a:rPr lang="en-US" sz="2400" dirty="0" smtClean="0"/>
              <a:t>(Client Source Code)</a:t>
            </a:r>
            <a:endParaRPr lang="el-G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C:\Users\Aristos\Desktop\Presentation epl371\eikones\client - server\client 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8092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44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539552" y="332656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l-GR" sz="3600" dirty="0" smtClean="0"/>
              <a:t>Παράδειγμα </a:t>
            </a:r>
            <a:r>
              <a:rPr lang="en-US" sz="3600" dirty="0" smtClean="0"/>
              <a:t>Client – Server</a:t>
            </a:r>
            <a:br>
              <a:rPr lang="en-US" sz="3600" dirty="0" smtClean="0"/>
            </a:br>
            <a:r>
              <a:rPr lang="en-US" sz="2400" dirty="0" smtClean="0"/>
              <a:t>(Screenshot </a:t>
            </a:r>
            <a:r>
              <a:rPr lang="el-GR" sz="2400" dirty="0" smtClean="0"/>
              <a:t>Εκτέλεσης</a:t>
            </a:r>
            <a:r>
              <a:rPr lang="en-US" sz="2400" dirty="0" smtClean="0"/>
              <a:t>)</a:t>
            </a:r>
            <a:endParaRPr lang="el-G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ristos\Desktop\Presentation epl371\eikones\client - server\server execus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624736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ristos\Desktop\Presentation epl371\eikones\client - server\client execus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93333"/>
            <a:ext cx="6624736" cy="301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15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539552" y="332656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l-GR" sz="3600" dirty="0" smtClean="0"/>
              <a:t>Παράδειγμα </a:t>
            </a:r>
            <a:r>
              <a:rPr lang="en-US" sz="3600" dirty="0" err="1" smtClean="0"/>
              <a:t>mySQL</a:t>
            </a:r>
            <a:r>
              <a:rPr lang="en-US" sz="3600" dirty="0" smtClean="0"/>
              <a:t> database</a:t>
            </a:r>
            <a:br>
              <a:rPr lang="en-US" sz="3600" dirty="0" smtClean="0"/>
            </a:br>
            <a:r>
              <a:rPr lang="en-US" sz="2400" dirty="0" smtClean="0"/>
              <a:t>(Source Code</a:t>
            </a:r>
            <a:r>
              <a:rPr lang="el-GR" sz="2400" dirty="0" smtClean="0"/>
              <a:t> και </a:t>
            </a:r>
            <a:r>
              <a:rPr lang="en-US" sz="2400" dirty="0" smtClean="0"/>
              <a:t>Screenshot)</a:t>
            </a:r>
            <a:endParaRPr lang="el-G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362374" y="3244334"/>
            <a:ext cx="2419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ate_kou-23@live.com</a:t>
            </a:r>
            <a:endParaRPr lang="el-GR" dirty="0"/>
          </a:p>
        </p:txBody>
      </p:sp>
      <p:pic>
        <p:nvPicPr>
          <p:cNvPr id="3074" name="Picture 2" descr="C:\Users\Aristos\Desktop\Presentation epl371\eikones\mySQL\mySQL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70859"/>
            <a:ext cx="6336704" cy="403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Aristos\Desktop\Presentation epl371\eikones\mySQL\mySQL_execute - C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45224"/>
            <a:ext cx="7052436" cy="77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63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539552" y="332656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l-GR" sz="3600" dirty="0" smtClean="0"/>
              <a:t>Παράδειγμα</a:t>
            </a:r>
            <a:r>
              <a:rPr lang="en-US" sz="3600" dirty="0" smtClean="0"/>
              <a:t> GUI</a:t>
            </a:r>
            <a:br>
              <a:rPr lang="en-US" sz="3600" dirty="0" smtClean="0"/>
            </a:br>
            <a:r>
              <a:rPr lang="en-US" sz="2400" dirty="0" smtClean="0"/>
              <a:t>(Source Code)</a:t>
            </a:r>
            <a:endParaRPr lang="el-G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 descr="C:\Users\Aristos\Desktop\Presentation epl371\eikones\GUI\GUI 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6" y="1375998"/>
            <a:ext cx="7839438" cy="482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84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539552" y="332656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l-GR" sz="3600" dirty="0" smtClean="0"/>
              <a:t>Παράδειγμα</a:t>
            </a:r>
            <a:r>
              <a:rPr lang="en-US" sz="3600" dirty="0" smtClean="0"/>
              <a:t> GUI</a:t>
            </a:r>
            <a:br>
              <a:rPr lang="en-US" sz="3600" dirty="0" smtClean="0"/>
            </a:br>
            <a:r>
              <a:rPr lang="en-US" sz="2400" dirty="0" smtClean="0"/>
              <a:t>(Screenshot </a:t>
            </a:r>
            <a:r>
              <a:rPr lang="el-GR" sz="2400" dirty="0" smtClean="0"/>
              <a:t>Εκτέλεσης</a:t>
            </a:r>
            <a:r>
              <a:rPr lang="en-US" sz="2400" dirty="0" smtClean="0"/>
              <a:t>)</a:t>
            </a:r>
            <a:endParaRPr lang="el-G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 descr="C:\Users\Aristos\Desktop\Presentation epl371\eikones\GUI\GUI 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2452"/>
            <a:ext cx="7818201" cy="494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23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539552" y="332656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l-GR" sz="3600" dirty="0" smtClean="0"/>
              <a:t>Παράδειγμα</a:t>
            </a:r>
            <a:r>
              <a:rPr lang="en-US" sz="3600" dirty="0" smtClean="0"/>
              <a:t> Threads</a:t>
            </a:r>
            <a:br>
              <a:rPr lang="en-US" sz="3600" dirty="0" smtClean="0"/>
            </a:br>
            <a:r>
              <a:rPr lang="en-US" sz="2400" dirty="0"/>
              <a:t>(Source </a:t>
            </a:r>
            <a:r>
              <a:rPr lang="en-US" sz="2400" dirty="0" smtClean="0"/>
              <a:t>Code)</a:t>
            </a:r>
            <a:endParaRPr lang="el-G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 descr="C:\Users\Aristos\Desktop\Presentation epl371\eikones\threads\threads 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05" y="1587499"/>
            <a:ext cx="8402836" cy="414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5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539552" y="188640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l-GR" sz="3600" dirty="0" smtClean="0"/>
              <a:t>Παράδειγμα</a:t>
            </a:r>
            <a:r>
              <a:rPr lang="en-US" sz="3600" dirty="0" smtClean="0"/>
              <a:t> Threads</a:t>
            </a:r>
            <a:br>
              <a:rPr lang="en-US" sz="3600" dirty="0" smtClean="0"/>
            </a:br>
            <a:r>
              <a:rPr lang="en-US" sz="2400" dirty="0"/>
              <a:t>(Screenshot </a:t>
            </a:r>
            <a:r>
              <a:rPr lang="el-GR" sz="2400" dirty="0"/>
              <a:t>Εκτέλεσης</a:t>
            </a:r>
            <a:r>
              <a:rPr lang="en-US" sz="2400" dirty="0" smtClean="0"/>
              <a:t>)</a:t>
            </a:r>
            <a:endParaRPr lang="el-G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 descr="C:\Users\Aristos\Desktop\Presentation epl371\eikones\threads\threads 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560840" cy="503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9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u contenu 1"/>
          <p:cNvSpPr>
            <a:spLocks noGrp="1"/>
          </p:cNvSpPr>
          <p:nvPr>
            <p:ph idx="4294967295"/>
          </p:nvPr>
        </p:nvSpPr>
        <p:spPr>
          <a:xfrm>
            <a:off x="950912" y="1412776"/>
            <a:ext cx="8229600" cy="4525962"/>
          </a:xfrm>
        </p:spPr>
        <p:txBody>
          <a:bodyPr/>
          <a:lstStyle/>
          <a:p>
            <a:r>
              <a:rPr lang="el-GR" sz="2400" dirty="0" smtClean="0"/>
              <a:t>Ιστορική Αναδρομή</a:t>
            </a: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Εγκατάσταση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Python</a:t>
            </a:r>
            <a:endParaRPr lang="el-GR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Σε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Linux</a:t>
            </a:r>
          </a:p>
          <a:p>
            <a:pPr lvl="1"/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Σε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Windows</a:t>
            </a:r>
            <a:endParaRPr lang="el-GR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Τομείς που χρησιμοποιείται η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Python</a:t>
            </a:r>
          </a:p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Hello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World </a:t>
            </a:r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σε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Python</a:t>
            </a:r>
            <a:endParaRPr lang="el-GR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Πλεονεκτήματα - Μειονεκτήματα</a:t>
            </a:r>
            <a:endParaRPr lang="el-GR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Προγραμματιστικές Δυνατότητες</a:t>
            </a: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Υλοποίηση Εργασίας 2</a:t>
            </a:r>
          </a:p>
          <a:p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Γενικές </a:t>
            </a:r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Εντυπώσεις</a:t>
            </a: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Πηγές</a:t>
            </a:r>
            <a:endParaRPr lang="el-GR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 txBox="1">
            <a:spLocks/>
          </p:cNvSpPr>
          <p:nvPr/>
        </p:nvSpPr>
        <p:spPr bwMode="auto"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fr-FR" sz="4100" b="1" kern="1200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9pPr>
            <a:extLst/>
          </a:lstStyle>
          <a:p>
            <a:pPr algn="ctr"/>
            <a:r>
              <a:rPr lang="el-GR" sz="4400" dirty="0" smtClean="0"/>
              <a:t>Περίγραμμα Παρουσίασης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7020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 txBox="1">
            <a:spLocks/>
          </p:cNvSpPr>
          <p:nvPr/>
        </p:nvSpPr>
        <p:spPr bwMode="auto"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fr-FR" sz="4100" b="1" kern="1200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9pPr>
            <a:extLst/>
          </a:lstStyle>
          <a:p>
            <a:pPr algn="ctr"/>
            <a:r>
              <a:rPr lang="el-GR" sz="4400" dirty="0" smtClean="0"/>
              <a:t>Περίγραμμα Παρουσίασης</a:t>
            </a:r>
            <a:endParaRPr lang="en-US" sz="4400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950912" y="1412776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lang="fr-F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lang="fr-F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Ιστορική Αναδρομή</a:t>
            </a: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Εγκατάσταση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Python</a:t>
            </a:r>
            <a:endParaRPr lang="el-GR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Σε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Linux</a:t>
            </a:r>
          </a:p>
          <a:p>
            <a:pPr lvl="1"/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Σε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Windows</a:t>
            </a:r>
            <a:endParaRPr lang="el-GR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Τομείς που χρησιμοποιείται η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Python</a:t>
            </a:r>
          </a:p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Hello World </a:t>
            </a:r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σε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Python</a:t>
            </a:r>
            <a:endParaRPr lang="el-GR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Πλεονεκτήματα - Μειονεκτήματα</a:t>
            </a: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Προγραμματιστικές Δυνατότητες</a:t>
            </a:r>
          </a:p>
          <a:p>
            <a:r>
              <a:rPr lang="el-GR" sz="2400" dirty="0" smtClean="0"/>
              <a:t>Υλοποίηση Εργασίας 2</a:t>
            </a:r>
          </a:p>
          <a:p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Γενικές </a:t>
            </a:r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Εντυπώσεις</a:t>
            </a:r>
          </a:p>
          <a:p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Πηγές</a:t>
            </a:r>
          </a:p>
          <a:p>
            <a:endParaRPr lang="el-GR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109537" indent="0">
              <a:buNone/>
            </a:pPr>
            <a:endParaRPr lang="el-GR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7432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539552" y="332656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l-GR" sz="3600" dirty="0"/>
              <a:t>Υλοποίηση Εργασίας 2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1" y="1590711"/>
            <a:ext cx="6549679" cy="830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80928"/>
            <a:ext cx="4976542" cy="3457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Espace réservé du contenu 1"/>
          <p:cNvSpPr txBox="1">
            <a:spLocks/>
          </p:cNvSpPr>
          <p:nvPr/>
        </p:nvSpPr>
        <p:spPr bwMode="auto">
          <a:xfrm>
            <a:off x="146087" y="1207294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lang="fr-F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lang="fr-F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l-GR" sz="2200" dirty="0" smtClean="0"/>
              <a:t>Κλήση προγράμματος από </a:t>
            </a:r>
            <a:r>
              <a:rPr lang="en-US" sz="2200" dirty="0" smtClean="0"/>
              <a:t>command line</a:t>
            </a:r>
            <a:r>
              <a:rPr lang="el-GR" sz="2200" dirty="0" smtClean="0"/>
              <a:t>:</a:t>
            </a:r>
          </a:p>
          <a:p>
            <a:endParaRPr lang="el-GR" sz="2200" dirty="0"/>
          </a:p>
          <a:p>
            <a:pPr marL="109537" indent="0">
              <a:buNone/>
            </a:pPr>
            <a:endParaRPr lang="el-GR" sz="2200" dirty="0" smtClean="0"/>
          </a:p>
          <a:p>
            <a:r>
              <a:rPr lang="el-GR" sz="2200" dirty="0" smtClean="0"/>
              <a:t>Δημιουργία δομημένου καταλόγου μετά την εκτέλεση: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71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539552" y="260648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l-GR" sz="3600" dirty="0"/>
              <a:t>Υλοποίηση Εργασίας 2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884280"/>
            <a:ext cx="6336704" cy="40650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3136751"/>
            <a:ext cx="6770687" cy="187642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ce réservé du contenu 1"/>
          <p:cNvSpPr txBox="1">
            <a:spLocks/>
          </p:cNvSpPr>
          <p:nvPr/>
        </p:nvSpPr>
        <p:spPr bwMode="auto">
          <a:xfrm>
            <a:off x="225136" y="1207294"/>
            <a:ext cx="8813294" cy="398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lang="fr-F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lang="fr-F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l-GR" sz="2000" dirty="0" smtClean="0"/>
              <a:t>Δημιουργημένα αρχεία </a:t>
            </a:r>
            <a:r>
              <a:rPr lang="en-US" sz="2000" dirty="0" smtClean="0"/>
              <a:t>brokenurls.txt</a:t>
            </a:r>
            <a:r>
              <a:rPr lang="el-GR" sz="2000" dirty="0" smtClean="0"/>
              <a:t> και </a:t>
            </a:r>
            <a:r>
              <a:rPr lang="en-US" sz="2000" dirty="0"/>
              <a:t>lexicon[Date][</a:t>
            </a:r>
            <a:r>
              <a:rPr lang="en-US" sz="2000" dirty="0" smtClean="0"/>
              <a:t>Time</a:t>
            </a:r>
            <a:r>
              <a:rPr lang="el-GR" sz="2000" dirty="0" smtClean="0"/>
              <a:t>]</a:t>
            </a:r>
            <a:r>
              <a:rPr lang="en-US" sz="2000" dirty="0" smtClean="0"/>
              <a:t>.txt</a:t>
            </a:r>
            <a:r>
              <a:rPr lang="el-GR" sz="2000" dirty="0" smtClean="0"/>
              <a:t> μετά από την εκτέλεση του προγράμματος:</a:t>
            </a:r>
            <a:endParaRPr lang="en-US" sz="2000" dirty="0"/>
          </a:p>
          <a:p>
            <a:endParaRPr lang="en-US" sz="2400" dirty="0"/>
          </a:p>
          <a:p>
            <a:pPr marL="109537" indent="0">
              <a:buNone/>
            </a:pPr>
            <a:endParaRPr lang="el-GR" sz="2400" dirty="0" smtClean="0"/>
          </a:p>
          <a:p>
            <a:endParaRPr lang="el-GR" sz="2400" dirty="0"/>
          </a:p>
          <a:p>
            <a:endParaRPr lang="el-GR" sz="2400" dirty="0" smtClean="0"/>
          </a:p>
          <a:p>
            <a:endParaRPr lang="el-GR" sz="2400" dirty="0"/>
          </a:p>
          <a:p>
            <a:endParaRPr lang="el-GR" sz="2400" dirty="0" smtClean="0"/>
          </a:p>
          <a:p>
            <a:endParaRPr lang="el-GR" sz="2400" dirty="0"/>
          </a:p>
          <a:p>
            <a:pPr marL="109537" indent="0">
              <a:buNone/>
            </a:pPr>
            <a:endParaRPr lang="el-GR" sz="2400" dirty="0" smtClean="0"/>
          </a:p>
        </p:txBody>
      </p:sp>
    </p:spTree>
    <p:extLst>
      <p:ext uri="{BB962C8B-B14F-4D97-AF65-F5344CB8AC3E}">
        <p14:creationId xmlns:p14="http://schemas.microsoft.com/office/powerpoint/2010/main" val="341117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539552" y="332656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l-GR" sz="3600" dirty="0"/>
              <a:t>Υλοποίηση Εργασίας 2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7" y="1753939"/>
            <a:ext cx="7957653" cy="2755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space réservé du contenu 1"/>
          <p:cNvSpPr txBox="1">
            <a:spLocks/>
          </p:cNvSpPr>
          <p:nvPr/>
        </p:nvSpPr>
        <p:spPr bwMode="auto">
          <a:xfrm>
            <a:off x="225136" y="1279302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lang="fr-F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lang="fr-F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l-GR" sz="2400" dirty="0" smtClean="0"/>
              <a:t>Δημιουργία και κλήση μιας συνάρτησης:</a:t>
            </a:r>
          </a:p>
          <a:p>
            <a:endParaRPr lang="el-GR" sz="2400" dirty="0"/>
          </a:p>
          <a:p>
            <a:endParaRPr lang="el-GR" sz="2400" dirty="0" smtClean="0"/>
          </a:p>
          <a:p>
            <a:endParaRPr lang="el-GR" sz="2400" dirty="0"/>
          </a:p>
          <a:p>
            <a:endParaRPr lang="el-GR" sz="2400" dirty="0" smtClean="0"/>
          </a:p>
          <a:p>
            <a:endParaRPr lang="el-GR" sz="2400" dirty="0"/>
          </a:p>
          <a:p>
            <a:endParaRPr lang="el-GR" sz="2400" dirty="0" smtClean="0"/>
          </a:p>
          <a:p>
            <a:pPr marL="109537" indent="0">
              <a:buNone/>
            </a:pPr>
            <a:endParaRPr lang="el-GR" sz="2400" dirty="0" smtClean="0"/>
          </a:p>
          <a:p>
            <a:r>
              <a:rPr lang="el-GR" sz="2400" dirty="0" smtClean="0"/>
              <a:t>Είσοδος από γραμμή εντολών:</a:t>
            </a:r>
          </a:p>
          <a:p>
            <a:endParaRPr lang="en-US" sz="24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6" y="5125951"/>
            <a:ext cx="7957653" cy="751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55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539552" y="332656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l-GR" sz="3600" dirty="0"/>
              <a:t>Υλοποίηση Εργασίας 2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8420354" cy="328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ce réservé du contenu 1"/>
          <p:cNvSpPr txBox="1">
            <a:spLocks/>
          </p:cNvSpPr>
          <p:nvPr/>
        </p:nvSpPr>
        <p:spPr bwMode="auto">
          <a:xfrm>
            <a:off x="251520" y="1276480"/>
            <a:ext cx="8229600" cy="92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lang="fr-F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lang="fr-F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l-GR" sz="2400" dirty="0" smtClean="0"/>
              <a:t>Δημιουργία σύνδεσης με ένα </a:t>
            </a:r>
            <a:r>
              <a:rPr lang="en-US" sz="2400" dirty="0" smtClean="0"/>
              <a:t>URL</a:t>
            </a:r>
            <a:r>
              <a:rPr lang="el-GR" sz="2400" dirty="0" smtClean="0"/>
              <a:t>.</a:t>
            </a:r>
            <a:r>
              <a:rPr lang="en-US" sz="2400" dirty="0" smtClean="0"/>
              <a:t> </a:t>
            </a:r>
            <a:endParaRPr lang="el-GR" sz="2400" dirty="0" smtClean="0"/>
          </a:p>
          <a:p>
            <a:r>
              <a:rPr lang="el-GR" sz="2400" dirty="0" smtClean="0"/>
              <a:t>Λήψη σώματος σελίδας από αυτό το </a:t>
            </a:r>
            <a:r>
              <a:rPr lang="en-US" sz="2400" dirty="0" smtClean="0"/>
              <a:t>URL</a:t>
            </a:r>
            <a:r>
              <a:rPr lang="el-GR" sz="2400" dirty="0" smtClean="0"/>
              <a:t>. </a:t>
            </a:r>
          </a:p>
          <a:p>
            <a:endParaRPr lang="el-GR" sz="2400" dirty="0"/>
          </a:p>
          <a:p>
            <a:endParaRPr lang="el-GR" sz="2400" dirty="0"/>
          </a:p>
          <a:p>
            <a:endParaRPr lang="el-GR" sz="2400" dirty="0" smtClean="0"/>
          </a:p>
          <a:p>
            <a:endParaRPr lang="el-GR" sz="2400" dirty="0" smtClean="0"/>
          </a:p>
          <a:p>
            <a:endParaRPr lang="el-GR" sz="2400" dirty="0"/>
          </a:p>
          <a:p>
            <a:endParaRPr lang="el-GR" sz="2400" dirty="0" smtClean="0"/>
          </a:p>
          <a:p>
            <a:pPr marL="109537" indent="0">
              <a:buNone/>
            </a:pPr>
            <a:endParaRPr lang="el-GR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655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539552" y="332656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l-GR" sz="3600" dirty="0"/>
              <a:t>Υλοποίηση Εργασίας 2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59" y="1922110"/>
            <a:ext cx="8253943" cy="1002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contenu 1"/>
          <p:cNvSpPr txBox="1">
            <a:spLocks/>
          </p:cNvSpPr>
          <p:nvPr/>
        </p:nvSpPr>
        <p:spPr bwMode="auto">
          <a:xfrm>
            <a:off x="251520" y="1276480"/>
            <a:ext cx="8229600" cy="56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lang="fr-F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lang="fr-F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l-GR" sz="2400" dirty="0" smtClean="0"/>
              <a:t>Σταδιακή δημιουργία λεξικού:</a:t>
            </a:r>
          </a:p>
          <a:p>
            <a:endParaRPr lang="el-GR" sz="2400" dirty="0"/>
          </a:p>
          <a:p>
            <a:pPr marL="109537" indent="0">
              <a:buNone/>
            </a:pPr>
            <a:r>
              <a:rPr lang="en-US" sz="2400" dirty="0" smtClean="0"/>
              <a:t> </a:t>
            </a:r>
            <a:endParaRPr lang="el-GR" sz="2400" dirty="0"/>
          </a:p>
          <a:p>
            <a:endParaRPr lang="el-GR" sz="2400" dirty="0"/>
          </a:p>
          <a:p>
            <a:endParaRPr lang="el-GR" sz="2400" dirty="0" smtClean="0"/>
          </a:p>
          <a:p>
            <a:endParaRPr lang="el-GR" sz="2400" dirty="0" smtClean="0"/>
          </a:p>
          <a:p>
            <a:endParaRPr lang="el-GR" sz="2400" dirty="0"/>
          </a:p>
          <a:p>
            <a:endParaRPr lang="el-GR" sz="2400" dirty="0" smtClean="0"/>
          </a:p>
          <a:p>
            <a:pPr marL="109537" indent="0">
              <a:buNone/>
            </a:pPr>
            <a:endParaRPr lang="el-GR" sz="2400" dirty="0" smtClean="0"/>
          </a:p>
          <a:p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5148064" y="191683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9537" indent="0">
              <a:buNone/>
            </a:pPr>
            <a:endParaRPr lang="el-GR" sz="2400" dirty="0">
              <a:solidFill>
                <a:srgbClr val="FF0000"/>
              </a:solidFill>
            </a:endParaRPr>
          </a:p>
          <a:p>
            <a:pPr marL="109537" indent="0">
              <a:buNone/>
            </a:pPr>
            <a:r>
              <a:rPr lang="el-GR" dirty="0">
                <a:solidFill>
                  <a:srgbClr val="FF0000"/>
                </a:solidFill>
              </a:rPr>
              <a:t>Χρήση </a:t>
            </a:r>
            <a:r>
              <a:rPr lang="en-US" dirty="0">
                <a:solidFill>
                  <a:srgbClr val="FF0000"/>
                </a:solidFill>
              </a:rPr>
              <a:t>regular </a:t>
            </a:r>
            <a:r>
              <a:rPr lang="en-US" dirty="0" smtClean="0">
                <a:solidFill>
                  <a:srgbClr val="FF0000"/>
                </a:solidFill>
              </a:rPr>
              <a:t>expressions (1)</a:t>
            </a:r>
            <a:endParaRPr lang="el-GR" dirty="0">
              <a:solidFill>
                <a:srgbClr val="FF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59" y="3140968"/>
            <a:ext cx="8253943" cy="171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148064" y="407018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9537" indent="0">
              <a:buNone/>
            </a:pPr>
            <a:endParaRPr lang="el-GR" sz="2400" dirty="0">
              <a:solidFill>
                <a:srgbClr val="FF0000"/>
              </a:solidFill>
            </a:endParaRPr>
          </a:p>
          <a:p>
            <a:pPr marL="109537" indent="0">
              <a:buNone/>
            </a:pPr>
            <a:r>
              <a:rPr lang="el-GR" dirty="0">
                <a:solidFill>
                  <a:srgbClr val="FF0000"/>
                </a:solidFill>
              </a:rPr>
              <a:t>Χρήση </a:t>
            </a:r>
            <a:r>
              <a:rPr lang="en-US" dirty="0">
                <a:solidFill>
                  <a:srgbClr val="FF0000"/>
                </a:solidFill>
              </a:rPr>
              <a:t>regular </a:t>
            </a:r>
            <a:r>
              <a:rPr lang="en-US" dirty="0" smtClean="0">
                <a:solidFill>
                  <a:srgbClr val="FF0000"/>
                </a:solidFill>
              </a:rPr>
              <a:t>expressions (2)</a:t>
            </a:r>
            <a:endParaRPr lang="el-GR" dirty="0">
              <a:solidFill>
                <a:srgbClr val="FF0000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58" y="5085184"/>
            <a:ext cx="8253943" cy="673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716016" y="519099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9537" indent="0">
              <a:buNone/>
            </a:pPr>
            <a:r>
              <a:rPr lang="el-GR" dirty="0" smtClean="0">
                <a:solidFill>
                  <a:srgbClr val="FF0000"/>
                </a:solidFill>
              </a:rPr>
              <a:t>Προσθήκη λέξεων στη λίστα λεξικό</a:t>
            </a:r>
            <a:endParaRPr lang="el-G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20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539552" y="332656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l-GR" sz="3600" dirty="0"/>
              <a:t>Υλοποίηση Εργασίας 2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contenu 1"/>
          <p:cNvSpPr txBox="1">
            <a:spLocks/>
          </p:cNvSpPr>
          <p:nvPr/>
        </p:nvSpPr>
        <p:spPr bwMode="auto">
          <a:xfrm>
            <a:off x="251520" y="1276480"/>
            <a:ext cx="8229600" cy="56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lang="fr-F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lang="fr-F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l-GR" sz="2400" dirty="0" smtClean="0"/>
              <a:t>Εύρεση συνδέσμων στην τρέχουσα σελίδα:</a:t>
            </a:r>
          </a:p>
          <a:p>
            <a:r>
              <a:rPr lang="el-GR" sz="2400" dirty="0" smtClean="0"/>
              <a:t>Προσθήκη τους στη λίστα συνδέσμων</a:t>
            </a:r>
            <a:r>
              <a:rPr lang="en-US" sz="2400" dirty="0" smtClean="0"/>
              <a:t> </a:t>
            </a:r>
            <a:r>
              <a:rPr lang="en-US" sz="2400" b="1" dirty="0" err="1" smtClean="0"/>
              <a:t>linksList</a:t>
            </a:r>
            <a:r>
              <a:rPr lang="en-US" sz="2400" dirty="0" smtClean="0"/>
              <a:t>:</a:t>
            </a:r>
            <a:endParaRPr lang="el-GR" sz="2400" dirty="0" smtClean="0"/>
          </a:p>
          <a:p>
            <a:endParaRPr lang="el-GR" sz="2400" dirty="0"/>
          </a:p>
          <a:p>
            <a:pPr marL="109537" indent="0">
              <a:buNone/>
            </a:pPr>
            <a:r>
              <a:rPr lang="en-US" sz="2400" dirty="0" smtClean="0"/>
              <a:t> </a:t>
            </a:r>
            <a:endParaRPr lang="el-GR" sz="2400" dirty="0"/>
          </a:p>
          <a:p>
            <a:endParaRPr lang="el-GR" sz="2400" dirty="0"/>
          </a:p>
          <a:p>
            <a:endParaRPr lang="el-GR" sz="2400" dirty="0" smtClean="0"/>
          </a:p>
          <a:p>
            <a:endParaRPr lang="el-GR" sz="2400" dirty="0" smtClean="0"/>
          </a:p>
          <a:p>
            <a:endParaRPr lang="el-GR" sz="2400" dirty="0"/>
          </a:p>
          <a:p>
            <a:endParaRPr lang="el-GR" sz="2400" dirty="0" smtClean="0"/>
          </a:p>
          <a:p>
            <a:pPr marL="109537" indent="0">
              <a:buNone/>
            </a:pPr>
            <a:endParaRPr lang="el-GR" sz="2400" dirty="0" smtClean="0"/>
          </a:p>
          <a:p>
            <a:endParaRPr lang="en-US" sz="24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4" y="2894037"/>
            <a:ext cx="4509887" cy="2746623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970" y="3326085"/>
            <a:ext cx="3981450" cy="334327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70" y="2122932"/>
            <a:ext cx="8097286" cy="5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968552" y="189824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9537" indent="0">
              <a:buNone/>
            </a:pPr>
            <a:endParaRPr lang="el-GR" sz="2400" dirty="0">
              <a:solidFill>
                <a:srgbClr val="FF0000"/>
              </a:solidFill>
            </a:endParaRPr>
          </a:p>
          <a:p>
            <a:pPr marL="109537" indent="0">
              <a:buNone/>
            </a:pPr>
            <a:r>
              <a:rPr lang="el-GR" dirty="0">
                <a:solidFill>
                  <a:srgbClr val="FF0000"/>
                </a:solidFill>
              </a:rPr>
              <a:t>Χρήση </a:t>
            </a:r>
            <a:r>
              <a:rPr lang="en-US" dirty="0">
                <a:solidFill>
                  <a:srgbClr val="FF0000"/>
                </a:solidFill>
              </a:rPr>
              <a:t>regular </a:t>
            </a:r>
            <a:r>
              <a:rPr lang="en-US" dirty="0" smtClean="0">
                <a:solidFill>
                  <a:srgbClr val="FF0000"/>
                </a:solidFill>
              </a:rPr>
              <a:t>expressions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16" name="Espace réservé du contenu 1"/>
          <p:cNvSpPr txBox="1">
            <a:spLocks/>
          </p:cNvSpPr>
          <p:nvPr/>
        </p:nvSpPr>
        <p:spPr bwMode="auto">
          <a:xfrm>
            <a:off x="1115616" y="4149080"/>
            <a:ext cx="6840760" cy="1216416"/>
          </a:xfrm>
          <a:prstGeom prst="rect">
            <a:avLst/>
          </a:prstGeom>
          <a:solidFill>
            <a:srgbClr val="C00000"/>
          </a:solidFill>
          <a:ln w="762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lang="fr-F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lang="fr-F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lnSpc>
                <a:spcPct val="250000"/>
              </a:lnSpc>
              <a:buNone/>
            </a:pPr>
            <a:r>
              <a:rPr lang="el-GR" sz="2400" b="1" dirty="0" smtClean="0">
                <a:solidFill>
                  <a:schemeClr val="bg1"/>
                </a:solidFill>
              </a:rPr>
              <a:t>ΕΠΑΝΑΛΗΨΗ ΓΙΑ </a:t>
            </a:r>
            <a:r>
              <a:rPr lang="en-US" sz="2400" b="1" i="1" dirty="0" smtClean="0"/>
              <a:t>low</a:t>
            </a:r>
            <a:r>
              <a:rPr lang="en-US" sz="2400" b="1" dirty="0" smtClean="0">
                <a:solidFill>
                  <a:schemeClr val="bg1"/>
                </a:solidFill>
              </a:rPr>
              <a:t>  REGULAR EXPRESSION</a:t>
            </a:r>
            <a:r>
              <a:rPr lang="el-GR" sz="2400" b="1" dirty="0" smtClean="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ct val="250000"/>
              </a:lnSpc>
            </a:pPr>
            <a:endParaRPr lang="el-GR" sz="2400" dirty="0">
              <a:solidFill>
                <a:schemeClr val="bg1"/>
              </a:solidFill>
            </a:endParaRPr>
          </a:p>
          <a:p>
            <a:pPr marL="109537" indent="0" algn="ctr">
              <a:lnSpc>
                <a:spcPct val="25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el-GR" sz="2400" dirty="0">
              <a:solidFill>
                <a:schemeClr val="bg1"/>
              </a:solidFill>
            </a:endParaRPr>
          </a:p>
          <a:p>
            <a:pPr algn="ctr">
              <a:lnSpc>
                <a:spcPct val="250000"/>
              </a:lnSpc>
            </a:pPr>
            <a:endParaRPr lang="el-GR" sz="2400" dirty="0">
              <a:solidFill>
                <a:schemeClr val="bg1"/>
              </a:solidFill>
            </a:endParaRPr>
          </a:p>
          <a:p>
            <a:pPr algn="ctr">
              <a:lnSpc>
                <a:spcPct val="250000"/>
              </a:lnSpc>
            </a:pPr>
            <a:endParaRPr lang="el-G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250000"/>
              </a:lnSpc>
            </a:pPr>
            <a:endParaRPr lang="el-G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250000"/>
              </a:lnSpc>
            </a:pPr>
            <a:endParaRPr lang="el-GR" sz="2400" dirty="0">
              <a:solidFill>
                <a:schemeClr val="bg1"/>
              </a:solidFill>
            </a:endParaRPr>
          </a:p>
          <a:p>
            <a:pPr algn="ctr">
              <a:lnSpc>
                <a:spcPct val="250000"/>
              </a:lnSpc>
            </a:pPr>
            <a:endParaRPr lang="el-GR" sz="2400" dirty="0" smtClean="0">
              <a:solidFill>
                <a:schemeClr val="bg1"/>
              </a:solidFill>
            </a:endParaRPr>
          </a:p>
          <a:p>
            <a:pPr marL="109537" indent="0" algn="ctr">
              <a:lnSpc>
                <a:spcPct val="250000"/>
              </a:lnSpc>
              <a:buNone/>
            </a:pPr>
            <a:endParaRPr lang="el-G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250000"/>
              </a:lnSpc>
            </a:pP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89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539552" y="332656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l-GR" sz="3600" dirty="0"/>
              <a:t>Υλοποίηση Εργασίας 2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contenu 1"/>
          <p:cNvSpPr txBox="1">
            <a:spLocks/>
          </p:cNvSpPr>
          <p:nvPr/>
        </p:nvSpPr>
        <p:spPr bwMode="auto">
          <a:xfrm>
            <a:off x="251520" y="1276480"/>
            <a:ext cx="8568952" cy="56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lang="fr-F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lang="fr-F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l-GR" sz="2400" dirty="0" smtClean="0"/>
              <a:t>Προσθήκη συνδέσμων τρέχουσας σελίδας στη λίστα</a:t>
            </a:r>
            <a:r>
              <a:rPr lang="en-US" sz="2400" dirty="0" smtClean="0"/>
              <a:t> </a:t>
            </a:r>
            <a:r>
              <a:rPr lang="en-US" sz="2400" b="1" dirty="0" smtClean="0"/>
              <a:t>ALL</a:t>
            </a:r>
            <a:r>
              <a:rPr lang="el-GR" sz="2400" dirty="0" smtClean="0"/>
              <a:t> με όλους τους επιθυμητούς συνδέσμους:</a:t>
            </a:r>
            <a:endParaRPr lang="en-US" sz="24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8712968" cy="3576150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56992"/>
            <a:ext cx="6719066" cy="2232248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74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539552" y="332656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l-GR" sz="3600" dirty="0"/>
              <a:t>Υλοποίηση Εργασίας 2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contenu 1"/>
          <p:cNvSpPr txBox="1">
            <a:spLocks/>
          </p:cNvSpPr>
          <p:nvPr/>
        </p:nvSpPr>
        <p:spPr bwMode="auto">
          <a:xfrm>
            <a:off x="251520" y="1348488"/>
            <a:ext cx="8568952" cy="56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lang="fr-F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lang="fr-F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l-GR" sz="2400" dirty="0" smtClean="0"/>
              <a:t>Προσθήκη </a:t>
            </a:r>
            <a:r>
              <a:rPr lang="en-US" sz="2400" dirty="0" smtClean="0"/>
              <a:t>broken URLs </a:t>
            </a:r>
            <a:r>
              <a:rPr lang="el-GR" sz="2400" dirty="0" smtClean="0"/>
              <a:t>στη λίστα </a:t>
            </a:r>
            <a:r>
              <a:rPr lang="en-US" sz="2400" dirty="0" err="1" smtClean="0"/>
              <a:t>brokenList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l-GR" sz="2400" dirty="0" smtClean="0"/>
              <a:t>Μετά το πέρας της προσπέλασης του βάθους του </a:t>
            </a:r>
            <a:r>
              <a:rPr lang="en-US" sz="2400" dirty="0" smtClean="0"/>
              <a:t>URL </a:t>
            </a:r>
            <a:r>
              <a:rPr lang="el-GR" sz="2400" dirty="0" smtClean="0"/>
              <a:t>(τα οποία καθορίζει ο χρήστης), εκτύπωση της λίστας στο αρχείο </a:t>
            </a:r>
            <a:r>
              <a:rPr lang="en-US" sz="2400" dirty="0" smtClean="0"/>
              <a:t>brokenurls.txt</a:t>
            </a:r>
            <a:r>
              <a:rPr lang="el-GR" sz="2400" dirty="0" smtClean="0"/>
              <a:t>:</a:t>
            </a:r>
            <a:endParaRPr lang="en-US" sz="24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8" y="1883564"/>
            <a:ext cx="7675563" cy="24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15" y="3789040"/>
            <a:ext cx="7675563" cy="173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79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539552" y="332656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l-GR" sz="3600" dirty="0"/>
              <a:t>Υλοποίηση Εργασίας 2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contenu 1"/>
          <p:cNvSpPr txBox="1">
            <a:spLocks/>
          </p:cNvSpPr>
          <p:nvPr/>
        </p:nvSpPr>
        <p:spPr bwMode="auto">
          <a:xfrm>
            <a:off x="251520" y="1276480"/>
            <a:ext cx="8568952" cy="56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lang="fr-F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lang="fr-F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l-GR" sz="2400" dirty="0" smtClean="0"/>
              <a:t>Προσθήκη λέξεων λίστας λεξικού σε αρχείο με όνομα </a:t>
            </a:r>
            <a:r>
              <a:rPr lang="en-US" sz="2400" dirty="0" smtClean="0"/>
              <a:t>lexicon[Date][Time</a:t>
            </a:r>
            <a:r>
              <a:rPr lang="el-GR" sz="2400" dirty="0" smtClean="0"/>
              <a:t>]</a:t>
            </a:r>
            <a:r>
              <a:rPr lang="en-US" sz="2400" dirty="0" smtClean="0"/>
              <a:t>.txt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70227"/>
            <a:ext cx="8503261" cy="3076504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1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/>
          </p:cNvSpPr>
          <p:nvPr>
            <p:ph type="body" idx="4294967295"/>
          </p:nvPr>
        </p:nvSpPr>
        <p:spPr>
          <a:xfrm>
            <a:off x="251520" y="1412776"/>
            <a:ext cx="8229600" cy="5040560"/>
          </a:xfrm>
        </p:spPr>
        <p:txBody>
          <a:bodyPr/>
          <a:lstStyle/>
          <a:p>
            <a:pPr algn="just"/>
            <a:r>
              <a:rPr lang="el-GR" sz="2000" dirty="0"/>
              <a:t>Δημιουργός της είναι ο Ολλανδός </a:t>
            </a:r>
            <a:r>
              <a:rPr lang="en-US" sz="2000" dirty="0"/>
              <a:t>Guido van </a:t>
            </a:r>
            <a:r>
              <a:rPr lang="en-US" sz="2000" dirty="0" err="1" smtClean="0"/>
              <a:t>Rossum</a:t>
            </a:r>
            <a:r>
              <a:rPr lang="el-GR" sz="2000" dirty="0" smtClean="0"/>
              <a:t>. </a:t>
            </a:r>
          </a:p>
          <a:p>
            <a:pPr marL="109537" indent="0" algn="just">
              <a:buNone/>
            </a:pPr>
            <a:endParaRPr lang="el-GR" sz="2000" dirty="0"/>
          </a:p>
          <a:p>
            <a:pPr algn="just"/>
            <a:r>
              <a:rPr lang="el-GR" sz="2000" dirty="0"/>
              <a:t>Λόγω της συνεισφοράς του στην δημιουργία </a:t>
            </a:r>
          </a:p>
          <a:p>
            <a:pPr marL="109537" indent="0" algn="just">
              <a:buNone/>
            </a:pPr>
            <a:r>
              <a:rPr lang="el-GR" sz="2000" dirty="0"/>
              <a:t>και την εξέλιξη της γλώσσας του δόθηκε ο τίτλος </a:t>
            </a:r>
          </a:p>
          <a:p>
            <a:pPr marL="109537" indent="0" algn="just">
              <a:buNone/>
            </a:pPr>
            <a:r>
              <a:rPr lang="en-US" sz="2000" dirty="0"/>
              <a:t>Benevolent Dictator for Life (BDFL</a:t>
            </a:r>
            <a:r>
              <a:rPr lang="en-US" sz="2000" dirty="0" smtClean="0"/>
              <a:t>)</a:t>
            </a:r>
            <a:r>
              <a:rPr lang="el-GR" sz="2000" dirty="0" smtClean="0"/>
              <a:t>.</a:t>
            </a:r>
          </a:p>
          <a:p>
            <a:pPr marL="109537" indent="0" algn="just">
              <a:buNone/>
            </a:pPr>
            <a:endParaRPr lang="el-GR" sz="2000" dirty="0"/>
          </a:p>
          <a:p>
            <a:pPr algn="just"/>
            <a:r>
              <a:rPr lang="el-GR" sz="2000" dirty="0"/>
              <a:t>Πρωτοεμφανίστηκε τον Δεκέμβριο του </a:t>
            </a:r>
            <a:r>
              <a:rPr lang="el-GR" sz="2000" dirty="0" smtClean="0"/>
              <a:t>1989.</a:t>
            </a:r>
          </a:p>
          <a:p>
            <a:pPr marL="109537" indent="0" algn="just">
              <a:buNone/>
            </a:pPr>
            <a:endParaRPr lang="el-GR" sz="2000" dirty="0"/>
          </a:p>
          <a:p>
            <a:pPr algn="just"/>
            <a:r>
              <a:rPr lang="el-GR" sz="2000" dirty="0"/>
              <a:t>Διάδοχος της γλώσσας </a:t>
            </a:r>
            <a:r>
              <a:rPr lang="en-US" sz="2000" dirty="0" smtClean="0"/>
              <a:t>ABC</a:t>
            </a:r>
            <a:r>
              <a:rPr lang="el-GR" sz="2000" dirty="0" smtClean="0"/>
              <a:t>.</a:t>
            </a:r>
            <a:endParaRPr lang="el-GR" sz="2000" dirty="0"/>
          </a:p>
          <a:p>
            <a:pPr marL="109537" indent="0" algn="just">
              <a:buNone/>
            </a:pPr>
            <a:endParaRPr lang="el-GR" sz="2000" dirty="0" smtClean="0"/>
          </a:p>
        </p:txBody>
      </p:sp>
      <p:sp>
        <p:nvSpPr>
          <p:cNvPr id="5222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323528" y="188640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l-GR" sz="4400" dirty="0" smtClean="0"/>
              <a:t>Ιστορική Αναδρομή</a:t>
            </a:r>
            <a:endParaRPr lang="en-US" sz="4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lh4.googleusercontent.com/-sTmobuvrAJQ/AAAAAAAAAAI/AAAAAAAAE58/1uqkN7lzXf0/pho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043" y="4073369"/>
            <a:ext cx="2592288" cy="258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539552" y="332656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l-GR" sz="3600" dirty="0"/>
              <a:t>Υλοποίηση Εργασίας 2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contenu 1"/>
          <p:cNvSpPr txBox="1">
            <a:spLocks/>
          </p:cNvSpPr>
          <p:nvPr/>
        </p:nvSpPr>
        <p:spPr bwMode="auto">
          <a:xfrm>
            <a:off x="251520" y="1276480"/>
            <a:ext cx="8568952" cy="56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lang="fr-F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lang="fr-F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l-GR" sz="2400" dirty="0" smtClean="0"/>
              <a:t>Δημιουργία δομημένου καταλόγου:</a:t>
            </a:r>
            <a:endParaRPr lang="en-US" sz="24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5544616" cy="3917286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848" y="3105869"/>
            <a:ext cx="3657600" cy="3419475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9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u contenu 1"/>
          <p:cNvSpPr>
            <a:spLocks noGrp="1"/>
          </p:cNvSpPr>
          <p:nvPr>
            <p:ph idx="4294967295"/>
          </p:nvPr>
        </p:nvSpPr>
        <p:spPr>
          <a:xfrm>
            <a:off x="251520" y="1412776"/>
            <a:ext cx="8229600" cy="4525962"/>
          </a:xfrm>
        </p:spPr>
        <p:txBody>
          <a:bodyPr/>
          <a:lstStyle/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Ιστορική Αναδρομή</a:t>
            </a:r>
          </a:p>
          <a:p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Εγκατάσταση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Python</a:t>
            </a:r>
            <a:endParaRPr lang="el-GR" sz="24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Σε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Linux</a:t>
            </a:r>
          </a:p>
          <a:p>
            <a:pPr lvl="1"/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Σε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endParaRPr lang="el-GR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Οργανισμοί που χρησιμοποιούν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Python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Hello World </a:t>
            </a:r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σε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Python</a:t>
            </a:r>
            <a:endParaRPr lang="el-GR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Πλεονεκτήματα - </a:t>
            </a:r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Μειονεκτήματα</a:t>
            </a:r>
            <a:endParaRPr lang="el-GR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Προγραμματιστικές Δυνατότητες </a:t>
            </a:r>
            <a:endParaRPr lang="el-GR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Υλοποίηση Εργασίας </a:t>
            </a:r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2</a:t>
            </a:r>
          </a:p>
          <a:p>
            <a:r>
              <a:rPr lang="el-GR" sz="2400" dirty="0" smtClean="0"/>
              <a:t>Γενικές Εντυπώσεις</a:t>
            </a:r>
          </a:p>
          <a:p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Πηγές</a:t>
            </a:r>
            <a:endParaRPr lang="el-GR" sz="2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 txBox="1">
            <a:spLocks/>
          </p:cNvSpPr>
          <p:nvPr/>
        </p:nvSpPr>
        <p:spPr bwMode="auto"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fr-FR" sz="4100" b="1" kern="1200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9pPr>
            <a:extLst/>
          </a:lstStyle>
          <a:p>
            <a:pPr algn="ctr"/>
            <a:r>
              <a:rPr lang="el-GR" sz="4400" dirty="0" smtClean="0"/>
              <a:t>Περίγραμμα Παρουσίασης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6134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/>
          </p:cNvSpPr>
          <p:nvPr>
            <p:ph type="body" idx="4294967295"/>
          </p:nvPr>
        </p:nvSpPr>
        <p:spPr>
          <a:xfrm>
            <a:off x="323528" y="1639342"/>
            <a:ext cx="8229600" cy="4525962"/>
          </a:xfrm>
        </p:spPr>
        <p:txBody>
          <a:bodyPr/>
          <a:lstStyle/>
          <a:p>
            <a:pPr algn="just"/>
            <a:endParaRPr lang="el-GR" sz="2400" dirty="0" smtClean="0"/>
          </a:p>
          <a:p>
            <a:pPr algn="just"/>
            <a:r>
              <a:rPr lang="el-GR" sz="2400" dirty="0" smtClean="0"/>
              <a:t>Υπάρχουν </a:t>
            </a:r>
            <a:r>
              <a:rPr lang="el-GR" sz="2400" dirty="0"/>
              <a:t>αρκετές σελίδες – </a:t>
            </a:r>
            <a:r>
              <a:rPr lang="en-US" sz="2400" dirty="0"/>
              <a:t>forums </a:t>
            </a:r>
            <a:r>
              <a:rPr lang="el-GR" sz="2400" dirty="0"/>
              <a:t>για τεκμηρίωση και εύρεση </a:t>
            </a:r>
            <a:r>
              <a:rPr lang="el-GR" sz="2400" dirty="0" smtClean="0"/>
              <a:t>βοηθημάτων.</a:t>
            </a:r>
          </a:p>
          <a:p>
            <a:pPr marL="109537" indent="0" algn="just">
              <a:buNone/>
            </a:pPr>
            <a:endParaRPr lang="en-US" sz="2400" dirty="0"/>
          </a:p>
          <a:p>
            <a:pPr algn="just"/>
            <a:r>
              <a:rPr lang="el-GR" sz="2400" dirty="0" smtClean="0"/>
              <a:t>Εύκολη σχετικά εκμάθηση και χρήση.</a:t>
            </a:r>
          </a:p>
          <a:p>
            <a:pPr marL="109537" indent="0" algn="just">
              <a:buNone/>
            </a:pPr>
            <a:endParaRPr lang="el-GR" sz="2400" dirty="0"/>
          </a:p>
        </p:txBody>
      </p:sp>
      <p:sp>
        <p:nvSpPr>
          <p:cNvPr id="5222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539552" y="332656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l-GR" sz="3600" dirty="0" smtClean="0"/>
              <a:t>Γενικές Εντυπώσεις</a:t>
            </a:r>
            <a:endParaRPr lang="el-GR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 descr="http://www.financial-spread-betting.com/images/advantages-spre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861048"/>
            <a:ext cx="2025727" cy="225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50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/>
          </p:cNvSpPr>
          <p:nvPr>
            <p:ph type="body" idx="4294967295"/>
          </p:nvPr>
        </p:nvSpPr>
        <p:spPr>
          <a:xfrm>
            <a:off x="323528" y="1340768"/>
            <a:ext cx="8229600" cy="4525962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l-GR" sz="2400" dirty="0"/>
              <a:t>Κουραστικό εως εκνευριστικό το γεγονός πως πρέπει να στοιχίζεται ο κώδικας, λόγω απουσίας </a:t>
            </a:r>
            <a:r>
              <a:rPr lang="en-US" sz="2400" dirty="0"/>
              <a:t>blocks{} </a:t>
            </a:r>
            <a:r>
              <a:rPr lang="el-GR" sz="2400" dirty="0"/>
              <a:t>ή κάτι </a:t>
            </a:r>
            <a:r>
              <a:rPr lang="el-GR" sz="2400" dirty="0" smtClean="0"/>
              <a:t>αντίστοιχου.</a:t>
            </a:r>
            <a:endParaRPr lang="el-GR" sz="2400" dirty="0"/>
          </a:p>
          <a:p>
            <a:pPr algn="just">
              <a:spcBef>
                <a:spcPts val="1200"/>
              </a:spcBef>
            </a:pPr>
            <a:r>
              <a:rPr lang="el-GR" sz="2400" dirty="0"/>
              <a:t>Η μετονομοσία ίδιων βιβλιοθηκών από ένα </a:t>
            </a:r>
            <a:r>
              <a:rPr lang="en-US" sz="2400" dirty="0"/>
              <a:t>version </a:t>
            </a:r>
            <a:r>
              <a:rPr lang="el-GR" sz="2400" dirty="0"/>
              <a:t>σε άλλο μας προκάλεσε σύγχιση και απώλεια χρόνου, όταν χρειάστηκε να μεταφέρουμε τον κώδικά μας από σύστημα με νεότερη έκδοση, σε σύστημα με παλαιότερη έκδοση </a:t>
            </a:r>
            <a:r>
              <a:rPr lang="en-US" sz="2400" dirty="0" smtClean="0"/>
              <a:t>Python</a:t>
            </a:r>
            <a:r>
              <a:rPr lang="el-GR" sz="2400" dirty="0" smtClean="0"/>
              <a:t>.</a:t>
            </a:r>
            <a:endParaRPr lang="el-GR" sz="2400" dirty="0"/>
          </a:p>
          <a:p>
            <a:pPr marL="109537" indent="0" algn="just">
              <a:buNone/>
            </a:pPr>
            <a:endParaRPr lang="el-GR" sz="2400" dirty="0"/>
          </a:p>
        </p:txBody>
      </p:sp>
      <p:sp>
        <p:nvSpPr>
          <p:cNvPr id="5222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539552" y="332656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l-GR" sz="3600" dirty="0" smtClean="0"/>
              <a:t>Γενικές Εντυπώσεις</a:t>
            </a:r>
            <a:endParaRPr lang="el-GR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http://www.financial-spread-betting.com/images/disadvantages-sprea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520971"/>
            <a:ext cx="2088232" cy="214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3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u contenu 1"/>
          <p:cNvSpPr>
            <a:spLocks noGrp="1"/>
          </p:cNvSpPr>
          <p:nvPr>
            <p:ph idx="4294967295"/>
          </p:nvPr>
        </p:nvSpPr>
        <p:spPr>
          <a:xfrm>
            <a:off x="251520" y="1412776"/>
            <a:ext cx="8229600" cy="4525962"/>
          </a:xfrm>
        </p:spPr>
        <p:txBody>
          <a:bodyPr/>
          <a:lstStyle/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Ιστορική Αναδρομή</a:t>
            </a:r>
          </a:p>
          <a:p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Εγκατάσταση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Python</a:t>
            </a:r>
            <a:endParaRPr lang="el-GR" sz="24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Σε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Linux</a:t>
            </a:r>
          </a:p>
          <a:p>
            <a:pPr lvl="1"/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Σε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endParaRPr lang="el-GR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Οργανισμοί που χρησιμοποιούν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Python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Hello World </a:t>
            </a:r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σε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Python</a:t>
            </a:r>
            <a:endParaRPr lang="el-GR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Πλεονεκτήματα - Μειονέκτήματα</a:t>
            </a: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Προγραμματιστικές Δυνατότητες </a:t>
            </a:r>
            <a:endParaRPr lang="el-GR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Εργασία 2</a:t>
            </a: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Γενικές Εντυπώσεις</a:t>
            </a:r>
          </a:p>
          <a:p>
            <a:r>
              <a:rPr lang="el-GR" sz="2400" dirty="0"/>
              <a:t>Πηγές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 txBox="1">
            <a:spLocks/>
          </p:cNvSpPr>
          <p:nvPr/>
        </p:nvSpPr>
        <p:spPr bwMode="auto"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fr-FR" sz="4100" b="1" kern="1200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9pPr>
            <a:extLst/>
          </a:lstStyle>
          <a:p>
            <a:pPr algn="ctr"/>
            <a:r>
              <a:rPr lang="el-GR" sz="4400" dirty="0" smtClean="0"/>
              <a:t>Περίγραμμα Παρουσίασης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3664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Grp="1"/>
          </p:cNvSpPr>
          <p:nvPr/>
        </p:nvSpPr>
        <p:spPr bwMode="auto">
          <a:xfrm>
            <a:off x="349188" y="1819362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lang="fr-F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lang="fr-F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r>
              <a:rPr lang="en-US" sz="2400" dirty="0">
                <a:hlinkClick r:id="rId5"/>
              </a:rPr>
              <a:t>http://www.python.org</a:t>
            </a:r>
            <a:r>
              <a:rPr lang="en-US" sz="2400" dirty="0" smtClean="0">
                <a:hlinkClick r:id="rId5"/>
              </a:rPr>
              <a:t>/</a:t>
            </a:r>
            <a:endParaRPr lang="el-GR" sz="2400" dirty="0" smtClean="0"/>
          </a:p>
          <a:p>
            <a:pPr marL="109537" indent="0" algn="just">
              <a:buNone/>
            </a:pPr>
            <a:endParaRPr lang="el-GR" sz="2400" dirty="0" smtClean="0"/>
          </a:p>
          <a:p>
            <a:pPr algn="just"/>
            <a:r>
              <a:rPr lang="en-US" sz="2400" dirty="0">
                <a:hlinkClick r:id="rId6"/>
              </a:rPr>
              <a:t>http://docs.python.org/tutorial</a:t>
            </a:r>
            <a:r>
              <a:rPr lang="en-US" sz="2400" dirty="0" smtClean="0">
                <a:hlinkClick r:id="rId6"/>
              </a:rPr>
              <a:t>/</a:t>
            </a:r>
            <a:endParaRPr lang="el-GR" sz="2400" dirty="0" smtClean="0"/>
          </a:p>
          <a:p>
            <a:pPr marL="109537" indent="0" algn="just">
              <a:buNone/>
            </a:pPr>
            <a:endParaRPr lang="el-GR" sz="2400" dirty="0" smtClean="0"/>
          </a:p>
          <a:p>
            <a:pPr algn="just"/>
            <a:r>
              <a:rPr lang="en-US" sz="2400" dirty="0" smtClean="0">
                <a:hlinkClick r:id="rId7"/>
              </a:rPr>
              <a:t>http</a:t>
            </a:r>
            <a:r>
              <a:rPr lang="en-US" sz="2400" dirty="0">
                <a:hlinkClick r:id="rId7"/>
              </a:rPr>
              <a:t>://</a:t>
            </a:r>
            <a:r>
              <a:rPr lang="en-US" sz="2400" dirty="0" smtClean="0">
                <a:hlinkClick r:id="rId7"/>
              </a:rPr>
              <a:t>www.tiobe.com/index.php/content/paperinfo/tpci/index.html</a:t>
            </a:r>
            <a:endParaRPr lang="el-GR" sz="2400" dirty="0" smtClean="0"/>
          </a:p>
          <a:p>
            <a:pPr algn="just"/>
            <a:endParaRPr lang="el-GR" sz="2400" dirty="0"/>
          </a:p>
          <a:p>
            <a:pPr algn="just"/>
            <a:r>
              <a:rPr lang="en-US" sz="2400" dirty="0">
                <a:hlinkClick r:id="rId8"/>
              </a:rPr>
              <a:t>http://www.artima.com/intv/python.html</a:t>
            </a:r>
            <a:endParaRPr lang="el-GR" sz="2400" dirty="0" smtClean="0"/>
          </a:p>
          <a:p>
            <a:pPr algn="just"/>
            <a:endParaRPr lang="en-US" sz="2400" dirty="0" smtClean="0"/>
          </a:p>
        </p:txBody>
      </p:sp>
      <p:sp>
        <p:nvSpPr>
          <p:cNvPr id="11" name="Rectangle 10"/>
          <p:cNvSpPr>
            <a:spLocks noGrp="1"/>
          </p:cNvSpPr>
          <p:nvPr/>
        </p:nvSpPr>
        <p:spPr bwMode="auto">
          <a:xfrm>
            <a:off x="565212" y="512676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fr-FR" sz="4100" b="1" kern="1200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9pPr>
            <a:extLst/>
          </a:lstStyle>
          <a:p>
            <a:pPr algn="ctr"/>
            <a:r>
              <a:rPr lang="el-GR" sz="3600" dirty="0"/>
              <a:t>Πηγές</a:t>
            </a:r>
          </a:p>
        </p:txBody>
      </p:sp>
    </p:spTree>
    <p:extLst>
      <p:ext uri="{BB962C8B-B14F-4D97-AF65-F5344CB8AC3E}">
        <p14:creationId xmlns:p14="http://schemas.microsoft.com/office/powerpoint/2010/main" val="207340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241176" y="1916832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l-GR" sz="3600" dirty="0" smtClean="0"/>
              <a:t>ΑΠΟΡΙΕΣ;</a:t>
            </a:r>
            <a:endParaRPr lang="el-GR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pianoblog.com/.a/6a00e54fc1c761883401538f271b72970b-800w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356992"/>
            <a:ext cx="2880320" cy="244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11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/>
          </p:cNvSpPr>
          <p:nvPr>
            <p:ph type="body" idx="4294967295"/>
          </p:nvPr>
        </p:nvSpPr>
        <p:spPr>
          <a:xfrm>
            <a:off x="251520" y="1484784"/>
            <a:ext cx="8229600" cy="5040560"/>
          </a:xfrm>
        </p:spPr>
        <p:txBody>
          <a:bodyPr/>
          <a:lstStyle/>
          <a:p>
            <a:pPr algn="just"/>
            <a:r>
              <a:rPr lang="el-GR" sz="2000" dirty="0" smtClean="0"/>
              <a:t>Η </a:t>
            </a:r>
            <a:r>
              <a:rPr lang="el-GR" sz="2000" dirty="0"/>
              <a:t>πρώτη έκδοση που δόθηκε στο κοινό είναι η 0.9.0 το </a:t>
            </a:r>
            <a:r>
              <a:rPr lang="el-GR" sz="2000" dirty="0" smtClean="0"/>
              <a:t>1991.</a:t>
            </a:r>
          </a:p>
          <a:p>
            <a:pPr marL="109537" indent="0" algn="just">
              <a:buNone/>
            </a:pPr>
            <a:endParaRPr lang="el-GR" sz="2000" dirty="0"/>
          </a:p>
          <a:p>
            <a:pPr algn="just"/>
            <a:r>
              <a:rPr lang="el-GR" sz="2000" dirty="0"/>
              <a:t>Αρχικά ήταν μια γλώσσα </a:t>
            </a:r>
            <a:r>
              <a:rPr lang="en-US" sz="2000" dirty="0"/>
              <a:t>scripting </a:t>
            </a:r>
            <a:r>
              <a:rPr lang="el-GR" sz="2000" dirty="0"/>
              <a:t>για το λειτουργικό σύστημα </a:t>
            </a:r>
            <a:r>
              <a:rPr lang="en-US" sz="2000" dirty="0" smtClean="0"/>
              <a:t>Amoeba</a:t>
            </a:r>
            <a:r>
              <a:rPr lang="el-GR" sz="2000" dirty="0" smtClean="0"/>
              <a:t>.</a:t>
            </a:r>
          </a:p>
          <a:p>
            <a:pPr marL="109537" indent="0" algn="just">
              <a:buNone/>
            </a:pPr>
            <a:endParaRPr lang="el-GR" sz="2000" dirty="0"/>
          </a:p>
          <a:p>
            <a:pPr algn="just"/>
            <a:r>
              <a:rPr lang="el-GR" sz="2000" dirty="0"/>
              <a:t>Η </a:t>
            </a:r>
            <a:r>
              <a:rPr lang="en-US" sz="2000" dirty="0"/>
              <a:t>Python </a:t>
            </a:r>
            <a:r>
              <a:rPr lang="el-GR" sz="2000" dirty="0"/>
              <a:t>είναι </a:t>
            </a:r>
            <a:r>
              <a:rPr lang="en-US" sz="2000" dirty="0" err="1"/>
              <a:t>OpenSource</a:t>
            </a:r>
            <a:r>
              <a:rPr lang="el-GR" sz="2000" dirty="0"/>
              <a:t> και γλώσσα υψηλού </a:t>
            </a:r>
            <a:r>
              <a:rPr lang="el-GR" sz="2000" dirty="0" smtClean="0"/>
              <a:t>επιπέδου.</a:t>
            </a:r>
          </a:p>
          <a:p>
            <a:pPr marL="109537" indent="0" algn="just">
              <a:buNone/>
            </a:pPr>
            <a:endParaRPr lang="el-GR" sz="2000" dirty="0"/>
          </a:p>
          <a:p>
            <a:pPr algn="just"/>
            <a:r>
              <a:rPr lang="el-GR" sz="2000" dirty="0"/>
              <a:t>Κατασκεύαστηκε στο CWI  του  Άμστερνταμ και συνεχίζεται στο CNRI του </a:t>
            </a:r>
            <a:r>
              <a:rPr lang="el-GR" sz="2000" dirty="0" smtClean="0"/>
              <a:t>Reston.</a:t>
            </a:r>
            <a:r>
              <a:rPr lang="en-US" sz="2000" dirty="0" smtClean="0"/>
              <a:t> </a:t>
            </a:r>
            <a:endParaRPr lang="el-GR" sz="2000" dirty="0"/>
          </a:p>
          <a:p>
            <a:pPr algn="just"/>
            <a:endParaRPr lang="el-GR" sz="2000" dirty="0" smtClean="0"/>
          </a:p>
        </p:txBody>
      </p:sp>
      <p:sp>
        <p:nvSpPr>
          <p:cNvPr id="5222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539552" y="188640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l-GR" sz="4400" dirty="0" smtClean="0"/>
              <a:t>Ιστορική Αναδρομή</a:t>
            </a:r>
            <a:endParaRPr lang="en-US" sz="4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ristos\Desktop\Presentation epl371\PythonProg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636" y="5682952"/>
            <a:ext cx="33147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8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539552" y="116632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l-GR" sz="4400" dirty="0" smtClean="0"/>
              <a:t>Ιστορική Αναδρομή</a:t>
            </a:r>
            <a:endParaRPr lang="en-US" sz="4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899593" y="1340768"/>
            <a:ext cx="7056050" cy="4608512"/>
            <a:chOff x="591703" y="1402919"/>
            <a:chExt cx="6984776" cy="4032581"/>
          </a:xfrm>
        </p:grpSpPr>
        <p:pic>
          <p:nvPicPr>
            <p:cNvPr id="5122" name="Picture 2" descr="C:\Users\Aristos\Desktop\Presentation epl371\versions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03" y="1402919"/>
              <a:ext cx="6984776" cy="4032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300366" y="2726110"/>
              <a:ext cx="972108" cy="2574286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l-GR" dirty="0"/>
            </a:p>
          </p:txBody>
        </p:sp>
      </p:grpSp>
    </p:spTree>
    <p:extLst>
      <p:ext uri="{BB962C8B-B14F-4D97-AF65-F5344CB8AC3E}">
        <p14:creationId xmlns:p14="http://schemas.microsoft.com/office/powerpoint/2010/main" val="150164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/>
          </p:cNvSpPr>
          <p:nvPr>
            <p:ph type="body" idx="4294967295"/>
          </p:nvPr>
        </p:nvSpPr>
        <p:spPr>
          <a:xfrm>
            <a:off x="323528" y="1639342"/>
            <a:ext cx="8229600" cy="4525962"/>
          </a:xfrm>
        </p:spPr>
        <p:txBody>
          <a:bodyPr/>
          <a:lstStyle/>
          <a:p>
            <a:pPr marL="109537" indent="0">
              <a:buNone/>
            </a:pPr>
            <a:endParaRPr lang="el-GR" sz="2400" dirty="0" smtClean="0"/>
          </a:p>
          <a:p>
            <a:pPr marL="109537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l-GR" sz="1800" dirty="0" smtClean="0"/>
          </a:p>
        </p:txBody>
      </p:sp>
      <p:sp>
        <p:nvSpPr>
          <p:cNvPr id="5222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539552" y="332656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l-GR" sz="4400" dirty="0" smtClean="0"/>
              <a:t>Ιστορική Αναδρομή</a:t>
            </a:r>
            <a:endParaRPr lang="en-US" sz="4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Aristos\Desktop\Presentation epl371\versions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861858"/>
            <a:ext cx="6894512" cy="451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55876" y="1978962"/>
            <a:ext cx="972108" cy="397031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l-GR" dirty="0" smtClean="0"/>
          </a:p>
          <a:p>
            <a:endParaRPr lang="el-GR" dirty="0"/>
          </a:p>
          <a:p>
            <a:endParaRPr lang="el-GR" dirty="0" smtClean="0"/>
          </a:p>
          <a:p>
            <a:endParaRPr lang="el-GR" dirty="0"/>
          </a:p>
          <a:p>
            <a:endParaRPr lang="el-GR" dirty="0" smtClean="0"/>
          </a:p>
          <a:p>
            <a:endParaRPr lang="el-GR" dirty="0"/>
          </a:p>
          <a:p>
            <a:endParaRPr lang="el-GR" dirty="0" smtClean="0"/>
          </a:p>
          <a:p>
            <a:endParaRPr lang="el-GR" dirty="0"/>
          </a:p>
          <a:p>
            <a:endParaRPr lang="el-GR" dirty="0" smtClean="0"/>
          </a:p>
          <a:p>
            <a:endParaRPr lang="el-GR" dirty="0"/>
          </a:p>
          <a:p>
            <a:endParaRPr lang="el-GR" dirty="0" smtClean="0"/>
          </a:p>
          <a:p>
            <a:endParaRPr lang="el-GR" dirty="0" smtClean="0"/>
          </a:p>
          <a:p>
            <a:endParaRPr lang="el-GR" dirty="0" smtClean="0"/>
          </a:p>
          <a:p>
            <a:endParaRPr lang="el-GR" dirty="0"/>
          </a:p>
        </p:txBody>
      </p:sp>
      <p:sp>
        <p:nvSpPr>
          <p:cNvPr id="10" name="Rectangle 9"/>
          <p:cNvSpPr/>
          <p:nvPr/>
        </p:nvSpPr>
        <p:spPr>
          <a:xfrm>
            <a:off x="3995936" y="4293096"/>
            <a:ext cx="4621778" cy="107721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l-GR" sz="3200" b="1" dirty="0">
                <a:solidFill>
                  <a:srgbClr val="353AF7"/>
                </a:solidFill>
              </a:rPr>
              <a:t>Τεράστια ανάπτυξη </a:t>
            </a:r>
            <a:r>
              <a:rPr lang="el-GR" sz="3200" b="1" dirty="0" smtClean="0">
                <a:solidFill>
                  <a:srgbClr val="353AF7"/>
                </a:solidFill>
              </a:rPr>
              <a:t>με </a:t>
            </a:r>
          </a:p>
          <a:p>
            <a:r>
              <a:rPr lang="el-GR" sz="3200" b="1" dirty="0" smtClean="0">
                <a:solidFill>
                  <a:srgbClr val="353AF7"/>
                </a:solidFill>
              </a:rPr>
              <a:t>ταχύτατους ρυθμούς!</a:t>
            </a:r>
            <a:endParaRPr lang="el-GR" sz="3200" b="1" dirty="0">
              <a:solidFill>
                <a:srgbClr val="353A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12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 txBox="1">
            <a:spLocks/>
          </p:cNvSpPr>
          <p:nvPr/>
        </p:nvSpPr>
        <p:spPr bwMode="auto"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fr-FR" sz="4100" b="1" kern="1200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 Unicode" pitchFamily="34" charset="0"/>
              </a:defRPr>
            </a:lvl9pPr>
            <a:extLst/>
          </a:lstStyle>
          <a:p>
            <a:pPr algn="ctr"/>
            <a:r>
              <a:rPr lang="el-GR" sz="4400" dirty="0" smtClean="0"/>
              <a:t>Περίγραμμα Παρουσίασης</a:t>
            </a:r>
            <a:endParaRPr lang="en-US" sz="4400" dirty="0"/>
          </a:p>
        </p:txBody>
      </p:sp>
      <p:sp>
        <p:nvSpPr>
          <p:cNvPr id="8" name="Espace réservé du contenu 1"/>
          <p:cNvSpPr txBox="1">
            <a:spLocks/>
          </p:cNvSpPr>
          <p:nvPr/>
        </p:nvSpPr>
        <p:spPr bwMode="auto">
          <a:xfrm>
            <a:off x="950912" y="1412776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lang="fr-F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lang="fr-F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lang="fr-FR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lang="fr-F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Ιστορική Αναδρομή</a:t>
            </a:r>
          </a:p>
          <a:p>
            <a:r>
              <a:rPr lang="el-GR" sz="2400" dirty="0" smtClean="0"/>
              <a:t>Εγκατάσταση </a:t>
            </a:r>
            <a:r>
              <a:rPr lang="en-US" sz="2400" dirty="0" smtClean="0"/>
              <a:t>Python</a:t>
            </a:r>
            <a:endParaRPr lang="el-GR" sz="2400" dirty="0" smtClean="0"/>
          </a:p>
          <a:p>
            <a:pPr lvl="1"/>
            <a:r>
              <a:rPr lang="el-GR" sz="2400" dirty="0" smtClean="0"/>
              <a:t>Σε </a:t>
            </a:r>
            <a:r>
              <a:rPr lang="en-US" sz="2400" dirty="0" smtClean="0"/>
              <a:t>Linux</a:t>
            </a:r>
          </a:p>
          <a:p>
            <a:pPr lvl="1"/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Σε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Windows</a:t>
            </a:r>
            <a:endParaRPr lang="el-GR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Τομείς που χρησιμοποιείται η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Python</a:t>
            </a:r>
          </a:p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Hello World </a:t>
            </a:r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σε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Python</a:t>
            </a:r>
            <a:endParaRPr lang="el-GR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Πλεονεκτήματα - Μειονεκτήματα</a:t>
            </a: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Προγραμματιστικές Δυνατότητες</a:t>
            </a: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Υλοποίηση Εργασίας 2</a:t>
            </a:r>
          </a:p>
          <a:p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Γενικές Εντυπώσεις</a:t>
            </a:r>
          </a:p>
          <a:p>
            <a:r>
              <a:rPr lang="el-GR" sz="2400" dirty="0" smtClean="0">
                <a:solidFill>
                  <a:schemeClr val="tx1">
                    <a:lumMod val="50000"/>
                  </a:schemeClr>
                </a:solidFill>
              </a:rPr>
              <a:t>Πηγές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260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/>
          </p:cNvSpPr>
          <p:nvPr>
            <p:ph type="body" idx="4294967295"/>
          </p:nvPr>
        </p:nvSpPr>
        <p:spPr>
          <a:xfrm>
            <a:off x="179512" y="1052736"/>
            <a:ext cx="8712967" cy="4525962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l-GR" sz="2200" dirty="0"/>
              <a:t>Συνήθως </a:t>
            </a:r>
            <a:r>
              <a:rPr lang="el-GR" sz="2200" dirty="0" smtClean="0"/>
              <a:t>εγκαθίσταται με την εγκατάσταση του λειτουργικού συστήματος. Για </a:t>
            </a:r>
            <a:r>
              <a:rPr lang="el-GR" sz="2200" dirty="0"/>
              <a:t>να μάθετε το </a:t>
            </a:r>
            <a:r>
              <a:rPr lang="en-US" sz="2200" dirty="0"/>
              <a:t>version </a:t>
            </a:r>
            <a:r>
              <a:rPr lang="el-GR" sz="2200" dirty="0"/>
              <a:t>σας</a:t>
            </a:r>
            <a:r>
              <a:rPr lang="en-US" sz="2200" dirty="0"/>
              <a:t>:</a:t>
            </a:r>
            <a:r>
              <a:rPr lang="el-GR" sz="2200" dirty="0"/>
              <a:t> </a:t>
            </a:r>
            <a:endParaRPr lang="el-GR" sz="2200" dirty="0" smtClean="0"/>
          </a:p>
          <a:p>
            <a:pPr algn="just"/>
            <a:endParaRPr lang="el-GR" sz="2200" dirty="0" smtClean="0"/>
          </a:p>
          <a:p>
            <a:pPr algn="just"/>
            <a:endParaRPr lang="el-GR" sz="2200" dirty="0"/>
          </a:p>
          <a:p>
            <a:pPr marL="109537" indent="0" algn="just">
              <a:buNone/>
            </a:pPr>
            <a:endParaRPr lang="el-GR" sz="2200" dirty="0" smtClean="0"/>
          </a:p>
          <a:p>
            <a:pPr marL="109537" indent="0" algn="just">
              <a:spcBef>
                <a:spcPts val="0"/>
              </a:spcBef>
              <a:buNone/>
            </a:pPr>
            <a:endParaRPr lang="el-GR" sz="2200" dirty="0" smtClean="0"/>
          </a:p>
          <a:p>
            <a:pPr algn="just">
              <a:spcBef>
                <a:spcPts val="0"/>
              </a:spcBef>
            </a:pPr>
            <a:r>
              <a:rPr lang="el-GR" sz="2200" dirty="0" smtClean="0"/>
              <a:t>Αν </a:t>
            </a:r>
            <a:r>
              <a:rPr lang="el-GR" sz="2200" dirty="0" smtClean="0"/>
              <a:t>όχι</a:t>
            </a:r>
            <a:r>
              <a:rPr lang="en-US" sz="2200" smtClean="0"/>
              <a:t>,</a:t>
            </a:r>
            <a:r>
              <a:rPr lang="el-GR" sz="2200" smtClean="0"/>
              <a:t> </a:t>
            </a:r>
            <a:r>
              <a:rPr lang="el-GR" sz="2200" dirty="0" smtClean="0"/>
              <a:t>τότε την κατεβάζουμε εύκολα από την επίσημη ιστοσελίδα </a:t>
            </a:r>
            <a:r>
              <a:rPr lang="en-US" sz="2200" b="1" dirty="0" smtClean="0">
                <a:solidFill>
                  <a:srgbClr val="92D050"/>
                </a:solidFill>
                <a:hlinkClick r:id="rId2"/>
              </a:rPr>
              <a:t>www.python.org/download</a:t>
            </a:r>
            <a:endParaRPr lang="en-US" sz="2200" b="1" dirty="0" smtClean="0">
              <a:solidFill>
                <a:srgbClr val="92D050"/>
              </a:solidFill>
            </a:endParaRPr>
          </a:p>
          <a:p>
            <a:pPr algn="just"/>
            <a:r>
              <a:rPr lang="el-GR" sz="2200" dirty="0" smtClean="0"/>
              <a:t>Εκτελούμε</a:t>
            </a:r>
          </a:p>
          <a:p>
            <a:pPr marL="109537" indent="0">
              <a:buNone/>
            </a:pPr>
            <a:r>
              <a:rPr lang="el-GR" sz="2400" dirty="0" smtClean="0"/>
              <a:t>	</a:t>
            </a:r>
            <a:r>
              <a:rPr lang="en-US" sz="1600" dirty="0" smtClean="0"/>
              <a:t>#./</a:t>
            </a:r>
            <a:r>
              <a:rPr lang="en-US" sz="1600" dirty="0"/>
              <a:t>configure</a:t>
            </a:r>
          </a:p>
          <a:p>
            <a:pPr marL="109537" indent="0">
              <a:buNone/>
            </a:pPr>
            <a:r>
              <a:rPr lang="el-GR" sz="1600" dirty="0" smtClean="0"/>
              <a:t>	</a:t>
            </a:r>
            <a:r>
              <a:rPr lang="en-US" sz="1600" dirty="0" smtClean="0"/>
              <a:t>#</a:t>
            </a:r>
            <a:r>
              <a:rPr lang="en-US" sz="1600" dirty="0"/>
              <a:t>make</a:t>
            </a:r>
          </a:p>
          <a:p>
            <a:pPr marL="109537" indent="0">
              <a:buNone/>
            </a:pPr>
            <a:r>
              <a:rPr lang="el-GR" sz="1600" dirty="0" smtClean="0"/>
              <a:t>	</a:t>
            </a:r>
            <a:r>
              <a:rPr lang="en-US" sz="1600" dirty="0" smtClean="0"/>
              <a:t>#make install</a:t>
            </a:r>
            <a:endParaRPr lang="el-GR" sz="1600" dirty="0" smtClean="0"/>
          </a:p>
          <a:p>
            <a:r>
              <a:rPr lang="el-GR" sz="2200" dirty="0">
                <a:latin typeface="Arial" charset="0"/>
                <a:cs typeface="Arial" charset="0"/>
              </a:rPr>
              <a:t>Μετά την εγκατάσταση </a:t>
            </a:r>
            <a:endParaRPr lang="el-GR" sz="2200" dirty="0" smtClean="0">
              <a:latin typeface="Arial" charset="0"/>
              <a:cs typeface="Arial" charset="0"/>
            </a:endParaRPr>
          </a:p>
          <a:p>
            <a:pPr marL="109537" indent="0">
              <a:buNone/>
            </a:pPr>
            <a:r>
              <a:rPr lang="el-GR" sz="2400" dirty="0" smtClean="0">
                <a:latin typeface="Arial" charset="0"/>
                <a:cs typeface="Arial" charset="0"/>
              </a:rPr>
              <a:t>	</a:t>
            </a:r>
            <a:r>
              <a:rPr lang="en-US" sz="1600" dirty="0" smtClean="0">
                <a:latin typeface="Arial" charset="0"/>
                <a:cs typeface="Arial" charset="0"/>
              </a:rPr>
              <a:t>export PATH="$PATH:/</a:t>
            </a:r>
            <a:r>
              <a:rPr lang="en-US" sz="1600" dirty="0" err="1" smtClean="0">
                <a:latin typeface="Arial" charset="0"/>
                <a:cs typeface="Arial" charset="0"/>
              </a:rPr>
              <a:t>usr</a:t>
            </a:r>
            <a:r>
              <a:rPr lang="en-US" sz="1600" dirty="0" smtClean="0">
                <a:latin typeface="Arial" charset="0"/>
                <a:cs typeface="Arial" charset="0"/>
              </a:rPr>
              <a:t>/local/bin/python"</a:t>
            </a:r>
          </a:p>
          <a:p>
            <a:pPr marL="109537" indent="0">
              <a:buNone/>
            </a:pPr>
            <a:endParaRPr lang="en-US" sz="2400" dirty="0"/>
          </a:p>
        </p:txBody>
      </p:sp>
      <p:sp>
        <p:nvSpPr>
          <p:cNvPr id="5222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539552" y="44624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l-GR" sz="4400" dirty="0" smtClean="0"/>
              <a:t>Εγκατάσταση </a:t>
            </a:r>
            <a:r>
              <a:rPr lang="en-US" sz="4400" dirty="0" smtClean="0"/>
              <a:t>Python</a:t>
            </a:r>
            <a:r>
              <a:rPr lang="el-GR" sz="4400" dirty="0" smtClean="0"/>
              <a:t> σε</a:t>
            </a:r>
            <a:r>
              <a:rPr lang="en-US" sz="4400" dirty="0" smtClean="0"/>
              <a:t> Linux</a:t>
            </a:r>
            <a:endParaRPr lang="en-US" sz="4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5841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:\Users\Aristos\Desktop\Presentation epl371\python-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661248"/>
            <a:ext cx="1008112" cy="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899591" y="1614210"/>
            <a:ext cx="7084743" cy="1504950"/>
            <a:chOff x="-4284984" y="3893179"/>
            <a:chExt cx="6904037" cy="150495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6925" b="16925"/>
            <a:stretch/>
          </p:blipFill>
          <p:spPr bwMode="auto">
            <a:xfrm>
              <a:off x="-4284984" y="3893179"/>
              <a:ext cx="6904037" cy="1504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-2136209" y="4393626"/>
              <a:ext cx="792088" cy="252028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l-GR" dirty="0"/>
            </a:p>
          </p:txBody>
        </p:sp>
      </p:grpSp>
    </p:spTree>
    <p:extLst>
      <p:ext uri="{BB962C8B-B14F-4D97-AF65-F5344CB8AC3E}">
        <p14:creationId xmlns:p14="http://schemas.microsoft.com/office/powerpoint/2010/main" val="100427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0220212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10220212</Template>
  <TotalTime>0</TotalTime>
  <Words>1076</Words>
  <Application>Microsoft Office PowerPoint</Application>
  <PresentationFormat>On-screen Show (4:3)</PresentationFormat>
  <Paragraphs>406</Paragraphs>
  <Slides>46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10220212</vt:lpstr>
      <vt:lpstr>ΕΠΛ 371   </vt:lpstr>
      <vt:lpstr>PowerPoint Presentation</vt:lpstr>
      <vt:lpstr>PowerPoint Presentation</vt:lpstr>
      <vt:lpstr>Ιστορική Αναδρομή</vt:lpstr>
      <vt:lpstr>Ιστορική Αναδρομή</vt:lpstr>
      <vt:lpstr>Ιστορική Αναδρομή</vt:lpstr>
      <vt:lpstr>Ιστορική Αναδρομή</vt:lpstr>
      <vt:lpstr>PowerPoint Presentation</vt:lpstr>
      <vt:lpstr>Εγκατάσταση Python σε Linux</vt:lpstr>
      <vt:lpstr>PowerPoint Presentation</vt:lpstr>
      <vt:lpstr>Εγκατάσταση Python σε Windows</vt:lpstr>
      <vt:lpstr>PowerPoint Presentation</vt:lpstr>
      <vt:lpstr>Τομείς που χρησιμοποιείται η Python</vt:lpstr>
      <vt:lpstr>PowerPoint Presentation</vt:lpstr>
      <vt:lpstr>Hello World σε Python</vt:lpstr>
      <vt:lpstr>PowerPoint Presentation</vt:lpstr>
      <vt:lpstr>Πλεονεκτήματα</vt:lpstr>
      <vt:lpstr>PowerPoint Presentation</vt:lpstr>
      <vt:lpstr>Μειονεκτήματα</vt:lpstr>
      <vt:lpstr>Μειονεκτήματα</vt:lpstr>
      <vt:lpstr>PowerPoint Presentation</vt:lpstr>
      <vt:lpstr>Παράδειγμα Client – Server (Server Source Code)</vt:lpstr>
      <vt:lpstr>Παράδειγμα Client – Server (Client Source Code)</vt:lpstr>
      <vt:lpstr>Παράδειγμα Client – Server (Screenshot Εκτέλεσης)</vt:lpstr>
      <vt:lpstr>Παράδειγμα mySQL database (Source Code και Screenshot)</vt:lpstr>
      <vt:lpstr>Παράδειγμα GUI (Source Code)</vt:lpstr>
      <vt:lpstr>Παράδειγμα GUI (Screenshot Εκτέλεσης)</vt:lpstr>
      <vt:lpstr>Παράδειγμα Threads (Source Code)</vt:lpstr>
      <vt:lpstr>Παράδειγμα Threads (Screenshot Εκτέλεσης)</vt:lpstr>
      <vt:lpstr>PowerPoint Presentation</vt:lpstr>
      <vt:lpstr>Υλοποίηση Εργασίας 2</vt:lpstr>
      <vt:lpstr>Υλοποίηση Εργασίας 2</vt:lpstr>
      <vt:lpstr>Υλοποίηση Εργασίας 2</vt:lpstr>
      <vt:lpstr>Υλοποίηση Εργασίας 2</vt:lpstr>
      <vt:lpstr>Υλοποίηση Εργασίας 2</vt:lpstr>
      <vt:lpstr>Υλοποίηση Εργασίας 2</vt:lpstr>
      <vt:lpstr>Υλοποίηση Εργασίας 2</vt:lpstr>
      <vt:lpstr>Υλοποίηση Εργασίας 2</vt:lpstr>
      <vt:lpstr>Υλοποίηση Εργασίας 2</vt:lpstr>
      <vt:lpstr>Υλοποίηση Εργασίας 2</vt:lpstr>
      <vt:lpstr>PowerPoint Presentation</vt:lpstr>
      <vt:lpstr>Γενικές Εντυπώσεις</vt:lpstr>
      <vt:lpstr>Γενικές Εντυπώσεις</vt:lpstr>
      <vt:lpstr>PowerPoint Presentation</vt:lpstr>
      <vt:lpstr>PowerPoint Presentation</vt:lpstr>
      <vt:lpstr>ΑΠΟΡΙΕΣ;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40</cp:revision>
  <dcterms:created xsi:type="dcterms:W3CDTF">2009-06-10T12:04:01Z</dcterms:created>
  <dcterms:modified xsi:type="dcterms:W3CDTF">2012-04-24T05:45:28Z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TC102202121036</vt:lpwstr>
  </property>
</Properties>
</file>