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2" r:id="rId5"/>
    <p:sldId id="263" r:id="rId6"/>
    <p:sldId id="264" r:id="rId7"/>
    <p:sldId id="265" r:id="rId8"/>
    <p:sldId id="266" r:id="rId9"/>
    <p:sldId id="267" r:id="rId10"/>
    <p:sldId id="269" r:id="rId11"/>
    <p:sldId id="271" r:id="rId12"/>
    <p:sldId id="272" r:id="rId13"/>
    <p:sldId id="273" r:id="rId14"/>
    <p:sldId id="274" r:id="rId15"/>
    <p:sldId id="278" r:id="rId16"/>
    <p:sldId id="279" r:id="rId17"/>
    <p:sldId id="280" r:id="rId18"/>
    <p:sldId id="282" r:id="rId19"/>
    <p:sldId id="283" r:id="rId20"/>
    <p:sldId id="284" r:id="rId21"/>
    <p:sldId id="285" r:id="rId22"/>
    <p:sldId id="286" r:id="rId23"/>
    <p:sldId id="287" r:id="rId24"/>
    <p:sldId id="288" r:id="rId25"/>
    <p:sldId id="289" r:id="rId26"/>
    <p:sldId id="290" r:id="rId27"/>
    <p:sldId id="295" r:id="rId28"/>
    <p:sldId id="291" r:id="rId29"/>
    <p:sldId id="292" r:id="rId30"/>
    <p:sldId id="293" r:id="rId31"/>
    <p:sldId id="294" r:id="rId32"/>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75" autoAdjust="0"/>
    <p:restoredTop sz="91176" autoAdjust="0"/>
  </p:normalViewPr>
  <p:slideViewPr>
    <p:cSldViewPr>
      <p:cViewPr varScale="1">
        <p:scale>
          <a:sx n="81" d="100"/>
          <a:sy n="81" d="100"/>
        </p:scale>
        <p:origin x="-2104"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2400"/>
              <a:t>Threshold 4.0</a:t>
            </a:r>
          </a:p>
        </c:rich>
      </c:tx>
      <c:layout/>
      <c:overlay val="0"/>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0.0"/>
          <c:y val="0.127083333333333"/>
          <c:w val="0.805043993354042"/>
          <c:h val="0.796527777777778"/>
        </c:manualLayout>
      </c:layout>
      <c:pie3DChart>
        <c:varyColors val="1"/>
        <c:ser>
          <c:idx val="0"/>
          <c:order val="0"/>
          <c:tx>
            <c:v>Threshold 4.0</c:v>
          </c:tx>
          <c:explosion val="25"/>
          <c:cat>
            <c:strRef>
              <c:f>Sheet1!$A$1:$B$1</c:f>
              <c:strCache>
                <c:ptCount val="2"/>
                <c:pt idx="0">
                  <c:v>SPAM</c:v>
                </c:pt>
                <c:pt idx="1">
                  <c:v>RECOGNIZED</c:v>
                </c:pt>
              </c:strCache>
            </c:strRef>
          </c:cat>
          <c:val>
            <c:numRef>
              <c:f>Sheet1!$A$2:$B$2</c:f>
              <c:numCache>
                <c:formatCode>General</c:formatCode>
                <c:ptCount val="2"/>
                <c:pt idx="0">
                  <c:v>21859.0</c:v>
                </c:pt>
                <c:pt idx="1">
                  <c:v>3861.0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02375496640901"/>
          <c:y val="0.364229002624672"/>
          <c:w val="0.297624503359098"/>
          <c:h val="0.256958661417323"/>
        </c:manualLayout>
      </c:layout>
      <c:overlay val="0"/>
      <c:txPr>
        <a:bodyPr/>
        <a:lstStyle/>
        <a:p>
          <a:pPr>
            <a:defRPr sz="2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C5196-B22E-4298-9470-C15E56CC59B6}" type="datetimeFigureOut">
              <a:rPr lang="el-GR" smtClean="0"/>
              <a:t>24/04/2012</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B7C7E-1BA0-4286-A8DE-4039C6226BDD}" type="slidenum">
              <a:rPr lang="el-GR" smtClean="0"/>
              <a:t>‹#›</a:t>
            </a:fld>
            <a:endParaRPr lang="el-GR"/>
          </a:p>
        </p:txBody>
      </p:sp>
    </p:spTree>
    <p:extLst>
      <p:ext uri="{BB962C8B-B14F-4D97-AF65-F5344CB8AC3E}">
        <p14:creationId xmlns:p14="http://schemas.microsoft.com/office/powerpoint/2010/main" val="385043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-Παράδειγμα με</a:t>
            </a:r>
            <a:r>
              <a:rPr lang="el-GR" baseline="0" dirty="0" smtClean="0"/>
              <a:t> ιστοσελίδα: μπορεί κάποιος να εισάγει με κάποιο τρόπο κάποιο πρόγραμμα στην σελίδα, που δέν φαίνεται και να κλέβει τα στοιχεία των επισκεπτών της σελίδας.</a:t>
            </a:r>
          </a:p>
          <a:p>
            <a:r>
              <a:rPr lang="el-GR" baseline="0" dirty="0" smtClean="0"/>
              <a:t>-Παράδειγμα με </a:t>
            </a:r>
            <a:r>
              <a:rPr lang="en-GB" baseline="0" dirty="0" smtClean="0"/>
              <a:t>online account</a:t>
            </a:r>
            <a:r>
              <a:rPr lang="el-GR" baseline="0" dirty="0" smtClean="0"/>
              <a:t> και πώς μπορεί ένας λογαριασμός να χρησιμοποιηθεί για την μεταφορά χρημάτων απο άλλους λογαριασμούς σε αυτό των </a:t>
            </a:r>
            <a:r>
              <a:rPr lang="en-GB" baseline="0" dirty="0" smtClean="0"/>
              <a:t>spammers!</a:t>
            </a:r>
            <a:endParaRPr lang="en-US" dirty="0"/>
          </a:p>
        </p:txBody>
      </p:sp>
      <p:sp>
        <p:nvSpPr>
          <p:cNvPr id="4" name="Slide Number Placeholder 3"/>
          <p:cNvSpPr>
            <a:spLocks noGrp="1"/>
          </p:cNvSpPr>
          <p:nvPr>
            <p:ph type="sldNum" sz="quarter" idx="10"/>
          </p:nvPr>
        </p:nvSpPr>
        <p:spPr/>
        <p:txBody>
          <a:bodyPr/>
          <a:lstStyle/>
          <a:p>
            <a:fld id="{612E6F87-B960-FD4E-8642-F11449F285EA}" type="slidenum">
              <a:rPr lang="en-US" smtClean="0"/>
              <a:t>2</a:t>
            </a:fld>
            <a:endParaRPr lang="en-US"/>
          </a:p>
        </p:txBody>
      </p:sp>
    </p:spTree>
    <p:extLst>
      <p:ext uri="{BB962C8B-B14F-4D97-AF65-F5344CB8AC3E}">
        <p14:creationId xmlns:p14="http://schemas.microsoft.com/office/powerpoint/2010/main" val="3964147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Otan</a:t>
            </a:r>
            <a:r>
              <a:rPr lang="en-US" dirty="0" smtClean="0"/>
              <a:t> to </a:t>
            </a:r>
            <a:r>
              <a:rPr lang="en-US" dirty="0" err="1" smtClean="0"/>
              <a:t>ekpedeusame</a:t>
            </a:r>
            <a:r>
              <a:rPr lang="en-US" dirty="0" smtClean="0"/>
              <a:t> </a:t>
            </a:r>
            <a:r>
              <a:rPr lang="en-US" dirty="0" err="1" smtClean="0"/>
              <a:t>opws</a:t>
            </a:r>
            <a:r>
              <a:rPr lang="en-US" dirty="0" smtClean="0"/>
              <a:t> </a:t>
            </a:r>
            <a:r>
              <a:rPr lang="en-US" dirty="0" err="1" smtClean="0"/>
              <a:t>pire</a:t>
            </a:r>
            <a:r>
              <a:rPr lang="en-US" dirty="0" smtClean="0"/>
              <a:t> to</a:t>
            </a:r>
            <a:r>
              <a:rPr lang="en-US" baseline="0" dirty="0" smtClean="0"/>
              <a:t> score 4.7 </a:t>
            </a:r>
            <a:r>
              <a:rPr lang="en-US" baseline="0" dirty="0" err="1" smtClean="0"/>
              <a:t>pragma</a:t>
            </a:r>
            <a:r>
              <a:rPr lang="en-US" baseline="0" dirty="0" smtClean="0"/>
              <a:t> </a:t>
            </a:r>
            <a:r>
              <a:rPr lang="en-US" baseline="0" dirty="0" err="1" smtClean="0"/>
              <a:t>pou</a:t>
            </a:r>
            <a:r>
              <a:rPr lang="en-US" baseline="0" dirty="0" smtClean="0"/>
              <a:t> </a:t>
            </a:r>
            <a:r>
              <a:rPr lang="en-US" baseline="0" dirty="0" err="1" smtClean="0"/>
              <a:t>iperveni</a:t>
            </a:r>
            <a:r>
              <a:rPr lang="en-US" baseline="0" dirty="0" smtClean="0"/>
              <a:t> to threshold kai </a:t>
            </a:r>
            <a:r>
              <a:rPr lang="en-US" baseline="0" dirty="0" err="1" smtClean="0"/>
              <a:t>einai</a:t>
            </a:r>
            <a:r>
              <a:rPr lang="en-US" baseline="0" dirty="0" smtClean="0"/>
              <a:t> </a:t>
            </a:r>
            <a:r>
              <a:rPr lang="en-US" baseline="0" dirty="0" err="1" smtClean="0"/>
              <a:t>spam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4DB7C7E-1BA0-4286-A8DE-4039C6226BDD}" type="slidenum">
              <a:rPr lang="el-GR" smtClean="0"/>
              <a:t>22</a:t>
            </a:fld>
            <a:endParaRPr lang="el-GR"/>
          </a:p>
        </p:txBody>
      </p:sp>
    </p:spTree>
    <p:extLst>
      <p:ext uri="{BB962C8B-B14F-4D97-AF65-F5344CB8AC3E}">
        <p14:creationId xmlns:p14="http://schemas.microsoft.com/office/powerpoint/2010/main" val="8095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Spammer </a:t>
            </a:r>
            <a:r>
              <a:rPr lang="el-GR" dirty="0" smtClean="0"/>
              <a:t>μπορεί να είναι και μιά εταιρεία, η οποία θέλει να διαφημίσει τα προιόντα της διαδικτυακά, μέσω </a:t>
            </a:r>
            <a:r>
              <a:rPr lang="en-GB" dirty="0" smtClean="0"/>
              <a:t>e-mail! </a:t>
            </a:r>
            <a:r>
              <a:rPr lang="el-GR" dirty="0" smtClean="0"/>
              <a:t>Γιατί να θελει να το κάμει αυτό; Εν</a:t>
            </a:r>
            <a:r>
              <a:rPr lang="el-GR" baseline="0" dirty="0" smtClean="0"/>
              <a:t> όπως οι διαφημίσεις στην τηλεόραση (Συσχετισμός εάν χρειάζεται!).</a:t>
            </a:r>
            <a:endParaRPr lang="el-GR" dirty="0" smtClean="0"/>
          </a:p>
          <a:p>
            <a:r>
              <a:rPr lang="el-GR" dirty="0" smtClean="0"/>
              <a:t>Οποιοσδήποτε</a:t>
            </a:r>
            <a:r>
              <a:rPr lang="el-GR" baseline="0" dirty="0" smtClean="0"/>
              <a:t> χρησιμοποιά το ίντερνετ μπορεί να γίνει εύκολα </a:t>
            </a:r>
            <a:r>
              <a:rPr lang="en-GB" baseline="0" dirty="0" smtClean="0"/>
              <a:t>spammer </a:t>
            </a:r>
            <a:r>
              <a:rPr lang="el-GR" baseline="0" dirty="0" smtClean="0"/>
              <a:t>χωρίς να το καταλάβει! Πώς γίνεται αυτό; Απλό! Αν για παράδειγμα πέσει κάποιος θύμα των </a:t>
            </a:r>
            <a:r>
              <a:rPr lang="en-GB" baseline="0" dirty="0" smtClean="0"/>
              <a:t>spammers</a:t>
            </a:r>
            <a:r>
              <a:rPr lang="el-GR" baseline="0" dirty="0" smtClean="0"/>
              <a:t>, μπορούν να χρησιμοποιήσουν το </a:t>
            </a:r>
            <a:r>
              <a:rPr lang="en-GB" baseline="0" dirty="0" smtClean="0"/>
              <a:t>account </a:t>
            </a:r>
            <a:r>
              <a:rPr lang="el-GR" baseline="0" dirty="0" smtClean="0"/>
              <a:t>του για να κάνουν την δουλειά τους, με κίνδυνο να χαρακτηριστεί ώς εγκληματίας κάποιος που είναι </a:t>
            </a:r>
            <a:r>
              <a:rPr lang="en-GB" baseline="0" dirty="0" smtClean="0"/>
              <a:t>spammer </a:t>
            </a:r>
            <a:r>
              <a:rPr lang="el-GR" baseline="0" dirty="0" smtClean="0"/>
              <a:t>χωρίς να το ξέρει (ή να έχει κάνει κάτι κακό)...</a:t>
            </a:r>
            <a:endParaRPr lang="en-GB" baseline="0" dirty="0" smtClean="0"/>
          </a:p>
          <a:p>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l-GR" dirty="0" smtClean="0"/>
              <a:t>Παράδειγμα με Καλυψώ</a:t>
            </a:r>
          </a:p>
          <a:p>
            <a:endParaRPr lang="el-GR" baseline="0" dirty="0" smtClean="0"/>
          </a:p>
          <a:p>
            <a:endParaRPr lang="en-GB" baseline="0" dirty="0" smtClean="0"/>
          </a:p>
          <a:p>
            <a:r>
              <a:rPr lang="el-GR" baseline="0" dirty="0" smtClean="0"/>
              <a:t>Αν υπάρχει διαθέσιμος χρόνος:</a:t>
            </a:r>
          </a:p>
          <a:p>
            <a:r>
              <a:rPr lang="el-GR" baseline="0" dirty="0" smtClean="0"/>
              <a:t>Από που βρίσκουν τα </a:t>
            </a:r>
            <a:r>
              <a:rPr lang="en-GB" baseline="0" dirty="0" smtClean="0"/>
              <a:t>e-mail accounts </a:t>
            </a:r>
            <a:r>
              <a:rPr lang="el-GR" baseline="0" dirty="0" smtClean="0"/>
              <a:t>οι </a:t>
            </a:r>
            <a:r>
              <a:rPr lang="en-GB" baseline="0" dirty="0" smtClean="0"/>
              <a:t>spammers? </a:t>
            </a:r>
            <a:r>
              <a:rPr lang="el-GR" baseline="0" dirty="0" smtClean="0"/>
              <a:t>Από </a:t>
            </a:r>
            <a:r>
              <a:rPr lang="en-GB" baseline="0" dirty="0" smtClean="0"/>
              <a:t>forums, </a:t>
            </a:r>
            <a:r>
              <a:rPr lang="el-GR" baseline="0" dirty="0" smtClean="0"/>
              <a:t>ιστοσελίδες κ.τ.λ</a:t>
            </a:r>
            <a:endParaRPr lang="en-US" dirty="0"/>
          </a:p>
        </p:txBody>
      </p:sp>
      <p:sp>
        <p:nvSpPr>
          <p:cNvPr id="4" name="Slide Number Placeholder 3"/>
          <p:cNvSpPr>
            <a:spLocks noGrp="1"/>
          </p:cNvSpPr>
          <p:nvPr>
            <p:ph type="sldNum" sz="quarter" idx="10"/>
          </p:nvPr>
        </p:nvSpPr>
        <p:spPr/>
        <p:txBody>
          <a:bodyPr/>
          <a:lstStyle/>
          <a:p>
            <a:fld id="{612E6F87-B960-FD4E-8642-F11449F285EA}" type="slidenum">
              <a:rPr lang="en-US" smtClean="0"/>
              <a:t>3</a:t>
            </a:fld>
            <a:endParaRPr lang="en-US"/>
          </a:p>
        </p:txBody>
      </p:sp>
    </p:spTree>
    <p:extLst>
      <p:ext uri="{BB962C8B-B14F-4D97-AF65-F5344CB8AC3E}">
        <p14:creationId xmlns:p14="http://schemas.microsoft.com/office/powerpoint/2010/main" val="23383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Να</a:t>
            </a:r>
            <a:r>
              <a:rPr lang="el-GR" baseline="0" dirty="0" smtClean="0"/>
              <a:t> αναφερθούν παραδείγματα και να εξηγηθούν ξεχωριστά τα </a:t>
            </a:r>
            <a:r>
              <a:rPr lang="en-GB" baseline="0" dirty="0" smtClean="0"/>
              <a:t>server filters </a:t>
            </a:r>
            <a:r>
              <a:rPr lang="el-GR" baseline="0" dirty="0" smtClean="0"/>
              <a:t>και τα </a:t>
            </a:r>
            <a:r>
              <a:rPr lang="en-GB" baseline="0" dirty="0" smtClean="0"/>
              <a:t>client filters!</a:t>
            </a:r>
          </a:p>
          <a:p>
            <a:r>
              <a:rPr lang="el-GR" baseline="0" dirty="0" smtClean="0"/>
              <a:t>Να εξηγηθεί λίγο το </a:t>
            </a:r>
            <a:r>
              <a:rPr lang="en-GB" baseline="0" dirty="0" smtClean="0"/>
              <a:t>filtering. Body, header (subject, sender), traffic analysis (</a:t>
            </a:r>
            <a:r>
              <a:rPr lang="el-GR" baseline="0" dirty="0" smtClean="0"/>
              <a:t>αν είναι ψηλό το </a:t>
            </a:r>
            <a:r>
              <a:rPr lang="en-GB" baseline="0" dirty="0" smtClean="0"/>
              <a:t>rate </a:t>
            </a:r>
            <a:r>
              <a:rPr lang="el-GR" baseline="0" dirty="0" smtClean="0"/>
              <a:t>των μηνυμάτων από τον ίδιο </a:t>
            </a:r>
            <a:r>
              <a:rPr lang="en-GB" baseline="0" dirty="0" smtClean="0"/>
              <a:t>sender-IP </a:t>
            </a:r>
            <a:r>
              <a:rPr lang="el-GR" baseline="0" dirty="0" smtClean="0"/>
              <a:t>διεύθυνση</a:t>
            </a:r>
            <a:r>
              <a:rPr lang="en-GB" baseline="0" dirty="0" smtClean="0"/>
              <a:t>)</a:t>
            </a:r>
            <a:endParaRPr lang="en-US" dirty="0"/>
          </a:p>
        </p:txBody>
      </p:sp>
      <p:sp>
        <p:nvSpPr>
          <p:cNvPr id="4" name="Slide Number Placeholder 3"/>
          <p:cNvSpPr>
            <a:spLocks noGrp="1"/>
          </p:cNvSpPr>
          <p:nvPr>
            <p:ph type="sldNum" sz="quarter" idx="10"/>
          </p:nvPr>
        </p:nvSpPr>
        <p:spPr/>
        <p:txBody>
          <a:bodyPr/>
          <a:lstStyle/>
          <a:p>
            <a:fld id="{612E6F87-B960-FD4E-8642-F11449F285EA}" type="slidenum">
              <a:rPr lang="en-US" smtClean="0"/>
              <a:t>5</a:t>
            </a:fld>
            <a:endParaRPr lang="en-US"/>
          </a:p>
        </p:txBody>
      </p:sp>
    </p:spTree>
    <p:extLst>
      <p:ext uri="{BB962C8B-B14F-4D97-AF65-F5344CB8AC3E}">
        <p14:creationId xmlns:p14="http://schemas.microsoft.com/office/powerpoint/2010/main" val="210419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Παράδειγμα με τον θάνατο του Οσάμα Μπίν Λάντεν</a:t>
            </a:r>
            <a:r>
              <a:rPr lang="en-GB" dirty="0" smtClean="0"/>
              <a:t>. </a:t>
            </a:r>
            <a:r>
              <a:rPr lang="el-GR" dirty="0" smtClean="0"/>
              <a:t>Η σελίδα οδηγεί σε διαφημίσεις περί </a:t>
            </a:r>
            <a:r>
              <a:rPr lang="en-GB" dirty="0" err="1" smtClean="0"/>
              <a:t>viagra</a:t>
            </a:r>
            <a:r>
              <a:rPr lang="en-GB" dirty="0" smtClean="0"/>
              <a:t> </a:t>
            </a:r>
            <a:r>
              <a:rPr lang="el-GR" dirty="0" smtClean="0"/>
              <a:t>και</a:t>
            </a:r>
            <a:r>
              <a:rPr lang="el-GR" baseline="0" dirty="0" smtClean="0"/>
              <a:t> άλλα προιόντα</a:t>
            </a:r>
            <a:endParaRPr lang="en-US" dirty="0"/>
          </a:p>
        </p:txBody>
      </p:sp>
      <p:sp>
        <p:nvSpPr>
          <p:cNvPr id="4" name="Slide Number Placeholder 3"/>
          <p:cNvSpPr>
            <a:spLocks noGrp="1"/>
          </p:cNvSpPr>
          <p:nvPr>
            <p:ph type="sldNum" sz="quarter" idx="10"/>
          </p:nvPr>
        </p:nvSpPr>
        <p:spPr/>
        <p:txBody>
          <a:bodyPr/>
          <a:lstStyle/>
          <a:p>
            <a:fld id="{612E6F87-B960-FD4E-8642-F11449F285EA}" type="slidenum">
              <a:rPr lang="en-US" smtClean="0"/>
              <a:t>6</a:t>
            </a:fld>
            <a:endParaRPr lang="en-US"/>
          </a:p>
        </p:txBody>
      </p:sp>
    </p:spTree>
    <p:extLst>
      <p:ext uri="{BB962C8B-B14F-4D97-AF65-F5344CB8AC3E}">
        <p14:creationId xmlns:p14="http://schemas.microsoft.com/office/powerpoint/2010/main" val="422364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2E6F87-B960-FD4E-8642-F11449F285EA}" type="slidenum">
              <a:rPr lang="en-US" smtClean="0"/>
              <a:t>7</a:t>
            </a:fld>
            <a:endParaRPr lang="en-US"/>
          </a:p>
        </p:txBody>
      </p:sp>
    </p:spTree>
    <p:extLst>
      <p:ext uri="{BB962C8B-B14F-4D97-AF65-F5344CB8AC3E}">
        <p14:creationId xmlns:p14="http://schemas.microsoft.com/office/powerpoint/2010/main" val="2861755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 δεύτερο σημείο</a:t>
            </a:r>
            <a:r>
              <a:rPr lang="en-GB" dirty="0" smtClean="0"/>
              <a:t>: </a:t>
            </a:r>
            <a:r>
              <a:rPr lang="el-GR" dirty="0" smtClean="0"/>
              <a:t>να</a:t>
            </a:r>
            <a:r>
              <a:rPr lang="el-GR" baseline="0" dirty="0" smtClean="0"/>
              <a:t> μήν φαίνεται η πραγματική τους ηλεκτρονική διεύθυνση, μέσω κάποιων τεχνικών (</a:t>
            </a:r>
            <a:r>
              <a:rPr lang="en-GB" baseline="0" dirty="0" smtClean="0"/>
              <a:t>one time address</a:t>
            </a:r>
            <a:r>
              <a:rPr lang="el-GR" baseline="0" dirty="0" smtClean="0"/>
              <a:t> ή και άλλοι τρόποι)!</a:t>
            </a:r>
          </a:p>
          <a:p>
            <a:r>
              <a:rPr lang="el-GR" baseline="0" dirty="0" smtClean="0"/>
              <a:t>Στο τρίτο σημείο: ο </a:t>
            </a:r>
            <a:r>
              <a:rPr lang="en-GB" baseline="0" dirty="0" smtClean="0"/>
              <a:t>proxy-server</a:t>
            </a:r>
            <a:r>
              <a:rPr lang="el-GR" baseline="0" dirty="0" smtClean="0"/>
              <a:t>, επιτρέπει την ανωνυμία σε κάποιον ο οποίος διαβάζει από μια ιστοσελίδα ή στέλνει </a:t>
            </a:r>
            <a:r>
              <a:rPr lang="en-GB" baseline="0" dirty="0" smtClean="0"/>
              <a:t>e-mail.</a:t>
            </a:r>
            <a:r>
              <a:rPr lang="el-GR" baseline="0" dirty="0" smtClean="0"/>
              <a:t> Οπόταν, αν κάποιος </a:t>
            </a:r>
            <a:r>
              <a:rPr lang="en-GB" baseline="0" dirty="0" smtClean="0"/>
              <a:t>spammer </a:t>
            </a:r>
            <a:r>
              <a:rPr lang="el-GR" baseline="0" dirty="0" smtClean="0"/>
              <a:t>χρησιμοποιά </a:t>
            </a:r>
            <a:r>
              <a:rPr lang="en-GB" baseline="0" dirty="0" smtClean="0"/>
              <a:t>proxy server, </a:t>
            </a:r>
            <a:r>
              <a:rPr lang="el-GR" baseline="0" dirty="0" smtClean="0"/>
              <a:t>μπορούμε μόνο να μάθουμε το </a:t>
            </a:r>
            <a:r>
              <a:rPr lang="en-GB" baseline="0" dirty="0" err="1" smtClean="0"/>
              <a:t>ip</a:t>
            </a:r>
            <a:r>
              <a:rPr lang="en-GB" baseline="0" dirty="0" smtClean="0"/>
              <a:t> </a:t>
            </a:r>
            <a:r>
              <a:rPr lang="el-GR" baseline="0" dirty="0" smtClean="0"/>
              <a:t>του συγκεκριμένου </a:t>
            </a:r>
            <a:r>
              <a:rPr lang="en-GB" baseline="0" dirty="0" smtClean="0"/>
              <a:t>proxy server </a:t>
            </a:r>
            <a:r>
              <a:rPr lang="el-GR" baseline="0" dirty="0" smtClean="0"/>
              <a:t>και όχι του </a:t>
            </a:r>
            <a:r>
              <a:rPr lang="en-GB" baseline="0" dirty="0" smtClean="0"/>
              <a:t>spammer! </a:t>
            </a:r>
            <a:r>
              <a:rPr lang="el-GR" baseline="0" dirty="0" smtClean="0"/>
              <a:t>Συγκεκριμένα, είναι σχεδόν ΑΔΥΝΑΤΟ να πιαστεί ένας </a:t>
            </a:r>
            <a:r>
              <a:rPr lang="en-GB" baseline="0" dirty="0" smtClean="0"/>
              <a:t>spammer </a:t>
            </a:r>
            <a:r>
              <a:rPr lang="el-GR" baseline="0" dirty="0" smtClean="0"/>
              <a:t>ο οποίος χρησιμοποιά </a:t>
            </a:r>
            <a:r>
              <a:rPr lang="en-GB" baseline="0" dirty="0" smtClean="0"/>
              <a:t>proxy server </a:t>
            </a:r>
            <a:r>
              <a:rPr lang="el-GR" baseline="0" dirty="0" smtClean="0"/>
              <a:t>για να κάνει την δουλειά του!</a:t>
            </a:r>
            <a:endParaRPr lang="en-US" dirty="0"/>
          </a:p>
        </p:txBody>
      </p:sp>
      <p:sp>
        <p:nvSpPr>
          <p:cNvPr id="4" name="Slide Number Placeholder 3"/>
          <p:cNvSpPr>
            <a:spLocks noGrp="1"/>
          </p:cNvSpPr>
          <p:nvPr>
            <p:ph type="sldNum" sz="quarter" idx="10"/>
          </p:nvPr>
        </p:nvSpPr>
        <p:spPr/>
        <p:txBody>
          <a:bodyPr/>
          <a:lstStyle/>
          <a:p>
            <a:fld id="{612E6F87-B960-FD4E-8642-F11449F285EA}" type="slidenum">
              <a:rPr lang="en-US" smtClean="0"/>
              <a:t>8</a:t>
            </a:fld>
            <a:endParaRPr lang="en-US"/>
          </a:p>
        </p:txBody>
      </p:sp>
    </p:spTree>
    <p:extLst>
      <p:ext uri="{BB962C8B-B14F-4D97-AF65-F5344CB8AC3E}">
        <p14:creationId xmlns:p14="http://schemas.microsoft.com/office/powerpoint/2010/main" val="330432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Αν όμως είσαι ήδη </a:t>
            </a:r>
            <a:r>
              <a:rPr lang="en-GB" dirty="0" smtClean="0"/>
              <a:t>spammer? </a:t>
            </a:r>
            <a:r>
              <a:rPr lang="el-GR" dirty="0" smtClean="0"/>
              <a:t>Πρέπει να λάβεις άμεση δράση! Άν η ιστοσελίδα σου έχει προσβληθεί, τότε πρέπει να αντικαταστήσεις όλα τα αρχεία με νέα αρχεία.</a:t>
            </a:r>
          </a:p>
          <a:p>
            <a:r>
              <a:rPr lang="el-GR" dirty="0" smtClean="0"/>
              <a:t>Καλό είναι επίσης και η εγκατάσταση ενός καλού και αξιόπιστου </a:t>
            </a:r>
            <a:r>
              <a:rPr lang="en-GB" dirty="0" smtClean="0"/>
              <a:t>anti-virus</a:t>
            </a:r>
            <a:r>
              <a:rPr lang="en-GB" baseline="0" dirty="0" smtClean="0"/>
              <a:t> </a:t>
            </a:r>
            <a:r>
              <a:rPr lang="el-GR" baseline="0" dirty="0" smtClean="0"/>
              <a:t>λογισμικού</a:t>
            </a:r>
            <a:endParaRPr lang="en-US" dirty="0"/>
          </a:p>
        </p:txBody>
      </p:sp>
      <p:sp>
        <p:nvSpPr>
          <p:cNvPr id="4" name="Slide Number Placeholder 3"/>
          <p:cNvSpPr>
            <a:spLocks noGrp="1"/>
          </p:cNvSpPr>
          <p:nvPr>
            <p:ph type="sldNum" sz="quarter" idx="10"/>
          </p:nvPr>
        </p:nvSpPr>
        <p:spPr/>
        <p:txBody>
          <a:bodyPr/>
          <a:lstStyle/>
          <a:p>
            <a:fld id="{612E6F87-B960-FD4E-8642-F11449F285EA}" type="slidenum">
              <a:rPr lang="en-US" smtClean="0"/>
              <a:t>9</a:t>
            </a:fld>
            <a:endParaRPr lang="en-US"/>
          </a:p>
        </p:txBody>
      </p:sp>
    </p:spTree>
    <p:extLst>
      <p:ext uri="{BB962C8B-B14F-4D97-AF65-F5344CB8AC3E}">
        <p14:creationId xmlns:p14="http://schemas.microsoft.com/office/powerpoint/2010/main" val="2849120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Threshold=4</a:t>
            </a:r>
          </a:p>
          <a:p>
            <a:r>
              <a:rPr lang="en-US" dirty="0" smtClean="0"/>
              <a:t>Score</a:t>
            </a:r>
            <a:r>
              <a:rPr lang="en-US" baseline="0" dirty="0" smtClean="0"/>
              <a:t> </a:t>
            </a:r>
            <a:r>
              <a:rPr lang="en-US" baseline="0" dirty="0" err="1" smtClean="0"/>
              <a:t>twn</a:t>
            </a:r>
            <a:r>
              <a:rPr lang="en-US" baseline="0" dirty="0" smtClean="0"/>
              <a:t> </a:t>
            </a:r>
            <a:r>
              <a:rPr lang="en-US" baseline="0" dirty="0" err="1" smtClean="0"/>
              <a:t>kanwnw</a:t>
            </a:r>
            <a:r>
              <a:rPr lang="en-US" baseline="0" dirty="0" smtClean="0"/>
              <a:t> </a:t>
            </a:r>
            <a:r>
              <a:rPr lang="en-US" baseline="0" dirty="0" err="1" smtClean="0"/>
              <a:t>sindiazonte</a:t>
            </a:r>
            <a:r>
              <a:rPr lang="en-US" baseline="0" dirty="0" smtClean="0"/>
              <a:t> </a:t>
            </a:r>
            <a:r>
              <a:rPr lang="en-US" baseline="0" dirty="0" err="1" smtClean="0"/>
              <a:t>mazi</a:t>
            </a:r>
            <a:r>
              <a:rPr lang="en-US" baseline="0" dirty="0" smtClean="0"/>
              <a:t> </a:t>
            </a:r>
            <a:r>
              <a:rPr lang="en-US" baseline="0" dirty="0" err="1" smtClean="0"/>
              <a:t>gia</a:t>
            </a:r>
            <a:r>
              <a:rPr lang="en-US" baseline="0" dirty="0" smtClean="0"/>
              <a:t> na </a:t>
            </a:r>
            <a:r>
              <a:rPr lang="en-US" baseline="0" dirty="0" err="1" smtClean="0"/>
              <a:t>vgi</a:t>
            </a:r>
            <a:r>
              <a:rPr lang="en-US" baseline="0" dirty="0" smtClean="0"/>
              <a:t> I </a:t>
            </a:r>
            <a:r>
              <a:rPr lang="en-US" baseline="0" dirty="0" err="1" smtClean="0"/>
              <a:t>teliki</a:t>
            </a:r>
            <a:r>
              <a:rPr lang="en-US" baseline="0" dirty="0" smtClean="0"/>
              <a:t> </a:t>
            </a:r>
            <a:r>
              <a:rPr lang="en-US" baseline="0" dirty="0" err="1" smtClean="0"/>
              <a:t>vathmologia</a:t>
            </a:r>
            <a:r>
              <a:rPr lang="en-US" baseline="0" dirty="0" smtClean="0"/>
              <a:t> kai an </a:t>
            </a:r>
            <a:r>
              <a:rPr lang="en-US" baseline="0" dirty="0" err="1" smtClean="0"/>
              <a:t>auti</a:t>
            </a:r>
            <a:r>
              <a:rPr lang="en-US" baseline="0" dirty="0" smtClean="0"/>
              <a:t> </a:t>
            </a:r>
            <a:r>
              <a:rPr lang="en-US" baseline="0" dirty="0" err="1" smtClean="0"/>
              <a:t>xeperna</a:t>
            </a:r>
            <a:r>
              <a:rPr lang="en-US" baseline="0" dirty="0" smtClean="0"/>
              <a:t> to threshold </a:t>
            </a:r>
            <a:r>
              <a:rPr lang="en-US" baseline="0" dirty="0" err="1" smtClean="0"/>
              <a:t>einai</a:t>
            </a:r>
            <a:r>
              <a:rPr lang="en-US" baseline="0" dirty="0" smtClean="0"/>
              <a:t> </a:t>
            </a:r>
            <a:r>
              <a:rPr lang="en-US" baseline="0" dirty="0" err="1" smtClean="0"/>
              <a:t>spam</a:t>
            </a:r>
            <a:endParaRPr lang="en-US" dirty="0"/>
          </a:p>
        </p:txBody>
      </p:sp>
      <p:sp>
        <p:nvSpPr>
          <p:cNvPr id="4" name="Slide Number Placeholder 3"/>
          <p:cNvSpPr>
            <a:spLocks noGrp="1"/>
          </p:cNvSpPr>
          <p:nvPr>
            <p:ph type="sldNum" sz="quarter" idx="10"/>
          </p:nvPr>
        </p:nvSpPr>
        <p:spPr/>
        <p:txBody>
          <a:bodyPr/>
          <a:lstStyle/>
          <a:p>
            <a:fld id="{34DB7C7E-1BA0-4286-A8DE-4039C6226BDD}" type="slidenum">
              <a:rPr lang="el-GR" smtClean="0"/>
              <a:t>14</a:t>
            </a:fld>
            <a:endParaRPr lang="el-GR"/>
          </a:p>
        </p:txBody>
      </p:sp>
    </p:spTree>
    <p:extLst>
      <p:ext uri="{BB962C8B-B14F-4D97-AF65-F5344CB8AC3E}">
        <p14:creationId xmlns:p14="http://schemas.microsoft.com/office/powerpoint/2010/main" val="1080428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email auto </a:t>
            </a:r>
            <a:r>
              <a:rPr lang="en-US" dirty="0" err="1" smtClean="0"/>
              <a:t>gnwrizoume</a:t>
            </a:r>
            <a:r>
              <a:rPr lang="en-US" dirty="0" smtClean="0"/>
              <a:t> </a:t>
            </a:r>
            <a:r>
              <a:rPr lang="en-US" dirty="0" err="1" smtClean="0"/>
              <a:t>ek</a:t>
            </a:r>
            <a:r>
              <a:rPr lang="en-US" dirty="0" smtClean="0"/>
              <a:t> </a:t>
            </a:r>
            <a:r>
              <a:rPr lang="en-US" dirty="0" err="1" smtClean="0"/>
              <a:t>twn</a:t>
            </a:r>
            <a:r>
              <a:rPr lang="en-US" dirty="0" smtClean="0"/>
              <a:t> </a:t>
            </a:r>
            <a:r>
              <a:rPr lang="en-US" dirty="0" err="1" smtClean="0"/>
              <a:t>proterwn</a:t>
            </a:r>
            <a:r>
              <a:rPr lang="en-US" dirty="0" smtClean="0"/>
              <a:t> </a:t>
            </a:r>
            <a:r>
              <a:rPr lang="en-US" dirty="0" err="1" smtClean="0"/>
              <a:t>oti</a:t>
            </a:r>
            <a:r>
              <a:rPr lang="en-US" dirty="0" smtClean="0"/>
              <a:t> </a:t>
            </a:r>
            <a:r>
              <a:rPr lang="en-US" dirty="0" err="1" smtClean="0"/>
              <a:t>einai</a:t>
            </a:r>
            <a:r>
              <a:rPr lang="en-US" baseline="0" dirty="0" smtClean="0"/>
              <a:t> </a:t>
            </a:r>
            <a:r>
              <a:rPr lang="en-US" baseline="0" dirty="0" err="1" smtClean="0"/>
              <a:t>spam</a:t>
            </a:r>
            <a:r>
              <a:rPr lang="en-US" baseline="0" dirty="0" smtClean="0"/>
              <a:t>, ala </a:t>
            </a:r>
            <a:r>
              <a:rPr lang="en-US" baseline="0" dirty="0" err="1" smtClean="0"/>
              <a:t>parola</a:t>
            </a:r>
            <a:r>
              <a:rPr lang="en-US" baseline="0" dirty="0" smtClean="0"/>
              <a:t> </a:t>
            </a:r>
            <a:r>
              <a:rPr lang="en-US" baseline="0" dirty="0" err="1" smtClean="0"/>
              <a:t>auta</a:t>
            </a:r>
            <a:r>
              <a:rPr lang="en-US" baseline="0" dirty="0" smtClean="0"/>
              <a:t> den to </a:t>
            </a:r>
            <a:r>
              <a:rPr lang="en-US" baseline="0" dirty="0" err="1" smtClean="0"/>
              <a:t>eklave</a:t>
            </a:r>
            <a:r>
              <a:rPr lang="en-US" baseline="0" dirty="0" smtClean="0"/>
              <a:t> ws </a:t>
            </a:r>
            <a:r>
              <a:rPr lang="en-US" baseline="0" dirty="0" err="1" smtClean="0"/>
              <a:t>spam</a:t>
            </a:r>
            <a:r>
              <a:rPr lang="en-US" baseline="0" dirty="0" smtClean="0"/>
              <a:t> kai to score tou </a:t>
            </a:r>
            <a:r>
              <a:rPr lang="en-US" baseline="0" dirty="0" err="1" smtClean="0"/>
              <a:t>opws</a:t>
            </a:r>
            <a:r>
              <a:rPr lang="en-US" baseline="0" dirty="0" smtClean="0"/>
              <a:t> </a:t>
            </a:r>
            <a:r>
              <a:rPr lang="en-US" baseline="0" dirty="0" err="1" smtClean="0"/>
              <a:t>fenete</a:t>
            </a:r>
            <a:r>
              <a:rPr lang="en-US" baseline="0" dirty="0" smtClean="0"/>
              <a:t> </a:t>
            </a:r>
            <a:r>
              <a:rPr lang="en-US" baseline="0" dirty="0" err="1" smtClean="0"/>
              <a:t>sto</a:t>
            </a:r>
            <a:r>
              <a:rPr lang="en-US" baseline="0" dirty="0" smtClean="0"/>
              <a:t> </a:t>
            </a:r>
            <a:r>
              <a:rPr lang="en-US" baseline="0" dirty="0" err="1" smtClean="0"/>
              <a:t>kiklo</a:t>
            </a:r>
            <a:r>
              <a:rPr lang="en-US" baseline="0" dirty="0" smtClean="0"/>
              <a:t> </a:t>
            </a:r>
            <a:r>
              <a:rPr lang="en-US" baseline="0" dirty="0" err="1" smtClean="0"/>
              <a:t>einai</a:t>
            </a:r>
            <a:r>
              <a:rPr lang="en-US" baseline="0" dirty="0" smtClean="0"/>
              <a:t> 2.1</a:t>
            </a:r>
            <a:endParaRPr lang="en-US" dirty="0"/>
          </a:p>
        </p:txBody>
      </p:sp>
      <p:sp>
        <p:nvSpPr>
          <p:cNvPr id="4" name="Slide Number Placeholder 3"/>
          <p:cNvSpPr>
            <a:spLocks noGrp="1"/>
          </p:cNvSpPr>
          <p:nvPr>
            <p:ph type="sldNum" sz="quarter" idx="10"/>
          </p:nvPr>
        </p:nvSpPr>
        <p:spPr/>
        <p:txBody>
          <a:bodyPr/>
          <a:lstStyle/>
          <a:p>
            <a:fld id="{34DB7C7E-1BA0-4286-A8DE-4039C6226BDD}" type="slidenum">
              <a:rPr lang="el-GR" smtClean="0"/>
              <a:t>21</a:t>
            </a:fld>
            <a:endParaRPr lang="el-GR"/>
          </a:p>
        </p:txBody>
      </p:sp>
    </p:spTree>
    <p:extLst>
      <p:ext uri="{BB962C8B-B14F-4D97-AF65-F5344CB8AC3E}">
        <p14:creationId xmlns:p14="http://schemas.microsoft.com/office/powerpoint/2010/main" val="301978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136AE9E5-F194-4C58-AD0B-8D18E1A06058}" type="datetimeFigureOut">
              <a:rPr lang="el-GR" smtClean="0"/>
              <a:t>24/04/2012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265250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136AE9E5-F194-4C58-AD0B-8D18E1A06058}" type="datetimeFigureOut">
              <a:rPr lang="el-GR" smtClean="0"/>
              <a:t>24/04/2012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412511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136AE9E5-F194-4C58-AD0B-8D18E1A06058}" type="datetimeFigureOut">
              <a:rPr lang="el-GR" smtClean="0"/>
              <a:t>24/04/2012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11086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136AE9E5-F194-4C58-AD0B-8D18E1A06058}" type="datetimeFigureOut">
              <a:rPr lang="el-GR" smtClean="0"/>
              <a:t>24/04/2012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390076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AE9E5-F194-4C58-AD0B-8D18E1A06058}" type="datetimeFigureOut">
              <a:rPr lang="el-GR" smtClean="0"/>
              <a:t>24/04/2012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79595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136AE9E5-F194-4C58-AD0B-8D18E1A06058}" type="datetimeFigureOut">
              <a:rPr lang="el-GR" smtClean="0"/>
              <a:t>24/04/2012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400495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136AE9E5-F194-4C58-AD0B-8D18E1A06058}" type="datetimeFigureOut">
              <a:rPr lang="el-GR" smtClean="0"/>
              <a:t>24/04/2012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58805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136AE9E5-F194-4C58-AD0B-8D18E1A06058}" type="datetimeFigureOut">
              <a:rPr lang="el-GR" smtClean="0"/>
              <a:t>24/04/2012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346080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AE9E5-F194-4C58-AD0B-8D18E1A06058}" type="datetimeFigureOut">
              <a:rPr lang="el-GR" smtClean="0"/>
              <a:t>24/04/2012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12128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AE9E5-F194-4C58-AD0B-8D18E1A06058}" type="datetimeFigureOut">
              <a:rPr lang="el-GR" smtClean="0"/>
              <a:t>24/04/2012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73868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AE9E5-F194-4C58-AD0B-8D18E1A06058}" type="datetimeFigureOut">
              <a:rPr lang="el-GR" smtClean="0"/>
              <a:t>24/04/2012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9768C9CA-CFF3-4EF9-95B2-DEC51F98BF07}" type="slidenum">
              <a:rPr lang="el-GR" smtClean="0"/>
              <a:t>‹#›</a:t>
            </a:fld>
            <a:endParaRPr lang="el-GR"/>
          </a:p>
        </p:txBody>
      </p:sp>
    </p:spTree>
    <p:extLst>
      <p:ext uri="{BB962C8B-B14F-4D97-AF65-F5344CB8AC3E}">
        <p14:creationId xmlns:p14="http://schemas.microsoft.com/office/powerpoint/2010/main" val="3973113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AE9E5-F194-4C58-AD0B-8D18E1A06058}" type="datetimeFigureOut">
              <a:rPr lang="el-GR" smtClean="0"/>
              <a:t>24/04/2012</a:t>
            </a:fld>
            <a:endParaRPr lang="el-G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8C9CA-CFF3-4EF9-95B2-DEC51F98BF07}" type="slidenum">
              <a:rPr lang="el-GR" smtClean="0"/>
              <a:t>‹#›</a:t>
            </a:fld>
            <a:endParaRPr lang="el-GR"/>
          </a:p>
        </p:txBody>
      </p:sp>
    </p:spTree>
    <p:extLst>
      <p:ext uri="{BB962C8B-B14F-4D97-AF65-F5344CB8AC3E}">
        <p14:creationId xmlns:p14="http://schemas.microsoft.com/office/powerpoint/2010/main" val="1620181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8.xml.rels><?xml version="1.0" encoding="UTF-8" standalone="yes"?>
<Relationships xmlns="http://schemas.openxmlformats.org/package/2006/relationships"><Relationship Id="rId3" Type="http://schemas.openxmlformats.org/officeDocument/2006/relationships/hyperlink" Target="http://spamassassin.apache.org/presentations/HEANet_2002.ppt" TargetMode="External"/><Relationship Id="rId4" Type="http://schemas.openxmlformats.org/officeDocument/2006/relationships/hyperlink" Target="https://help.ubuntu.com/community/Postfix" TargetMode="External"/><Relationship Id="rId5" Type="http://schemas.openxmlformats.org/officeDocument/2006/relationships/hyperlink" Target="https://help.ubuntu.com/community/Dovecot" TargetMode="External"/><Relationship Id="rId6" Type="http://schemas.openxmlformats.org/officeDocument/2006/relationships/hyperlink" Target="http://www.mysql.com/" TargetMode="External"/><Relationship Id="rId1" Type="http://schemas.openxmlformats.org/officeDocument/2006/relationships/slideLayout" Target="../slideLayouts/slideLayout2.xml"/><Relationship Id="rId2" Type="http://schemas.openxmlformats.org/officeDocument/2006/relationships/hyperlink" Target="http://46.43.36.213/sites/default/files/spam_papers_crocker.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library.linode.com/email/postfix/dovecot-mysql-ubuntu-10.10-maverick" TargetMode="External"/><Relationship Id="rId4" Type="http://schemas.openxmlformats.org/officeDocument/2006/relationships/hyperlink" Target="http://townx.org/blog/elliot/simple_spamassassin_setup_with_postfix_and_dovecot_on_ubuntu_breezy" TargetMode="External"/><Relationship Id="rId5" Type="http://schemas.openxmlformats.org/officeDocument/2006/relationships/hyperlink" Target="http://miphol.com/muse/2009/12/configure-postfix-to-work-with.html" TargetMode="External"/><Relationship Id="rId1" Type="http://schemas.openxmlformats.org/officeDocument/2006/relationships/slideLayout" Target="../slideLayouts/slideLayout2.xml"/><Relationship Id="rId2" Type="http://schemas.openxmlformats.org/officeDocument/2006/relationships/hyperlink" Target="http://spamassassin.apach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plg.uwaterloo.ca/~gvcormac/treccorpus06/" TargetMode="External"/><Relationship Id="rId4" Type="http://schemas.openxmlformats.org/officeDocument/2006/relationships/hyperlink" Target="http://plg.uwaterloo.ca/~gvcormac/treccorpus07/" TargetMode="External"/><Relationship Id="rId1" Type="http://schemas.openxmlformats.org/officeDocument/2006/relationships/slideLayout" Target="../slideLayouts/slideLayout2.xml"/><Relationship Id="rId2" Type="http://schemas.openxmlformats.org/officeDocument/2006/relationships/hyperlink" Target="http://www.articles-about-spam.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412776"/>
            <a:ext cx="7772400" cy="1919592"/>
          </a:xfrm>
        </p:spPr>
        <p:txBody>
          <a:bodyPr>
            <a:noAutofit/>
          </a:bodyPr>
          <a:lstStyle/>
          <a:p>
            <a:r>
              <a:rPr lang="en-US" sz="5400" b="1" dirty="0" smtClean="0"/>
              <a:t>Apache SpamAssassin: The Powerful #1 Open-Source Spam Filter</a:t>
            </a:r>
            <a:endParaRPr lang="en-US" sz="5400" b="1" dirty="0"/>
          </a:p>
        </p:txBody>
      </p:sp>
      <p:pic>
        <p:nvPicPr>
          <p:cNvPr id="3" name="Picture 12" descr="Screen shot 2011-04-07 at 2.08.58 μ.μ..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0813"/>
            <a:ext cx="13335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p:cNvSpPr txBox="1">
            <a:spLocks noChangeArrowheads="1"/>
          </p:cNvSpPr>
          <p:nvPr/>
        </p:nvSpPr>
        <p:spPr bwMode="auto">
          <a:xfrm>
            <a:off x="2267744" y="255588"/>
            <a:ext cx="6650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a:solidFill>
                  <a:schemeClr val="tx1"/>
                </a:solidFill>
                <a:latin typeface="Calibri" pitchFamily="34" charset="0"/>
                <a:ea typeface="MS PGothic" pitchFamily="34" charset="-128"/>
              </a:defRPr>
            </a:lvl9pPr>
          </a:lstStyle>
          <a:p>
            <a:r>
              <a:rPr lang="el-GR" sz="2400" dirty="0" smtClean="0">
                <a:solidFill>
                  <a:schemeClr val="accent1">
                    <a:lumMod val="75000"/>
                  </a:schemeClr>
                </a:solidFill>
              </a:rPr>
              <a:t>Προγραμματισμός Συστημάτων ΕΠΛ371</a:t>
            </a:r>
          </a:p>
        </p:txBody>
      </p:sp>
      <p:sp>
        <p:nvSpPr>
          <p:cNvPr id="5" name="TextBox 3"/>
          <p:cNvSpPr txBox="1">
            <a:spLocks noChangeArrowheads="1"/>
          </p:cNvSpPr>
          <p:nvPr/>
        </p:nvSpPr>
        <p:spPr bwMode="auto">
          <a:xfrm>
            <a:off x="2555776" y="677253"/>
            <a:ext cx="4610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a:solidFill>
                  <a:schemeClr val="tx1"/>
                </a:solidFill>
                <a:latin typeface="Calibri" pitchFamily="34" charset="0"/>
                <a:ea typeface="MS PGothic" pitchFamily="34" charset="-128"/>
              </a:defRPr>
            </a:lvl9pPr>
          </a:lstStyle>
          <a:p>
            <a:r>
              <a:rPr lang="el-GR" sz="2400" dirty="0">
                <a:solidFill>
                  <a:schemeClr val="accent1">
                    <a:lumMod val="75000"/>
                  </a:schemeClr>
                </a:solidFill>
              </a:rPr>
              <a:t>Πανεπιστήμιο Κύπρου 2011</a:t>
            </a:r>
            <a:endParaRPr lang="en-US" sz="2400" dirty="0">
              <a:solidFill>
                <a:schemeClr val="accent1">
                  <a:lumMod val="7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226" y="5013176"/>
            <a:ext cx="6264696" cy="1599630"/>
          </a:xfrm>
          <a:prstGeom prst="rect">
            <a:avLst/>
          </a:prstGeom>
        </p:spPr>
      </p:pic>
      <p:sp>
        <p:nvSpPr>
          <p:cNvPr id="7" name="Rectangle 6"/>
          <p:cNvSpPr/>
          <p:nvPr/>
        </p:nvSpPr>
        <p:spPr>
          <a:xfrm>
            <a:off x="1835696" y="6428140"/>
            <a:ext cx="5856226" cy="369332"/>
          </a:xfrm>
          <a:prstGeom prst="rect">
            <a:avLst/>
          </a:prstGeom>
        </p:spPr>
        <p:txBody>
          <a:bodyPr wrap="square">
            <a:spAutoFit/>
          </a:bodyPr>
          <a:lstStyle/>
          <a:p>
            <a:r>
              <a:rPr lang="en-US" dirty="0" smtClean="0"/>
              <a:t>http://www.telefonica.net/web2/woto/spamassassin/</a:t>
            </a:r>
            <a:endParaRPr lang="el-GR" dirty="0"/>
          </a:p>
        </p:txBody>
      </p:sp>
      <p:sp>
        <p:nvSpPr>
          <p:cNvPr id="8" name="TextBox 7"/>
          <p:cNvSpPr txBox="1"/>
          <p:nvPr/>
        </p:nvSpPr>
        <p:spPr>
          <a:xfrm>
            <a:off x="839373" y="3710443"/>
            <a:ext cx="7848872" cy="1200329"/>
          </a:xfrm>
          <a:prstGeom prst="rect">
            <a:avLst/>
          </a:prstGeom>
          <a:noFill/>
        </p:spPr>
        <p:txBody>
          <a:bodyPr wrap="square" rtlCol="0">
            <a:spAutoFit/>
          </a:bodyPr>
          <a:lstStyle/>
          <a:p>
            <a:pPr algn="ctr"/>
            <a:r>
              <a:rPr lang="el-GR" sz="2400" dirty="0" smtClean="0"/>
              <a:t>Μάριος Μιχαήλ</a:t>
            </a:r>
          </a:p>
          <a:p>
            <a:pPr algn="ctr"/>
            <a:r>
              <a:rPr lang="el-GR" sz="2400" dirty="0" smtClean="0"/>
              <a:t>Γιώργος Ινιάτης</a:t>
            </a:r>
          </a:p>
          <a:p>
            <a:pPr algn="ctr"/>
            <a:r>
              <a:rPr lang="el-GR" sz="2400" dirty="0" smtClean="0"/>
              <a:t>Έλση Πραιτωρίτη</a:t>
            </a:r>
            <a:endParaRPr lang="el-GR" sz="2400" dirty="0"/>
          </a:p>
        </p:txBody>
      </p:sp>
    </p:spTree>
    <p:extLst>
      <p:ext uri="{BB962C8B-B14F-4D97-AF65-F5344CB8AC3E}">
        <p14:creationId xmlns:p14="http://schemas.microsoft.com/office/powerpoint/2010/main" val="32737495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b="1" dirty="0" smtClean="0"/>
              <a:t>Τι είναι το </a:t>
            </a:r>
            <a:r>
              <a:rPr lang="en-US" b="1" dirty="0" smtClean="0"/>
              <a:t>SpamAssassin</a:t>
            </a:r>
            <a:br>
              <a:rPr lang="en-US" b="1" dirty="0" smtClean="0"/>
            </a:br>
            <a:endParaRPr lang="el-GR" dirty="0"/>
          </a:p>
        </p:txBody>
      </p:sp>
      <p:sp>
        <p:nvSpPr>
          <p:cNvPr id="3" name="Content Placeholder 2"/>
          <p:cNvSpPr>
            <a:spLocks noGrp="1"/>
          </p:cNvSpPr>
          <p:nvPr>
            <p:ph idx="1"/>
          </p:nvPr>
        </p:nvSpPr>
        <p:spPr>
          <a:xfrm>
            <a:off x="457200" y="1268760"/>
            <a:ext cx="8229600" cy="4857403"/>
          </a:xfrm>
        </p:spPr>
        <p:txBody>
          <a:bodyPr>
            <a:normAutofit fontScale="70000" lnSpcReduction="20000"/>
          </a:bodyPr>
          <a:lstStyle/>
          <a:p>
            <a:r>
              <a:rPr lang="el-GR" dirty="0" smtClean="0"/>
              <a:t>Το SpamAssassin είναι ένα φίλτρο ηλεκτρονικού ταχυδρομείου  για να εντοπίσετε το spam. Είναι ένα έξυπνο φίλτρο ηλεκτρονικού ταχυδρομείου το οποίο χρησιμοποιεί ένα ευρύ φάσμα των δοκιμών για τον εντοπισμό ανεπιθύμητα μηνύματα ηλεκτρονικού ταχυδρομείου , πιο γνωστό ως Spam. Αυτές οι δοκιμές εφαρμόζονται στις επικεφαλίδες ηλεκτρονικού ταχυδρομείου και στο περιεχόμενο για την ταξινόμηση των e-</a:t>
            </a:r>
            <a:r>
              <a:rPr lang="el-GR" dirty="0" err="1" smtClean="0"/>
              <a:t>mail</a:t>
            </a:r>
            <a:r>
              <a:rPr lang="el-GR" dirty="0" smtClean="0"/>
              <a:t> με τη χρήση προηγμένων στατιστικών μεθόδων.</a:t>
            </a:r>
          </a:p>
          <a:p>
            <a:r>
              <a:rPr lang="el-GR" dirty="0" smtClean="0"/>
              <a:t> Επιπλέον, το SpamAssassin έχει μια αρθρωτή αρχιτεκτονική είναι σχεδιασμένο με τέτοιο τρόπο ώστε να  γίνετε  εύκολη ενσωμάτωση σε σχεδόν οποιοδήποτε σύστημα ηλεκτρονικού ταχυδρομείου.</a:t>
            </a:r>
          </a:p>
          <a:p>
            <a:r>
              <a:rPr lang="el-GR" dirty="0" smtClean="0"/>
              <a:t>Μπορεί να λειτουργεί ως αυτόνομη εφαρμογή ή ως ένα υποπρόγραμμα από κάποια άλλη εφαρμογή ( όπως Milter, Α.Ε.-Exim , Exiscan , MailScanner, MIMEDefang, Amavis) ή ως πελάτης (spamc) που επικοινωνεί με ένα </a:t>
            </a:r>
            <a:r>
              <a:rPr lang="en-US" dirty="0" smtClean="0"/>
              <a:t>daemon</a:t>
            </a:r>
            <a:r>
              <a:rPr lang="el-GR" dirty="0" smtClean="0"/>
              <a:t> (spamd)</a:t>
            </a:r>
          </a:p>
          <a:p>
            <a:endParaRPr lang="el-GR" dirty="0"/>
          </a:p>
        </p:txBody>
      </p:sp>
    </p:spTree>
    <p:extLst>
      <p:ext uri="{BB962C8B-B14F-4D97-AF65-F5344CB8AC3E}">
        <p14:creationId xmlns:p14="http://schemas.microsoft.com/office/powerpoint/2010/main" val="21828115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b="1" dirty="0"/>
              <a:t>Πως δουλεύει το</a:t>
            </a:r>
            <a:r>
              <a:rPr lang="en-US" b="1" dirty="0"/>
              <a:t>  </a:t>
            </a:r>
            <a:r>
              <a:rPr lang="en-US" b="1" dirty="0" err="1"/>
              <a:t>Spamassasin</a:t>
            </a:r>
            <a:r>
              <a:rPr lang="en-US" b="1" dirty="0"/>
              <a:t> </a:t>
            </a:r>
            <a:r>
              <a:rPr lang="el-GR" dirty="0"/>
              <a:t/>
            </a:r>
            <a:br>
              <a:rPr lang="el-GR" dirty="0"/>
            </a:br>
            <a:endParaRPr lang="el-GR" dirty="0"/>
          </a:p>
        </p:txBody>
      </p:sp>
      <p:sp>
        <p:nvSpPr>
          <p:cNvPr id="3" name="Content Placeholder 2"/>
          <p:cNvSpPr>
            <a:spLocks noGrp="1"/>
          </p:cNvSpPr>
          <p:nvPr>
            <p:ph idx="1"/>
          </p:nvPr>
        </p:nvSpPr>
        <p:spPr/>
        <p:txBody>
          <a:bodyPr>
            <a:normAutofit fontScale="62500" lnSpcReduction="20000"/>
          </a:bodyPr>
          <a:lstStyle/>
          <a:p>
            <a:pPr marL="0" indent="0">
              <a:buNone/>
            </a:pPr>
            <a:r>
              <a:rPr lang="el-GR" dirty="0" smtClean="0"/>
              <a:t>Χρησιμοποιεί τη συνδυασμένη βαθμολογία που παίρνει από πολλαπλούς τύπους ελέγχους προκειμένου να διαπιστώσει εάν ένα μήνυμα είναι spam.</a:t>
            </a:r>
          </a:p>
          <a:p>
            <a:pPr marL="0" indent="0">
              <a:buNone/>
            </a:pPr>
            <a:r>
              <a:rPr lang="el-GR" dirty="0" smtClean="0"/>
              <a:t>Κύρια χαρακτηριστικά του είναι:</a:t>
            </a:r>
            <a:endParaRPr lang="en-US" dirty="0" smtClean="0"/>
          </a:p>
          <a:p>
            <a:pPr marL="0" indent="0">
              <a:buNone/>
            </a:pPr>
            <a:r>
              <a:rPr lang="el-GR" dirty="0" smtClean="0"/>
              <a:t>-Έλεγχος των  </a:t>
            </a:r>
            <a:r>
              <a:rPr lang="el-GR" dirty="0" err="1" smtClean="0"/>
              <a:t>Header</a:t>
            </a:r>
            <a:r>
              <a:rPr lang="el-GR" dirty="0" smtClean="0"/>
              <a:t>.</a:t>
            </a:r>
          </a:p>
          <a:p>
            <a:pPr marL="0" indent="0">
              <a:buNone/>
            </a:pPr>
            <a:r>
              <a:rPr lang="el-GR" dirty="0" smtClean="0"/>
              <a:t>-Έλεγχος φράσεων στο κυρίως σώμα του </a:t>
            </a:r>
            <a:r>
              <a:rPr lang="el-GR" dirty="0" err="1" smtClean="0"/>
              <a:t>email</a:t>
            </a:r>
            <a:r>
              <a:rPr lang="el-GR" dirty="0" smtClean="0"/>
              <a:t>. </a:t>
            </a:r>
          </a:p>
          <a:p>
            <a:pPr marL="0" indent="0">
              <a:buNone/>
            </a:pPr>
            <a:r>
              <a:rPr lang="el-GR" dirty="0" smtClean="0"/>
              <a:t>- </a:t>
            </a:r>
            <a:r>
              <a:rPr lang="el-GR" dirty="0" err="1" smtClean="0"/>
              <a:t>Bayesian</a:t>
            </a:r>
            <a:r>
              <a:rPr lang="el-GR" dirty="0" smtClean="0"/>
              <a:t>  φιλτράρισμα (</a:t>
            </a:r>
            <a:r>
              <a:rPr lang="el-GR" dirty="0" err="1" smtClean="0"/>
              <a:t>BayesFaq</a:t>
            </a:r>
            <a:r>
              <a:rPr lang="el-GR" dirty="0" smtClean="0"/>
              <a:t>).</a:t>
            </a:r>
          </a:p>
          <a:p>
            <a:pPr marL="0" indent="0">
              <a:buNone/>
            </a:pPr>
            <a:r>
              <a:rPr lang="el-GR" dirty="0" smtClean="0"/>
              <a:t>-Αυτόματη διεύθυνση </a:t>
            </a:r>
            <a:r>
              <a:rPr lang="el-GR" dirty="0" err="1" smtClean="0"/>
              <a:t>whitelist</a:t>
            </a:r>
            <a:r>
              <a:rPr lang="el-GR" dirty="0" smtClean="0"/>
              <a:t> / μαύρη λίστα (</a:t>
            </a:r>
            <a:r>
              <a:rPr lang="el-GR" dirty="0" err="1" smtClean="0"/>
              <a:t>AutoWhitelist</a:t>
            </a:r>
            <a:r>
              <a:rPr lang="el-GR" dirty="0" smtClean="0"/>
              <a:t>).</a:t>
            </a:r>
          </a:p>
          <a:p>
            <a:pPr marL="0" indent="0">
              <a:buNone/>
            </a:pPr>
            <a:r>
              <a:rPr lang="el-GR" dirty="0" smtClean="0"/>
              <a:t>-Εγχειρίδιο διεύθυνση </a:t>
            </a:r>
            <a:r>
              <a:rPr lang="el-GR" dirty="0" err="1" smtClean="0"/>
              <a:t>whitelist</a:t>
            </a:r>
            <a:r>
              <a:rPr lang="el-GR" dirty="0" smtClean="0"/>
              <a:t> / μαύρη λίστα (</a:t>
            </a:r>
            <a:r>
              <a:rPr lang="el-GR" dirty="0" err="1" smtClean="0"/>
              <a:t>ManualWhitelist</a:t>
            </a:r>
            <a:r>
              <a:rPr lang="el-GR" dirty="0" smtClean="0"/>
              <a:t>).</a:t>
            </a:r>
          </a:p>
          <a:p>
            <a:pPr marL="0" indent="0">
              <a:buNone/>
            </a:pPr>
            <a:r>
              <a:rPr lang="el-GR" dirty="0" smtClean="0"/>
              <a:t>-Συνεργασία με διάφορες spam  βάσεις δεδομένων για ταυτοποίησης (DCC, Pyzor , Razor2).</a:t>
            </a:r>
          </a:p>
          <a:p>
            <a:pPr marL="0" indent="0">
              <a:buNone/>
            </a:pPr>
            <a:r>
              <a:rPr lang="el-GR" dirty="0" smtClean="0"/>
              <a:t>-DNS </a:t>
            </a:r>
            <a:r>
              <a:rPr lang="el-GR" dirty="0" err="1" smtClean="0"/>
              <a:t>Blocklists</a:t>
            </a:r>
            <a:r>
              <a:rPr lang="el-GR" dirty="0" smtClean="0"/>
              <a:t> , επίσης γνωστή ως " </a:t>
            </a:r>
            <a:r>
              <a:rPr lang="el-GR" dirty="0" err="1" smtClean="0"/>
              <a:t>RBLs</a:t>
            </a:r>
            <a:r>
              <a:rPr lang="el-GR" dirty="0" smtClean="0"/>
              <a:t> " ή " </a:t>
            </a:r>
            <a:r>
              <a:rPr lang="el-GR" dirty="0" err="1" smtClean="0"/>
              <a:t>Realtime</a:t>
            </a:r>
            <a:r>
              <a:rPr lang="el-GR" dirty="0" smtClean="0"/>
              <a:t> </a:t>
            </a:r>
            <a:r>
              <a:rPr lang="el-GR" dirty="0" err="1" smtClean="0"/>
              <a:t>Blackhole</a:t>
            </a:r>
            <a:r>
              <a:rPr lang="el-GR" dirty="0" smtClean="0"/>
              <a:t> </a:t>
            </a:r>
            <a:r>
              <a:rPr lang="el-GR" dirty="0" err="1" smtClean="0"/>
              <a:t>Lists</a:t>
            </a:r>
            <a:r>
              <a:rPr lang="el-GR" dirty="0" smtClean="0"/>
              <a:t> ".</a:t>
            </a:r>
          </a:p>
          <a:p>
            <a:pPr marL="0" indent="0">
              <a:buNone/>
            </a:pPr>
            <a:endParaRPr lang="el-GR" dirty="0" smtClean="0"/>
          </a:p>
          <a:p>
            <a:pPr marL="0" indent="0">
              <a:buNone/>
            </a:pPr>
            <a:r>
              <a:rPr lang="el-GR" dirty="0" smtClean="0"/>
              <a:t>Ο συνδυασμός των ελέγχων αυτών κρίνεται απαραίτητος λόγω της συνεχόμενης αύξησης των </a:t>
            </a:r>
            <a:r>
              <a:rPr lang="en-US" dirty="0" err="1" smtClean="0"/>
              <a:t>spam</a:t>
            </a:r>
            <a:r>
              <a:rPr lang="en-US" dirty="0" smtClean="0"/>
              <a:t> </a:t>
            </a:r>
            <a:r>
              <a:rPr lang="el-GR" dirty="0" smtClean="0"/>
              <a:t>που παρατηρούνται.</a:t>
            </a:r>
          </a:p>
          <a:p>
            <a:endParaRPr lang="el-GR" dirty="0"/>
          </a:p>
        </p:txBody>
      </p:sp>
    </p:spTree>
    <p:extLst>
      <p:ext uri="{BB962C8B-B14F-4D97-AF65-F5344CB8AC3E}">
        <p14:creationId xmlns:p14="http://schemas.microsoft.com/office/powerpoint/2010/main" val="35774067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Πλεονεκτήματα του</a:t>
            </a:r>
            <a:r>
              <a:rPr lang="en-US" b="1" dirty="0"/>
              <a:t> </a:t>
            </a:r>
            <a:r>
              <a:rPr lang="en-US" b="1" dirty="0" smtClean="0"/>
              <a:t>SpamAssassin </a:t>
            </a:r>
            <a:endParaRPr lang="el-GR" dirty="0"/>
          </a:p>
        </p:txBody>
      </p:sp>
      <p:sp>
        <p:nvSpPr>
          <p:cNvPr id="3" name="Content Placeholder 2"/>
          <p:cNvSpPr>
            <a:spLocks noGrp="1"/>
          </p:cNvSpPr>
          <p:nvPr>
            <p:ph idx="1"/>
          </p:nvPr>
        </p:nvSpPr>
        <p:spPr>
          <a:xfrm>
            <a:off x="457200" y="1484784"/>
            <a:ext cx="8229600" cy="4525963"/>
          </a:xfrm>
        </p:spPr>
        <p:txBody>
          <a:bodyPr>
            <a:normAutofit fontScale="92500" lnSpcReduction="20000"/>
          </a:bodyPr>
          <a:lstStyle/>
          <a:p>
            <a:pPr marL="0" indent="0">
              <a:buNone/>
            </a:pPr>
            <a:r>
              <a:rPr lang="el-GR" dirty="0" smtClean="0"/>
              <a:t>Το SpamAssassin χρησιμοποιείται σε σε όλες τις πτυχές διαχειρίσεων  των e-mail.</a:t>
            </a:r>
          </a:p>
          <a:p>
            <a:pPr marL="0" indent="0">
              <a:buNone/>
            </a:pPr>
            <a:r>
              <a:rPr lang="el-GR" dirty="0" smtClean="0"/>
              <a:t>Μπορούμε να βρούμε χρήση του SpamAssassin σε </a:t>
            </a:r>
            <a:r>
              <a:rPr lang="en-US" dirty="0" smtClean="0"/>
              <a:t>:</a:t>
            </a:r>
            <a:endParaRPr lang="el-GR" dirty="0" smtClean="0"/>
          </a:p>
          <a:p>
            <a:pPr marL="0" indent="0">
              <a:buNone/>
            </a:pPr>
            <a:r>
              <a:rPr lang="el-GR" dirty="0" smtClean="0"/>
              <a:t>-e-mail clients και servers</a:t>
            </a:r>
          </a:p>
          <a:p>
            <a:pPr marL="0" indent="0">
              <a:buNone/>
            </a:pPr>
            <a:r>
              <a:rPr lang="el-GR" dirty="0" smtClean="0"/>
              <a:t>-σε πολλά διαφορετικά λειτουργικά συστήματα</a:t>
            </a:r>
          </a:p>
          <a:p>
            <a:pPr marL="0" indent="0">
              <a:buNone/>
            </a:pPr>
            <a:r>
              <a:rPr lang="el-GR" dirty="0" smtClean="0"/>
              <a:t>-φιλτράρισμα εισερχόμενων καθώς και εξερχόμενων e-mail</a:t>
            </a:r>
          </a:p>
          <a:p>
            <a:pPr marL="0" indent="0">
              <a:buNone/>
            </a:pPr>
            <a:r>
              <a:rPr lang="el-GR" dirty="0" smtClean="0"/>
              <a:t>και επίσης </a:t>
            </a:r>
          </a:p>
          <a:p>
            <a:pPr marL="0" indent="0">
              <a:buNone/>
            </a:pPr>
            <a:r>
              <a:rPr lang="el-GR" dirty="0" smtClean="0"/>
              <a:t>-αποτελεί τη βάση για πολλά εμπορικά προϊόντα anti-</a:t>
            </a:r>
            <a:r>
              <a:rPr lang="el-GR" dirty="0" err="1" smtClean="0"/>
              <a:t>spam</a:t>
            </a:r>
            <a:r>
              <a:rPr lang="el-GR" dirty="0" smtClean="0"/>
              <a:t> που διατίθενται στην αγορά σήμερα.</a:t>
            </a:r>
          </a:p>
          <a:p>
            <a:endParaRPr lang="el-GR" dirty="0"/>
          </a:p>
        </p:txBody>
      </p:sp>
    </p:spTree>
    <p:extLst>
      <p:ext uri="{BB962C8B-B14F-4D97-AF65-F5344CB8AC3E}">
        <p14:creationId xmlns:p14="http://schemas.microsoft.com/office/powerpoint/2010/main" val="14926213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US" b="1" dirty="0" smtClean="0"/>
              <a:t/>
            </a:r>
            <a:br>
              <a:rPr lang="en-US" b="1" dirty="0" smtClean="0"/>
            </a:br>
            <a:r>
              <a:rPr lang="el-GR" b="1" dirty="0" smtClean="0"/>
              <a:t>Τι </a:t>
            </a:r>
            <a:r>
              <a:rPr lang="el-GR" b="1" dirty="0"/>
              <a:t>είναι το </a:t>
            </a:r>
            <a:r>
              <a:rPr lang="en-US" b="1" dirty="0"/>
              <a:t>Bayesian spam filtering</a:t>
            </a:r>
            <a:r>
              <a:rPr lang="el-GR" b="1" dirty="0"/>
              <a:t> και πώς δουλεύει </a:t>
            </a:r>
            <a:r>
              <a:rPr lang="el-GR" dirty="0"/>
              <a:t/>
            </a:r>
            <a:br>
              <a:rPr lang="el-GR" dirty="0"/>
            </a:br>
            <a:endParaRPr lang="el-GR" dirty="0"/>
          </a:p>
        </p:txBody>
      </p:sp>
      <p:sp>
        <p:nvSpPr>
          <p:cNvPr id="3" name="Content Placeholder 2"/>
          <p:cNvSpPr>
            <a:spLocks noGrp="1"/>
          </p:cNvSpPr>
          <p:nvPr>
            <p:ph idx="1"/>
          </p:nvPr>
        </p:nvSpPr>
        <p:spPr/>
        <p:txBody>
          <a:bodyPr>
            <a:normAutofit fontScale="70000" lnSpcReduction="20000"/>
          </a:bodyPr>
          <a:lstStyle/>
          <a:p>
            <a:pPr marL="0" indent="0">
              <a:buNone/>
            </a:pPr>
            <a:r>
              <a:rPr lang="el-GR" dirty="0" smtClean="0"/>
              <a:t>Η Bayesian </a:t>
            </a:r>
            <a:r>
              <a:rPr lang="el-GR" dirty="0" err="1" smtClean="0"/>
              <a:t>spam</a:t>
            </a:r>
            <a:r>
              <a:rPr lang="el-GR" dirty="0" smtClean="0"/>
              <a:t> filtering είναι μια στατιστική τεχνική του φιλτραρίσματος e-mail, όπου με αυτή την τεχνική προσδιορίζουμε τα  spam e-mail.</a:t>
            </a:r>
          </a:p>
          <a:p>
            <a:pPr marL="0" indent="0">
              <a:buNone/>
            </a:pPr>
            <a:r>
              <a:rPr lang="el-GR" dirty="0" smtClean="0"/>
              <a:t>Οι Bayesian classifiers  δουλεύουν συνδυάζοντας την χρήση των token (που είναι συνήθως λέξεις ) με spam και  non-spam e-mails και μετά χρησιμοποιώντας κάποια μαθηματική εξίσωση για να υπολογιστεί η πιθανότητα κατά πόσο  ένα e-mail είναι η δεν είναι spam. </a:t>
            </a:r>
          </a:p>
          <a:p>
            <a:pPr marL="0" indent="0">
              <a:buNone/>
            </a:pPr>
            <a:r>
              <a:rPr lang="el-GR" dirty="0" smtClean="0"/>
              <a:t>Γενικά η Bayesian spam filtering είναι πολύ ισχυρή τεχνική για αντιμετώπιση του spam που μπορεί να προσαρμοστεί στις ανάγκες του  email  για συγκριμένους / μεμονωμένους χρήστες και δίνει χαμηλά ψευδά ποσοστά ανίχνευσης spam  που είναι αποδεκτά από τους χρήστες. Ίσως το μόνο μειονέκτημα είναι το γεγονός ότι για τη χρήση του φίλτρου αυτού πρέπει να γίνει μια είδους εκπαίδευση για </a:t>
            </a:r>
            <a:r>
              <a:rPr lang="en-US" dirty="0" err="1" smtClean="0"/>
              <a:t>spam</a:t>
            </a:r>
            <a:r>
              <a:rPr lang="en-US" dirty="0" smtClean="0"/>
              <a:t> </a:t>
            </a:r>
            <a:r>
              <a:rPr lang="el-GR" dirty="0" smtClean="0"/>
              <a:t>και </a:t>
            </a:r>
            <a:r>
              <a:rPr lang="en-US" dirty="0" smtClean="0"/>
              <a:t>ham e-mails.</a:t>
            </a:r>
            <a:endParaRPr lang="el-GR" dirty="0" smtClean="0"/>
          </a:p>
          <a:p>
            <a:endParaRPr lang="el-GR" dirty="0"/>
          </a:p>
        </p:txBody>
      </p:sp>
    </p:spTree>
    <p:extLst>
      <p:ext uri="{BB962C8B-B14F-4D97-AF65-F5344CB8AC3E}">
        <p14:creationId xmlns:p14="http://schemas.microsoft.com/office/powerpoint/2010/main" val="667644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lstStyle/>
          <a:p>
            <a:r>
              <a:rPr lang="el-GR" dirty="0" smtClean="0"/>
              <a:t>Μερικοί Ενδεικτικοί κανόνες</a:t>
            </a:r>
            <a:endParaRPr lang="el-G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47901505"/>
              </p:ext>
            </p:extLst>
          </p:nvPr>
        </p:nvGraphicFramePr>
        <p:xfrm>
          <a:off x="179512" y="764704"/>
          <a:ext cx="8640960" cy="5912389"/>
        </p:xfrm>
        <a:graphic>
          <a:graphicData uri="http://schemas.openxmlformats.org/drawingml/2006/table">
            <a:tbl>
              <a:tblPr firstRow="1" firstCol="1" bandRow="1">
                <a:tableStyleId>{5C22544A-7EE6-4342-B048-85BDC9FD1C3A}</a:tableStyleId>
              </a:tblPr>
              <a:tblGrid>
                <a:gridCol w="1224136"/>
                <a:gridCol w="3089665"/>
                <a:gridCol w="2504239"/>
                <a:gridCol w="1822920"/>
              </a:tblGrid>
              <a:tr h="431323">
                <a:tc>
                  <a:txBody>
                    <a:bodyPr/>
                    <a:lstStyle/>
                    <a:p>
                      <a:pPr>
                        <a:lnSpc>
                          <a:spcPct val="115000"/>
                        </a:lnSpc>
                        <a:spcAft>
                          <a:spcPts val="0"/>
                        </a:spcAft>
                      </a:pPr>
                      <a:r>
                        <a:rPr lang="el-GR" sz="1400" dirty="0">
                          <a:effectLst/>
                        </a:rPr>
                        <a:t>AREA TESTED</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DESCRIPTION OF TEST</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dirty="0">
                          <a:effectLst/>
                        </a:rPr>
                        <a:t>TEST NAME</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n-US" sz="1400">
                          <a:effectLst/>
                        </a:rPr>
                        <a:t>DEFAULT SCORES</a:t>
                      </a:r>
                      <a:br>
                        <a:rPr lang="en-US" sz="1400">
                          <a:effectLst/>
                        </a:rPr>
                      </a:br>
                      <a:r>
                        <a:rPr lang="en-US" sz="1400">
                          <a:effectLst/>
                        </a:rPr>
                        <a:t>(local, net, with bayes, with bayes+net)</a:t>
                      </a:r>
                      <a:endParaRPr lang="el-GR" sz="1400">
                        <a:effectLst/>
                        <a:latin typeface="Calibri"/>
                        <a:ea typeface="Calibri"/>
                        <a:cs typeface="Times New Roman"/>
                      </a:endParaRPr>
                    </a:p>
                  </a:txBody>
                  <a:tcPr marL="39182" marR="39182" marT="0" marB="0"/>
                </a:tc>
              </a:tr>
              <a:tr h="454845">
                <a:tc>
                  <a:txBody>
                    <a:bodyPr/>
                    <a:lstStyle/>
                    <a:p>
                      <a:pPr>
                        <a:lnSpc>
                          <a:spcPct val="115000"/>
                        </a:lnSpc>
                        <a:spcAft>
                          <a:spcPts val="0"/>
                        </a:spcAft>
                      </a:pPr>
                      <a:r>
                        <a:rPr lang="el-GR" sz="1400" dirty="0" err="1">
                          <a:effectLst/>
                        </a:rPr>
                        <a:t>body</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n-US" sz="1400">
                          <a:effectLst/>
                        </a:rPr>
                        <a:t>Attempts to disguise the word 'viagra'</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VIA_GAP_GRA</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1</a:t>
                      </a:r>
                      <a:endParaRPr lang="el-GR" sz="1400">
                        <a:effectLst/>
                        <a:latin typeface="Calibri"/>
                        <a:ea typeface="Calibri"/>
                        <a:cs typeface="Times New Roman"/>
                      </a:endParaRPr>
                    </a:p>
                  </a:txBody>
                  <a:tcPr marL="39182" marR="39182" marT="0" marB="0"/>
                </a:tc>
              </a:tr>
              <a:tr h="458464">
                <a:tc>
                  <a:txBody>
                    <a:bodyPr/>
                    <a:lstStyle/>
                    <a:p>
                      <a:pPr>
                        <a:lnSpc>
                          <a:spcPct val="115000"/>
                        </a:lnSpc>
                        <a:spcAft>
                          <a:spcPts val="0"/>
                        </a:spcAft>
                      </a:pPr>
                      <a:r>
                        <a:rPr lang="el-GR" sz="1400" dirty="0" err="1">
                          <a:effectLst/>
                        </a:rPr>
                        <a:t>header</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n-US" sz="1400" dirty="0">
                          <a:effectLst/>
                        </a:rPr>
                        <a:t>Subject contains "Your Bills" or similar</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l-GR" sz="1400" dirty="0">
                          <a:effectLst/>
                        </a:rPr>
                        <a:t>SUBJ_YOUR_DEBT</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3.299 3.045 1.199 0.987</a:t>
                      </a:r>
                      <a:endParaRPr lang="el-GR" sz="1400">
                        <a:effectLst/>
                        <a:latin typeface="Calibri"/>
                        <a:ea typeface="Calibri"/>
                        <a:cs typeface="Times New Roman"/>
                      </a:endParaRPr>
                    </a:p>
                  </a:txBody>
                  <a:tcPr marL="39182" marR="39182" marT="0" marB="0"/>
                </a:tc>
              </a:tr>
              <a:tr h="458464">
                <a:tc>
                  <a:txBody>
                    <a:bodyPr/>
                    <a:lstStyle/>
                    <a:p>
                      <a:pPr>
                        <a:lnSpc>
                          <a:spcPct val="115000"/>
                        </a:lnSpc>
                        <a:spcAft>
                          <a:spcPts val="0"/>
                        </a:spcAft>
                      </a:pPr>
                      <a:r>
                        <a:rPr lang="el-GR" sz="1400">
                          <a:effectLst/>
                        </a:rPr>
                        <a:t>body</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n-US" sz="1400">
                          <a:effectLst/>
                        </a:rPr>
                        <a:t>People just leave money laying around</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UNCLAIMED_MONEY</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2.699 2.699 2.699 2.427</a:t>
                      </a:r>
                      <a:endParaRPr lang="el-GR" sz="1400">
                        <a:effectLst/>
                        <a:latin typeface="Calibri"/>
                        <a:ea typeface="Calibri"/>
                        <a:cs typeface="Times New Roman"/>
                      </a:endParaRPr>
                    </a:p>
                  </a:txBody>
                  <a:tcPr marL="39182" marR="39182" marT="0" marB="0"/>
                </a:tc>
              </a:tr>
              <a:tr h="299181">
                <a:tc>
                  <a:txBody>
                    <a:bodyPr/>
                    <a:lstStyle/>
                    <a:p>
                      <a:pPr>
                        <a:lnSpc>
                          <a:spcPct val="115000"/>
                        </a:lnSpc>
                        <a:spcAft>
                          <a:spcPts val="0"/>
                        </a:spcAft>
                      </a:pPr>
                      <a:r>
                        <a:rPr lang="el-GR" sz="1400">
                          <a:effectLst/>
                        </a:rPr>
                        <a:t>body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dirty="0">
                          <a:effectLst/>
                        </a:rPr>
                        <a:t>Possible porn - Free Porn </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FREE_PORN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1 </a:t>
                      </a:r>
                      <a:endParaRPr lang="el-GR" sz="1400">
                        <a:effectLst/>
                        <a:latin typeface="Calibri"/>
                        <a:ea typeface="Calibri"/>
                        <a:cs typeface="Times New Roman"/>
                      </a:endParaRPr>
                    </a:p>
                  </a:txBody>
                  <a:tcPr marL="39182" marR="39182" marT="0" marB="0"/>
                </a:tc>
              </a:tr>
              <a:tr h="299181">
                <a:tc>
                  <a:txBody>
                    <a:bodyPr/>
                    <a:lstStyle/>
                    <a:p>
                      <a:pPr>
                        <a:lnSpc>
                          <a:spcPct val="115000"/>
                        </a:lnSpc>
                        <a:spcAft>
                          <a:spcPts val="0"/>
                        </a:spcAft>
                      </a:pPr>
                      <a:r>
                        <a:rPr lang="el-GR" sz="1400">
                          <a:effectLst/>
                        </a:rPr>
                        <a:t>body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Possible porn - Cum Shot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CUM_SHOT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1 </a:t>
                      </a:r>
                      <a:endParaRPr lang="el-GR" sz="1400">
                        <a:effectLst/>
                        <a:latin typeface="Calibri"/>
                        <a:ea typeface="Calibri"/>
                        <a:cs typeface="Times New Roman"/>
                      </a:endParaRPr>
                    </a:p>
                  </a:txBody>
                  <a:tcPr marL="39182" marR="39182" marT="0" marB="0"/>
                </a:tc>
              </a:tr>
              <a:tr h="299181">
                <a:tc>
                  <a:txBody>
                    <a:bodyPr/>
                    <a:lstStyle/>
                    <a:p>
                      <a:pPr>
                        <a:lnSpc>
                          <a:spcPct val="115000"/>
                        </a:lnSpc>
                        <a:spcAft>
                          <a:spcPts val="0"/>
                        </a:spcAft>
                      </a:pPr>
                      <a:r>
                        <a:rPr lang="el-GR" sz="1400">
                          <a:effectLst/>
                        </a:rPr>
                        <a:t>body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Possible porn - Live Porn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LIVE_PORN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1 </a:t>
                      </a:r>
                      <a:endParaRPr lang="el-GR" sz="1400">
                        <a:effectLst/>
                        <a:latin typeface="Calibri"/>
                        <a:ea typeface="Calibri"/>
                        <a:cs typeface="Times New Roman"/>
                      </a:endParaRPr>
                    </a:p>
                  </a:txBody>
                  <a:tcPr marL="39182" marR="39182" marT="0" marB="0"/>
                </a:tc>
              </a:tr>
              <a:tr h="449741">
                <a:tc>
                  <a:txBody>
                    <a:bodyPr/>
                    <a:lstStyle/>
                    <a:p>
                      <a:pPr>
                        <a:lnSpc>
                          <a:spcPct val="115000"/>
                        </a:lnSpc>
                        <a:spcAft>
                          <a:spcPts val="0"/>
                        </a:spcAft>
                      </a:pPr>
                      <a:r>
                        <a:rPr lang="el-GR" sz="1400">
                          <a:effectLst/>
                        </a:rPr>
                        <a:t>body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n-US" sz="1400">
                          <a:effectLst/>
                        </a:rPr>
                        <a:t>Bayes spam probability is 95 to 99%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BAYES_95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0 0 3.2 3.0 </a:t>
                      </a:r>
                      <a:endParaRPr lang="el-GR" sz="1400">
                        <a:effectLst/>
                        <a:latin typeface="Calibri"/>
                        <a:ea typeface="Calibri"/>
                        <a:cs typeface="Times New Roman"/>
                      </a:endParaRPr>
                    </a:p>
                  </a:txBody>
                  <a:tcPr marL="39182" marR="39182" marT="0" marB="0"/>
                </a:tc>
              </a:tr>
              <a:tr h="454845">
                <a:tc>
                  <a:txBody>
                    <a:bodyPr/>
                    <a:lstStyle/>
                    <a:p>
                      <a:pPr>
                        <a:lnSpc>
                          <a:spcPct val="115000"/>
                        </a:lnSpc>
                        <a:spcAft>
                          <a:spcPts val="0"/>
                        </a:spcAft>
                      </a:pPr>
                      <a:r>
                        <a:rPr lang="el-GR" sz="1400">
                          <a:effectLst/>
                        </a:rPr>
                        <a:t>body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n-US" sz="1400">
                          <a:effectLst/>
                        </a:rPr>
                        <a:t>Bayes spam probability is 99 to 100%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BAYES_99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0 0 3.8 3.5 </a:t>
                      </a:r>
                      <a:endParaRPr lang="el-GR" sz="1400">
                        <a:effectLst/>
                        <a:latin typeface="Calibri"/>
                        <a:ea typeface="Calibri"/>
                        <a:cs typeface="Times New Roman"/>
                      </a:endParaRPr>
                    </a:p>
                  </a:txBody>
                  <a:tcPr marL="39182" marR="39182" marT="0" marB="0"/>
                </a:tc>
              </a:tr>
              <a:tr h="454845">
                <a:tc>
                  <a:txBody>
                    <a:bodyPr/>
                    <a:lstStyle/>
                    <a:p>
                      <a:pPr>
                        <a:lnSpc>
                          <a:spcPct val="115000"/>
                        </a:lnSpc>
                        <a:spcAft>
                          <a:spcPts val="0"/>
                        </a:spcAft>
                      </a:pPr>
                      <a:r>
                        <a:rPr lang="el-GR" sz="1400">
                          <a:effectLst/>
                        </a:rPr>
                        <a:t>full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dirty="0" err="1">
                          <a:effectLst/>
                        </a:rPr>
                        <a:t>DCC</a:t>
                      </a:r>
                      <a:r>
                        <a:rPr lang="el-GR" sz="1400" dirty="0">
                          <a:effectLst/>
                        </a:rPr>
                        <a:t> reputation between 90 and 94 % </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DCC_REPUT_90_94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0 0.4 0 0.6 </a:t>
                      </a:r>
                      <a:endParaRPr lang="el-GR" sz="1400">
                        <a:effectLst/>
                        <a:latin typeface="Calibri"/>
                        <a:ea typeface="Calibri"/>
                        <a:cs typeface="Times New Roman"/>
                      </a:endParaRPr>
                    </a:p>
                  </a:txBody>
                  <a:tcPr marL="39182" marR="39182" marT="0" marB="0"/>
                </a:tc>
              </a:tr>
              <a:tr h="598359">
                <a:tc>
                  <a:txBody>
                    <a:bodyPr/>
                    <a:lstStyle/>
                    <a:p>
                      <a:pPr>
                        <a:lnSpc>
                          <a:spcPct val="115000"/>
                        </a:lnSpc>
                        <a:spcAft>
                          <a:spcPts val="0"/>
                        </a:spcAft>
                      </a:pPr>
                      <a:r>
                        <a:rPr lang="el-GR" sz="1400">
                          <a:effectLst/>
                        </a:rPr>
                        <a:t>full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n-US" sz="1400">
                          <a:effectLst/>
                        </a:rPr>
                        <a:t>DCC reputation between 95 and 98 % (mostly spam)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DCC_REPUT_95_98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0 0.7 0 1.0 </a:t>
                      </a:r>
                      <a:endParaRPr lang="el-GR" sz="1400">
                        <a:effectLst/>
                        <a:latin typeface="Calibri"/>
                        <a:ea typeface="Calibri"/>
                        <a:cs typeface="Times New Roman"/>
                      </a:endParaRPr>
                    </a:p>
                  </a:txBody>
                  <a:tcPr marL="39182" marR="39182" marT="0" marB="0"/>
                </a:tc>
              </a:tr>
              <a:tr h="472338">
                <a:tc>
                  <a:txBody>
                    <a:bodyPr/>
                    <a:lstStyle/>
                    <a:p>
                      <a:pPr>
                        <a:lnSpc>
                          <a:spcPct val="115000"/>
                        </a:lnSpc>
                        <a:spcAft>
                          <a:spcPts val="0"/>
                        </a:spcAft>
                      </a:pPr>
                      <a:r>
                        <a:rPr lang="el-GR" sz="1400">
                          <a:effectLst/>
                        </a:rPr>
                        <a:t>full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n-US" sz="1400" dirty="0" err="1">
                          <a:effectLst/>
                        </a:rPr>
                        <a:t>DCC</a:t>
                      </a:r>
                      <a:r>
                        <a:rPr lang="en-US" sz="1400" dirty="0">
                          <a:effectLst/>
                        </a:rPr>
                        <a:t> reputation between 99 % or higher (</a:t>
                      </a:r>
                      <a:r>
                        <a:rPr lang="en-US" sz="1400" dirty="0" err="1">
                          <a:effectLst/>
                        </a:rPr>
                        <a:t>spam</a:t>
                      </a:r>
                      <a:r>
                        <a:rPr lang="en-US" sz="1400" dirty="0">
                          <a:effectLst/>
                        </a:rPr>
                        <a:t>) </a:t>
                      </a:r>
                      <a:endParaRPr lang="el-GR" sz="1400" dirty="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DCC_REPUT_99_100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0 1.2 0 1.4 </a:t>
                      </a:r>
                      <a:endParaRPr lang="el-GR" sz="1400">
                        <a:effectLst/>
                        <a:latin typeface="Calibri"/>
                        <a:ea typeface="Calibri"/>
                        <a:cs typeface="Times New Roman"/>
                      </a:endParaRPr>
                    </a:p>
                  </a:txBody>
                  <a:tcPr marL="39182" marR="39182" marT="0" marB="0"/>
                </a:tc>
              </a:tr>
              <a:tr h="458464">
                <a:tc>
                  <a:txBody>
                    <a:bodyPr/>
                    <a:lstStyle/>
                    <a:p>
                      <a:pPr>
                        <a:lnSpc>
                          <a:spcPct val="115000"/>
                        </a:lnSpc>
                        <a:spcAft>
                          <a:spcPts val="0"/>
                        </a:spcAft>
                      </a:pPr>
                      <a:r>
                        <a:rPr lang="el-GR" sz="1400">
                          <a:effectLst/>
                        </a:rPr>
                        <a:t>header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Subject says Weight Loss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a:effectLst/>
                        </a:rPr>
                        <a:t>FS_WEIGHT_LOSS </a:t>
                      </a:r>
                      <a:endParaRPr lang="el-GR" sz="1400">
                        <a:effectLst/>
                        <a:latin typeface="Calibri"/>
                        <a:ea typeface="Calibri"/>
                        <a:cs typeface="Times New Roman"/>
                      </a:endParaRPr>
                    </a:p>
                  </a:txBody>
                  <a:tcPr marL="39182" marR="39182" marT="0" marB="0"/>
                </a:tc>
                <a:tc>
                  <a:txBody>
                    <a:bodyPr/>
                    <a:lstStyle/>
                    <a:p>
                      <a:pPr>
                        <a:lnSpc>
                          <a:spcPct val="115000"/>
                        </a:lnSpc>
                        <a:spcAft>
                          <a:spcPts val="0"/>
                        </a:spcAft>
                      </a:pPr>
                      <a:r>
                        <a:rPr lang="el-GR" sz="1400" dirty="0">
                          <a:effectLst/>
                        </a:rPr>
                        <a:t>1.894 1.541 2.501 2.036 </a:t>
                      </a:r>
                      <a:endParaRPr lang="el-GR" sz="1400" dirty="0">
                        <a:effectLst/>
                        <a:latin typeface="Calibri"/>
                        <a:ea typeface="Calibri"/>
                        <a:cs typeface="Times New Roman"/>
                      </a:endParaRPr>
                    </a:p>
                  </a:txBody>
                  <a:tcPr marL="39182" marR="39182" marT="0" marB="0"/>
                </a:tc>
              </a:tr>
            </a:tbl>
          </a:graphicData>
        </a:graphic>
      </p:graphicFrame>
    </p:spTree>
    <p:extLst>
      <p:ext uri="{BB962C8B-B14F-4D97-AF65-F5344CB8AC3E}">
        <p14:creationId xmlns:p14="http://schemas.microsoft.com/office/powerpoint/2010/main" val="9281757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smtClean="0"/>
              <a:t>Εργαλεία που εγκαταστήσαμε</a:t>
            </a:r>
            <a:endParaRPr lang="el-GR" dirty="0"/>
          </a:p>
        </p:txBody>
      </p:sp>
      <p:sp>
        <p:nvSpPr>
          <p:cNvPr id="5" name="Content Placeholder 4"/>
          <p:cNvSpPr>
            <a:spLocks noGrp="1"/>
          </p:cNvSpPr>
          <p:nvPr>
            <p:ph idx="1"/>
          </p:nvPr>
        </p:nvSpPr>
        <p:spPr/>
        <p:txBody>
          <a:bodyPr>
            <a:normAutofit lnSpcReduction="10000"/>
          </a:bodyPr>
          <a:lstStyle/>
          <a:p>
            <a:r>
              <a:rPr lang="el-GR" dirty="0" smtClean="0"/>
              <a:t>Χρησιμοποιώντας το λειτουργικό σύστημα </a:t>
            </a:r>
            <a:r>
              <a:rPr lang="en-US" dirty="0" smtClean="0"/>
              <a:t>Ubuntu </a:t>
            </a:r>
            <a:r>
              <a:rPr lang="en-US" dirty="0" err="1" smtClean="0"/>
              <a:t>Maveric</a:t>
            </a:r>
            <a:r>
              <a:rPr lang="en-US" dirty="0" smtClean="0"/>
              <a:t> 10.10 </a:t>
            </a:r>
            <a:r>
              <a:rPr lang="el-GR" dirty="0" smtClean="0"/>
              <a:t>εγκατεστημένο σε </a:t>
            </a:r>
            <a:r>
              <a:rPr lang="en-US" dirty="0" smtClean="0"/>
              <a:t>virtual machine  </a:t>
            </a:r>
            <a:r>
              <a:rPr lang="el-GR" dirty="0" smtClean="0"/>
              <a:t>εγκαταστήσαμε τα πιο κάτω εργαλεία:</a:t>
            </a:r>
            <a:endParaRPr lang="en-US" dirty="0" smtClean="0"/>
          </a:p>
          <a:p>
            <a:r>
              <a:rPr lang="en-US" dirty="0" smtClean="0"/>
              <a:t>Spamassassin</a:t>
            </a:r>
            <a:r>
              <a:rPr lang="el-GR" dirty="0" smtClean="0"/>
              <a:t> με</a:t>
            </a:r>
            <a:r>
              <a:rPr lang="en-US" dirty="0" smtClean="0"/>
              <a:t> </a:t>
            </a:r>
            <a:r>
              <a:rPr lang="el-GR" dirty="0" err="1" smtClean="0"/>
              <a:t>επιπλεόν</a:t>
            </a:r>
            <a:r>
              <a:rPr lang="el-GR" dirty="0" smtClean="0"/>
              <a:t>  </a:t>
            </a:r>
            <a:r>
              <a:rPr lang="en-US" dirty="0" smtClean="0"/>
              <a:t>plugins : </a:t>
            </a:r>
            <a:r>
              <a:rPr lang="en-US" dirty="0" err="1" smtClean="0"/>
              <a:t>pyzor</a:t>
            </a:r>
            <a:r>
              <a:rPr lang="en-US" dirty="0" smtClean="0"/>
              <a:t>, razor2,dc</a:t>
            </a:r>
            <a:r>
              <a:rPr lang="en-US" dirty="0"/>
              <a:t>c</a:t>
            </a:r>
            <a:endParaRPr lang="en-US" dirty="0" smtClean="0"/>
          </a:p>
          <a:p>
            <a:r>
              <a:rPr lang="en-US" dirty="0" smtClean="0"/>
              <a:t>Mysql</a:t>
            </a:r>
          </a:p>
          <a:p>
            <a:r>
              <a:rPr lang="en-US" dirty="0" smtClean="0"/>
              <a:t>Postfix</a:t>
            </a:r>
          </a:p>
          <a:p>
            <a:r>
              <a:rPr lang="en-US" dirty="0" smtClean="0"/>
              <a:t>Dovecot</a:t>
            </a:r>
            <a:endParaRPr lang="en-US" dirty="0"/>
          </a:p>
        </p:txBody>
      </p:sp>
    </p:spTree>
    <p:extLst>
      <p:ext uri="{BB962C8B-B14F-4D97-AF65-F5344CB8AC3E}">
        <p14:creationId xmlns:p14="http://schemas.microsoft.com/office/powerpoint/2010/main" val="42702546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Για ποιο λόγο χρειάζονται</a:t>
            </a:r>
            <a:endParaRPr lang="el-GR" dirty="0"/>
          </a:p>
        </p:txBody>
      </p:sp>
      <p:sp>
        <p:nvSpPr>
          <p:cNvPr id="3" name="Content Placeholder 2"/>
          <p:cNvSpPr>
            <a:spLocks noGrp="1"/>
          </p:cNvSpPr>
          <p:nvPr>
            <p:ph idx="1"/>
          </p:nvPr>
        </p:nvSpPr>
        <p:spPr/>
        <p:txBody>
          <a:bodyPr>
            <a:noAutofit/>
          </a:bodyPr>
          <a:lstStyle/>
          <a:p>
            <a:r>
              <a:rPr lang="el-GR" sz="2400" dirty="0" smtClean="0"/>
              <a:t>Αρχίζοντας από τα βασικά το </a:t>
            </a:r>
            <a:r>
              <a:rPr lang="en-US" sz="2400" dirty="0" smtClean="0"/>
              <a:t>postfix </a:t>
            </a:r>
            <a:r>
              <a:rPr lang="el-GR" sz="2400" dirty="0" smtClean="0"/>
              <a:t>είναι ένας </a:t>
            </a:r>
            <a:r>
              <a:rPr lang="en-US" sz="2400" b="1" dirty="0" smtClean="0"/>
              <a:t>Mail Transfer Agent</a:t>
            </a:r>
            <a:r>
              <a:rPr lang="en-US" sz="2400" dirty="0" smtClean="0"/>
              <a:t> </a:t>
            </a:r>
            <a:r>
              <a:rPr lang="el-GR" sz="2400" dirty="0" smtClean="0"/>
              <a:t>δηλαδή είναι ο υπεύθυνος για την μεταφορά των </a:t>
            </a:r>
            <a:r>
              <a:rPr lang="en-US" sz="2400" dirty="0" smtClean="0"/>
              <a:t>e-mail </a:t>
            </a:r>
            <a:r>
              <a:rPr lang="el-GR" sz="2400" dirty="0" smtClean="0"/>
              <a:t>στο λειτουργικό σύστημα ενώ ο </a:t>
            </a:r>
            <a:r>
              <a:rPr lang="en-US" sz="2400" dirty="0" smtClean="0"/>
              <a:t>dovecot </a:t>
            </a:r>
            <a:r>
              <a:rPr lang="el-GR" sz="2400" dirty="0" smtClean="0"/>
              <a:t>είναι ένας </a:t>
            </a:r>
            <a:r>
              <a:rPr lang="en-US" sz="2400" b="1" dirty="0" smtClean="0"/>
              <a:t>Mail Delivery Agent </a:t>
            </a:r>
            <a:r>
              <a:rPr lang="el-GR" sz="2400" dirty="0" smtClean="0"/>
              <a:t>δηλαδή είναι το πρόγραμμα που είναι υπεύθυνο για την μεταφορά ενός ηλεκτρονικού μηνύματος στο κατάλληλο χρήστη.</a:t>
            </a:r>
            <a:endParaRPr lang="en-US" sz="2400" dirty="0" smtClean="0"/>
          </a:p>
          <a:p>
            <a:r>
              <a:rPr lang="en-US" sz="2400" dirty="0" smtClean="0"/>
              <a:t>Mysql : </a:t>
            </a:r>
            <a:r>
              <a:rPr lang="el-GR" sz="2400" dirty="0" smtClean="0"/>
              <a:t>είναι μια </a:t>
            </a:r>
            <a:r>
              <a:rPr lang="en-US" sz="2400" dirty="0" smtClean="0"/>
              <a:t>open-source </a:t>
            </a:r>
            <a:r>
              <a:rPr lang="el-GR" sz="2400" dirty="0" smtClean="0"/>
              <a:t>βάση δεδομένων την οποία χρησιμοποιήσαμε σε συνδυασμό με το </a:t>
            </a:r>
            <a:r>
              <a:rPr lang="en-US" sz="2400" dirty="0" smtClean="0"/>
              <a:t>dovecot </a:t>
            </a:r>
            <a:r>
              <a:rPr lang="el-GR" sz="2400" dirty="0" smtClean="0"/>
              <a:t> για την δημιουργία νέων χρηστών καθώς και για την προώθηση των </a:t>
            </a:r>
            <a:r>
              <a:rPr lang="en-US" sz="2400" dirty="0" smtClean="0"/>
              <a:t>e-mail </a:t>
            </a:r>
            <a:r>
              <a:rPr lang="el-GR" sz="2400" dirty="0" smtClean="0"/>
              <a:t>που στέλνονται από χρήστη σε χρήστη.</a:t>
            </a:r>
          </a:p>
          <a:p>
            <a:r>
              <a:rPr lang="en-US" sz="2400" dirty="0" smtClean="0"/>
              <a:t>Spamassassin </a:t>
            </a:r>
            <a:r>
              <a:rPr lang="el-GR" sz="2400" dirty="0" smtClean="0"/>
              <a:t>και τα </a:t>
            </a:r>
            <a:r>
              <a:rPr lang="en-US" sz="2400" dirty="0" smtClean="0"/>
              <a:t>plugins </a:t>
            </a:r>
            <a:r>
              <a:rPr lang="en-US" sz="2400" dirty="0" err="1" smtClean="0"/>
              <a:t>pyzor</a:t>
            </a:r>
            <a:r>
              <a:rPr lang="en-US" sz="2400" dirty="0" smtClean="0"/>
              <a:t>, razor2,dcc </a:t>
            </a:r>
            <a:r>
              <a:rPr lang="el-GR" sz="2400" dirty="0" smtClean="0"/>
              <a:t>τα οποία με την δική τους συμβολή , καθορίζουν αν ένα μήνυμα είναι </a:t>
            </a:r>
            <a:r>
              <a:rPr lang="en-US" sz="2400" dirty="0" smtClean="0"/>
              <a:t>spam </a:t>
            </a:r>
            <a:r>
              <a:rPr lang="el-GR" sz="2400" dirty="0" smtClean="0"/>
              <a:t>η όχι.</a:t>
            </a:r>
          </a:p>
          <a:p>
            <a:endParaRPr lang="en-US" sz="2400" b="1" dirty="0" smtClean="0"/>
          </a:p>
        </p:txBody>
      </p:sp>
    </p:spTree>
    <p:extLst>
      <p:ext uri="{BB962C8B-B14F-4D97-AF65-F5344CB8AC3E}">
        <p14:creationId xmlns:p14="http://schemas.microsoft.com/office/powerpoint/2010/main" val="5122994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Εγκατάσταση/Δυσκολίες</a:t>
            </a:r>
            <a:endParaRPr lang="el-GR" dirty="0"/>
          </a:p>
        </p:txBody>
      </p:sp>
      <p:sp>
        <p:nvSpPr>
          <p:cNvPr id="3" name="Content Placeholder 2"/>
          <p:cNvSpPr>
            <a:spLocks noGrp="1"/>
          </p:cNvSpPr>
          <p:nvPr>
            <p:ph idx="1"/>
          </p:nvPr>
        </p:nvSpPr>
        <p:spPr>
          <a:xfrm>
            <a:off x="457200" y="1600200"/>
            <a:ext cx="8229600" cy="4493096"/>
          </a:xfrm>
        </p:spPr>
        <p:txBody>
          <a:bodyPr>
            <a:normAutofit/>
          </a:bodyPr>
          <a:lstStyle/>
          <a:p>
            <a:r>
              <a:rPr lang="el-GR" sz="2400" dirty="0" smtClean="0"/>
              <a:t>Η εγκατάσταση των πιο πάνω εργαλείων που έχουμε αναφέρει έγινε μέσω διαφόρων </a:t>
            </a:r>
            <a:r>
              <a:rPr lang="en-US" sz="2400" dirty="0" smtClean="0"/>
              <a:t>tutorials </a:t>
            </a:r>
            <a:r>
              <a:rPr lang="el-GR" sz="2400" dirty="0" smtClean="0"/>
              <a:t>τα οποία βρήκαμε στο διαδίκτυο και αναφέρουμε στα </a:t>
            </a:r>
            <a:r>
              <a:rPr lang="en-US" sz="2400" dirty="0" smtClean="0"/>
              <a:t>References </a:t>
            </a:r>
            <a:r>
              <a:rPr lang="el-GR" sz="2400" dirty="0" smtClean="0"/>
              <a:t>μας. Οι κυριότερες </a:t>
            </a:r>
            <a:r>
              <a:rPr lang="el-GR" sz="2400" dirty="0"/>
              <a:t>δ</a:t>
            </a:r>
            <a:r>
              <a:rPr lang="el-GR" sz="2400" dirty="0" smtClean="0"/>
              <a:t>υσκολίες που έχουμε συναντήσει είναι στην εύρεση</a:t>
            </a:r>
            <a:r>
              <a:rPr lang="en-US" sz="2400" dirty="0" smtClean="0"/>
              <a:t> </a:t>
            </a:r>
            <a:r>
              <a:rPr lang="el-GR" sz="2400" dirty="0" smtClean="0"/>
              <a:t>κάποιων </a:t>
            </a:r>
            <a:r>
              <a:rPr lang="en-US" sz="2400" dirty="0" smtClean="0"/>
              <a:t>e-mails</a:t>
            </a:r>
            <a:r>
              <a:rPr lang="el-GR" sz="2400" dirty="0" smtClean="0"/>
              <a:t> τα οποία είναι </a:t>
            </a:r>
            <a:r>
              <a:rPr lang="en-US" sz="2400" dirty="0" smtClean="0"/>
              <a:t>spam </a:t>
            </a:r>
            <a:r>
              <a:rPr lang="el-GR" sz="2400" dirty="0" smtClean="0"/>
              <a:t>και</a:t>
            </a:r>
            <a:r>
              <a:rPr lang="en-US" sz="2400" dirty="0" smtClean="0"/>
              <a:t> ham </a:t>
            </a:r>
            <a:r>
              <a:rPr lang="el-GR" sz="2400" dirty="0" smtClean="0"/>
              <a:t>με σκοπό να</a:t>
            </a:r>
            <a:r>
              <a:rPr lang="en-US" sz="2400" dirty="0" smtClean="0"/>
              <a:t> </a:t>
            </a:r>
            <a:r>
              <a:rPr lang="el-GR" sz="2400" dirty="0" smtClean="0"/>
              <a:t>εκπαιδεύσουμε το</a:t>
            </a:r>
            <a:r>
              <a:rPr lang="en-US" sz="2400" dirty="0" smtClean="0"/>
              <a:t> Spamassassin</a:t>
            </a:r>
            <a:r>
              <a:rPr lang="el-GR" sz="2400" dirty="0" smtClean="0"/>
              <a:t> για να λειτουργεί όσο πιο ορθά γίνεται.</a:t>
            </a:r>
            <a:endParaRPr lang="el-GR" sz="2400" dirty="0"/>
          </a:p>
        </p:txBody>
      </p:sp>
    </p:spTree>
    <p:extLst>
      <p:ext uri="{BB962C8B-B14F-4D97-AF65-F5344CB8AC3E}">
        <p14:creationId xmlns:p14="http://schemas.microsoft.com/office/powerpoint/2010/main" val="7447376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Αρχιτεκτονική</a:t>
            </a:r>
            <a:r>
              <a:rPr lang="en-US" dirty="0" smtClean="0"/>
              <a:t> </a:t>
            </a:r>
            <a:r>
              <a:rPr lang="el-GR" dirty="0" smtClean="0"/>
              <a:t>εγκατάστασης</a:t>
            </a:r>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196752"/>
            <a:ext cx="6048672" cy="5455036"/>
          </a:xfrm>
        </p:spPr>
      </p:pic>
    </p:spTree>
    <p:extLst>
      <p:ext uri="{BB962C8B-B14F-4D97-AF65-F5344CB8AC3E}">
        <p14:creationId xmlns:p14="http://schemas.microsoft.com/office/powerpoint/2010/main" val="3772706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850106"/>
          </a:xfrm>
        </p:spPr>
        <p:txBody>
          <a:bodyPr>
            <a:normAutofit fontScale="90000"/>
          </a:bodyPr>
          <a:lstStyle/>
          <a:p>
            <a:r>
              <a:rPr lang="el-GR" dirty="0" smtClean="0"/>
              <a:t>Φιλτράρισμα και αναγνώριση </a:t>
            </a:r>
            <a:r>
              <a:rPr lang="en-US" dirty="0" smtClean="0"/>
              <a:t>Spam</a:t>
            </a:r>
            <a:endParaRPr lang="el-GR" dirty="0"/>
          </a:p>
        </p:txBody>
      </p:sp>
      <p:sp>
        <p:nvSpPr>
          <p:cNvPr id="3" name="Content Placeholder 2"/>
          <p:cNvSpPr>
            <a:spLocks noGrp="1"/>
          </p:cNvSpPr>
          <p:nvPr>
            <p:ph idx="1"/>
          </p:nvPr>
        </p:nvSpPr>
        <p:spPr/>
        <p:txBody>
          <a:bodyPr/>
          <a:lstStyle/>
          <a:p>
            <a:pPr marL="0" indent="0">
              <a:buNone/>
            </a:pPr>
            <a:r>
              <a:rPr lang="el-GR" dirty="0" smtClean="0"/>
              <a:t> </a:t>
            </a:r>
            <a:endParaRPr lang="el-GR" dirty="0"/>
          </a:p>
        </p:txBody>
      </p:sp>
      <p:pic>
        <p:nvPicPr>
          <p:cNvPr id="6" name="Picture 5" descr="prw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0" y="633603"/>
            <a:ext cx="8978810" cy="6199219"/>
          </a:xfrm>
          <a:prstGeom prst="rect">
            <a:avLst/>
          </a:prstGeom>
        </p:spPr>
      </p:pic>
    </p:spTree>
    <p:extLst>
      <p:ext uri="{BB962C8B-B14F-4D97-AF65-F5344CB8AC3E}">
        <p14:creationId xmlns:p14="http://schemas.microsoft.com/office/powerpoint/2010/main" val="34514891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email </a:t>
            </a:r>
            <a:r>
              <a:rPr lang="el-GR" dirty="0" smtClean="0"/>
              <a:t>μπορεί να είναι...</a:t>
            </a:r>
            <a:endParaRPr lang="en-US" dirty="0"/>
          </a:p>
        </p:txBody>
      </p:sp>
      <p:sp>
        <p:nvSpPr>
          <p:cNvPr id="3" name="Content Placeholder 2"/>
          <p:cNvSpPr>
            <a:spLocks noGrp="1"/>
          </p:cNvSpPr>
          <p:nvPr>
            <p:ph idx="1"/>
          </p:nvPr>
        </p:nvSpPr>
        <p:spPr>
          <a:xfrm>
            <a:off x="457200" y="1297854"/>
            <a:ext cx="8229600" cy="2226723"/>
          </a:xfrm>
        </p:spPr>
        <p:txBody>
          <a:bodyPr/>
          <a:lstStyle/>
          <a:p>
            <a:r>
              <a:rPr lang="el-GR" dirty="0" smtClean="0"/>
              <a:t>Ένας</a:t>
            </a:r>
            <a:r>
              <a:rPr lang="el-GR" dirty="0"/>
              <a:t> </a:t>
            </a:r>
            <a:r>
              <a:rPr lang="el-GR" dirty="0" smtClean="0"/>
              <a:t>«δούρειος ίππος» (</a:t>
            </a:r>
            <a:r>
              <a:rPr lang="en-GB" dirty="0" err="1" smtClean="0"/>
              <a:t>trojan</a:t>
            </a:r>
            <a:r>
              <a:rPr lang="el-GR" dirty="0" smtClean="0"/>
              <a:t>)!</a:t>
            </a:r>
            <a:endParaRPr lang="en-GB" dirty="0" smtClean="0"/>
          </a:p>
          <a:p>
            <a:r>
              <a:rPr lang="el-GR" dirty="0" smtClean="0"/>
              <a:t>Ένας ιός (</a:t>
            </a:r>
            <a:r>
              <a:rPr lang="en-GB" dirty="0" smtClean="0"/>
              <a:t>virus</a:t>
            </a:r>
            <a:r>
              <a:rPr lang="el-GR" dirty="0" smtClean="0"/>
              <a:t>)!</a:t>
            </a:r>
          </a:p>
          <a:p>
            <a:r>
              <a:rPr lang="el-GR" dirty="0" smtClean="0"/>
              <a:t>Μια ανεπιθύμητη και ενοχλητική διαφήμιση!</a:t>
            </a:r>
            <a:endParaRPr lang="en-US" dirty="0" smtClean="0"/>
          </a:p>
          <a:p>
            <a:pPr marL="0" indent="0">
              <a:buNone/>
            </a:pPr>
            <a:endParaRPr lang="en-US" dirty="0"/>
          </a:p>
        </p:txBody>
      </p:sp>
      <p:pic>
        <p:nvPicPr>
          <p:cNvPr id="4" name="Picture 3" descr="Screen shot 2012-04-20 at 4.28.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511" y="3232953"/>
            <a:ext cx="6330092" cy="3043991"/>
          </a:xfrm>
          <a:prstGeom prst="rect">
            <a:avLst/>
          </a:prstGeom>
        </p:spPr>
      </p:pic>
      <p:sp>
        <p:nvSpPr>
          <p:cNvPr id="5" name="Rectangle 4"/>
          <p:cNvSpPr/>
          <p:nvPr/>
        </p:nvSpPr>
        <p:spPr>
          <a:xfrm>
            <a:off x="1835696" y="6211669"/>
            <a:ext cx="6264696" cy="369332"/>
          </a:xfrm>
          <a:prstGeom prst="rect">
            <a:avLst/>
          </a:prstGeom>
        </p:spPr>
        <p:txBody>
          <a:bodyPr wrap="square">
            <a:spAutoFit/>
          </a:bodyPr>
          <a:lstStyle/>
          <a:p>
            <a:r>
              <a:rPr lang="en-US" dirty="0"/>
              <a:t>http://</a:t>
            </a:r>
            <a:r>
              <a:rPr lang="en-US" dirty="0" err="1"/>
              <a:t>www.wired.com</a:t>
            </a:r>
            <a:r>
              <a:rPr lang="en-US" dirty="0"/>
              <a:t>/</a:t>
            </a:r>
            <a:r>
              <a:rPr lang="en-US" dirty="0" err="1"/>
              <a:t>gamelife</a:t>
            </a:r>
            <a:r>
              <a:rPr lang="en-US" dirty="0"/>
              <a:t>/2007/03/</a:t>
            </a:r>
            <a:r>
              <a:rPr lang="en-US" dirty="0" err="1"/>
              <a:t>outdrink_the_fr</a:t>
            </a:r>
            <a:r>
              <a:rPr lang="en-US" dirty="0"/>
              <a:t>/</a:t>
            </a:r>
          </a:p>
        </p:txBody>
      </p:sp>
    </p:spTree>
    <p:extLst>
      <p:ext uri="{BB962C8B-B14F-4D97-AF65-F5344CB8AC3E}">
        <p14:creationId xmlns:p14="http://schemas.microsoft.com/office/powerpoint/2010/main" val="21650480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Εκπαίδευση του </a:t>
            </a:r>
            <a:r>
              <a:rPr lang="en-US" dirty="0" err="1" smtClean="0"/>
              <a:t>spamassassin</a:t>
            </a:r>
            <a:endParaRPr lang="el-GR" dirty="0"/>
          </a:p>
        </p:txBody>
      </p:sp>
      <p:sp>
        <p:nvSpPr>
          <p:cNvPr id="3" name="Content Placeholder 2"/>
          <p:cNvSpPr>
            <a:spLocks noGrp="1"/>
          </p:cNvSpPr>
          <p:nvPr>
            <p:ph idx="1"/>
          </p:nvPr>
        </p:nvSpPr>
        <p:spPr/>
        <p:txBody>
          <a:bodyPr>
            <a:normAutofit fontScale="92500" lnSpcReduction="10000"/>
          </a:bodyPr>
          <a:lstStyle/>
          <a:p>
            <a:r>
              <a:rPr lang="el-GR" dirty="0" smtClean="0"/>
              <a:t>Σε περίπτωση που κάποιο </a:t>
            </a:r>
            <a:r>
              <a:rPr lang="en-US" dirty="0" smtClean="0"/>
              <a:t>e-mail</a:t>
            </a:r>
            <a:r>
              <a:rPr lang="el-GR" dirty="0" smtClean="0"/>
              <a:t> δεν αναγνωρισθεί ως </a:t>
            </a:r>
            <a:r>
              <a:rPr lang="en-US" dirty="0" smtClean="0"/>
              <a:t>spam </a:t>
            </a:r>
            <a:r>
              <a:rPr lang="el-GR" dirty="0" smtClean="0"/>
              <a:t>αλλά τελικά είναι , το</a:t>
            </a:r>
            <a:r>
              <a:rPr lang="en-US" dirty="0" smtClean="0"/>
              <a:t> </a:t>
            </a:r>
            <a:r>
              <a:rPr lang="en-US" dirty="0" err="1" smtClean="0"/>
              <a:t>spamassassin</a:t>
            </a:r>
            <a:r>
              <a:rPr lang="en-US" dirty="0" smtClean="0"/>
              <a:t> </a:t>
            </a:r>
            <a:r>
              <a:rPr lang="el-GR" dirty="0" smtClean="0"/>
              <a:t>δίνει την επιλογή να το καθορίσεις εσύ με την εντολή :</a:t>
            </a:r>
          </a:p>
          <a:p>
            <a:pPr marL="0" indent="0">
              <a:buNone/>
            </a:pPr>
            <a:r>
              <a:rPr lang="en-US" dirty="0" err="1"/>
              <a:t>sa</a:t>
            </a:r>
            <a:r>
              <a:rPr lang="en-US" dirty="0"/>
              <a:t>-learn </a:t>
            </a:r>
            <a:r>
              <a:rPr lang="en-US" dirty="0" smtClean="0"/>
              <a:t>--</a:t>
            </a:r>
            <a:r>
              <a:rPr lang="en-US" dirty="0"/>
              <a:t>spam </a:t>
            </a:r>
            <a:r>
              <a:rPr lang="en-US" dirty="0" smtClean="0"/>
              <a:t> path/to/file</a:t>
            </a:r>
            <a:endParaRPr lang="el-GR" dirty="0" smtClean="0"/>
          </a:p>
          <a:p>
            <a:pPr marL="0" indent="0">
              <a:buNone/>
            </a:pPr>
            <a:r>
              <a:rPr lang="en-US" dirty="0" smtClean="0"/>
              <a:t>Sa-learn </a:t>
            </a:r>
            <a:r>
              <a:rPr lang="en-US" dirty="0" smtClean="0"/>
              <a:t>–-sync </a:t>
            </a:r>
            <a:r>
              <a:rPr lang="el-GR" dirty="0" smtClean="0"/>
              <a:t>για να ξανακτιστεί η βάση </a:t>
            </a:r>
            <a:r>
              <a:rPr lang="en-US" dirty="0" err="1" smtClean="0"/>
              <a:t>bayes</a:t>
            </a:r>
            <a:r>
              <a:rPr lang="en-US" dirty="0" smtClean="0"/>
              <a:t>.</a:t>
            </a:r>
            <a:endParaRPr lang="en-US" dirty="0"/>
          </a:p>
          <a:p>
            <a:pPr marL="0" indent="0">
              <a:buNone/>
            </a:pPr>
            <a:r>
              <a:rPr lang="en-US" dirty="0" smtClean="0"/>
              <a:t>M</a:t>
            </a:r>
            <a:r>
              <a:rPr lang="el-GR" dirty="0" smtClean="0"/>
              <a:t>ε αυτό τον τρόπο το φίλτρο </a:t>
            </a:r>
            <a:r>
              <a:rPr lang="en-US" dirty="0" err="1" smtClean="0"/>
              <a:t>bayes</a:t>
            </a:r>
            <a:r>
              <a:rPr lang="en-US" dirty="0" smtClean="0"/>
              <a:t> </a:t>
            </a:r>
            <a:r>
              <a:rPr lang="el-GR" dirty="0" smtClean="0"/>
              <a:t>εκπαιδεύεται</a:t>
            </a:r>
            <a:r>
              <a:rPr lang="en-US" dirty="0" smtClean="0"/>
              <a:t> </a:t>
            </a:r>
            <a:r>
              <a:rPr lang="el-GR" dirty="0" smtClean="0"/>
              <a:t>και αποθηκεύει τους ανάλογους κανόνες με την ανάλογη βαθμολογία τέτοια ώστε να θεωρείται </a:t>
            </a:r>
            <a:r>
              <a:rPr lang="en-US" dirty="0" smtClean="0"/>
              <a:t>spam.</a:t>
            </a:r>
            <a:r>
              <a:rPr lang="el-GR" dirty="0" smtClean="0"/>
              <a:t> </a:t>
            </a:r>
            <a:endParaRPr lang="el-GR" dirty="0"/>
          </a:p>
        </p:txBody>
      </p:sp>
    </p:spTree>
    <p:extLst>
      <p:ext uri="{BB962C8B-B14F-4D97-AF65-F5344CB8AC3E}">
        <p14:creationId xmlns:p14="http://schemas.microsoft.com/office/powerpoint/2010/main" val="38932071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846"/>
            <a:ext cx="8229600" cy="792088"/>
          </a:xfrm>
        </p:spPr>
        <p:txBody>
          <a:bodyPr>
            <a:normAutofit/>
          </a:bodyPr>
          <a:lstStyle/>
          <a:p>
            <a:r>
              <a:rPr lang="el-GR" dirty="0"/>
              <a:t>Εκπαίδευση του </a:t>
            </a:r>
            <a:r>
              <a:rPr lang="en-US" dirty="0" err="1"/>
              <a:t>spamassassin</a:t>
            </a:r>
            <a:endParaRPr lang="el-GR" dirty="0"/>
          </a:p>
        </p:txBody>
      </p:sp>
      <p:pic>
        <p:nvPicPr>
          <p:cNvPr id="9" name="Content Placeholder 8" descr="Deuteri.png"/>
          <p:cNvPicPr>
            <a:picLocks noGrp="1" noChangeAspect="1"/>
          </p:cNvPicPr>
          <p:nvPr>
            <p:ph idx="1"/>
          </p:nvPr>
        </p:nvPicPr>
        <p:blipFill>
          <a:blip r:embed="rId3">
            <a:extLst>
              <a:ext uri="{28A0092B-C50C-407E-A947-70E740481C1C}">
                <a14:useLocalDpi xmlns:a14="http://schemas.microsoft.com/office/drawing/2010/main" val="0"/>
              </a:ext>
            </a:extLst>
          </a:blip>
          <a:srcRect t="8781" b="8781"/>
          <a:stretch>
            <a:fillRect/>
          </a:stretch>
        </p:blipFill>
        <p:spPr>
          <a:xfrm>
            <a:off x="116405" y="692696"/>
            <a:ext cx="8848083" cy="5976664"/>
          </a:xfrm>
        </p:spPr>
      </p:pic>
    </p:spTree>
    <p:extLst>
      <p:ext uri="{BB962C8B-B14F-4D97-AF65-F5344CB8AC3E}">
        <p14:creationId xmlns:p14="http://schemas.microsoft.com/office/powerpoint/2010/main" val="42223775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61466"/>
          </a:xfrm>
        </p:spPr>
        <p:txBody>
          <a:bodyPr>
            <a:normAutofit fontScale="90000"/>
          </a:bodyPr>
          <a:lstStyle/>
          <a:p>
            <a:r>
              <a:rPr lang="el-GR" dirty="0"/>
              <a:t>Εκπαίδευση του </a:t>
            </a:r>
            <a:r>
              <a:rPr lang="en-US" dirty="0" err="1"/>
              <a:t>spamassassin</a:t>
            </a:r>
            <a:endParaRPr lang="el-GR" dirty="0"/>
          </a:p>
        </p:txBody>
      </p:sp>
      <p:pic>
        <p:nvPicPr>
          <p:cNvPr id="7" name="Content Placeholder 6" descr="triti.png"/>
          <p:cNvPicPr>
            <a:picLocks noGrp="1" noChangeAspect="1"/>
          </p:cNvPicPr>
          <p:nvPr>
            <p:ph idx="1"/>
          </p:nvPr>
        </p:nvPicPr>
        <p:blipFill>
          <a:blip r:embed="rId3">
            <a:extLst>
              <a:ext uri="{28A0092B-C50C-407E-A947-70E740481C1C}">
                <a14:useLocalDpi xmlns:a14="http://schemas.microsoft.com/office/drawing/2010/main" val="0"/>
              </a:ext>
            </a:extLst>
          </a:blip>
          <a:srcRect t="9830" b="9830"/>
          <a:stretch>
            <a:fillRect/>
          </a:stretch>
        </p:blipFill>
        <p:spPr>
          <a:xfrm>
            <a:off x="107504" y="692696"/>
            <a:ext cx="8856984" cy="5976664"/>
          </a:xfrm>
        </p:spPr>
      </p:pic>
    </p:spTree>
    <p:extLst>
      <p:ext uri="{BB962C8B-B14F-4D97-AF65-F5344CB8AC3E}">
        <p14:creationId xmlns:p14="http://schemas.microsoft.com/office/powerpoint/2010/main" val="14900126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Τροποποίηση Βαθμολογιών</a:t>
            </a:r>
            <a:endParaRPr lang="el-GR" dirty="0"/>
          </a:p>
        </p:txBody>
      </p:sp>
      <p:sp>
        <p:nvSpPr>
          <p:cNvPr id="3" name="Content Placeholder 2"/>
          <p:cNvSpPr>
            <a:spLocks noGrp="1"/>
          </p:cNvSpPr>
          <p:nvPr>
            <p:ph idx="1"/>
          </p:nvPr>
        </p:nvSpPr>
        <p:spPr/>
        <p:txBody>
          <a:bodyPr/>
          <a:lstStyle/>
          <a:p>
            <a:r>
              <a:rPr lang="el-GR" dirty="0" smtClean="0"/>
              <a:t>Ο κάθε χρήστης ανάλογα με τη θέση που μπορεί να έχει σε μια εταιρεία μπορεί να λαμβάνει </a:t>
            </a:r>
            <a:r>
              <a:rPr lang="en-US" dirty="0" smtClean="0"/>
              <a:t>e-mails</a:t>
            </a:r>
            <a:r>
              <a:rPr lang="el-GR" dirty="0" smtClean="0"/>
              <a:t> τα οποία το </a:t>
            </a:r>
            <a:r>
              <a:rPr lang="en-US" dirty="0" err="1" smtClean="0"/>
              <a:t>spamassassin</a:t>
            </a:r>
            <a:r>
              <a:rPr lang="en-US" dirty="0" smtClean="0"/>
              <a:t> </a:t>
            </a:r>
            <a:r>
              <a:rPr lang="el-GR" dirty="0" smtClean="0"/>
              <a:t>να χαρακτηρίζει σαν </a:t>
            </a:r>
            <a:r>
              <a:rPr lang="en-US" dirty="0" smtClean="0"/>
              <a:t>spam </a:t>
            </a:r>
            <a:r>
              <a:rPr lang="el-GR" dirty="0" smtClean="0"/>
              <a:t>ή το αντίθετο . Επομένως υπάρχει η δυνατότητα τροποποίησης βαθμολογιών κανόνων σε κάθε χρήστη ξεχωριστά έτσι ώστε ο κάθε χρήστης να είναι μια ειδική περίπτωση .</a:t>
            </a:r>
            <a:endParaRPr lang="el-GR" dirty="0"/>
          </a:p>
        </p:txBody>
      </p:sp>
    </p:spTree>
    <p:extLst>
      <p:ext uri="{BB962C8B-B14F-4D97-AF65-F5344CB8AC3E}">
        <p14:creationId xmlns:p14="http://schemas.microsoft.com/office/powerpoint/2010/main" val="30838356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l-GR" dirty="0"/>
              <a:t>Τροποποίηση Βαθμολογιών</a:t>
            </a:r>
          </a:p>
        </p:txBody>
      </p:sp>
      <p:pic>
        <p:nvPicPr>
          <p:cNvPr id="7" name="Content Placeholder 6" descr="tetarti.png"/>
          <p:cNvPicPr>
            <a:picLocks noGrp="1" noChangeAspect="1"/>
          </p:cNvPicPr>
          <p:nvPr>
            <p:ph idx="1"/>
          </p:nvPr>
        </p:nvPicPr>
        <p:blipFill>
          <a:blip r:embed="rId2">
            <a:extLst>
              <a:ext uri="{28A0092B-C50C-407E-A947-70E740481C1C}">
                <a14:useLocalDpi xmlns:a14="http://schemas.microsoft.com/office/drawing/2010/main" val="0"/>
              </a:ext>
            </a:extLst>
          </a:blip>
          <a:srcRect t="7637" b="7637"/>
          <a:stretch>
            <a:fillRect/>
          </a:stretch>
        </p:blipFill>
        <p:spPr>
          <a:xfrm>
            <a:off x="113939" y="1196752"/>
            <a:ext cx="9010328" cy="5434512"/>
          </a:xfrm>
        </p:spPr>
      </p:pic>
    </p:spTree>
    <p:extLst>
      <p:ext uri="{BB962C8B-B14F-4D97-AF65-F5344CB8AC3E}">
        <p14:creationId xmlns:p14="http://schemas.microsoft.com/office/powerpoint/2010/main" val="38404042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l-GR" sz="4000" dirty="0"/>
              <a:t>Τροποποίηση</a:t>
            </a:r>
            <a:r>
              <a:rPr lang="el-GR" dirty="0"/>
              <a:t> Βαθμολογιών</a:t>
            </a:r>
          </a:p>
        </p:txBody>
      </p:sp>
      <p:pic>
        <p:nvPicPr>
          <p:cNvPr id="12" name="Content Placeholder 11" descr="Pempti.png"/>
          <p:cNvPicPr>
            <a:picLocks noGrp="1" noChangeAspect="1"/>
          </p:cNvPicPr>
          <p:nvPr>
            <p:ph idx="1"/>
          </p:nvPr>
        </p:nvPicPr>
        <p:blipFill>
          <a:blip r:embed="rId2">
            <a:extLst>
              <a:ext uri="{28A0092B-C50C-407E-A947-70E740481C1C}">
                <a14:useLocalDpi xmlns:a14="http://schemas.microsoft.com/office/drawing/2010/main" val="0"/>
              </a:ext>
            </a:extLst>
          </a:blip>
          <a:srcRect t="6793" b="6793"/>
          <a:stretch>
            <a:fillRect/>
          </a:stretch>
        </p:blipFill>
        <p:spPr>
          <a:xfrm>
            <a:off x="179512" y="980728"/>
            <a:ext cx="8748464" cy="5660374"/>
          </a:xfrm>
        </p:spPr>
      </p:pic>
    </p:spTree>
    <p:extLst>
      <p:ext uri="{BB962C8B-B14F-4D97-AF65-F5344CB8AC3E}">
        <p14:creationId xmlns:p14="http://schemas.microsoft.com/office/powerpoint/2010/main" val="19647773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Ανανεώσεις</a:t>
            </a:r>
            <a:endParaRPr lang="el-GR" dirty="0"/>
          </a:p>
        </p:txBody>
      </p:sp>
      <p:sp>
        <p:nvSpPr>
          <p:cNvPr id="3" name="Content Placeholder 2"/>
          <p:cNvSpPr>
            <a:spLocks noGrp="1"/>
          </p:cNvSpPr>
          <p:nvPr>
            <p:ph idx="1"/>
          </p:nvPr>
        </p:nvSpPr>
        <p:spPr/>
        <p:txBody>
          <a:bodyPr>
            <a:normAutofit lnSpcReduction="10000"/>
          </a:bodyPr>
          <a:lstStyle/>
          <a:p>
            <a:r>
              <a:rPr lang="el-GR" dirty="0" smtClean="0"/>
              <a:t>Λόγω της συνεχόμενης ανάπτυξης του </a:t>
            </a:r>
            <a:r>
              <a:rPr lang="en-US" dirty="0" smtClean="0"/>
              <a:t>spam </a:t>
            </a:r>
            <a:r>
              <a:rPr lang="el-GR" dirty="0" smtClean="0"/>
              <a:t>το </a:t>
            </a:r>
            <a:r>
              <a:rPr lang="en-US" dirty="0" smtClean="0"/>
              <a:t>Spamassassin </a:t>
            </a:r>
            <a:r>
              <a:rPr lang="el-GR" dirty="0" smtClean="0"/>
              <a:t>ανανεώνει τους κανόνες του όπως άλλωστε κάνουν και τα </a:t>
            </a:r>
            <a:r>
              <a:rPr lang="en-US" dirty="0" smtClean="0"/>
              <a:t>antivirus </a:t>
            </a:r>
            <a:r>
              <a:rPr lang="el-GR" dirty="0" smtClean="0"/>
              <a:t>στους προσωπικούς μας υπολογιστές. Αυτό μπορεί να γίνει πολύ απλά με την εντολή </a:t>
            </a:r>
            <a:r>
              <a:rPr lang="en-US" dirty="0" smtClean="0"/>
              <a:t>:</a:t>
            </a:r>
          </a:p>
          <a:p>
            <a:pPr marL="0" indent="0">
              <a:buNone/>
            </a:pPr>
            <a:r>
              <a:rPr lang="en-US" dirty="0" smtClean="0"/>
              <a:t>    </a:t>
            </a:r>
            <a:r>
              <a:rPr lang="en-US" dirty="0" err="1" smtClean="0"/>
              <a:t>sa</a:t>
            </a:r>
            <a:r>
              <a:rPr lang="en-US" dirty="0" smtClean="0"/>
              <a:t>-update</a:t>
            </a:r>
            <a:r>
              <a:rPr lang="el-GR" dirty="0" smtClean="0"/>
              <a:t> ή με την ενεργοποίηση του </a:t>
            </a:r>
            <a:r>
              <a:rPr lang="en-US" dirty="0" err="1" smtClean="0"/>
              <a:t>cronjob</a:t>
            </a:r>
            <a:r>
              <a:rPr lang="en-US" dirty="0" smtClean="0"/>
              <a:t> </a:t>
            </a:r>
            <a:r>
              <a:rPr lang="el-GR" dirty="0" smtClean="0"/>
              <a:t>που υπάρχει στις ρυθμίσεις του </a:t>
            </a:r>
            <a:r>
              <a:rPr lang="en-US" dirty="0" err="1" smtClean="0"/>
              <a:t>spamassassin</a:t>
            </a:r>
            <a:r>
              <a:rPr lang="en-US" dirty="0" smtClean="0"/>
              <a:t> </a:t>
            </a:r>
            <a:r>
              <a:rPr lang="el-GR" dirty="0" smtClean="0"/>
              <a:t>για να εκτελείται σε ώρες που δεν επηρεάζουν την λειτουργία του.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951303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Γραφική Παράσταση</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70317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References</a:t>
            </a:r>
            <a:endParaRPr lang="el-GR" dirty="0"/>
          </a:p>
        </p:txBody>
      </p:sp>
      <p:sp>
        <p:nvSpPr>
          <p:cNvPr id="3" name="Content Placeholder 2"/>
          <p:cNvSpPr>
            <a:spLocks noGrp="1"/>
          </p:cNvSpPr>
          <p:nvPr>
            <p:ph idx="1"/>
          </p:nvPr>
        </p:nvSpPr>
        <p:spPr>
          <a:xfrm>
            <a:off x="467544" y="908720"/>
            <a:ext cx="8229600" cy="4929411"/>
          </a:xfrm>
        </p:spPr>
        <p:txBody>
          <a:bodyPr>
            <a:normAutofit fontScale="25000" lnSpcReduction="20000"/>
          </a:bodyPr>
          <a:lstStyle/>
          <a:p>
            <a:pPr lvl="1">
              <a:lnSpc>
                <a:spcPct val="120000"/>
              </a:lnSpc>
              <a:spcBef>
                <a:spcPts val="0"/>
              </a:spcBef>
              <a:buFont typeface="Arial" pitchFamily="34" charset="0"/>
              <a:buChar char="•"/>
            </a:pPr>
            <a:r>
              <a:rPr lang="en-US" sz="8000" dirty="0" smtClean="0"/>
              <a:t>Dave Crocker</a:t>
            </a:r>
            <a:r>
              <a:rPr lang="el-GR" sz="8000" dirty="0" smtClean="0"/>
              <a:t> (2005), </a:t>
            </a:r>
            <a:r>
              <a:rPr lang="en-US" sz="8000" dirty="0"/>
              <a:t>Challenges in Anti-spam Efforts </a:t>
            </a:r>
            <a:r>
              <a:rPr lang="el-GR" sz="8000" dirty="0" smtClean="0"/>
              <a:t>[</a:t>
            </a:r>
            <a:r>
              <a:rPr lang="en-US" sz="8000" dirty="0"/>
              <a:t>Reprinted from The Internet Protocol Journal (IPJ), Volume 8, No. </a:t>
            </a:r>
            <a:r>
              <a:rPr lang="en-US" sz="8000" dirty="0" smtClean="0"/>
              <a:t>4</a:t>
            </a:r>
            <a:r>
              <a:rPr lang="el-GR" sz="8000" dirty="0" smtClean="0"/>
              <a:t>] </a:t>
            </a:r>
            <a:r>
              <a:rPr lang="en-US" sz="8000" dirty="0" smtClean="0"/>
              <a:t>Retrieved from </a:t>
            </a:r>
          </a:p>
          <a:p>
            <a:pPr marL="457200" lvl="1" indent="0">
              <a:lnSpc>
                <a:spcPct val="120000"/>
              </a:lnSpc>
              <a:spcBef>
                <a:spcPts val="0"/>
              </a:spcBef>
              <a:buNone/>
            </a:pPr>
            <a:r>
              <a:rPr lang="en-US" sz="8000" dirty="0" smtClean="0"/>
              <a:t>     </a:t>
            </a:r>
            <a:r>
              <a:rPr lang="en-US" sz="8000" dirty="0" smtClean="0">
                <a:hlinkClick r:id="rId2"/>
              </a:rPr>
              <a:t>http</a:t>
            </a:r>
            <a:r>
              <a:rPr lang="en-US" sz="8000" dirty="0">
                <a:hlinkClick r:id="rId2"/>
              </a:rPr>
              <a:t>://</a:t>
            </a:r>
            <a:r>
              <a:rPr lang="en-US" sz="8000" dirty="0" smtClean="0">
                <a:hlinkClick r:id="rId2"/>
              </a:rPr>
              <a:t>46.43.36.213/sites/default/files/spam_papers_crocker.pdf</a:t>
            </a:r>
            <a:endParaRPr lang="en-US" sz="8000" dirty="0" smtClean="0"/>
          </a:p>
          <a:p>
            <a:pPr marL="457200" lvl="1" indent="0">
              <a:lnSpc>
                <a:spcPct val="120000"/>
              </a:lnSpc>
              <a:spcBef>
                <a:spcPts val="0"/>
              </a:spcBef>
              <a:buNone/>
            </a:pPr>
            <a:endParaRPr lang="en-US" sz="8000" dirty="0" smtClean="0"/>
          </a:p>
          <a:p>
            <a:pPr lvl="1">
              <a:lnSpc>
                <a:spcPct val="120000"/>
              </a:lnSpc>
              <a:spcBef>
                <a:spcPts val="0"/>
              </a:spcBef>
              <a:buFont typeface="Arial" pitchFamily="34" charset="0"/>
              <a:buChar char="•"/>
            </a:pPr>
            <a:r>
              <a:rPr lang="en-US" sz="8000" dirty="0" smtClean="0"/>
              <a:t> Justin </a:t>
            </a:r>
            <a:r>
              <a:rPr lang="en-US" sz="8000" dirty="0"/>
              <a:t>Mason, </a:t>
            </a:r>
            <a:r>
              <a:rPr lang="en-US" sz="8000" dirty="0" err="1" smtClean="0"/>
              <a:t>SpamAssassin</a:t>
            </a:r>
            <a:r>
              <a:rPr lang="en-US" sz="8000" dirty="0" smtClean="0"/>
              <a:t> </a:t>
            </a:r>
            <a:r>
              <a:rPr lang="en-US" sz="8000" dirty="0"/>
              <a:t>Project &amp; </a:t>
            </a:r>
            <a:r>
              <a:rPr lang="en-US" sz="8000" dirty="0" err="1" smtClean="0"/>
              <a:t>Deersoft</a:t>
            </a:r>
            <a:r>
              <a:rPr lang="en-US" sz="8000" dirty="0" smtClean="0"/>
              <a:t> (2002) ,</a:t>
            </a:r>
            <a:r>
              <a:rPr lang="en-US" sz="8000" dirty="0"/>
              <a:t> Filtering </a:t>
            </a:r>
            <a:r>
              <a:rPr lang="en-US" sz="8000" dirty="0" smtClean="0"/>
              <a:t>  Spam </a:t>
            </a:r>
            <a:r>
              <a:rPr lang="en-US" sz="8000" dirty="0"/>
              <a:t>With Spamassassin </a:t>
            </a:r>
            <a:r>
              <a:rPr lang="en-US" sz="8000" dirty="0" smtClean="0"/>
              <a:t>[PowerPoint slides] Retrieved from </a:t>
            </a:r>
          </a:p>
          <a:p>
            <a:pPr marL="457200" lvl="1" indent="0">
              <a:buNone/>
            </a:pPr>
            <a:r>
              <a:rPr lang="en-US" sz="8000" dirty="0"/>
              <a:t> </a:t>
            </a:r>
            <a:r>
              <a:rPr lang="en-US" sz="8000" dirty="0" smtClean="0"/>
              <a:t>    </a:t>
            </a:r>
            <a:r>
              <a:rPr lang="en-US" sz="8000" dirty="0" smtClean="0">
                <a:hlinkClick r:id="rId3"/>
              </a:rPr>
              <a:t>http://spamassassin.apache.org/presentations/HEANet_2002.ppt</a:t>
            </a:r>
            <a:endParaRPr lang="en-US" sz="8000" dirty="0" smtClean="0"/>
          </a:p>
          <a:p>
            <a:pPr marL="457200" lvl="1" indent="0">
              <a:buNone/>
            </a:pPr>
            <a:endParaRPr lang="en-US" sz="8000" dirty="0"/>
          </a:p>
          <a:p>
            <a:pPr lvl="1">
              <a:buFont typeface="Arial" pitchFamily="34" charset="0"/>
              <a:buChar char="•"/>
            </a:pPr>
            <a:r>
              <a:rPr lang="en-US" sz="8000" dirty="0" smtClean="0"/>
              <a:t>Ubuntu Documentation about Postfix</a:t>
            </a:r>
          </a:p>
          <a:p>
            <a:pPr marL="457200" lvl="1" indent="0">
              <a:buNone/>
            </a:pPr>
            <a:r>
              <a:rPr lang="en-US" sz="8000" dirty="0" smtClean="0"/>
              <a:t>     </a:t>
            </a:r>
            <a:r>
              <a:rPr lang="en-US" sz="8000" dirty="0" smtClean="0">
                <a:hlinkClick r:id="rId4"/>
              </a:rPr>
              <a:t>https://help.ubuntu.com/community/Postfix</a:t>
            </a:r>
            <a:endParaRPr lang="el-GR" sz="8000" dirty="0" smtClean="0"/>
          </a:p>
          <a:p>
            <a:pPr marL="457200" lvl="1" indent="0">
              <a:buNone/>
            </a:pPr>
            <a:endParaRPr lang="el-GR" sz="8000" dirty="0" smtClean="0"/>
          </a:p>
          <a:p>
            <a:pPr lvl="1">
              <a:buFont typeface="Arial" pitchFamily="34" charset="0"/>
              <a:buChar char="•"/>
            </a:pPr>
            <a:r>
              <a:rPr lang="en-US" sz="8000" dirty="0" smtClean="0"/>
              <a:t>Ubuntu Documentation about Dovecot</a:t>
            </a:r>
          </a:p>
          <a:p>
            <a:pPr marL="457200" lvl="1" indent="0">
              <a:buNone/>
            </a:pPr>
            <a:r>
              <a:rPr lang="en-US" sz="8000" dirty="0" smtClean="0"/>
              <a:t>     </a:t>
            </a:r>
            <a:r>
              <a:rPr lang="en-US" sz="8000" dirty="0" smtClean="0">
                <a:hlinkClick r:id="rId5"/>
              </a:rPr>
              <a:t>https://help.ubuntu.com/community/Dovecot</a:t>
            </a:r>
            <a:endParaRPr lang="el-GR" sz="8000" dirty="0" smtClean="0"/>
          </a:p>
          <a:p>
            <a:pPr marL="457200" lvl="1" indent="0">
              <a:buNone/>
            </a:pPr>
            <a:endParaRPr lang="en-US" sz="8000" dirty="0" smtClean="0"/>
          </a:p>
          <a:p>
            <a:pPr lvl="1">
              <a:buFont typeface="Arial" pitchFamily="34" charset="0"/>
              <a:buChar char="•"/>
            </a:pPr>
            <a:r>
              <a:rPr lang="en-US" sz="8000" dirty="0"/>
              <a:t>Mysql Database</a:t>
            </a:r>
          </a:p>
          <a:p>
            <a:pPr marL="457200" lvl="1" indent="0">
              <a:buNone/>
            </a:pPr>
            <a:r>
              <a:rPr lang="en-US" sz="8000" dirty="0" smtClean="0"/>
              <a:t>     </a:t>
            </a:r>
            <a:r>
              <a:rPr lang="en-US" sz="8000" dirty="0" smtClean="0">
                <a:hlinkClick r:id="rId6"/>
              </a:rPr>
              <a:t>http</a:t>
            </a:r>
            <a:r>
              <a:rPr lang="en-US" sz="8000" dirty="0">
                <a:hlinkClick r:id="rId6"/>
              </a:rPr>
              <a:t>://www.mysql.com/</a:t>
            </a:r>
            <a:endParaRPr lang="el-GR" sz="8000" dirty="0"/>
          </a:p>
          <a:p>
            <a:pPr marL="457200" lvl="1" indent="0">
              <a:buNone/>
            </a:pPr>
            <a:endParaRPr lang="el-GR" sz="8000" dirty="0" smtClean="0"/>
          </a:p>
          <a:p>
            <a:pPr marL="457200" lvl="1" indent="0">
              <a:buNone/>
            </a:pPr>
            <a:endParaRPr lang="el-GR" sz="8000" dirty="0"/>
          </a:p>
          <a:p>
            <a:pPr marL="457200" lvl="1" indent="0">
              <a:buNone/>
            </a:pPr>
            <a:endParaRPr lang="en-US" dirty="0" smtClean="0"/>
          </a:p>
          <a:p>
            <a:pPr marL="457200" lvl="1" indent="0">
              <a:buNone/>
            </a:pPr>
            <a:endParaRPr lang="el-GR" dirty="0" smtClean="0"/>
          </a:p>
          <a:p>
            <a:pPr marL="457200" lvl="1" indent="0">
              <a:buNone/>
            </a:pPr>
            <a:endParaRPr lang="el-GR" dirty="0"/>
          </a:p>
          <a:p>
            <a:pPr marL="457200" lvl="1" indent="0">
              <a:buNone/>
            </a:pPr>
            <a:endParaRPr lang="el-GR"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l-GR" dirty="0"/>
          </a:p>
        </p:txBody>
      </p:sp>
    </p:spTree>
    <p:extLst>
      <p:ext uri="{BB962C8B-B14F-4D97-AF65-F5344CB8AC3E}">
        <p14:creationId xmlns:p14="http://schemas.microsoft.com/office/powerpoint/2010/main" val="38483639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l-GR" dirty="0"/>
          </a:p>
        </p:txBody>
      </p:sp>
      <p:sp>
        <p:nvSpPr>
          <p:cNvPr id="3" name="Content Placeholder 2"/>
          <p:cNvSpPr>
            <a:spLocks noGrp="1"/>
          </p:cNvSpPr>
          <p:nvPr>
            <p:ph idx="1"/>
          </p:nvPr>
        </p:nvSpPr>
        <p:spPr/>
        <p:txBody>
          <a:bodyPr>
            <a:normAutofit fontScale="25000" lnSpcReduction="20000"/>
          </a:bodyPr>
          <a:lstStyle/>
          <a:p>
            <a:pPr lvl="1">
              <a:buFont typeface="Arial" pitchFamily="34" charset="0"/>
              <a:buChar char="•"/>
            </a:pPr>
            <a:r>
              <a:rPr lang="en-US" sz="8000" dirty="0" smtClean="0"/>
              <a:t>Spamassassin official website</a:t>
            </a:r>
            <a:endParaRPr lang="en-US" sz="8000" dirty="0"/>
          </a:p>
          <a:p>
            <a:pPr marL="457200" lvl="1" indent="0">
              <a:buNone/>
            </a:pPr>
            <a:r>
              <a:rPr lang="en-US" sz="8000" dirty="0"/>
              <a:t> </a:t>
            </a:r>
            <a:r>
              <a:rPr lang="en-US" sz="8000" dirty="0" smtClean="0"/>
              <a:t>   </a:t>
            </a:r>
            <a:r>
              <a:rPr lang="en-US" sz="8000" dirty="0" smtClean="0">
                <a:hlinkClick r:id="rId2"/>
              </a:rPr>
              <a:t>http</a:t>
            </a:r>
            <a:r>
              <a:rPr lang="en-US" sz="8000" dirty="0">
                <a:hlinkClick r:id="rId2"/>
              </a:rPr>
              <a:t>://spamassassin.apache.org</a:t>
            </a:r>
            <a:r>
              <a:rPr lang="en-US" sz="8000" dirty="0" smtClean="0">
                <a:hlinkClick r:id="rId2"/>
              </a:rPr>
              <a:t>/</a:t>
            </a:r>
            <a:endParaRPr lang="en-US" sz="8000" dirty="0" smtClean="0"/>
          </a:p>
          <a:p>
            <a:pPr marL="457200" lvl="1" indent="0">
              <a:buNone/>
            </a:pPr>
            <a:endParaRPr lang="en-US" sz="8000" dirty="0"/>
          </a:p>
          <a:p>
            <a:pPr lvl="1">
              <a:buFont typeface="Arial" pitchFamily="34" charset="0"/>
              <a:buChar char="•"/>
            </a:pPr>
            <a:r>
              <a:rPr lang="en-US" sz="8000" dirty="0"/>
              <a:t>Email with Postfix, Dovecot and MySQL on Ubuntu 10.10 (Maverick)</a:t>
            </a:r>
          </a:p>
          <a:p>
            <a:pPr marL="457200" lvl="1" indent="0">
              <a:buNone/>
            </a:pPr>
            <a:r>
              <a:rPr lang="en-US" sz="8000" dirty="0" smtClean="0"/>
              <a:t>     </a:t>
            </a:r>
            <a:r>
              <a:rPr lang="en-US" sz="8000" dirty="0" smtClean="0">
                <a:hlinkClick r:id="rId3"/>
              </a:rPr>
              <a:t>http</a:t>
            </a:r>
            <a:r>
              <a:rPr lang="en-US" sz="8000" dirty="0">
                <a:hlinkClick r:id="rId3"/>
              </a:rPr>
              <a:t>://library.linode.com/email/postfix/dovecot-mysql-ubuntu-10.10-maverick</a:t>
            </a:r>
            <a:endParaRPr lang="en-US" sz="8000" dirty="0"/>
          </a:p>
          <a:p>
            <a:pPr marL="457200" lvl="1" indent="0">
              <a:buNone/>
            </a:pPr>
            <a:endParaRPr lang="en-US" sz="9600" dirty="0" smtClean="0"/>
          </a:p>
          <a:p>
            <a:pPr lvl="1">
              <a:buFont typeface="Arial" pitchFamily="34" charset="0"/>
              <a:buChar char="•"/>
            </a:pPr>
            <a:r>
              <a:rPr lang="en-US" sz="8000" dirty="0"/>
              <a:t>Spamassassin setup with Postfix and Dovecot on Ubuntu </a:t>
            </a:r>
          </a:p>
          <a:p>
            <a:pPr marL="457200" lvl="1" indent="0">
              <a:buNone/>
            </a:pPr>
            <a:r>
              <a:rPr lang="en-US" sz="8000" dirty="0">
                <a:hlinkClick r:id="rId4"/>
              </a:rPr>
              <a:t>http://townx.org/blog/elliot/simple_spamassassin_setup_with_postfix_and_dovecot_on_ubuntu_breezy</a:t>
            </a:r>
            <a:endParaRPr lang="en-US" sz="8000" dirty="0"/>
          </a:p>
          <a:p>
            <a:pPr marL="457200" lvl="1" indent="0">
              <a:buNone/>
            </a:pPr>
            <a:endParaRPr lang="en-US" sz="8000" dirty="0"/>
          </a:p>
          <a:p>
            <a:pPr lvl="1">
              <a:buFont typeface="Arial" pitchFamily="34" charset="0"/>
              <a:buChar char="•"/>
            </a:pPr>
            <a:r>
              <a:rPr lang="en-US" sz="8000" dirty="0"/>
              <a:t>Configure Postfix to work with Spamassassin and Dovecot for Delivery</a:t>
            </a:r>
          </a:p>
          <a:p>
            <a:pPr marL="457200" lvl="1" indent="0">
              <a:buNone/>
            </a:pPr>
            <a:r>
              <a:rPr lang="en-US" sz="8000" dirty="0" smtClean="0">
                <a:hlinkClick r:id="rId5"/>
              </a:rPr>
              <a:t>http</a:t>
            </a:r>
            <a:r>
              <a:rPr lang="en-US" sz="8000" dirty="0">
                <a:hlinkClick r:id="rId5"/>
              </a:rPr>
              <a:t>://</a:t>
            </a:r>
            <a:r>
              <a:rPr lang="en-US" sz="8000" dirty="0" smtClean="0">
                <a:hlinkClick r:id="rId5"/>
              </a:rPr>
              <a:t>miphol.com/muse/2009/12/configure-postfix-to-work-with.html</a:t>
            </a:r>
            <a:endParaRPr lang="el-GR" sz="8000" dirty="0" smtClean="0"/>
          </a:p>
          <a:p>
            <a:pPr marL="457200" lvl="1" indent="0">
              <a:buNone/>
            </a:pPr>
            <a:endParaRPr lang="el-GR" sz="8000" dirty="0"/>
          </a:p>
        </p:txBody>
      </p:sp>
    </p:spTree>
    <p:extLst>
      <p:ext uri="{BB962C8B-B14F-4D97-AF65-F5344CB8AC3E}">
        <p14:creationId xmlns:p14="http://schemas.microsoft.com/office/powerpoint/2010/main" val="35573111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Τι είναι οι </a:t>
            </a:r>
            <a:r>
              <a:rPr lang="en-GB" dirty="0" smtClean="0"/>
              <a:t>“spammers”</a:t>
            </a:r>
            <a:endParaRPr lang="en-US" dirty="0"/>
          </a:p>
        </p:txBody>
      </p:sp>
      <p:sp>
        <p:nvSpPr>
          <p:cNvPr id="3" name="Content Placeholder 2"/>
          <p:cNvSpPr>
            <a:spLocks noGrp="1"/>
          </p:cNvSpPr>
          <p:nvPr>
            <p:ph idx="1"/>
          </p:nvPr>
        </p:nvSpPr>
        <p:spPr>
          <a:xfrm>
            <a:off x="457200" y="1600201"/>
            <a:ext cx="8229600" cy="2621428"/>
          </a:xfrm>
        </p:spPr>
        <p:txBody>
          <a:bodyPr/>
          <a:lstStyle/>
          <a:p>
            <a:pPr marL="0" indent="0">
              <a:buNone/>
            </a:pPr>
            <a:r>
              <a:rPr lang="en-US" dirty="0" smtClean="0"/>
              <a:t>Spammer, </a:t>
            </a:r>
            <a:r>
              <a:rPr lang="el-GR" dirty="0" smtClean="0"/>
              <a:t>είναι όποιοσδήποτε πλημμυρίζει τα ηλεκτρονικά ταχυδρομεία άλλων ατόμων με ανεπιθύμητη και ενοχλητική (ίσως και επικίνδυνη) αλληλογραφία</a:t>
            </a:r>
            <a:r>
              <a:rPr lang="en-GB" dirty="0" smtClean="0"/>
              <a:t>, </a:t>
            </a:r>
            <a:r>
              <a:rPr lang="el-GR" dirty="0" smtClean="0"/>
              <a:t>δηλαδή με </a:t>
            </a:r>
            <a:r>
              <a:rPr lang="en-GB" dirty="0" smtClean="0"/>
              <a:t>spam emails!</a:t>
            </a: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2935005" y="3912728"/>
            <a:ext cx="3690212" cy="2588226"/>
          </a:xfrm>
          <a:prstGeom prst="rect">
            <a:avLst/>
          </a:prstGeom>
        </p:spPr>
      </p:pic>
    </p:spTree>
    <p:extLst>
      <p:ext uri="{BB962C8B-B14F-4D97-AF65-F5344CB8AC3E}">
        <p14:creationId xmlns:p14="http://schemas.microsoft.com/office/powerpoint/2010/main" val="50328107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l-GR" dirty="0"/>
          </a:p>
        </p:txBody>
      </p:sp>
      <p:sp>
        <p:nvSpPr>
          <p:cNvPr id="3" name="Content Placeholder 2"/>
          <p:cNvSpPr>
            <a:spLocks noGrp="1"/>
          </p:cNvSpPr>
          <p:nvPr>
            <p:ph idx="1"/>
          </p:nvPr>
        </p:nvSpPr>
        <p:spPr/>
        <p:txBody>
          <a:bodyPr>
            <a:normAutofit/>
          </a:bodyPr>
          <a:lstStyle/>
          <a:p>
            <a:pPr lvl="1">
              <a:buFont typeface="Arial" pitchFamily="34" charset="0"/>
              <a:buChar char="•"/>
            </a:pPr>
            <a:r>
              <a:rPr lang="en-US" sz="2400" dirty="0"/>
              <a:t>Articles about spam</a:t>
            </a:r>
          </a:p>
          <a:p>
            <a:pPr marL="457200" lvl="1" indent="0">
              <a:buNone/>
            </a:pPr>
            <a:r>
              <a:rPr lang="en-US" sz="2400" dirty="0">
                <a:hlinkClick r:id="rId2"/>
              </a:rPr>
              <a:t>http://www.articles-about-spam.com</a:t>
            </a:r>
            <a:r>
              <a:rPr lang="en-US" sz="2400" dirty="0" smtClean="0">
                <a:hlinkClick r:id="rId2"/>
              </a:rPr>
              <a:t>/</a:t>
            </a:r>
            <a:endParaRPr lang="en-US" sz="2400" dirty="0" smtClean="0"/>
          </a:p>
          <a:p>
            <a:pPr marL="457200" lvl="1" indent="0">
              <a:buNone/>
            </a:pPr>
            <a:endParaRPr lang="en-US" sz="2400" dirty="0"/>
          </a:p>
          <a:p>
            <a:pPr lvl="1">
              <a:buFont typeface="Arial"/>
              <a:buChar char="•"/>
            </a:pPr>
            <a:r>
              <a:rPr lang="en-US" sz="2400" dirty="0" smtClean="0"/>
              <a:t>2006 </a:t>
            </a:r>
            <a:r>
              <a:rPr lang="en-US" sz="2400" dirty="0" err="1"/>
              <a:t>TREC</a:t>
            </a:r>
            <a:r>
              <a:rPr lang="en-US" sz="2400" dirty="0"/>
              <a:t> Public </a:t>
            </a:r>
            <a:r>
              <a:rPr lang="en-US" sz="2400" dirty="0" err="1"/>
              <a:t>Spam</a:t>
            </a:r>
            <a:r>
              <a:rPr lang="en-US" sz="2400" dirty="0"/>
              <a:t> Corpora</a:t>
            </a:r>
            <a:endParaRPr lang="el-GR" sz="2400" dirty="0"/>
          </a:p>
          <a:p>
            <a:pPr marL="0" indent="0">
              <a:buNone/>
            </a:pPr>
            <a:r>
              <a:rPr lang="en-US" sz="2400" dirty="0" smtClean="0"/>
              <a:t>       </a:t>
            </a:r>
            <a:r>
              <a:rPr lang="en-US" sz="2400" dirty="0" smtClean="0">
                <a:hlinkClick r:id="rId3"/>
              </a:rPr>
              <a:t>http</a:t>
            </a:r>
            <a:r>
              <a:rPr lang="en-US" sz="2400" dirty="0">
                <a:hlinkClick r:id="rId3"/>
              </a:rPr>
              <a:t>://plg.uwaterloo.ca/~gvcormac/treccorpus06</a:t>
            </a:r>
            <a:r>
              <a:rPr lang="en-US" sz="2400" dirty="0" smtClean="0">
                <a:hlinkClick r:id="rId3"/>
              </a:rPr>
              <a:t>/</a:t>
            </a:r>
            <a:endParaRPr lang="en-US" sz="2400" dirty="0" smtClean="0"/>
          </a:p>
          <a:p>
            <a:pPr marL="0" lvl="1" indent="0">
              <a:buNone/>
            </a:pPr>
            <a:endParaRPr lang="en-US" sz="2400" b="1" dirty="0" smtClean="0"/>
          </a:p>
          <a:p>
            <a:pPr marL="857250" lvl="2" indent="-457200">
              <a:buFont typeface="Arial"/>
              <a:buChar char="•"/>
            </a:pPr>
            <a:r>
              <a:rPr lang="en-US" dirty="0"/>
              <a:t>	</a:t>
            </a:r>
            <a:r>
              <a:rPr lang="en-US" dirty="0" smtClean="0"/>
              <a:t>2006 </a:t>
            </a:r>
            <a:r>
              <a:rPr lang="en-US" dirty="0" err="1"/>
              <a:t>TREC</a:t>
            </a:r>
            <a:r>
              <a:rPr lang="en-US" dirty="0"/>
              <a:t> Public </a:t>
            </a:r>
            <a:r>
              <a:rPr lang="en-US" dirty="0" err="1"/>
              <a:t>Spam</a:t>
            </a:r>
            <a:r>
              <a:rPr lang="en-US" dirty="0"/>
              <a:t> </a:t>
            </a:r>
            <a:r>
              <a:rPr lang="en-US" dirty="0" smtClean="0"/>
              <a:t>Corpora</a:t>
            </a:r>
          </a:p>
          <a:p>
            <a:pPr marL="400050" lvl="2" indent="0">
              <a:buNone/>
            </a:pPr>
            <a:r>
              <a:rPr lang="en-US" dirty="0" smtClean="0">
                <a:hlinkClick r:id="rId4"/>
              </a:rPr>
              <a:t>  http://plg.uwaterloo.ca/~gvcormac/treccorpus07/</a:t>
            </a:r>
            <a:endParaRPr lang="en-US" dirty="0" smtClean="0"/>
          </a:p>
          <a:p>
            <a:pPr marL="400050" lvl="2" indent="0">
              <a:buNone/>
            </a:pPr>
            <a:endParaRPr lang="en-US" sz="2000" dirty="0" smtClean="0"/>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16858722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a:spLocks noChangeArrowheads="1"/>
          </p:cNvSpPr>
          <p:nvPr/>
        </p:nvSpPr>
        <p:spPr bwMode="auto">
          <a:xfrm>
            <a:off x="3202441" y="1109424"/>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ea typeface="MS PGothic" pitchFamily="34" charset="-128"/>
              </a:defRPr>
            </a:lvl1pPr>
            <a:lvl2pPr marL="742950" indent="-285750">
              <a:defRPr>
                <a:solidFill>
                  <a:schemeClr val="tx1"/>
                </a:solidFill>
                <a:latin typeface="Constantia" pitchFamily="18" charset="0"/>
                <a:ea typeface="MS PGothic" pitchFamily="34" charset="-128"/>
              </a:defRPr>
            </a:lvl2pPr>
            <a:lvl3pPr marL="1143000" indent="-228600">
              <a:defRPr>
                <a:solidFill>
                  <a:schemeClr val="tx1"/>
                </a:solidFill>
                <a:latin typeface="Constantia" pitchFamily="18" charset="0"/>
                <a:ea typeface="MS PGothic" pitchFamily="34" charset="-128"/>
              </a:defRPr>
            </a:lvl3pPr>
            <a:lvl4pPr marL="1600200" indent="-228600">
              <a:defRPr>
                <a:solidFill>
                  <a:schemeClr val="tx1"/>
                </a:solidFill>
                <a:latin typeface="Constantia" pitchFamily="18" charset="0"/>
                <a:ea typeface="MS PGothic" pitchFamily="34" charset="-128"/>
              </a:defRPr>
            </a:lvl4pPr>
            <a:lvl5pPr marL="2057400" indent="-228600">
              <a:defRPr>
                <a:solidFill>
                  <a:schemeClr val="tx1"/>
                </a:solidFill>
                <a:latin typeface="Constantia" pitchFamily="18" charset="0"/>
                <a:ea typeface="MS PGothic" pitchFamily="34" charset="-128"/>
              </a:defRPr>
            </a:lvl5pPr>
            <a:lvl6pPr marL="2514600" indent="-228600" fontAlgn="base">
              <a:spcBef>
                <a:spcPct val="0"/>
              </a:spcBef>
              <a:spcAft>
                <a:spcPct val="0"/>
              </a:spcAft>
              <a:defRPr>
                <a:solidFill>
                  <a:schemeClr val="tx1"/>
                </a:solidFill>
                <a:latin typeface="Constantia" pitchFamily="18" charset="0"/>
                <a:ea typeface="MS PGothic" pitchFamily="34" charset="-128"/>
              </a:defRPr>
            </a:lvl6pPr>
            <a:lvl7pPr marL="2971800" indent="-228600" fontAlgn="base">
              <a:spcBef>
                <a:spcPct val="0"/>
              </a:spcBef>
              <a:spcAft>
                <a:spcPct val="0"/>
              </a:spcAft>
              <a:defRPr>
                <a:solidFill>
                  <a:schemeClr val="tx1"/>
                </a:solidFill>
                <a:latin typeface="Constantia" pitchFamily="18" charset="0"/>
                <a:ea typeface="MS PGothic" pitchFamily="34" charset="-128"/>
              </a:defRPr>
            </a:lvl7pPr>
            <a:lvl8pPr marL="3429000" indent="-228600" fontAlgn="base">
              <a:spcBef>
                <a:spcPct val="0"/>
              </a:spcBef>
              <a:spcAft>
                <a:spcPct val="0"/>
              </a:spcAft>
              <a:defRPr>
                <a:solidFill>
                  <a:schemeClr val="tx1"/>
                </a:solidFill>
                <a:latin typeface="Constantia" pitchFamily="18" charset="0"/>
                <a:ea typeface="MS PGothic" pitchFamily="34" charset="-128"/>
              </a:defRPr>
            </a:lvl8pPr>
            <a:lvl9pPr marL="3886200" indent="-228600" fontAlgn="base">
              <a:spcBef>
                <a:spcPct val="0"/>
              </a:spcBef>
              <a:spcAft>
                <a:spcPct val="0"/>
              </a:spcAft>
              <a:defRPr>
                <a:solidFill>
                  <a:schemeClr val="tx1"/>
                </a:solidFill>
                <a:latin typeface="Constantia" pitchFamily="18" charset="0"/>
                <a:ea typeface="MS PGothic" pitchFamily="34" charset="-128"/>
              </a:defRPr>
            </a:lvl9pPr>
          </a:lstStyle>
          <a:p>
            <a:r>
              <a:rPr lang="el-GR" sz="2400" dirty="0"/>
              <a:t>Ερωτήσεις / Απορίες  </a:t>
            </a:r>
            <a:endParaRPr lang="en-US" sz="2400" dirty="0"/>
          </a:p>
        </p:txBody>
      </p:sp>
      <p:sp>
        <p:nvSpPr>
          <p:cNvPr id="5" name="TextBox 6"/>
          <p:cNvSpPr txBox="1">
            <a:spLocks noChangeArrowheads="1"/>
          </p:cNvSpPr>
          <p:nvPr/>
        </p:nvSpPr>
        <p:spPr bwMode="auto">
          <a:xfrm>
            <a:off x="1817094" y="116632"/>
            <a:ext cx="56662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nstantia" pitchFamily="18" charset="0"/>
                <a:ea typeface="MS PGothic" pitchFamily="34" charset="-128"/>
              </a:defRPr>
            </a:lvl1pPr>
            <a:lvl2pPr marL="742950" indent="-285750">
              <a:defRPr>
                <a:solidFill>
                  <a:schemeClr val="tx1"/>
                </a:solidFill>
                <a:latin typeface="Constantia" pitchFamily="18" charset="0"/>
                <a:ea typeface="MS PGothic" pitchFamily="34" charset="-128"/>
              </a:defRPr>
            </a:lvl2pPr>
            <a:lvl3pPr marL="1143000" indent="-228600">
              <a:defRPr>
                <a:solidFill>
                  <a:schemeClr val="tx1"/>
                </a:solidFill>
                <a:latin typeface="Constantia" pitchFamily="18" charset="0"/>
                <a:ea typeface="MS PGothic" pitchFamily="34" charset="-128"/>
              </a:defRPr>
            </a:lvl3pPr>
            <a:lvl4pPr marL="1600200" indent="-228600">
              <a:defRPr>
                <a:solidFill>
                  <a:schemeClr val="tx1"/>
                </a:solidFill>
                <a:latin typeface="Constantia" pitchFamily="18" charset="0"/>
                <a:ea typeface="MS PGothic" pitchFamily="34" charset="-128"/>
              </a:defRPr>
            </a:lvl4pPr>
            <a:lvl5pPr marL="2057400" indent="-228600">
              <a:defRPr>
                <a:solidFill>
                  <a:schemeClr val="tx1"/>
                </a:solidFill>
                <a:latin typeface="Constantia" pitchFamily="18" charset="0"/>
                <a:ea typeface="MS PGothic" pitchFamily="34" charset="-128"/>
              </a:defRPr>
            </a:lvl5pPr>
            <a:lvl6pPr marL="2514600" indent="-228600" fontAlgn="base">
              <a:spcBef>
                <a:spcPct val="0"/>
              </a:spcBef>
              <a:spcAft>
                <a:spcPct val="0"/>
              </a:spcAft>
              <a:defRPr>
                <a:solidFill>
                  <a:schemeClr val="tx1"/>
                </a:solidFill>
                <a:latin typeface="Constantia" pitchFamily="18" charset="0"/>
                <a:ea typeface="MS PGothic" pitchFamily="34" charset="-128"/>
              </a:defRPr>
            </a:lvl6pPr>
            <a:lvl7pPr marL="2971800" indent="-228600" fontAlgn="base">
              <a:spcBef>
                <a:spcPct val="0"/>
              </a:spcBef>
              <a:spcAft>
                <a:spcPct val="0"/>
              </a:spcAft>
              <a:defRPr>
                <a:solidFill>
                  <a:schemeClr val="tx1"/>
                </a:solidFill>
                <a:latin typeface="Constantia" pitchFamily="18" charset="0"/>
                <a:ea typeface="MS PGothic" pitchFamily="34" charset="-128"/>
              </a:defRPr>
            </a:lvl7pPr>
            <a:lvl8pPr marL="3429000" indent="-228600" fontAlgn="base">
              <a:spcBef>
                <a:spcPct val="0"/>
              </a:spcBef>
              <a:spcAft>
                <a:spcPct val="0"/>
              </a:spcAft>
              <a:defRPr>
                <a:solidFill>
                  <a:schemeClr val="tx1"/>
                </a:solidFill>
                <a:latin typeface="Constantia" pitchFamily="18" charset="0"/>
                <a:ea typeface="MS PGothic" pitchFamily="34" charset="-128"/>
              </a:defRPr>
            </a:lvl8pPr>
            <a:lvl9pPr marL="3886200" indent="-228600" fontAlgn="base">
              <a:spcBef>
                <a:spcPct val="0"/>
              </a:spcBef>
              <a:spcAft>
                <a:spcPct val="0"/>
              </a:spcAft>
              <a:defRPr>
                <a:solidFill>
                  <a:schemeClr val="tx1"/>
                </a:solidFill>
                <a:latin typeface="Constantia" pitchFamily="18" charset="0"/>
                <a:ea typeface="MS PGothic" pitchFamily="34" charset="-128"/>
              </a:defRPr>
            </a:lvl9pPr>
          </a:lstStyle>
          <a:p>
            <a:pPr algn="ctr"/>
            <a:r>
              <a:rPr lang="el-GR" sz="4000" b="1" u="sng" dirty="0"/>
              <a:t>Τέλος Παρουσίασης</a:t>
            </a:r>
            <a:endParaRPr lang="en-US" sz="4000" b="1"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66" y="2276872"/>
            <a:ext cx="7207550" cy="273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13"/>
          <p:cNvSpPr txBox="1">
            <a:spLocks noChangeArrowheads="1"/>
          </p:cNvSpPr>
          <p:nvPr/>
        </p:nvSpPr>
        <p:spPr bwMode="auto">
          <a:xfrm>
            <a:off x="2915816" y="5501744"/>
            <a:ext cx="37877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ea typeface="MS PGothic" pitchFamily="34" charset="-128"/>
              </a:defRPr>
            </a:lvl1pPr>
            <a:lvl2pPr marL="742950" indent="-285750">
              <a:defRPr>
                <a:solidFill>
                  <a:schemeClr val="tx1"/>
                </a:solidFill>
                <a:latin typeface="Constantia" pitchFamily="18" charset="0"/>
                <a:ea typeface="MS PGothic" pitchFamily="34" charset="-128"/>
              </a:defRPr>
            </a:lvl2pPr>
            <a:lvl3pPr marL="1143000" indent="-228600">
              <a:defRPr>
                <a:solidFill>
                  <a:schemeClr val="tx1"/>
                </a:solidFill>
                <a:latin typeface="Constantia" pitchFamily="18" charset="0"/>
                <a:ea typeface="MS PGothic" pitchFamily="34" charset="-128"/>
              </a:defRPr>
            </a:lvl3pPr>
            <a:lvl4pPr marL="1600200" indent="-228600">
              <a:defRPr>
                <a:solidFill>
                  <a:schemeClr val="tx1"/>
                </a:solidFill>
                <a:latin typeface="Constantia" pitchFamily="18" charset="0"/>
                <a:ea typeface="MS PGothic" pitchFamily="34" charset="-128"/>
              </a:defRPr>
            </a:lvl4pPr>
            <a:lvl5pPr marL="2057400" indent="-228600">
              <a:defRPr>
                <a:solidFill>
                  <a:schemeClr val="tx1"/>
                </a:solidFill>
                <a:latin typeface="Constantia" pitchFamily="18" charset="0"/>
                <a:ea typeface="MS PGothic" pitchFamily="34" charset="-128"/>
              </a:defRPr>
            </a:lvl5pPr>
            <a:lvl6pPr marL="2514600" indent="-228600" fontAlgn="base">
              <a:spcBef>
                <a:spcPct val="0"/>
              </a:spcBef>
              <a:spcAft>
                <a:spcPct val="0"/>
              </a:spcAft>
              <a:defRPr>
                <a:solidFill>
                  <a:schemeClr val="tx1"/>
                </a:solidFill>
                <a:latin typeface="Constantia" pitchFamily="18" charset="0"/>
                <a:ea typeface="MS PGothic" pitchFamily="34" charset="-128"/>
              </a:defRPr>
            </a:lvl6pPr>
            <a:lvl7pPr marL="2971800" indent="-228600" fontAlgn="base">
              <a:spcBef>
                <a:spcPct val="0"/>
              </a:spcBef>
              <a:spcAft>
                <a:spcPct val="0"/>
              </a:spcAft>
              <a:defRPr>
                <a:solidFill>
                  <a:schemeClr val="tx1"/>
                </a:solidFill>
                <a:latin typeface="Constantia" pitchFamily="18" charset="0"/>
                <a:ea typeface="MS PGothic" pitchFamily="34" charset="-128"/>
              </a:defRPr>
            </a:lvl7pPr>
            <a:lvl8pPr marL="3429000" indent="-228600" fontAlgn="base">
              <a:spcBef>
                <a:spcPct val="0"/>
              </a:spcBef>
              <a:spcAft>
                <a:spcPct val="0"/>
              </a:spcAft>
              <a:defRPr>
                <a:solidFill>
                  <a:schemeClr val="tx1"/>
                </a:solidFill>
                <a:latin typeface="Constantia" pitchFamily="18" charset="0"/>
                <a:ea typeface="MS PGothic" pitchFamily="34" charset="-128"/>
              </a:defRPr>
            </a:lvl8pPr>
            <a:lvl9pPr marL="3886200" indent="-228600" fontAlgn="base">
              <a:spcBef>
                <a:spcPct val="0"/>
              </a:spcBef>
              <a:spcAft>
                <a:spcPct val="0"/>
              </a:spcAft>
              <a:defRPr>
                <a:solidFill>
                  <a:schemeClr val="tx1"/>
                </a:solidFill>
                <a:latin typeface="Constantia" pitchFamily="18" charset="0"/>
                <a:ea typeface="MS PGothic" pitchFamily="34" charset="-128"/>
              </a:defRPr>
            </a:lvl9pPr>
          </a:lstStyle>
          <a:p>
            <a:r>
              <a:rPr lang="el-GR" sz="3200" i="1" dirty="0"/>
              <a:t>Σας ευχαριστούμε </a:t>
            </a:r>
          </a:p>
          <a:p>
            <a:r>
              <a:rPr lang="el-GR" sz="3200" i="1" dirty="0"/>
              <a:t>για την προσοχή σας</a:t>
            </a:r>
            <a:endParaRPr lang="en-US" sz="3200" i="1" dirty="0"/>
          </a:p>
        </p:txBody>
      </p:sp>
      <p:sp>
        <p:nvSpPr>
          <p:cNvPr id="6" name="Rectangle 5"/>
          <p:cNvSpPr/>
          <p:nvPr/>
        </p:nvSpPr>
        <p:spPr>
          <a:xfrm>
            <a:off x="5448886" y="5158646"/>
            <a:ext cx="3695114" cy="369332"/>
          </a:xfrm>
          <a:prstGeom prst="rect">
            <a:avLst/>
          </a:prstGeom>
        </p:spPr>
        <p:txBody>
          <a:bodyPr wrap="none">
            <a:spAutoFit/>
          </a:bodyPr>
          <a:lstStyle/>
          <a:p>
            <a:r>
              <a:rPr lang="en-US" dirty="0"/>
              <a:t>http://www.jcdigita.com/eximconfig/</a:t>
            </a:r>
            <a:endParaRPr lang="el-GR" dirty="0"/>
          </a:p>
        </p:txBody>
      </p:sp>
    </p:spTree>
    <p:extLst>
      <p:ext uri="{BB962C8B-B14F-4D97-AF65-F5344CB8AC3E}">
        <p14:creationId xmlns:p14="http://schemas.microsoft.com/office/powerpoint/2010/main" val="34420132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27482"/>
            <a:ext cx="8229600" cy="5298681"/>
          </a:xfrm>
        </p:spPr>
        <p:txBody>
          <a:bodyPr/>
          <a:lstStyle/>
          <a:p>
            <a:pPr marL="0" indent="0">
              <a:buNone/>
            </a:pPr>
            <a:r>
              <a:rPr lang="en-US" dirty="0"/>
              <a:t>s</a:t>
            </a:r>
            <a:r>
              <a:rPr lang="en-US" dirty="0" smtClean="0"/>
              <a:t>o………</a:t>
            </a:r>
          </a:p>
          <a:p>
            <a:pPr marL="0" indent="0">
              <a:buNone/>
            </a:pPr>
            <a:endParaRPr lang="en-US" dirty="0"/>
          </a:p>
          <a:p>
            <a:pPr marL="0" indent="0">
              <a:buNone/>
            </a:pPr>
            <a:r>
              <a:rPr lang="en-US" dirty="0" smtClean="0"/>
              <a:t>     are you a spammer?????????</a:t>
            </a:r>
          </a:p>
          <a:p>
            <a:pPr marL="0" indent="0">
              <a:buNone/>
            </a:pPr>
            <a:endParaRPr lang="en-US" dirty="0"/>
          </a:p>
          <a:p>
            <a:pPr marL="0" indent="0">
              <a:buNone/>
            </a:pPr>
            <a:r>
              <a:rPr lang="en-US" dirty="0" smtClean="0"/>
              <a:t>You better check out!!!!</a:t>
            </a:r>
            <a:endParaRPr lang="en-US" dirty="0"/>
          </a:p>
        </p:txBody>
      </p:sp>
      <p:pic>
        <p:nvPicPr>
          <p:cNvPr id="4" name="Picture 3"/>
          <p:cNvPicPr>
            <a:picLocks noChangeAspect="1"/>
          </p:cNvPicPr>
          <p:nvPr/>
        </p:nvPicPr>
        <p:blipFill>
          <a:blip r:embed="rId2"/>
          <a:stretch>
            <a:fillRect/>
          </a:stretch>
        </p:blipFill>
        <p:spPr>
          <a:xfrm>
            <a:off x="5475861" y="1674805"/>
            <a:ext cx="2912953" cy="2733141"/>
          </a:xfrm>
          <a:prstGeom prst="rect">
            <a:avLst/>
          </a:prstGeom>
        </p:spPr>
      </p:pic>
    </p:spTree>
    <p:extLst>
      <p:ext uri="{BB962C8B-B14F-4D97-AF65-F5344CB8AC3E}">
        <p14:creationId xmlns:p14="http://schemas.microsoft.com/office/powerpoint/2010/main" val="42234684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filters</a:t>
            </a:r>
            <a:endParaRPr lang="en-US" dirty="0"/>
          </a:p>
        </p:txBody>
      </p:sp>
      <p:sp>
        <p:nvSpPr>
          <p:cNvPr id="3" name="Content Placeholder 2"/>
          <p:cNvSpPr>
            <a:spLocks noGrp="1"/>
          </p:cNvSpPr>
          <p:nvPr>
            <p:ph idx="1"/>
          </p:nvPr>
        </p:nvSpPr>
        <p:spPr>
          <a:xfrm>
            <a:off x="457200" y="1600200"/>
            <a:ext cx="8229600" cy="2575699"/>
          </a:xfrm>
        </p:spPr>
        <p:txBody>
          <a:bodyPr>
            <a:normAutofit fontScale="92500" lnSpcReduction="20000"/>
          </a:bodyPr>
          <a:lstStyle/>
          <a:p>
            <a:pPr marL="0" indent="0">
              <a:buNone/>
            </a:pPr>
            <a:r>
              <a:rPr lang="el-GR" dirty="0" smtClean="0"/>
              <a:t>Είναι τα φίλτρα που χρησιμοποιούνται ώστε να αποφασιστεί κατά πόσο ένα </a:t>
            </a:r>
            <a:r>
              <a:rPr lang="en-GB" dirty="0" smtClean="0"/>
              <a:t>email </a:t>
            </a:r>
            <a:r>
              <a:rPr lang="el-GR" dirty="0" smtClean="0"/>
              <a:t>είναι </a:t>
            </a:r>
            <a:r>
              <a:rPr lang="en-GB" dirty="0" smtClean="0"/>
              <a:t>spam. </a:t>
            </a:r>
            <a:r>
              <a:rPr lang="el-GR" dirty="0" smtClean="0"/>
              <a:t>Χωρίζονται σε δύο βασικές κατηγορίες:</a:t>
            </a:r>
            <a:endParaRPr lang="en-GB" dirty="0" smtClean="0"/>
          </a:p>
          <a:p>
            <a:pPr marL="0" indent="0">
              <a:buNone/>
            </a:pPr>
            <a:endParaRPr lang="el-GR" dirty="0" smtClean="0"/>
          </a:p>
          <a:p>
            <a:pPr marL="514350" indent="-514350">
              <a:buFont typeface="+mj-lt"/>
              <a:buAutoNum type="arabicPeriod"/>
            </a:pPr>
            <a:r>
              <a:rPr lang="en-US" dirty="0" smtClean="0"/>
              <a:t>S</a:t>
            </a:r>
            <a:r>
              <a:rPr lang="en-GB" dirty="0" err="1" smtClean="0"/>
              <a:t>erver</a:t>
            </a:r>
            <a:r>
              <a:rPr lang="en-GB" dirty="0" smtClean="0"/>
              <a:t> filters</a:t>
            </a:r>
          </a:p>
          <a:p>
            <a:pPr marL="514350" indent="-514350">
              <a:buFont typeface="+mj-lt"/>
              <a:buAutoNum type="arabicPeriod"/>
            </a:pPr>
            <a:r>
              <a:rPr lang="en-US" dirty="0" smtClean="0"/>
              <a:t>C</a:t>
            </a:r>
            <a:r>
              <a:rPr lang="en-GB" dirty="0" err="1" smtClean="0"/>
              <a:t>lient</a:t>
            </a:r>
            <a:r>
              <a:rPr lang="en-GB" dirty="0" smtClean="0"/>
              <a:t> filters</a:t>
            </a:r>
            <a:r>
              <a:rPr lang="el-GR" dirty="0" smtClean="0"/>
              <a:t>    </a:t>
            </a:r>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3606800" y="2944297"/>
            <a:ext cx="5080000" cy="3764447"/>
          </a:xfrm>
          <a:prstGeom prst="rect">
            <a:avLst/>
          </a:prstGeom>
        </p:spPr>
      </p:pic>
    </p:spTree>
    <p:extLst>
      <p:ext uri="{BB962C8B-B14F-4D97-AF65-F5344CB8AC3E}">
        <p14:creationId xmlns:p14="http://schemas.microsoft.com/office/powerpoint/2010/main" val="12604848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488"/>
            <a:ext cx="8229600" cy="1193115"/>
          </a:xfrm>
        </p:spPr>
        <p:txBody>
          <a:bodyPr>
            <a:normAutofit fontScale="85000" lnSpcReduction="20000"/>
          </a:bodyPr>
          <a:lstStyle/>
          <a:p>
            <a:pPr marL="0" indent="0">
              <a:buNone/>
            </a:pPr>
            <a:r>
              <a:rPr lang="el-GR" dirty="0" smtClean="0"/>
              <a:t>Οι </a:t>
            </a:r>
            <a:r>
              <a:rPr lang="en-GB" dirty="0" smtClean="0"/>
              <a:t>spammers </a:t>
            </a:r>
            <a:r>
              <a:rPr lang="el-GR" dirty="0" smtClean="0"/>
              <a:t>εκμεταλλεύονται το ενδιαφέρον και την περιέργειά μας για πρόσφατα μεγάλα-σπουδαία γεγονότα!</a:t>
            </a:r>
            <a:r>
              <a:rPr lang="en-GB" dirty="0" smtClean="0"/>
              <a:t>!!</a:t>
            </a:r>
            <a:endParaRPr lang="en-US" dirty="0"/>
          </a:p>
        </p:txBody>
      </p:sp>
      <p:pic>
        <p:nvPicPr>
          <p:cNvPr id="4" name="Picture 3" descr="Screen shot 2012-04-20 at 4.4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76" y="1231603"/>
            <a:ext cx="7715400" cy="5041868"/>
          </a:xfrm>
          <a:prstGeom prst="rect">
            <a:avLst/>
          </a:prstGeom>
        </p:spPr>
      </p:pic>
      <p:sp>
        <p:nvSpPr>
          <p:cNvPr id="2" name="Rectangle 1"/>
          <p:cNvSpPr/>
          <p:nvPr/>
        </p:nvSpPr>
        <p:spPr>
          <a:xfrm>
            <a:off x="457200" y="6273471"/>
            <a:ext cx="8008576" cy="369332"/>
          </a:xfrm>
          <a:prstGeom prst="rect">
            <a:avLst/>
          </a:prstGeom>
        </p:spPr>
        <p:txBody>
          <a:bodyPr wrap="square">
            <a:spAutoFit/>
          </a:bodyPr>
          <a:lstStyle/>
          <a:p>
            <a:r>
              <a:rPr lang="nl-NL" dirty="0"/>
              <a:t>http://</a:t>
            </a:r>
            <a:r>
              <a:rPr lang="nl-NL" dirty="0" err="1"/>
              <a:t>blog.spamfighter.com</a:t>
            </a:r>
            <a:r>
              <a:rPr lang="nl-NL" dirty="0"/>
              <a:t>/anti-spam-2/beware-</a:t>
            </a:r>
            <a:r>
              <a:rPr lang="nl-NL" dirty="0" err="1"/>
              <a:t>osama</a:t>
            </a:r>
            <a:r>
              <a:rPr lang="nl-NL" dirty="0"/>
              <a:t>-bin-laden-</a:t>
            </a:r>
            <a:r>
              <a:rPr lang="nl-NL" dirty="0" err="1"/>
              <a:t>spam.html</a:t>
            </a:r>
            <a:endParaRPr lang="en-US" dirty="0"/>
          </a:p>
        </p:txBody>
      </p:sp>
    </p:spTree>
    <p:extLst>
      <p:ext uri="{BB962C8B-B14F-4D97-AF65-F5344CB8AC3E}">
        <p14:creationId xmlns:p14="http://schemas.microsoft.com/office/powerpoint/2010/main" val="21507181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1286366"/>
          </a:xfrm>
        </p:spPr>
        <p:txBody>
          <a:bodyPr/>
          <a:lstStyle/>
          <a:p>
            <a:pPr marL="0" indent="0">
              <a:buNone/>
            </a:pPr>
            <a:r>
              <a:rPr lang="el-GR" dirty="0" smtClean="0"/>
              <a:t>Οι </a:t>
            </a:r>
            <a:r>
              <a:rPr lang="en-GB" dirty="0" smtClean="0"/>
              <a:t>spammers </a:t>
            </a:r>
            <a:r>
              <a:rPr lang="el-GR" dirty="0" smtClean="0"/>
              <a:t>εκμεταλλεύονται τις ανάγκες μας(βιολογικές ανάγκες, χρήμα κλπ)</a:t>
            </a:r>
            <a:endParaRPr lang="en-US" dirty="0"/>
          </a:p>
        </p:txBody>
      </p:sp>
      <p:pic>
        <p:nvPicPr>
          <p:cNvPr id="2" name="Picture 1" descr="Screen shot 2012-04-23 at 9.05.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484784"/>
            <a:ext cx="8064896" cy="4824536"/>
          </a:xfrm>
          <a:prstGeom prst="rect">
            <a:avLst/>
          </a:prstGeom>
        </p:spPr>
      </p:pic>
    </p:spTree>
    <p:extLst>
      <p:ext uri="{BB962C8B-B14F-4D97-AF65-F5344CB8AC3E}">
        <p14:creationId xmlns:p14="http://schemas.microsoft.com/office/powerpoint/2010/main" val="26659866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Γιατί είναι τόσο δύσκολο να «πιαστεί»</a:t>
            </a:r>
            <a:r>
              <a:rPr lang="en-GB" dirty="0" smtClean="0"/>
              <a:t> </a:t>
            </a:r>
            <a:r>
              <a:rPr lang="el-GR" dirty="0" smtClean="0"/>
              <a:t>ένας </a:t>
            </a:r>
            <a:r>
              <a:rPr lang="en-GB" dirty="0" smtClean="0"/>
              <a:t>spammer</a:t>
            </a:r>
            <a:r>
              <a:rPr lang="el-GR" dirty="0"/>
              <a:t> </a:t>
            </a:r>
            <a:r>
              <a:rPr lang="el-GR" dirty="0" smtClean="0"/>
              <a:t>;</a:t>
            </a:r>
            <a:endParaRPr lang="en-US" dirty="0"/>
          </a:p>
        </p:txBody>
      </p:sp>
      <p:sp>
        <p:nvSpPr>
          <p:cNvPr id="3" name="Content Placeholder 2"/>
          <p:cNvSpPr>
            <a:spLocks noGrp="1"/>
          </p:cNvSpPr>
          <p:nvPr>
            <p:ph idx="1"/>
          </p:nvPr>
        </p:nvSpPr>
        <p:spPr>
          <a:xfrm>
            <a:off x="457200" y="1616477"/>
            <a:ext cx="8229600" cy="2963541"/>
          </a:xfrm>
        </p:spPr>
        <p:txBody>
          <a:bodyPr/>
          <a:lstStyle/>
          <a:p>
            <a:r>
              <a:rPr lang="el-GR" dirty="0" smtClean="0"/>
              <a:t>Οι </a:t>
            </a:r>
            <a:r>
              <a:rPr lang="en-GB" dirty="0" smtClean="0"/>
              <a:t>spammers </a:t>
            </a:r>
            <a:r>
              <a:rPr lang="el-GR" dirty="0" smtClean="0"/>
              <a:t>έχουν μάθει να «ξεγελούν» πολλά </a:t>
            </a:r>
            <a:r>
              <a:rPr lang="en-GB" dirty="0" smtClean="0"/>
              <a:t>anti-spamming </a:t>
            </a:r>
            <a:r>
              <a:rPr lang="el-GR" dirty="0" smtClean="0"/>
              <a:t>προγράμματα!</a:t>
            </a:r>
          </a:p>
          <a:p>
            <a:r>
              <a:rPr lang="el-GR" dirty="0" smtClean="0"/>
              <a:t>Έχουν μάθει να παραμένουν ανώνυμοι!</a:t>
            </a:r>
          </a:p>
          <a:p>
            <a:r>
              <a:rPr lang="el-GR" dirty="0" smtClean="0"/>
              <a:t>Οι «προσεκτικοί» και «έξυπνοι» </a:t>
            </a:r>
            <a:r>
              <a:rPr lang="en-GB" dirty="0" smtClean="0"/>
              <a:t>spammers </a:t>
            </a:r>
            <a:r>
              <a:rPr lang="el-GR" dirty="0" smtClean="0"/>
              <a:t>χρησιμοποιούν </a:t>
            </a:r>
            <a:r>
              <a:rPr lang="en-GB" dirty="0" smtClean="0"/>
              <a:t>proxy servers!</a:t>
            </a:r>
            <a:endParaRPr lang="en-US" dirty="0"/>
          </a:p>
        </p:txBody>
      </p:sp>
      <p:pic>
        <p:nvPicPr>
          <p:cNvPr id="4" name="Picture 3"/>
          <p:cNvPicPr>
            <a:picLocks noChangeAspect="1"/>
          </p:cNvPicPr>
          <p:nvPr/>
        </p:nvPicPr>
        <p:blipFill>
          <a:blip r:embed="rId3"/>
          <a:stretch>
            <a:fillRect/>
          </a:stretch>
        </p:blipFill>
        <p:spPr>
          <a:xfrm>
            <a:off x="2789857" y="4580017"/>
            <a:ext cx="3367071" cy="1995139"/>
          </a:xfrm>
          <a:prstGeom prst="rect">
            <a:avLst/>
          </a:prstGeom>
        </p:spPr>
      </p:pic>
    </p:spTree>
    <p:extLst>
      <p:ext uri="{BB962C8B-B14F-4D97-AF65-F5344CB8AC3E}">
        <p14:creationId xmlns:p14="http://schemas.microsoft.com/office/powerpoint/2010/main" val="19577105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Τρόποι Αποφυγής του </a:t>
            </a:r>
            <a:r>
              <a:rPr lang="en-GB" dirty="0" smtClean="0"/>
              <a:t>spam</a:t>
            </a:r>
            <a:endParaRPr lang="en-US" dirty="0"/>
          </a:p>
        </p:txBody>
      </p:sp>
      <p:sp>
        <p:nvSpPr>
          <p:cNvPr id="3" name="Content Placeholder 2"/>
          <p:cNvSpPr>
            <a:spLocks noGrp="1"/>
          </p:cNvSpPr>
          <p:nvPr>
            <p:ph idx="1"/>
          </p:nvPr>
        </p:nvSpPr>
        <p:spPr>
          <a:xfrm>
            <a:off x="457200" y="1616476"/>
            <a:ext cx="8229600" cy="4849431"/>
          </a:xfrm>
        </p:spPr>
        <p:txBody>
          <a:bodyPr>
            <a:normAutofit fontScale="70000" lnSpcReduction="20000"/>
          </a:bodyPr>
          <a:lstStyle/>
          <a:p>
            <a:r>
              <a:rPr lang="el-GR" dirty="0" smtClean="0"/>
              <a:t>Χρησιμοποίηση </a:t>
            </a:r>
            <a:r>
              <a:rPr lang="en-GB" dirty="0" smtClean="0"/>
              <a:t>Anti-Spamming </a:t>
            </a:r>
            <a:r>
              <a:rPr lang="el-GR" dirty="0" smtClean="0"/>
              <a:t>προγραμμάτων</a:t>
            </a:r>
          </a:p>
          <a:p>
            <a:r>
              <a:rPr lang="el-GR" dirty="0" smtClean="0"/>
              <a:t>Δεν ανοίγουμε ιστοσελίδες οι οποίες είναι μέρος ενός </a:t>
            </a:r>
            <a:r>
              <a:rPr lang="en-GB" dirty="0" smtClean="0"/>
              <a:t>email </a:t>
            </a:r>
            <a:r>
              <a:rPr lang="el-GR" dirty="0" smtClean="0"/>
              <a:t>από κάποιο πρόσωπο, εκτός και αν είμαστε απόλυτα βέβαιοι για το περιεχόμενό τους</a:t>
            </a:r>
          </a:p>
          <a:p>
            <a:r>
              <a:rPr lang="el-GR" dirty="0" smtClean="0"/>
              <a:t>Δεν δίνουμε τα προσωπικά μας στοιχεία όπουδήποτε, εκτός και αν είμαστε απολύτως βέβαιοι ότι κάτι τέτοιο δέν θα είναι επιβλαβές</a:t>
            </a:r>
          </a:p>
          <a:p>
            <a:r>
              <a:rPr lang="el-GR" dirty="0" smtClean="0"/>
              <a:t>Χρήση καλού </a:t>
            </a:r>
            <a:r>
              <a:rPr lang="en-GB" dirty="0" smtClean="0"/>
              <a:t>anti-virus</a:t>
            </a:r>
            <a:endParaRPr lang="el-GR" dirty="0" smtClean="0"/>
          </a:p>
          <a:p>
            <a:r>
              <a:rPr lang="el-GR" dirty="0" smtClean="0"/>
              <a:t>Δεν τρέχουμε προγράμματα που είναι </a:t>
            </a:r>
            <a:r>
              <a:rPr lang="en-GB" dirty="0" smtClean="0"/>
              <a:t>attached </a:t>
            </a:r>
            <a:r>
              <a:rPr lang="el-GR" dirty="0" smtClean="0"/>
              <a:t>σε </a:t>
            </a:r>
            <a:r>
              <a:rPr lang="en-GB" dirty="0" smtClean="0"/>
              <a:t>emails </a:t>
            </a:r>
            <a:r>
              <a:rPr lang="el-GR" dirty="0" smtClean="0"/>
              <a:t>από κάποιο άγνωστο</a:t>
            </a:r>
          </a:p>
          <a:p>
            <a:r>
              <a:rPr lang="el-GR" dirty="0" smtClean="0"/>
              <a:t>Αποφυγεύγουμε να έχουμε το όνομα του </a:t>
            </a:r>
            <a:r>
              <a:rPr lang="en-GB" dirty="0" smtClean="0"/>
              <a:t>e-mail account </a:t>
            </a:r>
            <a:r>
              <a:rPr lang="el-GR" dirty="0" smtClean="0"/>
              <a:t>μας σε κάποια σελίδα στο διαδίκτυο αν δέν υπάρχει ιδιαίτερος λόγος</a:t>
            </a:r>
          </a:p>
          <a:p>
            <a:r>
              <a:rPr lang="el-GR" dirty="0" smtClean="0"/>
              <a:t>Χρησιμοποίηση</a:t>
            </a:r>
            <a:r>
              <a:rPr lang="en-GB" dirty="0" smtClean="0"/>
              <a:t> </a:t>
            </a:r>
            <a:r>
              <a:rPr lang="el-GR" dirty="0" smtClean="0"/>
              <a:t>αξιόπιστων </a:t>
            </a:r>
            <a:r>
              <a:rPr lang="en-GB" dirty="0" smtClean="0"/>
              <a:t>web browsers</a:t>
            </a:r>
            <a:endParaRPr lang="el-GR" dirty="0" smtClean="0"/>
          </a:p>
          <a:p>
            <a:r>
              <a:rPr lang="el-GR" dirty="0" smtClean="0"/>
              <a:t>Δεν αποφεύγουμε τα διάφορα </a:t>
            </a:r>
            <a:r>
              <a:rPr lang="en-GB" dirty="0" smtClean="0"/>
              <a:t>updates. </a:t>
            </a:r>
            <a:r>
              <a:rPr lang="el-GR" dirty="0" smtClean="0"/>
              <a:t>Κάθε </a:t>
            </a:r>
            <a:r>
              <a:rPr lang="en-GB" dirty="0" smtClean="0"/>
              <a:t>update, </a:t>
            </a:r>
            <a:r>
              <a:rPr lang="el-GR" dirty="0" smtClean="0"/>
              <a:t>έχει ώς αποτέλεσμα το σύστημα να γίνει πιο ασφαλές και αξιόπιστο.</a:t>
            </a:r>
          </a:p>
          <a:p>
            <a:endParaRPr lang="en-US" dirty="0"/>
          </a:p>
        </p:txBody>
      </p:sp>
    </p:spTree>
    <p:extLst>
      <p:ext uri="{BB962C8B-B14F-4D97-AF65-F5344CB8AC3E}">
        <p14:creationId xmlns:p14="http://schemas.microsoft.com/office/powerpoint/2010/main" val="23251786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2164</Words>
  <Application>Microsoft Macintosh PowerPoint</Application>
  <PresentationFormat>On-screen Show (4:3)</PresentationFormat>
  <Paragraphs>233</Paragraphs>
  <Slides>31</Slides>
  <Notes>10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Apache SpamAssassin: The Powerful #1 Open-Source Spam Filter</vt:lpstr>
      <vt:lpstr>Spam email μπορεί να είναι...</vt:lpstr>
      <vt:lpstr>Τι είναι οι “spammers”</vt:lpstr>
      <vt:lpstr>PowerPoint Presentation</vt:lpstr>
      <vt:lpstr>Spam filters</vt:lpstr>
      <vt:lpstr>PowerPoint Presentation</vt:lpstr>
      <vt:lpstr>PowerPoint Presentation</vt:lpstr>
      <vt:lpstr>Γιατί είναι τόσο δύσκολο να «πιαστεί» ένας spammer ;</vt:lpstr>
      <vt:lpstr>Τρόποι Αποφυγής του spam</vt:lpstr>
      <vt:lpstr>Τι είναι το SpamAssassin </vt:lpstr>
      <vt:lpstr>Πως δουλεύει το  Spamassasin  </vt:lpstr>
      <vt:lpstr>Πλεονεκτήματα του SpamAssassin </vt:lpstr>
      <vt:lpstr> Τι είναι το Bayesian spam filtering και πώς δουλεύει  </vt:lpstr>
      <vt:lpstr>Μερικοί Ενδεικτικοί κανόνες</vt:lpstr>
      <vt:lpstr>Εργαλεία που εγκαταστήσαμε</vt:lpstr>
      <vt:lpstr>Για ποιο λόγο χρειάζονται</vt:lpstr>
      <vt:lpstr>Εγκατάσταση/Δυσκολίες</vt:lpstr>
      <vt:lpstr>Αρχιτεκτονική εγκατάστασης</vt:lpstr>
      <vt:lpstr>Φιλτράρισμα και αναγνώριση Spam</vt:lpstr>
      <vt:lpstr>Εκπαίδευση του spamassassin</vt:lpstr>
      <vt:lpstr>Εκπαίδευση του spamassassin</vt:lpstr>
      <vt:lpstr>Εκπαίδευση του spamassassin</vt:lpstr>
      <vt:lpstr>Τροποποίηση Βαθμολογιών</vt:lpstr>
      <vt:lpstr>Τροποποίηση Βαθμολογιών</vt:lpstr>
      <vt:lpstr>Τροποποίηση Βαθμολογιών</vt:lpstr>
      <vt:lpstr>Ανανεώσεις</vt:lpstr>
      <vt:lpstr>Γραφική Παράσταση</vt:lpstr>
      <vt:lpstr>References</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dc:title>
  <dc:creator>Marios</dc:creator>
  <cp:lastModifiedBy>Marios Michael</cp:lastModifiedBy>
  <cp:revision>43</cp:revision>
  <dcterms:created xsi:type="dcterms:W3CDTF">2012-04-23T17:13:33Z</dcterms:created>
  <dcterms:modified xsi:type="dcterms:W3CDTF">2012-04-24T07:58:09Z</dcterms:modified>
</cp:coreProperties>
</file>