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7"/>
  </p:notesMasterIdLst>
  <p:sldIdLst>
    <p:sldId id="256" r:id="rId2"/>
    <p:sldId id="271" r:id="rId3"/>
    <p:sldId id="272" r:id="rId4"/>
    <p:sldId id="273" r:id="rId5"/>
    <p:sldId id="274" r:id="rId6"/>
    <p:sldId id="275" r:id="rId7"/>
    <p:sldId id="262" r:id="rId8"/>
    <p:sldId id="263" r:id="rId9"/>
    <p:sldId id="264" r:id="rId10"/>
    <p:sldId id="270" r:id="rId11"/>
    <p:sldId id="276" r:id="rId12"/>
    <p:sldId id="277" r:id="rId13"/>
    <p:sldId id="278" r:id="rId14"/>
    <p:sldId id="279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C6D5"/>
    <a:srgbClr val="FF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29" autoAdjust="0"/>
  </p:normalViewPr>
  <p:slideViewPr>
    <p:cSldViewPr>
      <p:cViewPr varScale="1">
        <p:scale>
          <a:sx n="80" d="100"/>
          <a:sy n="80" d="100"/>
        </p:scale>
        <p:origin x="-15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74A16-F96E-4351-8BF0-E3D3DA19BA92}" type="datetimeFigureOut">
              <a:rPr lang="el-GR" smtClean="0"/>
              <a:pPr/>
              <a:t>23/4/2012</a:t>
            </a:fld>
            <a:endParaRPr lang="el-G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DD484-F154-4B55-84FD-F7ED554FFF6B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313854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DD484-F154-4B55-84FD-F7ED554FFF6B}" type="slidenum">
              <a:rPr lang="el-GR" smtClean="0"/>
              <a:pPr/>
              <a:t>1</a:t>
            </a:fld>
            <a:endParaRPr lang="el-G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DD484-F154-4B55-84FD-F7ED554FFF6B}" type="slidenum">
              <a:rPr lang="el-GR" smtClean="0"/>
              <a:pPr/>
              <a:t>10</a:t>
            </a:fld>
            <a:endParaRPr lang="el-G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l-G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DD484-F154-4B55-84FD-F7ED554FFF6B}" type="slidenum">
              <a:rPr lang="el-GR" smtClean="0"/>
              <a:pPr/>
              <a:t>11</a:t>
            </a:fld>
            <a:endParaRPr lang="el-G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lvl="1"/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DD484-F154-4B55-84FD-F7ED554FFF6B}" type="slidenum">
              <a:rPr lang="el-GR" smtClean="0"/>
              <a:pPr/>
              <a:t>12</a:t>
            </a:fld>
            <a:endParaRPr lang="el-G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DD484-F154-4B55-84FD-F7ED554FFF6B}" type="slidenum">
              <a:rPr lang="el-GR" smtClean="0"/>
              <a:pPr/>
              <a:t>13</a:t>
            </a:fld>
            <a:endParaRPr lang="el-G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DD484-F154-4B55-84FD-F7ED554FFF6B}" type="slidenum">
              <a:rPr lang="el-GR" smtClean="0"/>
              <a:pPr/>
              <a:t>14</a:t>
            </a:fld>
            <a:endParaRPr lang="el-G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DD484-F154-4B55-84FD-F7ED554FFF6B}" type="slidenum">
              <a:rPr lang="el-GR" smtClean="0"/>
              <a:pPr/>
              <a:t>15</a:t>
            </a:fld>
            <a:endParaRPr lang="el-G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l-G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DD484-F154-4B55-84FD-F7ED554FFF6B}" type="slidenum">
              <a:rPr lang="el-GR" smtClean="0"/>
              <a:pPr/>
              <a:t>2</a:t>
            </a:fld>
            <a:endParaRPr lang="el-G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DD484-F154-4B55-84FD-F7ED554FFF6B}" type="slidenum">
              <a:rPr lang="el-GR" smtClean="0"/>
              <a:pPr/>
              <a:t>3</a:t>
            </a:fld>
            <a:endParaRPr lang="el-G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DD484-F154-4B55-84FD-F7ED554FFF6B}" type="slidenum">
              <a:rPr lang="el-GR" smtClean="0"/>
              <a:pPr/>
              <a:t>4</a:t>
            </a:fld>
            <a:endParaRPr lang="el-G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DD484-F154-4B55-84FD-F7ED554FFF6B}" type="slidenum">
              <a:rPr lang="el-GR" smtClean="0"/>
              <a:pPr/>
              <a:t>5</a:t>
            </a:fld>
            <a:endParaRPr lang="el-G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DD484-F154-4B55-84FD-F7ED554FFF6B}" type="slidenum">
              <a:rPr lang="el-GR" smtClean="0"/>
              <a:pPr/>
              <a:t>6</a:t>
            </a:fld>
            <a:endParaRPr lang="el-G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DD484-F154-4B55-84FD-F7ED554FFF6B}" type="slidenum">
              <a:rPr lang="el-GR" smtClean="0"/>
              <a:pPr/>
              <a:t>7</a:t>
            </a:fld>
            <a:endParaRPr lang="el-G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DD484-F154-4B55-84FD-F7ED554FFF6B}" type="slidenum">
              <a:rPr lang="el-GR" smtClean="0"/>
              <a:pPr/>
              <a:t>8</a:t>
            </a:fld>
            <a:endParaRPr lang="el-G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DD484-F154-4B55-84FD-F7ED554FFF6B}" type="slidenum">
              <a:rPr lang="el-GR" smtClean="0"/>
              <a:pPr/>
              <a:t>9</a:t>
            </a:fld>
            <a:endParaRPr lang="el-G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40CB-5CB2-4CFB-A3AD-82CE97BF6364}" type="datetime1">
              <a:rPr lang="en-US" smtClean="0"/>
              <a:pPr/>
              <a:t>4/23/2012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3B20-093E-4DAA-8110-E3E8CBCAA4B3}" type="datetime1">
              <a:rPr lang="en-US" smtClean="0"/>
              <a:pPr/>
              <a:t>4/23/2012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8E4D-5CDB-41D0-988B-ADB9CD50181F}" type="datetime1">
              <a:rPr lang="en-US" smtClean="0"/>
              <a:pPr/>
              <a:t>4/23/2012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76263" indent="-274320">
              <a:buFont typeface="Wingdings 2" pitchFamily="18" charset="2"/>
              <a:buChar char="é"/>
              <a:defRPr/>
            </a:lvl2pPr>
            <a:lvl3pPr marL="855663" indent="-228600"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95936" y="6237312"/>
            <a:ext cx="3786690" cy="365125"/>
          </a:xfrm>
        </p:spPr>
        <p:txBody>
          <a:bodyPr/>
          <a:lstStyle/>
          <a:p>
            <a:fld id="{37AC03E2-BA57-4949-905D-2E6D05B3E854}" type="datetime1">
              <a:rPr lang="en-US" smtClean="0"/>
              <a:pPr/>
              <a:t>4/23/2012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237312"/>
            <a:ext cx="1161826" cy="365125"/>
          </a:xfrm>
        </p:spPr>
        <p:txBody>
          <a:bodyPr/>
          <a:lstStyle>
            <a:lvl1pPr>
              <a:defRPr sz="1100"/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527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D7C9-99F5-4477-ABEC-E1EE726439FC}" type="datetime1">
              <a:rPr lang="en-US" smtClean="0"/>
              <a:pPr/>
              <a:t>4/23/2012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AAE-93B1-4277-AB39-261C6DE4195B}" type="datetime1">
              <a:rPr lang="en-US" smtClean="0"/>
              <a:pPr/>
              <a:t>4/23/2012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119EF-ADDC-457E-AF80-2B8E48BF5CC2}" type="datetime1">
              <a:rPr lang="en-US" smtClean="0"/>
              <a:pPr/>
              <a:t>4/23/2012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BB47-F68C-427B-A57C-272777652455}" type="datetime1">
              <a:rPr lang="en-US" smtClean="0"/>
              <a:pPr/>
              <a:t>4/23/2012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C755-4FC2-44BB-8231-6237883BADCD}" type="datetime1">
              <a:rPr lang="en-US" smtClean="0"/>
              <a:pPr/>
              <a:t>4/23/2012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EE57-5501-4EB7-817A-86B93CC07474}" type="datetime1">
              <a:rPr lang="en-US" smtClean="0"/>
              <a:pPr/>
              <a:t>4/23/2012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353B-E210-45B9-B36E-0071E4F9A917}" type="datetime1">
              <a:rPr lang="en-US" smtClean="0"/>
              <a:pPr/>
              <a:t>4/23/2012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28072"/>
            <a:ext cx="8695944" cy="1932776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68760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95936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A93F2D9-3F3A-48CE-8F34-F87AD316751D}" type="datetime1">
              <a:rPr lang="en-US" smtClean="0"/>
              <a:pPr/>
              <a:t>4/23/2012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360" y="6237312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780108"/>
          </a:xfrm>
        </p:spPr>
        <p:txBody>
          <a:bodyPr/>
          <a:lstStyle/>
          <a:p>
            <a:pPr algn="r"/>
            <a:r>
              <a:rPr lang="en-GB" dirty="0" smtClean="0"/>
              <a:t>Time Management for</a:t>
            </a:r>
            <a:br>
              <a:rPr lang="en-GB" dirty="0" smtClean="0"/>
            </a:br>
            <a:r>
              <a:rPr lang="en-GB" dirty="0" smtClean="0"/>
              <a:t>System Administrators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720" y="2348880"/>
            <a:ext cx="6400800" cy="1473200"/>
          </a:xfrm>
        </p:spPr>
        <p:txBody>
          <a:bodyPr/>
          <a:lstStyle/>
          <a:p>
            <a:pPr algn="r"/>
            <a:r>
              <a:rPr lang="en-GB" dirty="0" smtClean="0"/>
              <a:t>Thomas Limoncelli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3140968"/>
            <a:ext cx="5832649" cy="43628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1960" y="3645024"/>
            <a:ext cx="4644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b="1" dirty="0" smtClean="0">
                <a:solidFill>
                  <a:schemeClr val="bg1"/>
                </a:solidFill>
              </a:rPr>
              <a:t>Δαυίδ Καλυψώ</a:t>
            </a:r>
          </a:p>
          <a:p>
            <a:pPr algn="r"/>
            <a:r>
              <a:rPr lang="el-GR" b="1" dirty="0" smtClean="0">
                <a:solidFill>
                  <a:schemeClr val="bg1"/>
                </a:solidFill>
              </a:rPr>
              <a:t>Μετόχη Τζούλια</a:t>
            </a:r>
          </a:p>
          <a:p>
            <a:pPr algn="r"/>
            <a:r>
              <a:rPr lang="el-GR" b="1" dirty="0" smtClean="0">
                <a:solidFill>
                  <a:schemeClr val="bg1"/>
                </a:solidFill>
              </a:rPr>
              <a:t>Φιλίππου Ελένη</a:t>
            </a:r>
          </a:p>
          <a:p>
            <a:pPr algn="r"/>
            <a:endParaRPr lang="el-GR" b="1" dirty="0">
              <a:solidFill>
                <a:schemeClr val="bg1"/>
              </a:solidFill>
            </a:endParaRPr>
          </a:p>
          <a:p>
            <a:pPr algn="r"/>
            <a:r>
              <a:rPr lang="el-GR" sz="1200" b="1" dirty="0" smtClean="0">
                <a:solidFill>
                  <a:schemeClr val="bg1"/>
                </a:solidFill>
              </a:rPr>
              <a:t>ΕΠΛ371 – Προγραμματισμός Συστημάτων  </a:t>
            </a:r>
          </a:p>
          <a:p>
            <a:pPr algn="r"/>
            <a:r>
              <a:rPr lang="el-GR" sz="1200" b="1" dirty="0" smtClean="0">
                <a:solidFill>
                  <a:schemeClr val="bg1"/>
                </a:solidFill>
              </a:rPr>
              <a:t>2</a:t>
            </a:r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r>
              <a:rPr lang="el-GR" sz="1200" b="1" dirty="0" smtClean="0">
                <a:solidFill>
                  <a:schemeClr val="bg1"/>
                </a:solidFill>
              </a:rPr>
              <a:t>/</a:t>
            </a:r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r>
              <a:rPr lang="el-GR" sz="1200" b="1" dirty="0" smtClean="0">
                <a:solidFill>
                  <a:schemeClr val="bg1"/>
                </a:solidFill>
              </a:rPr>
              <a:t>/2012</a:t>
            </a:r>
          </a:p>
          <a:p>
            <a:pPr algn="r"/>
            <a:r>
              <a:rPr lang="el-GR" sz="1200" b="1" dirty="0" smtClean="0">
                <a:solidFill>
                  <a:schemeClr val="bg1"/>
                </a:solidFill>
              </a:rPr>
              <a:t>Πανεπιστήμιο Κύπρου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596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869160"/>
            <a:ext cx="3456384" cy="1226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484785"/>
            <a:ext cx="7812856" cy="4392487"/>
          </a:xfrm>
        </p:spPr>
        <p:txBody>
          <a:bodyPr>
            <a:normAutofit/>
          </a:bodyPr>
          <a:lstStyle/>
          <a:p>
            <a:r>
              <a:rPr lang="el-GR" dirty="0" smtClean="0"/>
              <a:t>Αίσθημα υπερφόρτωσης:</a:t>
            </a:r>
          </a:p>
          <a:p>
            <a:pPr lvl="1"/>
            <a:r>
              <a:rPr lang="el-GR" dirty="0" smtClean="0"/>
              <a:t>Τεχνικές διαχείρισης χρόνου: </a:t>
            </a:r>
            <a:r>
              <a:rPr lang="en-GB" dirty="0" smtClean="0"/>
              <a:t>The Cycle System</a:t>
            </a:r>
            <a:endParaRPr lang="el-GR" dirty="0" smtClean="0"/>
          </a:p>
          <a:p>
            <a:pPr lvl="1"/>
            <a:r>
              <a:rPr lang="el-GR" dirty="0" smtClean="0"/>
              <a:t>Βοήθεια από συνεργάτη</a:t>
            </a:r>
          </a:p>
          <a:p>
            <a:pPr lvl="1"/>
            <a:r>
              <a:rPr lang="el-GR" dirty="0" smtClean="0"/>
              <a:t>Εξήγησε το πρόβλημα σου</a:t>
            </a:r>
          </a:p>
          <a:p>
            <a:r>
              <a:rPr lang="el-GR" dirty="0" smtClean="0"/>
              <a:t>Συγκρουόμενες προτεραιότητες</a:t>
            </a:r>
          </a:p>
          <a:p>
            <a:pPr lvl="1"/>
            <a:r>
              <a:rPr lang="el-GR" dirty="0" smtClean="0"/>
              <a:t>Φέρε σε επαφή τις δύο μεριές -&gt; χρυσή τομή</a:t>
            </a:r>
          </a:p>
          <a:p>
            <a:r>
              <a:rPr lang="el-GR" dirty="0" smtClean="0"/>
              <a:t>Χαλάρωση, ξεκούραση</a:t>
            </a:r>
          </a:p>
          <a:p>
            <a:pPr lvl="1"/>
            <a:r>
              <a:rPr lang="en-GB" dirty="0" smtClean="0"/>
              <a:t>Yoga, </a:t>
            </a:r>
            <a:r>
              <a:rPr lang="el-GR" dirty="0" smtClean="0"/>
              <a:t>διαλογισμός, μασάζ</a:t>
            </a:r>
          </a:p>
          <a:p>
            <a:r>
              <a:rPr lang="el-GR" dirty="0" smtClean="0"/>
              <a:t>Διακοπές!</a:t>
            </a:r>
          </a:p>
          <a:p>
            <a:r>
              <a:rPr lang="el-GR" dirty="0" smtClean="0"/>
              <a:t>  </a:t>
            </a:r>
            <a:r>
              <a:rPr lang="en-GB" dirty="0" smtClean="0"/>
              <a:t>SA</a:t>
            </a:r>
            <a:r>
              <a:rPr lang="el-GR" dirty="0" smtClean="0"/>
              <a:t> </a:t>
            </a:r>
            <a:r>
              <a:rPr lang="en-GB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ebdings"/>
              </a:rPr>
              <a:t></a:t>
            </a:r>
            <a:r>
              <a:rPr lang="en-GB" dirty="0" smtClean="0"/>
              <a:t> </a:t>
            </a:r>
            <a:r>
              <a:rPr lang="el-GR" dirty="0" smtClean="0"/>
              <a:t>  =&gt;	</a:t>
            </a:r>
            <a:r>
              <a:rPr lang="en-GB" dirty="0" smtClean="0"/>
              <a:t>	 </a:t>
            </a:r>
            <a:r>
              <a:rPr lang="el-GR" dirty="0" smtClean="0"/>
              <a:t>Επιχείρηση</a:t>
            </a:r>
            <a:r>
              <a:rPr lang="en-GB" dirty="0" smtClean="0"/>
              <a:t>?</a:t>
            </a:r>
            <a:r>
              <a:rPr lang="el-GR" dirty="0" smtClean="0"/>
              <a:t> </a:t>
            </a:r>
          </a:p>
          <a:p>
            <a:pPr lvl="2"/>
            <a:endParaRPr lang="el-G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Διαχείριση άγχους</a:t>
            </a:r>
          </a:p>
        </p:txBody>
      </p:sp>
      <p:pic>
        <p:nvPicPr>
          <p:cNvPr id="2052" name="Picture 4" descr="E:\TimeManagementForSysAdmins\stress_1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8318">
            <a:off x="6698625" y="1250555"/>
            <a:ext cx="2065412" cy="2065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60" y="5820851"/>
            <a:ext cx="1281763" cy="1090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3235">
            <a:off x="6748298" y="3783000"/>
            <a:ext cx="2211973" cy="339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7296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3E8E6"/>
              </a:clrFrom>
              <a:clrTo>
                <a:srgbClr val="F3E8E6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942933">
            <a:off x="-147870" y="5339988"/>
            <a:ext cx="2164261" cy="162294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52728"/>
          </a:xfrm>
        </p:spPr>
        <p:txBody>
          <a:bodyPr/>
          <a:lstStyle/>
          <a:p>
            <a:r>
              <a:rPr lang="en-GB" dirty="0"/>
              <a:t>Email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34287">
            <a:off x="6425413" y="2065595"/>
            <a:ext cx="2736304" cy="23469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32656"/>
            <a:ext cx="1636463" cy="163646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12776"/>
            <a:ext cx="7812856" cy="4392488"/>
          </a:xfrm>
        </p:spPr>
        <p:txBody>
          <a:bodyPr>
            <a:normAutofit fontScale="92500" lnSpcReduction="10000"/>
          </a:bodyPr>
          <a:lstStyle/>
          <a:p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Στόχος</a:t>
            </a:r>
            <a:r>
              <a:rPr lang="en-US" dirty="0" smtClean="0"/>
              <a:t>:</a:t>
            </a:r>
            <a:r>
              <a:rPr lang="el-GR" dirty="0" smtClean="0"/>
              <a:t> </a:t>
            </a:r>
            <a:r>
              <a:rPr lang="el-GR" b="1" dirty="0" smtClean="0"/>
              <a:t>ένα άδειο </a:t>
            </a:r>
            <a:r>
              <a:rPr lang="en-US" b="1" dirty="0" smtClean="0"/>
              <a:t>inbox!!</a:t>
            </a:r>
            <a:endParaRPr lang="el-GR" b="1" dirty="0" smtClean="0"/>
          </a:p>
          <a:p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Τρόποι διαχείρισης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</a:t>
            </a:r>
          </a:p>
          <a:p>
            <a:pPr lvl="1"/>
            <a:r>
              <a:rPr lang="el-GR" b="1" dirty="0" smtClean="0"/>
              <a:t>Φιλτράρισμα</a:t>
            </a:r>
          </a:p>
          <a:p>
            <a:pPr lvl="2"/>
            <a:r>
              <a:rPr lang="el-GR" dirty="0" smtClean="0"/>
              <a:t>Διαχωρισμός </a:t>
            </a:r>
            <a:r>
              <a:rPr lang="el-GR" dirty="0" smtClean="0"/>
              <a:t>μηνυμάτων σε κατηγορίες</a:t>
            </a:r>
          </a:p>
          <a:p>
            <a:pPr lvl="2"/>
            <a:r>
              <a:rPr lang="en-US" dirty="0" smtClean="0"/>
              <a:t>Feathers Email Folder</a:t>
            </a:r>
          </a:p>
          <a:p>
            <a:pPr lvl="2"/>
            <a:r>
              <a:rPr lang="el-GR" dirty="0" smtClean="0"/>
              <a:t>Αξιολόγηση καταλόγων και λιστών</a:t>
            </a:r>
          </a:p>
          <a:p>
            <a:pPr lvl="1"/>
            <a:r>
              <a:rPr lang="el-GR" b="1" dirty="0" smtClean="0"/>
              <a:t>Διαγραφή μη διαβασμένων</a:t>
            </a:r>
          </a:p>
          <a:p>
            <a:pPr lvl="1"/>
            <a:r>
              <a:rPr lang="el-GR" b="1" dirty="0" smtClean="0"/>
              <a:t>Διάβασμα και επεξεργασία μηνυμάτων</a:t>
            </a:r>
          </a:p>
          <a:p>
            <a:pPr lvl="2"/>
            <a:r>
              <a:rPr lang="el-GR" b="1" dirty="0" smtClean="0"/>
              <a:t>Στόχος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  <a:r>
              <a:rPr lang="el-GR" dirty="0" smtClean="0"/>
              <a:t> Κάθε μήνυμα να το «αγγίζεις» μία φορά μόνο</a:t>
            </a:r>
            <a:endParaRPr lang="en-US" dirty="0" smtClean="0"/>
          </a:p>
          <a:p>
            <a:pPr lvl="1"/>
            <a:r>
              <a:rPr lang="el-GR" b="1" dirty="0" smtClean="0"/>
              <a:t>Διαγραφή «γρήγορων» μηνυμάτων</a:t>
            </a:r>
          </a:p>
          <a:p>
            <a:pPr lvl="1"/>
            <a:r>
              <a:rPr lang="el-GR" b="1" dirty="0" smtClean="0"/>
              <a:t>Απάντηση σε σημαντικά μηνύματα</a:t>
            </a:r>
          </a:p>
          <a:p>
            <a:pPr lvl="2"/>
            <a:r>
              <a:rPr lang="el-GR" dirty="0" smtClean="0"/>
              <a:t>2 </a:t>
            </a:r>
            <a:r>
              <a:rPr lang="el-GR" dirty="0" smtClean="0"/>
              <a:t>ΕΝΑΛΛΑΚΤΙΚΕΣ</a:t>
            </a:r>
          </a:p>
          <a:p>
            <a:pPr lvl="2"/>
            <a:r>
              <a:rPr lang="el-GR" dirty="0" smtClean="0"/>
              <a:t>Όσο πιο παλιό γίνεται ένα μήνυμα τόσο λιγότερη αξία έχει</a:t>
            </a:r>
          </a:p>
          <a:p>
            <a:pPr lvl="1">
              <a:buFont typeface="Wingdings" pitchFamily="2" charset="2"/>
              <a:buChar char="v"/>
            </a:pPr>
            <a:endParaRPr lang="el-GR" dirty="0" smtClean="0"/>
          </a:p>
          <a:p>
            <a:pPr>
              <a:buFont typeface="Wingdings" pitchFamily="2" charset="2"/>
              <a:buChar char="v"/>
            </a:pPr>
            <a:endParaRPr lang="en-GB" b="1" dirty="0"/>
          </a:p>
        </p:txBody>
      </p:sp>
    </p:spTree>
    <p:extLst>
      <p:ext uri="{BB962C8B-B14F-4D97-AF65-F5344CB8AC3E}">
        <p14:creationId xmlns="" xmlns:p14="http://schemas.microsoft.com/office/powerpoint/2010/main" val="208944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http://pajamapaycheque.com/wp-content/uploads/2011/02/time-wast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564904"/>
            <a:ext cx="2763276" cy="36724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5126450"/>
          </a:xfrm>
        </p:spPr>
        <p:txBody>
          <a:bodyPr>
            <a:normAutofit/>
          </a:bodyPr>
          <a:lstStyle/>
          <a:p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Wasters: </a:t>
            </a:r>
            <a:endParaRPr lang="el-GR" sz="1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l-GR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Παραδείγματα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Wasters: </a:t>
            </a:r>
            <a:endParaRPr lang="el-GR" sz="1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900" dirty="0" smtClean="0"/>
              <a:t>Emails</a:t>
            </a:r>
          </a:p>
          <a:p>
            <a:pPr lvl="1"/>
            <a:r>
              <a:rPr lang="en-US" sz="1900" dirty="0" smtClean="0"/>
              <a:t>Chartrooms</a:t>
            </a:r>
          </a:p>
          <a:p>
            <a:pPr lvl="1"/>
            <a:r>
              <a:rPr lang="el-GR" sz="1900" dirty="0" smtClean="0"/>
              <a:t>Συζητήσεις με συναδέλφους</a:t>
            </a:r>
          </a:p>
          <a:p>
            <a:pPr lvl="1"/>
            <a:r>
              <a:rPr lang="el-GR" sz="1900" dirty="0" smtClean="0"/>
              <a:t>Ανεπιθύμητοι πωλητές</a:t>
            </a:r>
          </a:p>
          <a:p>
            <a:pPr lvl="1"/>
            <a:r>
              <a:rPr lang="el-GR" sz="1900" dirty="0" smtClean="0"/>
              <a:t>Χειροκίνητες διεργασίες</a:t>
            </a:r>
            <a:endParaRPr lang="en-US" sz="1900" dirty="0" smtClean="0"/>
          </a:p>
          <a:p>
            <a:r>
              <a:rPr lang="el-GR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Τρόποι Αποφυγής τους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endParaRPr lang="el-GR" sz="1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900" dirty="0" smtClean="0"/>
              <a:t>Remainders</a:t>
            </a:r>
          </a:p>
          <a:p>
            <a:pPr lvl="1"/>
            <a:r>
              <a:rPr lang="el-GR" sz="1900" dirty="0" smtClean="0"/>
              <a:t>«Μοχλός πίεσης» </a:t>
            </a:r>
          </a:p>
          <a:p>
            <a:r>
              <a:rPr lang="el-GR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Τρόποι διαχείρισης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Wasters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endParaRPr lang="el-GR" sz="1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l-GR" sz="1900" dirty="0" smtClean="0"/>
              <a:t>Παράδειγμα </a:t>
            </a:r>
            <a:r>
              <a:rPr lang="en-US" sz="1900" dirty="0" smtClean="0"/>
              <a:t>Video Recorder/</a:t>
            </a:r>
            <a:r>
              <a:rPr lang="el-GR" sz="1900" dirty="0" smtClean="0"/>
              <a:t>Ενοικίαση ταινίας</a:t>
            </a:r>
          </a:p>
          <a:p>
            <a:pPr lvl="1"/>
            <a:r>
              <a:rPr lang="en-US" sz="1900" dirty="0" smtClean="0"/>
              <a:t>Meetings</a:t>
            </a:r>
          </a:p>
          <a:p>
            <a:pPr lvl="1"/>
            <a:r>
              <a:rPr lang="el-GR" sz="1900" dirty="0" smtClean="0"/>
              <a:t>Εγκατάσταση λογισμικού</a:t>
            </a:r>
          </a:p>
          <a:p>
            <a:pPr lvl="1"/>
            <a:endParaRPr lang="el-G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itchFamily="2" charset="2"/>
              <a:buChar char="v"/>
            </a:pPr>
            <a:endParaRPr lang="el-G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itchFamily="2" charset="2"/>
              <a:buChar char="v"/>
            </a:pPr>
            <a:endParaRPr lang="el-G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01943" lvl="1" indent="0">
              <a:buNone/>
            </a:pPr>
            <a:endParaRPr lang="el-GR" dirty="0"/>
          </a:p>
          <a:p>
            <a:pPr marL="301943" lvl="1" indent="0">
              <a:buNone/>
            </a:pPr>
            <a:endParaRPr lang="el-GR" dirty="0" smtClean="0"/>
          </a:p>
          <a:p>
            <a:pPr lvl="1">
              <a:buFont typeface="Wingdings" pitchFamily="2" charset="2"/>
              <a:buChar char="v"/>
            </a:pPr>
            <a:endParaRPr lang="el-GR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Περιορίζοντας αυτά που σου σπαταλούν χρόνο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121" name="Picture 1" descr="G:\TimeManagementForSysAdmins\Pics\watch-me-wall-clock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1136907">
            <a:off x="6836723" y="894230"/>
            <a:ext cx="2284181" cy="22841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865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2.bp.blogspot.com/-Rm-JXSFSPcQ/TtjMmLEbbhI/AAAAAAAABNI/EqA_umBPKKc/s1600/checklist.jpg"/>
          <p:cNvPicPr>
            <a:picLocks noChangeAspect="1" noChangeArrowheads="1"/>
          </p:cNvPicPr>
          <p:nvPr/>
        </p:nvPicPr>
        <p:blipFill>
          <a:blip r:embed="rId3" cstate="print"/>
          <a:srcRect l="13870" t="10788" r="19864" b="8306"/>
          <a:stretch>
            <a:fillRect/>
          </a:stretch>
        </p:blipFill>
        <p:spPr bwMode="auto">
          <a:xfrm>
            <a:off x="6047656" y="1052736"/>
            <a:ext cx="3096344" cy="3240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484784"/>
            <a:ext cx="8136904" cy="5040560"/>
          </a:xfrm>
        </p:spPr>
        <p:txBody>
          <a:bodyPr>
            <a:normAutofit/>
          </a:bodyPr>
          <a:lstStyle/>
          <a:p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Αποθήκη εγγράφων</a:t>
            </a:r>
          </a:p>
          <a:p>
            <a:pPr lvl="1"/>
            <a:r>
              <a:rPr lang="el-GR" dirty="0" smtClean="0"/>
              <a:t>Τι είναι</a:t>
            </a:r>
          </a:p>
          <a:p>
            <a:pPr lvl="1"/>
            <a:r>
              <a:rPr lang="el-GR" dirty="0" smtClean="0"/>
              <a:t>Τι παρέχει στο διαχειριστή συστημάτων</a:t>
            </a:r>
          </a:p>
          <a:p>
            <a:pPr lvl="1"/>
            <a:endParaRPr lang="el-GR" dirty="0"/>
          </a:p>
          <a:p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Είδη αποθήκης εγγράφων</a:t>
            </a:r>
          </a:p>
          <a:p>
            <a:pPr lvl="1"/>
            <a:r>
              <a:rPr lang="en-US" dirty="0" smtClean="0"/>
              <a:t>Checklist</a:t>
            </a:r>
          </a:p>
          <a:p>
            <a:pPr lvl="1"/>
            <a:r>
              <a:rPr lang="en-US" dirty="0" smtClean="0"/>
              <a:t>Wikis</a:t>
            </a:r>
          </a:p>
          <a:p>
            <a:pPr lvl="1"/>
            <a:endParaRPr lang="el-GR" dirty="0" smtClean="0"/>
          </a:p>
          <a:p>
            <a:pPr lvl="1"/>
            <a:endParaRPr lang="el-GR" dirty="0" smtClean="0"/>
          </a:p>
          <a:p>
            <a:r>
              <a:rPr lang="el-GR" dirty="0" smtClean="0"/>
              <a:t>Η δημιουργία αποθήκης εγγράφων δεν πρέπει να </a:t>
            </a:r>
          </a:p>
          <a:p>
            <a:pPr>
              <a:buNone/>
            </a:pPr>
            <a:r>
              <a:rPr lang="el-GR" dirty="0" smtClean="0"/>
              <a:t>	είναι κάτι το τρομερό για το διαχειριστή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100" name="Picture 4" descr="http://advanced.aviary.com/images/layout/infopages/documentation-egg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AFAF8"/>
              </a:clrFrom>
              <a:clrTo>
                <a:srgbClr val="FAFAF8">
                  <a:alpha val="0"/>
                </a:srgbClr>
              </a:clrTo>
            </a:clrChange>
          </a:blip>
          <a:srcRect l="16775" r="9413" b="13298"/>
          <a:stretch>
            <a:fillRect/>
          </a:stretch>
        </p:blipFill>
        <p:spPr bwMode="auto">
          <a:xfrm>
            <a:off x="4788024" y="2532174"/>
            <a:ext cx="2160240" cy="26512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054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G:\TimeManagementForSysAdmins\Pics\productivity-tips-300x28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39360">
            <a:off x="6590002" y="2103768"/>
            <a:ext cx="2446240" cy="23076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3" y="1556792"/>
            <a:ext cx="8136903" cy="4896544"/>
          </a:xfrm>
        </p:spPr>
        <p:txBody>
          <a:bodyPr>
            <a:normAutofit/>
          </a:bodyPr>
          <a:lstStyle/>
          <a:p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Τι προσφέρει η αυτοματοποίηση στο διαχειριστή</a:t>
            </a:r>
          </a:p>
          <a:p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προβλήματα που αντιμετωπίζει ο διαχειριστής</a:t>
            </a:r>
          </a:p>
          <a:p>
            <a:pPr lvl="1"/>
            <a:r>
              <a:rPr lang="el-GR" dirty="0" smtClean="0"/>
              <a:t>Απλά πράγματα που γίνονται μία φορά</a:t>
            </a:r>
          </a:p>
          <a:p>
            <a:pPr lvl="1"/>
            <a:r>
              <a:rPr lang="el-GR" dirty="0" smtClean="0"/>
              <a:t>Δύσκολα πράγματα </a:t>
            </a:r>
            <a:r>
              <a:rPr lang="el-GR" dirty="0"/>
              <a:t>που γίνονται μία </a:t>
            </a:r>
            <a:r>
              <a:rPr lang="el-GR" dirty="0" smtClean="0"/>
              <a:t>φορά</a:t>
            </a:r>
          </a:p>
          <a:p>
            <a:pPr lvl="1"/>
            <a:r>
              <a:rPr lang="el-GR" dirty="0"/>
              <a:t>Απλά πράγματα που γίνονται </a:t>
            </a:r>
            <a:r>
              <a:rPr lang="el-GR" dirty="0" smtClean="0"/>
              <a:t>συχνά</a:t>
            </a:r>
            <a:endParaRPr lang="el-GR" dirty="0"/>
          </a:p>
          <a:p>
            <a:pPr lvl="1"/>
            <a:r>
              <a:rPr lang="el-GR" dirty="0"/>
              <a:t>Δύσκολα πράγματα που γίνονται </a:t>
            </a:r>
            <a:r>
              <a:rPr lang="el-GR" dirty="0" smtClean="0"/>
              <a:t>συχνά</a:t>
            </a:r>
          </a:p>
          <a:p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Διαδικασία αυτοματοποίησης μίας διεργασίας από τον διαχειριστή</a:t>
            </a:r>
          </a:p>
          <a:p>
            <a:pPr lvl="1"/>
            <a:r>
              <a:rPr lang="el-GR" dirty="0" smtClean="0"/>
              <a:t>Βεβαίωση ότι όλα τα βήματα μπορούν να γίνουν χειροκίνητα</a:t>
            </a:r>
          </a:p>
          <a:p>
            <a:pPr lvl="1"/>
            <a:r>
              <a:rPr lang="el-GR" dirty="0" smtClean="0"/>
              <a:t>Καταγραφή όλων των βημάτων</a:t>
            </a:r>
          </a:p>
          <a:p>
            <a:pPr lvl="1"/>
            <a:r>
              <a:rPr lang="el-GR" dirty="0" smtClean="0"/>
              <a:t>Ένωση όλων των βημάτων</a:t>
            </a:r>
          </a:p>
          <a:p>
            <a:endParaRPr lang="en-GB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1252728"/>
          </a:xfrm>
        </p:spPr>
        <p:txBody>
          <a:bodyPr/>
          <a:lstStyle/>
          <a:p>
            <a:r>
              <a:rPr lang="en-GB" dirty="0"/>
              <a:t>Automation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3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59832" y="1196752"/>
            <a:ext cx="7772400" cy="1524000"/>
          </a:xfrm>
        </p:spPr>
        <p:txBody>
          <a:bodyPr>
            <a:normAutofit/>
          </a:bodyPr>
          <a:lstStyle/>
          <a:p>
            <a:r>
              <a:rPr lang="el-G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Ευχαριστούμε </a:t>
            </a:r>
            <a:br>
              <a:rPr lang="el-G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l-G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πολύ!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049" name="Picture 1" descr="G:\TimeManagementForSysAdmins\Pics\dreamstime_m_2165012-768x102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36" y="116632"/>
            <a:ext cx="5002020" cy="6669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3" name="Picture 5" descr="http://www.craftaustralia.org.au/research/img/balance_stones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48500" y="4509121"/>
            <a:ext cx="2095500" cy="234888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9512" y="5541039"/>
            <a:ext cx="4896544" cy="1200329"/>
          </a:xfrm>
          <a:prstGeom prst="rect">
            <a:avLst/>
          </a:prstGeom>
          <a:solidFill>
            <a:srgbClr val="E5C6D5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Time Management for System Administrators, Thomas A. Limoncelli, </a:t>
            </a:r>
            <a:endParaRPr lang="el-GR" dirty="0" smtClean="0"/>
          </a:p>
          <a:p>
            <a:r>
              <a:rPr lang="es-ES" dirty="0" smtClean="0"/>
              <a:t>Publisher: O'Reilly Media</a:t>
            </a:r>
            <a:r>
              <a:rPr lang="el-GR" dirty="0" smtClean="0"/>
              <a:t>,</a:t>
            </a:r>
            <a:r>
              <a:rPr lang="es-ES" dirty="0" smtClean="0"/>
              <a:t> 1</a:t>
            </a:r>
            <a:r>
              <a:rPr lang="es-ES" baseline="30000" dirty="0" smtClean="0"/>
              <a:t>st</a:t>
            </a:r>
            <a:r>
              <a:rPr lang="es-ES" dirty="0" smtClean="0"/>
              <a:t> edition (2005), </a:t>
            </a:r>
          </a:p>
          <a:p>
            <a:r>
              <a:rPr lang="es-ES" dirty="0" smtClean="0"/>
              <a:t>ISBN-10: 0596007833, ISBN-13: 978-0596007836</a:t>
            </a: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12795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772816"/>
            <a:ext cx="8020413" cy="4536503"/>
          </a:xfrm>
        </p:spPr>
        <p:txBody>
          <a:bodyPr>
            <a:normAutofit fontScale="92500" lnSpcReduction="20000"/>
          </a:bodyPr>
          <a:lstStyle/>
          <a:p>
            <a:r>
              <a:rPr lang="el-GR" b="1" dirty="0" smtClean="0"/>
              <a:t>Τι </a:t>
            </a:r>
            <a:r>
              <a:rPr lang="el-GR" b="1" dirty="0"/>
              <a:t>είναι αυτό που σε </a:t>
            </a:r>
            <a:r>
              <a:rPr lang="el-GR" b="1" dirty="0" smtClean="0"/>
              <a:t>διακόπτει;</a:t>
            </a:r>
            <a:endParaRPr lang="el-GR" b="1" dirty="0"/>
          </a:p>
          <a:p>
            <a:pPr lvl="2"/>
            <a:r>
              <a:rPr lang="el-GR" dirty="0" smtClean="0"/>
              <a:t>Εξωτερικές διακοπές </a:t>
            </a:r>
          </a:p>
          <a:p>
            <a:pPr lvl="2"/>
            <a:r>
              <a:rPr lang="el-GR" dirty="0" smtClean="0"/>
              <a:t>Εσωτερικές διακοπές</a:t>
            </a:r>
          </a:p>
          <a:p>
            <a:pPr lvl="2"/>
            <a:r>
              <a:rPr lang="el-GR" dirty="0" smtClean="0"/>
              <a:t>Αναβλητικότητα</a:t>
            </a:r>
            <a:endParaRPr lang="en-GB" dirty="0"/>
          </a:p>
          <a:p>
            <a:r>
              <a:rPr lang="el-GR" b="1" dirty="0"/>
              <a:t>Οργάνωσε τα πράγματα !</a:t>
            </a:r>
            <a:r>
              <a:rPr lang="en-GB" dirty="0"/>
              <a:t>	</a:t>
            </a:r>
            <a:endParaRPr lang="en-US" dirty="0"/>
          </a:p>
          <a:p>
            <a:pPr lvl="2"/>
            <a:r>
              <a:rPr lang="en-GB" dirty="0" smtClean="0"/>
              <a:t>Mutual Interruption Shield </a:t>
            </a:r>
          </a:p>
          <a:p>
            <a:pPr lvl="2"/>
            <a:r>
              <a:rPr lang="el-GR" dirty="0" smtClean="0"/>
              <a:t>Ο χώρος στον οποίο εργάζεσαι</a:t>
            </a:r>
            <a:endParaRPr lang="en-GB" dirty="0"/>
          </a:p>
          <a:p>
            <a:r>
              <a:rPr lang="el-GR" b="1" dirty="0"/>
              <a:t>Άλλαξε συνήθειες και ιδέες!</a:t>
            </a:r>
            <a:r>
              <a:rPr lang="en-GB" dirty="0"/>
              <a:t>	</a:t>
            </a:r>
            <a:endParaRPr lang="en-GB" dirty="0" smtClean="0"/>
          </a:p>
          <a:p>
            <a:pPr lvl="2"/>
            <a:r>
              <a:rPr lang="el-GR" dirty="0" smtClean="0"/>
              <a:t>Φτιάξε ρουτίνες</a:t>
            </a:r>
          </a:p>
          <a:p>
            <a:pPr lvl="2"/>
            <a:r>
              <a:rPr lang="el-GR" dirty="0" smtClean="0"/>
              <a:t>Φτιάξε μικρές υπενθυμίσεις</a:t>
            </a:r>
            <a:endParaRPr lang="en-GB" dirty="0"/>
          </a:p>
          <a:p>
            <a:r>
              <a:rPr lang="el-GR" b="1" dirty="0"/>
              <a:t>Διατήρησε τη συγκέντρωσή σου</a:t>
            </a:r>
            <a:r>
              <a:rPr lang="el-GR" b="1" dirty="0" smtClean="0"/>
              <a:t>!</a:t>
            </a:r>
          </a:p>
          <a:p>
            <a:pPr lvl="2"/>
            <a:r>
              <a:rPr lang="el-GR" dirty="0" smtClean="0"/>
              <a:t>Ρύθμισε τα ωράριά σου</a:t>
            </a:r>
            <a:r>
              <a:rPr lang="en-GB" dirty="0"/>
              <a:t>	</a:t>
            </a:r>
          </a:p>
          <a:p>
            <a:r>
              <a:rPr lang="el-GR" b="1" dirty="0"/>
              <a:t>Θυμήσου ! </a:t>
            </a:r>
            <a:r>
              <a:rPr lang="el-GR" b="1" dirty="0" smtClean="0"/>
              <a:t>Έχεις  κι ένα σπίτι!</a:t>
            </a:r>
            <a:r>
              <a:rPr lang="en-GB" dirty="0"/>
              <a:t>	</a:t>
            </a:r>
            <a:endParaRPr lang="el-GR" dirty="0" smtClean="0"/>
          </a:p>
          <a:p>
            <a:pPr lvl="2"/>
            <a:r>
              <a:rPr lang="el-GR" dirty="0" smtClean="0"/>
              <a:t>Αν δεν το πούλησες ακόμα, γιατί εκεί δεν πας ποτέ!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Αρχές Διαχείρισης Χρόνου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G:\TimeManagementForSysAdmins\Pics\Managing-time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640124">
            <a:off x="5089401" y="2074194"/>
            <a:ext cx="3591154" cy="35911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4844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700808"/>
            <a:ext cx="8568951" cy="5157192"/>
          </a:xfrm>
        </p:spPr>
        <p:txBody>
          <a:bodyPr>
            <a:normAutofit fontScale="85000" lnSpcReduction="20000"/>
          </a:bodyPr>
          <a:lstStyle/>
          <a:p>
            <a:r>
              <a:rPr lang="el-GR" b="1" dirty="0" smtClean="0"/>
              <a:t>Έχεις σοβαρό πρόβλημα οργάνωσης αν : </a:t>
            </a:r>
          </a:p>
          <a:p>
            <a:pPr lvl="1"/>
            <a:r>
              <a:rPr lang="el-GR" dirty="0" smtClean="0"/>
              <a:t>Το γραφείο σου κολυμπά σ’ ένα ωκεανό από χαρτιά!</a:t>
            </a:r>
          </a:p>
          <a:p>
            <a:pPr lvl="1"/>
            <a:r>
              <a:rPr lang="el-GR" dirty="0" smtClean="0"/>
              <a:t>Η οθόνη σου δε φαίνεται από τα πολλά </a:t>
            </a:r>
            <a:r>
              <a:rPr lang="en-GB" dirty="0" smtClean="0"/>
              <a:t>post-it!</a:t>
            </a:r>
          </a:p>
          <a:p>
            <a:pPr lvl="1"/>
            <a:endParaRPr lang="el-GR" b="1" dirty="0"/>
          </a:p>
          <a:p>
            <a:pPr marL="301943" lvl="1" indent="0">
              <a:buNone/>
            </a:pPr>
            <a:r>
              <a:rPr lang="el-GR" b="1" dirty="0" smtClean="0"/>
              <a:t>ΥΠΕΝΘΥΜΙΣΗ!</a:t>
            </a:r>
          </a:p>
          <a:p>
            <a:pPr marL="301943" lvl="1" indent="0">
              <a:buNone/>
            </a:pPr>
            <a:r>
              <a:rPr lang="el-GR" b="1" dirty="0" smtClean="0"/>
              <a:t>Δουλειά σου είναι η διαχείριση χάους, όχι το να ζεις σ' αυτό! </a:t>
            </a:r>
            <a:endParaRPr lang="en-US" b="1" dirty="0" smtClean="0"/>
          </a:p>
          <a:p>
            <a:pPr marL="301943" lvl="1" indent="0">
              <a:buNone/>
            </a:pPr>
            <a:r>
              <a:rPr lang="en-GB" dirty="0" smtClean="0"/>
              <a:t>	</a:t>
            </a:r>
          </a:p>
          <a:p>
            <a:r>
              <a:rPr lang="el-GR" b="1" dirty="0" smtClean="0"/>
              <a:t>Διαμόρφωσε το πρόγραμμά σου!</a:t>
            </a:r>
            <a:endParaRPr lang="en-GB" b="1" dirty="0" smtClean="0"/>
          </a:p>
          <a:p>
            <a:pPr lvl="1"/>
            <a:r>
              <a:rPr lang="el-GR" dirty="0" smtClean="0"/>
              <a:t>Δούλεψε τις ώρες που σου ταιριάζουν! </a:t>
            </a:r>
          </a:p>
          <a:p>
            <a:pPr lvl="1"/>
            <a:r>
              <a:rPr lang="el-GR" dirty="0" smtClean="0"/>
              <a:t>Πήγαινε στη δουλειά μια ώρα νωρίτερα!</a:t>
            </a:r>
            <a:endParaRPr lang="en-GB" dirty="0" smtClean="0"/>
          </a:p>
          <a:p>
            <a:r>
              <a:rPr lang="el-GR" b="1" dirty="0" smtClean="0"/>
              <a:t>Φέρσου έξυπνα</a:t>
            </a:r>
          </a:p>
          <a:p>
            <a:pPr lvl="1"/>
            <a:r>
              <a:rPr lang="en-GB" dirty="0" smtClean="0"/>
              <a:t>Save before you Change</a:t>
            </a:r>
          </a:p>
          <a:p>
            <a:pPr lvl="1"/>
            <a:r>
              <a:rPr lang="en-GB" dirty="0" smtClean="0"/>
              <a:t>Debug one thing at a time</a:t>
            </a:r>
          </a:p>
          <a:p>
            <a:pPr lvl="1"/>
            <a:r>
              <a:rPr lang="en-GB" dirty="0" smtClean="0"/>
              <a:t>Be sure for what you can’t undo</a:t>
            </a:r>
            <a:endParaRPr lang="el-GR" dirty="0" smtClean="0"/>
          </a:p>
          <a:p>
            <a:r>
              <a:rPr lang="en-GB" b="1" dirty="0"/>
              <a:t>Delegate </a:t>
            </a:r>
            <a:r>
              <a:rPr lang="en-GB" b="1" dirty="0" smtClean="0"/>
              <a:t>- Record </a:t>
            </a:r>
            <a:r>
              <a:rPr lang="en-GB" b="1" dirty="0"/>
              <a:t>or </a:t>
            </a:r>
            <a:r>
              <a:rPr lang="en-GB" b="1" dirty="0" smtClean="0"/>
              <a:t>- Do	</a:t>
            </a:r>
            <a:endParaRPr lang="en-GB" sz="2000" dirty="0" smtClean="0"/>
          </a:p>
          <a:p>
            <a:r>
              <a:rPr lang="el-GR" b="1" dirty="0" smtClean="0"/>
              <a:t>Σταμάτα να λες πώς θα το κάνεις! Ξεκίνα να το κάνεις!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Συγκέντρωση και Διακοπές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G:\TimeManagementForSysAdmins\Pics\postit.jpg"/>
          <p:cNvPicPr>
            <a:picLocks noChangeAspect="1" noChangeArrowheads="1"/>
          </p:cNvPicPr>
          <p:nvPr/>
        </p:nvPicPr>
        <p:blipFill>
          <a:blip r:embed="rId3" cstate="print"/>
          <a:srcRect r="11122" b="28879"/>
          <a:stretch>
            <a:fillRect/>
          </a:stretch>
        </p:blipFill>
        <p:spPr bwMode="auto">
          <a:xfrm>
            <a:off x="5148064" y="3573016"/>
            <a:ext cx="3744416" cy="2251147"/>
          </a:xfrm>
          <a:prstGeom prst="rect">
            <a:avLst/>
          </a:prstGeom>
          <a:noFill/>
        </p:spPr>
      </p:pic>
      <p:pic>
        <p:nvPicPr>
          <p:cNvPr id="8" name="Picture 2" descr="Royalty Free RF Clipart Illustration Of A Turning Yellow To Do List Sticky Note by michaeltravers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b="15507"/>
          <a:stretch>
            <a:fillRect/>
          </a:stretch>
        </p:blipFill>
        <p:spPr bwMode="auto">
          <a:xfrm>
            <a:off x="6804248" y="980728"/>
            <a:ext cx="1428750" cy="1368152"/>
          </a:xfrm>
          <a:prstGeom prst="rect">
            <a:avLst/>
          </a:prstGeom>
          <a:noFill/>
        </p:spPr>
      </p:pic>
      <p:pic>
        <p:nvPicPr>
          <p:cNvPr id="10" name="Picture 2" descr="Royalty Free RF Clipart Illustration Of A Turning Yellow To Do List Sticky Note by michaeltravers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duotone>
              <a:prstClr val="black"/>
              <a:srgbClr val="00B050">
                <a:tint val="45000"/>
                <a:satMod val="400000"/>
              </a:srgbClr>
            </a:duotone>
          </a:blip>
          <a:srcRect b="15507"/>
          <a:stretch>
            <a:fillRect/>
          </a:stretch>
        </p:blipFill>
        <p:spPr bwMode="auto">
          <a:xfrm rot="717114">
            <a:off x="7769500" y="372362"/>
            <a:ext cx="1428750" cy="1368152"/>
          </a:xfrm>
          <a:prstGeom prst="rect">
            <a:avLst/>
          </a:prstGeom>
          <a:noFill/>
        </p:spPr>
      </p:pic>
      <p:pic>
        <p:nvPicPr>
          <p:cNvPr id="13314" name="Picture 2" descr="Royalty Free RF Clipart Illustration Of A Turning Yellow To Do List Sticky Note by michaeltravers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b="15507"/>
          <a:stretch>
            <a:fillRect/>
          </a:stretch>
        </p:blipFill>
        <p:spPr bwMode="auto">
          <a:xfrm rot="1054099">
            <a:off x="7985524" y="948426"/>
            <a:ext cx="1428750" cy="1368152"/>
          </a:xfrm>
          <a:prstGeom prst="rect">
            <a:avLst/>
          </a:prstGeom>
          <a:noFill/>
        </p:spPr>
      </p:pic>
      <p:pic>
        <p:nvPicPr>
          <p:cNvPr id="7" name="Picture 2" descr="Royalty Free RF Clipart Illustration Of A Turning Yellow To Do List Sticky Note by michaeltravers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rcRect b="15507"/>
          <a:stretch>
            <a:fillRect/>
          </a:stretch>
        </p:blipFill>
        <p:spPr bwMode="auto">
          <a:xfrm rot="617308">
            <a:off x="7346989" y="1385352"/>
            <a:ext cx="1428750" cy="1368152"/>
          </a:xfrm>
          <a:prstGeom prst="rect">
            <a:avLst/>
          </a:prstGeom>
          <a:noFill/>
        </p:spPr>
      </p:pic>
      <p:pic>
        <p:nvPicPr>
          <p:cNvPr id="9" name="Picture 2" descr="Royalty Free RF Clipart Illustration Of A Turning Yellow To Do List Sticky Note by michaeltravers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</a:blip>
          <a:srcRect b="15507"/>
          <a:stretch>
            <a:fillRect/>
          </a:stretch>
        </p:blipFill>
        <p:spPr bwMode="auto">
          <a:xfrm rot="20955143">
            <a:off x="7841507" y="1884530"/>
            <a:ext cx="1428750" cy="1368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0129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 descr="G:\TimeManagementForSysAdmins\Pics\spiral-cloc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983483">
            <a:off x="6392957" y="220314"/>
            <a:ext cx="2552708" cy="25048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700808"/>
            <a:ext cx="5400600" cy="4713387"/>
          </a:xfrm>
        </p:spPr>
        <p:txBody>
          <a:bodyPr/>
          <a:lstStyle/>
          <a:p>
            <a:r>
              <a:rPr lang="el-GR" b="1" dirty="0"/>
              <a:t>Σκέψου το μια φορά. Κάνε το κάθε </a:t>
            </a:r>
            <a:r>
              <a:rPr lang="el-GR" b="1" dirty="0" smtClean="0"/>
              <a:t>φορά!</a:t>
            </a:r>
          </a:p>
          <a:p>
            <a:r>
              <a:rPr lang="el-GR" b="1" dirty="0" smtClean="0"/>
              <a:t>Σταμάτα να αναλώνεις το μυαλό σου σε επουσιώδη πράγματα!</a:t>
            </a:r>
            <a:endParaRPr lang="en-US" b="1" dirty="0" smtClean="0"/>
          </a:p>
          <a:p>
            <a:endParaRPr lang="el-GR" b="1" dirty="0" smtClean="0"/>
          </a:p>
          <a:p>
            <a:r>
              <a:rPr lang="el-GR" b="1" dirty="0" smtClean="0"/>
              <a:t>Κάνε ρουτίνα </a:t>
            </a:r>
          </a:p>
          <a:p>
            <a:pPr lvl="1"/>
            <a:r>
              <a:rPr lang="el-GR" b="1" dirty="0" smtClean="0"/>
              <a:t>Αυτά που κάνεις κατ’ επανάληψη </a:t>
            </a:r>
          </a:p>
          <a:p>
            <a:pPr lvl="1"/>
            <a:r>
              <a:rPr lang="el-GR" b="1" dirty="0" smtClean="0"/>
              <a:t>Αυτά που ξεχνάς να κάνεις</a:t>
            </a:r>
          </a:p>
          <a:p>
            <a:pPr lvl="1"/>
            <a:r>
              <a:rPr lang="el-GR" b="1" dirty="0" smtClean="0"/>
              <a:t>Αυτά που θα ήταν καλό να κάνεις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1252728"/>
          </a:xfrm>
        </p:spPr>
        <p:txBody>
          <a:bodyPr/>
          <a:lstStyle/>
          <a:p>
            <a:r>
              <a:rPr lang="en-GB" dirty="0"/>
              <a:t>Ρουτίνες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924944"/>
            <a:ext cx="2529187" cy="336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324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35896" y="2132856"/>
            <a:ext cx="5508104" cy="4464496"/>
          </a:xfrm>
        </p:spPr>
        <p:txBody>
          <a:bodyPr>
            <a:normAutofit/>
          </a:bodyPr>
          <a:lstStyle/>
          <a:p>
            <a:r>
              <a:rPr lang="el-GR" b="1" dirty="0" smtClean="0"/>
              <a:t>Δε δικαιούσαι να ξεχνάς! </a:t>
            </a:r>
          </a:p>
          <a:p>
            <a:pPr marL="0" indent="0">
              <a:buNone/>
            </a:pPr>
            <a:r>
              <a:rPr lang="el-GR" dirty="0" smtClean="0"/>
              <a:t>Υπάρχει τρόπος να το καταφέρεις…</a:t>
            </a:r>
            <a:endParaRPr lang="el-GR" dirty="0"/>
          </a:p>
          <a:p>
            <a:r>
              <a:rPr lang="el-GR" b="1" dirty="0" smtClean="0"/>
              <a:t>Σου χρειάζονται μόνο</a:t>
            </a:r>
          </a:p>
          <a:p>
            <a:pPr lvl="1"/>
            <a:r>
              <a:rPr lang="el-GR" dirty="0" smtClean="0"/>
              <a:t> 365 ωρολόγια προγράμματα</a:t>
            </a:r>
          </a:p>
          <a:p>
            <a:pPr lvl="1"/>
            <a:r>
              <a:rPr lang="el-GR" dirty="0" smtClean="0"/>
              <a:t> ένα ημερολόγιο</a:t>
            </a:r>
          </a:p>
          <a:p>
            <a:pPr lvl="1"/>
            <a:r>
              <a:rPr lang="el-GR" dirty="0" smtClean="0"/>
              <a:t> 365</a:t>
            </a:r>
            <a:r>
              <a:rPr lang="en-GB" dirty="0" smtClean="0"/>
              <a:t> to-do-lists</a:t>
            </a:r>
            <a:endParaRPr lang="el-GR" dirty="0" smtClean="0"/>
          </a:p>
          <a:p>
            <a:pPr lvl="1"/>
            <a:r>
              <a:rPr lang="el-GR" dirty="0" smtClean="0"/>
              <a:t>και χώρος για επιπλέον λίστες! </a:t>
            </a:r>
          </a:p>
          <a:p>
            <a:pPr marL="301943" lvl="1" indent="0">
              <a:buNone/>
            </a:pPr>
            <a:r>
              <a:rPr lang="el-GR" b="1" dirty="0" smtClean="0"/>
              <a:t>ΌΛΑ ΣΕ ΕΝΑ</a:t>
            </a:r>
            <a:r>
              <a:rPr lang="en-US" b="1" dirty="0" smtClean="0"/>
              <a:t>,</a:t>
            </a:r>
            <a:r>
              <a:rPr lang="el-GR" b="1" dirty="0" smtClean="0"/>
              <a:t> ΝΟΙΚΟΚΥΡΕΜΕΝΑ!</a:t>
            </a:r>
          </a:p>
          <a:p>
            <a:pPr marL="301943" lvl="1" indent="0">
              <a:buNone/>
            </a:pPr>
            <a:endParaRPr lang="el-GR" dirty="0"/>
          </a:p>
          <a:p>
            <a:pPr lvl="1"/>
            <a:endParaRPr lang="el-G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Cycle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 descr="http://www.terilynneu.com/wp-content/uploads/2012/01/To-do-List-microsoft-clip-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31055">
            <a:off x="487126" y="3740429"/>
            <a:ext cx="3528392" cy="28227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G:\TimeManagementForSysAdmins\Pics\Tasks-265x300 (1)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1340768"/>
            <a:ext cx="2417069" cy="27363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9035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700808"/>
            <a:ext cx="8208912" cy="5001419"/>
          </a:xfrm>
        </p:spPr>
        <p:txBody>
          <a:bodyPr>
            <a:normAutofit fontScale="92500" lnSpcReduction="20000"/>
          </a:bodyPr>
          <a:lstStyle/>
          <a:p>
            <a:r>
              <a:rPr lang="el-GR" dirty="0" smtClean="0"/>
              <a:t>Ξεκίνα τη μέρα σου με </a:t>
            </a:r>
            <a:r>
              <a:rPr lang="el-GR" b="1" dirty="0" smtClean="0"/>
              <a:t>10 λεπτά προγραμματισμού</a:t>
            </a:r>
            <a:r>
              <a:rPr lang="el-GR" dirty="0" smtClean="0"/>
              <a:t>! </a:t>
            </a:r>
            <a:endParaRPr lang="en-US" dirty="0" smtClean="0"/>
          </a:p>
          <a:p>
            <a:pPr>
              <a:buNone/>
            </a:pPr>
            <a:r>
              <a:rPr lang="el-GR" dirty="0" smtClean="0"/>
              <a:t>Κάθε μέρα για το υπόλοιπο της ζωής σου!</a:t>
            </a:r>
          </a:p>
          <a:p>
            <a:endParaRPr lang="el-GR" dirty="0" smtClean="0"/>
          </a:p>
          <a:p>
            <a:r>
              <a:rPr lang="el-GR" dirty="0" smtClean="0"/>
              <a:t>Το πρώτο πράγμα που κάνεις είναι να φτιάξεις το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GB" b="1" dirty="0" smtClean="0"/>
              <a:t>to-do-list </a:t>
            </a:r>
            <a:r>
              <a:rPr lang="el-GR" b="1" dirty="0" smtClean="0"/>
              <a:t>της ημέρας</a:t>
            </a:r>
            <a:r>
              <a:rPr lang="el-GR" dirty="0" smtClean="0"/>
              <a:t>. Γράψε οτιδήποτε έχεις να κάνεις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l-GR" dirty="0" smtClean="0"/>
              <a:t>για σήμερα. Συμβουλέψου το ημερολόγιό σου, το φωνοκιβώτιο, τα </a:t>
            </a:r>
            <a:r>
              <a:rPr lang="en-GB" dirty="0" smtClean="0"/>
              <a:t>e-mail </a:t>
            </a:r>
            <a:r>
              <a:rPr lang="el-GR" dirty="0" smtClean="0"/>
              <a:t>σου. Θυμήσου να βάλεις προτεραιότητες.</a:t>
            </a:r>
          </a:p>
          <a:p>
            <a:r>
              <a:rPr lang="el-GR" dirty="0" smtClean="0"/>
              <a:t>Πάρε τις </a:t>
            </a:r>
            <a:r>
              <a:rPr lang="el-GR" b="1" dirty="0" smtClean="0"/>
              <a:t>δουλειές προτεραιότητας Α</a:t>
            </a:r>
            <a:r>
              <a:rPr lang="el-GR" dirty="0" smtClean="0"/>
              <a:t>. Δες πόσο χρόνο χρειάζεται η κάθε μια στη χειρότερη περίπτωση και κάνε </a:t>
            </a:r>
            <a:r>
              <a:rPr lang="en-GB" dirty="0" smtClean="0"/>
              <a:t>malloc </a:t>
            </a:r>
            <a:r>
              <a:rPr lang="el-GR" dirty="0" smtClean="0"/>
              <a:t>ανάλογο χρόνο γι’αυτές στο ημερολόγιό σου.</a:t>
            </a:r>
          </a:p>
          <a:p>
            <a:endParaRPr lang="en-GB" b="1" dirty="0" smtClean="0"/>
          </a:p>
          <a:p>
            <a:r>
              <a:rPr lang="en-GB" b="1" dirty="0" smtClean="0"/>
              <a:t>Stick to the plan!</a:t>
            </a:r>
          </a:p>
          <a:p>
            <a:r>
              <a:rPr lang="el-GR" dirty="0" smtClean="0"/>
              <a:t>Στο τέλος της μέρας οι εκκρεμότητες μεταφέρονται στην επόμενη και έτσι μέχρι το τέλος της μέρας έχεις αγγίξει σε ότι είχες να κάνεις! </a:t>
            </a:r>
            <a:r>
              <a:rPr lang="el-GR" b="1" dirty="0" smtClean="0"/>
              <a:t>Τώρα,</a:t>
            </a:r>
            <a:r>
              <a:rPr lang="en-US" b="1" dirty="0" smtClean="0"/>
              <a:t> </a:t>
            </a:r>
            <a:r>
              <a:rPr lang="el-GR" b="1" dirty="0" smtClean="0"/>
              <a:t>πρέπει να πας σπίτι!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Cycle System : To-do-lists και Ημερολόγια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270" name="Picture 6" descr="http://www.patentdocs.typepad.com/photos/uncategorized/2008/09/14/calendar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711407">
            <a:off x="7189480" y="1509976"/>
            <a:ext cx="1921396" cy="19213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476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http://www.smart-goals-guide.com/images/how-toset-personal-goals.jpg"/>
          <p:cNvPicPr>
            <a:picLocks noChangeAspect="1" noChangeArrowheads="1"/>
          </p:cNvPicPr>
          <p:nvPr/>
        </p:nvPicPr>
        <p:blipFill>
          <a:blip r:embed="rId3" cstate="print"/>
          <a:srcRect r="11712"/>
          <a:stretch>
            <a:fillRect/>
          </a:stretch>
        </p:blipFill>
        <p:spPr bwMode="auto">
          <a:xfrm>
            <a:off x="6300192" y="1052736"/>
            <a:ext cx="2630769" cy="1972816"/>
          </a:xfrm>
          <a:prstGeom prst="rect">
            <a:avLst/>
          </a:prstGeom>
          <a:noFill/>
        </p:spPr>
      </p:pic>
      <p:pic>
        <p:nvPicPr>
          <p:cNvPr id="10244" name="Picture 4" descr="http://assets.lifehack.org/wp-content/files/2009/02/20090226-calendar.jpg?4c9b3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25353">
            <a:off x="5742339" y="2791964"/>
            <a:ext cx="3164942" cy="23737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84784"/>
            <a:ext cx="7884865" cy="537321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l-GR" dirty="0" smtClean="0"/>
              <a:t>Ακρίβεια στα ραντεβού </a:t>
            </a:r>
            <a:r>
              <a:rPr lang="el-GR" dirty="0" smtClean="0">
                <a:sym typeface="Wingdings" pitchFamily="2" charset="2"/>
              </a:rPr>
              <a:t> </a:t>
            </a:r>
          </a:p>
          <a:p>
            <a:pPr marL="301943" lvl="1" indent="0">
              <a:spcBef>
                <a:spcPts val="0"/>
              </a:spcBef>
              <a:buNone/>
            </a:pPr>
            <a:r>
              <a:rPr lang="el-GR" sz="2600" dirty="0" smtClean="0">
                <a:sym typeface="Wingdings" pitchFamily="2" charset="2"/>
              </a:rPr>
              <a:t>		υπευθυνότητα, αξιοπιστία</a:t>
            </a:r>
          </a:p>
          <a:p>
            <a:pPr>
              <a:spcBef>
                <a:spcPts val="0"/>
              </a:spcBef>
            </a:pPr>
            <a:r>
              <a:rPr lang="el-GR" dirty="0" smtClean="0">
                <a:sym typeface="Wingdings" pitchFamily="2" charset="2"/>
              </a:rPr>
              <a:t>Ισορροπία μεταξύ:</a:t>
            </a:r>
          </a:p>
          <a:p>
            <a:pPr lvl="1">
              <a:spcBef>
                <a:spcPts val="0"/>
              </a:spcBef>
            </a:pPr>
            <a:r>
              <a:rPr lang="el-GR" sz="1800" dirty="0" smtClean="0">
                <a:sym typeface="Wingdings" pitchFamily="2" charset="2"/>
              </a:rPr>
              <a:t>δουλειάς </a:t>
            </a:r>
          </a:p>
          <a:p>
            <a:pPr lvl="1">
              <a:spcBef>
                <a:spcPts val="0"/>
              </a:spcBef>
            </a:pPr>
            <a:r>
              <a:rPr lang="el-GR" sz="1800" dirty="0" smtClean="0">
                <a:sym typeface="Wingdings" pitchFamily="2" charset="2"/>
              </a:rPr>
              <a:t>οικογενειακής </a:t>
            </a:r>
            <a:r>
              <a:rPr lang="el-GR" sz="1800" dirty="0">
                <a:sym typeface="Wingdings" pitchFamily="2" charset="2"/>
              </a:rPr>
              <a:t>ζωής</a:t>
            </a:r>
            <a:endParaRPr lang="el-GR" sz="1800" dirty="0" smtClean="0"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l-GR" sz="1800" dirty="0" smtClean="0">
                <a:sym typeface="Wingdings" pitchFamily="2" charset="2"/>
              </a:rPr>
              <a:t>κοινωνικής ζωής</a:t>
            </a:r>
          </a:p>
          <a:p>
            <a:pPr lvl="1">
              <a:spcBef>
                <a:spcPts val="0"/>
              </a:spcBef>
            </a:pPr>
            <a:r>
              <a:rPr lang="el-GR" sz="1800" dirty="0" smtClean="0">
                <a:sym typeface="Wingdings" pitchFamily="2" charset="2"/>
              </a:rPr>
              <a:t>προσωπικών στόχων</a:t>
            </a:r>
          </a:p>
          <a:p>
            <a:pPr lvl="1">
              <a:spcBef>
                <a:spcPts val="0"/>
              </a:spcBef>
            </a:pPr>
            <a:r>
              <a:rPr lang="el-GR" sz="1800" dirty="0" smtClean="0">
                <a:sym typeface="Wingdings" pitchFamily="2" charset="2"/>
              </a:rPr>
              <a:t>ύπνου … </a:t>
            </a:r>
          </a:p>
          <a:p>
            <a:pPr>
              <a:spcBef>
                <a:spcPts val="0"/>
              </a:spcBef>
            </a:pPr>
            <a:r>
              <a:rPr lang="el-GR" dirty="0" smtClean="0">
                <a:sym typeface="Wingdings" pitchFamily="2" charset="2"/>
              </a:rPr>
              <a:t>Γράφε </a:t>
            </a:r>
            <a:r>
              <a:rPr lang="el-GR" dirty="0">
                <a:sym typeface="Wingdings" pitchFamily="2" charset="2"/>
              </a:rPr>
              <a:t>τα </a:t>
            </a:r>
            <a:r>
              <a:rPr lang="el-GR" dirty="0" smtClean="0">
                <a:sym typeface="Wingdings" pitchFamily="2" charset="2"/>
              </a:rPr>
              <a:t>πάντα!</a:t>
            </a:r>
            <a:endParaRPr lang="el-GR" dirty="0">
              <a:sym typeface="Wingdings" pitchFamily="2" charset="2"/>
            </a:endParaRPr>
          </a:p>
          <a:p>
            <a:pPr>
              <a:spcBef>
                <a:spcPts val="0"/>
              </a:spcBef>
            </a:pPr>
            <a:r>
              <a:rPr lang="el-GR" dirty="0" smtClean="0">
                <a:sym typeface="Wingdings" pitchFamily="2" charset="2"/>
              </a:rPr>
              <a:t>Συγκεκριμένη δομή στο ημερολόγιο</a:t>
            </a:r>
          </a:p>
          <a:p>
            <a:pPr>
              <a:spcBef>
                <a:spcPts val="0"/>
              </a:spcBef>
            </a:pPr>
            <a:r>
              <a:rPr lang="el-GR" dirty="0" smtClean="0">
                <a:sym typeface="Wingdings" pitchFamily="2" charset="2"/>
              </a:rPr>
              <a:t>Προσωπικοί ρυθμοί</a:t>
            </a:r>
          </a:p>
          <a:p>
            <a:pPr>
              <a:spcBef>
                <a:spcPts val="0"/>
              </a:spcBef>
            </a:pPr>
            <a:r>
              <a:rPr lang="el-GR" dirty="0" smtClean="0">
                <a:sym typeface="Wingdings" pitchFamily="2" charset="2"/>
              </a:rPr>
              <a:t>Έλεγξε πριν κλείσεις μία συνάντηση</a:t>
            </a:r>
          </a:p>
          <a:p>
            <a:pPr>
              <a:spcBef>
                <a:spcPts val="0"/>
              </a:spcBef>
            </a:pPr>
            <a:r>
              <a:rPr lang="el-GR" dirty="0" smtClean="0">
                <a:sym typeface="Wingdings" pitchFamily="2" charset="2"/>
              </a:rPr>
              <a:t>Αυτόματες ειδοποιήσεις για επαναλαμβανόμενα γεγονότα </a:t>
            </a:r>
            <a:r>
              <a:rPr lang="el-GR" sz="2000" dirty="0" smtClean="0">
                <a:sym typeface="Wingdings" pitchFamily="2" charset="2"/>
              </a:rPr>
              <a:t>(εβδομαδιαία, μηνιαία, ετήσια)</a:t>
            </a:r>
          </a:p>
          <a:p>
            <a:pPr>
              <a:spcBef>
                <a:spcPts val="0"/>
              </a:spcBef>
            </a:pPr>
            <a:r>
              <a:rPr lang="el-GR" dirty="0" smtClean="0">
                <a:sym typeface="Wingdings" pitchFamily="2" charset="2"/>
              </a:rPr>
              <a:t>Ρυθμοί της επιχείρησης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Cycle System:   Διαχείριση Ημερολογίου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77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http://www.effective-time-management-strategies.com/images/smart_goal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156176" y="4005064"/>
            <a:ext cx="2852935" cy="28529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844824"/>
            <a:ext cx="8028881" cy="4752528"/>
          </a:xfrm>
        </p:spPr>
        <p:txBody>
          <a:bodyPr>
            <a:normAutofit/>
          </a:bodyPr>
          <a:lstStyle/>
          <a:p>
            <a:r>
              <a:rPr lang="el-GR" dirty="0" smtClean="0"/>
              <a:t>Γράψε τους προσωπικούς σου στόχους</a:t>
            </a:r>
          </a:p>
          <a:p>
            <a:pPr lvl="1"/>
            <a:r>
              <a:rPr lang="el-GR" dirty="0" smtClean="0"/>
              <a:t>Μετρήσιμοι</a:t>
            </a:r>
            <a:endParaRPr lang="el-GR" dirty="0"/>
          </a:p>
          <a:p>
            <a:pPr lvl="1"/>
            <a:r>
              <a:rPr lang="el-GR" dirty="0" smtClean="0"/>
              <a:t>Έχουν προθεσμία</a:t>
            </a:r>
          </a:p>
          <a:p>
            <a:pPr lvl="1"/>
            <a:endParaRPr lang="el-GR" dirty="0" smtClean="0"/>
          </a:p>
          <a:p>
            <a:r>
              <a:rPr lang="el-GR" dirty="0" smtClean="0"/>
              <a:t>Λίστα στόχων που θα υλοποιηθούν </a:t>
            </a:r>
          </a:p>
          <a:p>
            <a:pPr lvl="1"/>
            <a:r>
              <a:rPr lang="el-GR" dirty="0" smtClean="0"/>
              <a:t>Τον επόμενο μήνα</a:t>
            </a:r>
          </a:p>
          <a:p>
            <a:pPr lvl="1"/>
            <a:r>
              <a:rPr lang="el-GR" dirty="0" smtClean="0"/>
              <a:t>Τα επόμενα 5 χρόνια</a:t>
            </a:r>
          </a:p>
          <a:p>
            <a:pPr marL="627063" lvl="2" indent="0">
              <a:spcBef>
                <a:spcPts val="0"/>
              </a:spcBef>
              <a:buFont typeface="Wingdings 3"/>
              <a:buChar char="a"/>
            </a:pPr>
            <a:r>
              <a:rPr lang="en-GB" dirty="0" smtClean="0">
                <a:sym typeface="Wingdings" pitchFamily="2" charset="2"/>
              </a:rPr>
              <a:t>to-do-list</a:t>
            </a:r>
            <a:endParaRPr lang="el-GR" dirty="0" smtClean="0">
              <a:sym typeface="Wingdings" pitchFamily="2" charset="2"/>
            </a:endParaRPr>
          </a:p>
          <a:p>
            <a:pPr marL="627063" lvl="2" indent="0">
              <a:spcBef>
                <a:spcPts val="0"/>
              </a:spcBef>
              <a:buFont typeface="Wingdings 3"/>
              <a:buChar char="a"/>
            </a:pPr>
            <a:endParaRPr lang="el-GR" sz="1800" dirty="0" smtClean="0"/>
          </a:p>
          <a:p>
            <a:r>
              <a:rPr lang="el-GR" dirty="0" smtClean="0"/>
              <a:t>Προτεραιότητες</a:t>
            </a:r>
          </a:p>
          <a:p>
            <a:r>
              <a:rPr lang="el-GR" dirty="0" smtClean="0"/>
              <a:t>Επανεξέταση λίστας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Cycle System</a:t>
            </a:r>
            <a:r>
              <a:rPr lang="el-GR" dirty="0"/>
              <a:t>:   Στόχοι </a:t>
            </a:r>
            <a:r>
              <a:rPr lang="el-GR" dirty="0" smtClean="0"/>
              <a:t>Ζωής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218" name="Picture 2" descr="http://queenrella.files.wordpress.com/2011/04/personalgoals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4048" y="1772816"/>
            <a:ext cx="38100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0931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5" y="1484784"/>
            <a:ext cx="7884865" cy="5112568"/>
          </a:xfrm>
        </p:spPr>
        <p:txBody>
          <a:bodyPr>
            <a:normAutofit/>
          </a:bodyPr>
          <a:lstStyle/>
          <a:p>
            <a:r>
              <a:rPr lang="el-GR" dirty="0" smtClean="0"/>
              <a:t>Τι να κάνω πρώτα;</a:t>
            </a:r>
          </a:p>
          <a:p>
            <a:pPr lvl="1"/>
            <a:r>
              <a:rPr lang="el-GR" dirty="0" smtClean="0"/>
              <a:t>Ξεκίνα με τη σειρά ( λίγες εργασίες )</a:t>
            </a:r>
          </a:p>
          <a:p>
            <a:r>
              <a:rPr lang="el-GR" dirty="0" smtClean="0"/>
              <a:t>Ιεράρχηση βάσει:</a:t>
            </a:r>
          </a:p>
          <a:p>
            <a:pPr lvl="1"/>
            <a:r>
              <a:rPr lang="el-GR" dirty="0" smtClean="0"/>
              <a:t>Προσδοκιών του πελάτη</a:t>
            </a:r>
          </a:p>
          <a:p>
            <a:pPr lvl="1"/>
            <a:r>
              <a:rPr lang="el-GR" dirty="0" smtClean="0"/>
              <a:t>Αντίκτυπου εργασίας</a:t>
            </a:r>
          </a:p>
          <a:p>
            <a:pPr lvl="1"/>
            <a:r>
              <a:rPr lang="el-GR" dirty="0" smtClean="0"/>
              <a:t>Ανάθεση εργασίας από το αφεντικό</a:t>
            </a:r>
          </a:p>
          <a:p>
            <a:endParaRPr lang="el-GR" dirty="0" smtClean="0"/>
          </a:p>
          <a:p>
            <a:r>
              <a:rPr lang="el-GR" dirty="0" smtClean="0"/>
              <a:t>Σχέση σου με το αφεντικό:</a:t>
            </a:r>
          </a:p>
          <a:p>
            <a:pPr lvl="1"/>
            <a:r>
              <a:rPr lang="el-GR" dirty="0" smtClean="0"/>
              <a:t>Το αφεντικό γνωρίζει τους προσωπικούς σου στόχους</a:t>
            </a:r>
          </a:p>
          <a:p>
            <a:pPr lvl="1"/>
            <a:r>
              <a:rPr lang="el-GR" dirty="0" smtClean="0"/>
              <a:t>Το αντιπροσωπεύεις</a:t>
            </a:r>
          </a:p>
          <a:p>
            <a:pPr lvl="1"/>
            <a:r>
              <a:rPr lang="el-GR" dirty="0" smtClean="0"/>
              <a:t>Καταλαβαίνεις απόλυτα τους στόχους του</a:t>
            </a:r>
          </a:p>
          <a:p>
            <a:pPr marL="301943" lvl="1" indent="0">
              <a:buNone/>
            </a:pPr>
            <a:r>
              <a:rPr lang="el-GR" dirty="0" smtClean="0">
                <a:sym typeface="Wingdings" pitchFamily="2" charset="2"/>
              </a:rPr>
              <a:t>	</a:t>
            </a:r>
            <a:r>
              <a:rPr lang="el-GR" dirty="0" smtClean="0"/>
              <a:t>Δουλεύεις για την πραγμάτωσή τους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Ιεράρχηση προτεραιοτήτων</a:t>
            </a:r>
          </a:p>
        </p:txBody>
      </p:sp>
      <p:pic>
        <p:nvPicPr>
          <p:cNvPr id="1026" name="Picture 2" descr="E:\TimeManagementForSysAdmins\time-management-scale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9516">
            <a:off x="5562918" y="2214161"/>
            <a:ext cx="3337186" cy="22943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27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365</TotalTime>
  <Words>582</Words>
  <Application>Microsoft Office PowerPoint</Application>
  <PresentationFormat>On-screen Show (4:3)</PresentationFormat>
  <Paragraphs>212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Waveform</vt:lpstr>
      <vt:lpstr>Time Management for System Administrators</vt:lpstr>
      <vt:lpstr>Αρχές Διαχείρισης Χρόνου</vt:lpstr>
      <vt:lpstr>Συγκέντρωση και Διακοπές</vt:lpstr>
      <vt:lpstr>Ρουτίνες</vt:lpstr>
      <vt:lpstr>The Cycle System</vt:lpstr>
      <vt:lpstr>The Cycle System : To-do-lists και Ημερολόγια</vt:lpstr>
      <vt:lpstr>The Cycle System:   Διαχείριση Ημερολογίου</vt:lpstr>
      <vt:lpstr>The Cycle System:   Στόχοι Ζωής</vt:lpstr>
      <vt:lpstr>Ιεράρχηση προτεραιοτήτων</vt:lpstr>
      <vt:lpstr>Διαχείριση άγχους</vt:lpstr>
      <vt:lpstr>Email Management</vt:lpstr>
      <vt:lpstr>Περιορίζοντας αυτά που σου σπαταλούν χρόνο</vt:lpstr>
      <vt:lpstr>Documentation</vt:lpstr>
      <vt:lpstr>Automation</vt:lpstr>
      <vt:lpstr>Ευχαριστούμε  πολύ!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 for System Administrators</dc:title>
  <dc:creator>kdavid01</dc:creator>
  <cp:lastModifiedBy>Kalypsod</cp:lastModifiedBy>
  <cp:revision>77</cp:revision>
  <dcterms:created xsi:type="dcterms:W3CDTF">2012-03-15T09:14:48Z</dcterms:created>
  <dcterms:modified xsi:type="dcterms:W3CDTF">2012-04-23T18:31:12Z</dcterms:modified>
</cp:coreProperties>
</file>