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4"/>
  </p:notesMasterIdLst>
  <p:sldIdLst>
    <p:sldId id="256" r:id="rId2"/>
    <p:sldId id="286" r:id="rId3"/>
    <p:sldId id="288" r:id="rId4"/>
    <p:sldId id="257" r:id="rId5"/>
    <p:sldId id="289" r:id="rId6"/>
    <p:sldId id="290" r:id="rId7"/>
    <p:sldId id="291" r:id="rId8"/>
    <p:sldId id="292" r:id="rId9"/>
    <p:sldId id="262" r:id="rId10"/>
    <p:sldId id="293" r:id="rId11"/>
    <p:sldId id="275" r:id="rId12"/>
    <p:sldId id="276" r:id="rId13"/>
    <p:sldId id="277" r:id="rId14"/>
    <p:sldId id="278" r:id="rId15"/>
    <p:sldId id="285" r:id="rId16"/>
    <p:sldId id="279" r:id="rId17"/>
    <p:sldId id="281" r:id="rId18"/>
    <p:sldId id="282" r:id="rId19"/>
    <p:sldId id="287" r:id="rId20"/>
    <p:sldId id="267" r:id="rId21"/>
    <p:sldId id="268" r:id="rId22"/>
    <p:sldId id="271" r:id="rId23"/>
    <p:sldId id="272" r:id="rId24"/>
    <p:sldId id="294" r:id="rId25"/>
    <p:sldId id="283" r:id="rId26"/>
    <p:sldId id="296" r:id="rId27"/>
    <p:sldId id="297" r:id="rId28"/>
    <p:sldId id="298" r:id="rId29"/>
    <p:sldId id="299" r:id="rId30"/>
    <p:sldId id="300" r:id="rId31"/>
    <p:sldId id="284" r:id="rId32"/>
    <p:sldId id="295" r:id="rId33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93" autoAdjust="0"/>
  </p:normalViewPr>
  <p:slideViewPr>
    <p:cSldViewPr>
      <p:cViewPr>
        <p:scale>
          <a:sx n="68" d="100"/>
          <a:sy n="68" d="100"/>
        </p:scale>
        <p:origin x="-1362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67F77-DA5D-4BF9-825C-7F6670F9A798}" type="datetimeFigureOut">
              <a:rPr lang="el-GR" smtClean="0"/>
              <a:t>25/4/2013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A6DC4-1944-4424-900E-A05EE1EB930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0466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 err="1" smtClean="0"/>
              <a:t>Αντικειμενοστρεφεί</a:t>
            </a:r>
            <a:r>
              <a:rPr lang="el-GR" dirty="0" smtClean="0"/>
              <a:t> προγραμματισμό</a:t>
            </a:r>
            <a:r>
              <a:rPr lang="el-GR" baseline="0" dirty="0" smtClean="0"/>
              <a:t> όπως έχουμε </a:t>
            </a:r>
            <a:r>
              <a:rPr lang="el-GR" baseline="0" dirty="0" err="1" smtClean="0"/>
              <a:t>χρησιμοποιήση</a:t>
            </a:r>
            <a:r>
              <a:rPr lang="el-GR" baseline="0" dirty="0" smtClean="0"/>
              <a:t> στο </a:t>
            </a:r>
            <a:r>
              <a:rPr lang="en-US" baseline="0" dirty="0" smtClean="0"/>
              <a:t>project </a:t>
            </a:r>
            <a:r>
              <a:rPr lang="el-GR" baseline="0" dirty="0" smtClean="0"/>
              <a:t>μας για την </a:t>
            </a:r>
            <a:r>
              <a:rPr lang="en-US" baseline="0" dirty="0" err="1" smtClean="0"/>
              <a:t>ylopoisi</a:t>
            </a:r>
            <a:r>
              <a:rPr lang="en-US" baseline="0" dirty="0" smtClean="0"/>
              <a:t> toy parsing </a:t>
            </a:r>
            <a:endParaRPr lang="en-GB" dirty="0" smtClean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A6DC4-1944-4424-900E-A05EE1EB9304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56562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Open</a:t>
            </a:r>
            <a:r>
              <a:rPr lang="en-US" baseline="0" dirty="0" smtClean="0"/>
              <a:t> source </a:t>
            </a:r>
            <a:r>
              <a:rPr lang="en-US" baseline="0" dirty="0" err="1" smtClean="0"/>
              <a:t>mborei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parei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piosdipote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ilopoihsh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thelei</a:t>
            </a:r>
            <a:r>
              <a:rPr lang="en-US" baseline="0" dirty="0" smtClean="0"/>
              <a:t>..server site </a:t>
            </a:r>
            <a:r>
              <a:rPr lang="en-US" baseline="0" dirty="0" err="1" smtClean="0"/>
              <a:t>opws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kanoume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emeis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programma</a:t>
            </a:r>
            <a:r>
              <a:rPr lang="en-US" baseline="0" dirty="0" smtClean="0"/>
              <a:t> mas</a:t>
            </a:r>
            <a:endParaRPr lang="en-GB" dirty="0" smtClean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A6DC4-1944-4424-900E-A05EE1EB9304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52878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661B-337D-43D9-9140-ED6D4CEF5AE7}" type="datetimeFigureOut">
              <a:rPr lang="el-GR" smtClean="0"/>
              <a:t>25/4/2013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A06-1855-4081-89E6-D6BE06E61461}" type="slidenum">
              <a:rPr lang="el-GR" smtClean="0"/>
              <a:t>‹#›</a:t>
            </a:fld>
            <a:endParaRPr lang="el-GR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661B-337D-43D9-9140-ED6D4CEF5AE7}" type="datetimeFigureOut">
              <a:rPr lang="el-GR" smtClean="0"/>
              <a:t>25/4/2013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A06-1855-4081-89E6-D6BE06E6146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661B-337D-43D9-9140-ED6D4CEF5AE7}" type="datetimeFigureOut">
              <a:rPr lang="el-GR" smtClean="0"/>
              <a:t>25/4/2013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A06-1855-4081-89E6-D6BE06E6146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661B-337D-43D9-9140-ED6D4CEF5AE7}" type="datetimeFigureOut">
              <a:rPr lang="el-GR" smtClean="0"/>
              <a:t>25/4/2013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A06-1855-4081-89E6-D6BE06E6146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661B-337D-43D9-9140-ED6D4CEF5AE7}" type="datetimeFigureOut">
              <a:rPr lang="el-GR" smtClean="0"/>
              <a:t>25/4/2013</a:t>
            </a:fld>
            <a:endParaRPr lang="el-GR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A06-1855-4081-89E6-D6BE06E61461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661B-337D-43D9-9140-ED6D4CEF5AE7}" type="datetimeFigureOut">
              <a:rPr lang="el-GR" smtClean="0"/>
              <a:t>25/4/2013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A06-1855-4081-89E6-D6BE06E6146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661B-337D-43D9-9140-ED6D4CEF5AE7}" type="datetimeFigureOut">
              <a:rPr lang="el-GR" smtClean="0"/>
              <a:t>25/4/2013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A06-1855-4081-89E6-D6BE06E6146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661B-337D-43D9-9140-ED6D4CEF5AE7}" type="datetimeFigureOut">
              <a:rPr lang="el-GR" smtClean="0"/>
              <a:t>25/4/2013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A06-1855-4081-89E6-D6BE06E6146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661B-337D-43D9-9140-ED6D4CEF5AE7}" type="datetimeFigureOut">
              <a:rPr lang="el-GR" smtClean="0"/>
              <a:t>25/4/2013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A06-1855-4081-89E6-D6BE06E6146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661B-337D-43D9-9140-ED6D4CEF5AE7}" type="datetimeFigureOut">
              <a:rPr lang="el-GR" smtClean="0"/>
              <a:t>25/4/2013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A06-1855-4081-89E6-D6BE06E61461}" type="slidenum">
              <a:rPr lang="el-GR" smtClean="0"/>
              <a:t>‹#›</a:t>
            </a:fld>
            <a:endParaRPr lang="el-GR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661B-337D-43D9-9140-ED6D4CEF5AE7}" type="datetimeFigureOut">
              <a:rPr lang="el-GR" smtClean="0"/>
              <a:t>25/4/2013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A06-1855-4081-89E6-D6BE06E61461}" type="slidenum">
              <a:rPr lang="el-GR" smtClean="0"/>
              <a:t>‹#›</a:t>
            </a:fld>
            <a:endParaRPr lang="el-GR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fld id="{DBB5661B-337D-43D9-9140-ED6D4CEF5AE7}" type="datetimeFigureOut">
              <a:rPr lang="el-GR" smtClean="0"/>
              <a:pPr/>
              <a:t>25/4/2013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fld id="{C690FA06-1855-4081-89E6-D6BE06E61461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slow">
    <p:push dir="u"/>
  </p:transition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Calibri" pitchFamily="34" charset="0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b="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b="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b="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b="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b="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cmag.com/encyclopedia/term/58990/joomla" TargetMode="External"/><Relationship Id="rId3" Type="http://schemas.openxmlformats.org/officeDocument/2006/relationships/hyperlink" Target="http://www.w3schools.com/php/php_intro.asp" TargetMode="External"/><Relationship Id="rId7" Type="http://schemas.openxmlformats.org/officeDocument/2006/relationships/hyperlink" Target="http://docs.joomla.org/" TargetMode="External"/><Relationship Id="rId2" Type="http://schemas.openxmlformats.org/officeDocument/2006/relationships/hyperlink" Target="http://pixelstech.net/topic/25_What_are_advantages_and_disadvantages_of_PHP_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Joomla" TargetMode="External"/><Relationship Id="rId11" Type="http://schemas.openxmlformats.org/officeDocument/2006/relationships/hyperlink" Target="http://docs.joomla.org/Module" TargetMode="External"/><Relationship Id="rId5" Type="http://schemas.openxmlformats.org/officeDocument/2006/relationships/hyperlink" Target="http://php.about.com/od/phpbasics/qt/what_is_php_used_for.htm" TargetMode="External"/><Relationship Id="rId10" Type="http://schemas.openxmlformats.org/officeDocument/2006/relationships/hyperlink" Target="http://docs.joomla.org/Creating_a_Hello_World_Module_for_Joomla_1.5" TargetMode="External"/><Relationship Id="rId4" Type="http://schemas.openxmlformats.org/officeDocument/2006/relationships/hyperlink" Target="http://php.net/manual/en/intro-whatis.php" TargetMode="External"/><Relationship Id="rId9" Type="http://schemas.openxmlformats.org/officeDocument/2006/relationships/hyperlink" Target="http://www.socialtechnologyreview.com/articles/joomla-advantages-and-disadvantages-choosing-joomla-your-cms-solution?page=0,2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2348880"/>
            <a:ext cx="4419600" cy="2232248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PHP - Joomla Module</a:t>
            </a:r>
            <a:br>
              <a:rPr lang="en-US" sz="4000" dirty="0" smtClean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l-GR" sz="2700" dirty="0" smtClean="0"/>
              <a:t>Στέφανος </a:t>
            </a:r>
            <a:r>
              <a:rPr lang="el-GR" sz="2700" dirty="0" err="1" smtClean="0"/>
              <a:t>Τάραντο</a:t>
            </a:r>
            <a:r>
              <a:rPr lang="en-US" sz="2700" dirty="0"/>
              <a:t> </a:t>
            </a:r>
            <a:r>
              <a:rPr lang="el-GR" sz="2700" dirty="0" smtClean="0"/>
              <a:t>   </a:t>
            </a:r>
            <a:r>
              <a:rPr lang="en-US" sz="2700" dirty="0" smtClean="0"/>
              <a:t>1002662</a:t>
            </a:r>
            <a:br>
              <a:rPr lang="en-US" sz="2700" dirty="0" smtClean="0"/>
            </a:br>
            <a:r>
              <a:rPr lang="el-GR" sz="2700" dirty="0" smtClean="0"/>
              <a:t>Ξάνθη Ζαχαρίου       </a:t>
            </a:r>
            <a:r>
              <a:rPr lang="en-US" sz="2700" dirty="0" smtClean="0"/>
              <a:t> 1002531</a:t>
            </a:r>
            <a:r>
              <a:rPr lang="el-GR" sz="2700" dirty="0" smtClean="0"/>
              <a:t/>
            </a:r>
            <a:br>
              <a:rPr lang="el-GR" sz="2700" dirty="0" smtClean="0"/>
            </a:br>
            <a:r>
              <a:rPr lang="el-GR" sz="2700" dirty="0" err="1" smtClean="0"/>
              <a:t>Μαριέλλη</a:t>
            </a:r>
            <a:r>
              <a:rPr lang="en-US" sz="2700" dirty="0" smtClean="0"/>
              <a:t> </a:t>
            </a:r>
            <a:r>
              <a:rPr lang="el-GR" sz="2700" dirty="0" smtClean="0"/>
              <a:t>Άσπρου     981931</a:t>
            </a:r>
            <a:br>
              <a:rPr lang="el-GR" sz="2700" dirty="0" smtClean="0"/>
            </a:br>
            <a:r>
              <a:rPr lang="el-GR" sz="2700" dirty="0" smtClean="0"/>
              <a:t>Χριστιάνα Αγάθωνος 980257</a:t>
            </a:r>
            <a:endParaRPr lang="el-GR" sz="2700" dirty="0"/>
          </a:p>
        </p:txBody>
      </p:sp>
      <p:pic>
        <p:nvPicPr>
          <p:cNvPr id="1026" name="Picture 2" descr="C:\Users\Marielli\Desktop\parousiasi\lamp-707301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365104"/>
            <a:ext cx="2160240" cy="18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714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1560" y="-309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/>
              <a:t>Παράδειγμα κώδικα </a:t>
            </a:r>
            <a:r>
              <a:rPr lang="en-US" dirty="0" smtClean="0">
                <a:latin typeface="Tw Cen MT" pitchFamily="34" charset="0"/>
              </a:rPr>
              <a:t>PHP</a:t>
            </a:r>
            <a:r>
              <a:rPr lang="el-GR" dirty="0" smtClean="0">
                <a:latin typeface="Tw Cen MT" pitchFamily="34" charset="0"/>
              </a:rPr>
              <a:t> μέσα στην </a:t>
            </a:r>
            <a:r>
              <a:rPr lang="en-US" dirty="0" smtClean="0">
                <a:latin typeface="Tw Cen MT" pitchFamily="34" charset="0"/>
              </a:rPr>
              <a:t>HTML</a:t>
            </a:r>
            <a:endParaRPr lang="en-GB" dirty="0">
              <a:latin typeface="Tw Cen MT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9512" y="1556793"/>
            <a:ext cx="4176464" cy="396044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3200" dirty="0" smtClean="0"/>
              <a:t>&lt;html&gt;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3200" dirty="0" smtClean="0"/>
              <a:t> 		&lt;body&gt;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3200" dirty="0" smtClean="0"/>
              <a:t> 		</a:t>
            </a:r>
            <a:r>
              <a:rPr lang="en-US" sz="3200" dirty="0" smtClean="0">
                <a:solidFill>
                  <a:srgbClr val="00B0F0"/>
                </a:solidFill>
              </a:rPr>
              <a:t>&lt;?php </a:t>
            </a:r>
            <a:r>
              <a:rPr lang="en-US" sz="3200" dirty="0" smtClean="0">
                <a:solidFill>
                  <a:schemeClr val="tx1"/>
                </a:solidFill>
              </a:rPr>
              <a:t>echo “Welcome to epl371”; </a:t>
            </a:r>
            <a:r>
              <a:rPr lang="en-US" sz="3200" dirty="0" smtClean="0">
                <a:solidFill>
                  <a:srgbClr val="00B0F0"/>
                </a:solidFill>
              </a:rPr>
              <a:t>?&gt;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3200" dirty="0" smtClean="0"/>
              <a:t> 		&lt;/body&gt;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3200" dirty="0" smtClean="0"/>
              <a:t> &lt;/html&gt;</a:t>
            </a:r>
            <a:endParaRPr lang="el-GR" sz="3200" dirty="0" smtClean="0"/>
          </a:p>
          <a:p>
            <a:endParaRPr lang="en-GB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4572000" y="3068960"/>
            <a:ext cx="421747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Εντολή 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exec</a:t>
            </a:r>
            <a:r>
              <a:rPr lang="el-GR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l-GR" sz="2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:</a:t>
            </a:r>
          </a:p>
          <a:p>
            <a:endParaRPr lang="el-GR" sz="2400" dirty="0" smtClean="0">
              <a:solidFill>
                <a:srgbClr val="00B0F0"/>
              </a:solidFill>
            </a:endParaRPr>
          </a:p>
          <a:p>
            <a:r>
              <a:rPr lang="en-GB" sz="2400" dirty="0" smtClean="0">
                <a:solidFill>
                  <a:srgbClr val="00B0F0"/>
                </a:solidFill>
              </a:rPr>
              <a:t>&lt;?</a:t>
            </a:r>
            <a:r>
              <a:rPr lang="en-GB" sz="2400" dirty="0" err="1">
                <a:solidFill>
                  <a:srgbClr val="00B0F0"/>
                </a:solidFill>
              </a:rPr>
              <a:t>php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 //</a:t>
            </a:r>
            <a:r>
              <a:rPr lang="el-GR" sz="2400" dirty="0"/>
              <a:t>Εκτέλεση της εντολής </a:t>
            </a:r>
            <a:r>
              <a:rPr lang="en-US" sz="2400" dirty="0"/>
              <a:t>“</a:t>
            </a:r>
            <a:r>
              <a:rPr lang="en-US" sz="2400" dirty="0" err="1"/>
              <a:t>whoami</a:t>
            </a:r>
            <a:r>
              <a:rPr lang="en-US" sz="2400" dirty="0"/>
              <a:t>”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echo exec('</a:t>
            </a:r>
            <a:r>
              <a:rPr lang="en-GB" sz="2400" dirty="0" err="1"/>
              <a:t>whoami</a:t>
            </a:r>
            <a:r>
              <a:rPr lang="en-GB" sz="2400" dirty="0"/>
              <a:t>');</a:t>
            </a:r>
            <a:br>
              <a:rPr lang="en-GB" sz="2400" dirty="0"/>
            </a:br>
            <a:r>
              <a:rPr lang="en-GB" sz="2400" dirty="0">
                <a:solidFill>
                  <a:srgbClr val="00B0F0"/>
                </a:solidFill>
              </a:rPr>
              <a:t>?&gt;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09184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0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b="1" dirty="0" smtClean="0"/>
              <a:t>Joomla </a:t>
            </a:r>
            <a:endParaRPr lang="en-US" sz="8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586337"/>
            <a:ext cx="25908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3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l-GR" sz="4000" dirty="0" smtClean="0"/>
              <a:t>Τι είναι το </a:t>
            </a:r>
            <a:r>
              <a:rPr lang="en-US" sz="4000" dirty="0" smtClean="0"/>
              <a:t>Joomla?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39552" y="1196752"/>
            <a:ext cx="7995609" cy="329943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l-GR" sz="2200" dirty="0" smtClean="0"/>
              <a:t>Το Joomla </a:t>
            </a:r>
            <a:r>
              <a:rPr lang="el-GR" sz="2200" dirty="0"/>
              <a:t>είναι </a:t>
            </a:r>
            <a:r>
              <a:rPr lang="el-GR" sz="2200" dirty="0" smtClean="0"/>
              <a:t>ένα </a:t>
            </a:r>
            <a:r>
              <a:rPr lang="el-GR" sz="2200" dirty="0"/>
              <a:t>λογισμικό που </a:t>
            </a:r>
            <a:r>
              <a:rPr lang="el-GR" sz="2200" dirty="0" smtClean="0"/>
              <a:t>επιτρέπει </a:t>
            </a:r>
            <a:r>
              <a:rPr lang="el-GR" sz="2200" dirty="0"/>
              <a:t>να </a:t>
            </a:r>
            <a:r>
              <a:rPr lang="el-GR" sz="2200" dirty="0" smtClean="0"/>
              <a:t>δημιουργούνται και </a:t>
            </a:r>
            <a:r>
              <a:rPr lang="el-GR" sz="2200" dirty="0"/>
              <a:t>να </a:t>
            </a:r>
            <a:r>
              <a:rPr lang="el-GR" sz="2200" dirty="0" smtClean="0"/>
              <a:t>ενημερώνονται  οι </a:t>
            </a:r>
            <a:r>
              <a:rPr lang="el-GR" sz="2200" dirty="0"/>
              <a:t>ιστοσελίδες εύκολα.</a:t>
            </a:r>
            <a:br>
              <a:rPr lang="el-GR" sz="2200" dirty="0"/>
            </a:br>
            <a:r>
              <a:rPr lang="el-GR" sz="2200" dirty="0"/>
              <a:t/>
            </a:r>
            <a:br>
              <a:rPr lang="el-GR" sz="2200" dirty="0"/>
            </a:br>
            <a:r>
              <a:rPr lang="el-G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Το 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Joomla </a:t>
            </a:r>
            <a:r>
              <a:rPr lang="el-G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στην ουσία αποτελείται από τα 3 πιο κάτω στοιχεία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l-G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l-G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l-GR" sz="2200" dirty="0" smtClean="0"/>
              <a:t>1)</a:t>
            </a:r>
            <a:r>
              <a:rPr lang="en-US" sz="2200" dirty="0"/>
              <a:t> </a:t>
            </a:r>
            <a:r>
              <a:rPr lang="en-US" sz="2200" dirty="0" smtClean="0"/>
              <a:t>  </a:t>
            </a:r>
            <a:r>
              <a:rPr lang="el-GR" sz="2200" dirty="0" smtClean="0"/>
              <a:t>Τα περιεχόμενα τα  οποία </a:t>
            </a:r>
            <a:r>
              <a:rPr lang="el-GR" sz="2200" dirty="0"/>
              <a:t>είναι κυρίως </a:t>
            </a:r>
            <a:r>
              <a:rPr lang="el-GR" sz="2200" dirty="0" smtClean="0"/>
              <a:t>αποθηκευμένα </a:t>
            </a:r>
            <a:r>
              <a:rPr lang="el-GR" sz="2200" dirty="0"/>
              <a:t>σε μια βάση δεδομένων.</a:t>
            </a:r>
            <a:br>
              <a:rPr lang="el-GR" sz="2200" dirty="0"/>
            </a:br>
            <a:r>
              <a:rPr lang="el-GR" sz="2200" dirty="0" smtClean="0"/>
              <a:t>2)</a:t>
            </a:r>
            <a:r>
              <a:rPr lang="en-US" sz="2200" dirty="0" smtClean="0"/>
              <a:t>   </a:t>
            </a:r>
            <a:r>
              <a:rPr lang="el-GR" sz="2200" dirty="0" smtClean="0"/>
              <a:t>Το </a:t>
            </a:r>
            <a:r>
              <a:rPr lang="el-GR" sz="2200" dirty="0"/>
              <a:t>πρότυπό </a:t>
            </a:r>
            <a:r>
              <a:rPr lang="el-GR" sz="2200" dirty="0" smtClean="0"/>
              <a:t>,το </a:t>
            </a:r>
            <a:r>
              <a:rPr lang="el-GR" sz="2200" dirty="0"/>
              <a:t>οποία ελέγχει το σχεδιασμό και την παρουσίαση του περιεχομένου σας (όπως τα χρώματα γραμματοσειρές, και τη διάταξη).</a:t>
            </a:r>
            <a:br>
              <a:rPr lang="el-GR" sz="2200" dirty="0"/>
            </a:br>
            <a:r>
              <a:rPr lang="el-GR" sz="2200" dirty="0" smtClean="0"/>
              <a:t>3)</a:t>
            </a:r>
            <a:r>
              <a:rPr lang="en-US" sz="2200" dirty="0" smtClean="0"/>
              <a:t>   </a:t>
            </a:r>
            <a:r>
              <a:rPr lang="el-GR" sz="2200" dirty="0" smtClean="0"/>
              <a:t>Το Joomla</a:t>
            </a:r>
            <a:r>
              <a:rPr lang="en-US" sz="2200" dirty="0"/>
              <a:t> </a:t>
            </a:r>
            <a:r>
              <a:rPr lang="el-GR" sz="2200" dirty="0" smtClean="0"/>
              <a:t> </a:t>
            </a:r>
            <a:r>
              <a:rPr lang="el-GR" sz="2200" dirty="0"/>
              <a:t>το οποίο είναι το λογισμικό </a:t>
            </a:r>
            <a:r>
              <a:rPr lang="el-GR" sz="2200" dirty="0" smtClean="0"/>
              <a:t>που θα </a:t>
            </a:r>
            <a:r>
              <a:rPr lang="el-GR" sz="2200" dirty="0"/>
              <a:t>φέρει το περιεχόμενο και το πρότυπο μαζί </a:t>
            </a:r>
            <a:r>
              <a:rPr lang="el-GR" sz="2200" dirty="0" smtClean="0"/>
              <a:t>έτσι ώστε να παράγουν </a:t>
            </a:r>
            <a:r>
              <a:rPr lang="el-GR" sz="2200" dirty="0"/>
              <a:t>ιστοσελίδες.</a:t>
            </a:r>
            <a:endParaRPr lang="en-US" sz="2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5181600"/>
            <a:ext cx="2133600" cy="131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55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Joomla Templates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95536" y="1412776"/>
            <a:ext cx="8314945" cy="446449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l-GR" dirty="0" smtClean="0"/>
              <a:t>Η </a:t>
            </a:r>
            <a:r>
              <a:rPr lang="en-US" dirty="0" smtClean="0"/>
              <a:t>Joomla </a:t>
            </a:r>
            <a:r>
              <a:rPr lang="el-GR" dirty="0" smtClean="0"/>
              <a:t>είναι επεκτάσιμη σε πολλές πλευρές και </a:t>
            </a:r>
            <a:r>
              <a:rPr lang="el-GR" dirty="0"/>
              <a:t>είναι υπεύθυνη </a:t>
            </a:r>
            <a:r>
              <a:rPr lang="el-GR" dirty="0" smtClean="0"/>
              <a:t> για </a:t>
            </a:r>
            <a:r>
              <a:rPr lang="en-US" dirty="0" smtClean="0"/>
              <a:t>:</a:t>
            </a:r>
            <a:endParaRPr lang="el-GR" dirty="0" smtClean="0"/>
          </a:p>
          <a:p>
            <a:r>
              <a:rPr lang="el-GR" dirty="0" smtClean="0"/>
              <a:t>Διαμόρφωση</a:t>
            </a:r>
            <a:r>
              <a:rPr lang="en-US" dirty="0" smtClean="0"/>
              <a:t> (</a:t>
            </a:r>
            <a:r>
              <a:rPr lang="el-GR" dirty="0" smtClean="0"/>
              <a:t>με </a:t>
            </a:r>
            <a:r>
              <a:rPr lang="en-US" dirty="0" err="1" smtClean="0"/>
              <a:t>css</a:t>
            </a:r>
            <a:r>
              <a:rPr lang="en-US" dirty="0" smtClean="0"/>
              <a:t>)</a:t>
            </a:r>
            <a:endParaRPr lang="el-GR" dirty="0" smtClean="0"/>
          </a:p>
          <a:p>
            <a:r>
              <a:rPr lang="el-GR" dirty="0"/>
              <a:t>Σ</a:t>
            </a:r>
            <a:r>
              <a:rPr lang="el-GR" dirty="0" smtClean="0"/>
              <a:t>χεδιασμό  (με </a:t>
            </a:r>
            <a:r>
              <a:rPr lang="en-US" dirty="0" smtClean="0"/>
              <a:t>html</a:t>
            </a:r>
            <a:r>
              <a:rPr lang="el-GR" dirty="0" smtClean="0"/>
              <a:t>)</a:t>
            </a:r>
            <a:endParaRPr lang="el-GR" dirty="0"/>
          </a:p>
          <a:p>
            <a:r>
              <a:rPr lang="el-GR" dirty="0" smtClean="0"/>
              <a:t>Δομή της </a:t>
            </a:r>
            <a:r>
              <a:rPr lang="el-GR" dirty="0"/>
              <a:t>Joomla </a:t>
            </a:r>
            <a:r>
              <a:rPr lang="el-GR" dirty="0" smtClean="0"/>
              <a:t>ιστοσελίδας δυναμικά.</a:t>
            </a:r>
            <a:r>
              <a:rPr lang="en-US" dirty="0" smtClean="0"/>
              <a:t>(</a:t>
            </a:r>
            <a:r>
              <a:rPr lang="el-GR" dirty="0" smtClean="0"/>
              <a:t>με </a:t>
            </a:r>
            <a:r>
              <a:rPr lang="en-US" dirty="0" err="1" smtClean="0"/>
              <a:t>php</a:t>
            </a:r>
            <a:r>
              <a:rPr lang="en-US" dirty="0" smtClean="0"/>
              <a:t>)</a:t>
            </a:r>
            <a:r>
              <a:rPr lang="el-GR" dirty="0" smtClean="0"/>
              <a:t> </a:t>
            </a:r>
          </a:p>
          <a:p>
            <a:pPr marL="0" indent="0">
              <a:buNone/>
            </a:pPr>
            <a:r>
              <a:rPr lang="el-GR" dirty="0" smtClean="0"/>
              <a:t>Το </a:t>
            </a:r>
            <a:r>
              <a:rPr lang="el-GR" dirty="0"/>
              <a:t>περιεχόμενο και ο σχεδιασμός ενός προτύπου Joomla είναι </a:t>
            </a:r>
            <a:r>
              <a:rPr lang="el-GR" dirty="0" smtClean="0"/>
              <a:t>ξεχωριστά </a:t>
            </a:r>
            <a:r>
              <a:rPr lang="el-GR" dirty="0"/>
              <a:t>και μπορούν να επεξεργαστούν, </a:t>
            </a:r>
            <a:r>
              <a:rPr lang="el-GR" dirty="0" smtClean="0"/>
              <a:t>αλλαχτούν </a:t>
            </a:r>
            <a:r>
              <a:rPr lang="el-GR" dirty="0"/>
              <a:t>και </a:t>
            </a:r>
            <a:r>
              <a:rPr lang="el-GR" dirty="0" smtClean="0"/>
              <a:t>να διαγραφούν </a:t>
            </a:r>
            <a:r>
              <a:rPr lang="el-GR" dirty="0"/>
              <a:t>ξεχωριστά. </a:t>
            </a:r>
            <a:endParaRPr lang="el-GR" dirty="0" smtClean="0"/>
          </a:p>
          <a:p>
            <a:pPr marL="0" indent="0">
              <a:buNone/>
            </a:pPr>
            <a:r>
              <a:rPr lang="el-GR" dirty="0" smtClean="0"/>
              <a:t>Το </a:t>
            </a:r>
            <a:r>
              <a:rPr lang="el-GR" dirty="0"/>
              <a:t>πρότυπο είναι όπου ο σχεδιασμός της κύριας διάταξης για μια τοποθεσία Joomla </a:t>
            </a:r>
            <a:r>
              <a:rPr lang="el-GR" dirty="0" smtClean="0"/>
              <a:t>θα ρυθμιστεί . Οι </a:t>
            </a:r>
            <a:r>
              <a:rPr lang="el-GR" dirty="0"/>
              <a:t>χρήστες διαθέτουν διαφορετικά στοιχεία (</a:t>
            </a:r>
            <a:r>
              <a:rPr lang="el-GR" dirty="0" err="1"/>
              <a:t>components</a:t>
            </a:r>
            <a:r>
              <a:rPr lang="el-GR" dirty="0"/>
              <a:t>, </a:t>
            </a:r>
            <a:r>
              <a:rPr lang="el-GR" dirty="0" err="1"/>
              <a:t>modules</a:t>
            </a:r>
            <a:r>
              <a:rPr lang="el-GR" dirty="0"/>
              <a:t>, και </a:t>
            </a:r>
            <a:r>
              <a:rPr lang="el-GR" dirty="0" err="1" smtClean="0"/>
              <a:t>plug</a:t>
            </a:r>
            <a:r>
              <a:rPr lang="el-GR" dirty="0" smtClean="0"/>
              <a:t>-</a:t>
            </a:r>
            <a:r>
              <a:rPr lang="el-GR" dirty="0" err="1" smtClean="0"/>
              <a:t>ins</a:t>
            </a:r>
            <a:r>
              <a:rPr lang="el-GR" dirty="0" smtClean="0"/>
              <a:t>) τα οποία είναι υπεύθυνα για </a:t>
            </a:r>
            <a:r>
              <a:rPr lang="el-GR" dirty="0"/>
              <a:t>τους διάφορους τύπους περιεχομένου. </a:t>
            </a:r>
            <a:br>
              <a:rPr lang="el-G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97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Πως δουλεύει η </a:t>
            </a:r>
            <a:r>
              <a:rPr lang="en-US" dirty="0" smtClean="0"/>
              <a:t>Joomla!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76654" y="1556792"/>
            <a:ext cx="8086345" cy="461540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l-GR" dirty="0" smtClean="0"/>
              <a:t>Το Joomla </a:t>
            </a:r>
            <a:r>
              <a:rPr lang="el-GR" dirty="0"/>
              <a:t>αποτελείται από μια πλατφόρμα και </a:t>
            </a:r>
            <a:r>
              <a:rPr lang="el-GR" dirty="0" smtClean="0"/>
              <a:t> κάποιες  επεκτάσεις</a:t>
            </a:r>
            <a:r>
              <a:rPr lang="el-GR" dirty="0"/>
              <a:t>. </a:t>
            </a:r>
            <a:endParaRPr lang="el-GR" dirty="0" smtClean="0"/>
          </a:p>
          <a:p>
            <a:r>
              <a:rPr lang="el-GR" dirty="0" smtClean="0"/>
              <a:t>Διάφοροι </a:t>
            </a:r>
            <a:r>
              <a:rPr lang="el-GR" dirty="0"/>
              <a:t>τύποι </a:t>
            </a:r>
            <a:r>
              <a:rPr lang="el-GR" dirty="0" smtClean="0"/>
              <a:t>επεκτάσεων</a:t>
            </a:r>
            <a:r>
              <a:rPr lang="el-GR" dirty="0"/>
              <a:t>, το </a:t>
            </a:r>
            <a:r>
              <a:rPr lang="el-GR" dirty="0" smtClean="0"/>
              <a:t>καθένα είναι </a:t>
            </a:r>
            <a:r>
              <a:rPr lang="el-GR" dirty="0"/>
              <a:t>σε θέση να εκτελέσουν συγκεκριμένες </a:t>
            </a:r>
            <a:r>
              <a:rPr lang="el-GR" dirty="0" smtClean="0"/>
              <a:t>εργασίες</a:t>
            </a:r>
            <a:endParaRPr lang="en-US" dirty="0" smtClean="0"/>
          </a:p>
          <a:p>
            <a:r>
              <a:rPr lang="el-GR" dirty="0" smtClean="0"/>
              <a:t>Μπορείτε </a:t>
            </a:r>
            <a:r>
              <a:rPr lang="el-GR" dirty="0"/>
              <a:t>να </a:t>
            </a:r>
            <a:r>
              <a:rPr lang="el-GR" dirty="0" smtClean="0"/>
              <a:t>το συγκρίνετε </a:t>
            </a:r>
            <a:r>
              <a:rPr lang="el-GR" dirty="0"/>
              <a:t>αυτό σε ένα λειτουργικό σύστημα του υπολογιστή, όπως το Microsoft Windows ή </a:t>
            </a:r>
            <a:r>
              <a:rPr lang="el-GR" dirty="0" err="1"/>
              <a:t>Linux</a:t>
            </a:r>
            <a:r>
              <a:rPr lang="el-GR" dirty="0"/>
              <a:t>. </a:t>
            </a:r>
            <a:endParaRPr lang="el-GR" dirty="0" smtClean="0"/>
          </a:p>
          <a:p>
            <a:r>
              <a:rPr lang="el-GR" dirty="0" smtClean="0"/>
              <a:t>Χρησιμοποιείτε </a:t>
            </a:r>
            <a:r>
              <a:rPr lang="el-GR" dirty="0"/>
              <a:t>εφαρμογές (επεκτάσεις) για την εκτέλεση των καθηκόντων. Ορισμένες εφαρμογές (επεκτάσεις) είναι άμεσα διαθέσιμες στο σύστημά σας, αλλά μπορεί να εγκαταστήσει και να αφαιρέσει πρόσθετες εφαρμογές (επεκτάσεις) ανά πάσα στιγμή.</a:t>
            </a:r>
            <a:br>
              <a:rPr lang="el-GR" dirty="0"/>
            </a:br>
            <a:r>
              <a:rPr lang="el-GR" dirty="0"/>
              <a:t/>
            </a:r>
            <a:br>
              <a:rPr lang="el-G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24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Εγκατάσταση της </a:t>
            </a:r>
            <a:r>
              <a:rPr lang="en-US" dirty="0" smtClean="0"/>
              <a:t>Joomla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l-GR" dirty="0"/>
              <a:t>Υπάρχουν διάφοροι τρόποι για να εγκαταστήσετε το Joomla!.</a:t>
            </a:r>
            <a:br>
              <a:rPr lang="el-GR" dirty="0"/>
            </a:br>
            <a:r>
              <a:rPr lang="el-GR" dirty="0"/>
              <a:t/>
            </a:r>
            <a:br>
              <a:rPr lang="el-GR" dirty="0"/>
            </a:br>
            <a:r>
              <a:rPr lang="el-GR" dirty="0" smtClean="0"/>
              <a:t>Αν </a:t>
            </a:r>
            <a:r>
              <a:rPr lang="el-GR" dirty="0"/>
              <a:t>θέλετε </a:t>
            </a:r>
            <a:r>
              <a:rPr lang="el-GR" dirty="0" smtClean="0"/>
              <a:t>η ιστοσελίδα σας </a:t>
            </a:r>
            <a:r>
              <a:rPr lang="el-GR" dirty="0"/>
              <a:t>να είναι </a:t>
            </a:r>
            <a:r>
              <a:rPr lang="el-GR" dirty="0" smtClean="0"/>
              <a:t>διαθέσιμη </a:t>
            </a:r>
            <a:r>
              <a:rPr lang="el-GR" dirty="0"/>
              <a:t>στο Διαδίκτυο, βεβαιωθείτε ότι έχετε έναν λογαριασμό σε έναν </a:t>
            </a:r>
            <a:r>
              <a:rPr lang="el-GR" dirty="0" err="1"/>
              <a:t>web</a:t>
            </a:r>
            <a:r>
              <a:rPr lang="el-GR" dirty="0"/>
              <a:t> </a:t>
            </a:r>
            <a:r>
              <a:rPr lang="el-GR" dirty="0" err="1" smtClean="0"/>
              <a:t>server</a:t>
            </a:r>
            <a:r>
              <a:rPr lang="el-GR" dirty="0" smtClean="0"/>
              <a:t>.</a:t>
            </a:r>
            <a:r>
              <a:rPr lang="en-US" dirty="0" smtClean="0"/>
              <a:t> </a:t>
            </a:r>
            <a:r>
              <a:rPr lang="el-GR" dirty="0" smtClean="0"/>
              <a:t>Υπάρχουνε διάφορες επιλογές</a:t>
            </a:r>
            <a:r>
              <a:rPr lang="en-US" dirty="0" smtClean="0"/>
              <a:t>: </a:t>
            </a:r>
            <a:r>
              <a:rPr lang="el-GR" dirty="0"/>
              <a:t/>
            </a:r>
            <a:br>
              <a:rPr lang="el-GR" dirty="0"/>
            </a:br>
            <a:r>
              <a:rPr lang="el-GR" dirty="0"/>
              <a:t/>
            </a:r>
            <a:br>
              <a:rPr lang="el-GR" dirty="0"/>
            </a:br>
            <a:r>
              <a:rPr lang="el-GR" dirty="0"/>
              <a:t>    </a:t>
            </a:r>
            <a:r>
              <a:rPr lang="el-G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Μια </a:t>
            </a:r>
            <a:r>
              <a:rPr lang="el-GR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επιλογή</a:t>
            </a:r>
            <a:r>
              <a:rPr lang="en-US" dirty="0" smtClean="0"/>
              <a:t>: </a:t>
            </a:r>
            <a:r>
              <a:rPr lang="el-GR" dirty="0" smtClean="0"/>
              <a:t> Πολλές εταιρίες προσφέρουν κάποιος είδος «</a:t>
            </a:r>
            <a:r>
              <a:rPr lang="en-US" dirty="0" smtClean="0"/>
              <a:t>instant</a:t>
            </a:r>
            <a:r>
              <a:rPr lang="el-GR" dirty="0" smtClean="0"/>
              <a:t>»  εγκατάστασης, ακολουθώντας τις οδηγίες με ένα κλικ γίνεται η εγκατάσταση. </a:t>
            </a:r>
            <a:r>
              <a:rPr lang="el-GR" dirty="0"/>
              <a:t/>
            </a:r>
            <a:br>
              <a:rPr lang="el-GR" dirty="0"/>
            </a:br>
            <a:r>
              <a:rPr lang="el-GR" dirty="0"/>
              <a:t>    </a:t>
            </a:r>
            <a:r>
              <a:rPr lang="el-G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Επιλογή Δύο</a:t>
            </a:r>
            <a:r>
              <a:rPr lang="el-GR" dirty="0"/>
              <a:t>: Συμβατική </a:t>
            </a:r>
            <a:r>
              <a:rPr lang="el-GR" dirty="0" smtClean="0"/>
              <a:t>Εγκατάσταση . </a:t>
            </a:r>
            <a:r>
              <a:rPr lang="el-GR" dirty="0"/>
              <a:t>Αυτή η μέθοδος απαιτεί </a:t>
            </a:r>
            <a:r>
              <a:rPr lang="el-GR" dirty="0" smtClean="0"/>
              <a:t>να γίνει αντιγραφή του Joomla </a:t>
            </a:r>
            <a:r>
              <a:rPr lang="el-GR" dirty="0" err="1"/>
              <a:t>zip</a:t>
            </a:r>
            <a:r>
              <a:rPr lang="el-GR" dirty="0"/>
              <a:t> </a:t>
            </a:r>
            <a:r>
              <a:rPr lang="el-GR" dirty="0" smtClean="0"/>
              <a:t>αρχείου </a:t>
            </a:r>
            <a:r>
              <a:rPr lang="el-GR" dirty="0"/>
              <a:t>για τη φιλοξενία του λογαριασμού σας, </a:t>
            </a:r>
            <a:r>
              <a:rPr lang="el-GR" dirty="0" smtClean="0"/>
              <a:t>να αποσυμπιέστε</a:t>
            </a:r>
            <a:r>
              <a:rPr lang="el-GR" dirty="0"/>
              <a:t>, να δημιουργήσει μια βάση δεδομένων, και στη συνέχεια να εκτελέσετε την </a:t>
            </a:r>
            <a:r>
              <a:rPr lang="el-GR" dirty="0" smtClean="0"/>
              <a:t>εγκατάσταση. (η δική μας επιλογή…)</a:t>
            </a:r>
            <a:r>
              <a:rPr lang="el-GR" dirty="0"/>
              <a:t/>
            </a:r>
            <a:br>
              <a:rPr lang="el-GR" dirty="0"/>
            </a:br>
            <a:r>
              <a:rPr lang="el-GR" dirty="0"/>
              <a:t>     </a:t>
            </a:r>
            <a:r>
              <a:rPr lang="el-G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Επιλογή Τρία</a:t>
            </a:r>
            <a:r>
              <a:rPr lang="el-GR" dirty="0"/>
              <a:t>: </a:t>
            </a:r>
            <a:r>
              <a:rPr lang="el-GR" dirty="0" err="1"/>
              <a:t>Demo</a:t>
            </a:r>
            <a:r>
              <a:rPr lang="el-GR" dirty="0"/>
              <a:t> ιστοσελίδας. Εάν χρησιμοποιείτε την ιστοσελίδα </a:t>
            </a:r>
            <a:r>
              <a:rPr lang="el-GR" dirty="0" err="1"/>
              <a:t>Demo</a:t>
            </a:r>
            <a:r>
              <a:rPr lang="el-GR" dirty="0"/>
              <a:t>, μπορείτε να ακολουθήσετε τις οδηγίες που παρέχονται για να δημιουργήσετε αντίγραφα ασφαλείας και να μετακινήσετε το </a:t>
            </a:r>
            <a:r>
              <a:rPr lang="el-GR" dirty="0" err="1"/>
              <a:t>site</a:t>
            </a:r>
            <a:r>
              <a:rPr lang="el-GR" dirty="0"/>
              <a:t> για </a:t>
            </a:r>
            <a:r>
              <a:rPr lang="el-GR" dirty="0" smtClean="0"/>
              <a:t>την </a:t>
            </a:r>
            <a:r>
              <a:rPr lang="el-GR" dirty="0"/>
              <a:t>υπάρχουσα </a:t>
            </a:r>
            <a:r>
              <a:rPr lang="el-GR" dirty="0" smtClean="0"/>
              <a:t>υποδοχής.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522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Πως χρησιμοποιείται </a:t>
            </a:r>
            <a:r>
              <a:rPr lang="el-GR" dirty="0"/>
              <a:t>η</a:t>
            </a:r>
            <a:r>
              <a:rPr lang="el-GR" dirty="0" smtClean="0"/>
              <a:t> </a:t>
            </a:r>
            <a:r>
              <a:rPr lang="en-US" dirty="0" smtClean="0"/>
              <a:t>Joomla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76654" y="1828800"/>
            <a:ext cx="8238745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l-GR" dirty="0" smtClean="0"/>
              <a:t>Εγκατάσταση της </a:t>
            </a:r>
            <a:r>
              <a:rPr lang="en-US" dirty="0" smtClean="0"/>
              <a:t>Joomla</a:t>
            </a:r>
            <a:endParaRPr lang="el-GR" dirty="0" smtClean="0"/>
          </a:p>
          <a:p>
            <a:r>
              <a:rPr lang="el-GR" dirty="0" smtClean="0"/>
              <a:t>Υπάρχει τώρα </a:t>
            </a:r>
            <a:r>
              <a:rPr lang="en-US" dirty="0" smtClean="0"/>
              <a:t>Joomla </a:t>
            </a:r>
            <a:r>
              <a:rPr lang="el-GR" dirty="0" smtClean="0"/>
              <a:t>χώρος για δημιουργία ιστοσελίδας</a:t>
            </a:r>
          </a:p>
          <a:p>
            <a:r>
              <a:rPr lang="el-GR" dirty="0" smtClean="0"/>
              <a:t>Υπάρχουνε διάφορες εκδόσεις </a:t>
            </a:r>
            <a:r>
              <a:rPr lang="en-US" dirty="0" smtClean="0"/>
              <a:t>Joomla </a:t>
            </a:r>
            <a:r>
              <a:rPr lang="el-GR" dirty="0" smtClean="0"/>
              <a:t>και εμείς έχουμε δουλέψει πάνω στις πιο κάτω</a:t>
            </a:r>
            <a:r>
              <a:rPr lang="en-US" dirty="0" smtClean="0"/>
              <a:t>:</a:t>
            </a:r>
            <a:r>
              <a:rPr lang="el-GR" dirty="0"/>
              <a:t/>
            </a:r>
            <a:br>
              <a:rPr lang="el-GR" dirty="0"/>
            </a:br>
            <a:r>
              <a:rPr lang="el-GR" dirty="0"/>
              <a:t>     </a:t>
            </a:r>
            <a:r>
              <a:rPr lang="el-GR" dirty="0" smtClean="0"/>
              <a:t>Joomla 1.5 	(δημοσιεύτηκε τον Ιανουάριο </a:t>
            </a:r>
            <a:r>
              <a:rPr lang="en-US" dirty="0" smtClean="0"/>
              <a:t>22</a:t>
            </a:r>
            <a:r>
              <a:rPr lang="en-US" dirty="0"/>
              <a:t>, </a:t>
            </a:r>
            <a:r>
              <a:rPr lang="en-US" dirty="0" smtClean="0"/>
              <a:t>2008</a:t>
            </a:r>
            <a:r>
              <a:rPr lang="el-GR" dirty="0" smtClean="0"/>
              <a:t>)</a:t>
            </a:r>
            <a:r>
              <a:rPr lang="el-GR" dirty="0"/>
              <a:t/>
            </a:r>
            <a:br>
              <a:rPr lang="el-GR" dirty="0"/>
            </a:br>
            <a:r>
              <a:rPr lang="el-GR" dirty="0"/>
              <a:t>     </a:t>
            </a:r>
            <a:r>
              <a:rPr lang="el-GR" dirty="0" smtClean="0"/>
              <a:t>Joomla 3.0 (πιο νέα εκδοχή δημοσιεύτηκε τον Σεπτέμβριο </a:t>
            </a:r>
            <a:r>
              <a:rPr lang="en-US" dirty="0" smtClean="0"/>
              <a:t>27</a:t>
            </a:r>
            <a:r>
              <a:rPr lang="en-US" dirty="0"/>
              <a:t>, 2012</a:t>
            </a:r>
            <a:r>
              <a:rPr lang="el-GR" dirty="0" smtClean="0"/>
              <a:t>)</a:t>
            </a:r>
            <a:r>
              <a:rPr lang="el-GR" dirty="0"/>
              <a:t/>
            </a:r>
            <a:br>
              <a:rPr lang="el-GR" dirty="0"/>
            </a:br>
            <a:r>
              <a:rPr lang="el-GR" dirty="0" smtClean="0"/>
              <a:t>Η Joomla ιστοσελίδα </a:t>
            </a:r>
            <a:r>
              <a:rPr lang="el-GR" dirty="0" err="1"/>
              <a:t>Demo</a:t>
            </a:r>
            <a:r>
              <a:rPr lang="el-GR" dirty="0"/>
              <a:t> είναι ένα καλό μέρος για να δοκιμάσετε πολλά από αυτά τα </a:t>
            </a:r>
            <a:r>
              <a:rPr lang="el-GR" dirty="0" smtClean="0"/>
              <a:t>χαρακτηριστικά.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293096"/>
            <a:ext cx="609600" cy="312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16494"/>
            <a:ext cx="533400" cy="25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620688"/>
            <a:ext cx="1868165" cy="1414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1688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l-GR" dirty="0" smtClean="0"/>
              <a:t>Πλεονεκτήματα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1412776"/>
            <a:ext cx="3672408" cy="4709120"/>
          </a:xfrm>
        </p:spPr>
        <p:txBody>
          <a:bodyPr>
            <a:noAutofit/>
          </a:bodyPr>
          <a:lstStyle/>
          <a:p>
            <a:r>
              <a:rPr lang="el-GR" sz="2400" dirty="0" smtClean="0">
                <a:solidFill>
                  <a:schemeClr val="tx1"/>
                </a:solidFill>
              </a:rPr>
              <a:t>PHP</a:t>
            </a:r>
            <a:r>
              <a:rPr lang="el-GR" sz="2400" dirty="0">
                <a:solidFill>
                  <a:schemeClr val="tx1"/>
                </a:solidFill>
              </a:rPr>
              <a:t/>
            </a:r>
            <a:br>
              <a:rPr lang="el-GR" sz="2400" dirty="0">
                <a:solidFill>
                  <a:schemeClr val="tx1"/>
                </a:solidFill>
              </a:rPr>
            </a:br>
            <a:r>
              <a:rPr lang="el-GR" sz="2400" dirty="0" smtClean="0">
                <a:solidFill>
                  <a:schemeClr val="tx1"/>
                </a:solidFill>
              </a:rPr>
              <a:t> </a:t>
            </a:r>
            <a:endParaRPr lang="el-GR" sz="2400" dirty="0">
              <a:solidFill>
                <a:schemeClr val="tx1"/>
              </a:solidFill>
            </a:endParaRPr>
          </a:p>
          <a:p>
            <a:r>
              <a:rPr lang="el-GR" sz="2400" dirty="0" smtClean="0">
                <a:solidFill>
                  <a:schemeClr val="tx1"/>
                </a:solidFill>
              </a:rPr>
              <a:t>Απλή </a:t>
            </a:r>
            <a:r>
              <a:rPr lang="el-GR" sz="2400" dirty="0">
                <a:solidFill>
                  <a:schemeClr val="tx1"/>
                </a:solidFill>
              </a:rPr>
              <a:t>εγκατάσταση</a:t>
            </a:r>
            <a:br>
              <a:rPr lang="el-GR" sz="2400" dirty="0">
                <a:solidFill>
                  <a:schemeClr val="tx1"/>
                </a:solidFill>
              </a:rPr>
            </a:br>
            <a:endParaRPr lang="el-GR" sz="2400" dirty="0" smtClean="0">
              <a:solidFill>
                <a:schemeClr val="tx1"/>
              </a:solidFill>
            </a:endParaRPr>
          </a:p>
          <a:p>
            <a:r>
              <a:rPr lang="el-GR" sz="2400" dirty="0" smtClean="0">
                <a:solidFill>
                  <a:schemeClr val="tx1"/>
                </a:solidFill>
              </a:rPr>
              <a:t> Εξελιγμένα Ιεραρχίες</a:t>
            </a:r>
            <a:br>
              <a:rPr lang="el-GR" sz="2400" dirty="0" smtClean="0">
                <a:solidFill>
                  <a:schemeClr val="tx1"/>
                </a:solidFill>
              </a:rPr>
            </a:br>
            <a:endParaRPr lang="el-GR" sz="2400" dirty="0" smtClean="0">
              <a:solidFill>
                <a:schemeClr val="tx1"/>
              </a:solidFill>
            </a:endParaRPr>
          </a:p>
          <a:p>
            <a:r>
              <a:rPr lang="el-GR" sz="2400" dirty="0" err="1" smtClean="0">
                <a:solidFill>
                  <a:schemeClr val="tx1"/>
                </a:solidFill>
              </a:rPr>
              <a:t>Plugins</a:t>
            </a:r>
            <a:r>
              <a:rPr lang="el-GR" sz="2400" dirty="0" smtClean="0">
                <a:solidFill>
                  <a:schemeClr val="tx1"/>
                </a:solidFill>
              </a:rPr>
              <a:t> και Εξαρτήματα</a:t>
            </a:r>
            <a:br>
              <a:rPr lang="el-GR" sz="2400" dirty="0" smtClean="0">
                <a:solidFill>
                  <a:schemeClr val="tx1"/>
                </a:solidFill>
              </a:rPr>
            </a:br>
            <a:endParaRPr lang="el-GR" sz="2400" dirty="0" smtClean="0">
              <a:solidFill>
                <a:schemeClr val="tx1"/>
              </a:solidFill>
            </a:endParaRPr>
          </a:p>
          <a:p>
            <a:r>
              <a:rPr lang="el-GR" sz="2400" dirty="0" smtClean="0">
                <a:solidFill>
                  <a:schemeClr val="tx1"/>
                </a:solidFill>
              </a:rPr>
              <a:t>Υποστήριξη</a:t>
            </a:r>
            <a:r>
              <a:rPr lang="el-GR" sz="2400" dirty="0">
                <a:solidFill>
                  <a:schemeClr val="tx1"/>
                </a:solidFill>
              </a:rPr>
              <a:t/>
            </a:r>
            <a:br>
              <a:rPr lang="el-GR" sz="2400" dirty="0">
                <a:solidFill>
                  <a:schemeClr val="tx1"/>
                </a:solidFill>
              </a:rPr>
            </a:br>
            <a:endParaRPr lang="el-GR" sz="2400" dirty="0" smtClean="0">
              <a:solidFill>
                <a:schemeClr val="tx1"/>
              </a:solidFill>
            </a:endParaRPr>
          </a:p>
        </p:txBody>
      </p:sp>
      <p:sp>
        <p:nvSpPr>
          <p:cNvPr id="4" name="AutoShape 2" descr="Inline image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Inline image 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Inline image 2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151" name="Picture 7" descr="C:\Users\Marielli\Desktop\imag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54">
            <a:off x="4139952" y="1700808"/>
            <a:ext cx="4536504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252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1298"/>
            <a:ext cx="8229600" cy="1143000"/>
          </a:xfrm>
        </p:spPr>
        <p:txBody>
          <a:bodyPr/>
          <a:lstStyle/>
          <a:p>
            <a:r>
              <a:rPr lang="el-GR" dirty="0" smtClean="0"/>
              <a:t>Μειονεκτήματα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112568"/>
          </a:xfrm>
        </p:spPr>
        <p:txBody>
          <a:bodyPr>
            <a:noAutofit/>
          </a:bodyPr>
          <a:lstStyle/>
          <a:p>
            <a:r>
              <a:rPr lang="el-GR" sz="3200" dirty="0">
                <a:solidFill>
                  <a:schemeClr val="tx1"/>
                </a:solidFill>
              </a:rPr>
              <a:t>Αρχάριους έως μέσους </a:t>
            </a:r>
            <a:r>
              <a:rPr lang="el-GR" sz="3200" dirty="0" smtClean="0">
                <a:solidFill>
                  <a:schemeClr val="tx1"/>
                </a:solidFill>
              </a:rPr>
              <a:t>Ευχρηστία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l-GR" sz="3200" dirty="0" smtClean="0">
                <a:solidFill>
                  <a:schemeClr val="tx1"/>
                </a:solidFill>
              </a:rPr>
              <a:t>Ασφάλεια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l-GR" sz="3200" dirty="0" smtClean="0">
                <a:solidFill>
                  <a:schemeClr val="tx1"/>
                </a:solidFill>
              </a:rPr>
              <a:t>Περιορισμένη Προσαρμογή</a:t>
            </a:r>
            <a:endParaRPr lang="el-GR" sz="3200" dirty="0">
              <a:solidFill>
                <a:schemeClr val="tx1"/>
              </a:solidFill>
            </a:endParaRPr>
          </a:p>
          <a:p>
            <a:r>
              <a:rPr lang="el-GR" sz="3200" dirty="0" smtClean="0">
                <a:solidFill>
                  <a:schemeClr val="tx1"/>
                </a:solidFill>
              </a:rPr>
              <a:t>Πόροι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l-GR" sz="3200" dirty="0" smtClean="0">
                <a:solidFill>
                  <a:schemeClr val="tx1"/>
                </a:solidFill>
              </a:rPr>
              <a:t>Ποσότητα χρήστη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l-GR" sz="3200" dirty="0" smtClean="0">
                <a:solidFill>
                  <a:schemeClr val="tx1"/>
                </a:solidFill>
              </a:rPr>
              <a:t>Συμβατότητα</a:t>
            </a:r>
            <a:r>
              <a:rPr lang="el-GR" sz="3200" dirty="0"/>
              <a:t/>
            </a:r>
            <a:br>
              <a:rPr lang="el-GR" sz="3200" dirty="0"/>
            </a:br>
            <a:endParaRPr lang="en-US" sz="3200" dirty="0"/>
          </a:p>
        </p:txBody>
      </p:sp>
      <p:pic>
        <p:nvPicPr>
          <p:cNvPr id="3074" name="Picture 2" descr="C:\Users\Marielli\Desktop\parousiasi\joomla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293096"/>
            <a:ext cx="5112568" cy="199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383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3" y="692696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b="1" dirty="0" smtClean="0"/>
              <a:t>Joomla </a:t>
            </a:r>
            <a:r>
              <a:rPr lang="en-US" sz="8000" dirty="0" smtClean="0"/>
              <a:t>Module</a:t>
            </a:r>
            <a:endParaRPr lang="en-US" sz="8000" b="1" dirty="0"/>
          </a:p>
        </p:txBody>
      </p:sp>
      <p:sp>
        <p:nvSpPr>
          <p:cNvPr id="3" name="AutoShape 2" descr="data:image/jpeg;base64,/9j/4AAQSkZJRgABAQAAAQABAAD/2wCEAAkGBhMSERUUExQWFRUVFx8YFhgXGBgWGRcdGB0YHBgYGhgYHiYeGBkjHBcaIC8gIycpLCwsFyAxNTAqNSYrLikBCQoKDgwOGg8PGjUkHSQ1LC00LDE1MCksLDQsLCwsKiwsKSwwLCwsKSwpKSwsLCwsLCwsKSwsLCwsLCwsLCwsLP/AABEIAMkA+gMBIgACEQEDEQH/xAAbAAABBQEBAAAAAAAAAAAAAAAEAAIDBQYBB//EAE0QAAECBAIGBAYOCAYDAQEAAAECEQADEiEEMQUTIkFRYQYycZEUgZKhsdEXIzM0NUJSU1Ryc7LS8AcVFiRidKKzg5PBw+HxQ4LTYyX/xAAZAQEBAQEBAQAAAAAAAAAAAAAAAQMCBAX/xAA0EQACAQIDBQYEBQUAAAAAAAAAAQIDERIxUQQhQZHBExQyYXHhUqHR8BUiM4GxBUJDYqL/2gAMAwEAAhEDEQA/ANP0Q/R7gl4OXMmS0LUpCVqUsEl1IQs/GYAVN4otsP8Ao/0at6ZMotnsKGeRurK2fKDuh8oK0fKSoOFSZYI5GTKBjOyNEplzZqHm6xMwCWlKmJS7hROZccG3xjtG01KTvmt/E4w/mjGKW/0Lab+jnRyQ5kSh/wCh/FDpf6N9HqDiRKIP8J/FFbPxZmTFyliYJ6VgAFqVJO9Pj33cdw2uEwyZaAhOQ43PEmOKO01ak2mrJeZ7q+yxoxV835LLUz3sZ4D6PK8k/ihk79GmBAdOHlEjdSb8QNrOCdKae1GOQmZMCMOMHNmzKmACkTZKQolnyWQwzfIlolX0vlpTWqTikSmczFYdYSB8op90SnmUht8evHLVnjstFyAZf6N9HqAIkSmP8B/FD/YzwH0eV5J/FBeK6TSZS0hBVOMxAmUSUmYQlXVmuNlKFcVEAm4e8cm9NcOhMwzRNlKlSzNVLmS1JWUJ6ykDqzAHD0ks4doY5alcVouSBfYzwH0eV5J/FC9jPAfR5Xkn8UETOm8hCQuajESpaurMmSZgQp8hYFQKtwUASSALkCHTOlaOqpE+StaVaozpRQFqSlSmBuApkk0qYlja0MctSWWi5IF9jPAfR5Xkn8UL2M8B9HleSfxQtC9L0nDYUL1k/EzMNKmrRKllattAJWukBEsEuzkPdoLk9MJKpyMOUzZc+YFFMuZLUgshJUVOdkpYEOkm9rQxy1FlouSBPYzwH0eV5J/FC9jPAfR5Xkn8UEdC58ydg8LPmzVrXMkJUsGmkqIDqYJcHsLXNov3hjlqxZaLkjMexngPo8ryT+KF7GWA+jyvIP4os9MTEOmpMwliQZediCB2kpYD+IjfFfLOHIKnnXUUfWLO4G+wDE8oY5aiy0XJDPYzwH0eV5J/FCH6M8B9HleSfxRKFyEpUKp1KrO+VFCrAZPUnduOUdkrkLDDXCgZZWTXvFt538OcMctRZaLkiH2MsB9HleQfxQvYzwH0eV5J/FBKBKBJacLhjVUksUFk3Lty3BUPnS5FidYza582zGe5V3b+DlDHLUWWi5ICP6NMB8xK8k/ijo/RngPo8ryT+KCPCsOEgPMICSl2qt7Zc2PyljhtNmLOxM2QUpdU0AApDEg7ABukZnaG7zQxy1FlouSBfYzwH0eV5J/FC9jLAfR5Xkn8UEFcgWBmgu/MlmGYfv57iYfXIlqSKpjpNubbblhfr7+fjY5aiy0XJAnsZ4D6PK8k/ihexngPo8ryT+KHqVhw6jrh1VO4vUAQARv2gC/DhBEuZJqoeaCxlAm7gJLlw4yu55WtDHLUWWi5IE9jPAfR5Xkn8UL2M8B9HleQfxRMcRhwanmuCk3G+WlJDuGfYDknPeN3Fok0lAM1IRUogMCQENYiwFrP2ZOzHLUWWi5Ii9jLAfR5XkH8UL2M8B9HleSfxRKrE4Zwn20WIcDm7NmesS7NzfMmVpCXIKxTNNxntZJ3eMAfWUIY5aiy0XJFZif0a4EIURh5Vkk9VQyHEKtHk+lehyET5qEzFBKZikpBALAKIAffaPe1YkLklQBAUgkPY5HMR5Lp33zP+1X94xvRnK73mVaEcK3G/wCi2KEvR0tZdkSEKLXLJkSyWHG0YnB6TM6bPUmXOnLXMEyUqXUdW77BsGDMHt1OUbjocf3KR9lL/syos8NhZcsES0JQCXISkJBPEtvjNShhlGcb3+pzWoyqONnZL6HmeNXNkEqnS5on64KVOWTqwCLoSwuDx/hDAMI9BkaamTsOidh5SZhUS6VzDKsCoEpVQp7iwIFjuyg2fJStJStIUk5hQBB8RhyEhIASAALACwA4ACMLSc3JvM+lOrSdCFKMbOPG9/XPV7zKaU6M4jGzDOm6vDqRLSmQkK1+0mdLn1zSAkUlUlCaUvYqLu0W0zHY9SSkYaSlZtrFYgqlg/KpEsTFDfSQHycZwYBN+Un/AF72/O946dbdinLuvn1eHn4R0eUz+h+jE3R/vcIxCFSZUuYmYrVLqkpKQtBpUkpUDdBZtxLtAnSPo9isahSVplyiiTOTh0azWKWuagy/bJlISlKUnIOS4JOyY1ida1yl39fLi3ccrNGqVNUA6gMi7AkHeRZv+HBd4hUyLpLo1c/DiWhqhOkruWDSp0uYq/GlB8cR9KtFLxCZIlt7XiEzFOW2QiaktxLrFoKRMmkm6QzOObB92Rux58iIcRNbNL+jzeeKGrGd6PaAxWBSkoRLnVyJCJyDM1akTJEpMp5aykpWggZGliHBu0Ez8DjJ2Lw09cqTLlyNbsiaVzCZkspDqCAkB2sH4vZovFiY9lBuFst+7PviJKJ3yxzsLdloEOdG8EZGEkSSmgy5YRTXraabAV0pqtvpEWVUDyiaRVnvaH1QBDjVzHaWqWNk2U78iG3Oz2iJcycwZctwS9yxF6RkW392+8SYnBImEFQcgMLkZ9hiE6Ikn4nnPMcf4j5uEAOTMnAprmS2LhQycupme+RAz3d7BOnsCZkrd2E5Z2+M4/NpDoyUVVUCq13PxbDfyho0VKvs9bO53GoXfj6IAbrpzj22U7AEH5Qd2s96VeSctzyqc7ayXkLHN6c8vlOW4Rz9VSmIpsWOat1QG/8AiPfHZmjJSiSUu5c3O/k8AMrxDtrJOWVwfj7uHV7jCKp99uWGKWNrhlVBmLfF4ZHxuVomSWdAsAMyzDKz/lhCGipTU0Bs2vucDfzMAIqn29slvcEbnqtz6oPce2G66cEuZsrrZ5BmAbyvTnuh69FyiSooDkubm5Lvv/iMMGhpN9jPmp+9+UAdlrnteZKerzMXBtcuU5Nl4oXhE4pNK5RWDkC4AKbDLOrvHdDhoqUzUWcm5JupnNzyEMOhpPyBxzPrgBCbPP8A5JLcn48b7gR+XEqlzSVUTENU6RvABcpJY55PuiM6Hkn4nPNXF+PH0RLh8EhBJSGJzue3jAEaBiQzqlljexdQe+4AWsIsaoiqhVQAsUrYX9U+gx5Lp33zP+1X94x6tilbC/qn0GPKdO++Z/2q/vGNqObM6vhR6D0Olk4KQ3zUvj81L5Rdak8vP6oq+hPvGR9lL/tS4vYyebNAbUnl5/VC1J5ef1QTDSsZOP8AvKICDUnl5/VC1J5ef1RMJyflDJ8xlk/Y8JU5IzUBdrkZ8O2BbMh1J5ef1QwpIIB8z/6iDIjmyquIIyIgQDxCQBWCXSL2F0i5GWe8c+0xSYXpjKWmoysSm4BGrqZwCXItskkH6pOUaQYc/LV/T6oh8HUlVlqpUb5WPHLI7+d+MQ6zKlPSaUUylavENNQVNq3Ui4AC0pdibkM/UO+IF9MpAI2MTvf2rIJBJPO4YcXG6NHqVfOK/p9ULUq+cV/T6opyD4eYFoSraFSQprFnALOAx7REePxQlJCmWt1pSyQ52iA+WQzgsyD84r+n1R3wdXziu5PqgDNzumchP/jxJFFZIk5cEtnUfzmIscHpiXMmUATgdq6kUjZpe/8A7BuMWeoV84r+n1QtQr5xX9PqgBlA4nuHqilxfSaXLnLlKl4jZvWmXUg7CV2IG4KbtTF74MfnFdyfVC1CvnFf0+qAK7RmlZc96RNTSAdtFGdQyIzBSQYOpHE9w9UP1CvnFf0+qF4MfnFdyfVAFGrpGhM0ylS5wIUEpUlFaVOopdwNkWe+48bR2f0klIapE9ySNmXUzFQ2vknZNuY4iLvUK+cV/T6oWoV84r+n1QBm/wBtJDA0Yq7N7TxKQOzrP2A8IL0J0ilYkkJTOQQKvbEBLpelKuIqILAsdk+O51CvnFf0+qF4OfnFdyfVAESwACxNuI/4hwknl5/VDvBuKlK5W/0ETk9vcYAH1J5ef1QtSeXn9UEeI9xheI9xgAfUnl5/VC1J5ef1QR4j3GF4j3GAAsVJNC8uqePA8o8o04f3mf8Aar+8Y9fxR2F/VPoMeP6c98z/ALVf3jG1HNmdbwo9G6ISwrR8lJyVJQktneTLFucH/qdDvVMzJ6xs5fNn8ZeKLROM1Wipcy5okIUwJS9MqUWcXDs0Y/R/SLSWIStcuYGQWKXbN2CanfxmOqdCVS7TSS1JUrRp2Tvd6HqktSZaUoFSiBYZqPM8uZYQBjdAJnrrmKUCyQyHAZClKDkhyXUb2bdxjz6RjdK6ygTEpUoFVym7FALkPlWM9wLZRHP05pVCSpSyyQ6roLAAlyAXyB7o77lKW7FHn7HMduUN8VJft7noI6Ky6qq1OwySkXFbEAJYDbOyLEgEh3dfsuiw1iyBNE1qR16aVGwBY5tujyv9vsd88e4Qv2/x3zx7hHf4XU8ub+hfxdavkvqe4VfljCf8sY8p6I9NcTNxKJU1ZWFmxcpKSLvYsQWIIIOcekY7S6pU6goUUmUVJKULU6kk7LpBAsN9774wq0J0pYZZ5lp1oVI445ZBz/ljA+kcGmdKXLVktJT1XZxmxGYz8UVOE6Sz1KFWFWApTDrOkUoJKnTfaUpm3IO/PsvT+JWhahIpI1VCVV31kwoWCaRZIDuMsy4jh0pcTqNVJ3RFN6GoJWa1JCysslLWmO6TcghiRYC0So6LpSkpStQStKkzNlysLIKm3JLBsjnCw/SaeQXwsxwHFil3XSlLEEgsQ55KOQDnaN0wubMpVJVLBl1hSqvlMEkUgAsxZ37jGboW32PQttqSssQCeiyKkKq2krSskouopQlFykgvsu5e6jaL1/yxieFESSyJOpKdsTyIH7e4wn7e4xPCimZA/b3GE/b3GJ4as2gCJ+3uMJ+3uMVmkdI4lGIplyguSiVWuxqJ9tZKC7FToTZj1rkWcVHSpZUU+Dr2aamqLVKQHIodqVlQ3kJuBu7VOTyM3Uisy9f8sYT9vcYz+H6UTzSDhVus8FpCKlhIqJQcgSSR8nIPGnESUXHM6jJSyIH7e4wn7e4xPCjk6K/G4MTAASpLF3SSk5EZsflQGNAJuCuaoEMxWSGpoIajeLvm8XkKABZAKQBcgBg7vbnTeJdaeHp9USwoAi1p4en1QtaeHp9USwoADxSnQv6h9B4x4/pz3zP+1X94x7HpD3NX1T6DHjmnPfM/7Vf3jG1HNmVbwo18r4EH8sn+zLhdGegWCXhZC5iCpc1AU5mLS5UKmASoCw9EdlfAg/lk/wBmXF90XH7ngtgK9qTtW2Pa+sHvfq2+VwjtTlCm8LtvJOEZTWJX3FPL6K6IVcBPC86aMwDvXwIguR0A0asOiXUMnTOmkW3WXBq5K3U2DlqAOy5lpJADBxe9m7Gh+EnzwaRhky0PuUlgGf4p3mztbgYOrU4SfM4VOHGK5AXsa6P+YP8AmTfxwvY10f8AMH/Mm/jizGNxNhqAb56wDzXNt4fhxLN/WOKFX7s7GzTUucvFx83bE7Wr8T5+512dL4fkY7SfRiRg9I4IyElImVukqKg6EhiCok3q47o9IjG9L/hDR3bN+6iNlErSclFyd93VnVKKjiS16IiXOZQSyrglwDSKWsTkCarDex4QGrSpA9yWSz2Ft9iSBezZd8FzHqBqASynS1z1WIL2a9mL1DJr1cmcAQ2IBD3SraezZqLs984xSO2wlGln/wDFMA4qDZNwf8iF+uA5GrmWLPTbffi1j3QOZhGeKSPJt39n5ezkBW088EAMRkxqOZBcfJ3Nui2RzdhuCxusd0KQ3ygz5+qCop1TT9JSOA2TbxuTb8mJJcqYt6Z4IFiyU57wSP8ATjyhYty0hRBg5SkoAWqpQ38eHmaJ45OxQ2ZlDobMygB0QqmALakuUlRUEltlgxI+NewzLHhE0QTUqKrKAFJ2Wu+yygXyF7N8YXtcAUaX/wDymeIdnHt9EdTpQkkapYYPcMMyM25PZ7cYDTUG/ekgAMQWPnVvcveJEqUTbEDxJDtl6fzaO7Izuyf9bHLUzfJHPnyiTDaSrUBq5iXe5Frc45h8UlIZc1Ki53hO8Wbxjvibw+XnWktwL5vw7CewGOf2Ol6hEKBlaRlixWnvHL1iENIyj/5E+UPzvhYt0EwoUKIUUKFCgAfH+5q+qfQY8b0575n/AGq/vGPZMf7mr6p9BjxvTnvmf9qv7xjajmzKt4UbCV8CD+WT/Zlxe9GVJ8DwIKykmUmlIIFZ1ZdJtdg6rN1YopXwIP5ZP9mXGl6I+8ML9gj7og/036lfjXoVUnHYeYVfvE9BUq96bkbgkMP+DHVHDIWmrETlawVMq9ilgTsuNxG8EiLDwjEEqpOHIfZdRJALhIsz3T5uVpMOjFVisSgh70u4DZBxxfflwi3+/tHFvv7YHgpcqcVol4icSAkqIJQBZSA1h8l24gGLTCaKoUFa2apnspTi4Ay8Xng4JjsZOTNFFGN6YfCGju2b91EbKMb0w+ENHds37qI2Ud1PDD06skM5evRA81PtiTq3ISppmzsdR03NW0262xfdFYlCt+FTkA4KRuAtyFI52EWy5RKgqpQABFNqS7MTZ3DWYjrF3swSNDkZTpoFg1XDxdnO0cI6krgzKu+GSQdzjg5fx2FuHiJkySpQqkpFTlZcG4antd1d0DTcMhCiFYhSVNUp13IApBL3Z/PHZeMw8spUcQk0ukOsF6ggtnwUg/8AsndByRY05vgWI0dL+QnuiWRh0oDJAAd7BrnMwOdLyRbWot/EPklX3UqPYk8IanTcggkTUW5ji3juQPHHGLzO+zloHQoiw2JTMSFoIUlQcEXBHEGJYpy1bcKGzModDZmUAOgaeh1+5gmhQCzTZynYzqZWdg2xfdBMRTJDqepTUlJTZi7bWTuGIDFto2NmAqZaFOHwyRzcFgf9Rv8AHxhxSoORhhexZQBN34ZXJiU6FsWmzA7OauGfffvh6tE2bWLDEsxyem13ts+eO7ozsyHVtV7QHBZOW0CS5vlYA77mOBKrthhdnuL8LNfPjvggaKLNrZhuC9VwwIt2v5ofO0aFZqOZPemk8vyYly2ZHhMElQdclKC9gWPC/fBH6tl/ITk2QyOYghKWDcI7EudWQoUKFEKKFChQAPj/AHNX1T6DHjenPfM/7Vf3jHsmP9zV9U+gx43pz3zP+1X94xtRzZlW8KNhK+BB/LJ/sy4vejNPgeCcLfVJpprYHVl66dlmdqrOzXaKKV8CD+WT/ZlxoeioV4Fg2IA1KKgQ5IosAXFJdi7GwI3uD/TfqV+NegFh5MnWUGRNSXoBFRSyCpIJNmGZ5hZg7DdJgpIKpM9JJAbVk5vw3WN8oDk61QNGNQQ4awtkwz4U+MnsiXE65RpRipaXCiCwVZRSEtuDEKAvmeUVpN7+pmm0t3Qu8LiRMQFAEPuUGI3XHiiaANH4q5SqaiYo7QpYbJFss7hR7IPjFm6d0Y3ph8IaO7Zv3URsauUY7ph8IaO7Zv3UQVpsYnWrMlBWAl2cZpSnYDkMVVg8PazxjaSuoLy6s4i7Yn59Immq5HzQOrFFVpYfio9UefaPIeMiM5Ml4tyDJBSCpNlFVSXQAsioOaSpVIIfKzRLNTiQohOHTSFMNpR2Q7WEwbqS/wDEQ2y5zwPVczrtI+fIt16ISpyqslTOamcpIKVMC1QIDHkIGPRTDO5lk3BYqJBpZnBLHqh+LXgFCcUpE15AQoSXlGtReZTYMVM1T2JswuXiRcrEFC2lBKhMQEl1GpGsAWaTM+b2sxdRDOlzy6WtjRbRJZNh07o3IW7oN3baICaqqqQ+y5UTbeeQhuH6MyEFJCFOlVSS+RBfdn43fxCK/RScUVSkzpIYj2xdagXoSeqFEDbJTwLFmiLCYfGJQCtAWSFKN7p2pYSlklAelUxTOXoAqDxey9B3mVrXdjT4aSEIShILJSEjfYBhd+USVcj5ox2Nn4xCSvUJSEAqUHUvqy1mlxMcuukOALbjEmNxmIlpKjIASEOVFSs6wBsiY90F6dxs539dm/LmZOrHe3fka2rkfNCfl6IpdDSpi69dK1YDUMtblwXcE23d5G6LP9Xo4HyleuM2mnY7TTVyerkfNCq5HzRB+r0cD5SvXC/V6OB8pXriby7ierkfNCq5HzRB+r0cD5SvXC/V6OB8pXrhvG4nq5HzR2rkfNA/6vRwPlK9cL9Xo4HyleuG8bierkfNCq5HzRB+r0cD5SvXEONwaUy1EOCA4NSvXAqSYdVyPmhVcj5oz8yZjkzJ60hK5YIEqWQHNpbrtTZ6wxVfk203B4vHa1ly3QZjZJ2UVTLggh9mi5fscxrg3XujHH5M0VXI+aEDHYUZmgPj/c1fVPoMeN6c98z/ALVf3jHsmP8Ac1fVPoMeN6c98z/tV/eMbUc2ZVvCjXyvgQfyyf7MuND0SloXgcIpkqKJSaSwJSaaVMdxYlJ8YgLophdZo+QksxlS3cVA+1ynBDhwRbOKhXQbApJAxQl3ukTikDkxmP3x1HC4uL1vqWaaaktPQ156P4diNSi+eznZolOiZJzlpPaH3lXpUT44xX7GYL6af88//SF+xmC+mn/PP/0i4Y/E+XucXei5+xtZGiZKFBSZaUkZEDkR6Ce+C3jz/wDYzBfTT/nn/wCkL9jMF9NP+ef/AKRMEHxfL3KpSXBc/YN6XrH6x0eHuNaSN7EJY+Y90X8zETEzJlCKhUCeNkIcZ5l0t9VUUeguh2GRMMyVNTNWGBUVGYpIfdtkBwGcg74v7ayY6ynbHYWQjxRnVa3JcF1b6mlJO0m+O/8AhdDiNITXIMo2tvuRwYHPc9uJjh0lNZ9SSO0ubC7FItfttk9okSkAMZz2IuRzu/5yiRabD2w77jfkN3D/AFjM6GJxsysAyyxCTvs+YJZrdu48Q7V6RmAlpaiNxZQ3B3DHIvlm4Z7x2ls5x8bc/wAvHUjeJxIAuzFuJ/7gCFekpwvqTvtcm2TsLXIyfI9sH4SYpSAVCkl7cA5bxs0IYtB35X/P53R3wlLgPnl6IAlhQoUAKFChQAoUKFAChQoUAKGTlkJJAJIBLDMtuHOHwoAqV42eJQVqzXvAALW3B7h/zvhmkMTPobVsCE1F0kAFq/jO4vui5gbSPuS/qxDpb5EGLxE9KkiXKC007RKgm9mb+p3G8NvgNekMa4bDJa7+2Ju3VGYZy17tFliEqszkMeqQC9mN92fqMDY2cpKh7alBpGdg7sSxDF8g+TWzLU5GHF4oBXtKVEBJTtBNR2KgQ5pzU1z1c954MZiyQNQgCoAnWA2qNRa3xWOe/LcHSpc5XVnoU3AJOfFhwZvHyh6MNiKkkzUs+0GGW8C3DI8/FAAq8RijLImS0IsHIVU7hVbB9lmDZ9be0eX6c98z/tV/eMeyY/3NX1T6DHjenPfM/wC1X94xtRzZlW8KNzoqaU6GKkkgpwbgjMESEMRHkcjRU1YqRJmLTxTLUod4DR6zo/4FV/Jf7CIuuic5KcFg0mxXKSAwOdFRdgwsCXPpj1UNo7CDaV7s89ej200m7bjw/wDUWI+jzv8AKmfhhfqLEfR53+VM/DHu6+kcoFT17JaySQWe4Is1vMeBaNHSiUokConsZ2TUcyN0b/iE/gPP3KHxHhn6ixH0ed/lTPwwv1FiPo87/Kmfhj3NPSqS16055oV8UscotMLiUzEBaXY5OCD3GD/qM1nEq2GDykeLfo/lTJWk5KVJVLKqgQoFJIoWbggOHAPij1bEaTlSpihMvUuzJqbYRcgXbdlnaKvpCn/+po47/b/uD1xY4hOI1s3UrlgWssHrUB1WD5U79xjx7XU7VxnbNdWezZafZqUdPYimdJ8IGDHNvcyGsTvHB4Ik6dkKtfqawOLUhi4Nw7AFs4hxE3GGatMteHCUkWNVTMSQQHYs3n8UyVYkAVTJLlZuXGyVApAsHUEVdppPF/Iegj/aLDXdJtTfVkuFoK0kMCeqDm2UOndIMMg0lw6QptWq4YKG7NiOzxGIJq8aaSJuGADJV1mKisBsi29ID9buhA4xQSoLw7ueJSpJ1RBSbm5C94cKTvyAITp/DM4yJUn3NQukJJGXBQ8/Aw1PSXDKBUH2c/a1PYBRYM77QtzPAsPJVjgQZkyRSQX3UElVG696E781bwHlw5xoUy5uHPVJAqcJ2Qpu013L7ucATTelMhJUFVCldHVJclwGbc4b0xwdLMOW2lXIA2F5nIZRG2NNJ1kiz1DaYi1N2cGxft5RIoYxk0rw5LbThdzUrIOW2W8YMAOk9J5KqmKmSiskpIDOQQHzLjxvZ45I6VyF9UqIpqekgZy0jNs9Ynkzu0CyzjUpJmTsO9QIPVSAahT1eKkNvtne/dfjgpIUvC5XuoPk4D3+VduHOAJz0uw9VLrJv8RVmbk/xh38jCR0tw5FTqaqkbCrmlKiwzZlDz8IbJ8ONQUqQGSaWquprHeyXYGz5tuhYbCY0KRXMkrCVbRpIUU3ByDAkUqYNd7sGIEaem+HLtrOqVdXNiU8cywzbMb3Amw/S7DrVSFKcroDoVmSkZs2ah3xxMnHOolchj1RSqzBV92aqd5yPjfjpOLUBqzISW+NUplbQqSWbgcuPjA5+1sizFZcgdQ2qIF+92zYGEnpZIKVEFRpTWRQoFnAs7XdQH/F4WDkY0A1qkE0m6QsEqsxJ7BwhTZeOc0qw7PZwt2f00+eAGzOmGHSHJUAxPUVkKtxH8B80R4rpNJWilJUSrZGwoBy+ZLDdHMRhtIKSQF4YPlsrLF7FiCMvPD5iMWEHWGUpLF6agWsxchiRcsweIyxzRbrnhLBiSQ7DgGc+eAcbMkFbTA5ody7MSWy7DB65AUA/DcSM8xbdygPSEua7S0IUlhZQDOD28MuEUhHg8dh0JVq7MmogBWSQNxytbtiZOnJJbbzD5Hny4hu2O4GSogiZLQmwACQCLjaHY9oK8HT8lPDIQBBiZoVJKhkpDjdYhxY5R49pz3zP+1X94x7FjUgSlABgEkADdYx47pz3zP+1X94xtRzZlW8KNto/wCBVfyX+wiLvorV4Fg6aW1KK3d2otS2+ps9zxSaP+BVfyX+wiLfoylPgeBdJURKTSQCyDqy5VwBDjtIiv8ATfqP8n7E6jiXXTMk5lgXNOdiQ3bl6LwiZiQo1zpAD7ixGzYXB337DAeLlIck4Na6jcuskuQ755AnlssDkY5IlS0l/A5oLA7JWQ6kJChcjIGk/VMEvvcc3+94frMSzInSCSGS7uoiyiW4K4f9HYFOICjrVSylrUAgvZnfx+aKzR+icPMUFDDLlFBqFQKXJq3PcD1RoYzk1kjuKvvMp0i+FNG/4/8AbEWk7QkmfMmKmoqIIAuoWCUlrEbyYq+kXwpo3/H/ALYi/kjbmfaD+2mOqvhh6dWKWc/XogT9lcM5IQxIZwpXBScnbJR3b4cjovhhlLuzPUp/TEOrmkqKJ8ogEvUgGm5tZsg1yfRd0nC4hTHWyykpPVSBdlAbi4CiD4u/NJPidXehJK6M4dKShKCEFnTUtjSQpJN8wRn4soYnonhgUkIanIVK3Mxzdw3HfB2CkKCfbKSp8wGtu8cEaocB3RDorT0Zw5WZmr2yqompeYIIOfER09G8PSU6vZUXIdTE3vnntEPFjqxwHdHNWOA7oAqv2Rwrk6rP+JfIceQieX0fkJKSENT1bqts02vnTZ+UN0hNpb25MpnNw734E3Hi9MC60mwxaam4JIuC2WZ3s+6AEOhWEvsEgvatW8g8XsRx3mJ5nRbDKIJluQKRtLsAxAG1k4ERLnF28KSNlxZJelwov2g2fdyhtanB8LS3YkO5I32F0ljygA3BaBkSlVS0Um+Slb2sQSxFhFhFL4UykviUsyQwSC6siSbs7vyblEetUAn97SXZINKWJZ88ruD/ANwBfQophNIf96RtOpL0lg6n35C4/wDXlDFzF0lsUhyUsTQGAcK4uSSO7dAF5Cih1hJP72hsw1O92BvexHduaJUzTn4ShiGS4AFQIc533Dk8AXMDaR9yX9WBsFKmKIXrq0ObBIDsVjPuy+TBOkfcl/ViMsc0cxCVWZyGPVIBezG+7P1GGTpE0qDLASwcMxJe5dsuXJt9n4iUTSzENkSU3LMXHC/fEGJ0atSgoTVJZISwFiQ9zcZv5s4o4HPBcR86nyR6vyO+OHDYm/tqd7bI4We17t5+yJcFhJiVErmVi7BuYY9vi3wdAgLjAdUXuaS55tePHdOe+Z/2q/vGPZMf7mr6p9BjxvTnvmf9qv7xjajmzKt4UbbR/wACq/kv9hEXfRVCjgsGQpgJKKgz1ChgH+LcgvyaAOjGCE7RiJRLCZhkoJ4VSZYfzwJozR+l8PKTJQcGtEsUpK9bVSMgWbIfkx0kpQcb2dySbjNStwLw6InuCMURdRagHrF2urdkOAsGhiNDYlmOLUbEWlgZvex7O6AK9M/JwPfOhV6Z+Tge+dDA9V8jnEtH8y0VozEO/hJGwEj2tOdnUb3JIy3PFqgMACXLZ8ecZavTPycD3zoVemfk4HvnRHTb4oqmlwYukXwpo3/H/tiNBI68z64/tpjN4HQONm4yViMYuSBISrVok1FysMSauXM5DnGkkdeZ9cf20RK1vypO9l1b6ndG/wCZtZ+xiMamapeIVJwywBNN9WASwTVZTGYFKBDDJ6gTGgmrmzcLKTh5akEiWtKlslKKFpUQsOFkGhrJvV2xfvyPm9cdCuR83rjzdnBSxRVjaMmqfZvW/sUFOMcNrKLayrwfWb/cqRQz517smMcRIxprJmKSHRqwdQVUlZ1hWySKwjKm1k5l30FXI+b1wHjMAZiga5qW3IVSDnmx5+aO0cMpxhcWmfMUVLVKISlJQZOsITWQWWAgB1kGwJZGbFzNA4OcFLXiLrNkk0OAFTG6lgaCh2AvE+H0TSX1k5XJSgRfiN/jibB4LVkl1KdKU3b4oYHti2QTZDjsx7TrAxc2ttZXHj8UColrZP7qhwzXGza/Zv798T6RRLKgmYpSSoEAXINRIDsCHdVn3wNInyZSlET1MolwoKISLlklmSAMs7NEKSAEsk4UMUqbIhrliwYOrnv7WVChT+7JO6xAoDrtfkxsPjRAmdKSk/vMzLM1cU3v2jxHxwkzpRAPhE4BnYlfIubZ2y7ecASykEpKvBA5ORIe4cliHF7Mz3yzh6Apm8FTb+JPAgNZjs2z3xGpaEIVLM+YAgpJVdxcJpqOYJ4cDeGlcoC8+aKqVDrOBtAdoz7gTe8ATKQoy28GS/VCSQQAQ/DIKJDQzE4Z8sKk05FwMiWFhcGlJp4eJ+GdKpBE6aAVG4KgxUAq/IZh3zPOIkrQguZ87ZouQTVYKbjcKDi2fjgAhMtRAfCpAAsCUkuGYZMLE90dWlWfgqSztcFn627I9nnLRHMnIVUsTpudwlxnZLAbywA3ktxiOTiJNQInzCAQWNRBuGBJHG+foMAHYLEzAUIMmgF7guE2JLsLOeJ3+KC9I+5L+rFXhZkuYAhE+Y7q4g5Oz8mcdpgido8oQtRmLXskMouzl/8Aj82jLHNBOKlg0klORDLyu1xzDeeIcXo5CyAZigqkBgpiWLhTcX3wVNw5UxBYsRcPYs/jtFbpUS0qAVLUvYFxcgAlm4EOS/ZFBKvQiVONbNuS4r4vss2Qq88HYeWJaQkqJzuo3uf+WiswGj5MxK6UrTUkBT7JIUEmzZGwghXR6SQQUllAAhzuIV25gH/swIEY9Y1ar5pLd0eO6c98z/tV/eMeo4/o9J1a7K6qh1jvcm+ceXacH7zP+1X94xtRzZlW8KN/0dxpk6LTNAcy8KFgcaZMst5oxGC6XaUnhSkT0hi1NMoZ8AUZDiT5yH12j/gVX8l/sIiLo10HwCsJh1TZYVMmoCnUtQKlFNRCQFDIPYDIR6KMqcISlNX36XMa8Zzmoxdt3oZr9otLVU68VOzBMo/FC3qCKQClQIc3e2Rhw07pglhOD9kji3yb33Z94fVHo5oksTLTtXBUubfNiXVZ2LPwaOp6N6IsyZd8iJkznvq4CNu3pfB/yvqYdjU+L5v6GL0j0v0pJYrn2U4BCZJuGcdTdUIC9kbSH0g+RK/BHpGE6FaLmPq5SFNmy5lny+Nygj2OtH/Rx5cz8UdLadnW6UPkiPZ67yn82Y/oN07xc7GIkzliYiZULpSkpISpQIKQPksx4xv5pnVzNVRn8bjQhmuPyIyuI6NSMJpXAmQmgTNbUHJDoQWIqJI63mEbGWV1zaQDtDM/wIfzNHj2twlKMoKya6tHr2VTUZRm7texEpeKuyZWbC6st5z83/UOrxLJ2Zb3qcnlSwB333+qJyqbayefn/4jiTO3hHeY8p6AVRxW4JdjwYGotvc7LNe5zbd2vFfJlZDeq5YPvsxft5QYTMzDcwe05HsaGlU21kc7nk/+sADhWJpGzLqqYm7NTmwOdW54dLXiHDpQ1V75J2cr3PW81oJJWWsBk49LHshqVTHLhLNuN97f6eeAAZysTb2qWSHvnzGahvAPdlmOTJE8qB1cmxOY+URUQX/0u/efLEx7s3L88Y4Na3xXgAaUie6akS2I2rXBdRtc2YIHbe8con0j2uUCQKt4e778rJ9HMWSH38f+odAFWU4i+xKPK4c8bn8tDRLxDmpEoim1vjB2zPPxMb3tbQoAqRKxA+LKIYWZmLnK+5ISP+mjswYg21crPfdusCWe/wAXhYt2WsKAKyWJ+06JeWy3EUsM7/GO67ZQ1SJ7dSUS1ybB7sOLAhPibxWsKAAcJKW/tiJYFiKRvc8exJeJdI+5L+rBMDaR9yX9WIyxzRzEYgpbIODcu1mYW3l/Nvhk3FTAtITLdJapTjZc3tyEVumdLLlKISSWSk0hnI3s+9soq5PSicVhKkKAdioEN8ZzdOVg3b2PTtU20aDw+fY6izlxVdgBfJrkkeLO8JWkZzp9oLEAnaFixJHi2btx4XFxOlFJlS11XVVwuxtFLK6V4hhVLU+8hgPjbtrgN+/dlAKm2aGdjJqgoKklCaSSoqB3Ksw5gd8eU6c98z/tV/eMbZHSWasKC0qSCFMTwADOCmxLnye7D6TLzphO9aj3kxtQzZjXg1FG50f8Cq/kv9hEXHRd/AsGyQoapDklij2vMBruWG7OMWfeCv5Yf2EQd0f97SPs0egRm6n5GrcT0rZbyUr8DSzpU4J2MNKUWOdKQDtWHEZXtnkIaqVPe2Fkhgpi6TcBVAazOqnsc+LN6C9xHafSYnn+6S+1X3THPa+Re5/7GjTNnIWRLwyAlrKqSl+Rpe7qJ7+Tk6PxGIUo62UlCbsQoHKml779ru78XobKZ9qv0xYQlPhYvdLf3BXSL4T0b/j/ANsQdjcRNRMXQ7G7U3JoSzFjvDRi9L+/cH/i/cEXwhOpdRVuHVkhs2Fy35/RFoNITnPWs7OBe4AuEWs58UdTpCc4epnYlhYbz1L/AJ5xViFGePyNOw8/4L2ZilWZaz/6AelMdw+kl0h0gm9zWl2JYtRZ4oYUTEXsUWCtK4gTTsgyyulICVFQFB2iS2zW3EtuEQTNM4tgRLzGRTvCLvf5wWAzBuzXGjkS7NVCOiLvQ+k5hCteKSKWZKrukEne20SPEdzRYeHI5+Sr1RlYUVTMpUVJ3yNV4cjn5KvVC8ORz8lXqjKwouM57utTVeHI5+Sr1QvDkc/JV6oysKGMd3WpqvDkc/JV6oXhyOfkq9UZWFDGO7rU1XhyOfkq9ULw5HPyVeqMrChjHd1qarw5HPyVeqIMbikqlqAckhgKVeqM5CiYyqglxNYrDJUxUlJLbwD6Y54FL+QjyR6oyKco7Fxk7t5mvOGQQBSlhkGDDsEN8Cl/IR5I9UZKFDGO7eZpsdgkatTIT1T8UcDyjyDTbDEzvtV/eMbPF9RXYfRFVpL3aZ9dXpMb0Z72efaaWCK3n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4008"/>
            <a:ext cx="3312368" cy="2663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615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l-GR" dirty="0" smtClean="0"/>
              <a:t>ΠΕΡΙΕΧΟΜΕΝΑ…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3968" y="1556792"/>
            <a:ext cx="4474840" cy="4525963"/>
          </a:xfrm>
        </p:spPr>
        <p:txBody>
          <a:bodyPr/>
          <a:lstStyle/>
          <a:p>
            <a:r>
              <a:rPr lang="en-US" sz="3600" dirty="0" err="1" smtClean="0"/>
              <a:t>Php</a:t>
            </a:r>
            <a:r>
              <a:rPr lang="en-US" sz="3600" dirty="0" smtClean="0"/>
              <a:t> </a:t>
            </a:r>
            <a:endParaRPr lang="el-GR" sz="3600" dirty="0" smtClean="0"/>
          </a:p>
          <a:p>
            <a:r>
              <a:rPr lang="en-US" sz="3600" dirty="0" smtClean="0"/>
              <a:t>Joomla</a:t>
            </a:r>
            <a:endParaRPr lang="el-GR" sz="3600" dirty="0" smtClean="0"/>
          </a:p>
          <a:p>
            <a:r>
              <a:rPr lang="en-US" sz="3600" dirty="0" smtClean="0"/>
              <a:t>Joomla Module</a:t>
            </a:r>
            <a:endParaRPr lang="el-GR" sz="3600" dirty="0" smtClean="0"/>
          </a:p>
          <a:p>
            <a:r>
              <a:rPr lang="el-GR" sz="3600" dirty="0" smtClean="0"/>
              <a:t>Παρουσίαση του συστήματος μας.</a:t>
            </a:r>
            <a:endParaRPr lang="en-US" sz="36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636912"/>
            <a:ext cx="3079491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09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MODULE</a:t>
            </a:r>
            <a:endParaRPr lang="el-GR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988840"/>
            <a:ext cx="3312368" cy="4142175"/>
          </a:xfrm>
        </p:spPr>
      </p:pic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251520" y="1556792"/>
            <a:ext cx="4464495" cy="48245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“</a:t>
            </a:r>
            <a:r>
              <a:rPr lang="el-GR" sz="2800" dirty="0"/>
              <a:t>Κουτιά</a:t>
            </a:r>
            <a:r>
              <a:rPr lang="en-US" sz="2800" dirty="0"/>
              <a:t>”</a:t>
            </a:r>
            <a:r>
              <a:rPr lang="el-GR" sz="2800" dirty="0"/>
              <a:t> διατεταγμένα σε διάφορες θέσεις σε μια ιστοσελίδα.</a:t>
            </a:r>
          </a:p>
          <a:p>
            <a:pPr marL="0" indent="0" algn="ctr">
              <a:buNone/>
            </a:pPr>
            <a:r>
              <a:rPr lang="el-GR" sz="2800" dirty="0" smtClean="0"/>
              <a:t>Για παράδειγμα, </a:t>
            </a:r>
            <a:r>
              <a:rPr lang="el-GR" sz="2800" dirty="0"/>
              <a:t>το </a:t>
            </a:r>
            <a:r>
              <a:rPr lang="en-US" sz="2800" dirty="0" smtClean="0"/>
              <a:t>login module, latest news.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1895579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96" y="-14577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l-GR" sz="4400" dirty="0" smtClean="0"/>
              <a:t>Δημιουργία </a:t>
            </a:r>
            <a:r>
              <a:rPr lang="en-US" sz="4400" dirty="0" smtClean="0"/>
              <a:t>Module</a:t>
            </a:r>
            <a:endParaRPr lang="el-GR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1484784"/>
            <a:ext cx="4824536" cy="5040559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Web Server</a:t>
            </a:r>
          </a:p>
          <a:p>
            <a:endParaRPr lang="en-US" sz="3200" dirty="0">
              <a:solidFill>
                <a:schemeClr val="tx1"/>
              </a:solidFill>
            </a:endParaRP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MySQL</a:t>
            </a:r>
          </a:p>
          <a:p>
            <a:endParaRPr lang="en-US" sz="3200" dirty="0">
              <a:solidFill>
                <a:schemeClr val="tx1"/>
              </a:solidFill>
            </a:endParaRP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PHP</a:t>
            </a:r>
            <a:endParaRPr lang="en-US" sz="32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pic>
        <p:nvPicPr>
          <p:cNvPr id="3074" name="Picture 2" descr="C:\Users\Christiana\Desktop\apache_instal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79" b="44718"/>
          <a:stretch/>
        </p:blipFill>
        <p:spPr bwMode="auto">
          <a:xfrm>
            <a:off x="3419872" y="980728"/>
            <a:ext cx="3560660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" t="10946" r="9677" b="47790"/>
          <a:stretch/>
        </p:blipFill>
        <p:spPr bwMode="auto">
          <a:xfrm>
            <a:off x="3419872" y="2780928"/>
            <a:ext cx="4250841" cy="148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471460"/>
            <a:ext cx="2875657" cy="2192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3322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Δημιουργία </a:t>
            </a:r>
            <a:r>
              <a:rPr lang="en-US" dirty="0"/>
              <a:t>Module</a:t>
            </a:r>
            <a:endParaRPr lang="el-G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060848"/>
            <a:ext cx="7177137" cy="3746175"/>
          </a:xfrm>
        </p:spPr>
      </p:pic>
    </p:spTree>
    <p:extLst>
      <p:ext uri="{BB962C8B-B14F-4D97-AF65-F5344CB8AC3E}">
        <p14:creationId xmlns:p14="http://schemas.microsoft.com/office/powerpoint/2010/main" val="1834635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</a:t>
            </a:r>
            <a:r>
              <a:rPr lang="en-US" dirty="0" err="1" smtClean="0"/>
              <a:t>od_rss</a:t>
            </a:r>
            <a:r>
              <a:rPr lang="en-US" dirty="0" smtClean="0"/>
              <a:t> </a:t>
            </a:r>
            <a:r>
              <a:rPr lang="en-US" dirty="0" smtClean="0"/>
              <a:t>Directory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mod_rss.xml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l-GR" sz="2800" dirty="0">
                <a:sym typeface="Wingdings" pitchFamily="2" charset="2"/>
              </a:rPr>
              <a:t>Δ</a:t>
            </a:r>
            <a:r>
              <a:rPr lang="el-GR" sz="2800" dirty="0" smtClean="0"/>
              <a:t>ηλώνουμε </a:t>
            </a:r>
            <a:r>
              <a:rPr lang="el-GR" sz="2800" dirty="0"/>
              <a:t>το </a:t>
            </a:r>
            <a:r>
              <a:rPr lang="en-US" sz="2800" dirty="0"/>
              <a:t>version </a:t>
            </a:r>
            <a:r>
              <a:rPr lang="el-GR" sz="2800" dirty="0"/>
              <a:t>της </a:t>
            </a:r>
            <a:r>
              <a:rPr lang="en-US" sz="2800" dirty="0" smtClean="0"/>
              <a:t>joomla</a:t>
            </a:r>
            <a:r>
              <a:rPr lang="el-GR" sz="2800" dirty="0" smtClean="0"/>
              <a:t>, τα αρχεία που </a:t>
            </a:r>
            <a:r>
              <a:rPr lang="el-GR" sz="2800" dirty="0"/>
              <a:t>χρησιμοποιούμε, και </a:t>
            </a:r>
            <a:r>
              <a:rPr lang="el-GR" sz="2800" dirty="0" smtClean="0"/>
              <a:t>τις </a:t>
            </a:r>
            <a:r>
              <a:rPr lang="el-GR" sz="2800" dirty="0"/>
              <a:t>παραμέτρους </a:t>
            </a:r>
            <a:r>
              <a:rPr lang="el-GR" sz="2800" dirty="0" smtClean="0"/>
              <a:t>που παίρνει</a:t>
            </a:r>
            <a:r>
              <a:rPr lang="en-US" sz="2800" dirty="0" smtClean="0"/>
              <a:t> </a:t>
            </a:r>
            <a:r>
              <a:rPr lang="el-GR" sz="2800" dirty="0" smtClean="0"/>
              <a:t>το </a:t>
            </a:r>
            <a:r>
              <a:rPr lang="en-US" sz="2800" dirty="0" smtClean="0"/>
              <a:t>module</a:t>
            </a:r>
          </a:p>
          <a:p>
            <a:r>
              <a:rPr lang="en-US" sz="2800" dirty="0" err="1" smtClean="0"/>
              <a:t>mod_rss.php</a:t>
            </a:r>
            <a:endParaRPr lang="en-US" sz="2800" dirty="0"/>
          </a:p>
          <a:p>
            <a:r>
              <a:rPr lang="en-US" sz="2800" dirty="0" smtClean="0"/>
              <a:t>Helper.php</a:t>
            </a:r>
            <a:r>
              <a:rPr lang="en-US" sz="2800" dirty="0" smtClean="0">
                <a:sym typeface="Wingdings" pitchFamily="2" charset="2"/>
              </a:rPr>
              <a:t> </a:t>
            </a:r>
            <a:r>
              <a:rPr lang="el-GR" sz="2800" dirty="0"/>
              <a:t> </a:t>
            </a:r>
            <a:r>
              <a:rPr lang="el-GR" sz="2800" dirty="0" smtClean="0"/>
              <a:t> Αποτελείται </a:t>
            </a:r>
            <a:r>
              <a:rPr lang="el-GR" sz="2800" dirty="0"/>
              <a:t>από </a:t>
            </a:r>
            <a:r>
              <a:rPr lang="el-GR" sz="2800" dirty="0" smtClean="0"/>
              <a:t>τις </a:t>
            </a:r>
            <a:r>
              <a:rPr lang="el-GR" sz="2800" dirty="0" smtClean="0"/>
              <a:t>κλάσεις</a:t>
            </a:r>
            <a:endParaRPr lang="en-US" sz="2800" dirty="0"/>
          </a:p>
          <a:p>
            <a:r>
              <a:rPr lang="en-US" sz="2800" dirty="0" smtClean="0"/>
              <a:t>Tmpl/default.php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l-GR" sz="2800" dirty="0" smtClean="0">
                <a:sym typeface="Wingdings" pitchFamily="2" charset="2"/>
              </a:rPr>
              <a:t>Εξωτερική όψη </a:t>
            </a:r>
            <a:r>
              <a:rPr lang="en-US" sz="2800" dirty="0" smtClean="0">
                <a:sym typeface="Wingdings" pitchFamily="2" charset="2"/>
              </a:rPr>
              <a:t>module.</a:t>
            </a:r>
            <a:endParaRPr lang="en-US" sz="2800" dirty="0" smtClean="0"/>
          </a:p>
          <a:p>
            <a:pPr marL="0" indent="0">
              <a:buNone/>
            </a:pP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3982163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Module Manager</a:t>
            </a:r>
            <a:endParaRPr lang="el-GR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7848872" cy="5012943"/>
          </a:xfrm>
        </p:spPr>
      </p:pic>
    </p:spTree>
    <p:extLst>
      <p:ext uri="{BB962C8B-B14F-4D97-AF65-F5344CB8AC3E}">
        <p14:creationId xmlns:p14="http://schemas.microsoft.com/office/powerpoint/2010/main" val="3633568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4400" dirty="0" smtClean="0"/>
              <a:t>Το σύστημα μας</a:t>
            </a:r>
            <a:endParaRPr lang="en-US" sz="44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Αρχείο λειτουργίας</a:t>
            </a:r>
          </a:p>
          <a:p>
            <a:pPr lvl="1"/>
            <a:r>
              <a:rPr lang="en-US" dirty="0" smtClean="0"/>
              <a:t>Default</a:t>
            </a:r>
          </a:p>
          <a:p>
            <a:pPr lvl="1"/>
            <a:endParaRPr lang="en-US" dirty="0" smtClean="0"/>
          </a:p>
          <a:p>
            <a:r>
              <a:rPr lang="el-GR" dirty="0" smtClean="0"/>
              <a:t>Δύο βασικά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l-GR" dirty="0" smtClean="0"/>
              <a:t>αρχεία</a:t>
            </a:r>
          </a:p>
          <a:p>
            <a:pPr lvl="1"/>
            <a:r>
              <a:rPr lang="en-US" dirty="0" smtClean="0"/>
              <a:t>Navigation Menu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More(</a:t>
            </a:r>
            <a:r>
              <a:rPr lang="en-US" dirty="0" err="1" smtClean="0"/>
              <a:t>mouseover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l-GR" dirty="0" smtClean="0"/>
              <a:t>Δύο</a:t>
            </a:r>
            <a:r>
              <a:rPr lang="en-US" dirty="0" smtClean="0"/>
              <a:t> </a:t>
            </a:r>
            <a:r>
              <a:rPr lang="el-GR" dirty="0" smtClean="0"/>
              <a:t>βασικές </a:t>
            </a:r>
            <a:r>
              <a:rPr lang="el-GR" dirty="0" err="1" smtClean="0"/>
              <a:t>λειτουργίες(κλάσεις</a:t>
            </a:r>
            <a:r>
              <a:rPr lang="el-GR" dirty="0" smtClean="0"/>
              <a:t>)</a:t>
            </a:r>
          </a:p>
          <a:p>
            <a:pPr lvl="1"/>
            <a:r>
              <a:rPr lang="en-US" dirty="0" smtClean="0"/>
              <a:t>Parser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Search</a:t>
            </a:r>
            <a:endParaRPr lang="en-US" dirty="0"/>
          </a:p>
          <a:p>
            <a:pPr lvl="1"/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4547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8280920" cy="6669360"/>
          </a:xfrm>
        </p:spPr>
      </p:pic>
    </p:spTree>
    <p:extLst>
      <p:ext uri="{BB962C8B-B14F-4D97-AF65-F5344CB8AC3E}">
        <p14:creationId xmlns:p14="http://schemas.microsoft.com/office/powerpoint/2010/main" val="1182636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6632"/>
            <a:ext cx="7488832" cy="6552728"/>
          </a:xfrm>
        </p:spPr>
      </p:pic>
    </p:spTree>
    <p:extLst>
      <p:ext uri="{BB962C8B-B14F-4D97-AF65-F5344CB8AC3E}">
        <p14:creationId xmlns:p14="http://schemas.microsoft.com/office/powerpoint/2010/main" val="419213959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000"/>
                    </a14:imgEffect>
                    <a14:imgEffect>
                      <a14:brightnessContrast brigh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6632"/>
            <a:ext cx="7776864" cy="6541744"/>
          </a:xfrm>
        </p:spPr>
      </p:pic>
    </p:spTree>
    <p:extLst>
      <p:ext uri="{BB962C8B-B14F-4D97-AF65-F5344CB8AC3E}">
        <p14:creationId xmlns:p14="http://schemas.microsoft.com/office/powerpoint/2010/main" val="1273958225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8640"/>
            <a:ext cx="6912768" cy="6532433"/>
          </a:xfrm>
        </p:spPr>
      </p:pic>
    </p:spTree>
    <p:extLst>
      <p:ext uri="{BB962C8B-B14F-4D97-AF65-F5344CB8AC3E}">
        <p14:creationId xmlns:p14="http://schemas.microsoft.com/office/powerpoint/2010/main" val="213460844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548680"/>
            <a:ext cx="5566184" cy="1600327"/>
          </a:xfrm>
        </p:spPr>
        <p:txBody>
          <a:bodyPr>
            <a:normAutofit/>
          </a:bodyPr>
          <a:lstStyle/>
          <a:p>
            <a:r>
              <a:rPr lang="en-US" sz="9600" dirty="0" smtClean="0"/>
              <a:t>PHP</a:t>
            </a:r>
            <a:endParaRPr lang="en-US" sz="9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78089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1980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77492"/>
            <a:ext cx="8229600" cy="1143000"/>
          </a:xfrm>
        </p:spPr>
        <p:txBody>
          <a:bodyPr/>
          <a:lstStyle/>
          <a:p>
            <a:r>
              <a:rPr lang="el-GR" dirty="0" smtClean="0"/>
              <a:t>Προβλήματα και δυσκολίες…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Δεν είναι ασφαλές.</a:t>
            </a:r>
          </a:p>
          <a:p>
            <a:endParaRPr lang="el-GR" dirty="0"/>
          </a:p>
          <a:p>
            <a:r>
              <a:rPr lang="el-GR" dirty="0" smtClean="0"/>
              <a:t>Δεν είναι βελτιστοποιημένο .</a:t>
            </a:r>
          </a:p>
          <a:p>
            <a:endParaRPr lang="el-GR" dirty="0"/>
          </a:p>
          <a:p>
            <a:r>
              <a:rPr lang="el-GR" dirty="0" smtClean="0"/>
              <a:t>Δεν υλοποιήθηκε με τον καλύτερο τρόπο.</a:t>
            </a:r>
          </a:p>
          <a:p>
            <a:endParaRPr lang="el-G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4537337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Βιβλιογραφία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u="sng" dirty="0">
                <a:hlinkClick r:id="rId2"/>
              </a:rPr>
              <a:t>http://pixelstech.net/topic/25_What_are_advantages_and_disadvantages_of_PHP_</a:t>
            </a:r>
            <a:endParaRPr lang="en-GB" dirty="0"/>
          </a:p>
          <a:p>
            <a:r>
              <a:rPr lang="en-GB" u="sng" dirty="0">
                <a:hlinkClick r:id="rId3"/>
              </a:rPr>
              <a:t>http://www.w3schools.com/php/php_intro.asp</a:t>
            </a:r>
            <a:endParaRPr lang="en-GB" dirty="0"/>
          </a:p>
          <a:p>
            <a:r>
              <a:rPr lang="en-GB" u="sng" dirty="0">
                <a:hlinkClick r:id="rId4"/>
              </a:rPr>
              <a:t>http://php.net/manual/en/intro-whatis.php</a:t>
            </a:r>
            <a:endParaRPr lang="en-GB" dirty="0"/>
          </a:p>
          <a:p>
            <a:r>
              <a:rPr lang="en-GB" u="sng" dirty="0">
                <a:hlinkClick r:id="rId5"/>
              </a:rPr>
              <a:t>http://</a:t>
            </a:r>
            <a:r>
              <a:rPr lang="en-GB" u="sng" dirty="0" smtClean="0">
                <a:hlinkClick r:id="rId5"/>
              </a:rPr>
              <a:t>php.about.com/od/phpbasics/qt/what_is_php_used_for.htm</a:t>
            </a:r>
            <a:endParaRPr lang="el-GR" u="sng" dirty="0" smtClean="0"/>
          </a:p>
          <a:p>
            <a:r>
              <a:rPr lang="en-US" dirty="0">
                <a:hlinkClick r:id="rId6"/>
              </a:rPr>
              <a:t>http://en.wikipedia.org/wiki/Joomla</a:t>
            </a:r>
            <a:endParaRPr lang="el-GR" dirty="0"/>
          </a:p>
          <a:p>
            <a:r>
              <a:rPr lang="en-US" dirty="0">
                <a:hlinkClick r:id="rId7"/>
              </a:rPr>
              <a:t>http://docs.joomla.org/</a:t>
            </a:r>
            <a:endParaRPr lang="el-GR" dirty="0"/>
          </a:p>
          <a:p>
            <a:r>
              <a:rPr lang="en-US" dirty="0">
                <a:hlinkClick r:id="rId8"/>
              </a:rPr>
              <a:t>http://www.pcmag.com/encyclopedia/term/58990/joomla</a:t>
            </a:r>
            <a:endParaRPr lang="el-GR" dirty="0"/>
          </a:p>
          <a:p>
            <a:r>
              <a:rPr lang="en-US" dirty="0">
                <a:hlinkClick r:id="rId9"/>
              </a:rPr>
              <a:t>http://www.socialtechnologyreview.com/articles/joomla-advantages-and-disadvantages-choosing-joomla-your-cms-solution?page=0,2</a:t>
            </a:r>
            <a:endParaRPr lang="el-GR" dirty="0"/>
          </a:p>
          <a:p>
            <a:r>
              <a:rPr lang="en-US" dirty="0">
                <a:hlinkClick r:id="rId6"/>
              </a:rPr>
              <a:t>http://en.wikipedia.org/wiki/Joomla</a:t>
            </a:r>
            <a:endParaRPr lang="en-US" dirty="0"/>
          </a:p>
          <a:p>
            <a:r>
              <a:rPr lang="en-US" dirty="0">
                <a:hlinkClick r:id="rId10"/>
              </a:rPr>
              <a:t>http://docs.joomla.org/Creating_a_Hello_World_Module_for_Joomla_1.5</a:t>
            </a:r>
            <a:endParaRPr lang="en-US" dirty="0"/>
          </a:p>
          <a:p>
            <a:r>
              <a:rPr lang="en-US" dirty="0">
                <a:hlinkClick r:id="rId11"/>
              </a:rPr>
              <a:t>http://docs.joomla.org/Module</a:t>
            </a:r>
            <a:endParaRPr lang="el-GR" dirty="0"/>
          </a:p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26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4475"/>
            <a:ext cx="6379633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 descr="http://www.dtail.com/wp-content/uploads/2011/12/dtail-thank-you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3A3A3C"/>
              </a:clrFrom>
              <a:clrTo>
                <a:srgbClr val="3A3A3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21" b="36591"/>
          <a:stretch/>
        </p:blipFill>
        <p:spPr bwMode="auto">
          <a:xfrm rot="20806395">
            <a:off x="1674417" y="3979940"/>
            <a:ext cx="8275592" cy="269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139952" y="404664"/>
            <a:ext cx="4295775" cy="3124201"/>
            <a:chOff x="4139952" y="404664"/>
            <a:chExt cx="4295775" cy="3124201"/>
          </a:xfrm>
        </p:grpSpPr>
        <p:sp>
          <p:nvSpPr>
            <p:cNvPr id="4" name="Oval 3"/>
            <p:cNvSpPr/>
            <p:nvPr/>
          </p:nvSpPr>
          <p:spPr>
            <a:xfrm>
              <a:off x="4139952" y="548680"/>
              <a:ext cx="2016224" cy="20162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05" name="Picture 9" descr="http://www.cms2cms.com/wp-content/uploads/2013/02/joomla-drawbacks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2" y="404664"/>
              <a:ext cx="4295775" cy="3124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4012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ristiana\Desktop\IMG_225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132856"/>
            <a:ext cx="3155100" cy="211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PHP - </a:t>
            </a:r>
            <a:r>
              <a:rPr lang="el-GR" sz="4000" dirty="0" smtClean="0"/>
              <a:t>Ιστορική Αναδρομή</a:t>
            </a:r>
            <a:endParaRPr lang="en-GB" sz="4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1080525"/>
            <a:ext cx="8229600" cy="561662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200" dirty="0" smtClean="0"/>
              <a:t>1994: </a:t>
            </a:r>
            <a:r>
              <a:rPr lang="el-GR" sz="2200" dirty="0" smtClean="0"/>
              <a:t>Ξεκινάει</a:t>
            </a:r>
            <a:r>
              <a:rPr lang="en-US" sz="2200" dirty="0" smtClean="0"/>
              <a:t> </a:t>
            </a:r>
            <a:r>
              <a:rPr lang="el-GR" sz="2200" dirty="0" smtClean="0"/>
              <a:t> γραμμένη σε </a:t>
            </a:r>
            <a:r>
              <a:rPr lang="en-US" sz="2200" dirty="0" smtClean="0"/>
              <a:t>C</a:t>
            </a:r>
          </a:p>
          <a:p>
            <a:pPr>
              <a:lnSpc>
                <a:spcPct val="80000"/>
              </a:lnSpc>
            </a:pPr>
            <a:endParaRPr lang="el-GR" sz="2200" dirty="0" smtClean="0"/>
          </a:p>
          <a:p>
            <a:pPr>
              <a:lnSpc>
                <a:spcPct val="80000"/>
              </a:lnSpc>
            </a:pPr>
            <a:r>
              <a:rPr lang="en-US" sz="2200" dirty="0" smtClean="0"/>
              <a:t>1995: PHP/FI</a:t>
            </a:r>
            <a:r>
              <a:rPr lang="en-US" sz="2200" dirty="0"/>
              <a:t> </a:t>
            </a:r>
            <a:r>
              <a:rPr lang="en-US" sz="2200" dirty="0" smtClean="0"/>
              <a:t>:</a:t>
            </a:r>
            <a:r>
              <a:rPr lang="el-GR" sz="2200" dirty="0" smtClean="0"/>
              <a:t>Δυνατότητα επικοινωνίας  με βάση δεδομένων και τη δημιουργία δυναμικών </a:t>
            </a:r>
            <a:r>
              <a:rPr lang="en-US" sz="2200" dirty="0" smtClean="0"/>
              <a:t>web </a:t>
            </a:r>
            <a:r>
              <a:rPr lang="el-GR" sz="2200" dirty="0" smtClean="0"/>
              <a:t>εφαρμογών.</a:t>
            </a:r>
          </a:p>
          <a:p>
            <a:pPr>
              <a:lnSpc>
                <a:spcPct val="80000"/>
              </a:lnSpc>
            </a:pPr>
            <a:r>
              <a:rPr lang="el-GR" sz="2200" dirty="0" smtClean="0"/>
              <a:t>1997</a:t>
            </a:r>
            <a:r>
              <a:rPr lang="en-US" sz="2200" dirty="0" smtClean="0"/>
              <a:t>: </a:t>
            </a:r>
            <a:r>
              <a:rPr lang="el-GR" sz="2200" dirty="0" smtClean="0"/>
              <a:t>PHP/</a:t>
            </a:r>
            <a:r>
              <a:rPr lang="el-GR" sz="2200" dirty="0" err="1" smtClean="0"/>
              <a:t>FI</a:t>
            </a:r>
            <a:r>
              <a:rPr lang="el-GR" sz="2200" dirty="0" smtClean="0"/>
              <a:t> 2.0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1998: PHP 3</a:t>
            </a:r>
            <a:r>
              <a:rPr lang="el-GR" sz="2200" dirty="0" smtClean="0"/>
              <a:t>.0</a:t>
            </a:r>
            <a:r>
              <a:rPr lang="en-US" sz="2200" dirty="0" smtClean="0"/>
              <a:t> (Hypertext Preprocessor)</a:t>
            </a:r>
            <a:r>
              <a:rPr lang="el-GR" sz="2200" dirty="0" smtClean="0"/>
              <a:t>:</a:t>
            </a:r>
            <a:r>
              <a:rPr lang="en-US" sz="2200" dirty="0"/>
              <a:t> </a:t>
            </a:r>
            <a:endParaRPr lang="en-US" sz="22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/>
              <a:t> </a:t>
            </a:r>
            <a:r>
              <a:rPr lang="en-US" sz="2200" dirty="0" smtClean="0"/>
              <a:t>   </a:t>
            </a:r>
            <a:r>
              <a:rPr lang="el-GR" sz="2200" dirty="0" smtClean="0"/>
              <a:t>Από τους  </a:t>
            </a:r>
            <a:r>
              <a:rPr lang="en-US" sz="2200" dirty="0" smtClean="0"/>
              <a:t>Andi Gutmans </a:t>
            </a:r>
            <a:r>
              <a:rPr lang="el-GR" sz="2200" dirty="0" smtClean="0"/>
              <a:t>και</a:t>
            </a:r>
            <a:r>
              <a:rPr lang="en-US" sz="2200" dirty="0" smtClean="0"/>
              <a:t> Zeev Suraski</a:t>
            </a:r>
            <a:r>
              <a:rPr lang="el-GR" sz="2200" dirty="0" smtClean="0"/>
              <a:t>.</a:t>
            </a:r>
            <a:endParaRPr lang="en-US" sz="2200" dirty="0" smtClean="0"/>
          </a:p>
          <a:p>
            <a:pPr marL="0" indent="0">
              <a:lnSpc>
                <a:spcPct val="80000"/>
              </a:lnSpc>
              <a:buNone/>
            </a:pPr>
            <a:endParaRPr lang="el-GR" sz="2200" dirty="0" smtClean="0"/>
          </a:p>
          <a:p>
            <a:pPr>
              <a:lnSpc>
                <a:spcPct val="80000"/>
              </a:lnSpc>
            </a:pPr>
            <a:r>
              <a:rPr lang="el-GR" sz="2200" dirty="0" smtClean="0"/>
              <a:t>2000</a:t>
            </a:r>
            <a:r>
              <a:rPr lang="en-US" sz="2200" dirty="0" smtClean="0"/>
              <a:t>: PHP 4.0 :</a:t>
            </a:r>
            <a:r>
              <a:rPr lang="el-GR" sz="2200" dirty="0" smtClean="0"/>
              <a:t>επιπλέον δυνατότητες </a:t>
            </a:r>
            <a:endParaRPr lang="en-US" sz="22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 smtClean="0"/>
              <a:t>    </a:t>
            </a:r>
            <a:r>
              <a:rPr lang="el-GR" sz="2200" dirty="0" smtClean="0"/>
              <a:t>π</a:t>
            </a:r>
            <a:r>
              <a:rPr lang="en-US" sz="2200" dirty="0" smtClean="0"/>
              <a:t>.</a:t>
            </a:r>
            <a:r>
              <a:rPr lang="el-GR" sz="2200" dirty="0" smtClean="0"/>
              <a:t>χ</a:t>
            </a:r>
            <a:r>
              <a:rPr lang="en-US" sz="2200" dirty="0" smtClean="0"/>
              <a:t>.</a:t>
            </a:r>
            <a:r>
              <a:rPr lang="el-GR" sz="2200" dirty="0" smtClean="0"/>
              <a:t> υποστήριξη περισσότερων </a:t>
            </a:r>
            <a:endParaRPr lang="en-US" sz="22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/>
              <a:t> </a:t>
            </a:r>
            <a:r>
              <a:rPr lang="en-US" sz="2200" dirty="0" smtClean="0"/>
              <a:t>   Web servers, HTTP sessions, </a:t>
            </a:r>
            <a:r>
              <a:rPr lang="en-US" sz="2200" dirty="0"/>
              <a:t> </a:t>
            </a:r>
            <a:r>
              <a:rPr lang="en-US" sz="2200" dirty="0" smtClean="0"/>
              <a:t>output buffering</a:t>
            </a:r>
            <a:r>
              <a:rPr lang="el-GR" sz="2200" dirty="0" smtClean="0"/>
              <a:t> και</a:t>
            </a:r>
            <a:r>
              <a:rPr lang="en-US" sz="2200" dirty="0" smtClean="0"/>
              <a:t> </a:t>
            </a:r>
            <a:r>
              <a:rPr lang="el-GR" sz="2200" dirty="0" smtClean="0"/>
              <a:t>πιο ασφαλείς </a:t>
            </a:r>
            <a:endParaRPr lang="en-US" sz="22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 smtClean="0"/>
              <a:t>    </a:t>
            </a:r>
            <a:r>
              <a:rPr lang="el-GR" sz="2200" dirty="0" smtClean="0"/>
              <a:t>τρόποι χειρισμού της εισόδου του χρήστη</a:t>
            </a:r>
            <a:r>
              <a:rPr lang="en-US" sz="2200" dirty="0" smtClean="0"/>
              <a:t>.</a:t>
            </a:r>
          </a:p>
          <a:p>
            <a:pPr marL="0" indent="0">
              <a:lnSpc>
                <a:spcPct val="80000"/>
              </a:lnSpc>
              <a:buNone/>
            </a:pPr>
            <a:endParaRPr lang="el-GR" sz="2200" dirty="0" smtClean="0"/>
          </a:p>
          <a:p>
            <a:pPr>
              <a:lnSpc>
                <a:spcPct val="80000"/>
              </a:lnSpc>
            </a:pPr>
            <a:r>
              <a:rPr lang="el-GR" sz="2200" dirty="0" smtClean="0"/>
              <a:t>2004</a:t>
            </a:r>
            <a:r>
              <a:rPr lang="en-US" sz="2200" dirty="0" smtClean="0"/>
              <a:t>: PHP </a:t>
            </a:r>
            <a:r>
              <a:rPr lang="el-GR" sz="2200" dirty="0" smtClean="0"/>
              <a:t>5.0:Μεγαλύτερες και πιο βελτιωμένες δυνατότητες για </a:t>
            </a:r>
            <a:endParaRPr lang="en-US" sz="22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 smtClean="0"/>
              <a:t>    </a:t>
            </a:r>
            <a:r>
              <a:rPr lang="el-GR" sz="2200" dirty="0" smtClean="0"/>
              <a:t>αντικειμενοστραφή προγραμματισμό.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70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814" y="-129697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PHP: Hypertext Preprocessor</a:t>
            </a:r>
            <a:endParaRPr lang="en-GB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575427" y="1149361"/>
            <a:ext cx="4038600" cy="426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Ευρέως χρησιμοποιημένη</a:t>
            </a:r>
            <a:endParaRPr lang="en-US" dirty="0" smtClean="0">
              <a:latin typeface="Tw Cen MT" pitchFamily="34" charset="0"/>
            </a:endParaRPr>
          </a:p>
          <a:p>
            <a:r>
              <a:rPr lang="el-GR" dirty="0" smtClean="0"/>
              <a:t>Γενικής χρήσης</a:t>
            </a:r>
          </a:p>
          <a:p>
            <a:r>
              <a:rPr lang="en-US" dirty="0" smtClean="0">
                <a:latin typeface="Tw Cen MT" pitchFamily="34" charset="0"/>
              </a:rPr>
              <a:t>Open Source Scripting Language</a:t>
            </a:r>
          </a:p>
          <a:p>
            <a:r>
              <a:rPr lang="el-GR" dirty="0" smtClean="0"/>
              <a:t>Κατάλληλη για Ιστοσελίδες</a:t>
            </a:r>
          </a:p>
          <a:p>
            <a:r>
              <a:rPr lang="el-GR" dirty="0" smtClean="0"/>
              <a:t>Ο κώδικας εκτελείτε στον </a:t>
            </a:r>
            <a:r>
              <a:rPr lang="en-US" dirty="0" smtClean="0">
                <a:latin typeface="Tw Cen MT" pitchFamily="34" charset="0"/>
              </a:rPr>
              <a:t>server</a:t>
            </a:r>
            <a:r>
              <a:rPr lang="el-GR" dirty="0" smtClean="0">
                <a:latin typeface="Tw Cen MT" pitchFamily="34" charset="0"/>
              </a:rPr>
              <a:t>(</a:t>
            </a:r>
            <a:r>
              <a:rPr lang="en-US" dirty="0" smtClean="0">
                <a:latin typeface="Tw Cen MT" pitchFamily="34" charset="0"/>
              </a:rPr>
              <a:t>server site</a:t>
            </a:r>
            <a:r>
              <a:rPr lang="el-GR" dirty="0" smtClean="0">
                <a:latin typeface="Tw Cen MT" pitchFamily="34" charset="0"/>
              </a:rPr>
              <a:t>)</a:t>
            </a:r>
            <a:endParaRPr lang="en-US" dirty="0" smtClean="0">
              <a:latin typeface="Tw Cen MT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GB" dirty="0">
              <a:latin typeface="Tw Cen MT" pitchFamily="34" charset="0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641248" y="1138651"/>
            <a:ext cx="4038600" cy="337047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Σύνδεση με βάση δεδομένων αντλώντας πληροφορίες</a:t>
            </a:r>
          </a:p>
          <a:p>
            <a:r>
              <a:rPr lang="el-GR" dirty="0" smtClean="0"/>
              <a:t>PHP και GD βιβλιοθήκη μπορεί να δημιουργήσει γραφικά</a:t>
            </a:r>
          </a:p>
          <a:p>
            <a:pPr>
              <a:lnSpc>
                <a:spcPct val="80000"/>
              </a:lnSpc>
            </a:pPr>
            <a:r>
              <a:rPr lang="el-GR" dirty="0" smtClean="0"/>
              <a:t>Εναλλακτικές της </a:t>
            </a:r>
            <a:r>
              <a:rPr lang="en-US" dirty="0" smtClean="0">
                <a:latin typeface="Tw Cen MT" pitchFamily="34" charset="0"/>
              </a:rPr>
              <a:t>PHP</a:t>
            </a:r>
            <a:r>
              <a:rPr lang="el-GR" dirty="0" smtClean="0"/>
              <a:t>: </a:t>
            </a:r>
            <a:r>
              <a:rPr lang="en-US" dirty="0" smtClean="0">
                <a:latin typeface="Tw Cen MT" pitchFamily="34" charset="0"/>
              </a:rPr>
              <a:t>ASP, JSP, Python</a:t>
            </a:r>
            <a:r>
              <a:rPr lang="el-GR" dirty="0" smtClean="0"/>
              <a:t>, </a:t>
            </a:r>
            <a:r>
              <a:rPr lang="en-US" dirty="0" smtClean="0">
                <a:latin typeface="Tw Cen MT" pitchFamily="34" charset="0"/>
              </a:rPr>
              <a:t>JavaScript.</a:t>
            </a:r>
            <a:endParaRPr lang="el-GR" dirty="0" smtClean="0"/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359087" y="4230479"/>
            <a:ext cx="8229600" cy="223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PHP File</a:t>
            </a:r>
            <a:r>
              <a:rPr lang="el-GR" dirty="0" smtClean="0"/>
              <a:t> μπορεί να  περιλαμβάνει</a:t>
            </a:r>
            <a:r>
              <a:rPr lang="en-US" dirty="0" smtClean="0"/>
              <a:t>: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GB" dirty="0" smtClean="0"/>
              <a:t>HTML</a:t>
            </a:r>
            <a:endParaRPr lang="el-GR" dirty="0" smtClean="0"/>
          </a:p>
          <a:p>
            <a:pPr marL="285750" indent="-285750">
              <a:buFont typeface="Wingdings" pitchFamily="2" charset="2"/>
              <a:buChar char="à"/>
            </a:pPr>
            <a:r>
              <a:rPr lang="en-GB" dirty="0" smtClean="0"/>
              <a:t>JavaScript </a:t>
            </a:r>
            <a:r>
              <a:rPr lang="el-GR" dirty="0" smtClean="0"/>
              <a:t>κώδικα</a:t>
            </a:r>
            <a:endParaRPr lang="el-GR" dirty="0"/>
          </a:p>
          <a:p>
            <a:pPr marL="285750" indent="-285750">
              <a:buFont typeface="Wingdings" pitchFamily="2" charset="2"/>
              <a:buChar char="à"/>
            </a:pPr>
            <a:r>
              <a:rPr lang="en-GB" dirty="0" smtClean="0"/>
              <a:t>PHP </a:t>
            </a:r>
            <a:r>
              <a:rPr lang="el-GR" dirty="0" smtClean="0"/>
              <a:t>κώδικα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2051" name="Picture 3" descr="C:\Users\Marielli\Desktop\parousiasi\15--759209-PHP typewriter animati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209083"/>
            <a:ext cx="3866124" cy="25632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050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arielli\Desktop\parousiasi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81128"/>
            <a:ext cx="25336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ctr"/>
            <a:r>
              <a:rPr lang="el-GR" dirty="0"/>
              <a:t>Πλεονεκτήματα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264637"/>
            <a:ext cx="8304634" cy="245239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l-GR" dirty="0" smtClean="0"/>
              <a:t>Σχετικά Γρήγορη διότι αξιοποιεί περισσότερους πόρους του συστήματος </a:t>
            </a:r>
            <a:endParaRPr lang="en-US" dirty="0" smtClean="0">
              <a:latin typeface="Tw Cen MT" pitchFamily="34" charset="0"/>
            </a:endParaRPr>
          </a:p>
          <a:p>
            <a:pPr>
              <a:lnSpc>
                <a:spcPct val="90000"/>
              </a:lnSpc>
            </a:pPr>
            <a:r>
              <a:rPr lang="el-GR" dirty="0" smtClean="0"/>
              <a:t>Απλή σύνταξη παρόμοια με την </a:t>
            </a:r>
            <a:r>
              <a:rPr lang="en-US" dirty="0" smtClean="0">
                <a:latin typeface="Tw Cen MT" pitchFamily="34" charset="0"/>
              </a:rPr>
              <a:t>bash</a:t>
            </a:r>
            <a:r>
              <a:rPr lang="el-GR" dirty="0" smtClean="0"/>
              <a:t> και της γλώσσας </a:t>
            </a:r>
            <a:r>
              <a:rPr lang="en-US" dirty="0">
                <a:latin typeface="Tw Cen MT" pitchFamily="34" charset="0"/>
              </a:rPr>
              <a:t>C</a:t>
            </a:r>
            <a:endParaRPr lang="el-GR" dirty="0" smtClean="0"/>
          </a:p>
          <a:p>
            <a:pPr>
              <a:lnSpc>
                <a:spcPct val="90000"/>
              </a:lnSpc>
            </a:pPr>
            <a:r>
              <a:rPr lang="el-GR" dirty="0" smtClean="0"/>
              <a:t>Υποστηρίζει πολλά είδη βάσεων δεδομένων όπως (</a:t>
            </a:r>
            <a:r>
              <a:rPr lang="en-US" dirty="0" smtClean="0">
                <a:latin typeface="Tw Cen MT" pitchFamily="34" charset="0"/>
              </a:rPr>
              <a:t>MySQL, Informix, Oracle, Sybase, Solid, PostgreSQL, Generic ODBC, </a:t>
            </a:r>
            <a:r>
              <a:rPr lang="el-GR" dirty="0" smtClean="0"/>
              <a:t> κ.α.</a:t>
            </a:r>
            <a:r>
              <a:rPr lang="en-US" dirty="0" smtClean="0">
                <a:latin typeface="Tw Cen MT" pitchFamily="34" charset="0"/>
              </a:rPr>
              <a:t>)</a:t>
            </a:r>
            <a:r>
              <a:rPr lang="el-GR" dirty="0" smtClean="0"/>
              <a:t> 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>
              <a:latin typeface="Tw Cen MT" pitchFamily="34" charset="0"/>
            </a:endParaRPr>
          </a:p>
          <a:p>
            <a:endParaRPr lang="en-GB" dirty="0">
              <a:latin typeface="Tw Cen M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92760" y="3645024"/>
            <a:ext cx="58326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l-GR" sz="2400" dirty="0">
                <a:solidFill>
                  <a:schemeClr val="tx2"/>
                </a:solidFill>
              </a:rPr>
              <a:t>Υποστηρίζει αντικειμενοστραφή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l-GR" sz="2400" dirty="0">
                <a:solidFill>
                  <a:schemeClr val="tx2"/>
                </a:solidFill>
              </a:rPr>
              <a:t>προγραμματισμό όπως γνωρίζουμε την</a:t>
            </a:r>
            <a:r>
              <a:rPr lang="en-US" sz="2400" dirty="0">
                <a:solidFill>
                  <a:schemeClr val="tx2"/>
                </a:solidFill>
              </a:rPr>
              <a:t> java</a:t>
            </a:r>
            <a:r>
              <a:rPr lang="el-GR" sz="240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l-GR" sz="2400" dirty="0">
                <a:solidFill>
                  <a:schemeClr val="tx2"/>
                </a:solidFill>
              </a:rPr>
              <a:t>και έτσι επιτρέπει την υλοποίηση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l-GR" sz="2400" dirty="0">
                <a:solidFill>
                  <a:schemeClr val="tx2"/>
                </a:solidFill>
              </a:rPr>
              <a:t>πολύπλοκων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l-GR" sz="2400" dirty="0">
                <a:solidFill>
                  <a:schemeClr val="tx2"/>
                </a:solidFill>
              </a:rPr>
              <a:t>εφαρμογών.</a:t>
            </a: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l-GR" sz="2400" dirty="0">
                <a:solidFill>
                  <a:schemeClr val="tx2"/>
                </a:solidFill>
              </a:rPr>
              <a:t>Τρέχει σε όλα τα Λ.Σ. (</a:t>
            </a:r>
            <a:r>
              <a:rPr lang="en-US" sz="2400" dirty="0">
                <a:solidFill>
                  <a:schemeClr val="tx2"/>
                </a:solidFill>
              </a:rPr>
              <a:t>Windows, Linux, Mac OS, Novell</a:t>
            </a:r>
            <a:r>
              <a:rPr lang="el-GR" sz="2400" dirty="0">
                <a:solidFill>
                  <a:schemeClr val="tx2"/>
                </a:solidFill>
              </a:rPr>
              <a:t>, κ.α.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  <a:endParaRPr lang="el-GR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484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116632"/>
            <a:ext cx="8229600" cy="1143000"/>
          </a:xfrm>
        </p:spPr>
        <p:txBody>
          <a:bodyPr/>
          <a:lstStyle/>
          <a:p>
            <a:pPr algn="ctr"/>
            <a:r>
              <a:rPr lang="el-GR" dirty="0" smtClean="0"/>
              <a:t>Μειονεκτήματα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511256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l-GR" sz="2800" dirty="0" smtClean="0"/>
              <a:t>Ασφάλεια: Λόγο του </a:t>
            </a:r>
            <a:r>
              <a:rPr lang="en-US" sz="2800" dirty="0" smtClean="0"/>
              <a:t>open source 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l-GR" sz="2800" dirty="0" smtClean="0"/>
              <a:t> Τα σφάλματα επιλύονται από τους χρήστες εξερευνώντας την αδυναμία της PHP</a:t>
            </a:r>
          </a:p>
          <a:p>
            <a:pPr marL="514350" indent="-514350">
              <a:buFont typeface="+mj-lt"/>
              <a:buAutoNum type="arabicPeriod"/>
            </a:pPr>
            <a:r>
              <a:rPr lang="el-GR" sz="2800" dirty="0"/>
              <a:t>Δ</a:t>
            </a:r>
            <a:r>
              <a:rPr lang="el-GR" sz="2800" dirty="0" smtClean="0"/>
              <a:t>εν υποστηρίζει ολοκληρωτικά </a:t>
            </a:r>
            <a:r>
              <a:rPr lang="en-US" sz="2800" dirty="0" smtClean="0"/>
              <a:t>Unicode</a:t>
            </a:r>
            <a:r>
              <a:rPr lang="el-GR" sz="2800" dirty="0" smtClean="0"/>
              <a:t> και </a:t>
            </a:r>
            <a:r>
              <a:rPr lang="en-US" sz="2800" dirty="0" smtClean="0"/>
              <a:t>multibyte</a:t>
            </a:r>
            <a:r>
              <a:rPr lang="el-GR" sz="2800" dirty="0" smtClean="0"/>
              <a:t> </a:t>
            </a:r>
            <a:r>
              <a:rPr lang="en-US" sz="2800" dirty="0" smtClean="0"/>
              <a:t>strings</a:t>
            </a:r>
          </a:p>
          <a:p>
            <a:pPr marL="514350" indent="-514350">
              <a:buFont typeface="+mj-lt"/>
              <a:buAutoNum type="arabicPeriod"/>
            </a:pPr>
            <a:r>
              <a:rPr lang="el-GR" sz="2800" dirty="0"/>
              <a:t>Δεν διατηρείται διότι δεν είναι κατάλληλο για </a:t>
            </a:r>
            <a:r>
              <a:rPr lang="en-US" sz="2800" dirty="0"/>
              <a:t>modular</a:t>
            </a:r>
            <a:r>
              <a:rPr lang="el-GR" sz="2800" dirty="0"/>
              <a:t> προγραμματισμό </a:t>
            </a:r>
            <a:r>
              <a:rPr lang="el-GR" sz="2800" dirty="0">
                <a:sym typeface="Wingdings" pitchFamily="2" charset="2"/>
              </a:rPr>
              <a:t> Όχι χρήση για μεγάλες εφαρμογές</a:t>
            </a:r>
            <a:r>
              <a:rPr lang="el-GR" sz="2800" dirty="0" smtClean="0"/>
              <a:t>.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l-GR" sz="2800" dirty="0"/>
              <a:t>Ασθενής τύπος</a:t>
            </a:r>
            <a:r>
              <a:rPr lang="en-US" sz="2800" dirty="0"/>
              <a:t>: </a:t>
            </a:r>
            <a:r>
              <a:rPr lang="el-GR" sz="2800" dirty="0" smtClean="0"/>
              <a:t>Γίνεται </a:t>
            </a:r>
            <a:r>
              <a:rPr lang="el-GR" sz="2800" dirty="0"/>
              <a:t>μ</a:t>
            </a:r>
            <a:r>
              <a:rPr lang="el-GR" sz="2800" dirty="0" smtClean="0"/>
              <a:t>ετατροπή </a:t>
            </a:r>
            <a:r>
              <a:rPr lang="el-GR" sz="2800" dirty="0"/>
              <a:t>σε </a:t>
            </a:r>
            <a:r>
              <a:rPr lang="en-US" sz="2800" dirty="0" smtClean="0"/>
              <a:t>floating numbers</a:t>
            </a:r>
            <a:r>
              <a:rPr lang="el-GR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l-GR" sz="2800" dirty="0" smtClean="0"/>
              <a:t> </a:t>
            </a:r>
            <a:r>
              <a:rPr lang="el-GR" sz="2800" dirty="0"/>
              <a:t>η σύγκριση του </a:t>
            </a:r>
            <a:r>
              <a:rPr lang="en-US" sz="2800" dirty="0"/>
              <a:t>string </a:t>
            </a:r>
            <a:r>
              <a:rPr lang="el-GR" sz="2800" dirty="0"/>
              <a:t>«</a:t>
            </a:r>
            <a:r>
              <a:rPr lang="en-US" sz="2800" dirty="0"/>
              <a:t>1000</a:t>
            </a:r>
            <a:r>
              <a:rPr lang="el-GR" sz="2800" dirty="0"/>
              <a:t>»</a:t>
            </a:r>
            <a:r>
              <a:rPr lang="en-US" sz="2800" dirty="0"/>
              <a:t> </a:t>
            </a:r>
            <a:r>
              <a:rPr lang="el-GR" sz="2800" dirty="0"/>
              <a:t>με το «</a:t>
            </a:r>
            <a:r>
              <a:rPr lang="en-US" sz="2800" dirty="0" err="1"/>
              <a:t>1e3</a:t>
            </a:r>
            <a:r>
              <a:rPr lang="el-GR" sz="2800" dirty="0"/>
              <a:t>» είναι </a:t>
            </a:r>
            <a:r>
              <a:rPr lang="el-GR" sz="2800" dirty="0" smtClean="0"/>
              <a:t>ίση.</a:t>
            </a:r>
            <a:r>
              <a:rPr lang="en-US" sz="2800" dirty="0" smtClean="0"/>
              <a:t> </a:t>
            </a:r>
            <a:endParaRPr lang="en-GB" sz="2800" dirty="0"/>
          </a:p>
          <a:p>
            <a:pPr marL="0" indent="0">
              <a:buNone/>
            </a:pPr>
            <a:endParaRPr lang="el-GR" sz="2800" dirty="0"/>
          </a:p>
          <a:p>
            <a:pPr marL="514350" indent="-514350">
              <a:buFont typeface="+mj-lt"/>
              <a:buAutoNum type="arabicPeriod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08809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7660" y="18864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PHP</a:t>
            </a:r>
            <a:r>
              <a:rPr lang="el-GR" dirty="0" smtClean="0"/>
              <a:t> vs perl</a:t>
            </a:r>
            <a:br>
              <a:rPr lang="el-GR" dirty="0" smtClean="0"/>
            </a:b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851092"/>
            <a:ext cx="4096646" cy="33865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l-GR" sz="2200" b="1" spc="50" dirty="0" smtClean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latin typeface="+mj-lt"/>
                <a:ea typeface="+mj-ea"/>
                <a:cs typeface="+mj-cs"/>
              </a:rPr>
              <a:t>PHP</a:t>
            </a:r>
            <a:endParaRPr lang="el-GR" sz="2200" b="1" spc="50" dirty="0">
              <a:ln w="13335" cmpd="sng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l-GR" sz="2200" b="1" spc="50" dirty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latin typeface="+mj-lt"/>
                <a:ea typeface="+mj-ea"/>
                <a:cs typeface="+mj-cs"/>
              </a:rPr>
              <a:t>Σχεδιάστηκε για </a:t>
            </a:r>
            <a:r>
              <a:rPr lang="en-US" sz="2200" b="1" spc="50" dirty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latin typeface="+mj-lt"/>
                <a:ea typeface="+mj-ea"/>
                <a:cs typeface="+mj-cs"/>
              </a:rPr>
              <a:t>scripting </a:t>
            </a:r>
            <a:r>
              <a:rPr lang="el-GR" sz="2200" b="1" spc="50" dirty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latin typeface="+mj-lt"/>
                <a:ea typeface="+mj-ea"/>
                <a:cs typeface="+mj-cs"/>
              </a:rPr>
              <a:t>για το διαδίκτυο</a:t>
            </a:r>
          </a:p>
          <a:p>
            <a:r>
              <a:rPr lang="el-GR" sz="2200" b="1" spc="50" dirty="0" smtClean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latin typeface="+mj-lt"/>
                <a:ea typeface="+mj-ea"/>
                <a:cs typeface="+mj-cs"/>
              </a:rPr>
              <a:t>Ευκολότερη </a:t>
            </a:r>
            <a:r>
              <a:rPr lang="el-GR" sz="2200" b="1" spc="50" dirty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latin typeface="+mj-lt"/>
                <a:ea typeface="+mj-ea"/>
                <a:cs typeface="+mj-cs"/>
              </a:rPr>
              <a:t>στην χρήστη της με μεγάλες δυνατότητες</a:t>
            </a:r>
          </a:p>
          <a:p>
            <a:r>
              <a:rPr lang="el-GR" sz="2200" b="1" spc="50" dirty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latin typeface="+mj-lt"/>
                <a:ea typeface="+mj-ea"/>
                <a:cs typeface="+mj-cs"/>
              </a:rPr>
              <a:t>Μπορεί να </a:t>
            </a:r>
            <a:r>
              <a:rPr lang="el-GR" sz="2200" b="1" spc="50" dirty="0" smtClean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latin typeface="+mj-lt"/>
                <a:ea typeface="+mj-ea"/>
                <a:cs typeface="+mj-cs"/>
              </a:rPr>
              <a:t>ενσωματωθεί </a:t>
            </a:r>
            <a:r>
              <a:rPr lang="el-GR" sz="2200" b="1" spc="50" dirty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latin typeface="+mj-lt"/>
                <a:ea typeface="+mj-ea"/>
                <a:cs typeface="+mj-cs"/>
              </a:rPr>
              <a:t>σε κώδικα της </a:t>
            </a:r>
            <a:r>
              <a:rPr lang="en-US" sz="2200" b="1" spc="50" dirty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spc="50" dirty="0" smtClean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latin typeface="+mj-lt"/>
                <a:ea typeface="+mj-ea"/>
                <a:cs typeface="+mj-cs"/>
              </a:rPr>
              <a:t>html</a:t>
            </a:r>
            <a:r>
              <a:rPr lang="en-GB" sz="2200" dirty="0"/>
              <a:t/>
            </a:r>
            <a:br>
              <a:rPr lang="en-GB" sz="2200" dirty="0"/>
            </a:br>
            <a:endParaRPr lang="en-GB" sz="2200" dirty="0"/>
          </a:p>
          <a:p>
            <a:endParaRPr lang="en-US" sz="2200" dirty="0" smtClean="0"/>
          </a:p>
          <a:p>
            <a:pPr marL="0" indent="0">
              <a:buNone/>
            </a:pPr>
            <a:endParaRPr lang="el-GR" sz="2200" i="1" dirty="0" smtClean="0"/>
          </a:p>
          <a:p>
            <a:pPr marL="0" indent="0">
              <a:buNone/>
            </a:pPr>
            <a:endParaRPr lang="el-GR" sz="2200" i="1" dirty="0"/>
          </a:p>
          <a:p>
            <a:endParaRPr lang="el-GR" sz="2200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572000" y="836712"/>
            <a:ext cx="4038600" cy="2952328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b="1" spc="50" dirty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latin typeface="+mj-lt"/>
                <a:ea typeface="+mj-ea"/>
                <a:cs typeface="+mj-cs"/>
              </a:rPr>
              <a:t>Perl</a:t>
            </a:r>
          </a:p>
          <a:p>
            <a:r>
              <a:rPr lang="el-GR" b="1" spc="50" dirty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latin typeface="+mj-lt"/>
                <a:ea typeface="+mj-ea"/>
                <a:cs typeface="+mj-cs"/>
              </a:rPr>
              <a:t>Πιο περίπλοκη και </a:t>
            </a:r>
            <a:r>
              <a:rPr lang="el-GR" b="1" spc="50" dirty="0" smtClean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latin typeface="+mj-lt"/>
                <a:ea typeface="+mj-ea"/>
                <a:cs typeface="+mj-cs"/>
              </a:rPr>
              <a:t>δυσκολότερη </a:t>
            </a:r>
            <a:r>
              <a:rPr lang="el-GR" b="1" spc="50" dirty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latin typeface="+mj-lt"/>
                <a:ea typeface="+mj-ea"/>
                <a:cs typeface="+mj-cs"/>
              </a:rPr>
              <a:t>στην χρήση της</a:t>
            </a:r>
            <a:endParaRPr lang="en-US" b="1" spc="50" dirty="0">
              <a:ln w="13335" cmpd="sng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l-GR" b="1" spc="50" dirty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latin typeface="+mj-lt"/>
                <a:ea typeface="+mj-ea"/>
                <a:cs typeface="+mj-cs"/>
              </a:rPr>
              <a:t>Δυσκολότερο να </a:t>
            </a:r>
            <a:r>
              <a:rPr lang="el-GR" b="1" spc="50" dirty="0" smtClean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latin typeface="+mj-lt"/>
                <a:ea typeface="+mj-ea"/>
                <a:cs typeface="+mj-cs"/>
              </a:rPr>
              <a:t>ενσωματωθεί </a:t>
            </a:r>
            <a:r>
              <a:rPr lang="el-GR" b="1" spc="50" dirty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latin typeface="+mj-lt"/>
                <a:ea typeface="+mj-ea"/>
                <a:cs typeface="+mj-cs"/>
              </a:rPr>
              <a:t>σε κώδικα </a:t>
            </a:r>
            <a:r>
              <a:rPr lang="en-US" b="1" spc="50" dirty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latin typeface="+mj-lt"/>
                <a:ea typeface="+mj-ea"/>
                <a:cs typeface="+mj-cs"/>
              </a:rPr>
              <a:t>html</a:t>
            </a:r>
            <a:endParaRPr lang="el-GR" b="1" spc="50" dirty="0">
              <a:ln w="13335" cmpd="sng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latin typeface="+mj-lt"/>
              <a:ea typeface="+mj-ea"/>
              <a:cs typeface="+mj-cs"/>
            </a:endParaRPr>
          </a:p>
          <a:p>
            <a:endParaRPr lang="en-GB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860032" y="4161724"/>
            <a:ext cx="4038600" cy="792088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l-GR" b="1" spc="50" dirty="0" smtClean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latin typeface="+mj-lt"/>
                <a:ea typeface="+mj-ea"/>
                <a:cs typeface="+mj-cs"/>
              </a:rPr>
              <a:t>ΑΠΑΡΑΙΤΗΤΑ ΕΡΓΑΛΕΙΑ:</a:t>
            </a:r>
          </a:p>
          <a:p>
            <a:endParaRPr lang="en-GB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703036" y="4557768"/>
            <a:ext cx="6264696" cy="17560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spc="50" dirty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latin typeface="+mj-lt"/>
                <a:ea typeface="+mj-ea"/>
                <a:cs typeface="+mj-cs"/>
              </a:rPr>
              <a:t>PHP</a:t>
            </a:r>
          </a:p>
          <a:p>
            <a:r>
              <a:rPr lang="en-GB" b="1" spc="50" dirty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latin typeface="+mj-lt"/>
                <a:ea typeface="+mj-ea"/>
                <a:cs typeface="+mj-cs"/>
              </a:rPr>
              <a:t>Web </a:t>
            </a:r>
            <a:r>
              <a:rPr lang="en-GB" b="1" spc="50" dirty="0" smtClean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latin typeface="+mj-lt"/>
                <a:ea typeface="+mj-ea"/>
                <a:cs typeface="+mj-cs"/>
              </a:rPr>
              <a:t>Server (</a:t>
            </a:r>
            <a:r>
              <a:rPr lang="el-GR" b="1" spc="50" dirty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latin typeface="+mj-lt"/>
                <a:ea typeface="+mj-ea"/>
                <a:cs typeface="+mj-cs"/>
              </a:rPr>
              <a:t>πχ </a:t>
            </a:r>
            <a:r>
              <a:rPr lang="en-US" b="1" spc="50" dirty="0" smtClean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latin typeface="+mj-lt"/>
                <a:ea typeface="+mj-ea"/>
                <a:cs typeface="+mj-cs"/>
              </a:rPr>
              <a:t>Apache)</a:t>
            </a:r>
            <a:endParaRPr lang="en-US" b="1" spc="50" dirty="0">
              <a:ln w="13335" cmpd="sng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b="1" spc="50" dirty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latin typeface="+mj-lt"/>
                <a:ea typeface="+mj-ea"/>
                <a:cs typeface="+mj-cs"/>
              </a:rPr>
              <a:t>Web Browser (</a:t>
            </a:r>
            <a:r>
              <a:rPr lang="el-GR" b="1" spc="50" dirty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latin typeface="+mj-lt"/>
                <a:ea typeface="+mj-ea"/>
                <a:cs typeface="+mj-cs"/>
              </a:rPr>
              <a:t>πχ </a:t>
            </a:r>
            <a:r>
              <a:rPr lang="en-US" b="1" spc="50" dirty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latin typeface="+mj-lt"/>
                <a:ea typeface="+mj-ea"/>
                <a:cs typeface="+mj-cs"/>
              </a:rPr>
              <a:t>Google </a:t>
            </a:r>
            <a:endParaRPr lang="en-US" b="1" spc="50" dirty="0" smtClean="0">
              <a:ln w="13335" cmpd="sng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b="1" spc="50" dirty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spc="50" dirty="0" smtClean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latin typeface="+mj-lt"/>
                <a:ea typeface="+mj-ea"/>
                <a:cs typeface="+mj-cs"/>
              </a:rPr>
              <a:t>   Chrome</a:t>
            </a:r>
            <a:r>
              <a:rPr lang="en-US" b="1" spc="50" dirty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latin typeface="+mj-lt"/>
                <a:ea typeface="+mj-ea"/>
                <a:cs typeface="+mj-cs"/>
              </a:rPr>
              <a:t>, Firefox)</a:t>
            </a:r>
            <a:endParaRPr lang="en-GB" b="1" spc="50" dirty="0">
              <a:ln w="13335" cmpd="sng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latin typeface="+mj-lt"/>
              <a:ea typeface="+mj-ea"/>
              <a:cs typeface="+mj-cs"/>
            </a:endParaRPr>
          </a:p>
          <a:p>
            <a:endParaRPr lang="en-GB" b="1" spc="50" dirty="0">
              <a:ln w="13335" cmpd="sng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latin typeface="+mj-lt"/>
              <a:ea typeface="+mj-ea"/>
              <a:cs typeface="+mj-cs"/>
            </a:endParaRPr>
          </a:p>
          <a:p>
            <a:endParaRPr lang="en-US" sz="1400" dirty="0" smtClean="0"/>
          </a:p>
          <a:p>
            <a:endParaRPr lang="el-GR" sz="1400" i="1" dirty="0" smtClean="0"/>
          </a:p>
          <a:p>
            <a:pPr marL="0" indent="0">
              <a:buFont typeface="Arial" pitchFamily="34" charset="0"/>
              <a:buNone/>
            </a:pPr>
            <a:endParaRPr lang="el-GR" sz="3200" i="1" dirty="0" smtClean="0"/>
          </a:p>
          <a:p>
            <a:endParaRPr lang="el-GR" sz="1400" dirty="0" smtClean="0"/>
          </a:p>
        </p:txBody>
      </p:sp>
      <p:pic>
        <p:nvPicPr>
          <p:cNvPr id="2050" name="Picture 2" descr="C:\Users\Christiana\Desktop\PHP_Per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26614"/>
            <a:ext cx="3240360" cy="290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789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-31541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l-GR" dirty="0" smtClean="0"/>
              <a:t>Παράδειγμα</a:t>
            </a:r>
            <a:r>
              <a:rPr lang="en-US" dirty="0" smtClean="0">
                <a:latin typeface="Tw Cen MT" pitchFamily="34" charset="0"/>
              </a:rPr>
              <a:t>: PHP File - Html</a:t>
            </a:r>
            <a:endParaRPr lang="en-GB" dirty="0">
              <a:latin typeface="Tw Cen MT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5536" y="665312"/>
            <a:ext cx="8640960" cy="622007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700" b="1" dirty="0">
                <a:solidFill>
                  <a:srgbClr val="00B0F0"/>
                </a:solidFill>
              </a:rPr>
              <a:t>&lt;?php</a:t>
            </a:r>
            <a:endParaRPr lang="el-GR" sz="1700" b="1" dirty="0">
              <a:solidFill>
                <a:srgbClr val="00B0F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l-GR" sz="1700" b="1" dirty="0">
                <a:solidFill>
                  <a:srgbClr val="FFFF00"/>
                </a:solidFill>
              </a:rPr>
              <a:t>//Δημιουργία αντικειμένου κλάσης </a:t>
            </a:r>
            <a:r>
              <a:rPr lang="en-US" sz="1700" b="1" dirty="0">
                <a:solidFill>
                  <a:srgbClr val="FFFF00"/>
                </a:solidFill>
              </a:rPr>
              <a:t>Parser </a:t>
            </a:r>
            <a:r>
              <a:rPr lang="el-GR" sz="1700" b="1" dirty="0">
                <a:solidFill>
                  <a:srgbClr val="FFFF00"/>
                </a:solidFill>
              </a:rPr>
              <a:t>παίρνοντας σαν παράμετρο το </a:t>
            </a:r>
            <a:r>
              <a:rPr lang="en-US" sz="1700" b="1" dirty="0" err="1">
                <a:solidFill>
                  <a:srgbClr val="FFFF00"/>
                </a:solidFill>
              </a:rPr>
              <a:t>rss</a:t>
            </a:r>
            <a:r>
              <a:rPr lang="en-US" sz="1700" b="1" dirty="0">
                <a:solidFill>
                  <a:srgbClr val="FFFF00"/>
                </a:solidFill>
              </a:rPr>
              <a:t> link</a:t>
            </a:r>
            <a:endParaRPr lang="el-GR" sz="1700" b="1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l-GR" sz="1700" b="1" dirty="0"/>
              <a:t>  </a:t>
            </a:r>
            <a:r>
              <a:rPr lang="en-GB" sz="1700" b="1" dirty="0"/>
              <a:t>$parser=new</a:t>
            </a:r>
            <a:r>
              <a:rPr lang="el-GR" sz="1700" b="1" dirty="0"/>
              <a:t> </a:t>
            </a:r>
            <a:r>
              <a:rPr lang="en-GB" sz="1700" b="1" dirty="0"/>
              <a:t>Parser("https://www.cs.ucy.ac.cy/colloquium/rss.xml");</a:t>
            </a:r>
            <a:endParaRPr lang="el-GR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l-GR" sz="1700" b="1" dirty="0"/>
              <a:t>   </a:t>
            </a:r>
            <a:r>
              <a:rPr lang="en-GB" sz="1700" b="1" dirty="0"/>
              <a:t>$width="100";</a:t>
            </a:r>
            <a:r>
              <a:rPr lang="el-GR" sz="1700" b="1" dirty="0"/>
              <a:t>  </a:t>
            </a:r>
            <a:r>
              <a:rPr lang="en-GB" sz="1700" b="1" dirty="0"/>
              <a:t>$height="100";</a:t>
            </a:r>
            <a:endParaRPr lang="el-GR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l-GR" sz="1700" b="1" dirty="0"/>
              <a:t>                  </a:t>
            </a:r>
            <a:r>
              <a:rPr lang="en-GB" sz="1700" b="1" dirty="0"/>
              <a:t>$beg=$beg+0;//because php cant evaluate it as </a:t>
            </a:r>
            <a:r>
              <a:rPr lang="en-GB" sz="1700" b="1" dirty="0" err="1" smtClean="0"/>
              <a:t>int</a:t>
            </a:r>
            <a:endParaRPr lang="en-GB" sz="1700" b="1" dirty="0" smtClean="0"/>
          </a:p>
          <a:p>
            <a:pPr marL="0" indent="0">
              <a:spcBef>
                <a:spcPts val="0"/>
              </a:spcBef>
              <a:buNone/>
            </a:pPr>
            <a:endParaRPr lang="el-GR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l-GR" sz="1700" b="1" dirty="0"/>
              <a:t> </a:t>
            </a:r>
            <a:r>
              <a:rPr lang="en-US" sz="1700" b="1" dirty="0">
                <a:solidFill>
                  <a:srgbClr val="FFFF00"/>
                </a:solidFill>
              </a:rPr>
              <a:t>//</a:t>
            </a:r>
            <a:r>
              <a:rPr lang="el-GR" sz="1700" b="1" dirty="0">
                <a:solidFill>
                  <a:srgbClr val="FFFF00"/>
                </a:solidFill>
              </a:rPr>
              <a:t>Παρουσία των ομιλητών παίρνοντας τα δεδομένα από την κλάση </a:t>
            </a:r>
            <a:r>
              <a:rPr lang="en-US" sz="1700" b="1" dirty="0">
                <a:solidFill>
                  <a:srgbClr val="FFFF00"/>
                </a:solidFill>
              </a:rPr>
              <a:t>Parser</a:t>
            </a:r>
            <a:endParaRPr lang="el-GR" sz="1700" b="1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7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GB" sz="1700" b="1" dirty="0" smtClean="0"/>
              <a:t>for</a:t>
            </a:r>
            <a:r>
              <a:rPr lang="en-GB" sz="1700" b="1" dirty="0"/>
              <a:t>($i=$beg; $i&lt;$end; $i++){	</a:t>
            </a:r>
            <a:endParaRPr lang="el-GR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l-GR" sz="1700" b="1" dirty="0"/>
              <a:t>  </a:t>
            </a:r>
            <a:r>
              <a:rPr lang="en-US" sz="1700" b="1" dirty="0"/>
              <a:t>{  </a:t>
            </a:r>
            <a:r>
              <a:rPr lang="en-GB" sz="1700" b="1" dirty="0"/>
              <a:t>echo 	"</a:t>
            </a:r>
            <a:r>
              <a:rPr lang="en-GB" sz="17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&lt;div style=position: relative; left: 0; top: 0; </a:t>
            </a:r>
            <a:r>
              <a:rPr lang="en-GB" sz="17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float:left</a:t>
            </a:r>
            <a:r>
              <a:rPr lang="en-GB" sz="17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; </a:t>
            </a:r>
            <a:r>
              <a:rPr lang="en-GB" sz="17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&gt;</a:t>
            </a:r>
            <a:r>
              <a:rPr lang="en-GB" sz="1700" b="1" dirty="0"/>
              <a:t>";</a:t>
            </a:r>
            <a:endParaRPr lang="el-GR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l-GR" sz="1700" b="1" dirty="0"/>
              <a:t>     </a:t>
            </a:r>
            <a:r>
              <a:rPr lang="en-GB" sz="1700" b="1" dirty="0"/>
              <a:t>echo	"</a:t>
            </a:r>
            <a:r>
              <a:rPr lang="en-GB" sz="17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&lt;a  </a:t>
            </a:r>
            <a:r>
              <a:rPr lang="en-GB" sz="17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href</a:t>
            </a:r>
            <a:r>
              <a:rPr lang="en-GB" sz="17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=</a:t>
            </a:r>
            <a:r>
              <a:rPr lang="en-GB" sz="1700" b="1" dirty="0"/>
              <a:t>".$parser-&gt;</a:t>
            </a:r>
            <a:r>
              <a:rPr lang="en-GB" sz="1700" b="1" dirty="0" err="1"/>
              <a:t>getLink</a:t>
            </a:r>
            <a:r>
              <a:rPr lang="en-GB" sz="1700" b="1" dirty="0"/>
              <a:t>()."</a:t>
            </a:r>
            <a:r>
              <a:rPr lang="en-GB" sz="17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/&gt;</a:t>
            </a:r>
            <a:r>
              <a:rPr lang="en-GB" sz="1700" b="1" dirty="0"/>
              <a:t>";//echo    $parser-&gt;</a:t>
            </a:r>
            <a:r>
              <a:rPr lang="en-GB" sz="1700" b="1" dirty="0" err="1"/>
              <a:t>getLink</a:t>
            </a:r>
            <a:r>
              <a:rPr lang="en-GB" sz="1700" b="1" dirty="0"/>
              <a:t>();</a:t>
            </a:r>
            <a:endParaRPr lang="el-GR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l-GR" sz="1700" b="1" dirty="0"/>
              <a:t>     </a:t>
            </a:r>
            <a:r>
              <a:rPr lang="en-GB" sz="1700" b="1" dirty="0"/>
              <a:t>echo	'</a:t>
            </a:r>
            <a:r>
              <a:rPr lang="en-GB" sz="17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</a:t>
            </a:r>
            <a:r>
              <a:rPr lang="en-GB" sz="17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img</a:t>
            </a:r>
            <a:r>
              <a:rPr lang="en-GB" sz="17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style=position: relative; top: 0; left: 0; display: block; vertical-align: middle; </a:t>
            </a:r>
            <a:endParaRPr lang="en-US" sz="1700" b="1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	</a:t>
            </a:r>
            <a:r>
              <a:rPr lang="en-GB" sz="17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margin-right</a:t>
            </a:r>
            <a:r>
              <a:rPr lang="en-GB" sz="17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: 8px; float: left</a:t>
            </a:r>
            <a:r>
              <a:rPr lang="en-GB" sz="17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;</a:t>
            </a:r>
            <a:r>
              <a:rPr lang="en-GB" sz="1700" b="1" dirty="0" smtClean="0"/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700" b="1" dirty="0" smtClean="0"/>
              <a:t>echo </a:t>
            </a:r>
            <a:r>
              <a:rPr lang="en-GB" sz="1700" b="1" dirty="0"/>
              <a:t>	"</a:t>
            </a:r>
            <a:r>
              <a:rPr lang="en-GB" sz="17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</a:t>
            </a:r>
            <a:r>
              <a:rPr lang="en-GB" sz="17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img</a:t>
            </a:r>
            <a:r>
              <a:rPr lang="en-GB" sz="17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17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src</a:t>
            </a:r>
            <a:r>
              <a:rPr lang="en-GB" sz="17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= </a:t>
            </a:r>
            <a:r>
              <a:rPr lang="en-GB" sz="1700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resize.php?url</a:t>
            </a:r>
            <a:r>
              <a:rPr lang="en-GB" sz="17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=</a:t>
            </a:r>
            <a:r>
              <a:rPr lang="en-GB" sz="1700" b="1" dirty="0"/>
              <a:t>".$</a:t>
            </a:r>
            <a:r>
              <a:rPr lang="en-GB" sz="1700" b="1" dirty="0" err="1"/>
              <a:t>img</a:t>
            </a:r>
            <a:r>
              <a:rPr lang="en-GB" sz="1700" b="1" dirty="0"/>
              <a:t>."</a:t>
            </a:r>
            <a:r>
              <a:rPr lang="en-GB" sz="17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&amp;width=</a:t>
            </a:r>
            <a:r>
              <a:rPr lang="en-GB" sz="1700" b="1" dirty="0"/>
              <a:t>".$</a:t>
            </a:r>
            <a:r>
              <a:rPr lang="en-GB" sz="1700" b="1" dirty="0" err="1"/>
              <a:t>width."</a:t>
            </a:r>
            <a:r>
              <a:rPr lang="en-GB" sz="17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&amp;height</a:t>
            </a:r>
            <a:r>
              <a:rPr lang="en-GB" sz="17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=</a:t>
            </a:r>
            <a:r>
              <a:rPr lang="en-GB" sz="1700" b="1" dirty="0"/>
              <a:t>".$height . "</a:t>
            </a:r>
            <a:r>
              <a:rPr lang="en-GB" sz="17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/&gt;</a:t>
            </a:r>
            <a:r>
              <a:rPr lang="en-GB" sz="1700" b="1" dirty="0"/>
              <a:t>";</a:t>
            </a:r>
            <a:endParaRPr lang="el-GR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l-GR" sz="1700" b="1" dirty="0"/>
              <a:t>     </a:t>
            </a:r>
            <a:r>
              <a:rPr lang="en-GB" sz="1700" b="1" dirty="0"/>
              <a:t>echo  '</a:t>
            </a:r>
            <a:r>
              <a:rPr lang="en-GB" sz="17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&lt;span style=position: absolute; top: 0; left: 300; display: block; </a:t>
            </a:r>
            <a:r>
              <a:rPr lang="en-GB" sz="17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overflow:auto</a:t>
            </a:r>
            <a:r>
              <a:rPr lang="en-GB" sz="17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;&gt;</a:t>
            </a:r>
            <a:r>
              <a:rPr lang="en-GB" sz="1700" b="1" dirty="0"/>
              <a:t>'.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700" b="1" dirty="0"/>
              <a:t>                 '</a:t>
            </a:r>
            <a:r>
              <a:rPr lang="en-GB" sz="17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&lt;/a</a:t>
            </a:r>
            <a:r>
              <a:rPr lang="en-GB" sz="17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&gt;</a:t>
            </a:r>
            <a:r>
              <a:rPr lang="en-GB" sz="1700" b="1" dirty="0" smtClean="0"/>
              <a:t>';+</a:t>
            </a:r>
            <a:endParaRPr lang="el-GR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l-GR" sz="1700" b="1" dirty="0"/>
              <a:t>     </a:t>
            </a:r>
            <a:r>
              <a:rPr lang="en-GB" sz="1700" b="1" dirty="0"/>
              <a:t>echo 	"</a:t>
            </a:r>
            <a:r>
              <a:rPr lang="en-GB" sz="17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</a:t>
            </a:r>
            <a:r>
              <a:rPr lang="en-GB" sz="17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br</a:t>
            </a:r>
            <a:r>
              <a:rPr lang="en-GB" sz="17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&gt;Speaker: &lt;/</a:t>
            </a:r>
            <a:r>
              <a:rPr lang="en-GB" sz="17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br</a:t>
            </a:r>
            <a:r>
              <a:rPr lang="en-GB" sz="17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&gt;</a:t>
            </a:r>
            <a:r>
              <a:rPr lang="en-GB" sz="1700" b="1" dirty="0"/>
              <a:t>".$speaker."</a:t>
            </a:r>
            <a:r>
              <a:rPr lang="en-GB" sz="17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&lt;style=.padding: </a:t>
            </a:r>
            <a:r>
              <a:rPr lang="en-GB" sz="17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0px</a:t>
            </a:r>
            <a:r>
              <a:rPr lang="en-GB" sz="17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17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0px</a:t>
            </a:r>
            <a:r>
              <a:rPr lang="en-GB" sz="17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17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20px</a:t>
            </a:r>
            <a:r>
              <a:rPr lang="en-GB" sz="17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    </a:t>
            </a:r>
            <a:r>
              <a:rPr lang="en-GB" sz="17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0px</a:t>
            </a:r>
            <a:r>
              <a:rPr lang="en-GB" sz="17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&gt;&lt;/</a:t>
            </a:r>
            <a:r>
              <a:rPr lang="en-GB" sz="17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br</a:t>
            </a:r>
            <a:r>
              <a:rPr lang="en-GB" sz="17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&gt;&lt;/a&gt;&lt;/style&gt;&lt;/div</a:t>
            </a:r>
            <a:r>
              <a:rPr lang="en-GB" sz="17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&gt;</a:t>
            </a:r>
            <a:r>
              <a:rPr lang="en-GB" sz="1700" b="1" dirty="0" smtClean="0"/>
              <a:t>";  </a:t>
            </a:r>
            <a:endParaRPr lang="el-GR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GB" sz="1700" b="1" dirty="0"/>
              <a:t>   </a:t>
            </a:r>
            <a:r>
              <a:rPr lang="en-GB" sz="1700" b="1" dirty="0" smtClean="0"/>
              <a:t>}</a:t>
            </a:r>
            <a:endParaRPr lang="el-GR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l-GR" sz="1700" b="1" dirty="0">
                <a:solidFill>
                  <a:srgbClr val="FFFF00"/>
                </a:solidFill>
              </a:rPr>
              <a:t>//κλήση συνάρτησης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700" b="1" dirty="0"/>
              <a:t>get();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700" b="1" dirty="0">
                <a:solidFill>
                  <a:srgbClr val="00B0F0"/>
                </a:solidFill>
              </a:rPr>
              <a:t>?&gt;</a:t>
            </a:r>
          </a:p>
          <a:p>
            <a:pPr marL="0" indent="0">
              <a:spcBef>
                <a:spcPts val="0"/>
              </a:spcBef>
              <a:buNone/>
            </a:pPr>
            <a:endParaRPr lang="en-GB" sz="1700" b="1" dirty="0"/>
          </a:p>
        </p:txBody>
      </p:sp>
    </p:spTree>
    <p:extLst>
      <p:ext uri="{BB962C8B-B14F-4D97-AF65-F5344CB8AC3E}">
        <p14:creationId xmlns:p14="http://schemas.microsoft.com/office/powerpoint/2010/main" val="836246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1893</TotalTime>
  <Words>904</Words>
  <Application>Microsoft Office PowerPoint</Application>
  <PresentationFormat>On-screen Show (4:3)</PresentationFormat>
  <Paragraphs>187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Thatch</vt:lpstr>
      <vt:lpstr>PHP - Joomla Module   Στέφανος Τάραντο    1002662 Ξάνθη Ζαχαρίου        1002531 Μαριέλλη Άσπρου     981931 Χριστιάνα Αγάθωνος 980257</vt:lpstr>
      <vt:lpstr>ΠΕΡΙΕΧΟΜΕΝΑ…</vt:lpstr>
      <vt:lpstr>PHP</vt:lpstr>
      <vt:lpstr>PHP - Ιστορική Αναδρομή</vt:lpstr>
      <vt:lpstr>PHP: Hypertext Preprocessor</vt:lpstr>
      <vt:lpstr>Πλεονεκτήματα</vt:lpstr>
      <vt:lpstr>Μειονεκτήματα</vt:lpstr>
      <vt:lpstr>PHP vs perl </vt:lpstr>
      <vt:lpstr>Παράδειγμα: PHP File - Html</vt:lpstr>
      <vt:lpstr>Παράδειγμα κώδικα PHP μέσα στην HTML</vt:lpstr>
      <vt:lpstr>Joomla </vt:lpstr>
      <vt:lpstr>Τι είναι το Joomla?</vt:lpstr>
      <vt:lpstr>Joomla Templates</vt:lpstr>
      <vt:lpstr>Πως δουλεύει η Joomla!</vt:lpstr>
      <vt:lpstr>Εγκατάσταση της Joomla</vt:lpstr>
      <vt:lpstr>Πως χρησιμοποιείται η Joomla</vt:lpstr>
      <vt:lpstr>Πλεονεκτήματα</vt:lpstr>
      <vt:lpstr>Μειονεκτήματα</vt:lpstr>
      <vt:lpstr>Joomla Module</vt:lpstr>
      <vt:lpstr>MODULE</vt:lpstr>
      <vt:lpstr>Δημιουργία Module</vt:lpstr>
      <vt:lpstr>Δημιουργία Module</vt:lpstr>
      <vt:lpstr>mod_rss Directory</vt:lpstr>
      <vt:lpstr>Module Manager</vt:lpstr>
      <vt:lpstr>Το σύστημα μας</vt:lpstr>
      <vt:lpstr>PowerPoint Presentation</vt:lpstr>
      <vt:lpstr>PowerPoint Presentation</vt:lpstr>
      <vt:lpstr>PowerPoint Presentation</vt:lpstr>
      <vt:lpstr>PowerPoint Presentation</vt:lpstr>
      <vt:lpstr>Προβλήματα και δυσκολίες…</vt:lpstr>
      <vt:lpstr>Βιβλιογραφία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Joomla Module Στέφανος Τ</dc:title>
  <dc:creator>Christiana Agathonos</dc:creator>
  <cp:lastModifiedBy>Marielli</cp:lastModifiedBy>
  <cp:revision>120</cp:revision>
  <dcterms:created xsi:type="dcterms:W3CDTF">2013-04-23T19:36:45Z</dcterms:created>
  <dcterms:modified xsi:type="dcterms:W3CDTF">2013-04-25T20:43:32Z</dcterms:modified>
</cp:coreProperties>
</file>