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90"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91"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92"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93"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C1816111-F121-41F1-B181-8151A1A1B121}" type="slidenum">
              <a:rPr lang="en-US"/>
              <a:t>‹#›</a:t>
            </a:fld>
            <a:endParaRPr/>
          </a:p>
        </p:txBody>
      </p:sp>
    </p:spTree>
    <p:extLst>
      <p:ext uri="{BB962C8B-B14F-4D97-AF65-F5344CB8AC3E}">
        <p14:creationId xmlns:p14="http://schemas.microsoft.com/office/powerpoint/2010/main" val="199228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body"/>
          </p:nvPr>
        </p:nvSpPr>
        <p:spPr>
          <a:xfrm>
            <a:off x="0" y="0"/>
            <a:ext cx="360" cy="360"/>
          </a:xfrm>
          <a:prstGeom prst="rect">
            <a:avLst/>
          </a:prstGeom>
        </p:spPr>
        <p:txBody>
          <a:bodyPr lIns="90000" tIns="45000" rIns="90000" bIns="45000"/>
          <a:lstStyle/>
          <a:p>
            <a:endParaRPr/>
          </a:p>
        </p:txBody>
      </p:sp>
      <p:sp>
        <p:nvSpPr>
          <p:cNvPr id="134" name="CustomShape 2"/>
          <p:cNvSpPr/>
          <p:nvPr/>
        </p:nvSpPr>
        <p:spPr>
          <a:xfrm>
            <a:off x="0" y="0"/>
            <a:ext cx="360" cy="360"/>
          </a:xfrm>
          <a:prstGeom prst="rect">
            <a:avLst/>
          </a:prstGeom>
        </p:spPr>
        <p:txBody>
          <a:bodyPr lIns="90000" tIns="45000" rIns="90000" bIns="45000"/>
          <a:lstStyle/>
          <a:p>
            <a:fld id="{2191D1F1-5131-4111-B131-918191A1A181}" type="slidenum">
              <a:rPr lang="en-US">
                <a:solidFill>
                  <a:srgbClr val="000000"/>
                </a:solidFill>
                <a:latin typeface="+mn-lt"/>
                <a:ea typeface="+mn-ea"/>
              </a:rPr>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8" name="PlaceHolder 2"/>
          <p:cNvSpPr>
            <a:spLocks noGrp="1"/>
          </p:cNvSpPr>
          <p:nvPr>
            <p:ph type="body"/>
          </p:nvPr>
        </p:nvSpPr>
        <p:spPr>
          <a:xfrm>
            <a:off x="457200" y="1604520"/>
            <a:ext cx="8229240" cy="2158560"/>
          </a:xfrm>
          <a:prstGeom prst="rect">
            <a:avLst/>
          </a:prstGeom>
        </p:spPr>
        <p:txBody>
          <a:bodyPr wrap="none" lIns="0" tIns="0" rIns="0" bIns="0"/>
          <a:lstStyle/>
          <a:p>
            <a:endParaRPr/>
          </a:p>
        </p:txBody>
      </p:sp>
      <p:sp>
        <p:nvSpPr>
          <p:cNvPr id="39" name="PlaceHolder 3"/>
          <p:cNvSpPr>
            <a:spLocks noGrp="1"/>
          </p:cNvSpPr>
          <p:nvPr>
            <p:ph type="body"/>
          </p:nvPr>
        </p:nvSpPr>
        <p:spPr>
          <a:xfrm>
            <a:off x="457200" y="3968280"/>
            <a:ext cx="8229240" cy="215856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457200" y="1604520"/>
            <a:ext cx="4015440" cy="2158560"/>
          </a:xfrm>
          <a:prstGeom prst="rect">
            <a:avLst/>
          </a:prstGeom>
        </p:spPr>
        <p:txBody>
          <a:bodyPr wrap="none" lIns="0" tIns="0" rIns="0" bIns="0"/>
          <a:lstStyle/>
          <a:p>
            <a:endParaRPr/>
          </a:p>
        </p:txBody>
      </p:sp>
      <p:sp>
        <p:nvSpPr>
          <p:cNvPr id="42" name="PlaceHolder 3"/>
          <p:cNvSpPr>
            <a:spLocks noGrp="1"/>
          </p:cNvSpPr>
          <p:nvPr>
            <p:ph type="body"/>
          </p:nvPr>
        </p:nvSpPr>
        <p:spPr>
          <a:xfrm>
            <a:off x="4673520" y="1604520"/>
            <a:ext cx="4015440" cy="2158560"/>
          </a:xfrm>
          <a:prstGeom prst="rect">
            <a:avLst/>
          </a:prstGeom>
        </p:spPr>
        <p:txBody>
          <a:bodyPr wrap="none" lIns="0" tIns="0" rIns="0" bIns="0"/>
          <a:lstStyle/>
          <a:p>
            <a:endParaRPr/>
          </a:p>
        </p:txBody>
      </p:sp>
      <p:sp>
        <p:nvSpPr>
          <p:cNvPr id="43" name="PlaceHolder 4"/>
          <p:cNvSpPr>
            <a:spLocks noGrp="1"/>
          </p:cNvSpPr>
          <p:nvPr>
            <p:ph type="body"/>
          </p:nvPr>
        </p:nvSpPr>
        <p:spPr>
          <a:xfrm>
            <a:off x="4673520" y="3968280"/>
            <a:ext cx="4015440" cy="2158560"/>
          </a:xfrm>
          <a:prstGeom prst="rect">
            <a:avLst/>
          </a:prstGeom>
        </p:spPr>
        <p:txBody>
          <a:bodyPr wrap="none" lIns="0" tIns="0" rIns="0" bIns="0"/>
          <a:lstStyle/>
          <a:p>
            <a:endParaRPr/>
          </a:p>
        </p:txBody>
      </p:sp>
      <p:sp>
        <p:nvSpPr>
          <p:cNvPr id="44" name="PlaceHolder 5"/>
          <p:cNvSpPr>
            <a:spLocks noGrp="1"/>
          </p:cNvSpPr>
          <p:nvPr>
            <p:ph type="body"/>
          </p:nvPr>
        </p:nvSpPr>
        <p:spPr>
          <a:xfrm>
            <a:off x="457200" y="3968280"/>
            <a:ext cx="4015440" cy="215856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6" name="PlaceHolder 2"/>
          <p:cNvSpPr>
            <a:spLocks noGrp="1"/>
          </p:cNvSpPr>
          <p:nvPr>
            <p:ph type="body"/>
          </p:nvPr>
        </p:nvSpPr>
        <p:spPr>
          <a:xfrm>
            <a:off x="457200" y="1604520"/>
            <a:ext cx="4015440" cy="2158560"/>
          </a:xfrm>
          <a:prstGeom prst="rect">
            <a:avLst/>
          </a:prstGeom>
        </p:spPr>
        <p:txBody>
          <a:bodyPr wrap="none" lIns="0" tIns="0" rIns="0" bIns="0"/>
          <a:lstStyle/>
          <a:p>
            <a:endParaRPr/>
          </a:p>
        </p:txBody>
      </p:sp>
      <p:sp>
        <p:nvSpPr>
          <p:cNvPr id="47" name="PlaceHolder 3"/>
          <p:cNvSpPr>
            <a:spLocks noGrp="1"/>
          </p:cNvSpPr>
          <p:nvPr>
            <p:ph type="body"/>
          </p:nvPr>
        </p:nvSpPr>
        <p:spPr>
          <a:xfrm>
            <a:off x="4673520" y="1604520"/>
            <a:ext cx="4015440" cy="215856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8" name="PlaceHolder 2"/>
          <p:cNvSpPr>
            <a:spLocks noGrp="1"/>
          </p:cNvSpPr>
          <p:nvPr>
            <p:ph type="subTitle"/>
          </p:nvPr>
        </p:nvSpPr>
        <p:spPr>
          <a:xfrm>
            <a:off x="457200" y="1604520"/>
            <a:ext cx="8229240" cy="452628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0" name="PlaceHolder 2"/>
          <p:cNvSpPr>
            <a:spLocks noGrp="1"/>
          </p:cNvSpPr>
          <p:nvPr>
            <p:ph type="body"/>
          </p:nvPr>
        </p:nvSpPr>
        <p:spPr>
          <a:xfrm>
            <a:off x="457200" y="1604520"/>
            <a:ext cx="8229240" cy="452592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2" name="PlaceHolder 2"/>
          <p:cNvSpPr>
            <a:spLocks noGrp="1"/>
          </p:cNvSpPr>
          <p:nvPr>
            <p:ph type="body"/>
          </p:nvPr>
        </p:nvSpPr>
        <p:spPr>
          <a:xfrm>
            <a:off x="457200" y="1604520"/>
            <a:ext cx="4015440" cy="4525920"/>
          </a:xfrm>
          <a:prstGeom prst="rect">
            <a:avLst/>
          </a:prstGeom>
        </p:spPr>
        <p:txBody>
          <a:bodyPr wrap="none" lIns="0" tIns="0" rIns="0" bIns="0"/>
          <a:lstStyle/>
          <a:p>
            <a:endParaRPr/>
          </a:p>
        </p:txBody>
      </p:sp>
      <p:sp>
        <p:nvSpPr>
          <p:cNvPr id="63" name="PlaceHolder 3"/>
          <p:cNvSpPr>
            <a:spLocks noGrp="1"/>
          </p:cNvSpPr>
          <p:nvPr>
            <p:ph type="body"/>
          </p:nvPr>
        </p:nvSpPr>
        <p:spPr>
          <a:xfrm>
            <a:off x="4673520" y="1604520"/>
            <a:ext cx="4015440" cy="452592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73600"/>
            <a:ext cx="8229240" cy="58568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7" name="PlaceHolder 2"/>
          <p:cNvSpPr>
            <a:spLocks noGrp="1"/>
          </p:cNvSpPr>
          <p:nvPr>
            <p:ph type="body"/>
          </p:nvPr>
        </p:nvSpPr>
        <p:spPr>
          <a:xfrm>
            <a:off x="457200" y="1604520"/>
            <a:ext cx="4015440" cy="2158560"/>
          </a:xfrm>
          <a:prstGeom prst="rect">
            <a:avLst/>
          </a:prstGeom>
        </p:spPr>
        <p:txBody>
          <a:bodyPr wrap="none" lIns="0" tIns="0" rIns="0" bIns="0"/>
          <a:lstStyle/>
          <a:p>
            <a:endParaRPr/>
          </a:p>
        </p:txBody>
      </p:sp>
      <p:sp>
        <p:nvSpPr>
          <p:cNvPr id="68" name="PlaceHolder 3"/>
          <p:cNvSpPr>
            <a:spLocks noGrp="1"/>
          </p:cNvSpPr>
          <p:nvPr>
            <p:ph type="body"/>
          </p:nvPr>
        </p:nvSpPr>
        <p:spPr>
          <a:xfrm>
            <a:off x="457200" y="3968280"/>
            <a:ext cx="4015440" cy="2158560"/>
          </a:xfrm>
          <a:prstGeom prst="rect">
            <a:avLst/>
          </a:prstGeom>
        </p:spPr>
        <p:txBody>
          <a:bodyPr wrap="none" lIns="0" tIns="0" rIns="0" bIns="0"/>
          <a:lstStyle/>
          <a:p>
            <a:endParaRPr/>
          </a:p>
        </p:txBody>
      </p:sp>
      <p:sp>
        <p:nvSpPr>
          <p:cNvPr id="69" name="PlaceHolder 4"/>
          <p:cNvSpPr>
            <a:spLocks noGrp="1"/>
          </p:cNvSpPr>
          <p:nvPr>
            <p:ph type="body"/>
          </p:nvPr>
        </p:nvSpPr>
        <p:spPr>
          <a:xfrm>
            <a:off x="4673520" y="1604520"/>
            <a:ext cx="4015440" cy="452592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7" name="PlaceHolder 2"/>
          <p:cNvSpPr>
            <a:spLocks noGrp="1"/>
          </p:cNvSpPr>
          <p:nvPr>
            <p:ph type="subTitle"/>
          </p:nvPr>
        </p:nvSpPr>
        <p:spPr>
          <a:xfrm>
            <a:off x="457200" y="1604520"/>
            <a:ext cx="8229240" cy="452628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1" name="PlaceHolder 2"/>
          <p:cNvSpPr>
            <a:spLocks noGrp="1"/>
          </p:cNvSpPr>
          <p:nvPr>
            <p:ph type="body"/>
          </p:nvPr>
        </p:nvSpPr>
        <p:spPr>
          <a:xfrm>
            <a:off x="457200" y="1604520"/>
            <a:ext cx="4015440" cy="4525920"/>
          </a:xfrm>
          <a:prstGeom prst="rect">
            <a:avLst/>
          </a:prstGeom>
        </p:spPr>
        <p:txBody>
          <a:bodyPr wrap="none" lIns="0" tIns="0" rIns="0" bIns="0"/>
          <a:lstStyle/>
          <a:p>
            <a:endParaRPr/>
          </a:p>
        </p:txBody>
      </p:sp>
      <p:sp>
        <p:nvSpPr>
          <p:cNvPr id="72" name="PlaceHolder 3"/>
          <p:cNvSpPr>
            <a:spLocks noGrp="1"/>
          </p:cNvSpPr>
          <p:nvPr>
            <p:ph type="body"/>
          </p:nvPr>
        </p:nvSpPr>
        <p:spPr>
          <a:xfrm>
            <a:off x="4673520" y="1604520"/>
            <a:ext cx="4015440" cy="2158560"/>
          </a:xfrm>
          <a:prstGeom prst="rect">
            <a:avLst/>
          </a:prstGeom>
        </p:spPr>
        <p:txBody>
          <a:bodyPr wrap="none" lIns="0" tIns="0" rIns="0" bIns="0"/>
          <a:lstStyle/>
          <a:p>
            <a:endParaRPr/>
          </a:p>
        </p:txBody>
      </p:sp>
      <p:sp>
        <p:nvSpPr>
          <p:cNvPr id="73" name="PlaceHolder 4"/>
          <p:cNvSpPr>
            <a:spLocks noGrp="1"/>
          </p:cNvSpPr>
          <p:nvPr>
            <p:ph type="body"/>
          </p:nvPr>
        </p:nvSpPr>
        <p:spPr>
          <a:xfrm>
            <a:off x="4673520" y="3968280"/>
            <a:ext cx="4015440" cy="215856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5" name="PlaceHolder 2"/>
          <p:cNvSpPr>
            <a:spLocks noGrp="1"/>
          </p:cNvSpPr>
          <p:nvPr>
            <p:ph type="body"/>
          </p:nvPr>
        </p:nvSpPr>
        <p:spPr>
          <a:xfrm>
            <a:off x="457200" y="1604520"/>
            <a:ext cx="4015440" cy="2158560"/>
          </a:xfrm>
          <a:prstGeom prst="rect">
            <a:avLst/>
          </a:prstGeom>
        </p:spPr>
        <p:txBody>
          <a:bodyPr wrap="none" lIns="0" tIns="0" rIns="0" bIns="0"/>
          <a:lstStyle/>
          <a:p>
            <a:endParaRPr/>
          </a:p>
        </p:txBody>
      </p:sp>
      <p:sp>
        <p:nvSpPr>
          <p:cNvPr id="76" name="PlaceHolder 3"/>
          <p:cNvSpPr>
            <a:spLocks noGrp="1"/>
          </p:cNvSpPr>
          <p:nvPr>
            <p:ph type="body"/>
          </p:nvPr>
        </p:nvSpPr>
        <p:spPr>
          <a:xfrm>
            <a:off x="4673520" y="1604520"/>
            <a:ext cx="4015440" cy="2158560"/>
          </a:xfrm>
          <a:prstGeom prst="rect">
            <a:avLst/>
          </a:prstGeom>
        </p:spPr>
        <p:txBody>
          <a:bodyPr wrap="none" lIns="0" tIns="0" rIns="0" bIns="0"/>
          <a:lstStyle/>
          <a:p>
            <a:endParaRPr/>
          </a:p>
        </p:txBody>
      </p:sp>
      <p:sp>
        <p:nvSpPr>
          <p:cNvPr id="77" name="PlaceHolder 4"/>
          <p:cNvSpPr>
            <a:spLocks noGrp="1"/>
          </p:cNvSpPr>
          <p:nvPr>
            <p:ph type="body"/>
          </p:nvPr>
        </p:nvSpPr>
        <p:spPr>
          <a:xfrm>
            <a:off x="457200" y="3968280"/>
            <a:ext cx="8228520" cy="215856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9" name="PlaceHolder 2"/>
          <p:cNvSpPr>
            <a:spLocks noGrp="1"/>
          </p:cNvSpPr>
          <p:nvPr>
            <p:ph type="body"/>
          </p:nvPr>
        </p:nvSpPr>
        <p:spPr>
          <a:xfrm>
            <a:off x="457200" y="1604520"/>
            <a:ext cx="8229240" cy="2158560"/>
          </a:xfrm>
          <a:prstGeom prst="rect">
            <a:avLst/>
          </a:prstGeom>
        </p:spPr>
        <p:txBody>
          <a:bodyPr wrap="none" lIns="0" tIns="0" rIns="0" bIns="0"/>
          <a:lstStyle/>
          <a:p>
            <a:endParaRPr/>
          </a:p>
        </p:txBody>
      </p:sp>
      <p:sp>
        <p:nvSpPr>
          <p:cNvPr id="80" name="PlaceHolder 3"/>
          <p:cNvSpPr>
            <a:spLocks noGrp="1"/>
          </p:cNvSpPr>
          <p:nvPr>
            <p:ph type="body"/>
          </p:nvPr>
        </p:nvSpPr>
        <p:spPr>
          <a:xfrm>
            <a:off x="457200" y="3968280"/>
            <a:ext cx="8229240" cy="215856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82" name="PlaceHolder 2"/>
          <p:cNvSpPr>
            <a:spLocks noGrp="1"/>
          </p:cNvSpPr>
          <p:nvPr>
            <p:ph type="body"/>
          </p:nvPr>
        </p:nvSpPr>
        <p:spPr>
          <a:xfrm>
            <a:off x="457200" y="1604520"/>
            <a:ext cx="4015440" cy="2158560"/>
          </a:xfrm>
          <a:prstGeom prst="rect">
            <a:avLst/>
          </a:prstGeom>
        </p:spPr>
        <p:txBody>
          <a:bodyPr wrap="none" lIns="0" tIns="0" rIns="0" bIns="0"/>
          <a:lstStyle/>
          <a:p>
            <a:endParaRPr/>
          </a:p>
        </p:txBody>
      </p:sp>
      <p:sp>
        <p:nvSpPr>
          <p:cNvPr id="83" name="PlaceHolder 3"/>
          <p:cNvSpPr>
            <a:spLocks noGrp="1"/>
          </p:cNvSpPr>
          <p:nvPr>
            <p:ph type="body"/>
          </p:nvPr>
        </p:nvSpPr>
        <p:spPr>
          <a:xfrm>
            <a:off x="4673520" y="1604520"/>
            <a:ext cx="4015440" cy="2158560"/>
          </a:xfrm>
          <a:prstGeom prst="rect">
            <a:avLst/>
          </a:prstGeom>
        </p:spPr>
        <p:txBody>
          <a:bodyPr wrap="none" lIns="0" tIns="0" rIns="0" bIns="0"/>
          <a:lstStyle/>
          <a:p>
            <a:endParaRPr/>
          </a:p>
        </p:txBody>
      </p:sp>
      <p:sp>
        <p:nvSpPr>
          <p:cNvPr id="84" name="PlaceHolder 4"/>
          <p:cNvSpPr>
            <a:spLocks noGrp="1"/>
          </p:cNvSpPr>
          <p:nvPr>
            <p:ph type="body"/>
          </p:nvPr>
        </p:nvSpPr>
        <p:spPr>
          <a:xfrm>
            <a:off x="4673520" y="3968280"/>
            <a:ext cx="4015440" cy="2158560"/>
          </a:xfrm>
          <a:prstGeom prst="rect">
            <a:avLst/>
          </a:prstGeom>
        </p:spPr>
        <p:txBody>
          <a:bodyPr wrap="none" lIns="0" tIns="0" rIns="0" bIns="0"/>
          <a:lstStyle/>
          <a:p>
            <a:endParaRPr/>
          </a:p>
        </p:txBody>
      </p:sp>
      <p:sp>
        <p:nvSpPr>
          <p:cNvPr id="85" name="PlaceHolder 5"/>
          <p:cNvSpPr>
            <a:spLocks noGrp="1"/>
          </p:cNvSpPr>
          <p:nvPr>
            <p:ph type="body"/>
          </p:nvPr>
        </p:nvSpPr>
        <p:spPr>
          <a:xfrm>
            <a:off x="457200" y="3968280"/>
            <a:ext cx="4015440" cy="215856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87" name="PlaceHolder 2"/>
          <p:cNvSpPr>
            <a:spLocks noGrp="1"/>
          </p:cNvSpPr>
          <p:nvPr>
            <p:ph type="body"/>
          </p:nvPr>
        </p:nvSpPr>
        <p:spPr>
          <a:xfrm>
            <a:off x="457200" y="1604520"/>
            <a:ext cx="4015440" cy="2158560"/>
          </a:xfrm>
          <a:prstGeom prst="rect">
            <a:avLst/>
          </a:prstGeom>
        </p:spPr>
        <p:txBody>
          <a:bodyPr wrap="none" lIns="0" tIns="0" rIns="0" bIns="0"/>
          <a:lstStyle/>
          <a:p>
            <a:endParaRPr/>
          </a:p>
        </p:txBody>
      </p:sp>
      <p:sp>
        <p:nvSpPr>
          <p:cNvPr id="88" name="PlaceHolder 3"/>
          <p:cNvSpPr>
            <a:spLocks noGrp="1"/>
          </p:cNvSpPr>
          <p:nvPr>
            <p:ph type="body"/>
          </p:nvPr>
        </p:nvSpPr>
        <p:spPr>
          <a:xfrm>
            <a:off x="4673520" y="1604520"/>
            <a:ext cx="4015440" cy="215856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457200" y="1604520"/>
            <a:ext cx="8229240" cy="4525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1" name="PlaceHolder 2"/>
          <p:cNvSpPr>
            <a:spLocks noGrp="1"/>
          </p:cNvSpPr>
          <p:nvPr>
            <p:ph type="body"/>
          </p:nvPr>
        </p:nvSpPr>
        <p:spPr>
          <a:xfrm>
            <a:off x="457200" y="1604520"/>
            <a:ext cx="4015440" cy="4525920"/>
          </a:xfrm>
          <a:prstGeom prst="rect">
            <a:avLst/>
          </a:prstGeom>
        </p:spPr>
        <p:txBody>
          <a:bodyPr wrap="none" lIns="0" tIns="0" rIns="0" bIns="0"/>
          <a:lstStyle/>
          <a:p>
            <a:endParaRPr/>
          </a:p>
        </p:txBody>
      </p:sp>
      <p:sp>
        <p:nvSpPr>
          <p:cNvPr id="22" name="PlaceHolder 3"/>
          <p:cNvSpPr>
            <a:spLocks noGrp="1"/>
          </p:cNvSpPr>
          <p:nvPr>
            <p:ph type="body"/>
          </p:nvPr>
        </p:nvSpPr>
        <p:spPr>
          <a:xfrm>
            <a:off x="4673520" y="1604520"/>
            <a:ext cx="4015440" cy="4525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457200" y="273600"/>
            <a:ext cx="8229240" cy="58568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6" name="PlaceHolder 2"/>
          <p:cNvSpPr>
            <a:spLocks noGrp="1"/>
          </p:cNvSpPr>
          <p:nvPr>
            <p:ph type="body"/>
          </p:nvPr>
        </p:nvSpPr>
        <p:spPr>
          <a:xfrm>
            <a:off x="457200" y="1604520"/>
            <a:ext cx="4015440" cy="2158560"/>
          </a:xfrm>
          <a:prstGeom prst="rect">
            <a:avLst/>
          </a:prstGeom>
        </p:spPr>
        <p:txBody>
          <a:bodyPr wrap="none" lIns="0" tIns="0" rIns="0" bIns="0"/>
          <a:lstStyle/>
          <a:p>
            <a:endParaRPr/>
          </a:p>
        </p:txBody>
      </p:sp>
      <p:sp>
        <p:nvSpPr>
          <p:cNvPr id="27" name="PlaceHolder 3"/>
          <p:cNvSpPr>
            <a:spLocks noGrp="1"/>
          </p:cNvSpPr>
          <p:nvPr>
            <p:ph type="body"/>
          </p:nvPr>
        </p:nvSpPr>
        <p:spPr>
          <a:xfrm>
            <a:off x="457200" y="3968280"/>
            <a:ext cx="4015440" cy="2158560"/>
          </a:xfrm>
          <a:prstGeom prst="rect">
            <a:avLst/>
          </a:prstGeom>
        </p:spPr>
        <p:txBody>
          <a:bodyPr wrap="none" lIns="0" tIns="0" rIns="0" bIns="0"/>
          <a:lstStyle/>
          <a:p>
            <a:endParaRPr/>
          </a:p>
        </p:txBody>
      </p:sp>
      <p:sp>
        <p:nvSpPr>
          <p:cNvPr id="28" name="PlaceHolder 4"/>
          <p:cNvSpPr>
            <a:spLocks noGrp="1"/>
          </p:cNvSpPr>
          <p:nvPr>
            <p:ph type="body"/>
          </p:nvPr>
        </p:nvSpPr>
        <p:spPr>
          <a:xfrm>
            <a:off x="4673520" y="1604520"/>
            <a:ext cx="4015440" cy="4525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457200" y="1604520"/>
            <a:ext cx="4015440" cy="4525920"/>
          </a:xfrm>
          <a:prstGeom prst="rect">
            <a:avLst/>
          </a:prstGeom>
        </p:spPr>
        <p:txBody>
          <a:bodyPr wrap="none" lIns="0" tIns="0" rIns="0" bIns="0"/>
          <a:lstStyle/>
          <a:p>
            <a:endParaRPr/>
          </a:p>
        </p:txBody>
      </p:sp>
      <p:sp>
        <p:nvSpPr>
          <p:cNvPr id="31" name="PlaceHolder 3"/>
          <p:cNvSpPr>
            <a:spLocks noGrp="1"/>
          </p:cNvSpPr>
          <p:nvPr>
            <p:ph type="body"/>
          </p:nvPr>
        </p:nvSpPr>
        <p:spPr>
          <a:xfrm>
            <a:off x="4673520" y="1604520"/>
            <a:ext cx="4015440" cy="2158560"/>
          </a:xfrm>
          <a:prstGeom prst="rect">
            <a:avLst/>
          </a:prstGeom>
        </p:spPr>
        <p:txBody>
          <a:bodyPr wrap="none" lIns="0" tIns="0" rIns="0" bIns="0"/>
          <a:lstStyle/>
          <a:p>
            <a:endParaRPr/>
          </a:p>
        </p:txBody>
      </p:sp>
      <p:sp>
        <p:nvSpPr>
          <p:cNvPr id="32" name="PlaceHolder 4"/>
          <p:cNvSpPr>
            <a:spLocks noGrp="1"/>
          </p:cNvSpPr>
          <p:nvPr>
            <p:ph type="body"/>
          </p:nvPr>
        </p:nvSpPr>
        <p:spPr>
          <a:xfrm>
            <a:off x="4673520" y="3968280"/>
            <a:ext cx="4015440" cy="215856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4" name="PlaceHolder 2"/>
          <p:cNvSpPr>
            <a:spLocks noGrp="1"/>
          </p:cNvSpPr>
          <p:nvPr>
            <p:ph type="body"/>
          </p:nvPr>
        </p:nvSpPr>
        <p:spPr>
          <a:xfrm>
            <a:off x="457200" y="1604520"/>
            <a:ext cx="4015440" cy="2158560"/>
          </a:xfrm>
          <a:prstGeom prst="rect">
            <a:avLst/>
          </a:prstGeom>
        </p:spPr>
        <p:txBody>
          <a:bodyPr wrap="none" lIns="0" tIns="0" rIns="0" bIns="0"/>
          <a:lstStyle/>
          <a:p>
            <a:endParaRPr/>
          </a:p>
        </p:txBody>
      </p:sp>
      <p:sp>
        <p:nvSpPr>
          <p:cNvPr id="35" name="PlaceHolder 3"/>
          <p:cNvSpPr>
            <a:spLocks noGrp="1"/>
          </p:cNvSpPr>
          <p:nvPr>
            <p:ph type="body"/>
          </p:nvPr>
        </p:nvSpPr>
        <p:spPr>
          <a:xfrm>
            <a:off x="4673520" y="1604520"/>
            <a:ext cx="4015440" cy="2158560"/>
          </a:xfrm>
          <a:prstGeom prst="rect">
            <a:avLst/>
          </a:prstGeom>
        </p:spPr>
        <p:txBody>
          <a:bodyPr wrap="none" lIns="0" tIns="0" rIns="0" bIns="0"/>
          <a:lstStyle/>
          <a:p>
            <a:endParaRPr/>
          </a:p>
        </p:txBody>
      </p:sp>
      <p:sp>
        <p:nvSpPr>
          <p:cNvPr id="36" name="PlaceHolder 4"/>
          <p:cNvSpPr>
            <a:spLocks noGrp="1"/>
          </p:cNvSpPr>
          <p:nvPr>
            <p:ph type="body"/>
          </p:nvPr>
        </p:nvSpPr>
        <p:spPr>
          <a:xfrm>
            <a:off x="457200" y="3968280"/>
            <a:ext cx="8228520" cy="215856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blipFill>
        <a:effectLst/>
      </p:bgPr>
    </p:bg>
    <p:spTree>
      <p:nvGrpSpPr>
        <p:cNvPr id="1" name=""/>
        <p:cNvGrpSpPr/>
        <p:nvPr/>
      </p:nvGrpSpPr>
      <p:grpSpPr>
        <a:xfrm>
          <a:off x="0" y="0"/>
          <a:ext cx="0" cy="0"/>
          <a:chOff x="0" y="0"/>
          <a:chExt cx="0" cy="0"/>
        </a:xfrm>
      </p:grpSpPr>
      <p:sp>
        <p:nvSpPr>
          <p:cNvPr id="16" name="CustomShape 1"/>
          <p:cNvSpPr/>
          <p:nvPr/>
        </p:nvSpPr>
        <p:spPr>
          <a:xfrm>
            <a:off x="0" y="0"/>
            <a:ext cx="7162200" cy="6857280"/>
          </a:xfrm>
          <a:prstGeom prst="rect">
            <a:avLst/>
          </a:prstGeom>
          <a:gradFill>
            <a:gsLst>
              <a:gs pos="0">
                <a:srgbClr val="010101"/>
              </a:gs>
              <a:gs pos="100000">
                <a:srgbClr val="FEFEFE"/>
              </a:gs>
            </a:gsLst>
            <a:path path="circle"/>
          </a:gradFill>
        </p:spPr>
      </p:sp>
      <p:sp>
        <p:nvSpPr>
          <p:cNvPr id="17" name="CustomShape 2"/>
          <p:cNvSpPr/>
          <p:nvPr/>
        </p:nvSpPr>
        <p:spPr>
          <a:xfrm>
            <a:off x="1143000" y="0"/>
            <a:ext cx="8000280" cy="6857280"/>
          </a:xfrm>
          <a:prstGeom prst="rect">
            <a:avLst/>
          </a:prstGeom>
          <a:gradFill>
            <a:gsLst>
              <a:gs pos="0">
                <a:srgbClr val="010101"/>
              </a:gs>
              <a:gs pos="100000">
                <a:srgbClr val="FEFEFE"/>
              </a:gs>
            </a:gsLst>
            <a:path path="circle"/>
          </a:gradFill>
        </p:spPr>
      </p:sp>
      <p:sp>
        <p:nvSpPr>
          <p:cNvPr id="2" name="CustomShape 3"/>
          <p:cNvSpPr/>
          <p:nvPr/>
        </p:nvSpPr>
        <p:spPr>
          <a:xfrm>
            <a:off x="8549640" y="6606720"/>
            <a:ext cx="7920360" cy="536400"/>
          </a:xfrm>
          <a:prstGeom prst="rect">
            <a:avLst/>
          </a:prstGeom>
          <a:gradFill>
            <a:gsLst>
              <a:gs pos="0">
                <a:srgbClr val="010101"/>
              </a:gs>
              <a:gs pos="100000">
                <a:srgbClr val="010101"/>
              </a:gs>
            </a:gsLst>
            <a:path path="circle"/>
          </a:gradFill>
        </p:spPr>
      </p:sp>
      <p:sp>
        <p:nvSpPr>
          <p:cNvPr id="3" name="CustomShape 4"/>
          <p:cNvSpPr/>
          <p:nvPr/>
        </p:nvSpPr>
        <p:spPr>
          <a:xfrm>
            <a:off x="731520" y="575280"/>
            <a:ext cx="7695360" cy="5714280"/>
          </a:xfrm>
          <a:prstGeom prst="rect">
            <a:avLst/>
          </a:prstGeom>
          <a:solidFill>
            <a:srgbClr val="FFFFFF"/>
          </a:solidFill>
        </p:spPr>
      </p:sp>
      <p:sp>
        <p:nvSpPr>
          <p:cNvPr id="4" name="CustomShape 5"/>
          <p:cNvSpPr/>
          <p:nvPr/>
        </p:nvSpPr>
        <p:spPr>
          <a:xfrm>
            <a:off x="731520" y="576000"/>
            <a:ext cx="7695360" cy="5714280"/>
          </a:xfrm>
          <a:prstGeom prst="rect">
            <a:avLst/>
          </a:prstGeom>
          <a:blipFill>
            <a:blip r:embed="rId15"/>
            <a:tile/>
          </a:blipFill>
        </p:spPr>
      </p:sp>
      <p:pic>
        <p:nvPicPr>
          <p:cNvPr id="5" name="Picture 2"/>
          <p:cNvPicPr/>
          <p:nvPr/>
        </p:nvPicPr>
        <p:blipFill>
          <a:blip r:embed="rId16"/>
          <a:stretch>
            <a:fillRect/>
          </a:stretch>
        </p:blipFill>
        <p:spPr>
          <a:xfrm>
            <a:off x="683280" y="182160"/>
            <a:ext cx="567000" cy="567000"/>
          </a:xfrm>
          <a:prstGeom prst="rect">
            <a:avLst/>
          </a:prstGeom>
        </p:spPr>
      </p:pic>
      <p:pic>
        <p:nvPicPr>
          <p:cNvPr id="6" name="Picture 2"/>
          <p:cNvPicPr/>
          <p:nvPr/>
        </p:nvPicPr>
        <p:blipFill>
          <a:blip r:embed="rId16"/>
          <a:stretch>
            <a:fillRect/>
          </a:stretch>
        </p:blipFill>
        <p:spPr>
          <a:xfrm>
            <a:off x="8556840" y="213480"/>
            <a:ext cx="566280" cy="566280"/>
          </a:xfrm>
          <a:prstGeom prst="rect">
            <a:avLst/>
          </a:prstGeom>
        </p:spPr>
      </p:pic>
      <p:sp>
        <p:nvSpPr>
          <p:cNvPr id="7" name="CustomShape 6"/>
          <p:cNvSpPr/>
          <p:nvPr/>
        </p:nvSpPr>
        <p:spPr>
          <a:xfrm>
            <a:off x="0" y="0"/>
            <a:ext cx="7162200" cy="6857280"/>
          </a:xfrm>
          <a:prstGeom prst="rect">
            <a:avLst/>
          </a:prstGeom>
          <a:gradFill>
            <a:gsLst>
              <a:gs pos="0">
                <a:srgbClr val="010101"/>
              </a:gs>
              <a:gs pos="100000">
                <a:srgbClr val="FEFEFE"/>
              </a:gs>
            </a:gsLst>
            <a:path path="circle"/>
          </a:gradFill>
        </p:spPr>
      </p:sp>
      <p:sp>
        <p:nvSpPr>
          <p:cNvPr id="8" name="CustomShape 7"/>
          <p:cNvSpPr/>
          <p:nvPr/>
        </p:nvSpPr>
        <p:spPr>
          <a:xfrm>
            <a:off x="1143000" y="0"/>
            <a:ext cx="8000280" cy="6857280"/>
          </a:xfrm>
          <a:prstGeom prst="rect">
            <a:avLst/>
          </a:prstGeom>
          <a:gradFill>
            <a:gsLst>
              <a:gs pos="0">
                <a:srgbClr val="010101"/>
              </a:gs>
              <a:gs pos="100000">
                <a:srgbClr val="FEFEFE"/>
              </a:gs>
            </a:gsLst>
            <a:path path="circle"/>
          </a:gradFill>
        </p:spPr>
      </p:sp>
      <p:sp>
        <p:nvSpPr>
          <p:cNvPr id="9" name="CustomShape 8"/>
          <p:cNvSpPr/>
          <p:nvPr/>
        </p:nvSpPr>
        <p:spPr>
          <a:xfrm>
            <a:off x="8274600" y="6154920"/>
            <a:ext cx="7382160" cy="536400"/>
          </a:xfrm>
          <a:prstGeom prst="rect">
            <a:avLst/>
          </a:prstGeom>
          <a:gradFill>
            <a:gsLst>
              <a:gs pos="0">
                <a:srgbClr val="010101"/>
              </a:gs>
              <a:gs pos="100000">
                <a:srgbClr val="010101"/>
              </a:gs>
            </a:gsLst>
            <a:path path="circle"/>
          </a:gradFill>
        </p:spPr>
      </p:sp>
      <p:sp>
        <p:nvSpPr>
          <p:cNvPr id="10" name="CustomShape 9"/>
          <p:cNvSpPr/>
          <p:nvPr/>
        </p:nvSpPr>
        <p:spPr>
          <a:xfrm>
            <a:off x="990000" y="1017000"/>
            <a:ext cx="7179120" cy="4830840"/>
          </a:xfrm>
          <a:prstGeom prst="rect">
            <a:avLst/>
          </a:prstGeom>
          <a:solidFill>
            <a:srgbClr val="FFFFFF"/>
          </a:solidFill>
        </p:spPr>
      </p:sp>
      <p:sp>
        <p:nvSpPr>
          <p:cNvPr id="11" name="CustomShape 10"/>
          <p:cNvSpPr/>
          <p:nvPr/>
        </p:nvSpPr>
        <p:spPr>
          <a:xfrm>
            <a:off x="990720" y="1009800"/>
            <a:ext cx="7179120" cy="4830840"/>
          </a:xfrm>
          <a:prstGeom prst="rect">
            <a:avLst/>
          </a:prstGeom>
          <a:blipFill>
            <a:blip r:embed="rId15"/>
            <a:tile/>
          </a:blipFill>
        </p:spPr>
      </p:sp>
      <p:pic>
        <p:nvPicPr>
          <p:cNvPr id="12" name="Picture 2"/>
          <p:cNvPicPr/>
          <p:nvPr/>
        </p:nvPicPr>
        <p:blipFill>
          <a:blip r:embed="rId16"/>
          <a:stretch>
            <a:fillRect/>
          </a:stretch>
        </p:blipFill>
        <p:spPr>
          <a:xfrm>
            <a:off x="909000" y="611280"/>
            <a:ext cx="567000" cy="567000"/>
          </a:xfrm>
          <a:prstGeom prst="rect">
            <a:avLst/>
          </a:prstGeom>
        </p:spPr>
      </p:pic>
      <p:pic>
        <p:nvPicPr>
          <p:cNvPr id="13" name="Picture 2"/>
          <p:cNvPicPr/>
          <p:nvPr/>
        </p:nvPicPr>
        <p:blipFill>
          <a:blip r:embed="rId16"/>
          <a:stretch>
            <a:fillRect/>
          </a:stretch>
        </p:blipFill>
        <p:spPr>
          <a:xfrm>
            <a:off x="8297280" y="664920"/>
            <a:ext cx="566280" cy="566280"/>
          </a:xfrm>
          <a:prstGeom prst="rect">
            <a:avLst/>
          </a:prstGeom>
        </p:spPr>
      </p:pic>
      <p:sp>
        <p:nvSpPr>
          <p:cNvPr id="14" name="PlaceHolder 11"/>
          <p:cNvSpPr>
            <a:spLocks noGrp="1"/>
          </p:cNvSpPr>
          <p:nvPr>
            <p:ph type="title"/>
          </p:nvPr>
        </p:nvSpPr>
        <p:spPr>
          <a:xfrm>
            <a:off x="1095120" y="817560"/>
            <a:ext cx="6964560" cy="1202040"/>
          </a:xfrm>
          <a:prstGeom prst="rect">
            <a:avLst/>
          </a:prstGeom>
        </p:spPr>
        <p:txBody>
          <a:bodyPr wrap="none" lIns="0" tIns="0" rIns="0" bIns="0" anchor="ctr"/>
          <a:lstStyle/>
          <a:p>
            <a:r>
              <a:rPr lang="en-US"/>
              <a:t>Click to edit the title text format</a:t>
            </a:r>
            <a:endParaRPr/>
          </a:p>
        </p:txBody>
      </p:sp>
      <p:sp>
        <p:nvSpPr>
          <p:cNvPr id="15" name="PlaceHolder 12"/>
          <p:cNvSpPr>
            <a:spLocks noGrp="1"/>
          </p:cNvSpPr>
          <p:nvPr>
            <p:ph type="body"/>
          </p:nvPr>
        </p:nvSpPr>
        <p:spPr>
          <a:xfrm>
            <a:off x="457200" y="1604520"/>
            <a:ext cx="8229240" cy="452592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blipFill>
        <a:effectLst/>
      </p:bgPr>
    </p:bg>
    <p:spTree>
      <p:nvGrpSpPr>
        <p:cNvPr id="1" name=""/>
        <p:cNvGrpSpPr/>
        <p:nvPr/>
      </p:nvGrpSpPr>
      <p:grpSpPr>
        <a:xfrm>
          <a:off x="0" y="0"/>
          <a:ext cx="0" cy="0"/>
          <a:chOff x="0" y="0"/>
          <a:chExt cx="0" cy="0"/>
        </a:xfrm>
      </p:grpSpPr>
      <p:sp>
        <p:nvSpPr>
          <p:cNvPr id="48" name="CustomShape 1"/>
          <p:cNvSpPr/>
          <p:nvPr/>
        </p:nvSpPr>
        <p:spPr>
          <a:xfrm>
            <a:off x="0" y="0"/>
            <a:ext cx="7162200" cy="6857280"/>
          </a:xfrm>
          <a:prstGeom prst="rect">
            <a:avLst/>
          </a:prstGeom>
          <a:gradFill>
            <a:gsLst>
              <a:gs pos="0">
                <a:srgbClr val="010101"/>
              </a:gs>
              <a:gs pos="100000">
                <a:srgbClr val="FEFEFE"/>
              </a:gs>
            </a:gsLst>
            <a:path path="circle"/>
          </a:gradFill>
        </p:spPr>
      </p:sp>
      <p:sp>
        <p:nvSpPr>
          <p:cNvPr id="49" name="CustomShape 2"/>
          <p:cNvSpPr/>
          <p:nvPr/>
        </p:nvSpPr>
        <p:spPr>
          <a:xfrm>
            <a:off x="1143000" y="0"/>
            <a:ext cx="8000280" cy="6857280"/>
          </a:xfrm>
          <a:prstGeom prst="rect">
            <a:avLst/>
          </a:prstGeom>
          <a:gradFill>
            <a:gsLst>
              <a:gs pos="0">
                <a:srgbClr val="010101"/>
              </a:gs>
              <a:gs pos="100000">
                <a:srgbClr val="FEFEFE"/>
              </a:gs>
            </a:gsLst>
            <a:path path="circle"/>
          </a:gradFill>
        </p:spPr>
      </p:sp>
      <p:sp>
        <p:nvSpPr>
          <p:cNvPr id="50" name="CustomShape 3"/>
          <p:cNvSpPr/>
          <p:nvPr/>
        </p:nvSpPr>
        <p:spPr>
          <a:xfrm>
            <a:off x="8549640" y="6606720"/>
            <a:ext cx="7920360" cy="536400"/>
          </a:xfrm>
          <a:prstGeom prst="rect">
            <a:avLst/>
          </a:prstGeom>
          <a:gradFill>
            <a:gsLst>
              <a:gs pos="0">
                <a:srgbClr val="010101"/>
              </a:gs>
              <a:gs pos="100000">
                <a:srgbClr val="010101"/>
              </a:gs>
            </a:gsLst>
            <a:path path="circle"/>
          </a:gradFill>
        </p:spPr>
      </p:sp>
      <p:sp>
        <p:nvSpPr>
          <p:cNvPr id="51" name="CustomShape 4"/>
          <p:cNvSpPr/>
          <p:nvPr/>
        </p:nvSpPr>
        <p:spPr>
          <a:xfrm>
            <a:off x="731520" y="575280"/>
            <a:ext cx="7695360" cy="5714280"/>
          </a:xfrm>
          <a:prstGeom prst="rect">
            <a:avLst/>
          </a:prstGeom>
          <a:solidFill>
            <a:srgbClr val="FFFFFF"/>
          </a:solidFill>
        </p:spPr>
      </p:sp>
      <p:sp>
        <p:nvSpPr>
          <p:cNvPr id="52" name="CustomShape 5"/>
          <p:cNvSpPr/>
          <p:nvPr/>
        </p:nvSpPr>
        <p:spPr>
          <a:xfrm>
            <a:off x="731520" y="576000"/>
            <a:ext cx="7695360" cy="5714280"/>
          </a:xfrm>
          <a:prstGeom prst="rect">
            <a:avLst/>
          </a:prstGeom>
          <a:blipFill>
            <a:blip r:embed="rId15"/>
            <a:tile/>
          </a:blipFill>
        </p:spPr>
      </p:sp>
      <p:pic>
        <p:nvPicPr>
          <p:cNvPr id="53" name="Picture 2"/>
          <p:cNvPicPr/>
          <p:nvPr/>
        </p:nvPicPr>
        <p:blipFill>
          <a:blip r:embed="rId16"/>
          <a:stretch>
            <a:fillRect/>
          </a:stretch>
        </p:blipFill>
        <p:spPr>
          <a:xfrm>
            <a:off x="683280" y="182160"/>
            <a:ext cx="567000" cy="567000"/>
          </a:xfrm>
          <a:prstGeom prst="rect">
            <a:avLst/>
          </a:prstGeom>
        </p:spPr>
      </p:pic>
      <p:pic>
        <p:nvPicPr>
          <p:cNvPr id="54" name="Picture 2"/>
          <p:cNvPicPr/>
          <p:nvPr/>
        </p:nvPicPr>
        <p:blipFill>
          <a:blip r:embed="rId16"/>
          <a:stretch>
            <a:fillRect/>
          </a:stretch>
        </p:blipFill>
        <p:spPr>
          <a:xfrm>
            <a:off x="8556840" y="213480"/>
            <a:ext cx="566280" cy="566280"/>
          </a:xfrm>
          <a:prstGeom prst="rect">
            <a:avLst/>
          </a:prstGeom>
        </p:spPr>
      </p:pic>
      <p:sp>
        <p:nvSpPr>
          <p:cNvPr id="55" name="PlaceHolder 6"/>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56" name="PlaceHolder 7"/>
          <p:cNvSpPr>
            <a:spLocks noGrp="1"/>
          </p:cNvSpPr>
          <p:nvPr>
            <p:ph type="body"/>
          </p:nvPr>
        </p:nvSpPr>
        <p:spPr>
          <a:xfrm>
            <a:off x="457200" y="1604520"/>
            <a:ext cx="8229240" cy="452592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hyperlink" Target="http://en.wikipedia.org/wiki/Apache_Hadoop" TargetMode="External"/><Relationship Id="rId3" Type="http://schemas.openxmlformats.org/officeDocument/2006/relationships/hyperlink" Target="http://www-01.ibm.com/software/data/infosphere/hadoop/zookeeper/" TargetMode="External"/><Relationship Id="rId7" Type="http://schemas.openxmlformats.org/officeDocument/2006/relationships/hyperlink" Target="http://www.andreashess.info/programming/webcrawler/" TargetMode="External"/><Relationship Id="rId2" Type="http://schemas.openxmlformats.org/officeDocument/2006/relationships/hyperlink" Target="http://zookeeper.apache.org/doc/trunk/zookeeperOver.html" TargetMode="External"/><Relationship Id="rId1" Type="http://schemas.openxmlformats.org/officeDocument/2006/relationships/slideLayout" Target="../slideLayouts/slideLayout13.xml"/><Relationship Id="rId6" Type="http://schemas.openxmlformats.org/officeDocument/2006/relationships/hyperlink" Target="http://zookeeper.apache.org/" TargetMode="External"/><Relationship Id="rId5" Type="http://schemas.openxmlformats.org/officeDocument/2006/relationships/hyperlink" Target="http://myjeeva.com/zookeeper-cluster-setup.html" TargetMode="External"/><Relationship Id="rId4" Type="http://schemas.openxmlformats.org/officeDocument/2006/relationships/hyperlink" Target="http://en.wikipedia.org/wiki/Apache_ZooKeep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1727280" y="1794960"/>
            <a:ext cx="5722920" cy="1827360"/>
          </a:xfrm>
          <a:prstGeom prst="rect">
            <a:avLst/>
          </a:prstGeom>
        </p:spPr>
        <p:txBody>
          <a:bodyPr lIns="90000" tIns="45000" rIns="90000" bIns="45000" anchor="b"/>
          <a:lstStyle/>
          <a:p>
            <a:r>
              <a:rPr lang="en-US" sz="4800">
                <a:solidFill>
                  <a:srgbClr val="000000"/>
                </a:solidFill>
                <a:latin typeface="Constantia"/>
              </a:rPr>
              <a:t>Zookeeper</a:t>
            </a:r>
            <a:endParaRPr/>
          </a:p>
          <a:p>
            <a:pPr algn="ctr"/>
            <a:endParaRPr/>
          </a:p>
        </p:txBody>
      </p:sp>
      <p:sp>
        <p:nvSpPr>
          <p:cNvPr id="95" name="CustomShape 2"/>
          <p:cNvSpPr/>
          <p:nvPr/>
        </p:nvSpPr>
        <p:spPr>
          <a:xfrm>
            <a:off x="2699640" y="2997000"/>
            <a:ext cx="4739040" cy="2663640"/>
          </a:xfrm>
          <a:prstGeom prst="rect">
            <a:avLst/>
          </a:prstGeom>
        </p:spPr>
        <p:txBody>
          <a:bodyPr lIns="90000" tIns="45000" rIns="90000" bIns="45000"/>
          <a:lstStyle/>
          <a:p>
            <a:r>
              <a:rPr lang="en-US" sz="1600">
                <a:solidFill>
                  <a:srgbClr val="000000"/>
                </a:solidFill>
                <a:latin typeface="Franklin Gothic Book"/>
              </a:rPr>
              <a:t>                 EPL 371</a:t>
            </a:r>
            <a:endParaRPr/>
          </a:p>
          <a:p>
            <a:endParaRPr/>
          </a:p>
          <a:p>
            <a:r>
              <a:rPr lang="en-US" sz="1600" b="1">
                <a:solidFill>
                  <a:srgbClr val="000000"/>
                </a:solidFill>
                <a:latin typeface="Franklin Gothic Book"/>
              </a:rPr>
              <a:t>Ομάδα 2:</a:t>
            </a:r>
            <a:endParaRPr/>
          </a:p>
          <a:p>
            <a:r>
              <a:rPr lang="en-US" sz="1600">
                <a:solidFill>
                  <a:srgbClr val="000000"/>
                </a:solidFill>
                <a:latin typeface="Franklin Gothic Book"/>
              </a:rPr>
              <a:t>Γιώργος Χατζηγιάννη   1001134</a:t>
            </a:r>
            <a:endParaRPr/>
          </a:p>
          <a:p>
            <a:r>
              <a:rPr lang="en-US" sz="1600">
                <a:solidFill>
                  <a:srgbClr val="000000"/>
                </a:solidFill>
                <a:latin typeface="Franklin Gothic Book"/>
              </a:rPr>
              <a:t>Γαβρίλης Κοσιάρης       981905</a:t>
            </a:r>
            <a:endParaRPr/>
          </a:p>
          <a:p>
            <a:r>
              <a:rPr lang="en-US" sz="1600">
                <a:solidFill>
                  <a:srgbClr val="000000"/>
                </a:solidFill>
                <a:latin typeface="Franklin Gothic Book"/>
              </a:rPr>
              <a:t>Αργύρης Αργυρού         942568</a:t>
            </a:r>
            <a:endParaRPr/>
          </a:p>
          <a:p>
            <a:r>
              <a:rPr lang="en-US" sz="1600">
                <a:solidFill>
                  <a:srgbClr val="000000"/>
                </a:solidFill>
                <a:latin typeface="Franklin Gothic Book"/>
              </a:rPr>
              <a:t>Αντρέας Κωσταντίνου  1028793</a:t>
            </a:r>
            <a:endParaRPr/>
          </a:p>
          <a:p>
            <a:pPr algn="ctr"/>
            <a:endParaRPr/>
          </a:p>
        </p:txBody>
      </p:sp>
      <p:pic>
        <p:nvPicPr>
          <p:cNvPr id="96" name="Picture 3"/>
          <p:cNvPicPr/>
          <p:nvPr/>
        </p:nvPicPr>
        <p:blipFill>
          <a:blip r:embed="rId2"/>
          <a:stretch>
            <a:fillRect/>
          </a:stretch>
        </p:blipFill>
        <p:spPr>
          <a:xfrm>
            <a:off x="251640" y="2925000"/>
            <a:ext cx="2303640" cy="3161160"/>
          </a:xfrm>
          <a:prstGeom prst="rect">
            <a:avLst/>
          </a:prstGeom>
        </p:spPr>
      </p:pic>
      <p:pic>
        <p:nvPicPr>
          <p:cNvPr id="97" name="Picture 4"/>
          <p:cNvPicPr/>
          <p:nvPr/>
        </p:nvPicPr>
        <p:blipFill>
          <a:blip r:embed="rId3"/>
          <a:stretch>
            <a:fillRect/>
          </a:stretch>
        </p:blipFill>
        <p:spPr>
          <a:xfrm>
            <a:off x="6372360" y="1268640"/>
            <a:ext cx="1700280" cy="146088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095120" y="817560"/>
            <a:ext cx="6964560" cy="1201680"/>
          </a:xfrm>
          <a:prstGeom prst="rect">
            <a:avLst/>
          </a:prstGeom>
        </p:spPr>
        <p:txBody>
          <a:bodyPr lIns="90000" tIns="45000" rIns="90000" bIns="45000" anchor="ctr"/>
          <a:lstStyle/>
          <a:p>
            <a:pPr algn="ctr"/>
            <a:r>
              <a:rPr lang="en-US" sz="4400">
                <a:solidFill>
                  <a:srgbClr val="000000"/>
                </a:solidFill>
                <a:latin typeface="Constantia"/>
              </a:rPr>
              <a:t>Παράδειγμα                 producer-consumer</a:t>
            </a:r>
            <a:endParaRPr/>
          </a:p>
        </p:txBody>
      </p:sp>
      <p:sp>
        <p:nvSpPr>
          <p:cNvPr id="118" name="CustomShape 2"/>
          <p:cNvSpPr/>
          <p:nvPr/>
        </p:nvSpPr>
        <p:spPr>
          <a:xfrm>
            <a:off x="827640" y="2119320"/>
            <a:ext cx="7560000" cy="4189320"/>
          </a:xfrm>
          <a:prstGeom prst="rect">
            <a:avLst/>
          </a:prstGeom>
        </p:spPr>
        <p:txBody>
          <a:bodyPr lIns="90000" tIns="45000" rIns="90000" bIns="45000"/>
          <a:lstStyle/>
          <a:p>
            <a:r>
              <a:rPr lang="en-US" sz="1600">
                <a:solidFill>
                  <a:srgbClr val="000000"/>
                </a:solidFill>
                <a:latin typeface="Franklin Gothic Book"/>
              </a:rPr>
              <a:t>int consume() throws KeeperException, InterruptedException {</a:t>
            </a:r>
            <a:endParaRPr/>
          </a:p>
          <a:p>
            <a:r>
              <a:rPr lang="en-US" sz="1600">
                <a:solidFill>
                  <a:srgbClr val="000000"/>
                </a:solidFill>
                <a:latin typeface="Franklin Gothic Book"/>
              </a:rPr>
              <a:t>    int retvalue = -1;</a:t>
            </a:r>
            <a:endParaRPr/>
          </a:p>
          <a:p>
            <a:r>
              <a:rPr lang="en-US" sz="1600">
                <a:solidFill>
                  <a:srgbClr val="000000"/>
                </a:solidFill>
                <a:latin typeface="Franklin Gothic Book"/>
              </a:rPr>
              <a:t>    Stat stat = null; </a:t>
            </a:r>
            <a:endParaRPr/>
          </a:p>
          <a:p>
            <a:r>
              <a:rPr lang="en-US" sz="1600">
                <a:solidFill>
                  <a:srgbClr val="000000"/>
                </a:solidFill>
                <a:latin typeface="Franklin Gothic Book"/>
              </a:rPr>
              <a:t>   // Get the first element available </a:t>
            </a:r>
            <a:endParaRPr/>
          </a:p>
          <a:p>
            <a:r>
              <a:rPr lang="en-US" sz="1600">
                <a:solidFill>
                  <a:srgbClr val="000000"/>
                </a:solidFill>
                <a:latin typeface="Franklin Gothic Book"/>
              </a:rPr>
              <a:t>   while (true) { </a:t>
            </a:r>
            <a:endParaRPr/>
          </a:p>
          <a:p>
            <a:r>
              <a:rPr lang="en-US" sz="1600">
                <a:solidFill>
                  <a:srgbClr val="000000"/>
                </a:solidFill>
                <a:latin typeface="Franklin Gothic Book"/>
              </a:rPr>
              <a:t>        synchronized (mutex) { </a:t>
            </a:r>
            <a:endParaRPr/>
          </a:p>
          <a:p>
            <a:r>
              <a:rPr lang="en-US" sz="1600">
                <a:solidFill>
                  <a:srgbClr val="000000"/>
                </a:solidFill>
                <a:latin typeface="Franklin Gothic Book"/>
              </a:rPr>
              <a:t>            List&lt;String&gt; list = zk.getChildren(root, true);</a:t>
            </a:r>
            <a:endParaRPr/>
          </a:p>
          <a:p>
            <a:r>
              <a:rPr lang="en-US" sz="1600">
                <a:solidFill>
                  <a:srgbClr val="000000"/>
                </a:solidFill>
                <a:latin typeface="Franklin Gothic Book"/>
              </a:rPr>
              <a:t>            if (list.size() == 0) {     </a:t>
            </a:r>
            <a:endParaRPr/>
          </a:p>
          <a:p>
            <a:r>
              <a:rPr lang="en-US" sz="1600">
                <a:solidFill>
                  <a:srgbClr val="000000"/>
                </a:solidFill>
                <a:latin typeface="Franklin Gothic Book"/>
              </a:rPr>
              <a:t>                System.out.println("Going to wait"); </a:t>
            </a:r>
            <a:endParaRPr/>
          </a:p>
          <a:p>
            <a:r>
              <a:rPr lang="en-US" sz="1600">
                <a:solidFill>
                  <a:srgbClr val="000000"/>
                </a:solidFill>
                <a:latin typeface="Franklin Gothic Book"/>
              </a:rPr>
              <a:t>                mutex.wait(); } </a:t>
            </a:r>
            <a:endParaRPr/>
          </a:p>
          <a:p>
            <a:r>
              <a:rPr lang="en-US" sz="1600">
                <a:solidFill>
                  <a:srgbClr val="000000"/>
                </a:solidFill>
                <a:latin typeface="Franklin Gothic Book"/>
              </a:rPr>
              <a:t>            else { </a:t>
            </a:r>
            <a:endParaRPr/>
          </a:p>
          <a:p>
            <a:r>
              <a:rPr lang="en-US" sz="1600">
                <a:solidFill>
                  <a:srgbClr val="000000"/>
                </a:solidFill>
                <a:latin typeface="Franklin Gothic Book"/>
              </a:rPr>
              <a:t>             </a:t>
            </a:r>
            <a:r>
              <a:rPr lang="en-US" sz="1600" b="1">
                <a:solidFill>
                  <a:srgbClr val="000000"/>
                </a:solidFill>
                <a:latin typeface="Franklin Gothic Book"/>
              </a:rPr>
              <a:t>…</a:t>
            </a:r>
            <a:endParaRPr/>
          </a:p>
          <a:p>
            <a:r>
              <a:rPr lang="en-US" sz="1600">
                <a:solidFill>
                  <a:srgbClr val="000000"/>
                </a:solidFill>
                <a:latin typeface="Franklin Gothic Book"/>
              </a:rPr>
              <a:t>             byte[] b = zk.getData( root + "/element" + min_s, false, stat); </a:t>
            </a:r>
            <a:endParaRPr/>
          </a:p>
          <a:p>
            <a:r>
              <a:rPr lang="en-US" sz="1600">
                <a:solidFill>
                  <a:srgbClr val="000000"/>
                </a:solidFill>
                <a:latin typeface="Franklin Gothic Book"/>
              </a:rPr>
              <a:t>             zk.delete( root + "/element" + min_s, 0); </a:t>
            </a:r>
            <a:endParaRPr/>
          </a:p>
          <a:p>
            <a:r>
              <a:rPr lang="en-US" sz="1600">
                <a:solidFill>
                  <a:srgbClr val="000000"/>
                </a:solidFill>
                <a:latin typeface="Franklin Gothic Book"/>
              </a:rPr>
              <a:t>             </a:t>
            </a:r>
            <a:r>
              <a:rPr lang="en-US" sz="1600" b="1">
                <a:solidFill>
                  <a:srgbClr val="000000"/>
                </a:solidFill>
                <a:latin typeface="Franklin Gothic Book"/>
              </a:rPr>
              <a:t>...</a:t>
            </a:r>
            <a:r>
              <a:rPr lang="en-US" sz="1600">
                <a:solidFill>
                  <a:srgbClr val="000000"/>
                </a:solidFill>
                <a:latin typeface="Franklin Gothic Book"/>
              </a:rPr>
              <a:t>}</a:t>
            </a:r>
            <a:endParaRPr/>
          </a:p>
          <a:p>
            <a:r>
              <a:rPr lang="en-US" sz="1600">
                <a:solidFill>
                  <a:srgbClr val="000000"/>
                </a:solidFill>
                <a:latin typeface="Franklin Gothic Book"/>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1095120" y="817560"/>
            <a:ext cx="6964560" cy="1201680"/>
          </a:xfrm>
          <a:prstGeom prst="rect">
            <a:avLst/>
          </a:prstGeom>
        </p:spPr>
        <p:txBody>
          <a:bodyPr lIns="90000" tIns="45000" rIns="90000" bIns="45000" anchor="ctr"/>
          <a:lstStyle/>
          <a:p>
            <a:pPr algn="ctr"/>
            <a:r>
              <a:rPr lang="en-US" sz="4400">
                <a:solidFill>
                  <a:srgbClr val="000000"/>
                </a:solidFill>
                <a:latin typeface="Constantia"/>
              </a:rPr>
              <a:t>Crawler</a:t>
            </a:r>
            <a:endParaRPr/>
          </a:p>
        </p:txBody>
      </p:sp>
      <p:sp>
        <p:nvSpPr>
          <p:cNvPr id="120" name="CustomShape 2"/>
          <p:cNvSpPr/>
          <p:nvPr/>
        </p:nvSpPr>
        <p:spPr>
          <a:xfrm>
            <a:off x="1463040" y="1989000"/>
            <a:ext cx="6195600" cy="3733560"/>
          </a:xfrm>
          <a:prstGeom prst="rect">
            <a:avLst/>
          </a:prstGeom>
        </p:spPr>
        <p:txBody>
          <a:bodyPr lIns="90000" tIns="45000" rIns="90000" bIns="45000"/>
          <a:lstStyle/>
          <a:p>
            <a:r>
              <a:rPr lang="en-US" sz="1600">
                <a:solidFill>
                  <a:srgbClr val="000000"/>
                </a:solidFill>
                <a:latin typeface="Franklin Gothic Book"/>
              </a:rPr>
              <a:t>Τι είναι ο crawler:</a:t>
            </a:r>
            <a:endParaRPr/>
          </a:p>
          <a:p>
            <a:pPr lvl="1">
              <a:buSzPct val="85000"/>
              <a:buFont typeface="Brush Script MT"/>
              <a:buChar char="O"/>
            </a:pPr>
            <a:r>
              <a:rPr lang="en-US" sz="1600">
                <a:solidFill>
                  <a:srgbClr val="000000"/>
                </a:solidFill>
                <a:latin typeface="Franklin Gothic Book"/>
              </a:rPr>
              <a:t> Παίρνει σαν είσοδο μια σελίδα.</a:t>
            </a:r>
            <a:endParaRPr/>
          </a:p>
          <a:p>
            <a:pPr lvl="1">
              <a:buSzPct val="85000"/>
              <a:buFont typeface="Brush Script MT"/>
              <a:buChar char="O"/>
            </a:pPr>
            <a:r>
              <a:rPr lang="en-US" sz="1600">
                <a:solidFill>
                  <a:srgbClr val="000000"/>
                </a:solidFill>
                <a:latin typeface="Franklin Gothic Book"/>
              </a:rPr>
              <a:t> Κατεβάζει τον html κώδικα της σελίδας.</a:t>
            </a:r>
            <a:endParaRPr/>
          </a:p>
          <a:p>
            <a:pPr lvl="1">
              <a:buSzPct val="85000"/>
              <a:buFont typeface="Brush Script MT"/>
              <a:buChar char="O"/>
            </a:pPr>
            <a:r>
              <a:rPr lang="en-US" sz="1600">
                <a:solidFill>
                  <a:srgbClr val="000000"/>
                </a:solidFill>
                <a:latin typeface="Franklin Gothic Book"/>
              </a:rPr>
              <a:t> Συλλέγει τις σελίδες των συνδέσμων της.</a:t>
            </a:r>
            <a:endParaRPr/>
          </a:p>
          <a:p>
            <a:pPr lvl="1">
              <a:buSzPct val="85000"/>
              <a:buFont typeface="Brush Script MT"/>
              <a:buChar char="O"/>
            </a:pPr>
            <a:r>
              <a:rPr lang="en-US" sz="1600">
                <a:solidFill>
                  <a:srgbClr val="000000"/>
                </a:solidFill>
                <a:latin typeface="Franklin Gothic Book"/>
              </a:rPr>
              <a:t> Επαναλαμβάνει το βήμα 2 για κάθε σελίδα μέχρι να φτάσει στο επιθυμητό βάθος. </a:t>
            </a:r>
            <a:endParaRPr/>
          </a:p>
        </p:txBody>
      </p:sp>
      <p:pic>
        <p:nvPicPr>
          <p:cNvPr id="121" name="Picture 3"/>
          <p:cNvPicPr/>
          <p:nvPr/>
        </p:nvPicPr>
        <p:blipFill>
          <a:blip r:embed="rId2"/>
          <a:stretch>
            <a:fillRect/>
          </a:stretch>
        </p:blipFill>
        <p:spPr>
          <a:xfrm>
            <a:off x="3492000" y="4437000"/>
            <a:ext cx="2159640" cy="162792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1095120" y="817560"/>
            <a:ext cx="6964560" cy="1201680"/>
          </a:xfrm>
          <a:prstGeom prst="rect">
            <a:avLst/>
          </a:prstGeom>
        </p:spPr>
        <p:txBody>
          <a:bodyPr lIns="90000" tIns="45000" rIns="90000" bIns="45000" anchor="ctr"/>
          <a:lstStyle/>
          <a:p>
            <a:pPr algn="ctr"/>
            <a:r>
              <a:rPr lang="en-US" sz="4400">
                <a:solidFill>
                  <a:srgbClr val="000000"/>
                </a:solidFill>
                <a:latin typeface="Constantia"/>
              </a:rPr>
              <a:t>Στάδια που ακολουθήσαμε </a:t>
            </a:r>
            <a:endParaRPr/>
          </a:p>
        </p:txBody>
      </p:sp>
      <p:sp>
        <p:nvSpPr>
          <p:cNvPr id="123" name="CustomShape 2"/>
          <p:cNvSpPr/>
          <p:nvPr/>
        </p:nvSpPr>
        <p:spPr>
          <a:xfrm>
            <a:off x="1463040" y="2119320"/>
            <a:ext cx="6195600" cy="3603240"/>
          </a:xfrm>
          <a:prstGeom prst="rect">
            <a:avLst/>
          </a:prstGeom>
        </p:spPr>
        <p:txBody>
          <a:bodyPr lIns="90000" tIns="45000" rIns="90000" bIns="45000"/>
          <a:lstStyle/>
          <a:p>
            <a:pPr>
              <a:buSzPct val="85000"/>
              <a:buFont typeface="Brush Script MT"/>
              <a:buChar char="O"/>
            </a:pPr>
            <a:r>
              <a:rPr lang="en-US" sz="2400">
                <a:solidFill>
                  <a:srgbClr val="000000"/>
                </a:solidFill>
                <a:latin typeface="Franklin Gothic Book"/>
              </a:rPr>
              <a:t>Αρχικά κατεβάσαμε τον κώδικα της Zookeeper για ένα server</a:t>
            </a:r>
            <a:endParaRPr/>
          </a:p>
          <a:p>
            <a:pPr>
              <a:buSzPct val="85000"/>
              <a:buFont typeface="Brush Script MT"/>
              <a:buChar char="O"/>
            </a:pPr>
            <a:r>
              <a:rPr lang="en-US" sz="2400">
                <a:solidFill>
                  <a:srgbClr val="000000"/>
                </a:solidFill>
                <a:latin typeface="Franklin Gothic Book"/>
              </a:rPr>
              <a:t>Δημιουργήσαμε 2 bash files τα οποία ξεκινούν και σταματούν αυτόματα το server </a:t>
            </a:r>
            <a:endParaRPr/>
          </a:p>
          <a:p>
            <a:pPr>
              <a:buSzPct val="85000"/>
              <a:buFont typeface="Brush Script MT"/>
              <a:buChar char="O"/>
            </a:pPr>
            <a:r>
              <a:rPr lang="en-US" sz="2400">
                <a:solidFill>
                  <a:srgbClr val="000000"/>
                </a:solidFill>
                <a:latin typeface="Franklin Gothic Book"/>
              </a:rPr>
              <a:t>Υλοποίηση του Web crawler με Java</a:t>
            </a:r>
            <a:endParaRPr/>
          </a:p>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1095120" y="817560"/>
            <a:ext cx="6964560" cy="1201680"/>
          </a:xfrm>
          <a:prstGeom prst="rect">
            <a:avLst/>
          </a:prstGeom>
        </p:spPr>
        <p:txBody>
          <a:bodyPr lIns="90000" tIns="45000" rIns="90000" bIns="45000" anchor="ctr"/>
          <a:lstStyle/>
          <a:p>
            <a:pPr algn="ctr"/>
            <a:r>
              <a:rPr lang="en-US" sz="4400">
                <a:solidFill>
                  <a:srgbClr val="000000"/>
                </a:solidFill>
                <a:latin typeface="Constantia"/>
              </a:rPr>
              <a:t>Υλοποίηση WebCrawler με Java</a:t>
            </a:r>
            <a:endParaRPr/>
          </a:p>
        </p:txBody>
      </p:sp>
      <p:sp>
        <p:nvSpPr>
          <p:cNvPr id="125" name="CustomShape 2"/>
          <p:cNvSpPr/>
          <p:nvPr/>
        </p:nvSpPr>
        <p:spPr>
          <a:xfrm>
            <a:off x="1463040" y="2119320"/>
            <a:ext cx="6195600" cy="3603240"/>
          </a:xfrm>
          <a:prstGeom prst="rect">
            <a:avLst/>
          </a:prstGeom>
        </p:spPr>
        <p:txBody>
          <a:bodyPr lIns="90000" tIns="45000" rIns="90000" bIns="45000"/>
          <a:lstStyle/>
          <a:p>
            <a:pPr>
              <a:buSzPct val="85000"/>
              <a:buFont typeface="Brush Script MT"/>
              <a:buChar char="O"/>
            </a:pPr>
            <a:r>
              <a:rPr lang="en-US" sz="1600">
                <a:solidFill>
                  <a:srgbClr val="000000"/>
                </a:solidFill>
                <a:latin typeface="Franklin Gothic Book"/>
              </a:rPr>
              <a:t>Δημιουργούμε Ν zNodes τα οποία υλοποιούν το Hash Table  κάτω από τον αρχικό zNode της Zookeeper</a:t>
            </a:r>
            <a:endParaRPr/>
          </a:p>
          <a:p>
            <a:pPr>
              <a:buSzPct val="85000"/>
              <a:buFont typeface="Brush Script MT"/>
              <a:buChar char="O"/>
            </a:pPr>
            <a:r>
              <a:rPr lang="en-US" sz="1600">
                <a:solidFill>
                  <a:srgbClr val="000000"/>
                </a:solidFill>
                <a:latin typeface="Franklin Gothic Book"/>
              </a:rPr>
              <a:t>Ξεκινούμε n threads που ο αριθμός των thread δίδεται σαν παράμετρος</a:t>
            </a:r>
            <a:endParaRPr/>
          </a:p>
          <a:p>
            <a:pPr>
              <a:buSzPct val="85000"/>
              <a:buFont typeface="Brush Script MT"/>
              <a:buChar char="O"/>
            </a:pPr>
            <a:r>
              <a:rPr lang="en-US" sz="1600">
                <a:solidFill>
                  <a:srgbClr val="000000"/>
                </a:solidFill>
                <a:latin typeface="Franklin Gothic Book"/>
              </a:rPr>
              <a:t>Η αρχική σελίδα μπαίνει σε μία ουρά</a:t>
            </a:r>
            <a:endParaRPr/>
          </a:p>
          <a:p>
            <a:pPr>
              <a:buSzPct val="85000"/>
              <a:buFont typeface="Brush Script MT"/>
              <a:buChar char="O"/>
            </a:pPr>
            <a:r>
              <a:rPr lang="en-US" sz="1600">
                <a:solidFill>
                  <a:srgbClr val="000000"/>
                </a:solidFill>
                <a:latin typeface="Franklin Gothic Book"/>
              </a:rPr>
              <a:t>Το κάθε thread παίρνει την επομένη διαθέσιμη σελίδα από την ουρά, εξάγει όλες τις σελίδες των συνδέσμων της, για κάθε σελίδα ελέγχει αν την έχει ήδη κατεβάσει και αν δεν την έχει κατεβάσει δημιουργεί ένα zNode κάτω από το κατάλληλο zNode του Hash Table και προσθέτει την σελίδα. Επίσης την τοποθετεί και στην ουρά για να μπορούν τα άλλα threads να την πάρουν και  να συνεχίσουν την ίδια διαδικασία.</a:t>
            </a:r>
            <a:endParaRPr/>
          </a:p>
          <a:p>
            <a:pPr>
              <a:buSzPct val="85000"/>
              <a:buFont typeface="Brush Script MT"/>
              <a:buChar char="O"/>
            </a:pPr>
            <a:r>
              <a:rPr lang="en-US" sz="1600">
                <a:solidFill>
                  <a:srgbClr val="000000"/>
                </a:solidFill>
                <a:latin typeface="Franklin Gothic Book"/>
              </a:rPr>
              <a:t>Το κατάλληλο zNode για το Hash Table υπολογίζεται με τον αριθμό που επιστρέφει η hash function</a:t>
            </a:r>
            <a:endParaRP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1095120" y="817560"/>
            <a:ext cx="6964560" cy="1201680"/>
          </a:xfrm>
          <a:prstGeom prst="rect">
            <a:avLst/>
          </a:prstGeom>
        </p:spPr>
        <p:txBody>
          <a:bodyPr lIns="90000" tIns="45000" rIns="90000" bIns="45000" anchor="ctr"/>
          <a:lstStyle/>
          <a:p>
            <a:pPr algn="ctr"/>
            <a:r>
              <a:rPr lang="en-US" sz="4400">
                <a:solidFill>
                  <a:srgbClr val="000000"/>
                </a:solidFill>
                <a:latin typeface="Constantia"/>
              </a:rPr>
              <a:t>Πως τρέχουμε το πρόγραμμα μας	</a:t>
            </a:r>
            <a:endParaRPr/>
          </a:p>
        </p:txBody>
      </p:sp>
      <p:sp>
        <p:nvSpPr>
          <p:cNvPr id="128" name="CustomShape 2"/>
          <p:cNvSpPr/>
          <p:nvPr/>
        </p:nvSpPr>
        <p:spPr>
          <a:xfrm>
            <a:off x="1463040" y="2119320"/>
            <a:ext cx="6195600" cy="3603240"/>
          </a:xfrm>
          <a:prstGeom prst="rect">
            <a:avLst/>
          </a:prstGeom>
        </p:spPr>
        <p:txBody>
          <a:bodyPr lIns="90000" tIns="45000" rIns="90000" bIns="45000"/>
          <a:lstStyle/>
          <a:p>
            <a:pPr>
              <a:buSzPct val="85000"/>
              <a:buFont typeface="Brush Script MT"/>
              <a:buChar char="O"/>
            </a:pPr>
            <a:r>
              <a:rPr lang="en-US" sz="2400">
                <a:solidFill>
                  <a:srgbClr val="000000"/>
                </a:solidFill>
                <a:latin typeface="Franklin Gothic Book"/>
              </a:rPr>
              <a:t>Αρχικά ξεκινούμε τους servers μέσω του bash file</a:t>
            </a:r>
            <a:endParaRPr/>
          </a:p>
          <a:p>
            <a:pPr>
              <a:buSzPct val="85000"/>
              <a:buFont typeface="Brush Script MT"/>
              <a:buChar char="O"/>
            </a:pPr>
            <a:r>
              <a:rPr lang="en-US" sz="2400">
                <a:solidFill>
                  <a:srgbClr val="000000"/>
                </a:solidFill>
                <a:latin typeface="Franklin Gothic Book"/>
              </a:rPr>
              <a:t>Τρέχουμε το πρόγραμμα στην Java με παραμέτρους:</a:t>
            </a:r>
            <a:endParaRPr/>
          </a:p>
          <a:p>
            <a:r>
              <a:rPr lang="en-US" sz="2400">
                <a:solidFill>
                  <a:srgbClr val="000000"/>
                </a:solidFill>
                <a:latin typeface="Franklin Gothic Book"/>
              </a:rPr>
              <a:t>   [starting_url] [ip1:port1,…,ipN:portN] [level][ num of threads]</a:t>
            </a:r>
            <a:endParaRPr/>
          </a:p>
          <a:p>
            <a:pPr>
              <a:buSzPct val="85000"/>
              <a:buFont typeface="Brush Script MT"/>
              <a:buChar char="O"/>
            </a:pPr>
            <a:r>
              <a:rPr lang="en-US" sz="2400">
                <a:solidFill>
                  <a:srgbClr val="000000"/>
                </a:solidFill>
                <a:latin typeface="Franklin Gothic Book"/>
              </a:rPr>
              <a:t>Τα αποτελέσματα του web crawling  αποθηκεύονται σε ένα αρχέιο με όνομα URLs.txt</a:t>
            </a:r>
            <a:endParaRPr/>
          </a:p>
          <a:p>
            <a:pPr>
              <a:buSzPct val="85000"/>
              <a:buFont typeface="Brush Script MT"/>
              <a:buChar char="O"/>
            </a:pPr>
            <a:r>
              <a:rPr lang="en-US" sz="2400">
                <a:solidFill>
                  <a:srgbClr val="000000"/>
                </a:solidFill>
                <a:latin typeface="Franklin Gothic Book"/>
              </a:rPr>
              <a:t>Σταματούμε την λειτουργία των servers με το bash file</a:t>
            </a:r>
            <a:endParaRPr/>
          </a:p>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095120" y="817560"/>
            <a:ext cx="6964560" cy="1201680"/>
          </a:xfrm>
          <a:prstGeom prst="rect">
            <a:avLst/>
          </a:prstGeom>
        </p:spPr>
        <p:txBody>
          <a:bodyPr lIns="90000" tIns="45000" rIns="90000" bIns="45000" anchor="ctr"/>
          <a:lstStyle/>
          <a:p>
            <a:pPr algn="ctr"/>
            <a:r>
              <a:rPr lang="en-US" sz="4400">
                <a:solidFill>
                  <a:srgbClr val="000000"/>
                </a:solidFill>
                <a:latin typeface="Constantia"/>
              </a:rPr>
              <a:t>Χρήση της Zookeeper στην εφαρμογή μας</a:t>
            </a:r>
            <a:endParaRPr/>
          </a:p>
        </p:txBody>
      </p:sp>
      <p:sp>
        <p:nvSpPr>
          <p:cNvPr id="130" name="CustomShape 2"/>
          <p:cNvSpPr/>
          <p:nvPr/>
        </p:nvSpPr>
        <p:spPr>
          <a:xfrm>
            <a:off x="1463040" y="2119320"/>
            <a:ext cx="6195600" cy="3603240"/>
          </a:xfrm>
          <a:prstGeom prst="rect">
            <a:avLst/>
          </a:prstGeom>
        </p:spPr>
        <p:txBody>
          <a:bodyPr lIns="90000" tIns="45000" rIns="90000" bIns="45000"/>
          <a:lstStyle/>
          <a:p>
            <a:endParaRPr/>
          </a:p>
          <a:p>
            <a:pPr>
              <a:buSzPct val="85000"/>
              <a:buFont typeface="Brush Script MT"/>
              <a:buChar char="O"/>
            </a:pPr>
            <a:r>
              <a:rPr lang="en-US" sz="2400">
                <a:solidFill>
                  <a:srgbClr val="000000"/>
                </a:solidFill>
                <a:latin typeface="Franklin Gothic Book"/>
              </a:rPr>
              <a:t>Δεν χρειάστηκε να υλοποιήσουμε τον συγχρονισμό</a:t>
            </a:r>
            <a:endParaRPr/>
          </a:p>
          <a:p>
            <a:pPr>
              <a:buSzPct val="85000"/>
              <a:buFont typeface="Brush Script MT"/>
              <a:buChar char="O"/>
            </a:pPr>
            <a:r>
              <a:rPr lang="en-US" sz="2400">
                <a:solidFill>
                  <a:srgbClr val="000000"/>
                </a:solidFill>
                <a:latin typeface="Franklin Gothic Book"/>
              </a:rPr>
              <a:t> Είμαστε σίγουροι ότι τα δεδομένα μας είναι πάντα ενημερωμένα</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1095120" y="817560"/>
            <a:ext cx="6964560" cy="1201680"/>
          </a:xfrm>
          <a:prstGeom prst="rect">
            <a:avLst/>
          </a:prstGeom>
        </p:spPr>
        <p:txBody>
          <a:bodyPr lIns="90000" tIns="45000" rIns="90000" bIns="45000" anchor="ctr"/>
          <a:lstStyle/>
          <a:p>
            <a:pPr algn="ctr"/>
            <a:r>
              <a:rPr lang="en-US" sz="4400">
                <a:solidFill>
                  <a:srgbClr val="000000"/>
                </a:solidFill>
                <a:latin typeface="Constantia"/>
              </a:rPr>
              <a:t>References</a:t>
            </a:r>
            <a:endParaRPr/>
          </a:p>
        </p:txBody>
      </p:sp>
      <p:sp>
        <p:nvSpPr>
          <p:cNvPr id="132" name="CustomShape 2"/>
          <p:cNvSpPr/>
          <p:nvPr/>
        </p:nvSpPr>
        <p:spPr>
          <a:xfrm>
            <a:off x="1115640" y="2119320"/>
            <a:ext cx="7056000" cy="3603240"/>
          </a:xfrm>
          <a:prstGeom prst="rect">
            <a:avLst/>
          </a:prstGeom>
        </p:spPr>
        <p:txBody>
          <a:bodyPr lIns="90000" tIns="45000" rIns="90000" bIns="45000"/>
          <a:lstStyle/>
          <a:p>
            <a:pPr>
              <a:buSzPct val="85000"/>
              <a:buFont typeface="Brush Script MT"/>
              <a:buChar char="O"/>
            </a:pPr>
            <a:r>
              <a:rPr lang="en-US" sz="1600" u="sng">
                <a:solidFill>
                  <a:srgbClr val="D83E2C"/>
                </a:solidFill>
                <a:latin typeface="Franklin Gothic Book"/>
                <a:hlinkClick r:id="rId2"/>
              </a:rPr>
              <a:t>http://zookeeper.apache.org/doc/trunk/zookeeperOver.html</a:t>
            </a:r>
            <a:endParaRPr/>
          </a:p>
          <a:p>
            <a:pPr>
              <a:buSzPct val="85000"/>
              <a:buFont typeface="Brush Script MT"/>
              <a:buChar char="O"/>
            </a:pPr>
            <a:r>
              <a:rPr lang="en-US" sz="1600" u="sng">
                <a:solidFill>
                  <a:srgbClr val="D83E2C"/>
                </a:solidFill>
                <a:latin typeface="Franklin Gothic Book"/>
                <a:hlinkClick r:id="rId3"/>
              </a:rPr>
              <a:t>http</a:t>
            </a:r>
            <a:r>
              <a:rPr lang="en-US" sz="1600" u="sng">
                <a:solidFill>
                  <a:srgbClr val="D83E2C"/>
                </a:solidFill>
                <a:latin typeface="Franklin Gothic Book"/>
                <a:hlinkClick r:id="rId3"/>
              </a:rPr>
              <a:t>://</a:t>
            </a:r>
            <a:r>
              <a:rPr lang="en-US" sz="1600" u="sng">
                <a:solidFill>
                  <a:srgbClr val="D83E2C"/>
                </a:solidFill>
                <a:latin typeface="Franklin Gothic Book"/>
                <a:hlinkClick r:id="rId3"/>
              </a:rPr>
              <a:t>www</a:t>
            </a:r>
            <a:r>
              <a:rPr lang="en-US" sz="1600" u="sng">
                <a:solidFill>
                  <a:srgbClr val="D83E2C"/>
                </a:solidFill>
                <a:latin typeface="Franklin Gothic Book"/>
                <a:hlinkClick r:id="rId3"/>
              </a:rPr>
              <a:t>-01.</a:t>
            </a:r>
            <a:r>
              <a:rPr lang="en-US" sz="1600" u="sng">
                <a:solidFill>
                  <a:srgbClr val="D83E2C"/>
                </a:solidFill>
                <a:latin typeface="Franklin Gothic Book"/>
                <a:hlinkClick r:id="rId3"/>
              </a:rPr>
              <a:t>ibm</a:t>
            </a:r>
            <a:r>
              <a:rPr lang="en-US" sz="1600" u="sng">
                <a:solidFill>
                  <a:srgbClr val="D83E2C"/>
                </a:solidFill>
                <a:latin typeface="Franklin Gothic Book"/>
                <a:hlinkClick r:id="rId3"/>
              </a:rPr>
              <a:t>.</a:t>
            </a:r>
            <a:r>
              <a:rPr lang="en-US" sz="1600" u="sng">
                <a:solidFill>
                  <a:srgbClr val="D83E2C"/>
                </a:solidFill>
                <a:latin typeface="Franklin Gothic Book"/>
                <a:hlinkClick r:id="rId3"/>
              </a:rPr>
              <a:t>com</a:t>
            </a:r>
            <a:r>
              <a:rPr lang="en-US" sz="1600" u="sng">
                <a:solidFill>
                  <a:srgbClr val="D83E2C"/>
                </a:solidFill>
                <a:latin typeface="Franklin Gothic Book"/>
                <a:hlinkClick r:id="rId3"/>
              </a:rPr>
              <a:t>/</a:t>
            </a:r>
            <a:r>
              <a:rPr lang="en-US" sz="1600" u="sng">
                <a:solidFill>
                  <a:srgbClr val="D83E2C"/>
                </a:solidFill>
                <a:latin typeface="Franklin Gothic Book"/>
                <a:hlinkClick r:id="rId3"/>
              </a:rPr>
              <a:t>software</a:t>
            </a:r>
            <a:r>
              <a:rPr lang="en-US" sz="1600" u="sng">
                <a:solidFill>
                  <a:srgbClr val="D83E2C"/>
                </a:solidFill>
                <a:latin typeface="Franklin Gothic Book"/>
                <a:hlinkClick r:id="rId3"/>
              </a:rPr>
              <a:t>/</a:t>
            </a:r>
            <a:r>
              <a:rPr lang="en-US" sz="1600" u="sng">
                <a:solidFill>
                  <a:srgbClr val="D83E2C"/>
                </a:solidFill>
                <a:latin typeface="Franklin Gothic Book"/>
                <a:hlinkClick r:id="rId3"/>
              </a:rPr>
              <a:t>data</a:t>
            </a:r>
            <a:r>
              <a:rPr lang="en-US" sz="1600" u="sng">
                <a:solidFill>
                  <a:srgbClr val="D83E2C"/>
                </a:solidFill>
                <a:latin typeface="Franklin Gothic Book"/>
                <a:hlinkClick r:id="rId3"/>
              </a:rPr>
              <a:t>/</a:t>
            </a:r>
            <a:r>
              <a:rPr lang="en-US" sz="1600" u="sng">
                <a:solidFill>
                  <a:srgbClr val="D83E2C"/>
                </a:solidFill>
                <a:latin typeface="Franklin Gothic Book"/>
                <a:hlinkClick r:id="rId3"/>
              </a:rPr>
              <a:t>infosphere</a:t>
            </a:r>
            <a:r>
              <a:rPr lang="en-US" sz="1600" u="sng">
                <a:solidFill>
                  <a:srgbClr val="D83E2C"/>
                </a:solidFill>
                <a:latin typeface="Franklin Gothic Book"/>
                <a:hlinkClick r:id="rId3"/>
              </a:rPr>
              <a:t>/</a:t>
            </a:r>
            <a:r>
              <a:rPr lang="en-US" sz="1600" u="sng">
                <a:solidFill>
                  <a:srgbClr val="D83E2C"/>
                </a:solidFill>
                <a:latin typeface="Franklin Gothic Book"/>
                <a:hlinkClick r:id="rId3"/>
              </a:rPr>
              <a:t>hadoop</a:t>
            </a:r>
            <a:r>
              <a:rPr lang="en-US" sz="1600" u="sng">
                <a:solidFill>
                  <a:srgbClr val="D83E2C"/>
                </a:solidFill>
                <a:latin typeface="Franklin Gothic Book"/>
                <a:hlinkClick r:id="rId3"/>
              </a:rPr>
              <a:t>/</a:t>
            </a:r>
            <a:r>
              <a:rPr lang="en-US" sz="1600" u="sng">
                <a:solidFill>
                  <a:srgbClr val="D83E2C"/>
                </a:solidFill>
                <a:latin typeface="Franklin Gothic Book"/>
                <a:hlinkClick r:id="rId3"/>
              </a:rPr>
              <a:t>zookeeper</a:t>
            </a:r>
            <a:r>
              <a:rPr lang="en-US" sz="1600" u="sng">
                <a:solidFill>
                  <a:srgbClr val="D83E2C"/>
                </a:solidFill>
                <a:latin typeface="Franklin Gothic Book"/>
                <a:hlinkClick r:id="rId3"/>
              </a:rPr>
              <a:t>/</a:t>
            </a:r>
            <a:endParaRPr/>
          </a:p>
          <a:p>
            <a:pPr>
              <a:buSzPct val="85000"/>
              <a:buFont typeface="Brush Script MT"/>
              <a:buChar char="O"/>
            </a:pPr>
            <a:r>
              <a:rPr lang="en-US" sz="1600" u="sng">
                <a:solidFill>
                  <a:srgbClr val="D83E2C"/>
                </a:solidFill>
                <a:latin typeface="Franklin Gothic Book"/>
                <a:hlinkClick r:id="rId4"/>
              </a:rPr>
              <a:t>http</a:t>
            </a:r>
            <a:r>
              <a:rPr lang="en-US" sz="1600" u="sng">
                <a:solidFill>
                  <a:srgbClr val="D83E2C"/>
                </a:solidFill>
                <a:latin typeface="Franklin Gothic Book"/>
                <a:hlinkClick r:id="rId4"/>
              </a:rPr>
              <a:t>://</a:t>
            </a:r>
            <a:r>
              <a:rPr lang="en-US" sz="1600" u="sng">
                <a:solidFill>
                  <a:srgbClr val="D83E2C"/>
                </a:solidFill>
                <a:latin typeface="Franklin Gothic Book"/>
                <a:hlinkClick r:id="rId4"/>
              </a:rPr>
              <a:t>en</a:t>
            </a:r>
            <a:r>
              <a:rPr lang="en-US" sz="1600" u="sng">
                <a:solidFill>
                  <a:srgbClr val="D83E2C"/>
                </a:solidFill>
                <a:latin typeface="Franklin Gothic Book"/>
                <a:hlinkClick r:id="rId4"/>
              </a:rPr>
              <a:t>.</a:t>
            </a:r>
            <a:r>
              <a:rPr lang="en-US" sz="1600" u="sng">
                <a:solidFill>
                  <a:srgbClr val="D83E2C"/>
                </a:solidFill>
                <a:latin typeface="Franklin Gothic Book"/>
                <a:hlinkClick r:id="rId4"/>
              </a:rPr>
              <a:t>wikipedia</a:t>
            </a:r>
            <a:r>
              <a:rPr lang="en-US" sz="1600" u="sng">
                <a:solidFill>
                  <a:srgbClr val="D83E2C"/>
                </a:solidFill>
                <a:latin typeface="Franklin Gothic Book"/>
                <a:hlinkClick r:id="rId4"/>
              </a:rPr>
              <a:t>.</a:t>
            </a:r>
            <a:r>
              <a:rPr lang="en-US" sz="1600" u="sng">
                <a:solidFill>
                  <a:srgbClr val="D83E2C"/>
                </a:solidFill>
                <a:latin typeface="Franklin Gothic Book"/>
                <a:hlinkClick r:id="rId4"/>
              </a:rPr>
              <a:t>org</a:t>
            </a:r>
            <a:r>
              <a:rPr lang="en-US" sz="1600" u="sng">
                <a:solidFill>
                  <a:srgbClr val="D83E2C"/>
                </a:solidFill>
                <a:latin typeface="Franklin Gothic Book"/>
                <a:hlinkClick r:id="rId4"/>
              </a:rPr>
              <a:t>/</a:t>
            </a:r>
            <a:r>
              <a:rPr lang="en-US" sz="1600" u="sng">
                <a:solidFill>
                  <a:srgbClr val="D83E2C"/>
                </a:solidFill>
                <a:latin typeface="Franklin Gothic Book"/>
                <a:hlinkClick r:id="rId4"/>
              </a:rPr>
              <a:t>wiki</a:t>
            </a:r>
            <a:r>
              <a:rPr lang="en-US" sz="1600" u="sng">
                <a:solidFill>
                  <a:srgbClr val="D83E2C"/>
                </a:solidFill>
                <a:latin typeface="Franklin Gothic Book"/>
                <a:hlinkClick r:id="rId4"/>
              </a:rPr>
              <a:t>/</a:t>
            </a:r>
            <a:r>
              <a:rPr lang="en-US" sz="1600" u="sng">
                <a:solidFill>
                  <a:srgbClr val="D83E2C"/>
                </a:solidFill>
                <a:latin typeface="Franklin Gothic Book"/>
                <a:hlinkClick r:id="rId4"/>
              </a:rPr>
              <a:t>Apache</a:t>
            </a:r>
            <a:r>
              <a:rPr lang="en-US" sz="1600" u="sng">
                <a:solidFill>
                  <a:srgbClr val="D83E2C"/>
                </a:solidFill>
                <a:latin typeface="Franklin Gothic Book"/>
                <a:hlinkClick r:id="rId4"/>
              </a:rPr>
              <a:t>_</a:t>
            </a:r>
            <a:r>
              <a:rPr lang="en-US" sz="1600" u="sng">
                <a:solidFill>
                  <a:srgbClr val="D83E2C"/>
                </a:solidFill>
                <a:latin typeface="Franklin Gothic Book"/>
                <a:hlinkClick r:id="rId4"/>
              </a:rPr>
              <a:t>ZooKeeper</a:t>
            </a:r>
            <a:endParaRPr/>
          </a:p>
          <a:p>
            <a:pPr>
              <a:buSzPct val="85000"/>
              <a:buFont typeface="Brush Script MT"/>
              <a:buChar char="O"/>
            </a:pPr>
            <a:r>
              <a:rPr lang="en-US" sz="1600" u="sng">
                <a:solidFill>
                  <a:srgbClr val="D83E2C"/>
                </a:solidFill>
                <a:latin typeface="Franklin Gothic Book"/>
                <a:hlinkClick r:id="rId5"/>
              </a:rPr>
              <a:t>http://</a:t>
            </a:r>
            <a:r>
              <a:rPr lang="en-US" sz="1600" u="sng">
                <a:solidFill>
                  <a:srgbClr val="D83E2C"/>
                </a:solidFill>
                <a:latin typeface="Franklin Gothic Book"/>
                <a:hlinkClick r:id="rId5"/>
              </a:rPr>
              <a:t>myjeeva.com/zookeeper-cluster-setup.html</a:t>
            </a:r>
            <a:r>
              <a:rPr lang="en-US" sz="1600">
                <a:solidFill>
                  <a:srgbClr val="000000"/>
                </a:solidFill>
                <a:latin typeface="Franklin Gothic Book"/>
              </a:rPr>
              <a:t> </a:t>
            </a:r>
            <a:endParaRPr/>
          </a:p>
          <a:p>
            <a:pPr>
              <a:buSzPct val="85000"/>
              <a:buFont typeface="Brush Script MT"/>
              <a:buChar char="O"/>
            </a:pPr>
            <a:r>
              <a:rPr lang="en-US" sz="1600" u="sng">
                <a:solidFill>
                  <a:srgbClr val="D83E2C"/>
                </a:solidFill>
                <a:latin typeface="Franklin Gothic Book"/>
                <a:hlinkClick r:id="rId6"/>
              </a:rPr>
              <a:t>http</a:t>
            </a:r>
            <a:r>
              <a:rPr lang="en-US" sz="1600" u="sng">
                <a:solidFill>
                  <a:srgbClr val="D83E2C"/>
                </a:solidFill>
                <a:latin typeface="Franklin Gothic Book"/>
                <a:hlinkClick r:id="rId6"/>
              </a:rPr>
              <a:t>://</a:t>
            </a:r>
            <a:r>
              <a:rPr lang="en-US" sz="1600" u="sng">
                <a:solidFill>
                  <a:srgbClr val="D83E2C"/>
                </a:solidFill>
                <a:latin typeface="Franklin Gothic Book"/>
                <a:hlinkClick r:id="rId6"/>
              </a:rPr>
              <a:t>zookeeper.apache.org/</a:t>
            </a:r>
            <a:endParaRPr/>
          </a:p>
          <a:p>
            <a:pPr>
              <a:buSzPct val="85000"/>
              <a:buFont typeface="Brush Script MT"/>
              <a:buChar char="O"/>
            </a:pPr>
            <a:r>
              <a:rPr lang="en-US" sz="1600" u="sng">
                <a:solidFill>
                  <a:srgbClr val="D83E2C"/>
                </a:solidFill>
                <a:latin typeface="Franklin Gothic Book"/>
                <a:hlinkClick r:id="rId7"/>
              </a:rPr>
              <a:t>http</a:t>
            </a:r>
            <a:r>
              <a:rPr lang="en-US" sz="1600" u="sng">
                <a:solidFill>
                  <a:srgbClr val="D83E2C"/>
                </a:solidFill>
                <a:latin typeface="Franklin Gothic Book"/>
                <a:hlinkClick r:id="rId7"/>
              </a:rPr>
              <a:t>://</a:t>
            </a:r>
            <a:r>
              <a:rPr lang="en-US" sz="1600" u="sng">
                <a:solidFill>
                  <a:srgbClr val="D83E2C"/>
                </a:solidFill>
                <a:latin typeface="Franklin Gothic Book"/>
                <a:hlinkClick r:id="rId7"/>
              </a:rPr>
              <a:t>www.andreashess.info/programming/webcrawler/</a:t>
            </a:r>
            <a:endParaRPr/>
          </a:p>
          <a:p>
            <a:pPr>
              <a:buSzPct val="85000"/>
              <a:buFont typeface="Brush Script MT"/>
              <a:buChar char="O"/>
            </a:pPr>
            <a:r>
              <a:rPr lang="en-US" sz="1600" u="sng">
                <a:solidFill>
                  <a:srgbClr val="D83E2C"/>
                </a:solidFill>
                <a:latin typeface="Franklin Gothic Book"/>
                <a:hlinkClick r:id="rId8"/>
              </a:rPr>
              <a:t>http://en.wikipedia.org/wiki/Apache_Hadoop</a:t>
            </a:r>
            <a:endParaRPr/>
          </a:p>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095120" y="817560"/>
            <a:ext cx="6964560" cy="1201680"/>
          </a:xfrm>
          <a:prstGeom prst="rect">
            <a:avLst/>
          </a:prstGeom>
        </p:spPr>
        <p:txBody>
          <a:bodyPr lIns="90000" tIns="45000" rIns="90000" bIns="45000" anchor="ctr"/>
          <a:lstStyle/>
          <a:p>
            <a:pPr algn="ctr"/>
            <a:r>
              <a:rPr lang="en-US" sz="4400">
                <a:solidFill>
                  <a:srgbClr val="000000"/>
                </a:solidFill>
                <a:latin typeface="Constantia"/>
              </a:rPr>
              <a:t>Ιστορική Αναδρομή</a:t>
            </a:r>
            <a:endParaRPr/>
          </a:p>
        </p:txBody>
      </p:sp>
      <p:sp>
        <p:nvSpPr>
          <p:cNvPr id="99" name="CustomShape 2"/>
          <p:cNvSpPr/>
          <p:nvPr/>
        </p:nvSpPr>
        <p:spPr>
          <a:xfrm>
            <a:off x="1463040" y="2119320"/>
            <a:ext cx="6195600" cy="3603240"/>
          </a:xfrm>
          <a:prstGeom prst="rect">
            <a:avLst/>
          </a:prstGeom>
        </p:spPr>
        <p:txBody>
          <a:bodyPr lIns="90000" tIns="45000" rIns="90000" bIns="45000"/>
          <a:lstStyle/>
          <a:p>
            <a:endParaRPr/>
          </a:p>
          <a:p>
            <a:pPr>
              <a:buSzPct val="85000"/>
              <a:buFont typeface="Brush Script MT"/>
              <a:buChar char="O"/>
            </a:pPr>
            <a:r>
              <a:rPr lang="en-US" sz="1600">
                <a:solidFill>
                  <a:srgbClr val="000000"/>
                </a:solidFill>
                <a:latin typeface="Franklin Gothic Book"/>
              </a:rPr>
              <a:t>Η Zookeeper ξεκίνησε ως ένα επιμέρους έργο του Hadoop, για να αναλάβει το συγχρονισμό των Hadoop cluster .</a:t>
            </a:r>
            <a:endParaRPr/>
          </a:p>
          <a:p>
            <a:pPr>
              <a:buSzPct val="85000"/>
              <a:buFont typeface="Brush Script MT"/>
              <a:buChar char="O"/>
            </a:pPr>
            <a:r>
              <a:rPr lang="en-US" sz="1600">
                <a:solidFill>
                  <a:srgbClr val="000000"/>
                </a:solidFill>
                <a:latin typeface="Franklin Gothic Book"/>
              </a:rPr>
              <a:t>Το Hadoop είναι ένα ανοικτού κώδικα πλαίσιο λογισμικού το οποίο υποστηρίζει κατανεμημένες εφαρμογές που χειρίζονται πολλά δεδομένα. Προέκυψε από τη λογική του Map Reduce της Google.</a:t>
            </a:r>
            <a:endParaRPr/>
          </a:p>
          <a:p>
            <a:pPr>
              <a:buSzPct val="85000"/>
              <a:buFont typeface="Brush Script MT"/>
              <a:buChar char="O"/>
            </a:pPr>
            <a:r>
              <a:rPr lang="en-US" sz="1600">
                <a:solidFill>
                  <a:srgbClr val="000000"/>
                </a:solidFill>
                <a:latin typeface="Franklin Gothic Book"/>
              </a:rPr>
              <a:t> Τώρα η Zookeeper είναι ανεξάρτητη και υλοποιεί όλη τη διαδικασία συντονισμού.</a:t>
            </a:r>
            <a:endParaRP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1095120" y="817560"/>
            <a:ext cx="6964560" cy="1201680"/>
          </a:xfrm>
          <a:prstGeom prst="rect">
            <a:avLst/>
          </a:prstGeom>
        </p:spPr>
        <p:txBody>
          <a:bodyPr lIns="90000" tIns="45000" rIns="90000" bIns="45000" anchor="ctr"/>
          <a:lstStyle/>
          <a:p>
            <a:pPr algn="ctr"/>
            <a:r>
              <a:rPr lang="en-US" sz="4400">
                <a:solidFill>
                  <a:srgbClr val="000000"/>
                </a:solidFill>
                <a:latin typeface="Constantia"/>
              </a:rPr>
              <a:t>Τι είναι η Zookeeper</a:t>
            </a:r>
            <a:endParaRPr/>
          </a:p>
        </p:txBody>
      </p:sp>
      <p:sp>
        <p:nvSpPr>
          <p:cNvPr id="101" name="CustomShape 2"/>
          <p:cNvSpPr/>
          <p:nvPr/>
        </p:nvSpPr>
        <p:spPr>
          <a:xfrm>
            <a:off x="1463040" y="2119320"/>
            <a:ext cx="6195600" cy="3603240"/>
          </a:xfrm>
          <a:prstGeom prst="rect">
            <a:avLst/>
          </a:prstGeom>
        </p:spPr>
        <p:txBody>
          <a:bodyPr lIns="90000" tIns="45000" rIns="90000" bIns="45000"/>
          <a:lstStyle/>
          <a:p>
            <a:pPr>
              <a:buSzPct val="85000"/>
              <a:buFont typeface="Brush Script MT"/>
              <a:buChar char="O"/>
            </a:pPr>
            <a:r>
              <a:rPr lang="en-US" sz="1600">
                <a:solidFill>
                  <a:srgbClr val="000000"/>
                </a:solidFill>
                <a:latin typeface="Franklin Gothic Book"/>
              </a:rPr>
              <a:t>Μια κατανεμημένη, ανοικτού κώδικα υπηρεσία συντονισμού για κατανεμημένες εφαρμογές. </a:t>
            </a:r>
            <a:endParaRPr/>
          </a:p>
          <a:p>
            <a:pPr>
              <a:buSzPct val="85000"/>
              <a:buFont typeface="Brush Script MT"/>
              <a:buChar char="O"/>
            </a:pPr>
            <a:r>
              <a:rPr lang="en-US" sz="1600">
                <a:solidFill>
                  <a:srgbClr val="000000"/>
                </a:solidFill>
                <a:latin typeface="Franklin Gothic Book"/>
              </a:rPr>
              <a:t>Προγραμματίζεται εύκολα και διαθέτει σύστημα αρχείων το οποίο μοιάζει πολύ με ένα τυπικό σύστημα αρχείων.</a:t>
            </a:r>
            <a:endParaRPr/>
          </a:p>
          <a:p>
            <a:pPr>
              <a:buSzPct val="85000"/>
              <a:buFont typeface="Brush Script MT"/>
              <a:buChar char="O"/>
            </a:pPr>
            <a:r>
              <a:rPr lang="en-US" sz="1600">
                <a:solidFill>
                  <a:srgbClr val="000000"/>
                </a:solidFill>
                <a:latin typeface="Franklin Gothic Book"/>
              </a:rPr>
              <a:t>Τρέχει σε Java και υποστηρίζει Java και C.</a:t>
            </a:r>
            <a:endParaRPr/>
          </a:p>
          <a:p>
            <a:endParaRPr/>
          </a:p>
          <a:p>
            <a:r>
              <a:rPr lang="en-US" sz="1600">
                <a:solidFill>
                  <a:srgbClr val="000000"/>
                </a:solidFill>
                <a:latin typeface="Franklin Gothic Book"/>
              </a:rPr>
              <a:t>Γιατί φτιάχτηκε το Zookeeper ;</a:t>
            </a:r>
            <a:endParaRPr/>
          </a:p>
          <a:p>
            <a:pPr>
              <a:buSzPct val="85000"/>
              <a:buFont typeface="Brush Script MT"/>
              <a:buChar char="O"/>
            </a:pPr>
            <a:r>
              <a:rPr lang="en-US" sz="1600">
                <a:solidFill>
                  <a:srgbClr val="000000"/>
                </a:solidFill>
                <a:latin typeface="Franklin Gothic Book"/>
              </a:rPr>
              <a:t>Ο συντονισμός κατανεμημένων εφαρμογών είναι απαιτητική διαδικασία,επιρρεπής σε λάθη, race conditions και αδιέξοδα. </a:t>
            </a:r>
            <a:endParaRPr/>
          </a:p>
          <a:p>
            <a:pPr>
              <a:buSzPct val="85000"/>
              <a:buFont typeface="Brush Script MT"/>
              <a:buChar char="O"/>
            </a:pPr>
            <a:r>
              <a:rPr lang="en-US" sz="1600">
                <a:solidFill>
                  <a:srgbClr val="000000"/>
                </a:solidFill>
                <a:latin typeface="Franklin Gothic Book"/>
              </a:rPr>
              <a:t>Το κίνητρο πίσω από τη Zookeeper είναι να απαλλάξει τις κατανεμημένες εφαρμογές από την ευθύνη εφαρμογής του συντονισμού των υπηρεσιών από το μηδέν.</a:t>
            </a:r>
            <a:endParaRP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1095120" y="817560"/>
            <a:ext cx="6964560" cy="1201680"/>
          </a:xfrm>
          <a:prstGeom prst="rect">
            <a:avLst/>
          </a:prstGeom>
        </p:spPr>
        <p:txBody>
          <a:bodyPr lIns="90000" tIns="45000" rIns="90000" bIns="45000" anchor="ctr"/>
          <a:lstStyle/>
          <a:p>
            <a:pPr algn="ctr"/>
            <a:r>
              <a:rPr lang="en-US" sz="4400">
                <a:solidFill>
                  <a:srgbClr val="000000"/>
                </a:solidFill>
                <a:latin typeface="Constantia"/>
              </a:rPr>
              <a:t>H υπηρεσία Zookeeper</a:t>
            </a:r>
            <a:endParaRPr/>
          </a:p>
        </p:txBody>
      </p:sp>
      <p:sp>
        <p:nvSpPr>
          <p:cNvPr id="103" name="CustomShape 2"/>
          <p:cNvSpPr/>
          <p:nvPr/>
        </p:nvSpPr>
        <p:spPr>
          <a:xfrm>
            <a:off x="971640" y="4005000"/>
            <a:ext cx="6922440" cy="2231640"/>
          </a:xfrm>
          <a:prstGeom prst="rect">
            <a:avLst/>
          </a:prstGeom>
        </p:spPr>
        <p:txBody>
          <a:bodyPr lIns="90000" tIns="45000" rIns="90000" bIns="45000"/>
          <a:lstStyle/>
          <a:p>
            <a:pPr>
              <a:buSzPct val="85000"/>
              <a:buFont typeface="Brush Script MT"/>
              <a:buChar char="O"/>
            </a:pPr>
            <a:r>
              <a:rPr lang="en-US" sz="1600">
                <a:solidFill>
                  <a:srgbClr val="000000"/>
                </a:solidFill>
                <a:latin typeface="Calibri (Body)"/>
              </a:rPr>
              <a:t>Ένας client συνδέεται μέσω TCP με έναν Server στον οποίο στέλνει αιτήσεις και λαμβάνει αποτελέσματα.</a:t>
            </a:r>
            <a:endParaRPr/>
          </a:p>
          <a:p>
            <a:pPr>
              <a:buSzPct val="85000"/>
              <a:buFont typeface="Brush Script MT"/>
              <a:buChar char="O"/>
            </a:pPr>
            <a:r>
              <a:rPr lang="en-US" sz="1600">
                <a:solidFill>
                  <a:srgbClr val="000000"/>
                </a:solidFill>
                <a:latin typeface="Calibri (Body)"/>
              </a:rPr>
              <a:t>Αν η σύνδεση διακοπεί ο client συνδέεται με ένα άλλο server.</a:t>
            </a:r>
            <a:endParaRPr/>
          </a:p>
          <a:p>
            <a:pPr>
              <a:buSzPct val="85000"/>
              <a:buFont typeface="Brush Script MT"/>
              <a:buChar char="O"/>
            </a:pPr>
            <a:r>
              <a:rPr lang="en-US" sz="1600">
                <a:solidFill>
                  <a:srgbClr val="000000"/>
                </a:solidFill>
                <a:latin typeface="Calibri (Body)"/>
              </a:rPr>
              <a:t>Ενόσω υπάρχουν server, παρέχεται και η υπηρεσία του Zookeeper.</a:t>
            </a:r>
            <a:endParaRPr/>
          </a:p>
          <a:p>
            <a:pPr>
              <a:buSzPct val="85000"/>
              <a:buFont typeface="Brush Script MT"/>
              <a:buChar char="O"/>
            </a:pPr>
            <a:r>
              <a:rPr lang="en-US" sz="1600">
                <a:solidFill>
                  <a:srgbClr val="000000"/>
                </a:solidFill>
                <a:latin typeface="Calibri (Body)"/>
              </a:rPr>
              <a:t>Η Zookeeper εκτελεί πιο γρήγορα επεξεργασία για τα reads παρά για τα writes (τα οποία προϋποθέτουν συντονισμό) γεγονός που είναι θετικό αφού για κάθε 10 reads έχουμε ένα write.</a:t>
            </a:r>
            <a:endParaRPr/>
          </a:p>
        </p:txBody>
      </p:sp>
      <p:pic>
        <p:nvPicPr>
          <p:cNvPr id="104" name="Picture 2"/>
          <p:cNvPicPr/>
          <p:nvPr/>
        </p:nvPicPr>
        <p:blipFill>
          <a:blip r:embed="rId2"/>
          <a:stretch>
            <a:fillRect/>
          </a:stretch>
        </p:blipFill>
        <p:spPr>
          <a:xfrm>
            <a:off x="2123640" y="2133000"/>
            <a:ext cx="5040000" cy="1553400"/>
          </a:xfrm>
          <a:prstGeom prst="rect">
            <a:avLst/>
          </a:prstGeom>
          <a:ln w="88920">
            <a:solidFill>
              <a:srgbClr val="FFFFFF"/>
            </a:solidFill>
            <a:miter/>
          </a:ln>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095120" y="817560"/>
            <a:ext cx="6964560" cy="1201680"/>
          </a:xfrm>
          <a:prstGeom prst="rect">
            <a:avLst/>
          </a:prstGeom>
        </p:spPr>
        <p:txBody>
          <a:bodyPr lIns="90000" tIns="45000" rIns="90000" bIns="45000" anchor="ctr"/>
          <a:lstStyle/>
          <a:p>
            <a:pPr algn="ctr"/>
            <a:r>
              <a:rPr lang="en-US" sz="4400">
                <a:solidFill>
                  <a:srgbClr val="000000"/>
                </a:solidFill>
                <a:latin typeface="Constantia"/>
              </a:rPr>
              <a:t>Z-nodes</a:t>
            </a:r>
            <a:endParaRPr/>
          </a:p>
        </p:txBody>
      </p:sp>
      <p:sp>
        <p:nvSpPr>
          <p:cNvPr id="106" name="CustomShape 2"/>
          <p:cNvSpPr/>
          <p:nvPr/>
        </p:nvSpPr>
        <p:spPr>
          <a:xfrm>
            <a:off x="4788000" y="1845000"/>
            <a:ext cx="3023640" cy="4280760"/>
          </a:xfrm>
          <a:prstGeom prst="rect">
            <a:avLst/>
          </a:prstGeom>
        </p:spPr>
        <p:txBody>
          <a:bodyPr lIns="90000" tIns="45000" rIns="90000" bIns="45000"/>
          <a:lstStyle/>
          <a:p>
            <a:pPr>
              <a:buSzPct val="85000"/>
              <a:buFont typeface="Brush Script MT"/>
              <a:buChar char="O"/>
            </a:pPr>
            <a:r>
              <a:rPr lang="en-US" sz="1400">
                <a:solidFill>
                  <a:srgbClr val="000000"/>
                </a:solidFill>
                <a:latin typeface="Franklin Gothic Book"/>
              </a:rPr>
              <a:t>Κάθε κόμβος στη Zookeeper μπορεί να λειτουργεί και ως directory (να έχει τα δικά του παιδιά)</a:t>
            </a:r>
            <a:endParaRPr/>
          </a:p>
          <a:p>
            <a:pPr>
              <a:buSzPct val="85000"/>
              <a:buFont typeface="Brush Script MT"/>
              <a:buChar char="O"/>
            </a:pPr>
            <a:r>
              <a:rPr lang="en-US" sz="1400">
                <a:solidFill>
                  <a:srgbClr val="000000"/>
                </a:solidFill>
                <a:latin typeface="Franklin Gothic Book"/>
              </a:rPr>
              <a:t>Οι κόμβοι στο χώρο ονομάτων της Zookeeper ονομάζονται znodes.</a:t>
            </a:r>
            <a:endParaRPr/>
          </a:p>
          <a:p>
            <a:pPr>
              <a:buSzPct val="85000"/>
              <a:buFont typeface="Brush Script MT"/>
              <a:buChar char="O"/>
            </a:pPr>
            <a:r>
              <a:rPr lang="en-US" sz="1400">
                <a:solidFill>
                  <a:srgbClr val="000000"/>
                </a:solidFill>
                <a:latin typeface="Franklin Gothic Book"/>
              </a:rPr>
              <a:t>Κάθε znode διατηρεί μια δομή stat που περιλαμβάνει version number, ACL (λίστες που καθορίζουν ποιός έχει δικαίωμα να κάνει τι) timestamps, κτλ για να επιτρέπει επικυρώσεις cache και συντονισμένες ενημερώσεις</a:t>
            </a:r>
            <a:endParaRPr/>
          </a:p>
          <a:p>
            <a:pPr>
              <a:buSzPct val="85000"/>
              <a:buFont typeface="Brush Script MT"/>
              <a:buChar char="O"/>
            </a:pPr>
            <a:r>
              <a:rPr lang="en-US" sz="1400">
                <a:solidFill>
                  <a:srgbClr val="000000"/>
                </a:solidFill>
                <a:latin typeface="Franklin Gothic Book"/>
              </a:rPr>
              <a:t>Τα reads και writes στα znode εκτελούνται με ατομικό τρόπο.</a:t>
            </a:r>
            <a:endParaRPr/>
          </a:p>
          <a:p>
            <a:endParaRPr/>
          </a:p>
        </p:txBody>
      </p:sp>
      <p:pic>
        <p:nvPicPr>
          <p:cNvPr id="107" name="Picture 2"/>
          <p:cNvPicPr/>
          <p:nvPr/>
        </p:nvPicPr>
        <p:blipFill>
          <a:blip r:embed="rId2"/>
          <a:stretch>
            <a:fillRect/>
          </a:stretch>
        </p:blipFill>
        <p:spPr>
          <a:xfrm>
            <a:off x="971640" y="2355480"/>
            <a:ext cx="3762000" cy="2153160"/>
          </a:xfrm>
          <a:prstGeom prst="rect">
            <a:avLst/>
          </a:prstGeom>
          <a:ln w="88920">
            <a:solidFill>
              <a:srgbClr val="FFFFFF"/>
            </a:solidFill>
            <a:miter/>
          </a:ln>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1454040" y="774720"/>
            <a:ext cx="6415560" cy="810360"/>
          </a:xfrm>
          <a:prstGeom prst="rect">
            <a:avLst/>
          </a:prstGeom>
        </p:spPr>
        <p:txBody>
          <a:bodyPr lIns="90000" tIns="45000" rIns="90000" bIns="45000" anchor="ctr"/>
          <a:lstStyle/>
          <a:p>
            <a:pPr algn="ctr"/>
            <a:r>
              <a:rPr lang="en-US" sz="4400">
                <a:solidFill>
                  <a:srgbClr val="000000"/>
                </a:solidFill>
                <a:latin typeface="Constantia"/>
              </a:rPr>
              <a:t>Συστατικά στοιχεία της Zookeeper</a:t>
            </a:r>
            <a:endParaRPr/>
          </a:p>
        </p:txBody>
      </p:sp>
      <p:sp>
        <p:nvSpPr>
          <p:cNvPr id="109" name="CustomShape 2"/>
          <p:cNvSpPr/>
          <p:nvPr/>
        </p:nvSpPr>
        <p:spPr>
          <a:xfrm>
            <a:off x="1475640" y="4221000"/>
            <a:ext cx="6195600" cy="2013840"/>
          </a:xfrm>
          <a:prstGeom prst="rect">
            <a:avLst/>
          </a:prstGeom>
        </p:spPr>
        <p:txBody>
          <a:bodyPr lIns="90000" tIns="45000" rIns="90000" bIns="45000"/>
          <a:lstStyle/>
          <a:p>
            <a:pPr>
              <a:buSzPct val="85000"/>
              <a:buFont typeface="Brush Script MT"/>
              <a:buChar char="O"/>
            </a:pPr>
            <a:r>
              <a:rPr lang="en-US" sz="1200">
                <a:solidFill>
                  <a:srgbClr val="000000"/>
                </a:solidFill>
                <a:latin typeface="Franklin Gothic Book"/>
              </a:rPr>
              <a:t>Κάθε server διατηρεί ένα αντίγραφο του συστήματος αρχείων στο δικό του database. </a:t>
            </a:r>
            <a:endParaRPr/>
          </a:p>
          <a:p>
            <a:pPr>
              <a:buSzPct val="85000"/>
              <a:buFont typeface="Brush Script MT"/>
              <a:buChar char="O"/>
            </a:pPr>
            <a:r>
              <a:rPr lang="en-US" sz="1200">
                <a:solidFill>
                  <a:srgbClr val="000000"/>
                </a:solidFill>
                <a:latin typeface="Franklin Gothic Book"/>
              </a:rPr>
              <a:t>Κάθε client συνδέεται σε ένα server του οποίου η δομή φαίνεται πιο πάνω και στέλνει είτε ένα read request είτε ένα write request.</a:t>
            </a:r>
            <a:endParaRPr/>
          </a:p>
          <a:p>
            <a:pPr>
              <a:buSzPct val="85000"/>
              <a:buFont typeface="Brush Script MT"/>
              <a:buChar char="O"/>
            </a:pPr>
            <a:r>
              <a:rPr lang="en-US" sz="1200">
                <a:solidFill>
                  <a:srgbClr val="000000"/>
                </a:solidFill>
                <a:latin typeface="Franklin Gothic Book"/>
              </a:rPr>
              <a:t>Αν το request είναι για ανάγνωση εξυπηρετείται αμέσως από το database. </a:t>
            </a:r>
            <a:endParaRPr/>
          </a:p>
          <a:p>
            <a:pPr>
              <a:buSzPct val="85000"/>
              <a:buFont typeface="Brush Script MT"/>
              <a:buChar char="O"/>
            </a:pPr>
            <a:r>
              <a:rPr lang="en-US" sz="1200">
                <a:solidFill>
                  <a:srgbClr val="000000"/>
                </a:solidFill>
                <a:latin typeface="Franklin Gothic Book"/>
              </a:rPr>
              <a:t>Aν το request είναι για γράψιμο προωθείται από τον server που το έλαβε στον leader server, ο οποίος υπολογίζει ποια θα είναι η επόμενη κατάσταση του συστήματος (αναλόγως με το αν το γράψιμο μπορεί να γίνει ή όχι) και την κάνει broadcast σε όλους τους servers ώστε τα τοπικά αντίγραφα του συστήματος αρχείων που διαθέτουν να είναι ενημερωμένα.</a:t>
            </a:r>
            <a:endParaRPr/>
          </a:p>
        </p:txBody>
      </p:sp>
      <p:pic>
        <p:nvPicPr>
          <p:cNvPr id="110" name="Picture 2"/>
          <p:cNvPicPr/>
          <p:nvPr/>
        </p:nvPicPr>
        <p:blipFill>
          <a:blip r:embed="rId2"/>
          <a:stretch>
            <a:fillRect/>
          </a:stretch>
        </p:blipFill>
        <p:spPr>
          <a:xfrm>
            <a:off x="1691640" y="1845000"/>
            <a:ext cx="5819040" cy="236160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1095120" y="817560"/>
            <a:ext cx="6964560" cy="1201680"/>
          </a:xfrm>
          <a:prstGeom prst="rect">
            <a:avLst/>
          </a:prstGeom>
        </p:spPr>
        <p:txBody>
          <a:bodyPr lIns="90000" tIns="45000" rIns="90000" bIns="45000" anchor="ctr"/>
          <a:lstStyle/>
          <a:p>
            <a:pPr algn="ctr"/>
            <a:r>
              <a:rPr lang="en-US" sz="4400">
                <a:solidFill>
                  <a:srgbClr val="000000"/>
                </a:solidFill>
                <a:latin typeface="Constantia"/>
              </a:rPr>
              <a:t>Εγγυήσεις που μας παρέχει…</a:t>
            </a:r>
            <a:endParaRPr/>
          </a:p>
        </p:txBody>
      </p:sp>
      <p:sp>
        <p:nvSpPr>
          <p:cNvPr id="112" name="CustomShape 2"/>
          <p:cNvSpPr/>
          <p:nvPr/>
        </p:nvSpPr>
        <p:spPr>
          <a:xfrm>
            <a:off x="1463040" y="2119320"/>
            <a:ext cx="6195600" cy="3603240"/>
          </a:xfrm>
          <a:prstGeom prst="rect">
            <a:avLst/>
          </a:prstGeom>
        </p:spPr>
        <p:txBody>
          <a:bodyPr lIns="90000" tIns="45000" rIns="90000" bIns="45000"/>
          <a:lstStyle/>
          <a:p>
            <a:pPr>
              <a:buSzPct val="85000"/>
              <a:buFont typeface="Brush Script MT"/>
              <a:buChar char="O"/>
            </a:pPr>
            <a:r>
              <a:rPr lang="en-US" sz="1400" b="1">
                <a:solidFill>
                  <a:srgbClr val="802017"/>
                </a:solidFill>
                <a:latin typeface="Franklin Gothic Book"/>
              </a:rPr>
              <a:t>Διαδοχική Συνέπεια </a:t>
            </a:r>
            <a:r>
              <a:rPr lang="en-US" sz="1400">
                <a:solidFill>
                  <a:srgbClr val="000000"/>
                </a:solidFill>
                <a:latin typeface="Franklin Gothic Book"/>
              </a:rPr>
              <a:t>- Ενημερώσεις από έναν πελάτη θα πρέπει να εφαρμόζονται με τη σειρά που είχαν αποσταλεί. </a:t>
            </a:r>
            <a:endParaRPr/>
          </a:p>
          <a:p>
            <a:pPr>
              <a:buSzPct val="85000"/>
              <a:buFont typeface="Brush Script MT"/>
              <a:buChar char="O"/>
            </a:pPr>
            <a:r>
              <a:rPr lang="en-US" sz="1400" b="1">
                <a:solidFill>
                  <a:srgbClr val="802017"/>
                </a:solidFill>
                <a:latin typeface="Franklin Gothic Book"/>
              </a:rPr>
              <a:t>Ατομικότητα</a:t>
            </a:r>
            <a:r>
              <a:rPr lang="en-US" sz="1400">
                <a:solidFill>
                  <a:srgbClr val="000000"/>
                </a:solidFill>
                <a:latin typeface="Franklin Gothic Book"/>
              </a:rPr>
              <a:t> – Όταν ξεκινά ένα write ή ένα read εκτελούνται ατομικά. Δεν υπάρχουν μερικά αποτελέσματα.</a:t>
            </a:r>
            <a:endParaRPr/>
          </a:p>
          <a:p>
            <a:pPr>
              <a:buSzPct val="85000"/>
              <a:buFont typeface="Brush Script MT"/>
              <a:buChar char="O"/>
            </a:pPr>
            <a:r>
              <a:rPr lang="en-US" sz="1400" b="1">
                <a:solidFill>
                  <a:srgbClr val="802017"/>
                </a:solidFill>
                <a:latin typeface="Franklin Gothic Book"/>
              </a:rPr>
              <a:t>Ενιαία Εικόνα Συστήματος </a:t>
            </a:r>
            <a:r>
              <a:rPr lang="en-US" sz="1400">
                <a:solidFill>
                  <a:srgbClr val="000000"/>
                </a:solidFill>
                <a:latin typeface="Franklin Gothic Book"/>
              </a:rPr>
              <a:t>- Ένας πελάτης έχει πάντα την ίδια εικόνα υπηρεσίας, ανεξάρτητα από τον server με τον οποίο συνδέεται.</a:t>
            </a:r>
            <a:endParaRPr/>
          </a:p>
          <a:p>
            <a:pPr>
              <a:buSzPct val="85000"/>
              <a:buFont typeface="Brush Script MT"/>
              <a:buChar char="O"/>
            </a:pPr>
            <a:r>
              <a:rPr lang="en-US" sz="1400" b="1">
                <a:solidFill>
                  <a:srgbClr val="802017"/>
                </a:solidFill>
                <a:latin typeface="Franklin Gothic Book"/>
              </a:rPr>
              <a:t>Αξιοπιστία</a:t>
            </a:r>
            <a:r>
              <a:rPr lang="en-US" sz="1400">
                <a:solidFill>
                  <a:srgbClr val="000000"/>
                </a:solidFill>
                <a:latin typeface="Franklin Gothic Book"/>
              </a:rPr>
              <a:t> - Μόλις μια ενημέρωση έχει εφαρμοστεί, θα συνεχίσει να υφίσταται από εκείνη τη στιγμή μέχρις ότου ο πελάτης την αντικαταστήσει με μια ενημερωμένη έκδοση.</a:t>
            </a:r>
            <a:endParaRPr/>
          </a:p>
          <a:p>
            <a:pPr>
              <a:buSzPct val="85000"/>
              <a:buFont typeface="Brush Script MT"/>
              <a:buChar char="O"/>
            </a:pPr>
            <a:r>
              <a:rPr lang="en-US" sz="1400" b="1">
                <a:solidFill>
                  <a:srgbClr val="802017"/>
                </a:solidFill>
                <a:latin typeface="Franklin Gothic Book"/>
              </a:rPr>
              <a:t>Επικαιρότητα</a:t>
            </a:r>
            <a:r>
              <a:rPr lang="en-US" sz="1400">
                <a:solidFill>
                  <a:srgbClr val="000000"/>
                </a:solidFill>
                <a:latin typeface="Franklin Gothic Book"/>
              </a:rPr>
              <a:t> – Ο client βλέπει πάντα την πιο ενημερωμένη έκδοση των αρχείων του συστήματος.</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1095120" y="817560"/>
            <a:ext cx="6964560" cy="1201680"/>
          </a:xfrm>
          <a:prstGeom prst="rect">
            <a:avLst/>
          </a:prstGeom>
        </p:spPr>
        <p:txBody>
          <a:bodyPr lIns="90000" tIns="45000" rIns="90000" bIns="45000" anchor="ctr"/>
          <a:lstStyle/>
          <a:p>
            <a:pPr algn="ctr"/>
            <a:r>
              <a:rPr lang="en-US" sz="4400">
                <a:solidFill>
                  <a:srgbClr val="000000"/>
                </a:solidFill>
                <a:latin typeface="Constantia"/>
              </a:rPr>
              <a:t>Απλό API</a:t>
            </a:r>
            <a:endParaRPr/>
          </a:p>
        </p:txBody>
      </p:sp>
      <p:sp>
        <p:nvSpPr>
          <p:cNvPr id="114" name="CustomShape 2"/>
          <p:cNvSpPr/>
          <p:nvPr/>
        </p:nvSpPr>
        <p:spPr>
          <a:xfrm>
            <a:off x="1115640" y="1989000"/>
            <a:ext cx="7128000" cy="3603240"/>
          </a:xfrm>
          <a:prstGeom prst="rect">
            <a:avLst/>
          </a:prstGeom>
        </p:spPr>
        <p:txBody>
          <a:bodyPr lIns="90000" tIns="45000" rIns="90000" bIns="45000"/>
          <a:lstStyle/>
          <a:p>
            <a:pPr>
              <a:buSzPct val="85000"/>
              <a:buFont typeface="Brush Script MT"/>
              <a:buChar char="O"/>
            </a:pPr>
            <a:r>
              <a:rPr lang="en-US" sz="2400">
                <a:solidFill>
                  <a:srgbClr val="000000"/>
                </a:solidFill>
                <a:latin typeface="Franklin Gothic Book"/>
              </a:rPr>
              <a:t>Η διεπαφή προγραμματισμού της Zookeeper είναι απλή και υποστηρίζει τις πιο κάτω βασικές λειτουργίες.</a:t>
            </a:r>
            <a:endParaRPr/>
          </a:p>
          <a:p>
            <a:pPr>
              <a:buSzPct val="85000"/>
              <a:buFont typeface="Brush Script MT"/>
              <a:buChar char="O"/>
            </a:pPr>
            <a:r>
              <a:rPr lang="en-US" sz="2100">
                <a:solidFill>
                  <a:srgbClr val="802017"/>
                </a:solidFill>
                <a:latin typeface="Franklin Gothic Book"/>
              </a:rPr>
              <a:t>Create – </a:t>
            </a:r>
            <a:r>
              <a:rPr lang="en-US" sz="2100">
                <a:solidFill>
                  <a:srgbClr val="000000"/>
                </a:solidFill>
                <a:latin typeface="Franklin Gothic Book"/>
              </a:rPr>
              <a:t>δημιουργεί έναν κόμβο σε μία θέση στο δέντρο.</a:t>
            </a:r>
            <a:endParaRPr/>
          </a:p>
          <a:p>
            <a:pPr>
              <a:buSzPct val="85000"/>
              <a:buFont typeface="Brush Script MT"/>
              <a:buChar char="O"/>
            </a:pPr>
            <a:r>
              <a:rPr lang="en-US" sz="2100">
                <a:solidFill>
                  <a:srgbClr val="802017"/>
                </a:solidFill>
                <a:latin typeface="Franklin Gothic Book"/>
              </a:rPr>
              <a:t>Delete – </a:t>
            </a:r>
            <a:r>
              <a:rPr lang="en-US" sz="2100">
                <a:solidFill>
                  <a:srgbClr val="000000"/>
                </a:solidFill>
                <a:latin typeface="Franklin Gothic Book"/>
              </a:rPr>
              <a:t>διαγράφει ένα κόμβο.</a:t>
            </a:r>
            <a:endParaRPr/>
          </a:p>
          <a:p>
            <a:pPr>
              <a:buSzPct val="85000"/>
              <a:buFont typeface="Brush Script MT"/>
              <a:buChar char="O"/>
            </a:pPr>
            <a:r>
              <a:rPr lang="en-US" sz="2100">
                <a:solidFill>
                  <a:srgbClr val="802017"/>
                </a:solidFill>
                <a:latin typeface="Franklin Gothic Book"/>
              </a:rPr>
              <a:t>Exists – </a:t>
            </a:r>
            <a:r>
              <a:rPr lang="en-US" sz="2100">
                <a:solidFill>
                  <a:srgbClr val="000000"/>
                </a:solidFill>
                <a:latin typeface="Franklin Gothic Book"/>
              </a:rPr>
              <a:t>αναζήτηση ενός κόμβου σε μία θέση.</a:t>
            </a:r>
            <a:endParaRPr/>
          </a:p>
          <a:p>
            <a:pPr>
              <a:buSzPct val="85000"/>
              <a:buFont typeface="Brush Script MT"/>
              <a:buChar char="O"/>
            </a:pPr>
            <a:r>
              <a:rPr lang="en-US" sz="2100">
                <a:solidFill>
                  <a:srgbClr val="802017"/>
                </a:solidFill>
                <a:latin typeface="Franklin Gothic Book"/>
              </a:rPr>
              <a:t>Get data – </a:t>
            </a:r>
            <a:r>
              <a:rPr lang="en-US" sz="2100">
                <a:solidFill>
                  <a:srgbClr val="000000"/>
                </a:solidFill>
                <a:latin typeface="Franklin Gothic Book"/>
              </a:rPr>
              <a:t>διαβάζει τα δεδομένα από έναν κόμβο.</a:t>
            </a:r>
            <a:endParaRPr/>
          </a:p>
          <a:p>
            <a:pPr>
              <a:buSzPct val="85000"/>
              <a:buFont typeface="Brush Script MT"/>
              <a:buChar char="O"/>
            </a:pPr>
            <a:r>
              <a:rPr lang="en-US" sz="2100">
                <a:solidFill>
                  <a:srgbClr val="802017"/>
                </a:solidFill>
                <a:latin typeface="Franklin Gothic Book"/>
              </a:rPr>
              <a:t>Set data – </a:t>
            </a:r>
            <a:r>
              <a:rPr lang="en-US" sz="2100">
                <a:solidFill>
                  <a:srgbClr val="000000"/>
                </a:solidFill>
                <a:latin typeface="Franklin Gothic Book"/>
              </a:rPr>
              <a:t>γράφει δεδομένα σε ένα κόμβο.</a:t>
            </a:r>
            <a:endParaRPr/>
          </a:p>
          <a:p>
            <a:pPr>
              <a:buSzPct val="85000"/>
              <a:buFont typeface="Brush Script MT"/>
              <a:buChar char="O"/>
            </a:pPr>
            <a:r>
              <a:rPr lang="en-US" sz="2100">
                <a:solidFill>
                  <a:srgbClr val="802017"/>
                </a:solidFill>
                <a:latin typeface="Franklin Gothic Book"/>
              </a:rPr>
              <a:t>Get children – </a:t>
            </a:r>
            <a:r>
              <a:rPr lang="en-US" sz="2100">
                <a:solidFill>
                  <a:srgbClr val="000000"/>
                </a:solidFill>
                <a:latin typeface="Franklin Gothic Book"/>
              </a:rPr>
              <a:t>ανακτά μια λίστα με τα παιδιά ενός κόμβου.</a:t>
            </a:r>
            <a:endParaRPr/>
          </a:p>
          <a:p>
            <a:pPr>
              <a:buSzPct val="85000"/>
              <a:buFont typeface="Brush Script MT"/>
              <a:buChar char="O"/>
            </a:pPr>
            <a:r>
              <a:rPr lang="en-US" sz="2100">
                <a:solidFill>
                  <a:srgbClr val="802017"/>
                </a:solidFill>
                <a:latin typeface="Franklin Gothic Book"/>
              </a:rPr>
              <a:t>Sync – </a:t>
            </a:r>
            <a:r>
              <a:rPr lang="en-US" sz="2100">
                <a:solidFill>
                  <a:srgbClr val="000000"/>
                </a:solidFill>
                <a:latin typeface="Franklin Gothic Book"/>
              </a:rPr>
              <a:t>περιμένει τα δεδομένα να διαδοθούν.</a:t>
            </a:r>
            <a:endParaRPr/>
          </a:p>
          <a:p>
            <a:endParaRP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1095120" y="817560"/>
            <a:ext cx="6964560" cy="1201680"/>
          </a:xfrm>
          <a:prstGeom prst="rect">
            <a:avLst/>
          </a:prstGeom>
        </p:spPr>
        <p:txBody>
          <a:bodyPr lIns="90000" tIns="45000" rIns="90000" bIns="45000" anchor="ctr"/>
          <a:lstStyle/>
          <a:p>
            <a:pPr algn="ctr"/>
            <a:r>
              <a:rPr lang="en-US" sz="4400">
                <a:solidFill>
                  <a:srgbClr val="000000"/>
                </a:solidFill>
                <a:latin typeface="Constantia"/>
              </a:rPr>
              <a:t>Παράδειγμα                 producer-consumer</a:t>
            </a:r>
            <a:endParaRPr/>
          </a:p>
        </p:txBody>
      </p:sp>
      <p:sp>
        <p:nvSpPr>
          <p:cNvPr id="116" name="CustomShape 2"/>
          <p:cNvSpPr/>
          <p:nvPr/>
        </p:nvSpPr>
        <p:spPr>
          <a:xfrm>
            <a:off x="1043640" y="2119320"/>
            <a:ext cx="7272000" cy="3603240"/>
          </a:xfrm>
          <a:prstGeom prst="rect">
            <a:avLst/>
          </a:prstGeom>
        </p:spPr>
        <p:txBody>
          <a:bodyPr lIns="90000" tIns="45000" rIns="90000" bIns="45000"/>
          <a:lstStyle/>
          <a:p>
            <a:r>
              <a:rPr lang="en-US">
                <a:solidFill>
                  <a:srgbClr val="000000"/>
                </a:solidFill>
                <a:latin typeface="Franklin Gothic Book"/>
              </a:rPr>
              <a:t>boolean produce(int i) throws KeeperException,InterruptedException</a:t>
            </a:r>
            <a:endParaRPr/>
          </a:p>
          <a:p>
            <a:r>
              <a:rPr lang="en-US">
                <a:solidFill>
                  <a:srgbClr val="000000"/>
                </a:solidFill>
                <a:latin typeface="Franklin Gothic Book"/>
              </a:rPr>
              <a:t>{</a:t>
            </a:r>
            <a:endParaRPr/>
          </a:p>
          <a:p>
            <a:r>
              <a:rPr lang="en-US">
                <a:solidFill>
                  <a:srgbClr val="000000"/>
                </a:solidFill>
                <a:latin typeface="Franklin Gothic Book"/>
              </a:rPr>
              <a:t>   ByteBuffer b = ByteBuffer.allocate(4);</a:t>
            </a:r>
            <a:endParaRPr/>
          </a:p>
          <a:p>
            <a:r>
              <a:rPr lang="en-US">
                <a:solidFill>
                  <a:srgbClr val="000000"/>
                </a:solidFill>
                <a:latin typeface="Franklin Gothic Book"/>
              </a:rPr>
              <a:t>    byte[] value;</a:t>
            </a:r>
            <a:endParaRPr/>
          </a:p>
          <a:p>
            <a:r>
              <a:rPr lang="en-US">
                <a:solidFill>
                  <a:srgbClr val="000000"/>
                </a:solidFill>
                <a:latin typeface="Franklin Gothic Book"/>
              </a:rPr>
              <a:t>   // Add child with value i </a:t>
            </a:r>
            <a:endParaRPr/>
          </a:p>
          <a:p>
            <a:r>
              <a:rPr lang="en-US">
                <a:solidFill>
                  <a:srgbClr val="000000"/>
                </a:solidFill>
                <a:latin typeface="Franklin Gothic Book"/>
              </a:rPr>
              <a:t>   b.putInt(i); </a:t>
            </a:r>
            <a:endParaRPr/>
          </a:p>
          <a:p>
            <a:r>
              <a:rPr lang="en-US">
                <a:solidFill>
                  <a:srgbClr val="000000"/>
                </a:solidFill>
                <a:latin typeface="Franklin Gothic Book"/>
              </a:rPr>
              <a:t>   value = b.array(); </a:t>
            </a:r>
            <a:endParaRPr/>
          </a:p>
          <a:p>
            <a:r>
              <a:rPr lang="en-US">
                <a:solidFill>
                  <a:srgbClr val="000000"/>
                </a:solidFill>
                <a:latin typeface="Franklin Gothic Book"/>
              </a:rPr>
              <a:t>   zk.create(root + "/element", value, Ids.OPEN_ACL_UNSAFE,       CreateMode.PERSISTENT_SEQUENTIAL);</a:t>
            </a:r>
            <a:endParaRPr/>
          </a:p>
          <a:p>
            <a:r>
              <a:rPr lang="en-US">
                <a:solidFill>
                  <a:srgbClr val="000000"/>
                </a:solidFill>
                <a:latin typeface="Franklin Gothic Book"/>
              </a:rPr>
              <a:t>    return true; </a:t>
            </a:r>
            <a:endParaRPr/>
          </a:p>
          <a:p>
            <a:r>
              <a:rPr lang="en-US">
                <a:solidFill>
                  <a:srgbClr val="000000"/>
                </a:solidFill>
                <a:latin typeface="Franklin Gothic Book"/>
              </a:rPr>
              <a:t>}</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1015</Words>
  <Application>Microsoft Office PowerPoint</Application>
  <PresentationFormat>On-screen Show (4:3)</PresentationFormat>
  <Paragraphs>114</Paragraphs>
  <Slides>16</Slides>
  <Notes>1</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ghajdi01</dc:creator>
  <cp:lastModifiedBy>ghajdi01</cp:lastModifiedBy>
  <cp:revision>1</cp:revision>
  <dcterms:modified xsi:type="dcterms:W3CDTF">2013-04-26T10:41:46Z</dcterms:modified>
</cp:coreProperties>
</file>