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6"/>
  </p:notesMasterIdLst>
  <p:sldIdLst>
    <p:sldId id="258" r:id="rId2"/>
    <p:sldId id="259" r:id="rId3"/>
    <p:sldId id="26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63" r:id="rId14"/>
    <p:sldId id="272" r:id="rId15"/>
    <p:sldId id="273" r:id="rId16"/>
    <p:sldId id="274" r:id="rId17"/>
    <p:sldId id="292" r:id="rId18"/>
    <p:sldId id="291" r:id="rId19"/>
    <p:sldId id="275" r:id="rId20"/>
    <p:sldId id="276" r:id="rId21"/>
    <p:sldId id="277" r:id="rId22"/>
    <p:sldId id="278" r:id="rId23"/>
    <p:sldId id="290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FFAA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78" autoAdjust="0"/>
  </p:normalViewPr>
  <p:slideViewPr>
    <p:cSldViewPr>
      <p:cViewPr varScale="1">
        <p:scale>
          <a:sx n="100" d="100"/>
          <a:sy n="100" d="100"/>
        </p:scale>
        <p:origin x="-18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E19DE-4E09-429C-AA2C-814C97CF3CA8}" type="datetimeFigureOut">
              <a:rPr lang="en-US" smtClean="0"/>
              <a:t>5/6/2014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3483B-7F96-4AC6-9ACF-E4DC1BE22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0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483B-7F96-4AC6-9ACF-E4DC1BE222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63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483B-7F96-4AC6-9ACF-E4DC1BE222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82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483B-7F96-4AC6-9ACF-E4DC1BE222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02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31E69-C4D0-4AA2-BACD-A40287FE01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41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483B-7F96-4AC6-9ACF-E4DC1BE222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00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483B-7F96-4AC6-9ACF-E4DC1BE222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42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483B-7F96-4AC6-9ACF-E4DC1BE222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76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483B-7F96-4AC6-9ACF-E4DC1BE222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90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483B-7F96-4AC6-9ACF-E4DC1BE222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38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483B-7F96-4AC6-9ACF-E4DC1BE222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32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483B-7F96-4AC6-9ACF-E4DC1BE222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9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14245-4D5E-422C-AC1A-E91760F8FA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44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483B-7F96-4AC6-9ACF-E4DC1BE222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4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C14245-4D5E-422C-AC1A-E91760F8FA0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81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483B-7F96-4AC6-9ACF-E4DC1BE222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8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483B-7F96-4AC6-9ACF-E4DC1BE222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483B-7F96-4AC6-9ACF-E4DC1BE222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15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483B-7F96-4AC6-9ACF-E4DC1BE222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44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E31E69-C4D0-4AA2-BACD-A40287FE01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3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483B-7F96-4AC6-9ACF-E4DC1BE222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73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483B-7F96-4AC6-9ACF-E4DC1BE222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5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55976" y="6356350"/>
            <a:ext cx="2289048" cy="365760"/>
          </a:xfrm>
        </p:spPr>
        <p:txBody>
          <a:bodyPr/>
          <a:lstStyle/>
          <a:p>
            <a:fld id="{19EDBCFB-CB3A-4A02-8954-B37E01775460}" type="datetime1">
              <a:rPr lang="en-GB" smtClean="0"/>
              <a:t>06/05/2014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560" y="6381328"/>
            <a:ext cx="3505200" cy="365760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 dirty="0" smtClean="0"/>
              <a:t>EPL371 – Systems Programming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7264" y="6381328"/>
            <a:ext cx="1981200" cy="365760"/>
          </a:xfrm>
        </p:spPr>
        <p:txBody>
          <a:bodyPr/>
          <a:lstStyle>
            <a:lvl1pPr algn="r">
              <a:defRPr/>
            </a:lvl1pPr>
          </a:lstStyle>
          <a:p>
            <a:fld id="{55153BAD-1305-44C1-BD1A-8B752FE9F3B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B2E7-067E-4AEC-978A-EE0AED7D3A01}" type="datetime1">
              <a:rPr lang="en-GB" smtClean="0"/>
              <a:t>06/05/2014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EPL371 – Systems Programming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3BAD-1305-44C1-BD1A-8B752FE9F3B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36FB-23E2-4EBC-8981-488B71653468}" type="datetime1">
              <a:rPr lang="en-GB" smtClean="0"/>
              <a:t>06/05/2014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EPL371 – Systems Programming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3BAD-1305-44C1-BD1A-8B752FE9F3B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B3B11-0B9D-4CBE-870E-5AF532AFAEFC}" type="datetime1">
              <a:rPr lang="en-GB" smtClean="0"/>
              <a:t>06/05/2014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smtClean="0"/>
              <a:t>EPL371 – Systems Programming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3BAD-1305-44C1-BD1A-8B752FE9F3B1}" type="slidenum">
              <a:rPr lang="en-GB" smtClean="0"/>
              <a:t>‹#›</a:t>
            </a:fld>
            <a:endParaRPr lang="en-GB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299176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0870F18-80FE-4388-849F-F44119CBBAA4}" type="datetime1">
              <a:rPr lang="en-GB" smtClean="0"/>
              <a:t>06/05/2014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11560" y="6381328"/>
            <a:ext cx="3505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GB" dirty="0" smtClean="0"/>
              <a:t>EPL371 – Systems Programming</a:t>
            </a:r>
            <a:endParaRPr lang="en-GB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695256" y="6381328"/>
            <a:ext cx="1981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55153BAD-1305-44C1-BD1A-8B752FE9F3B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60" r:id="rId2"/>
    <p:sldLayoutId id="2147483761" r:id="rId3"/>
    <p:sldLayoutId id="2147483762" r:id="rId4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agilevi/android-pedometer" TargetMode="External"/><Relationship Id="rId3" Type="http://schemas.openxmlformats.org/officeDocument/2006/relationships/hyperlink" Target="http://mdmconferences.org/mdm2012/" TargetMode="External"/><Relationship Id="rId7" Type="http://schemas.openxmlformats.org/officeDocument/2006/relationships/hyperlink" Target="http://research.microsoft.com/en-us/events/ipsn2014indoorlocalizatinocompetition/" TargetMode="External"/><Relationship Id="rId2" Type="http://schemas.openxmlformats.org/officeDocument/2006/relationships/hyperlink" Target="http://www.cs.ucy.ac.cy/~dzeina/papers/mdm12-airplace-demo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anyplace.cs.ucy.ac.cy/" TargetMode="External"/><Relationship Id="rId11" Type="http://schemas.openxmlformats.org/officeDocument/2006/relationships/hyperlink" Target="http://archive.wired.com/wired/archive/14.06/crowds.html" TargetMode="External"/><Relationship Id="rId5" Type="http://schemas.openxmlformats.org/officeDocument/2006/relationships/hyperlink" Target="http://www.sigmobile.org/mobisys/2012/index.php" TargetMode="External"/><Relationship Id="rId10" Type="http://schemas.openxmlformats.org/officeDocument/2006/relationships/hyperlink" Target="http://www.gizmag.com/inside-app-indoor-navigation/30702/" TargetMode="External"/><Relationship Id="rId4" Type="http://schemas.openxmlformats.org/officeDocument/2006/relationships/hyperlink" Target="http://www.cs.ucy.ac.cy/~dzeina/papers/mobisys12-airplace-demo.pdf" TargetMode="External"/><Relationship Id="rId9" Type="http://schemas.openxmlformats.org/officeDocument/2006/relationships/hyperlink" Target="http://www.gizmag.com/led-rf-product-location-system/21247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AirPlace</a:t>
            </a:r>
            <a:endParaRPr lang="en-US" sz="4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C:\Users\Kyriakos\Desktop\dms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66833"/>
            <a:ext cx="2520279" cy="189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Kyriakos\Desktop\kios_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122" y="2197542"/>
            <a:ext cx="3143382" cy="133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Kyriakos\Desktop\ucy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94" y="5325980"/>
            <a:ext cx="2798737" cy="98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804589" y="5483792"/>
            <a:ext cx="3632448" cy="92952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Kyriakos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Georgiou</a:t>
            </a:r>
          </a:p>
          <a:p>
            <a:pPr marL="0" indent="0" algn="r">
              <a:buNone/>
            </a:pP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Athina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Paphitou</a:t>
            </a:r>
            <a:endParaRPr lang="el-GR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r">
              <a:buNone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Maria Christodoulou</a:t>
            </a:r>
            <a:endParaRPr lang="el-GR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3BAD-1305-44C1-BD1A-8B752FE9F3B1}" type="slidenum">
              <a:rPr lang="en-GB" smtClean="0"/>
              <a:t>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1560" y="6381328"/>
            <a:ext cx="3505200" cy="365760"/>
          </a:xfrm>
        </p:spPr>
        <p:txBody>
          <a:bodyPr/>
          <a:lstStyle/>
          <a:p>
            <a:r>
              <a:rPr lang="en-GB" dirty="0" smtClean="0"/>
              <a:t>EPL371 – Systems 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76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Distribution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All samples collected on a specific location are averaged and merged in a single file.</a:t>
            </a:r>
          </a:p>
          <a:p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Reduced noise (e.g. varying RSS)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Exaggerated measurements (e.g. malfunctioning hardware)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Minimum download file size (for the tracking app).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3BAD-1305-44C1-BD1A-8B752FE9F3B1}" type="slidenum">
              <a:rPr lang="en-GB" smtClean="0"/>
              <a:t>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EPL371 – Systems Programming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09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Tracker – Find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Positioning client.</a:t>
            </a:r>
          </a:p>
          <a:p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Downloads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radiomap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for a specific building and positioning algorithm parameters from distribution server</a:t>
            </a:r>
          </a:p>
          <a:p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 descr="http://www2.ucy.ac.cy/~laoudias/pages/platform/images/FindM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295354"/>
            <a:ext cx="2469976" cy="48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3BAD-1305-44C1-BD1A-8B752FE9F3B1}" type="slidenum">
              <a:rPr lang="en-GB" smtClean="0"/>
              <a:t>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EPL371 – Systems Programming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Tracker – Find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 can select their preferred positioning algorithm.</a:t>
            </a:r>
          </a:p>
          <a:p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‘</a:t>
            </a:r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Find Me Indoor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’ button positions user on the map.</a:t>
            </a:r>
          </a:p>
          <a:p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‘</a:t>
            </a:r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Track Me On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’ button allows real-time indoor navigation.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24" name="Picture 4" descr="http://www2.ucy.ac.cy/~laoudias/pages/platform/images/FindMe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340768"/>
            <a:ext cx="2476880" cy="490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3BAD-1305-44C1-BD1A-8B752FE9F3B1}" type="slidenum">
              <a:rPr lang="en-GB" smtClean="0"/>
              <a:t>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EPL371 – Systems Programming</a:t>
            </a:r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6228184" y="3645024"/>
            <a:ext cx="496656" cy="432048"/>
          </a:xfrm>
          <a:prstGeom prst="straightConnector1">
            <a:avLst/>
          </a:prstGeom>
          <a:ln w="984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22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Crowdsourcing and </a:t>
            </a:r>
            <a:r>
              <a:rPr lang="en-US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AirPlace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69158"/>
            <a:ext cx="4040188" cy="639762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716016" y="2060848"/>
            <a:ext cx="4041775" cy="639762"/>
          </a:xfrm>
        </p:spPr>
        <p:txBody>
          <a:bodyPr/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12812" y="2708920"/>
            <a:ext cx="4267200" cy="3951288"/>
          </a:xfrm>
        </p:spPr>
        <p:txBody>
          <a:bodyPr/>
          <a:lstStyle/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Multiple RSS mappings for various buildings</a:t>
            </a: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Collaborative effort</a:t>
            </a: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User involvement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3000" y="2718072"/>
            <a:ext cx="3886200" cy="3951288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Malicious users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Incentives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09350"/>
            <a:ext cx="717012" cy="831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4986944" y="2137866"/>
            <a:ext cx="586785" cy="574169"/>
            <a:chOff x="3898193" y="1525006"/>
            <a:chExt cx="915567" cy="895882"/>
          </a:xfrm>
        </p:grpSpPr>
        <p:sp>
          <p:nvSpPr>
            <p:cNvPr id="9" name="Multiply 8"/>
            <p:cNvSpPr/>
            <p:nvPr/>
          </p:nvSpPr>
          <p:spPr>
            <a:xfrm>
              <a:off x="3898194" y="1525006"/>
              <a:ext cx="915566" cy="895882"/>
            </a:xfrm>
            <a:prstGeom prst="mathMultiply">
              <a:avLst>
                <a:gd name="adj1" fmla="val 1424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898193" y="1525006"/>
              <a:ext cx="915566" cy="895882"/>
            </a:xfrm>
            <a:prstGeom prst="ellipse">
              <a:avLst/>
            </a:prstGeom>
            <a:noFill/>
            <a:ln w="28575">
              <a:solidFill>
                <a:srgbClr val="C4C4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39552" y="1311151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Logger app allows users to contribute collected RSS values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3BAD-1305-44C1-BD1A-8B752FE9F3B1}" type="slidenum">
              <a:rPr lang="en-GB" smtClean="0"/>
              <a:t>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EPL371 – Systems Programming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66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What we had to implement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4040188" cy="685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Until now…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>
          <a:xfrm>
            <a:off x="4648200" y="1124744"/>
            <a:ext cx="4041775" cy="685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Logger application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36911"/>
            <a:ext cx="2088232" cy="4135289"/>
          </a:xfrm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8200" y="2132856"/>
            <a:ext cx="4038600" cy="4038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user touches on a point on the floor plan and presses the record button.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application receives N signal samples.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samples are associated with the specific spot on the floor plan and log files are created</a:t>
            </a:r>
            <a:r>
              <a:rPr lang="el-GR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3BAD-1305-44C1-BD1A-8B752FE9F3B1}" type="slidenum">
              <a:rPr lang="en-GB" smtClean="0"/>
              <a:t>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EPL371 – Systems Programming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79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058007"/>
            <a:ext cx="2088232" cy="413528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What we had to implement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4040188" cy="63976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 implementation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112838"/>
            <a:ext cx="4041775" cy="63976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Logger application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070000"/>
            <a:ext cx="4041775" cy="39512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user touches on a spot and immediately starts walking in a straight line.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Wi-Fi samples are gathered continuously.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Standing/walking detector.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When the user stops walking they touch the spot representing their final location.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3BAD-1305-44C1-BD1A-8B752FE9F3B1}" type="slidenum">
              <a:rPr lang="en-GB" smtClean="0"/>
              <a:t>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EPL371 – Systems Programming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33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What we had to implement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RSS samples are then distributed evenly along the points on the line the user has walked.</a:t>
            </a: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distance between the two spots is already known.</a:t>
            </a: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Standing/walking detector is used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When the user is standing, all samples received at that location are associated with it.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That location is marked as one point on the straight line.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3BAD-1305-44C1-BD1A-8B752FE9F3B1}" type="slidenum">
              <a:rPr lang="en-GB" smtClean="0"/>
              <a:t>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EPL371 – Systems Programming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1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Movement detection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EPL371 – Systems Programming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3BAD-1305-44C1-BD1A-8B752FE9F3B1}" type="slidenum">
              <a:rPr lang="en-GB" smtClean="0"/>
              <a:pPr/>
              <a:t>17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583" y="1916832"/>
            <a:ext cx="5982833" cy="43755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30899" y="1381706"/>
                <a:ext cx="3682199" cy="4492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l-GR" sz="24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l-GR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l-GR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l-GR" sz="24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899" y="1381706"/>
                <a:ext cx="3682199" cy="44922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7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59088"/>
            <a:ext cx="8229600" cy="1065656"/>
          </a:xfrm>
        </p:spPr>
        <p:txBody>
          <a:bodyPr>
            <a:normAutofit/>
          </a:bodyPr>
          <a:lstStyle/>
          <a:p>
            <a:pPr algn="ctr"/>
            <a:r>
              <a:rPr lang="en-US" sz="4400" smtClean="0">
                <a:latin typeface="Segoe UI" panose="020B0502040204020203" pitchFamily="34" charset="0"/>
                <a:cs typeface="Segoe UI" panose="020B0502040204020203" pitchFamily="34" charset="0"/>
              </a:rPr>
              <a:t>Movement detection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EPL371 – Systems Programming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3BAD-1305-44C1-BD1A-8B752FE9F3B1}" type="slidenum">
              <a:rPr lang="en-GB" smtClean="0"/>
              <a:pPr/>
              <a:t>18</a:t>
            </a:fld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80" y="1404032"/>
            <a:ext cx="3753334" cy="3177096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425" y="3645024"/>
            <a:ext cx="6632575" cy="2643187"/>
          </a:xfrm>
        </p:spPr>
      </p:pic>
    </p:spTree>
    <p:extLst>
      <p:ext uri="{BB962C8B-B14F-4D97-AF65-F5344CB8AC3E}">
        <p14:creationId xmlns:p14="http://schemas.microsoft.com/office/powerpoint/2010/main" val="198677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Execution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User movement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419600" y="1341437"/>
            <a:ext cx="4495800" cy="4525963"/>
          </a:xfrm>
        </p:spPr>
        <p:txBody>
          <a:bodyPr>
            <a:noAutofit/>
          </a:bodyPr>
          <a:lstStyle/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#RSS samples = 20</a:t>
            </a:r>
          </a:p>
          <a:p>
            <a:pPr lvl="1"/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of them when the user was standing</a:t>
            </a:r>
          </a:p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Total distance = 10m</a:t>
            </a:r>
          </a:p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Starting point (2,0)</a:t>
            </a:r>
          </a:p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Ending point (2,10)</a:t>
            </a:r>
          </a:p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So now we have</a:t>
            </a:r>
          </a:p>
          <a:p>
            <a:pPr lvl="1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(2,0) – 1 sample – S1</a:t>
            </a:r>
          </a:p>
          <a:p>
            <a:pPr lvl="1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(2,1) – 1 sample – S2</a:t>
            </a:r>
          </a:p>
          <a:p>
            <a:pPr lvl="1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(2,2) – 1 sample – S3</a:t>
            </a:r>
          </a:p>
          <a:p>
            <a:pPr lvl="1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(2,3) – 1 sample – S4</a:t>
            </a:r>
          </a:p>
          <a:p>
            <a:pPr lvl="1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(2,4) – 1 sample – S5</a:t>
            </a:r>
          </a:p>
          <a:p>
            <a:pPr lvl="1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(2,5) – 9 samples – S6-S14</a:t>
            </a:r>
          </a:p>
          <a:p>
            <a:pPr lvl="1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(2,6) – 1 sample – S15</a:t>
            </a:r>
          </a:p>
          <a:p>
            <a:pPr lvl="1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(2,7) – 1 sample – S16</a:t>
            </a:r>
          </a:p>
          <a:p>
            <a:pPr lvl="1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(2,8) – 1 sample – S17</a:t>
            </a:r>
          </a:p>
          <a:p>
            <a:pPr lvl="1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(2,9) – 1 sample – S18</a:t>
            </a:r>
          </a:p>
          <a:p>
            <a:pPr lvl="1"/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(2,10) – 1 sample – S19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90600" y="2286000"/>
            <a:ext cx="0" cy="365760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1219200" y="4419600"/>
            <a:ext cx="304800" cy="15240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Notched Right Arrow 9"/>
          <p:cNvSpPr/>
          <p:nvPr/>
        </p:nvSpPr>
        <p:spPr>
          <a:xfrm rot="10800000">
            <a:off x="1219200" y="4152899"/>
            <a:ext cx="838200" cy="1143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52600" y="2609165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Walk 5m.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Samples collected:5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36834" y="4858434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Walk 5m.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Samples collected: 6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99290" y="3829733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Stand.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Samples collected: 9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1219200" y="2514600"/>
            <a:ext cx="304800" cy="15240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3BAD-1305-44C1-BD1A-8B752FE9F3B1}" type="slidenum">
              <a:rPr lang="en-GB" smtClean="0"/>
              <a:t>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EPL371 – Systems Programming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32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AirPlace</a:t>
            </a:r>
            <a:endParaRPr 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Indoor positioning system</a:t>
            </a:r>
          </a:p>
          <a:p>
            <a:pPr lvl="1"/>
            <a:r>
              <a:rPr lang="en-US" sz="36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</a:t>
            </a:r>
            <a:r>
              <a:rPr lang="en-US" sz="36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Wi-Fi </a:t>
            </a:r>
            <a:r>
              <a:rPr lang="en-US" sz="36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fingerprinting</a:t>
            </a:r>
            <a:endParaRPr lang="en-US" sz="36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4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Android smartphones</a:t>
            </a:r>
          </a:p>
          <a:p>
            <a:pPr lvl="1"/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Flexible Wi-Fi API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eceived </a:t>
            </a: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ignal </a:t>
            </a:r>
            <a:r>
              <a:rPr lang="en-US" sz="24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trength)</a:t>
            </a:r>
          </a:p>
          <a:p>
            <a:pPr lvl="1"/>
            <a:r>
              <a:rPr lang="en-US" sz="36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Sensor rich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(Accelerometer, Gyroscope, </a:t>
            </a:r>
            <a:r>
              <a:rPr lang="en-US" sz="24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etc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endParaRPr lang="en-US" sz="28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US" sz="2400" b="1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979" y="3789040"/>
            <a:ext cx="1296144" cy="152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7264" y="6381328"/>
            <a:ext cx="1981200" cy="365760"/>
          </a:xfrm>
        </p:spPr>
        <p:txBody>
          <a:bodyPr/>
          <a:lstStyle/>
          <a:p>
            <a:fld id="{55153BAD-1305-44C1-BD1A-8B752FE9F3B1}" type="slidenum">
              <a:rPr lang="en-GB" smtClean="0"/>
              <a:t>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560" y="6381328"/>
            <a:ext cx="3505200" cy="365760"/>
          </a:xfrm>
        </p:spPr>
        <p:txBody>
          <a:bodyPr/>
          <a:lstStyle/>
          <a:p>
            <a:r>
              <a:rPr lang="en-GB" dirty="0" smtClean="0"/>
              <a:t>EPL371 – Systems 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952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What we accomplished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 more intuitive way of RSS logging.</a:t>
            </a:r>
          </a:p>
          <a:p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Less user interaction.</a:t>
            </a:r>
          </a:p>
          <a:p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3BAD-1305-44C1-BD1A-8B752FE9F3B1}" type="slidenum">
              <a:rPr lang="en-GB" smtClean="0"/>
              <a:t>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EPL371 – Systems Programming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76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latin typeface="Segoe UI" panose="020B0502040204020203" pitchFamily="34" charset="0"/>
                <a:cs typeface="Segoe UI" panose="020B0502040204020203" pitchFamily="34" charset="0"/>
              </a:rPr>
              <a:t>AirPlace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 – To sum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8229600" cy="4896544"/>
          </a:xfrm>
        </p:spPr>
        <p:txBody>
          <a:bodyPr>
            <a:normAutofit/>
          </a:bodyPr>
          <a:lstStyle/>
          <a:p>
            <a:pPr marL="457200" lvl="1" indent="-457200"/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Indoor localization</a:t>
            </a:r>
          </a:p>
          <a:p>
            <a:pPr marL="548640" lvl="3" indent="0">
              <a:buNone/>
            </a:pPr>
            <a:r>
              <a:rPr lang="en-US" sz="27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7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 – </a:t>
            </a: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Wi-Fi fingerprinting</a:t>
            </a:r>
          </a:p>
          <a:p>
            <a:pPr marL="457200" lvl="1" indent="-457200"/>
            <a:endParaRPr lang="en-US" sz="32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-457200"/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Infrastructure independent</a:t>
            </a:r>
          </a:p>
          <a:p>
            <a:pPr marL="0" lvl="1" indent="0">
              <a:buNone/>
            </a:pPr>
            <a:endParaRPr lang="en-US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-457200"/>
            <a:r>
              <a:rPr lang="en-US" sz="32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Low network usage</a:t>
            </a:r>
          </a:p>
          <a:p>
            <a:pPr marL="274320" lvl="2" indent="0">
              <a:buNone/>
            </a:pPr>
            <a:r>
              <a:rPr lang="en-US" sz="28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– position is calculated locally on the </a:t>
            </a:r>
            <a:r>
              <a:rPr 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device</a:t>
            </a:r>
          </a:p>
          <a:p>
            <a:pPr marL="274320" lvl="2" indent="0">
              <a:buNone/>
            </a:pPr>
            <a:endParaRPr lang="en-US" sz="28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-457200"/>
            <a:r>
              <a:rPr lang="en-US" sz="32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Privacy</a:t>
            </a:r>
          </a:p>
          <a:p>
            <a:pPr marL="457200" lvl="1" indent="-457200"/>
            <a:endParaRPr lang="en-US" sz="32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3BAD-1305-44C1-BD1A-8B752FE9F3B1}" type="slidenum">
              <a:rPr lang="en-GB" smtClean="0"/>
              <a:t>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EPL371 – Systems Programming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80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671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Recent Award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2132856"/>
            <a:ext cx="8229600" cy="4392488"/>
          </a:xfrm>
        </p:spPr>
        <p:txBody>
          <a:bodyPr/>
          <a:lstStyle/>
          <a:p>
            <a:pPr marL="0" indent="0" algn="ctr">
              <a:buNone/>
            </a:pPr>
            <a:r>
              <a:rPr lang="en-US" sz="115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11500" baseline="30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nd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place at</a:t>
            </a:r>
          </a:p>
          <a:p>
            <a:pPr marL="0" indent="0" algn="ctr">
              <a:buNone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Microsoft Research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Indoor Localization Contest (IPSN'14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 in Berlin, Germany.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3BAD-1305-44C1-BD1A-8B752FE9F3B1}" type="slidenum">
              <a:rPr lang="en-GB" smtClean="0"/>
              <a:t>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EPL371 – Systems Programming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24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4072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Thank you 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your attention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3BAD-1305-44C1-BD1A-8B752FE9F3B1}" type="slidenum">
              <a:rPr lang="en-GB" smtClean="0"/>
              <a:t>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EPL371 – Systems Programming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8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469081" y="1269008"/>
            <a:ext cx="8207375" cy="504031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600" b="1" i="0" dirty="0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[C42]</a:t>
            </a:r>
            <a:r>
              <a:rPr lang="en-US" sz="1600" b="0" i="0" dirty="0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b="1" i="0" dirty="0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US" sz="1600" b="1" i="0" u="none" strike="noStrike" dirty="0" smtClean="0">
                <a:solidFill>
                  <a:srgbClr val="2D2D2F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The </a:t>
            </a:r>
            <a:r>
              <a:rPr lang="en-US" sz="1600" b="1" i="0" u="none" strike="noStrike" dirty="0" err="1" smtClean="0">
                <a:solidFill>
                  <a:srgbClr val="2D2D2F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Airplace</a:t>
            </a:r>
            <a:r>
              <a:rPr lang="en-US" sz="1600" b="1" i="0" u="none" strike="noStrike" dirty="0" smtClean="0">
                <a:solidFill>
                  <a:srgbClr val="2D2D2F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2"/>
              </a:rPr>
              <a:t> Indoor Positioning Platform for Android Smartphones</a:t>
            </a:r>
            <a:r>
              <a:rPr lang="en-US" sz="1600" b="1" i="0" dirty="0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US" sz="1600" b="0" i="0" dirty="0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C. </a:t>
            </a:r>
            <a:r>
              <a:rPr lang="en-US" sz="1600" b="0" i="0" dirty="0" err="1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Laoudias</a:t>
            </a:r>
            <a:r>
              <a:rPr lang="en-US" sz="1600" b="0" i="0" dirty="0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G. </a:t>
            </a:r>
            <a:r>
              <a:rPr lang="en-US" sz="1600" b="0" i="0" dirty="0" err="1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Constantinou</a:t>
            </a:r>
            <a:r>
              <a:rPr lang="en-US" sz="1600" b="0" i="0" dirty="0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M. </a:t>
            </a:r>
            <a:r>
              <a:rPr lang="en-US" sz="1600" b="0" i="0" dirty="0" err="1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Constantinides</a:t>
            </a:r>
            <a:r>
              <a:rPr lang="en-US" sz="1600" b="0" i="0" dirty="0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S. </a:t>
            </a:r>
            <a:r>
              <a:rPr lang="en-US" sz="1600" b="0" i="0" dirty="0" err="1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Nicolaou</a:t>
            </a:r>
            <a:r>
              <a:rPr lang="en-US" sz="1600" b="0" i="0" dirty="0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D. </a:t>
            </a:r>
            <a:r>
              <a:rPr lang="en-US" sz="1600" b="0" i="0" dirty="0" err="1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Zeinalipour-Yazti</a:t>
            </a:r>
            <a:r>
              <a:rPr lang="en-US" sz="1600" b="0" i="0" dirty="0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C. G. </a:t>
            </a:r>
            <a:r>
              <a:rPr lang="en-US" sz="1600" b="0" i="0" dirty="0" err="1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Panayiotou</a:t>
            </a:r>
            <a:r>
              <a:rPr lang="en-US" sz="1600" b="0" i="0" dirty="0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b="1" i="0" dirty="0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"Proceedings of the 13th IEEE International Conference on Mobile Data Management"</a:t>
            </a:r>
            <a:r>
              <a:rPr lang="en-US" sz="1600" b="0" i="0" dirty="0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(</a:t>
            </a:r>
            <a:r>
              <a:rPr lang="en-US" sz="1600" b="1" i="0" u="none" strike="noStrike" dirty="0" smtClean="0">
                <a:solidFill>
                  <a:srgbClr val="2D2D2F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MDM '12</a:t>
            </a:r>
            <a:r>
              <a:rPr lang="en-US" sz="1600" b="0" i="0" dirty="0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), IEEE Computer Society, Pages: 312--315, Bangalore, India, ISBN: 978-0-7695-4713-8, </a:t>
            </a:r>
            <a:r>
              <a:rPr lang="en-US" sz="1600" b="1" i="0" dirty="0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2012</a:t>
            </a:r>
            <a:r>
              <a:rPr lang="en-US" sz="1600" b="0" i="0" dirty="0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l"/>
            <a:endParaRPr lang="en-US" sz="1600" dirty="0">
              <a:solidFill>
                <a:srgbClr val="40414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US" sz="1600" b="1" i="0" dirty="0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[C39]</a:t>
            </a:r>
            <a:r>
              <a:rPr lang="en-US" sz="1600" b="0" i="0" dirty="0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b="1" i="0" dirty="0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US" sz="1600" b="1" i="0" u="none" strike="noStrike" dirty="0" smtClean="0">
                <a:solidFill>
                  <a:srgbClr val="2D2D2F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Demo: the </a:t>
            </a:r>
            <a:r>
              <a:rPr lang="en-US" sz="1600" b="1" i="0" u="none" strike="noStrike" dirty="0" err="1" smtClean="0">
                <a:solidFill>
                  <a:srgbClr val="2D2D2F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airplace</a:t>
            </a:r>
            <a:r>
              <a:rPr lang="en-US" sz="1600" b="1" i="0" u="none" strike="noStrike" dirty="0" smtClean="0">
                <a:solidFill>
                  <a:srgbClr val="2D2D2F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 indoor positioning platform</a:t>
            </a:r>
            <a:r>
              <a:rPr lang="en-US" sz="1600" b="1" i="0" dirty="0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</a:t>
            </a:r>
            <a:r>
              <a:rPr lang="en-US" sz="1600" b="0" i="0" dirty="0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C. </a:t>
            </a:r>
            <a:r>
              <a:rPr lang="en-US" sz="1600" b="0" i="0" dirty="0" err="1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Laoudias</a:t>
            </a:r>
            <a:r>
              <a:rPr lang="en-US" sz="1600" b="0" i="0" dirty="0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G. </a:t>
            </a:r>
            <a:r>
              <a:rPr lang="en-US" sz="1600" b="0" i="0" dirty="0" err="1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Constantinou</a:t>
            </a:r>
            <a:r>
              <a:rPr lang="en-US" sz="1600" b="0" i="0" dirty="0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M. </a:t>
            </a:r>
            <a:r>
              <a:rPr lang="en-US" sz="1600" b="0" i="0" dirty="0" err="1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Constantinides</a:t>
            </a:r>
            <a:r>
              <a:rPr lang="en-US" sz="1600" b="0" i="0" dirty="0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S. </a:t>
            </a:r>
            <a:r>
              <a:rPr lang="en-US" sz="1600" b="0" i="0" dirty="0" err="1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Nicolaou</a:t>
            </a:r>
            <a:r>
              <a:rPr lang="en-US" sz="1600" b="0" i="0" dirty="0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D. </a:t>
            </a:r>
            <a:r>
              <a:rPr lang="en-US" sz="1600" b="0" i="0" dirty="0" err="1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Zeinalipour-Yazti</a:t>
            </a:r>
            <a:r>
              <a:rPr lang="en-US" sz="1600" b="0" i="0" dirty="0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and C. G. </a:t>
            </a:r>
            <a:r>
              <a:rPr lang="en-US" sz="1600" b="0" i="0" dirty="0" err="1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Panayiotou</a:t>
            </a:r>
            <a:r>
              <a:rPr lang="en-US" sz="1600" b="0" i="0" dirty="0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US" sz="1600" b="1" i="0" dirty="0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"Proceedings of the 10th International Conference on Mobile Systems, Applications and Services"</a:t>
            </a:r>
            <a:r>
              <a:rPr lang="en-US" sz="1600" b="0" i="0" dirty="0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 (</a:t>
            </a:r>
            <a:r>
              <a:rPr lang="en-US" sz="1600" b="1" i="0" u="none" strike="noStrike" dirty="0" err="1" smtClean="0">
                <a:solidFill>
                  <a:srgbClr val="2D2D2F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5"/>
              </a:rPr>
              <a:t>Mobisys</a:t>
            </a:r>
            <a:r>
              <a:rPr lang="en-US" sz="1600" b="1" i="0" u="none" strike="noStrike" dirty="0" smtClean="0">
                <a:solidFill>
                  <a:srgbClr val="2D2D2F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5"/>
              </a:rPr>
              <a:t> '12</a:t>
            </a:r>
            <a:r>
              <a:rPr lang="en-US" sz="1600" b="0" i="0" dirty="0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), Pages: 467-468, Low Wood Bay, Lake District UK, June 25 - 29, ISBN: 978-1-4503-1301-8, </a:t>
            </a:r>
            <a:r>
              <a:rPr lang="en-US" sz="1600" b="1" i="0" dirty="0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2012</a:t>
            </a:r>
            <a:r>
              <a:rPr lang="en-US" sz="1600" b="0" i="0" dirty="0" smtClean="0">
                <a:solidFill>
                  <a:srgbClr val="404144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l"/>
            <a:endParaRPr lang="en-US" sz="1600" b="0" i="0" dirty="0" smtClean="0">
              <a:solidFill>
                <a:srgbClr val="404144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solidFill>
                  <a:srgbClr val="40414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6"/>
              </a:rPr>
              <a:t>http://anyplace.cs.ucy.ac.cy</a:t>
            </a:r>
            <a:r>
              <a:rPr lang="en-US" sz="1600" dirty="0" smtClean="0">
                <a:solidFill>
                  <a:srgbClr val="40414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6"/>
              </a:rPr>
              <a:t>/</a:t>
            </a:r>
            <a:endParaRPr lang="en-US" sz="1600" b="0" i="0" dirty="0" smtClean="0">
              <a:solidFill>
                <a:srgbClr val="404144"/>
              </a:solidFill>
              <a:effectLst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u="sng" dirty="0">
                <a:solidFill>
                  <a:srgbClr val="40414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7"/>
              </a:rPr>
              <a:t>http://research.microsoft.com/en-us/events/ipsn2014indoorlocalizatinocompetition</a:t>
            </a:r>
            <a:r>
              <a:rPr lang="en-US" sz="1600" u="sng" dirty="0" smtClean="0">
                <a:solidFill>
                  <a:srgbClr val="40414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7"/>
              </a:rPr>
              <a:t>/</a:t>
            </a:r>
            <a:endParaRPr lang="en-US" sz="1600" u="sng" dirty="0" smtClean="0">
              <a:solidFill>
                <a:srgbClr val="40414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smtClean="0">
                <a:solidFill>
                  <a:srgbClr val="404144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  <a:hlinkClick r:id="rId8"/>
              </a:rPr>
              <a:t>https://github.com/bagilevi/android-pedometer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  <a:hlinkClick r:id="rId9"/>
            </a:endParaRPr>
          </a:p>
          <a:p>
            <a:pPr algn="l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  <a:hlinkClick r:id="rId9"/>
              </a:rPr>
              <a:t>http://www.gizmag.com/led-rf-product-location-system/21247/</a:t>
            </a:r>
            <a:endParaRPr lang="en-US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  <a:hlinkClick r:id="rId10"/>
              </a:rPr>
              <a:t>http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hlinkClick r:id="rId10"/>
              </a:rPr>
              <a:t>://www.gizmag.com/inside-app-indoor-navigation/30702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  <a:hlinkClick r:id="rId10"/>
              </a:rPr>
              <a:t>/</a:t>
            </a:r>
            <a:endParaRPr lang="en-US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hlinkClick r:id="rId11"/>
              </a:rPr>
              <a:t>http://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  <a:hlinkClick r:id="rId11"/>
              </a:rPr>
              <a:t>archive.wired.com/wired/archive/14.06/crowds.html</a:t>
            </a:r>
            <a:endParaRPr lang="en-US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endParaRPr lang="en-US" sz="1600" dirty="0">
              <a:solidFill>
                <a:srgbClr val="404144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3BAD-1305-44C1-BD1A-8B752FE9F3B1}" type="slidenum">
              <a:rPr lang="en-GB" smtClean="0"/>
              <a:t>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EPL371 – Systems Programming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9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Indoor Localization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GPS does not work.</a:t>
            </a: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indoor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positioning </a:t>
            </a:r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methods: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Camera to spot unique visual landmarks (Inside App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Magnetic field and accelerometer sensors (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Smartsense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lvl="1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Multi-antenna systems that measure distance (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EasyPoint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3BAD-1305-44C1-BD1A-8B752FE9F3B1}" type="slidenum">
              <a:rPr lang="en-GB" smtClean="0"/>
              <a:t>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EPL371 – Systems 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286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Indoor </a:t>
            </a:r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Localization</a:t>
            </a:r>
            <a:endParaRPr lang="en-US" sz="4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Wi-Fi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signals utilization.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Android API provides classes and methods to track Wi-Fi signals.</a:t>
            </a:r>
          </a:p>
          <a:p>
            <a:endParaRPr lang="el-G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 initial mapping/logging of the building required.</a:t>
            </a: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RSS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fingerprint-based algorithms.</a:t>
            </a: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3BAD-1305-44C1-BD1A-8B752FE9F3B1}" type="slidenum">
              <a:rPr lang="en-GB" smtClean="0"/>
              <a:t>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EPL371 – Systems Programming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14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System Architecture 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5" y="1239485"/>
            <a:ext cx="7778823" cy="5069835"/>
          </a:xfrm>
          <a:prstGeom prst="rect">
            <a:avLst/>
          </a:prstGeom>
        </p:spPr>
      </p:pic>
      <p:pic>
        <p:nvPicPr>
          <p:cNvPr id="2050" name="Picture 2" descr="http://icons.iconarchive.com/icons/aha-soft/people/256/use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9" y="1700808"/>
            <a:ext cx="1437184" cy="14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cons.iconarchive.com/icons/icons-land/vista-people/256/Person-Male-Ligh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3717032"/>
            <a:ext cx="1437184" cy="14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3BAD-1305-44C1-BD1A-8B752FE9F3B1}" type="slidenum">
              <a:rPr lang="en-GB" smtClean="0"/>
              <a:t>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EPL371 – Systems Programming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08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RSS Logger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floor plan of the building is required.</a:t>
            </a: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User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moves to the desired location and selects their position on the map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2050" name="Picture 2" descr="http://www2.ucy.ac.cy/~laoudias/pages/platform/images/RSSLogger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392" y="1340768"/>
            <a:ext cx="247265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3BAD-1305-44C1-BD1A-8B752FE9F3B1}" type="slidenum">
              <a:rPr lang="en-GB" smtClean="0"/>
              <a:t>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EPL371 – Systems Programming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13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RSS Logger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91000" cy="4525963"/>
          </a:xfrm>
        </p:spPr>
        <p:txBody>
          <a:bodyPr/>
          <a:lstStyle/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User selects number of samples to be collected and time interval between them.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8" descr="http://www2.ucy.ac.cy/~laoudias/pages/platform/images/RSSLogger2.PN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6641" y="1300187"/>
            <a:ext cx="2493142" cy="493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3BAD-1305-44C1-BD1A-8B752FE9F3B1}" type="slidenum">
              <a:rPr lang="en-GB" smtClean="0"/>
              <a:t>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EPL371 – Systems Programming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179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RSS Logger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By pressing ‘Record Info’, the logger starts collecting samples from surrounding access points.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Samples are stored on the device, can be uploaded on server.</a:t>
            </a:r>
          </a:p>
          <a:p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340768"/>
            <a:ext cx="2509013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3BAD-1305-44C1-BD1A-8B752FE9F3B1}" type="slidenum">
              <a:rPr lang="en-GB" smtClean="0"/>
              <a:t>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EPL371 – Systems Programming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57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  <a:t>Distribution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Constructs and circulates the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radiomaps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.</a:t>
            </a:r>
          </a:p>
          <a:p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Stores various positioning algorithm-specific parameters.</a:t>
            </a:r>
          </a:p>
          <a:p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Users either upload collected RSS data, or download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radiomaps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and algorithm parameters.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53BAD-1305-44C1-BD1A-8B752FE9F3B1}" type="slidenum">
              <a:rPr lang="en-GB" smtClean="0"/>
              <a:t>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EPL371 – Systems Programming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31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595959"/>
      </a:accent1>
      <a:accent2>
        <a:srgbClr val="595959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384</TotalTime>
  <Words>850</Words>
  <Application>Microsoft Office PowerPoint</Application>
  <PresentationFormat>On-screen Show (4:3)</PresentationFormat>
  <Paragraphs>242</Paragraphs>
  <Slides>24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Origin</vt:lpstr>
      <vt:lpstr>AirPlace</vt:lpstr>
      <vt:lpstr>AirPlace</vt:lpstr>
      <vt:lpstr>Indoor Localization</vt:lpstr>
      <vt:lpstr>Indoor Localization</vt:lpstr>
      <vt:lpstr>System Architecture </vt:lpstr>
      <vt:lpstr>RSS Logger</vt:lpstr>
      <vt:lpstr>RSS Logger</vt:lpstr>
      <vt:lpstr>RSS Logger</vt:lpstr>
      <vt:lpstr>Distribution Server</vt:lpstr>
      <vt:lpstr>Distribution Server</vt:lpstr>
      <vt:lpstr>Tracker – Find Me</vt:lpstr>
      <vt:lpstr>Tracker – Find Me</vt:lpstr>
      <vt:lpstr>Crowdsourcing and AirPlace</vt:lpstr>
      <vt:lpstr>What we had to implement</vt:lpstr>
      <vt:lpstr>What we had to implement</vt:lpstr>
      <vt:lpstr>What we had to implement</vt:lpstr>
      <vt:lpstr>Movement detection</vt:lpstr>
      <vt:lpstr>Movement detection</vt:lpstr>
      <vt:lpstr>Execution example</vt:lpstr>
      <vt:lpstr>What we accomplished</vt:lpstr>
      <vt:lpstr>AirPlace – To sum up</vt:lpstr>
      <vt:lpstr>Recent Award</vt:lpstr>
      <vt:lpstr>Thank you  for your attention</vt:lpstr>
      <vt:lpstr>References</vt:lpstr>
    </vt:vector>
  </TitlesOfParts>
  <Company>University of Cyprus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AirPlace RSS Logger</dc:title>
  <dc:creator>csuser</dc:creator>
  <cp:lastModifiedBy>Kyriakos</cp:lastModifiedBy>
  <cp:revision>62</cp:revision>
  <dcterms:created xsi:type="dcterms:W3CDTF">2014-04-28T14:38:40Z</dcterms:created>
  <dcterms:modified xsi:type="dcterms:W3CDTF">2014-05-05T22:23:31Z</dcterms:modified>
</cp:coreProperties>
</file>