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3"/>
  </p:notesMasterIdLst>
  <p:sldIdLst>
    <p:sldId id="256" r:id="rId2"/>
    <p:sldId id="297" r:id="rId3"/>
    <p:sldId id="274" r:id="rId4"/>
    <p:sldId id="270" r:id="rId5"/>
    <p:sldId id="275" r:id="rId6"/>
    <p:sldId id="276" r:id="rId7"/>
    <p:sldId id="279" r:id="rId8"/>
    <p:sldId id="281" r:id="rId9"/>
    <p:sldId id="283" r:id="rId10"/>
    <p:sldId id="284" r:id="rId11"/>
    <p:sldId id="304" r:id="rId12"/>
    <p:sldId id="333" r:id="rId13"/>
    <p:sldId id="334" r:id="rId14"/>
    <p:sldId id="335" r:id="rId15"/>
    <p:sldId id="336" r:id="rId16"/>
    <p:sldId id="337" r:id="rId17"/>
    <p:sldId id="338" r:id="rId18"/>
    <p:sldId id="339" r:id="rId19"/>
    <p:sldId id="340" r:id="rId20"/>
    <p:sldId id="298" r:id="rId21"/>
    <p:sldId id="299" r:id="rId22"/>
    <p:sldId id="300" r:id="rId23"/>
    <p:sldId id="341" r:id="rId24"/>
    <p:sldId id="302" r:id="rId25"/>
    <p:sldId id="325" r:id="rId26"/>
    <p:sldId id="305" r:id="rId27"/>
    <p:sldId id="324" r:id="rId28"/>
    <p:sldId id="326" r:id="rId29"/>
    <p:sldId id="327" r:id="rId30"/>
    <p:sldId id="342" r:id="rId31"/>
    <p:sldId id="306" r:id="rId32"/>
    <p:sldId id="332" r:id="rId33"/>
    <p:sldId id="286" r:id="rId34"/>
    <p:sldId id="285" r:id="rId35"/>
    <p:sldId id="289" r:id="rId36"/>
    <p:sldId id="315" r:id="rId37"/>
    <p:sldId id="329" r:id="rId38"/>
    <p:sldId id="330" r:id="rId39"/>
    <p:sldId id="331" r:id="rId40"/>
    <p:sldId id="328" r:id="rId41"/>
    <p:sldId id="25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13" autoAdjust="0"/>
    <p:restoredTop sz="95027" autoAdjust="0"/>
  </p:normalViewPr>
  <p:slideViewPr>
    <p:cSldViewPr>
      <p:cViewPr>
        <p:scale>
          <a:sx n="76" d="100"/>
          <a:sy n="76" d="100"/>
        </p:scale>
        <p:origin x="-1440"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0DF53E-BF80-4717-9523-00AED0C6F0B4}" type="datetimeFigureOut">
              <a:rPr lang="en-US" smtClean="0"/>
              <a:t>4/28/2014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DE6686-783A-4A12-ADA2-7D9F31701169}" type="slidenum">
              <a:rPr lang="en-US" smtClean="0"/>
              <a:t>‹#›</a:t>
            </a:fld>
            <a:endParaRPr lang="en-US"/>
          </a:p>
        </p:txBody>
      </p:sp>
    </p:spTree>
    <p:extLst>
      <p:ext uri="{BB962C8B-B14F-4D97-AF65-F5344CB8AC3E}">
        <p14:creationId xmlns:p14="http://schemas.microsoft.com/office/powerpoint/2010/main" val="3353714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DE6686-783A-4A12-ADA2-7D9F31701169}" type="slidenum">
              <a:rPr lang="en-US" smtClean="0"/>
              <a:t>1</a:t>
            </a:fld>
            <a:endParaRPr lang="en-US" dirty="0"/>
          </a:p>
        </p:txBody>
      </p:sp>
    </p:spTree>
    <p:extLst>
      <p:ext uri="{BB962C8B-B14F-4D97-AF65-F5344CB8AC3E}">
        <p14:creationId xmlns:p14="http://schemas.microsoft.com/office/powerpoint/2010/main" val="3895715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kern="1200" dirty="0" smtClean="0">
                <a:solidFill>
                  <a:schemeClr val="tx1"/>
                </a:solidFill>
                <a:effectLst/>
                <a:latin typeface="+mn-lt"/>
                <a:ea typeface="+mn-ea"/>
                <a:cs typeface="+mn-cs"/>
              </a:rPr>
              <a:t>To run in Administrator Mode, even if already logged onto the computer as an administrator, you must choose the </a:t>
            </a:r>
            <a:r>
              <a:rPr lang="en-IE" sz="1200" b="0" i="1" kern="1200" dirty="0" smtClean="0">
                <a:solidFill>
                  <a:schemeClr val="tx1"/>
                </a:solidFill>
                <a:effectLst/>
                <a:latin typeface="+mn-lt"/>
                <a:ea typeface="+mn-ea"/>
                <a:cs typeface="+mn-cs"/>
              </a:rPr>
              <a:t>Run As Administrator</a:t>
            </a:r>
            <a:r>
              <a:rPr lang="en-IE" sz="1200" b="0" i="0" kern="1200" dirty="0" smtClean="0">
                <a:solidFill>
                  <a:schemeClr val="tx1"/>
                </a:solidFill>
                <a:effectLst/>
                <a:latin typeface="+mn-lt"/>
                <a:ea typeface="+mn-ea"/>
                <a:cs typeface="+mn-cs"/>
              </a:rPr>
              <a:t> option when executing PowerShell. For Windows 7, this involves right-clicking on the application's icon and choosing the option. For Windows 8, just use the Search function, locate PowerShell, and then right-click on the proper result (as shown below).</a:t>
            </a:r>
            <a:endParaRPr lang="en-IE" dirty="0"/>
          </a:p>
        </p:txBody>
      </p:sp>
      <p:sp>
        <p:nvSpPr>
          <p:cNvPr id="4" name="Slide Number Placeholder 3"/>
          <p:cNvSpPr>
            <a:spLocks noGrp="1"/>
          </p:cNvSpPr>
          <p:nvPr>
            <p:ph type="sldNum" sz="quarter" idx="10"/>
          </p:nvPr>
        </p:nvSpPr>
        <p:spPr/>
        <p:txBody>
          <a:bodyPr/>
          <a:lstStyle/>
          <a:p>
            <a:fld id="{B725E900-815A-44B2-AF78-FC605DAECD9B}" type="slidenum">
              <a:rPr lang="en-IE" smtClean="0"/>
              <a:t>6</a:t>
            </a:fld>
            <a:endParaRPr lang="en-IE"/>
          </a:p>
        </p:txBody>
      </p:sp>
    </p:spTree>
    <p:extLst>
      <p:ext uri="{BB962C8B-B14F-4D97-AF65-F5344CB8AC3E}">
        <p14:creationId xmlns:p14="http://schemas.microsoft.com/office/powerpoint/2010/main" val="1663387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kern="1200" dirty="0" smtClean="0">
                <a:solidFill>
                  <a:schemeClr val="tx1"/>
                </a:solidFill>
                <a:effectLst/>
                <a:latin typeface="+mn-lt"/>
                <a:ea typeface="+mn-ea"/>
                <a:cs typeface="+mn-cs"/>
              </a:rPr>
              <a:t>Restricted</a:t>
            </a:r>
            <a:r>
              <a:rPr lang="en-IE" sz="1200" b="0" i="0" kern="1200" dirty="0" smtClean="0">
                <a:solidFill>
                  <a:schemeClr val="tx1"/>
                </a:solidFill>
                <a:effectLst/>
                <a:latin typeface="+mn-lt"/>
                <a:ea typeface="+mn-ea"/>
                <a:cs typeface="+mn-cs"/>
              </a:rPr>
              <a:t> -- Restricted is the default execution policy and locks PowerShell down so that commands can be entered only interactively. PowerShell scripts are not allowed to run.</a:t>
            </a:r>
          </a:p>
          <a:p>
            <a:r>
              <a:rPr lang="en-IE" sz="1200" b="1" i="0" kern="1200" dirty="0" smtClean="0">
                <a:solidFill>
                  <a:schemeClr val="tx1"/>
                </a:solidFill>
                <a:effectLst/>
                <a:latin typeface="+mn-lt"/>
                <a:ea typeface="+mn-ea"/>
                <a:cs typeface="+mn-cs"/>
              </a:rPr>
              <a:t>All Signed</a:t>
            </a:r>
            <a:r>
              <a:rPr lang="en-IE" sz="1200" b="0" i="0" kern="1200" dirty="0" smtClean="0">
                <a:solidFill>
                  <a:schemeClr val="tx1"/>
                </a:solidFill>
                <a:effectLst/>
                <a:latin typeface="+mn-lt"/>
                <a:ea typeface="+mn-ea"/>
                <a:cs typeface="+mn-cs"/>
              </a:rPr>
              <a:t> -- If the execution policy is set to All Signed then scripts will be allowed to run, but only if they are signed by a trusted publisher.</a:t>
            </a:r>
          </a:p>
          <a:p>
            <a:r>
              <a:rPr lang="en-IE" sz="1200" b="1" i="0" kern="1200" dirty="0" smtClean="0">
                <a:solidFill>
                  <a:schemeClr val="tx1"/>
                </a:solidFill>
                <a:effectLst/>
                <a:latin typeface="+mn-lt"/>
                <a:ea typeface="+mn-ea"/>
                <a:cs typeface="+mn-cs"/>
              </a:rPr>
              <a:t>Remote Signed</a:t>
            </a:r>
            <a:r>
              <a:rPr lang="en-IE" sz="1200" b="0" i="0" kern="1200" dirty="0" smtClean="0">
                <a:solidFill>
                  <a:schemeClr val="tx1"/>
                </a:solidFill>
                <a:effectLst/>
                <a:latin typeface="+mn-lt"/>
                <a:ea typeface="+mn-ea"/>
                <a:cs typeface="+mn-cs"/>
              </a:rPr>
              <a:t> -- If the execution policy is set to Remote Signed, any PowerShell scripts that have been locally created will be allowed to run. Scripts created remotely are allowed to run only if they are signed by a trusted publisher.</a:t>
            </a:r>
          </a:p>
          <a:p>
            <a:r>
              <a:rPr lang="en-IE" sz="1200" b="1" i="0" kern="1200" dirty="0" smtClean="0">
                <a:solidFill>
                  <a:schemeClr val="tx1"/>
                </a:solidFill>
                <a:effectLst/>
                <a:latin typeface="+mn-lt"/>
                <a:ea typeface="+mn-ea"/>
                <a:cs typeface="+mn-cs"/>
              </a:rPr>
              <a:t>Unrestricted</a:t>
            </a:r>
            <a:r>
              <a:rPr lang="en-IE" sz="1200" b="0" i="0" kern="1200" dirty="0" smtClean="0">
                <a:solidFill>
                  <a:schemeClr val="tx1"/>
                </a:solidFill>
                <a:effectLst/>
                <a:latin typeface="+mn-lt"/>
                <a:ea typeface="+mn-ea"/>
                <a:cs typeface="+mn-cs"/>
              </a:rPr>
              <a:t> -- As the name implies, Unrestricted removes all restrictions from the execution policy.</a:t>
            </a:r>
          </a:p>
          <a:p>
            <a:endParaRPr lang="en-IE" dirty="0"/>
          </a:p>
        </p:txBody>
      </p:sp>
      <p:sp>
        <p:nvSpPr>
          <p:cNvPr id="4" name="Slide Number Placeholder 3"/>
          <p:cNvSpPr>
            <a:spLocks noGrp="1"/>
          </p:cNvSpPr>
          <p:nvPr>
            <p:ph type="sldNum" sz="quarter" idx="10"/>
          </p:nvPr>
        </p:nvSpPr>
        <p:spPr/>
        <p:txBody>
          <a:bodyPr/>
          <a:lstStyle/>
          <a:p>
            <a:fld id="{B725E900-815A-44B2-AF78-FC605DAECD9B}" type="slidenum">
              <a:rPr lang="en-IE" smtClean="0"/>
              <a:t>9</a:t>
            </a:fld>
            <a:endParaRPr lang="en-IE"/>
          </a:p>
        </p:txBody>
      </p:sp>
    </p:spTree>
    <p:extLst>
      <p:ext uri="{BB962C8B-B14F-4D97-AF65-F5344CB8AC3E}">
        <p14:creationId xmlns:p14="http://schemas.microsoft.com/office/powerpoint/2010/main" val="1812187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i="0" kern="1200" dirty="0" smtClean="0">
                <a:solidFill>
                  <a:schemeClr val="tx1"/>
                </a:solidFill>
                <a:effectLst/>
                <a:latin typeface="+mn-lt"/>
                <a:ea typeface="+mn-ea"/>
                <a:cs typeface="+mn-cs"/>
              </a:rPr>
              <a:t>Restricted</a:t>
            </a:r>
            <a:r>
              <a:rPr lang="en-IE" sz="1200" b="0" i="0" kern="1200" dirty="0" smtClean="0">
                <a:solidFill>
                  <a:schemeClr val="tx1"/>
                </a:solidFill>
                <a:effectLst/>
                <a:latin typeface="+mn-lt"/>
                <a:ea typeface="+mn-ea"/>
                <a:cs typeface="+mn-cs"/>
              </a:rPr>
              <a:t> -- Restricted is the default execution policy and locks PowerShell down so that commands can be entered only interactively. PowerShell scripts are not allowed to run.</a:t>
            </a:r>
          </a:p>
          <a:p>
            <a:r>
              <a:rPr lang="en-IE" sz="1200" b="1" i="0" kern="1200" dirty="0" smtClean="0">
                <a:solidFill>
                  <a:schemeClr val="tx1"/>
                </a:solidFill>
                <a:effectLst/>
                <a:latin typeface="+mn-lt"/>
                <a:ea typeface="+mn-ea"/>
                <a:cs typeface="+mn-cs"/>
              </a:rPr>
              <a:t>All Signed</a:t>
            </a:r>
            <a:r>
              <a:rPr lang="en-IE" sz="1200" b="0" i="0" kern="1200" dirty="0" smtClean="0">
                <a:solidFill>
                  <a:schemeClr val="tx1"/>
                </a:solidFill>
                <a:effectLst/>
                <a:latin typeface="+mn-lt"/>
                <a:ea typeface="+mn-ea"/>
                <a:cs typeface="+mn-cs"/>
              </a:rPr>
              <a:t> -- If the execution policy is set to All Signed then scripts will be allowed to run, but only if they are signed by a trusted publisher.</a:t>
            </a:r>
          </a:p>
          <a:p>
            <a:r>
              <a:rPr lang="en-IE" sz="1200" b="1" i="0" kern="1200" dirty="0" smtClean="0">
                <a:solidFill>
                  <a:schemeClr val="tx1"/>
                </a:solidFill>
                <a:effectLst/>
                <a:latin typeface="+mn-lt"/>
                <a:ea typeface="+mn-ea"/>
                <a:cs typeface="+mn-cs"/>
              </a:rPr>
              <a:t>Remote Signed</a:t>
            </a:r>
            <a:r>
              <a:rPr lang="en-IE" sz="1200" b="0" i="0" kern="1200" dirty="0" smtClean="0">
                <a:solidFill>
                  <a:schemeClr val="tx1"/>
                </a:solidFill>
                <a:effectLst/>
                <a:latin typeface="+mn-lt"/>
                <a:ea typeface="+mn-ea"/>
                <a:cs typeface="+mn-cs"/>
              </a:rPr>
              <a:t> -- If the execution policy is set to Remote Signed, any PowerShell scripts that have been locally created will be allowed to run. Scripts created remotely are allowed to run only if they are signed by a trusted publisher.</a:t>
            </a:r>
          </a:p>
          <a:p>
            <a:r>
              <a:rPr lang="en-IE" sz="1200" b="1" i="0" kern="1200" dirty="0" smtClean="0">
                <a:solidFill>
                  <a:schemeClr val="tx1"/>
                </a:solidFill>
                <a:effectLst/>
                <a:latin typeface="+mn-lt"/>
                <a:ea typeface="+mn-ea"/>
                <a:cs typeface="+mn-cs"/>
              </a:rPr>
              <a:t>Unrestricted</a:t>
            </a:r>
            <a:r>
              <a:rPr lang="en-IE" sz="1200" b="0" i="0" kern="1200" dirty="0" smtClean="0">
                <a:solidFill>
                  <a:schemeClr val="tx1"/>
                </a:solidFill>
                <a:effectLst/>
                <a:latin typeface="+mn-lt"/>
                <a:ea typeface="+mn-ea"/>
                <a:cs typeface="+mn-cs"/>
              </a:rPr>
              <a:t> -- As the name implies, Unrestricted removes all restrictions from the execution policy.</a:t>
            </a:r>
          </a:p>
          <a:p>
            <a:endParaRPr lang="en-IE" dirty="0"/>
          </a:p>
        </p:txBody>
      </p:sp>
      <p:sp>
        <p:nvSpPr>
          <p:cNvPr id="4" name="Slide Number Placeholder 3"/>
          <p:cNvSpPr>
            <a:spLocks noGrp="1"/>
          </p:cNvSpPr>
          <p:nvPr>
            <p:ph type="sldNum" sz="quarter" idx="10"/>
          </p:nvPr>
        </p:nvSpPr>
        <p:spPr/>
        <p:txBody>
          <a:bodyPr/>
          <a:lstStyle/>
          <a:p>
            <a:fld id="{B725E900-815A-44B2-AF78-FC605DAECD9B}" type="slidenum">
              <a:rPr lang="en-IE" smtClean="0"/>
              <a:t>10</a:t>
            </a:fld>
            <a:endParaRPr lang="en-IE"/>
          </a:p>
        </p:txBody>
      </p:sp>
    </p:spTree>
    <p:extLst>
      <p:ext uri="{BB962C8B-B14F-4D97-AF65-F5344CB8AC3E}">
        <p14:creationId xmlns:p14="http://schemas.microsoft.com/office/powerpoint/2010/main" val="1812187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AADE6686-783A-4A12-ADA2-7D9F31701169}" type="slidenum">
              <a:rPr lang="en-US" smtClean="0"/>
              <a:t>12</a:t>
            </a:fld>
            <a:endParaRPr lang="en-US"/>
          </a:p>
        </p:txBody>
      </p:sp>
    </p:spTree>
    <p:extLst>
      <p:ext uri="{BB962C8B-B14F-4D97-AF65-F5344CB8AC3E}">
        <p14:creationId xmlns:p14="http://schemas.microsoft.com/office/powerpoint/2010/main" val="3184382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1)</a:t>
            </a:r>
            <a:r>
              <a:rPr lang="el-GR" dirty="0" smtClean="0"/>
              <a:t>Με τη χρήση του </a:t>
            </a:r>
            <a:r>
              <a:rPr lang="en-IE" dirty="0" smtClean="0"/>
              <a:t>get-help</a:t>
            </a:r>
            <a:r>
              <a:rPr lang="en-IE" baseline="0" dirty="0" smtClean="0"/>
              <a:t> </a:t>
            </a:r>
            <a:r>
              <a:rPr lang="el-GR" baseline="0" dirty="0" smtClean="0"/>
              <a:t>πέρνουμε τις πληροφοριες για το </a:t>
            </a:r>
            <a:r>
              <a:rPr lang="en-IE" baseline="0" dirty="0" smtClean="0"/>
              <a:t>get-help </a:t>
            </a:r>
          </a:p>
          <a:p>
            <a:r>
              <a:rPr lang="en-IE" baseline="0" dirty="0" smtClean="0"/>
              <a:t>2)</a:t>
            </a:r>
            <a:r>
              <a:rPr lang="el-GR" baseline="0" dirty="0" smtClean="0"/>
              <a:t>Οπως υπαρχει το </a:t>
            </a:r>
            <a:r>
              <a:rPr lang="en-IE" baseline="0" dirty="0" smtClean="0"/>
              <a:t>man </a:t>
            </a:r>
            <a:r>
              <a:rPr lang="el-GR" baseline="0" dirty="0" smtClean="0"/>
              <a:t>στα </a:t>
            </a:r>
            <a:r>
              <a:rPr lang="en-IE" baseline="0" dirty="0" err="1" smtClean="0"/>
              <a:t>unix</a:t>
            </a:r>
            <a:r>
              <a:rPr lang="en-IE" baseline="0" dirty="0" smtClean="0"/>
              <a:t> </a:t>
            </a:r>
          </a:p>
          <a:p>
            <a:r>
              <a:rPr lang="en-IE" baseline="0" dirty="0" smtClean="0"/>
              <a:t>3)</a:t>
            </a:r>
            <a:r>
              <a:rPr lang="el-GR" baseline="0" dirty="0" smtClean="0"/>
              <a:t>Στην εικόνα βλέπουμε το  </a:t>
            </a:r>
            <a:r>
              <a:rPr lang="en-IE" baseline="0" dirty="0" smtClean="0"/>
              <a:t>get-help </a:t>
            </a:r>
            <a:r>
              <a:rPr lang="el-GR" baseline="0" dirty="0" smtClean="0"/>
              <a:t>του </a:t>
            </a:r>
            <a:r>
              <a:rPr lang="en-IE" baseline="0" dirty="0" smtClean="0"/>
              <a:t>cd       --NAME –- SYNOPSIS  –SYNTAX—DESCRIPTION – RELATED LINKS --REMARKS</a:t>
            </a:r>
          </a:p>
        </p:txBody>
      </p:sp>
      <p:sp>
        <p:nvSpPr>
          <p:cNvPr id="4" name="Slide Number Placeholder 3"/>
          <p:cNvSpPr>
            <a:spLocks noGrp="1"/>
          </p:cNvSpPr>
          <p:nvPr>
            <p:ph type="sldNum" sz="quarter" idx="10"/>
          </p:nvPr>
        </p:nvSpPr>
        <p:spPr/>
        <p:txBody>
          <a:bodyPr/>
          <a:lstStyle/>
          <a:p>
            <a:fld id="{AADE6686-783A-4A12-ADA2-7D9F31701169}" type="slidenum">
              <a:rPr lang="en-US" smtClean="0"/>
              <a:t>13</a:t>
            </a:fld>
            <a:endParaRPr lang="en-US"/>
          </a:p>
        </p:txBody>
      </p:sp>
    </p:spTree>
    <p:extLst>
      <p:ext uri="{BB962C8B-B14F-4D97-AF65-F5344CB8AC3E}">
        <p14:creationId xmlns:p14="http://schemas.microsoft.com/office/powerpoint/2010/main" val="2058748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Η </a:t>
            </a:r>
            <a:r>
              <a:rPr lang="en-US" dirty="0" smtClean="0">
                <a:solidFill>
                  <a:schemeClr val="accent1"/>
                </a:solidFill>
              </a:rPr>
              <a:t>Get-</a:t>
            </a:r>
            <a:r>
              <a:rPr lang="en-US" dirty="0" err="1" smtClean="0">
                <a:solidFill>
                  <a:schemeClr val="accent1"/>
                </a:solidFill>
              </a:rPr>
              <a:t>WmiObject</a:t>
            </a:r>
            <a:r>
              <a:rPr lang="en-US" dirty="0" smtClean="0">
                <a:solidFill>
                  <a:schemeClr val="accent1"/>
                </a:solidFill>
              </a:rPr>
              <a:t> Win32_Product</a:t>
            </a:r>
            <a:r>
              <a:rPr lang="en-US" dirty="0" smtClean="0"/>
              <a:t> will list all of the Microsoft installed products on your machine (products installed by Windows Installer)</a:t>
            </a:r>
          </a:p>
          <a:p>
            <a:endParaRPr lang="en-IE" dirty="0"/>
          </a:p>
        </p:txBody>
      </p:sp>
      <p:sp>
        <p:nvSpPr>
          <p:cNvPr id="4" name="Slide Number Placeholder 3"/>
          <p:cNvSpPr>
            <a:spLocks noGrp="1"/>
          </p:cNvSpPr>
          <p:nvPr>
            <p:ph type="sldNum" sz="quarter" idx="10"/>
          </p:nvPr>
        </p:nvSpPr>
        <p:spPr/>
        <p:txBody>
          <a:bodyPr/>
          <a:lstStyle/>
          <a:p>
            <a:fld id="{B725E900-815A-44B2-AF78-FC605DAECD9B}" type="slidenum">
              <a:rPr lang="en-IE" smtClean="0"/>
              <a:t>14</a:t>
            </a:fld>
            <a:endParaRPr lang="en-IE"/>
          </a:p>
        </p:txBody>
      </p:sp>
    </p:spTree>
    <p:extLst>
      <p:ext uri="{BB962C8B-B14F-4D97-AF65-F5344CB8AC3E}">
        <p14:creationId xmlns:p14="http://schemas.microsoft.com/office/powerpoint/2010/main" val="3598597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DE6686-783A-4A12-ADA2-7D9F31701169}" type="slidenum">
              <a:rPr lang="en-US" smtClean="0"/>
              <a:t>26</a:t>
            </a:fld>
            <a:endParaRPr lang="en-US"/>
          </a:p>
        </p:txBody>
      </p:sp>
    </p:spTree>
    <p:extLst>
      <p:ext uri="{BB962C8B-B14F-4D97-AF65-F5344CB8AC3E}">
        <p14:creationId xmlns:p14="http://schemas.microsoft.com/office/powerpoint/2010/main" val="1948326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1D8BD707-D9CF-40AE-B4C6-C98DA3205C09}" type="datetimeFigureOut">
              <a:rPr lang="en-US" smtClean="0"/>
              <a:pPr/>
              <a:t>4/28/2014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1D8BD707-D9CF-40AE-B4C6-C98DA3205C09}" type="datetimeFigureOut">
              <a:rPr lang="en-US" smtClean="0"/>
              <a:pPr/>
              <a:t>4/28/2014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457200" y="4876800"/>
            <a:ext cx="7408333" cy="1706563"/>
          </a:xfrm>
        </p:spPr>
        <p:txBody>
          <a:bodyPr>
            <a:noAutofit/>
          </a:bodyPr>
          <a:lstStyle/>
          <a:p>
            <a:endParaRPr lang="el-GR" sz="2400" dirty="0" smtClean="0">
              <a:solidFill>
                <a:schemeClr val="tx1"/>
              </a:solidFill>
            </a:endParaRPr>
          </a:p>
          <a:p>
            <a:pPr algn="l">
              <a:buFont typeface="Arial" panose="020B0604020202020204" pitchFamily="34" charset="0"/>
              <a:buChar char="•"/>
            </a:pPr>
            <a:r>
              <a:rPr lang="el-GR" sz="2400" dirty="0">
                <a:solidFill>
                  <a:schemeClr val="tx2"/>
                </a:solidFill>
              </a:rPr>
              <a:t>Αναστάσης Χ’’Δημήτρης</a:t>
            </a:r>
          </a:p>
          <a:p>
            <a:pPr algn="l">
              <a:buFont typeface="Arial" panose="020B0604020202020204" pitchFamily="34" charset="0"/>
              <a:buChar char="•"/>
            </a:pPr>
            <a:r>
              <a:rPr lang="el-GR" sz="2400" dirty="0" smtClean="0">
                <a:solidFill>
                  <a:schemeClr val="tx2"/>
                </a:solidFill>
              </a:rPr>
              <a:t>Κων</a:t>
            </a:r>
            <a:r>
              <a:rPr lang="el-GR" dirty="0" smtClean="0"/>
              <a:t>σταντί</a:t>
            </a:r>
            <a:r>
              <a:rPr lang="el-GR" sz="2400" dirty="0" smtClean="0">
                <a:solidFill>
                  <a:schemeClr val="tx2"/>
                </a:solidFill>
              </a:rPr>
              <a:t>νος </a:t>
            </a:r>
            <a:r>
              <a:rPr lang="el-GR" sz="2400" dirty="0" smtClean="0">
                <a:solidFill>
                  <a:schemeClr val="tx2"/>
                </a:solidFill>
              </a:rPr>
              <a:t>Σ</a:t>
            </a:r>
            <a:r>
              <a:rPr lang="en-US" sz="2400" dirty="0" smtClean="0">
                <a:solidFill>
                  <a:schemeClr val="tx2"/>
                </a:solidFill>
              </a:rPr>
              <a:t>o</a:t>
            </a:r>
            <a:r>
              <a:rPr lang="el-GR" sz="2400" dirty="0" err="1" smtClean="0">
                <a:solidFill>
                  <a:schemeClr val="tx2"/>
                </a:solidFill>
              </a:rPr>
              <a:t>λομωνίδης</a:t>
            </a:r>
            <a:endParaRPr lang="el-GR" sz="2400" dirty="0">
              <a:solidFill>
                <a:schemeClr val="tx2"/>
              </a:solidFill>
            </a:endParaRPr>
          </a:p>
          <a:p>
            <a:pPr algn="l">
              <a:buFont typeface="Arial" panose="020B0604020202020204" pitchFamily="34" charset="0"/>
              <a:buChar char="•"/>
            </a:pPr>
            <a:r>
              <a:rPr lang="el-GR" sz="2400" dirty="0">
                <a:solidFill>
                  <a:schemeClr val="tx2"/>
                </a:solidFill>
              </a:rPr>
              <a:t>Παναγιώτης Αχιλλέως </a:t>
            </a:r>
          </a:p>
        </p:txBody>
      </p:sp>
      <p:sp>
        <p:nvSpPr>
          <p:cNvPr id="2" name="Title 1"/>
          <p:cNvSpPr>
            <a:spLocks noGrp="1"/>
          </p:cNvSpPr>
          <p:nvPr>
            <p:ph type="title"/>
          </p:nvPr>
        </p:nvSpPr>
        <p:spPr>
          <a:xfrm>
            <a:off x="463463" y="-35490"/>
            <a:ext cx="8229600" cy="1252728"/>
          </a:xfrm>
        </p:spPr>
        <p:txBody>
          <a:bodyPr>
            <a:normAutofit/>
          </a:bodyPr>
          <a:lstStyle/>
          <a:p>
            <a:pPr algn="ctr"/>
            <a:r>
              <a:rPr lang="el-GR" dirty="0" smtClean="0"/>
              <a:t>   </a:t>
            </a:r>
            <a:r>
              <a:rPr lang="en-US" dirty="0" smtClean="0"/>
              <a:t>Windows PowerShell</a:t>
            </a:r>
            <a:endParaRPr lang="en-IE" dirty="0"/>
          </a:p>
        </p:txBody>
      </p:sp>
      <p:pic>
        <p:nvPicPr>
          <p:cNvPr id="3" name="Picture 2" descr="http://www.sapien.com/blog/wp-content/uploads/2011/04/PowerShell_to_PrimalForms_11_Wallpaper_1024x76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863" y="1398740"/>
            <a:ext cx="8686800" cy="3881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672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24841" y="2057400"/>
            <a:ext cx="7408333" cy="3450696"/>
          </a:xfrm>
        </p:spPr>
        <p:txBody>
          <a:bodyPr>
            <a:normAutofit/>
          </a:bodyPr>
          <a:lstStyle/>
          <a:p>
            <a:pPr marL="342900" indent="-342900">
              <a:buFont typeface="Arial" pitchFamily="34" charset="0"/>
              <a:buChar char="•"/>
            </a:pPr>
            <a:r>
              <a:rPr lang="el-GR" b="1" dirty="0" smtClean="0">
                <a:solidFill>
                  <a:schemeClr val="tx1"/>
                </a:solidFill>
              </a:rPr>
              <a:t>Με τη χρήση της εντολής </a:t>
            </a:r>
            <a:r>
              <a:rPr lang="en-IE" b="1" dirty="0" smtClean="0">
                <a:solidFill>
                  <a:schemeClr val="tx1"/>
                </a:solidFill>
              </a:rPr>
              <a:t>cd (</a:t>
            </a:r>
            <a:r>
              <a:rPr lang="el-GR" b="1" dirty="0" smtClean="0">
                <a:solidFill>
                  <a:schemeClr val="tx1"/>
                </a:solidFill>
              </a:rPr>
              <a:t>όπως και στο </a:t>
            </a:r>
            <a:r>
              <a:rPr lang="en-IE" b="1" dirty="0" smtClean="0">
                <a:solidFill>
                  <a:schemeClr val="tx1"/>
                </a:solidFill>
              </a:rPr>
              <a:t>terminal </a:t>
            </a:r>
            <a:r>
              <a:rPr lang="el-GR" b="1" dirty="0" smtClean="0">
                <a:solidFill>
                  <a:schemeClr val="tx1"/>
                </a:solidFill>
              </a:rPr>
              <a:t>των</a:t>
            </a:r>
            <a:r>
              <a:rPr lang="en-IE" b="1" dirty="0" smtClean="0">
                <a:solidFill>
                  <a:schemeClr val="tx1"/>
                </a:solidFill>
              </a:rPr>
              <a:t> </a:t>
            </a:r>
            <a:r>
              <a:rPr lang="en-US" b="1" dirty="0" err="1" smtClean="0">
                <a:solidFill>
                  <a:schemeClr val="tx1"/>
                </a:solidFill>
              </a:rPr>
              <a:t>linux</a:t>
            </a:r>
            <a:r>
              <a:rPr lang="en-IE" b="1" dirty="0" smtClean="0">
                <a:solidFill>
                  <a:schemeClr val="tx1"/>
                </a:solidFill>
              </a:rPr>
              <a:t>)</a:t>
            </a:r>
            <a:r>
              <a:rPr lang="el-GR" b="1" dirty="0">
                <a:solidFill>
                  <a:schemeClr val="tx1"/>
                </a:solidFill>
              </a:rPr>
              <a:t> </a:t>
            </a:r>
            <a:r>
              <a:rPr lang="el-GR" b="1" dirty="0" smtClean="0">
                <a:solidFill>
                  <a:schemeClr val="tx1"/>
                </a:solidFill>
              </a:rPr>
              <a:t>μετακινούμαστε στα </a:t>
            </a:r>
            <a:r>
              <a:rPr lang="en-IE" b="1" dirty="0" smtClean="0">
                <a:solidFill>
                  <a:schemeClr val="tx1"/>
                </a:solidFill>
              </a:rPr>
              <a:t>directories </a:t>
            </a:r>
            <a:r>
              <a:rPr lang="el-GR" b="1" dirty="0" smtClean="0">
                <a:solidFill>
                  <a:schemeClr val="tx1"/>
                </a:solidFill>
              </a:rPr>
              <a:t>του συστήματός</a:t>
            </a:r>
          </a:p>
          <a:p>
            <a:pPr marL="342900" indent="-342900">
              <a:buFont typeface="Arial" pitchFamily="34" charset="0"/>
              <a:buChar char="•"/>
            </a:pPr>
            <a:r>
              <a:rPr lang="el-GR" b="1" dirty="0" smtClean="0">
                <a:solidFill>
                  <a:schemeClr val="tx1"/>
                </a:solidFill>
              </a:rPr>
              <a:t>Αφού μετακινηθούμε στο φάκελο που βρίσκεται το </a:t>
            </a:r>
            <a:r>
              <a:rPr lang="en-IE" b="1" dirty="0" smtClean="0">
                <a:solidFill>
                  <a:schemeClr val="tx1"/>
                </a:solidFill>
              </a:rPr>
              <a:t>script </a:t>
            </a:r>
            <a:r>
              <a:rPr lang="el-GR" b="1" dirty="0" smtClean="0">
                <a:solidFill>
                  <a:schemeClr val="tx1"/>
                </a:solidFill>
              </a:rPr>
              <a:t>μας τρέχουμε  το .</a:t>
            </a:r>
            <a:r>
              <a:rPr lang="en-IE" b="1" dirty="0" smtClean="0">
                <a:solidFill>
                  <a:schemeClr val="tx1"/>
                </a:solidFill>
              </a:rPr>
              <a:t>ps1 </a:t>
            </a:r>
            <a:r>
              <a:rPr lang="el-GR" b="1" dirty="0" smtClean="0">
                <a:solidFill>
                  <a:schemeClr val="tx1"/>
                </a:solidFill>
              </a:rPr>
              <a:t>αρχείο με τη ποιο κάτω μορφή </a:t>
            </a:r>
          </a:p>
        </p:txBody>
      </p:sp>
      <p:sp>
        <p:nvSpPr>
          <p:cNvPr id="2" name="Title 1"/>
          <p:cNvSpPr>
            <a:spLocks noGrp="1"/>
          </p:cNvSpPr>
          <p:nvPr>
            <p:ph type="title"/>
          </p:nvPr>
        </p:nvSpPr>
        <p:spPr/>
        <p:txBody>
          <a:bodyPr>
            <a:normAutofit/>
          </a:bodyPr>
          <a:lstStyle/>
          <a:p>
            <a:r>
              <a:rPr lang="en-US" sz="3600" dirty="0"/>
              <a:t>3</a:t>
            </a:r>
            <a:r>
              <a:rPr lang="en-IE" sz="3600" b="0" dirty="0" smtClean="0"/>
              <a:t>. </a:t>
            </a:r>
            <a:r>
              <a:rPr lang="el-GR" sz="3600" dirty="0"/>
              <a:t>Βασικά βήματα για</a:t>
            </a:r>
            <a:r>
              <a:rPr lang="en-US" sz="3600" dirty="0"/>
              <a:t> </a:t>
            </a:r>
            <a:r>
              <a:rPr lang="el-GR" sz="3600" dirty="0"/>
              <a:t>την</a:t>
            </a:r>
            <a:r>
              <a:rPr lang="en-US" sz="3600" dirty="0"/>
              <a:t> </a:t>
            </a:r>
            <a:r>
              <a:rPr lang="el-GR" sz="3600" dirty="0"/>
              <a:t>εκτέλεση  </a:t>
            </a:r>
            <a:r>
              <a:rPr lang="en-IE" sz="3600" dirty="0"/>
              <a:t>script</a:t>
            </a:r>
            <a:r>
              <a:rPr lang="el-GR" sz="3600" dirty="0"/>
              <a:t> </a:t>
            </a:r>
            <a:r>
              <a:rPr lang="en-IE" sz="3600" dirty="0"/>
              <a:t> </a:t>
            </a:r>
            <a:r>
              <a:rPr lang="el-GR" sz="3600" dirty="0"/>
              <a:t>στο </a:t>
            </a:r>
            <a:r>
              <a:rPr lang="en-IE" sz="3600" dirty="0"/>
              <a:t>PowerShell</a:t>
            </a:r>
            <a:endParaRPr lang="en-IE" dirty="0"/>
          </a:p>
        </p:txBody>
      </p:sp>
      <p:pic>
        <p:nvPicPr>
          <p:cNvPr id="4099" name="Picture 3" descr="C:\Users\Panos\Desktop\powershell\images\scriptex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419600"/>
            <a:ext cx="71628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874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100000"/>
                    </a14:imgEffect>
                    <a14:imgEffect>
                      <a14:brightnessContrast bright="-5000" contrast="-34000"/>
                    </a14:imgEffect>
                  </a14:imgLayer>
                </a14:imgProps>
              </a:ext>
              <a:ext uri="{28A0092B-C50C-407E-A947-70E740481C1C}">
                <a14:useLocalDpi xmlns:a14="http://schemas.microsoft.com/office/drawing/2010/main" val="0"/>
              </a:ext>
            </a:extLst>
          </a:blip>
          <a:stretch>
            <a:fillRect/>
          </a:stretch>
        </p:blipFill>
        <p:spPr>
          <a:xfrm>
            <a:off x="224651" y="1219200"/>
            <a:ext cx="8685689" cy="5562600"/>
          </a:xfrm>
        </p:spPr>
      </p:pic>
      <p:sp>
        <p:nvSpPr>
          <p:cNvPr id="2" name="Title 1"/>
          <p:cNvSpPr>
            <a:spLocks noGrp="1"/>
          </p:cNvSpPr>
          <p:nvPr>
            <p:ph type="title"/>
          </p:nvPr>
        </p:nvSpPr>
        <p:spPr>
          <a:xfrm>
            <a:off x="457200" y="76200"/>
            <a:ext cx="8229600" cy="1143000"/>
          </a:xfrm>
        </p:spPr>
        <p:txBody>
          <a:bodyPr>
            <a:normAutofit/>
          </a:bodyPr>
          <a:lstStyle/>
          <a:p>
            <a:r>
              <a:rPr lang="el-GR" sz="6000" b="1" dirty="0" smtClean="0"/>
              <a:t>Βασικές Εντολές</a:t>
            </a:r>
            <a:endParaRPr lang="en-US" sz="6000" b="1" dirty="0"/>
          </a:p>
        </p:txBody>
      </p:sp>
    </p:spTree>
    <p:extLst>
      <p:ext uri="{BB962C8B-B14F-4D97-AF65-F5344CB8AC3E}">
        <p14:creationId xmlns:p14="http://schemas.microsoft.com/office/powerpoint/2010/main" val="1547706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idx="1"/>
          </p:nvPr>
        </p:nvSpPr>
        <p:spPr>
          <a:xfrm>
            <a:off x="838200" y="2133600"/>
            <a:ext cx="7408333" cy="1134533"/>
          </a:xfrm>
        </p:spPr>
        <p:txBody>
          <a:bodyPr>
            <a:normAutofit fontScale="92500" lnSpcReduction="10000"/>
          </a:bodyPr>
          <a:lstStyle/>
          <a:p>
            <a:pPr marL="0" indent="0" algn="l">
              <a:buNone/>
            </a:pPr>
            <a:r>
              <a:rPr lang="en-IE" sz="2400" b="1" dirty="0" smtClean="0">
                <a:solidFill>
                  <a:schemeClr val="accent2"/>
                </a:solidFill>
              </a:rPr>
              <a:t>Get-Command</a:t>
            </a:r>
            <a:r>
              <a:rPr lang="en-IE" sz="2400" b="1" dirty="0" smtClean="0">
                <a:solidFill>
                  <a:schemeClr val="tx1"/>
                </a:solidFill>
              </a:rPr>
              <a:t> : </a:t>
            </a:r>
            <a:r>
              <a:rPr lang="el-GR" b="1" dirty="0" smtClean="0">
                <a:solidFill>
                  <a:schemeClr val="tx1"/>
                </a:solidFill>
              </a:rPr>
              <a:t>επιστρέφει λίστα με όλα τα διαθέσιμα </a:t>
            </a:r>
            <a:r>
              <a:rPr lang="en-IE" b="1" dirty="0" err="1" smtClean="0">
                <a:solidFill>
                  <a:schemeClr val="tx1"/>
                </a:solidFill>
              </a:rPr>
              <a:t>cmdlets</a:t>
            </a:r>
            <a:r>
              <a:rPr lang="en-IE" b="1" dirty="0" smtClean="0">
                <a:solidFill>
                  <a:schemeClr val="tx1"/>
                </a:solidFill>
              </a:rPr>
              <a:t> </a:t>
            </a:r>
          </a:p>
          <a:p>
            <a:pPr marL="0" indent="0" algn="l">
              <a:buNone/>
            </a:pPr>
            <a:r>
              <a:rPr lang="el-GR" b="1" dirty="0" smtClean="0">
                <a:solidFill>
                  <a:schemeClr val="tx1"/>
                </a:solidFill>
              </a:rPr>
              <a:t>Π.χ. </a:t>
            </a:r>
            <a:r>
              <a:rPr lang="en-IE" b="1" dirty="0" smtClean="0">
                <a:solidFill>
                  <a:schemeClr val="tx1"/>
                </a:solidFill>
              </a:rPr>
              <a:t>Get-Command –verb set</a:t>
            </a:r>
            <a:endParaRPr lang="en-IE" sz="2400" b="1" dirty="0" smtClean="0">
              <a:solidFill>
                <a:schemeClr val="tx1"/>
              </a:solidFill>
            </a:endParaRPr>
          </a:p>
          <a:p>
            <a:pPr algn="l"/>
            <a:endParaRPr lang="en-IE" dirty="0">
              <a:solidFill>
                <a:schemeClr val="tx1"/>
              </a:solidFill>
            </a:endParaRPr>
          </a:p>
          <a:p>
            <a:endParaRPr lang="en-IE" dirty="0"/>
          </a:p>
        </p:txBody>
      </p:sp>
      <p:sp>
        <p:nvSpPr>
          <p:cNvPr id="2" name="Title 1"/>
          <p:cNvSpPr>
            <a:spLocks noGrp="1"/>
          </p:cNvSpPr>
          <p:nvPr>
            <p:ph type="title"/>
          </p:nvPr>
        </p:nvSpPr>
        <p:spPr/>
        <p:txBody>
          <a:bodyPr>
            <a:normAutofit fontScale="90000"/>
          </a:bodyPr>
          <a:lstStyle/>
          <a:p>
            <a:pPr algn="ctr"/>
            <a:r>
              <a:rPr lang="el-GR" b="0" dirty="0" smtClean="0"/>
              <a:t>Βασικές Εντολές του</a:t>
            </a:r>
            <a:r>
              <a:rPr lang="en-IE" b="0" dirty="0" smtClean="0"/>
              <a:t> POWERSHELL</a:t>
            </a:r>
            <a:endParaRPr lang="en-IE" b="0" dirty="0"/>
          </a:p>
        </p:txBody>
      </p:sp>
      <p:pic>
        <p:nvPicPr>
          <p:cNvPr id="2052" name="Picture 4" descr="C:\Users\Panos\Desktop\powershell\images\get-c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505200"/>
            <a:ext cx="4183693"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Panos\Desktop\powershell\images\getcmd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519814"/>
            <a:ext cx="43434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774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p:cNvSpPr txBox="1">
            <a:spLocks/>
          </p:cNvSpPr>
          <p:nvPr/>
        </p:nvSpPr>
        <p:spPr>
          <a:xfrm>
            <a:off x="838200" y="1513114"/>
            <a:ext cx="7391400" cy="138248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IE" sz="2800" dirty="0" smtClean="0">
              <a:solidFill>
                <a:schemeClr val="tx1"/>
              </a:solidFill>
            </a:endParaRPr>
          </a:p>
        </p:txBody>
      </p:sp>
      <p:pic>
        <p:nvPicPr>
          <p:cNvPr id="4099" name="Picture 3" descr="C:\Users\Panos\Desktop\powershell\images\get hel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868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3"/>
          <p:cNvSpPr txBox="1">
            <a:spLocks/>
          </p:cNvSpPr>
          <p:nvPr/>
        </p:nvSpPr>
        <p:spPr>
          <a:xfrm>
            <a:off x="803753" y="457200"/>
            <a:ext cx="7391400" cy="1382486"/>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457200" indent="-457200">
              <a:buFont typeface="Arial" pitchFamily="34" charset="0"/>
              <a:buChar char="•"/>
            </a:pPr>
            <a:r>
              <a:rPr lang="en-IE" b="1" dirty="0" smtClean="0">
                <a:solidFill>
                  <a:schemeClr val="tx1"/>
                </a:solidFill>
              </a:rPr>
              <a:t>Get-Help : </a:t>
            </a:r>
            <a:r>
              <a:rPr lang="el-GR" b="1" dirty="0" smtClean="0">
                <a:solidFill>
                  <a:schemeClr val="tx1"/>
                </a:solidFill>
              </a:rPr>
              <a:t>εμφανίζει βοηθητικές πληροφορίες και έννοιες  για τα επιλεγμένα </a:t>
            </a:r>
            <a:r>
              <a:rPr lang="en-IE" b="1" dirty="0" err="1" smtClean="0">
                <a:solidFill>
                  <a:schemeClr val="tx1"/>
                </a:solidFill>
              </a:rPr>
              <a:t>cmdlets</a:t>
            </a:r>
            <a:endParaRPr lang="en-IE" b="1" dirty="0" smtClean="0">
              <a:solidFill>
                <a:schemeClr val="tx1"/>
              </a:solidFill>
            </a:endParaRPr>
          </a:p>
          <a:p>
            <a:endParaRPr lang="en-IE" dirty="0" smtClean="0">
              <a:solidFill>
                <a:schemeClr val="tx1"/>
              </a:solidFill>
            </a:endParaRPr>
          </a:p>
          <a:p>
            <a:endParaRPr lang="en-IE" dirty="0"/>
          </a:p>
        </p:txBody>
      </p:sp>
    </p:spTree>
    <p:extLst>
      <p:ext uri="{BB962C8B-B14F-4D97-AF65-F5344CB8AC3E}">
        <p14:creationId xmlns:p14="http://schemas.microsoft.com/office/powerpoint/2010/main" val="15684495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342900" y="1066800"/>
            <a:ext cx="8229600" cy="3429000"/>
          </a:xfrm>
        </p:spPr>
        <p:txBody>
          <a:bodyPr>
            <a:normAutofit fontScale="92500" lnSpcReduction="10000"/>
          </a:bodyPr>
          <a:lstStyle/>
          <a:p>
            <a:r>
              <a:rPr lang="el-GR" sz="2000" b="1" dirty="0" smtClean="0"/>
              <a:t>Με </a:t>
            </a:r>
            <a:r>
              <a:rPr lang="el-GR" sz="2000" b="1" dirty="0"/>
              <a:t>τη χρήση </a:t>
            </a:r>
            <a:r>
              <a:rPr lang="el-GR" sz="2000" b="1" dirty="0" smtClean="0"/>
              <a:t>του </a:t>
            </a:r>
            <a:r>
              <a:rPr lang="en-IE" sz="2000" b="1" dirty="0" smtClean="0"/>
              <a:t>Get-</a:t>
            </a:r>
            <a:r>
              <a:rPr lang="en-IE" sz="2000" b="1" dirty="0" err="1" smtClean="0"/>
              <a:t>WmiObject</a:t>
            </a:r>
            <a:r>
              <a:rPr lang="el-GR" sz="2000" b="1" dirty="0" smtClean="0"/>
              <a:t> μπορούμε να αποκτήσουμε πρόσβαση στις κλάσεις  WMI</a:t>
            </a:r>
            <a:r>
              <a:rPr lang="en-IE" sz="2000" b="1" dirty="0" smtClean="0"/>
              <a:t>(</a:t>
            </a:r>
            <a:r>
              <a:rPr lang="en-US" sz="2000" b="1" dirty="0"/>
              <a:t>Windows Management </a:t>
            </a:r>
            <a:r>
              <a:rPr lang="en-US" sz="2000" b="1" dirty="0" smtClean="0"/>
              <a:t>Instrumentation</a:t>
            </a:r>
            <a:r>
              <a:rPr lang="en-IE" sz="2000" b="1" dirty="0" smtClean="0"/>
              <a:t>)</a:t>
            </a:r>
            <a:r>
              <a:rPr lang="el-GR" sz="2000" b="1" dirty="0" smtClean="0"/>
              <a:t> κάποιου άλλου </a:t>
            </a:r>
            <a:r>
              <a:rPr lang="el-GR" sz="2000" b="1" dirty="0"/>
              <a:t>υπολογιστή, καθώς και </a:t>
            </a:r>
            <a:r>
              <a:rPr lang="el-GR" sz="2000" b="1" dirty="0" smtClean="0"/>
              <a:t>του δικού μας,πρέπει όμως να έχουμε πρόσβαση διαχειριστή(</a:t>
            </a:r>
            <a:r>
              <a:rPr lang="en-IE" sz="2000" b="1" dirty="0" smtClean="0"/>
              <a:t>administrator</a:t>
            </a:r>
            <a:r>
              <a:rPr lang="el-GR" sz="2000" b="1" dirty="0" smtClean="0"/>
              <a:t>)</a:t>
            </a:r>
            <a:r>
              <a:rPr lang="en-US" sz="2000" b="1" dirty="0" smtClean="0"/>
              <a:t>.</a:t>
            </a:r>
          </a:p>
          <a:p>
            <a:pPr marL="0" indent="0">
              <a:buNone/>
            </a:pPr>
            <a:r>
              <a:rPr lang="el-GR" sz="2000" b="1" dirty="0" smtClean="0"/>
              <a:t>Κάποιες κοινές</a:t>
            </a:r>
            <a:r>
              <a:rPr lang="en-IE" sz="2000" b="1" dirty="0" smtClean="0"/>
              <a:t> WMI </a:t>
            </a:r>
            <a:r>
              <a:rPr lang="el-GR" sz="2000" b="1" dirty="0" smtClean="0"/>
              <a:t> κλάσεις</a:t>
            </a:r>
            <a:r>
              <a:rPr lang="en-IE" sz="2000" b="1" dirty="0" smtClean="0"/>
              <a:t> :</a:t>
            </a:r>
            <a:endParaRPr lang="en-US" sz="2000" b="1" dirty="0" smtClean="0"/>
          </a:p>
          <a:p>
            <a:pPr marL="0" indent="0">
              <a:buNone/>
            </a:pPr>
            <a:r>
              <a:rPr lang="en-IE" sz="2000" b="1" dirty="0"/>
              <a:t>Win32_computerSystem</a:t>
            </a:r>
            <a:br>
              <a:rPr lang="en-IE" sz="2000" b="1" dirty="0"/>
            </a:br>
            <a:r>
              <a:rPr lang="en-IE" sz="2000" b="1" dirty="0"/>
              <a:t>Win32_bios</a:t>
            </a:r>
            <a:br>
              <a:rPr lang="en-IE" sz="2000" b="1" dirty="0"/>
            </a:br>
            <a:r>
              <a:rPr lang="en-IE" sz="2000" b="1" dirty="0"/>
              <a:t>Win32_baseboard   (Motherboard)</a:t>
            </a:r>
            <a:br>
              <a:rPr lang="en-IE" sz="2000" b="1" dirty="0"/>
            </a:br>
            <a:r>
              <a:rPr lang="en-IE" sz="2000" b="1" dirty="0"/>
              <a:t>Win32_processor   (32+64 bit processor info) </a:t>
            </a:r>
            <a:br>
              <a:rPr lang="en-IE" sz="2000" b="1" dirty="0"/>
            </a:br>
            <a:r>
              <a:rPr lang="en-IE" sz="2000" b="1" dirty="0"/>
              <a:t>Win32_LogicalDisk  (hard disk)</a:t>
            </a:r>
            <a:br>
              <a:rPr lang="en-IE" sz="2000" b="1" dirty="0"/>
            </a:br>
            <a:r>
              <a:rPr lang="en-IE" sz="2000" b="1" dirty="0"/>
              <a:t>Win32_PhysicalMemory</a:t>
            </a:r>
            <a:br>
              <a:rPr lang="en-IE" sz="2000" b="1" dirty="0"/>
            </a:br>
            <a:r>
              <a:rPr lang="en-IE" sz="2000" b="1" dirty="0"/>
              <a:t>Win32_operatingSystem  (Virtual Memory)</a:t>
            </a:r>
            <a:endParaRPr lang="el-GR" sz="2000" b="1" dirty="0" smtClean="0"/>
          </a:p>
          <a:p>
            <a:pPr marL="0" indent="0">
              <a:buNone/>
            </a:pPr>
            <a:endParaRPr lang="en-US" sz="2000" dirty="0" smtClean="0"/>
          </a:p>
        </p:txBody>
      </p:sp>
      <p:pic>
        <p:nvPicPr>
          <p:cNvPr id="2051" name="Picture 3" descr="C:\Users\Panos\Desktop\powershell\images\w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701" y="4349663"/>
            <a:ext cx="7848600" cy="2514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3"/>
          <p:cNvSpPr>
            <a:spLocks noGrp="1"/>
          </p:cNvSpPr>
          <p:nvPr>
            <p:ph type="title"/>
          </p:nvPr>
        </p:nvSpPr>
        <p:spPr>
          <a:xfrm>
            <a:off x="609600" y="228600"/>
            <a:ext cx="8229600" cy="1252728"/>
          </a:xfrm>
        </p:spPr>
        <p:txBody>
          <a:bodyPr>
            <a:normAutofit/>
          </a:bodyPr>
          <a:lstStyle/>
          <a:p>
            <a:pPr algn="l"/>
            <a:r>
              <a:rPr lang="en-US" sz="2400" b="1" dirty="0" smtClean="0">
                <a:solidFill>
                  <a:schemeClr val="tx1"/>
                </a:solidFill>
              </a:rPr>
              <a:t>Get-</a:t>
            </a:r>
            <a:r>
              <a:rPr lang="en-US" sz="2400" b="1" dirty="0" err="1" smtClean="0">
                <a:solidFill>
                  <a:schemeClr val="tx1"/>
                </a:solidFill>
              </a:rPr>
              <a:t>WmiObject</a:t>
            </a:r>
            <a:r>
              <a:rPr lang="en-US" sz="2400" b="1" dirty="0">
                <a:solidFill>
                  <a:schemeClr val="tx1"/>
                </a:solidFill>
              </a:rPr>
              <a:t> </a:t>
            </a:r>
            <a:endParaRPr lang="en-IE" b="1" dirty="0">
              <a:solidFill>
                <a:schemeClr val="tx1"/>
              </a:solidFill>
            </a:endParaRPr>
          </a:p>
        </p:txBody>
      </p:sp>
    </p:spTree>
    <p:extLst>
      <p:ext uri="{BB962C8B-B14F-4D97-AF65-F5344CB8AC3E}">
        <p14:creationId xmlns:p14="http://schemas.microsoft.com/office/powerpoint/2010/main" val="19796276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3"/>
          <p:cNvSpPr txBox="1">
            <a:spLocks/>
          </p:cNvSpPr>
          <p:nvPr/>
        </p:nvSpPr>
        <p:spPr>
          <a:xfrm>
            <a:off x="867426" y="0"/>
            <a:ext cx="7391400" cy="12954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endParaRPr lang="en-IE" dirty="0" smtClean="0">
              <a:solidFill>
                <a:schemeClr val="tx1"/>
              </a:solidFill>
            </a:endParaRPr>
          </a:p>
          <a:p>
            <a:pPr marL="457200" indent="-457200">
              <a:buFont typeface="Arial" pitchFamily="34" charset="0"/>
              <a:buChar char="•"/>
            </a:pPr>
            <a:r>
              <a:rPr lang="en-IE" b="1" dirty="0" smtClean="0">
                <a:solidFill>
                  <a:schemeClr val="bg1"/>
                </a:solidFill>
              </a:rPr>
              <a:t>Get-</a:t>
            </a:r>
            <a:r>
              <a:rPr lang="en-IE" b="1" dirty="0" err="1" smtClean="0">
                <a:solidFill>
                  <a:schemeClr val="bg1"/>
                </a:solidFill>
              </a:rPr>
              <a:t>EventLog</a:t>
            </a:r>
            <a:r>
              <a:rPr lang="en-IE" b="1" dirty="0">
                <a:solidFill>
                  <a:schemeClr val="bg1"/>
                </a:solidFill>
              </a:rPr>
              <a:t> </a:t>
            </a:r>
            <a:r>
              <a:rPr lang="en-IE" b="1" dirty="0" smtClean="0">
                <a:solidFill>
                  <a:schemeClr val="bg1"/>
                </a:solidFill>
              </a:rPr>
              <a:t>:</a:t>
            </a:r>
            <a:r>
              <a:rPr lang="el-GR" b="1" dirty="0">
                <a:solidFill>
                  <a:schemeClr val="tx1"/>
                </a:solidFill>
              </a:rPr>
              <a:t>Παίρνει τα </a:t>
            </a:r>
            <a:r>
              <a:rPr lang="en-IE" b="1" dirty="0" smtClean="0">
                <a:solidFill>
                  <a:schemeClr val="tx1"/>
                </a:solidFill>
              </a:rPr>
              <a:t>events</a:t>
            </a:r>
            <a:r>
              <a:rPr lang="el-GR" b="1" dirty="0" smtClean="0">
                <a:solidFill>
                  <a:schemeClr val="tx1"/>
                </a:solidFill>
              </a:rPr>
              <a:t> </a:t>
            </a:r>
            <a:r>
              <a:rPr lang="el-GR" b="1" dirty="0">
                <a:solidFill>
                  <a:schemeClr val="tx1"/>
                </a:solidFill>
              </a:rPr>
              <a:t>σε ένα </a:t>
            </a:r>
            <a:r>
              <a:rPr lang="en-IE" b="1" dirty="0" err="1" smtClean="0">
                <a:solidFill>
                  <a:schemeClr val="tx1"/>
                </a:solidFill>
              </a:rPr>
              <a:t>eventlog</a:t>
            </a:r>
            <a:r>
              <a:rPr lang="el-GR" b="1" dirty="0" smtClean="0">
                <a:solidFill>
                  <a:schemeClr val="tx1"/>
                </a:solidFill>
              </a:rPr>
              <a:t>, </a:t>
            </a:r>
            <a:r>
              <a:rPr lang="el-GR" b="1" dirty="0">
                <a:solidFill>
                  <a:schemeClr val="tx1"/>
                </a:solidFill>
              </a:rPr>
              <a:t>ή μια λίστα από τα αρχεία καταγραφής συμβάντων, σχετικά με τις τοπικούς ή απομακρυσμένους υπολογιστές</a:t>
            </a:r>
            <a:r>
              <a:rPr lang="el-GR" b="1" dirty="0" smtClean="0">
                <a:solidFill>
                  <a:schemeClr val="tx1"/>
                </a:solidFill>
              </a:rPr>
              <a:t>.</a:t>
            </a:r>
            <a:endParaRPr lang="en-IE" b="1" dirty="0" smtClean="0">
              <a:solidFill>
                <a:schemeClr val="tx1"/>
              </a:solidFill>
            </a:endParaRPr>
          </a:p>
          <a:p>
            <a:pPr marL="457200" indent="-457200">
              <a:buFont typeface="Arial" pitchFamily="34" charset="0"/>
              <a:buChar char="•"/>
            </a:pPr>
            <a:r>
              <a:rPr lang="el-GR" b="1" dirty="0" smtClean="0">
                <a:solidFill>
                  <a:schemeClr val="tx1"/>
                </a:solidFill>
              </a:rPr>
              <a:t> </a:t>
            </a:r>
            <a:r>
              <a:rPr lang="en-IE" b="1" dirty="0" smtClean="0">
                <a:solidFill>
                  <a:schemeClr val="tx1"/>
                </a:solidFill>
              </a:rPr>
              <a:t>Get-</a:t>
            </a:r>
            <a:r>
              <a:rPr lang="en-IE" b="1" dirty="0" err="1" smtClean="0">
                <a:solidFill>
                  <a:schemeClr val="tx1"/>
                </a:solidFill>
              </a:rPr>
              <a:t>eventlog</a:t>
            </a:r>
            <a:r>
              <a:rPr lang="en-IE" b="1" dirty="0" smtClean="0">
                <a:solidFill>
                  <a:schemeClr val="tx1"/>
                </a:solidFill>
              </a:rPr>
              <a:t> system –newest 3</a:t>
            </a:r>
          </a:p>
          <a:p>
            <a:pPr marL="457200" indent="-457200">
              <a:buFont typeface="Arial" pitchFamily="34" charset="0"/>
              <a:buChar char="•"/>
            </a:pPr>
            <a:r>
              <a:rPr lang="en-IE" b="1" dirty="0">
                <a:solidFill>
                  <a:schemeClr val="tx1"/>
                </a:solidFill>
              </a:rPr>
              <a:t>G</a:t>
            </a:r>
            <a:r>
              <a:rPr lang="en-IE" b="1" dirty="0" smtClean="0">
                <a:solidFill>
                  <a:schemeClr val="tx1"/>
                </a:solidFill>
              </a:rPr>
              <a:t>et-</a:t>
            </a:r>
            <a:r>
              <a:rPr lang="en-IE" b="1" dirty="0" err="1" smtClean="0">
                <a:solidFill>
                  <a:schemeClr val="tx1"/>
                </a:solidFill>
              </a:rPr>
              <a:t>eventlog</a:t>
            </a:r>
            <a:r>
              <a:rPr lang="en-IE" b="1" dirty="0" smtClean="0">
                <a:solidFill>
                  <a:schemeClr val="tx1"/>
                </a:solidFill>
              </a:rPr>
              <a:t> </a:t>
            </a:r>
            <a:r>
              <a:rPr lang="en-IE" b="1" dirty="0">
                <a:solidFill>
                  <a:schemeClr val="tx1"/>
                </a:solidFill>
              </a:rPr>
              <a:t>-</a:t>
            </a:r>
            <a:r>
              <a:rPr lang="en-IE" b="1" dirty="0" err="1">
                <a:solidFill>
                  <a:schemeClr val="tx1"/>
                </a:solidFill>
              </a:rPr>
              <a:t>LogName</a:t>
            </a:r>
            <a:r>
              <a:rPr lang="en-IE" b="1" dirty="0">
                <a:solidFill>
                  <a:schemeClr val="tx1"/>
                </a:solidFill>
              </a:rPr>
              <a:t> Application -Source </a:t>
            </a:r>
            <a:r>
              <a:rPr lang="en-IE" b="1" dirty="0" err="1">
                <a:solidFill>
                  <a:schemeClr val="tx1"/>
                </a:solidFill>
              </a:rPr>
              <a:t>MySource</a:t>
            </a:r>
            <a:endParaRPr lang="en-IE" b="1" dirty="0">
              <a:solidFill>
                <a:schemeClr val="tx1"/>
              </a:solidFill>
            </a:endParaRPr>
          </a:p>
          <a:p>
            <a:pPr marL="457200" indent="-457200">
              <a:buFont typeface="Arial" pitchFamily="34" charset="0"/>
              <a:buChar char="•"/>
            </a:pPr>
            <a:endParaRPr lang="en-IE" b="1" dirty="0" smtClean="0">
              <a:solidFill>
                <a:schemeClr val="tx1"/>
              </a:solidFill>
            </a:endParaRPr>
          </a:p>
        </p:txBody>
      </p:sp>
      <p:pic>
        <p:nvPicPr>
          <p:cNvPr id="2050" name="Picture 2" descr="C:\Users\Panos\Desktop\powershell\images\asdsadda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26" y="4876800"/>
            <a:ext cx="8236386" cy="196867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Panos\Desktop\powershell\images\get-eventlo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5" y="3256115"/>
            <a:ext cx="829562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049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3"/>
          <p:cNvSpPr txBox="1">
            <a:spLocks/>
          </p:cNvSpPr>
          <p:nvPr/>
        </p:nvSpPr>
        <p:spPr>
          <a:xfrm>
            <a:off x="304800" y="457200"/>
            <a:ext cx="8077200" cy="22860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457200" indent="-457200">
              <a:buFont typeface="Arial" pitchFamily="34" charset="0"/>
              <a:buChar char="•"/>
            </a:pPr>
            <a:r>
              <a:rPr lang="en-IE" b="1" dirty="0" smtClean="0">
                <a:solidFill>
                  <a:schemeClr val="bg1"/>
                </a:solidFill>
              </a:rPr>
              <a:t>Get-Process : </a:t>
            </a:r>
            <a:r>
              <a:rPr lang="el-GR" b="1" dirty="0" smtClean="0">
                <a:solidFill>
                  <a:schemeClr val="tx1"/>
                </a:solidFill>
              </a:rPr>
              <a:t>επιστρέφει λίστα από τρέχον διεργασίες </a:t>
            </a:r>
            <a:endParaRPr lang="en-IE" b="1" dirty="0" smtClean="0">
              <a:solidFill>
                <a:schemeClr val="tx1"/>
              </a:solidFill>
            </a:endParaRPr>
          </a:p>
          <a:p>
            <a:pPr marL="0" indent="0">
              <a:buNone/>
            </a:pPr>
            <a:r>
              <a:rPr lang="el-GR" b="1" dirty="0"/>
              <a:t>  </a:t>
            </a:r>
            <a:r>
              <a:rPr lang="el-GR" b="1" dirty="0" smtClean="0"/>
              <a:t>   Επιστρέφει όλες τις δίεργασίες που τρέχουν στον τοπικό υπολογιστή</a:t>
            </a:r>
            <a:r>
              <a:rPr lang="en-IE" b="1" dirty="0" smtClean="0"/>
              <a:t>:</a:t>
            </a:r>
            <a:endParaRPr lang="en-IE" b="1" dirty="0"/>
          </a:p>
          <a:p>
            <a:pPr marL="0" indent="0">
              <a:buNone/>
            </a:pPr>
            <a:r>
              <a:rPr lang="en-IE" b="1" dirty="0" smtClean="0"/>
              <a:t>get-process</a:t>
            </a:r>
            <a:endParaRPr lang="en-IE" b="1" dirty="0"/>
          </a:p>
          <a:p>
            <a:pPr marL="0" indent="0">
              <a:buNone/>
            </a:pPr>
            <a:r>
              <a:rPr lang="el-GR" dirty="0"/>
              <a:t> </a:t>
            </a:r>
            <a:endParaRPr lang="en-IE" b="1" dirty="0" smtClean="0">
              <a:solidFill>
                <a:schemeClr val="tx1"/>
              </a:solidFill>
            </a:endParaRPr>
          </a:p>
          <a:p>
            <a:endParaRPr lang="en-IE" dirty="0" smtClean="0">
              <a:solidFill>
                <a:schemeClr val="tx1"/>
              </a:solidFill>
            </a:endParaRPr>
          </a:p>
          <a:p>
            <a:endParaRPr lang="en-IE" dirty="0"/>
          </a:p>
        </p:txBody>
      </p:sp>
      <p:pic>
        <p:nvPicPr>
          <p:cNvPr id="3074" name="Picture 2" descr="C:\Users\Panos\Desktop\powershell\images\get-pro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07" y="2362200"/>
            <a:ext cx="8991600" cy="17526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1"/>
          <p:cNvSpPr txBox="1">
            <a:spLocks/>
          </p:cNvSpPr>
          <p:nvPr/>
        </p:nvSpPr>
        <p:spPr>
          <a:xfrm>
            <a:off x="197807" y="3999977"/>
            <a:ext cx="7408333" cy="14478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l-GR" b="1" dirty="0"/>
              <a:t>Επιστρέφει την διεργασία του τρέχον </a:t>
            </a:r>
            <a:r>
              <a:rPr lang="en-IE" b="1" dirty="0"/>
              <a:t>PowerShell session :</a:t>
            </a:r>
          </a:p>
          <a:p>
            <a:pPr marL="0" indent="0">
              <a:buNone/>
            </a:pPr>
            <a:r>
              <a:rPr lang="en-IE" b="1" dirty="0"/>
              <a:t> Get-Process -id $</a:t>
            </a:r>
            <a:r>
              <a:rPr lang="en-IE" b="1" dirty="0" err="1"/>
              <a:t>pid</a:t>
            </a:r>
            <a:endParaRPr lang="en-IE" b="1" dirty="0"/>
          </a:p>
          <a:p>
            <a:endParaRPr lang="en-IE" dirty="0"/>
          </a:p>
        </p:txBody>
      </p:sp>
      <p:pic>
        <p:nvPicPr>
          <p:cNvPr id="3075" name="Picture 3" descr="C:\Users\Panos\Desktop\powershell\images\getproc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5335588"/>
            <a:ext cx="899160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848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7471" y="3260812"/>
            <a:ext cx="7408333" cy="1447800"/>
          </a:xfrm>
        </p:spPr>
        <p:txBody>
          <a:bodyPr>
            <a:normAutofit fontScale="92500"/>
          </a:bodyPr>
          <a:lstStyle/>
          <a:p>
            <a:pPr marL="0" indent="0">
              <a:buNone/>
            </a:pPr>
            <a:r>
              <a:rPr lang="el-GR" b="1" dirty="0"/>
              <a:t>Επιστρέφει όλες τις δίεργασίες με </a:t>
            </a:r>
            <a:r>
              <a:rPr lang="en-IE" b="1" dirty="0"/>
              <a:t>working set </a:t>
            </a:r>
            <a:r>
              <a:rPr lang="el-GR" b="1" dirty="0"/>
              <a:t>μεγαλύτερο απο 20 ΜΒ  </a:t>
            </a:r>
            <a:r>
              <a:rPr lang="en-IE" b="1" dirty="0"/>
              <a:t>:</a:t>
            </a:r>
          </a:p>
          <a:p>
            <a:pPr marL="0" indent="0">
              <a:buNone/>
            </a:pPr>
            <a:r>
              <a:rPr lang="en-IE" b="1" dirty="0"/>
              <a:t>get-process | where-object {$_.</a:t>
            </a:r>
            <a:r>
              <a:rPr lang="en-IE" b="1" dirty="0" err="1"/>
              <a:t>WorkingSet</a:t>
            </a:r>
            <a:r>
              <a:rPr lang="en-IE" b="1" dirty="0"/>
              <a:t> -</a:t>
            </a:r>
            <a:r>
              <a:rPr lang="en-IE" b="1" dirty="0" err="1"/>
              <a:t>gt</a:t>
            </a:r>
            <a:r>
              <a:rPr lang="en-IE" b="1" dirty="0"/>
              <a:t> 20000000}</a:t>
            </a:r>
          </a:p>
          <a:p>
            <a:endParaRPr lang="en-IE" dirty="0"/>
          </a:p>
        </p:txBody>
      </p:sp>
      <p:sp>
        <p:nvSpPr>
          <p:cNvPr id="5" name="Content Placeholder 1"/>
          <p:cNvSpPr txBox="1">
            <a:spLocks/>
          </p:cNvSpPr>
          <p:nvPr/>
        </p:nvSpPr>
        <p:spPr>
          <a:xfrm>
            <a:off x="457200" y="228600"/>
            <a:ext cx="7408333" cy="14478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l-GR" b="1" dirty="0" smtClean="0"/>
              <a:t>Επιστρέφει τις πρώτες 5 διεργασίες οι οποίες χρησιμοποιούν τον περισσότερο χρόνο στο </a:t>
            </a:r>
            <a:r>
              <a:rPr lang="en-IE" b="1" dirty="0" smtClean="0"/>
              <a:t>CPU:</a:t>
            </a:r>
            <a:endParaRPr lang="en-IE" b="1" dirty="0"/>
          </a:p>
          <a:p>
            <a:pPr marL="0" indent="0">
              <a:buNone/>
            </a:pPr>
            <a:r>
              <a:rPr lang="en-IE" b="1" dirty="0" smtClean="0"/>
              <a:t>Get-Process </a:t>
            </a:r>
            <a:r>
              <a:rPr lang="en-IE" b="1" dirty="0"/>
              <a:t>| sort CPU | select -last 5</a:t>
            </a:r>
          </a:p>
          <a:p>
            <a:endParaRPr lang="en-IE" dirty="0"/>
          </a:p>
        </p:txBody>
      </p:sp>
      <p:pic>
        <p:nvPicPr>
          <p:cNvPr id="4098" name="Picture 2" descr="C:\Users\Panos\Desktop\powershell\images\getproc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89162"/>
            <a:ext cx="8839200" cy="17716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Panos\Desktop\powershell\images\getproc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380978"/>
            <a:ext cx="8839200" cy="2477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197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Panos\Desktop\powershell\images\get-serv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47" y="4038600"/>
            <a:ext cx="8686800" cy="266700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3"/>
          <p:cNvSpPr txBox="1">
            <a:spLocks/>
          </p:cNvSpPr>
          <p:nvPr/>
        </p:nvSpPr>
        <p:spPr>
          <a:xfrm>
            <a:off x="1143000" y="152400"/>
            <a:ext cx="7391400" cy="3886200"/>
          </a:xfrm>
          <a:prstGeom prst="rect">
            <a:avLst/>
          </a:prstGeom>
        </p:spPr>
        <p:txBody>
          <a:bodyPr vert="horz" lIns="91440" tIns="45720" rIns="91440" bIns="45720" rtlCol="0">
            <a:normAutofit fontScale="92500" lnSpcReduction="2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endParaRPr lang="en-IE" b="1" dirty="0">
              <a:solidFill>
                <a:schemeClr val="tx1"/>
              </a:solidFill>
            </a:endParaRPr>
          </a:p>
          <a:p>
            <a:pPr marL="0" indent="0">
              <a:buNone/>
            </a:pPr>
            <a:r>
              <a:rPr lang="en-IE" b="1" dirty="0" smtClean="0">
                <a:solidFill>
                  <a:schemeClr val="bg1"/>
                </a:solidFill>
              </a:rPr>
              <a:t>Get-Service : </a:t>
            </a:r>
            <a:r>
              <a:rPr lang="el-GR" b="1" dirty="0" smtClean="0">
                <a:solidFill>
                  <a:schemeClr val="tx1"/>
                </a:solidFill>
              </a:rPr>
              <a:t>Επιστρέφει </a:t>
            </a:r>
            <a:r>
              <a:rPr lang="en-IE" b="1" dirty="0" smtClean="0">
                <a:solidFill>
                  <a:schemeClr val="tx1"/>
                </a:solidFill>
              </a:rPr>
              <a:t> </a:t>
            </a:r>
            <a:r>
              <a:rPr lang="el-GR" b="1" dirty="0" smtClean="0">
                <a:solidFill>
                  <a:schemeClr val="tx1"/>
                </a:solidFill>
              </a:rPr>
              <a:t>πληροφορίες για τα  </a:t>
            </a:r>
            <a:r>
              <a:rPr lang="en-IE" b="1" dirty="0" smtClean="0">
                <a:solidFill>
                  <a:schemeClr val="tx1"/>
                </a:solidFill>
              </a:rPr>
              <a:t> Windows service</a:t>
            </a:r>
            <a:r>
              <a:rPr lang="en-IE" b="1" dirty="0">
                <a:solidFill>
                  <a:schemeClr val="tx1"/>
                </a:solidFill>
              </a:rPr>
              <a:t>s</a:t>
            </a:r>
            <a:r>
              <a:rPr lang="en-IE" b="1" dirty="0" smtClean="0">
                <a:solidFill>
                  <a:schemeClr val="tx1"/>
                </a:solidFill>
              </a:rPr>
              <a:t>.</a:t>
            </a:r>
          </a:p>
          <a:p>
            <a:pPr marL="0" indent="0">
              <a:buNone/>
            </a:pPr>
            <a:endParaRPr lang="en-IE" b="1" dirty="0">
              <a:solidFill>
                <a:schemeClr val="tx1"/>
              </a:solidFill>
            </a:endParaRPr>
          </a:p>
          <a:p>
            <a:pPr marL="0" indent="0">
              <a:buNone/>
            </a:pPr>
            <a:r>
              <a:rPr lang="el-GR" b="1" dirty="0" smtClean="0"/>
              <a:t>Επιστρέφει όλα τα </a:t>
            </a:r>
            <a:r>
              <a:rPr lang="en-IE" b="1" dirty="0" smtClean="0"/>
              <a:t>services </a:t>
            </a:r>
            <a:r>
              <a:rPr lang="el-GR" b="1" dirty="0" smtClean="0"/>
              <a:t>των </a:t>
            </a:r>
            <a:r>
              <a:rPr lang="en-IE" b="1" dirty="0" smtClean="0"/>
              <a:t>Windows:</a:t>
            </a:r>
          </a:p>
          <a:p>
            <a:pPr marL="0" indent="0">
              <a:buNone/>
            </a:pPr>
            <a:r>
              <a:rPr lang="en-IE" b="1" dirty="0" smtClean="0"/>
              <a:t> </a:t>
            </a:r>
            <a:r>
              <a:rPr lang="en-IE" b="1" dirty="0"/>
              <a:t>G</a:t>
            </a:r>
            <a:r>
              <a:rPr lang="en-IE" b="1" dirty="0" smtClean="0"/>
              <a:t>et-service</a:t>
            </a:r>
          </a:p>
          <a:p>
            <a:pPr marL="0" indent="0">
              <a:buNone/>
            </a:pPr>
            <a:r>
              <a:rPr lang="en-IE" b="1" dirty="0" smtClean="0"/>
              <a:t> </a:t>
            </a:r>
            <a:r>
              <a:rPr lang="el-GR" b="1" dirty="0"/>
              <a:t>Επιστρέφει όλα τα </a:t>
            </a:r>
            <a:r>
              <a:rPr lang="en-IE" b="1" dirty="0"/>
              <a:t>services </a:t>
            </a:r>
            <a:r>
              <a:rPr lang="el-GR" b="1" dirty="0" smtClean="0"/>
              <a:t>των οποίων τα ονόματα αρχίζουν με </a:t>
            </a:r>
            <a:r>
              <a:rPr lang="en-IE" b="1" dirty="0" smtClean="0"/>
              <a:t>“</a:t>
            </a:r>
            <a:r>
              <a:rPr lang="en-IE" b="1" dirty="0" err="1" smtClean="0"/>
              <a:t>wmi</a:t>
            </a:r>
            <a:r>
              <a:rPr lang="en-IE" b="1" dirty="0" smtClean="0"/>
              <a:t>”:</a:t>
            </a:r>
          </a:p>
          <a:p>
            <a:pPr marL="0" indent="0">
              <a:buNone/>
            </a:pPr>
            <a:r>
              <a:rPr lang="en-IE" b="1" dirty="0" smtClean="0"/>
              <a:t> Get-service </a:t>
            </a:r>
            <a:r>
              <a:rPr lang="en-IE" b="1" dirty="0" err="1" smtClean="0"/>
              <a:t>wmi</a:t>
            </a:r>
            <a:r>
              <a:rPr lang="en-IE" b="1" dirty="0" smtClean="0"/>
              <a:t>* </a:t>
            </a:r>
          </a:p>
          <a:p>
            <a:pPr marL="0" indent="0">
              <a:buNone/>
            </a:pPr>
            <a:r>
              <a:rPr lang="el-GR" b="1" dirty="0"/>
              <a:t>Επιστρέφει όλα τα </a:t>
            </a:r>
            <a:r>
              <a:rPr lang="en-IE" b="1" dirty="0"/>
              <a:t>services </a:t>
            </a:r>
            <a:r>
              <a:rPr lang="el-GR" b="1" dirty="0" smtClean="0"/>
              <a:t>τα οποία τρέχουν </a:t>
            </a:r>
            <a:r>
              <a:rPr lang="en-IE" b="1" dirty="0" smtClean="0"/>
              <a:t>:</a:t>
            </a:r>
          </a:p>
          <a:p>
            <a:pPr marL="0" indent="0">
              <a:buNone/>
            </a:pPr>
            <a:r>
              <a:rPr lang="en-IE" b="1" dirty="0" smtClean="0"/>
              <a:t> Get-service </a:t>
            </a:r>
            <a:r>
              <a:rPr lang="en-IE" b="1" dirty="0"/>
              <a:t>| where-object {$_.Status -</a:t>
            </a:r>
            <a:r>
              <a:rPr lang="en-IE" b="1" dirty="0" err="1"/>
              <a:t>eq</a:t>
            </a:r>
            <a:r>
              <a:rPr lang="en-IE" b="1" dirty="0"/>
              <a:t> "Running"}</a:t>
            </a:r>
            <a:endParaRPr lang="en-IE" b="1" dirty="0">
              <a:solidFill>
                <a:schemeClr val="tx1"/>
              </a:solidFill>
            </a:endParaRPr>
          </a:p>
        </p:txBody>
      </p:sp>
    </p:spTree>
    <p:extLst>
      <p:ext uri="{BB962C8B-B14F-4D97-AF65-F5344CB8AC3E}">
        <p14:creationId xmlns:p14="http://schemas.microsoft.com/office/powerpoint/2010/main" val="4278620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3"/>
          <p:cNvSpPr txBox="1">
            <a:spLocks/>
          </p:cNvSpPr>
          <p:nvPr/>
        </p:nvSpPr>
        <p:spPr>
          <a:xfrm>
            <a:off x="914400" y="457200"/>
            <a:ext cx="7391400" cy="16002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r>
              <a:rPr lang="en-IE" b="1" dirty="0" smtClean="0">
                <a:solidFill>
                  <a:schemeClr val="bg1"/>
                </a:solidFill>
              </a:rPr>
              <a:t>Get-Content: </a:t>
            </a:r>
            <a:r>
              <a:rPr lang="el-GR" b="1" dirty="0">
                <a:solidFill>
                  <a:schemeClr val="tx1"/>
                </a:solidFill>
              </a:rPr>
              <a:t>Δ</a:t>
            </a:r>
            <a:r>
              <a:rPr lang="el-GR" b="1" dirty="0" smtClean="0">
                <a:solidFill>
                  <a:schemeClr val="tx1"/>
                </a:solidFill>
              </a:rPr>
              <a:t>ιαβάζει </a:t>
            </a:r>
            <a:r>
              <a:rPr lang="el-GR" b="1" dirty="0">
                <a:solidFill>
                  <a:schemeClr val="tx1"/>
                </a:solidFill>
              </a:rPr>
              <a:t>αρχεία κειμένου, </a:t>
            </a:r>
            <a:r>
              <a:rPr lang="el-GR" b="1" dirty="0" smtClean="0">
                <a:solidFill>
                  <a:schemeClr val="tx1"/>
                </a:solidFill>
              </a:rPr>
              <a:t>αντιμετωπίζοντας κάθε γραμμή σαν </a:t>
            </a:r>
            <a:r>
              <a:rPr lang="en-IE" b="1" dirty="0" smtClean="0">
                <a:solidFill>
                  <a:schemeClr val="tx1"/>
                </a:solidFill>
              </a:rPr>
              <a:t>child object</a:t>
            </a:r>
            <a:r>
              <a:rPr lang="el-GR" b="1" dirty="0" smtClean="0">
                <a:solidFill>
                  <a:schemeClr val="tx1"/>
                </a:solidFill>
              </a:rPr>
              <a:t>.</a:t>
            </a:r>
            <a:endParaRPr lang="en-IE" b="1" dirty="0" smtClean="0">
              <a:solidFill>
                <a:schemeClr val="tx1"/>
              </a:solidFill>
            </a:endParaRPr>
          </a:p>
        </p:txBody>
      </p:sp>
      <p:pic>
        <p:nvPicPr>
          <p:cNvPr id="5122" name="Picture 2" descr="C:\Users\Panos\Desktop\powershell\images\sample_t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399" y="1447800"/>
            <a:ext cx="3962401" cy="168592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Panos\Desktop\powershell\images\get-cont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4571999" cy="1685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Panos\Desktop\powershell\images\sample_tx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1" y="4572000"/>
            <a:ext cx="4114799" cy="1905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Panos\Desktop\powershell\images\add-conte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0"/>
            <a:ext cx="4572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3"/>
          <p:cNvSpPr txBox="1">
            <a:spLocks/>
          </p:cNvSpPr>
          <p:nvPr/>
        </p:nvSpPr>
        <p:spPr>
          <a:xfrm>
            <a:off x="381000" y="3352800"/>
            <a:ext cx="7924800" cy="854015"/>
          </a:xfrm>
          <a:prstGeom prst="rect">
            <a:avLst/>
          </a:prstGeom>
        </p:spPr>
        <p:txBody>
          <a:bodyPr vert="horz" lIns="91440" tIns="45720" rIns="91440" bIns="45720" rtlCol="0">
            <a:normAutofit fontScale="925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None/>
            </a:pPr>
            <a:endParaRPr lang="en-IE" dirty="0">
              <a:solidFill>
                <a:schemeClr val="tx1"/>
              </a:solidFill>
            </a:endParaRPr>
          </a:p>
          <a:p>
            <a:pPr marL="0" indent="0">
              <a:buNone/>
            </a:pPr>
            <a:r>
              <a:rPr lang="en-IE" b="1" dirty="0" smtClean="0"/>
              <a:t>Add-Content</a:t>
            </a:r>
            <a:r>
              <a:rPr lang="en-IE" b="1" dirty="0" smtClean="0">
                <a:solidFill>
                  <a:schemeClr val="tx1"/>
                </a:solidFill>
              </a:rPr>
              <a:t>: </a:t>
            </a:r>
            <a:r>
              <a:rPr lang="el-GR" b="1" dirty="0">
                <a:solidFill>
                  <a:schemeClr val="tx1"/>
                </a:solidFill>
              </a:rPr>
              <a:t>προσθέτει περιεχόμενο σε ένα αρχείο κειμένου.</a:t>
            </a:r>
            <a:endParaRPr lang="en-IE" dirty="0"/>
          </a:p>
        </p:txBody>
      </p:sp>
    </p:spTree>
    <p:extLst>
      <p:ext uri="{BB962C8B-B14F-4D97-AF65-F5344CB8AC3E}">
        <p14:creationId xmlns:p14="http://schemas.microsoft.com/office/powerpoint/2010/main" val="197532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72067" y="2438400"/>
            <a:ext cx="7408333" cy="3687763"/>
          </a:xfrm>
        </p:spPr>
        <p:txBody>
          <a:bodyPr>
            <a:normAutofit fontScale="85000" lnSpcReduction="20000"/>
          </a:bodyPr>
          <a:lstStyle/>
          <a:p>
            <a:pPr marL="342900" indent="-342900">
              <a:buFont typeface="Arial" panose="020B0604020202020204" pitchFamily="34" charset="0"/>
              <a:buChar char="•"/>
            </a:pPr>
            <a:r>
              <a:rPr lang="el-GR" b="1" dirty="0">
                <a:solidFill>
                  <a:schemeClr val="tx1"/>
                </a:solidFill>
              </a:rPr>
              <a:t>Η Windows PowerShell είναι η αυτοματοποίηση εργασιών   του πλαισίου διαχείρισης του </a:t>
            </a:r>
            <a:r>
              <a:rPr lang="en-IE" b="1" dirty="0">
                <a:solidFill>
                  <a:schemeClr val="tx1"/>
                </a:solidFill>
              </a:rPr>
              <a:t>framework </a:t>
            </a:r>
            <a:r>
              <a:rPr lang="el-GR" b="1" dirty="0">
                <a:solidFill>
                  <a:schemeClr val="tx1"/>
                </a:solidFill>
              </a:rPr>
              <a:t>της </a:t>
            </a:r>
            <a:r>
              <a:rPr lang="en-IE" b="1" dirty="0">
                <a:solidFill>
                  <a:schemeClr val="tx1"/>
                </a:solidFill>
              </a:rPr>
              <a:t>Microsoft</a:t>
            </a:r>
            <a:r>
              <a:rPr lang="el-GR" b="1" dirty="0">
                <a:solidFill>
                  <a:schemeClr val="bg2">
                    <a:lumMod val="50000"/>
                  </a:schemeClr>
                </a:solidFill>
              </a:rPr>
              <a:t>,η οποία αποτελείται από ένα κέλυφος γραμμής εντολών και</a:t>
            </a:r>
            <a:r>
              <a:rPr lang="en-US" b="1" dirty="0">
                <a:solidFill>
                  <a:schemeClr val="bg2">
                    <a:lumMod val="50000"/>
                  </a:schemeClr>
                </a:solidFill>
              </a:rPr>
              <a:t> </a:t>
            </a:r>
            <a:r>
              <a:rPr lang="el-GR" b="1" dirty="0">
                <a:solidFill>
                  <a:schemeClr val="bg2">
                    <a:lumMod val="50000"/>
                  </a:schemeClr>
                </a:solidFill>
              </a:rPr>
              <a:t>την σχετική </a:t>
            </a:r>
            <a:r>
              <a:rPr lang="el-GR" b="1" dirty="0" err="1">
                <a:solidFill>
                  <a:schemeClr val="bg2">
                    <a:lumMod val="50000"/>
                  </a:schemeClr>
                </a:solidFill>
              </a:rPr>
              <a:t>scripting</a:t>
            </a:r>
            <a:r>
              <a:rPr lang="el-GR" b="1" dirty="0">
                <a:solidFill>
                  <a:schemeClr val="bg2">
                    <a:lumMod val="50000"/>
                  </a:schemeClr>
                </a:solidFill>
              </a:rPr>
              <a:t> γλώσσα χτισμένη πάνω σε . NET Framework.</a:t>
            </a:r>
          </a:p>
          <a:p>
            <a:pPr marL="342900" indent="-342900">
              <a:buFont typeface="Arial" panose="020B0604020202020204" pitchFamily="34" charset="0"/>
              <a:buChar char="•"/>
            </a:pPr>
            <a:endParaRPr lang="el-GR" dirty="0">
              <a:solidFill>
                <a:srgbClr val="FFFF00"/>
              </a:solidFill>
            </a:endParaRPr>
          </a:p>
          <a:p>
            <a:pPr marL="342900" indent="-342900">
              <a:buFont typeface="Arial" panose="020B0604020202020204" pitchFamily="34" charset="0"/>
              <a:buChar char="•"/>
            </a:pPr>
            <a:r>
              <a:rPr lang="el-GR" b="1" dirty="0">
                <a:solidFill>
                  <a:schemeClr val="tx1"/>
                </a:solidFill>
              </a:rPr>
              <a:t>Η PowerShell παρέχει πλήρη πρόσβαση σε COM(</a:t>
            </a:r>
            <a:r>
              <a:rPr lang="en-IE" b="1" dirty="0">
                <a:solidFill>
                  <a:schemeClr val="tx1"/>
                </a:solidFill>
              </a:rPr>
              <a:t>Component Object Model</a:t>
            </a:r>
            <a:r>
              <a:rPr lang="el-GR" b="1" dirty="0">
                <a:solidFill>
                  <a:schemeClr val="tx1"/>
                </a:solidFill>
              </a:rPr>
              <a:t>) και WMI(</a:t>
            </a:r>
            <a:r>
              <a:rPr lang="en-IE" b="1" dirty="0">
                <a:solidFill>
                  <a:schemeClr val="tx1"/>
                </a:solidFill>
              </a:rPr>
              <a:t>Windows Management Instrumentation</a:t>
            </a:r>
            <a:r>
              <a:rPr lang="el-GR" b="1" dirty="0">
                <a:solidFill>
                  <a:schemeClr val="tx1"/>
                </a:solidFill>
              </a:rPr>
              <a:t>), επιτρέποντας στους διαχειριστές να </a:t>
            </a:r>
            <a:r>
              <a:rPr lang="el-GR" b="1" dirty="0">
                <a:solidFill>
                  <a:schemeClr val="bg2">
                    <a:lumMod val="50000"/>
                  </a:schemeClr>
                </a:solidFill>
              </a:rPr>
              <a:t>εκτελούν διοικητικά καθήκοντα σε  τοπικά αλλά και σε απομακρυσμένα συστήματα Windows, καθώς και WS-</a:t>
            </a:r>
            <a:r>
              <a:rPr lang="el-GR" b="1" dirty="0" err="1">
                <a:solidFill>
                  <a:schemeClr val="bg2">
                    <a:lumMod val="50000"/>
                  </a:schemeClr>
                </a:solidFill>
              </a:rPr>
              <a:t>Management</a:t>
            </a:r>
            <a:r>
              <a:rPr lang="el-GR" b="1" dirty="0">
                <a:solidFill>
                  <a:schemeClr val="bg2">
                    <a:lumMod val="50000"/>
                  </a:schemeClr>
                </a:solidFill>
              </a:rPr>
              <a:t> και CIM(</a:t>
            </a:r>
            <a:r>
              <a:rPr lang="en-IE" b="1" dirty="0">
                <a:solidFill>
                  <a:schemeClr val="bg2">
                    <a:lumMod val="50000"/>
                  </a:schemeClr>
                </a:solidFill>
              </a:rPr>
              <a:t>Common Information Mode</a:t>
            </a:r>
            <a:r>
              <a:rPr lang="el-GR" b="1" dirty="0">
                <a:solidFill>
                  <a:schemeClr val="bg2">
                    <a:lumMod val="50000"/>
                  </a:schemeClr>
                </a:solidFill>
              </a:rPr>
              <a:t>) </a:t>
            </a:r>
            <a:r>
              <a:rPr lang="el-GR" b="1" dirty="0">
                <a:solidFill>
                  <a:schemeClr val="tx1"/>
                </a:solidFill>
              </a:rPr>
              <a:t>τα οποία  επιτρέπουν  τη διαχείριση  απομακρυσμένων συστημάτων Linux και συσκευών δικτύου.</a:t>
            </a:r>
            <a:endParaRPr lang="en-IE" b="1" dirty="0">
              <a:solidFill>
                <a:schemeClr val="tx1"/>
              </a:solidFill>
            </a:endParaRPr>
          </a:p>
          <a:p>
            <a:endParaRPr lang="en-US" dirty="0"/>
          </a:p>
        </p:txBody>
      </p:sp>
      <p:sp>
        <p:nvSpPr>
          <p:cNvPr id="6" name="Title 5"/>
          <p:cNvSpPr>
            <a:spLocks noGrp="1"/>
          </p:cNvSpPr>
          <p:nvPr>
            <p:ph type="title"/>
          </p:nvPr>
        </p:nvSpPr>
        <p:spPr/>
        <p:txBody>
          <a:bodyPr>
            <a:normAutofit fontScale="90000"/>
          </a:bodyPr>
          <a:lstStyle/>
          <a:p>
            <a:r>
              <a:rPr lang="en-US" dirty="0" smtClean="0"/>
              <a:t>T</a:t>
            </a:r>
            <a:r>
              <a:rPr lang="el-GR" dirty="0"/>
              <a:t>ι</a:t>
            </a:r>
            <a:r>
              <a:rPr lang="el-GR" dirty="0" smtClean="0"/>
              <a:t> ε</a:t>
            </a:r>
            <a:r>
              <a:rPr lang="el-GR" dirty="0"/>
              <a:t>ί</a:t>
            </a:r>
            <a:r>
              <a:rPr lang="el-GR" dirty="0" smtClean="0"/>
              <a:t>ναι το </a:t>
            </a:r>
            <a:r>
              <a:rPr lang="en-US" dirty="0"/>
              <a:t>Microsoft PowerShell</a:t>
            </a:r>
            <a:r>
              <a:rPr lang="el-GR" dirty="0"/>
              <a:t>?</a:t>
            </a:r>
            <a:r>
              <a:rPr lang="en-IE" dirty="0"/>
              <a:t/>
            </a:r>
            <a:br>
              <a:rPr lang="en-IE" dirty="0"/>
            </a:br>
            <a:endParaRPr lang="en-US" dirty="0"/>
          </a:p>
        </p:txBody>
      </p:sp>
    </p:spTree>
    <p:extLst>
      <p:ext uri="{BB962C8B-B14F-4D97-AF65-F5344CB8AC3E}">
        <p14:creationId xmlns:p14="http://schemas.microsoft.com/office/powerpoint/2010/main" val="803914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內容版面配置區 2"/>
          <p:cNvSpPr>
            <a:spLocks noGrp="1"/>
          </p:cNvSpPr>
          <p:nvPr>
            <p:ph idx="1"/>
          </p:nvPr>
        </p:nvSpPr>
        <p:spPr>
          <a:xfrm>
            <a:off x="785813" y="1784350"/>
            <a:ext cx="8072437" cy="4572000"/>
          </a:xfrm>
        </p:spPr>
        <p:txBody>
          <a:bodyPr>
            <a:normAutofit/>
          </a:bodyPr>
          <a:lstStyle/>
          <a:p>
            <a:pPr eaLnBrk="1" hangingPunct="1"/>
            <a:endParaRPr lang="el-GR" altLang="zh-TW" dirty="0" smtClean="0"/>
          </a:p>
          <a:p>
            <a:pPr eaLnBrk="1" hangingPunct="1"/>
            <a:endParaRPr lang="el-GR" altLang="zh-TW" dirty="0"/>
          </a:p>
          <a:p>
            <a:pPr>
              <a:buFont typeface="Wingdings" panose="05000000000000000000" pitchFamily="2" charset="2"/>
              <a:buChar char="Ø"/>
            </a:pPr>
            <a:r>
              <a:rPr lang="el-GR" altLang="zh-TW" b="1" dirty="0" smtClean="0">
                <a:solidFill>
                  <a:schemeClr val="tx1">
                    <a:lumMod val="95000"/>
                    <a:lumOff val="5000"/>
                  </a:schemeClr>
                </a:solidFill>
              </a:rPr>
              <a:t>Τα ονόματα των μεταβλητών </a:t>
            </a:r>
            <a:r>
              <a:rPr lang="el-GR" altLang="zh-TW" b="1" dirty="0" smtClean="0">
                <a:solidFill>
                  <a:srgbClr val="FF0000"/>
                </a:solidFill>
              </a:rPr>
              <a:t>δεν είναι</a:t>
            </a:r>
            <a:r>
              <a:rPr lang="en-US" altLang="zh-TW" b="1" dirty="0" smtClean="0">
                <a:solidFill>
                  <a:srgbClr val="FF0000"/>
                </a:solidFill>
              </a:rPr>
              <a:t> case sensitive</a:t>
            </a:r>
            <a:r>
              <a:rPr lang="en-US" altLang="zh-TW" b="1" dirty="0" smtClean="0">
                <a:solidFill>
                  <a:schemeClr val="tx1">
                    <a:lumMod val="95000"/>
                    <a:lumOff val="5000"/>
                  </a:schemeClr>
                </a:solidFill>
              </a:rPr>
              <a:t>.</a:t>
            </a:r>
            <a:endParaRPr lang="el-GR" altLang="zh-TW" b="1" dirty="0" smtClean="0">
              <a:solidFill>
                <a:schemeClr val="tx1">
                  <a:lumMod val="95000"/>
                  <a:lumOff val="5000"/>
                </a:schemeClr>
              </a:solidFill>
            </a:endParaRPr>
          </a:p>
          <a:p>
            <a:pPr marL="0" indent="0">
              <a:buNone/>
            </a:pPr>
            <a:r>
              <a:rPr lang="en-US" altLang="zh-TW" b="1" dirty="0"/>
              <a:t>$Microsoft  $</a:t>
            </a:r>
            <a:r>
              <a:rPr lang="en-US" altLang="zh-TW" b="1" dirty="0" err="1"/>
              <a:t>MicroSoft</a:t>
            </a:r>
            <a:r>
              <a:rPr lang="en-US" altLang="zh-TW" b="1" dirty="0"/>
              <a:t>  $</a:t>
            </a:r>
            <a:r>
              <a:rPr lang="en-US" altLang="zh-TW" b="1" dirty="0" err="1"/>
              <a:t>microsoft</a:t>
            </a:r>
            <a:r>
              <a:rPr lang="en-US" altLang="zh-TW" b="1" dirty="0"/>
              <a:t>  </a:t>
            </a:r>
            <a:r>
              <a:rPr lang="el-GR" altLang="zh-TW" b="1" dirty="0"/>
              <a:t>είναι οι ίδιες</a:t>
            </a:r>
            <a:r>
              <a:rPr lang="en-US" altLang="zh-TW" b="1" dirty="0" smtClean="0"/>
              <a:t>!</a:t>
            </a:r>
            <a:endParaRPr lang="el-GR" altLang="zh-TW" b="1" dirty="0" smtClean="0"/>
          </a:p>
          <a:p>
            <a:pPr marL="0" indent="0">
              <a:buNone/>
            </a:pPr>
            <a:endParaRPr lang="en-US" altLang="zh-TW" b="1" dirty="0" smtClean="0">
              <a:solidFill>
                <a:schemeClr val="tx1">
                  <a:lumMod val="95000"/>
                  <a:lumOff val="5000"/>
                </a:schemeClr>
              </a:solidFill>
            </a:endParaRPr>
          </a:p>
          <a:p>
            <a:pPr>
              <a:buFont typeface="Wingdings" panose="05000000000000000000" pitchFamily="2" charset="2"/>
              <a:buChar char="Ø"/>
            </a:pPr>
            <a:r>
              <a:rPr lang="el-GR" altLang="zh-TW" b="1" dirty="0" smtClean="0">
                <a:solidFill>
                  <a:schemeClr val="tx1">
                    <a:lumMod val="95000"/>
                    <a:lumOff val="5000"/>
                  </a:schemeClr>
                </a:solidFill>
              </a:rPr>
              <a:t>Οι χαρακτήρες </a:t>
            </a:r>
            <a:r>
              <a:rPr lang="el-GR" altLang="zh-TW" b="1" dirty="0">
                <a:solidFill>
                  <a:schemeClr val="tx1">
                    <a:lumMod val="95000"/>
                    <a:lumOff val="5000"/>
                  </a:schemeClr>
                </a:solidFill>
              </a:rPr>
              <a:t> </a:t>
            </a:r>
            <a:r>
              <a:rPr lang="en-US" altLang="zh-TW" b="1" dirty="0" smtClean="0">
                <a:solidFill>
                  <a:schemeClr val="tx1">
                    <a:lumMod val="95000"/>
                    <a:lumOff val="5000"/>
                  </a:schemeClr>
                </a:solidFill>
              </a:rPr>
              <a:t>; ! @ # % &amp; ,</a:t>
            </a:r>
            <a:r>
              <a:rPr lang="el-GR" altLang="zh-TW" b="1" dirty="0" smtClean="0">
                <a:solidFill>
                  <a:schemeClr val="tx1">
                    <a:lumMod val="95000"/>
                    <a:lumOff val="5000"/>
                  </a:schemeClr>
                </a:solidFill>
              </a:rPr>
              <a:t>  και το κενό δεν είναι αποδεκτές στα ονόματα των μεταβλητών στο</a:t>
            </a:r>
            <a:r>
              <a:rPr lang="en-US" altLang="zh-TW" b="1" dirty="0" smtClean="0">
                <a:solidFill>
                  <a:schemeClr val="tx1">
                    <a:lumMod val="95000"/>
                    <a:lumOff val="5000"/>
                  </a:schemeClr>
                </a:solidFill>
              </a:rPr>
              <a:t> PowerShell</a:t>
            </a:r>
            <a:r>
              <a:rPr lang="el-GR" altLang="zh-TW" b="1" dirty="0" smtClean="0">
                <a:solidFill>
                  <a:schemeClr val="tx1">
                    <a:lumMod val="95000"/>
                    <a:lumOff val="5000"/>
                  </a:schemeClr>
                </a:solidFill>
              </a:rPr>
              <a:t>. Σε περίπτωση που θέλω να χρησιμοποιήσω τα ποιο πάνω βάζω το όνομα σε {} .</a:t>
            </a:r>
            <a:endParaRPr lang="en-US" altLang="zh-TW" dirty="0" smtClean="0"/>
          </a:p>
          <a:p>
            <a:pPr eaLnBrk="1" hangingPunct="1">
              <a:buFont typeface="Wingdings" pitchFamily="2" charset="2"/>
              <a:buNone/>
            </a:pPr>
            <a:r>
              <a:rPr lang="en-US" altLang="zh-TW" b="1" dirty="0" smtClean="0"/>
              <a:t>${My English Name is #merlin@}    </a:t>
            </a:r>
            <a:r>
              <a:rPr lang="el-GR" altLang="zh-TW" b="1" dirty="0" smtClean="0"/>
              <a:t>είναι αποδεκτή</a:t>
            </a:r>
            <a:r>
              <a:rPr lang="en-US" altLang="zh-TW" b="1" dirty="0" smtClean="0"/>
              <a:t>!</a:t>
            </a:r>
          </a:p>
          <a:p>
            <a:pPr eaLnBrk="1" hangingPunct="1"/>
            <a:endParaRPr lang="en-US" altLang="zh-TW" dirty="0" smtClean="0"/>
          </a:p>
        </p:txBody>
      </p:sp>
      <p:sp>
        <p:nvSpPr>
          <p:cNvPr id="2" name="標題 1"/>
          <p:cNvSpPr>
            <a:spLocks noGrp="1"/>
          </p:cNvSpPr>
          <p:nvPr>
            <p:ph type="title"/>
          </p:nvPr>
        </p:nvSpPr>
        <p:spPr/>
        <p:txBody>
          <a:bodyPr>
            <a:normAutofit/>
          </a:bodyPr>
          <a:lstStyle/>
          <a:p>
            <a:pPr>
              <a:defRPr/>
            </a:pPr>
            <a:r>
              <a:rPr lang="en-US" sz="5400" b="1" dirty="0"/>
              <a:t>Variable Name</a:t>
            </a:r>
          </a:p>
        </p:txBody>
      </p:sp>
    </p:spTree>
    <p:extLst>
      <p:ext uri="{BB962C8B-B14F-4D97-AF65-F5344CB8AC3E}">
        <p14:creationId xmlns:p14="http://schemas.microsoft.com/office/powerpoint/2010/main" val="3392565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內容版面配置區 2"/>
          <p:cNvSpPr>
            <a:spLocks noGrp="1"/>
          </p:cNvSpPr>
          <p:nvPr>
            <p:ph idx="1"/>
          </p:nvPr>
        </p:nvSpPr>
        <p:spPr/>
        <p:txBody>
          <a:bodyPr/>
          <a:lstStyle/>
          <a:p>
            <a:pPr eaLnBrk="1" hangingPunct="1">
              <a:buFont typeface="Wingdings" panose="05000000000000000000" pitchFamily="2" charset="2"/>
              <a:buChar char="§"/>
            </a:pPr>
            <a:r>
              <a:rPr lang="el-GR" altLang="zh-TW" b="1" dirty="0" smtClean="0">
                <a:solidFill>
                  <a:schemeClr val="tx1">
                    <a:lumMod val="95000"/>
                    <a:lumOff val="5000"/>
                  </a:schemeClr>
                </a:solidFill>
              </a:rPr>
              <a:t>Οι τύποι των μεταβλητών του </a:t>
            </a:r>
            <a:r>
              <a:rPr lang="en-US" altLang="zh-TW" b="1" dirty="0" smtClean="0">
                <a:solidFill>
                  <a:schemeClr val="tx1">
                    <a:lumMod val="95000"/>
                    <a:lumOff val="5000"/>
                  </a:schemeClr>
                </a:solidFill>
              </a:rPr>
              <a:t>Power</a:t>
            </a:r>
            <a:r>
              <a:rPr lang="en-US" altLang="zh-TW" b="1" dirty="0">
                <a:solidFill>
                  <a:schemeClr val="tx1">
                    <a:lumMod val="95000"/>
                    <a:lumOff val="5000"/>
                  </a:schemeClr>
                </a:solidFill>
              </a:rPr>
              <a:t>S</a:t>
            </a:r>
            <a:r>
              <a:rPr lang="en-US" altLang="zh-TW" b="1" dirty="0" smtClean="0">
                <a:solidFill>
                  <a:schemeClr val="tx1">
                    <a:lumMod val="95000"/>
                    <a:lumOff val="5000"/>
                  </a:schemeClr>
                </a:solidFill>
              </a:rPr>
              <a:t>hell </a:t>
            </a:r>
            <a:r>
              <a:rPr lang="el-GR" altLang="zh-TW" b="1" dirty="0" smtClean="0">
                <a:solidFill>
                  <a:schemeClr val="tx1">
                    <a:lumMod val="95000"/>
                    <a:lumOff val="5000"/>
                  </a:schemeClr>
                </a:solidFill>
              </a:rPr>
              <a:t>βασίζονται στο </a:t>
            </a:r>
            <a:r>
              <a:rPr lang="en-US" altLang="zh-TW" b="1" dirty="0" smtClean="0">
                <a:solidFill>
                  <a:schemeClr val="tx1">
                    <a:lumMod val="95000"/>
                    <a:lumOff val="5000"/>
                  </a:schemeClr>
                </a:solidFill>
              </a:rPr>
              <a:t> .NET Framework.</a:t>
            </a:r>
          </a:p>
          <a:p>
            <a:pPr eaLnBrk="1" hangingPunct="1">
              <a:buFont typeface="Wingdings" panose="05000000000000000000" pitchFamily="2" charset="2"/>
              <a:buChar char="§"/>
            </a:pPr>
            <a:r>
              <a:rPr lang="el-GR" altLang="zh-TW" b="1" dirty="0" smtClean="0">
                <a:solidFill>
                  <a:schemeClr val="tx1">
                    <a:lumMod val="95000"/>
                    <a:lumOff val="5000"/>
                  </a:schemeClr>
                </a:solidFill>
              </a:rPr>
              <a:t>Τύποι μεταβλητών </a:t>
            </a:r>
            <a:r>
              <a:rPr lang="en-US" altLang="zh-TW" b="1" dirty="0" smtClean="0">
                <a:solidFill>
                  <a:schemeClr val="tx1">
                    <a:lumMod val="95000"/>
                    <a:lumOff val="5000"/>
                  </a:schemeClr>
                </a:solidFill>
              </a:rPr>
              <a:t>:</a:t>
            </a:r>
          </a:p>
          <a:p>
            <a:pPr lvl="1" eaLnBrk="1" hangingPunct="1">
              <a:buFont typeface="Wingdings" panose="05000000000000000000" pitchFamily="2" charset="2"/>
              <a:buChar char="Ø"/>
            </a:pPr>
            <a:r>
              <a:rPr lang="en-US" altLang="zh-TW" b="1" dirty="0" smtClean="0"/>
              <a:t>[</a:t>
            </a:r>
            <a:r>
              <a:rPr lang="en-US" altLang="zh-TW" b="1" dirty="0" err="1" smtClean="0"/>
              <a:t>adsi</a:t>
            </a:r>
            <a:r>
              <a:rPr lang="en-US" altLang="zh-TW" b="1" dirty="0" smtClean="0"/>
              <a:t>], [array], [</a:t>
            </a:r>
            <a:r>
              <a:rPr lang="en-US" altLang="zh-TW" b="1" dirty="0" err="1" smtClean="0"/>
              <a:t>bool</a:t>
            </a:r>
            <a:r>
              <a:rPr lang="en-US" altLang="zh-TW" b="1" dirty="0" smtClean="0"/>
              <a:t>], [byte], [char]</a:t>
            </a:r>
          </a:p>
          <a:p>
            <a:pPr lvl="1" eaLnBrk="1" hangingPunct="1">
              <a:buFont typeface="Wingdings" panose="05000000000000000000" pitchFamily="2" charset="2"/>
              <a:buChar char="Ø"/>
            </a:pPr>
            <a:r>
              <a:rPr lang="en-US" altLang="zh-TW" b="1" dirty="0" smtClean="0"/>
              <a:t>[</a:t>
            </a:r>
            <a:r>
              <a:rPr lang="en-US" altLang="zh-TW" b="1" dirty="0" err="1" smtClean="0"/>
              <a:t>datetime</a:t>
            </a:r>
            <a:r>
              <a:rPr lang="en-US" altLang="zh-TW" b="1" dirty="0" smtClean="0"/>
              <a:t>], [decimal], [double]</a:t>
            </a:r>
          </a:p>
          <a:p>
            <a:pPr lvl="1" eaLnBrk="1" hangingPunct="1">
              <a:buFont typeface="Wingdings" panose="05000000000000000000" pitchFamily="2" charset="2"/>
              <a:buChar char="Ø"/>
            </a:pPr>
            <a:r>
              <a:rPr lang="en-US" altLang="zh-TW" b="1" dirty="0" smtClean="0"/>
              <a:t>[</a:t>
            </a:r>
            <a:r>
              <a:rPr lang="en-US" altLang="zh-TW" b="1" dirty="0" err="1" smtClean="0"/>
              <a:t>int</a:t>
            </a:r>
            <a:r>
              <a:rPr lang="en-US" altLang="zh-TW" b="1" dirty="0" smtClean="0"/>
              <a:t>] or</a:t>
            </a:r>
            <a:r>
              <a:rPr lang="zh-TW" altLang="en-US" b="1" dirty="0" smtClean="0"/>
              <a:t> </a:t>
            </a:r>
            <a:r>
              <a:rPr lang="en-US" altLang="zh-TW" b="1" dirty="0" smtClean="0"/>
              <a:t>[int32], [long] </a:t>
            </a:r>
          </a:p>
          <a:p>
            <a:pPr lvl="1" eaLnBrk="1" hangingPunct="1">
              <a:buFont typeface="Wingdings" panose="05000000000000000000" pitchFamily="2" charset="2"/>
              <a:buChar char="Ø"/>
            </a:pPr>
            <a:r>
              <a:rPr lang="en-US" altLang="zh-TW" b="1" dirty="0" smtClean="0"/>
              <a:t>[single], [</a:t>
            </a:r>
            <a:r>
              <a:rPr lang="en-US" altLang="zh-TW" b="1" dirty="0" err="1" smtClean="0"/>
              <a:t>scriptblock</a:t>
            </a:r>
            <a:r>
              <a:rPr lang="en-US" altLang="zh-TW" b="1" dirty="0" smtClean="0"/>
              <a:t>], [string]</a:t>
            </a:r>
          </a:p>
          <a:p>
            <a:pPr lvl="1" eaLnBrk="1" hangingPunct="1">
              <a:buFont typeface="Wingdings" panose="05000000000000000000" pitchFamily="2" charset="2"/>
              <a:buChar char="Ø"/>
            </a:pPr>
            <a:r>
              <a:rPr lang="en-US" altLang="zh-TW" b="1" dirty="0" smtClean="0"/>
              <a:t>[WMI], [</a:t>
            </a:r>
            <a:r>
              <a:rPr lang="en-US" altLang="zh-TW" b="1" dirty="0" err="1" smtClean="0"/>
              <a:t>WMIclass</a:t>
            </a:r>
            <a:r>
              <a:rPr lang="en-US" altLang="zh-TW" b="1" dirty="0" smtClean="0"/>
              <a:t>], [xml]</a:t>
            </a:r>
          </a:p>
        </p:txBody>
      </p:sp>
      <p:sp>
        <p:nvSpPr>
          <p:cNvPr id="2" name="標題 1"/>
          <p:cNvSpPr>
            <a:spLocks noGrp="1"/>
          </p:cNvSpPr>
          <p:nvPr>
            <p:ph type="title"/>
          </p:nvPr>
        </p:nvSpPr>
        <p:spPr/>
        <p:txBody>
          <a:bodyPr>
            <a:noAutofit/>
          </a:bodyPr>
          <a:lstStyle/>
          <a:p>
            <a:pPr>
              <a:defRPr/>
            </a:pPr>
            <a:r>
              <a:rPr lang="en-US" altLang="zh-TW" sz="5400" b="1" dirty="0" smtClean="0"/>
              <a:t/>
            </a:r>
            <a:br>
              <a:rPr lang="en-US" altLang="zh-TW" sz="5400" b="1" dirty="0" smtClean="0"/>
            </a:br>
            <a:r>
              <a:rPr lang="en-US" altLang="zh-TW" sz="5400" b="1" dirty="0" smtClean="0"/>
              <a:t>Variable </a:t>
            </a:r>
            <a:r>
              <a:rPr lang="en-US" altLang="zh-TW" sz="5400" b="1" dirty="0"/>
              <a:t>Type</a:t>
            </a:r>
            <a:br>
              <a:rPr lang="en-US" altLang="zh-TW" sz="5400" b="1" dirty="0"/>
            </a:br>
            <a:endParaRPr lang="en-US" altLang="zh-TW" sz="5400" b="1" dirty="0"/>
          </a:p>
        </p:txBody>
      </p:sp>
    </p:spTree>
    <p:extLst>
      <p:ext uri="{BB962C8B-B14F-4D97-AF65-F5344CB8AC3E}">
        <p14:creationId xmlns:p14="http://schemas.microsoft.com/office/powerpoint/2010/main" val="1687388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838200" y="2362200"/>
            <a:ext cx="7408333" cy="4267200"/>
          </a:xfrm>
        </p:spPr>
        <p:txBody>
          <a:bodyPr>
            <a:normAutofit fontScale="92500" lnSpcReduction="20000"/>
          </a:bodyPr>
          <a:lstStyle/>
          <a:p>
            <a:pPr eaLnBrk="1" hangingPunct="1">
              <a:lnSpc>
                <a:spcPct val="90000"/>
              </a:lnSpc>
              <a:buFont typeface="Arial" panose="020B0604020202020204" pitchFamily="34" charset="0"/>
              <a:buChar char="•"/>
            </a:pPr>
            <a:r>
              <a:rPr lang="en-US" altLang="zh-TW" b="1" dirty="0" smtClean="0">
                <a:solidFill>
                  <a:schemeClr val="tx1">
                    <a:lumMod val="95000"/>
                    <a:lumOff val="5000"/>
                  </a:schemeClr>
                </a:solidFill>
              </a:rPr>
              <a:t>$a=333</a:t>
            </a:r>
          </a:p>
          <a:p>
            <a:pPr eaLnBrk="1" hangingPunct="1">
              <a:lnSpc>
                <a:spcPct val="90000"/>
              </a:lnSpc>
              <a:buFont typeface="Arial" panose="020B0604020202020204" pitchFamily="34" charset="0"/>
              <a:buChar char="•"/>
            </a:pPr>
            <a:r>
              <a:rPr lang="en-US" altLang="zh-TW" b="1" dirty="0" smtClean="0">
                <a:solidFill>
                  <a:schemeClr val="tx1">
                    <a:lumMod val="95000"/>
                    <a:lumOff val="5000"/>
                  </a:schemeClr>
                </a:solidFill>
              </a:rPr>
              <a:t>$b=66.123</a:t>
            </a:r>
          </a:p>
          <a:p>
            <a:pPr>
              <a:lnSpc>
                <a:spcPct val="90000"/>
              </a:lnSpc>
              <a:buFont typeface="Arial" panose="020B0604020202020204" pitchFamily="34" charset="0"/>
              <a:buChar char="•"/>
            </a:pPr>
            <a:r>
              <a:rPr lang="en-US" altLang="zh-TW" b="1" dirty="0">
                <a:solidFill>
                  <a:schemeClr val="tx1">
                    <a:lumMod val="95000"/>
                    <a:lumOff val="5000"/>
                  </a:schemeClr>
                </a:solidFill>
              </a:rPr>
              <a:t>$Title=“manager</a:t>
            </a:r>
            <a:r>
              <a:rPr lang="en-US" altLang="zh-TW" b="1" dirty="0" smtClean="0">
                <a:solidFill>
                  <a:schemeClr val="tx1">
                    <a:lumMod val="95000"/>
                    <a:lumOff val="5000"/>
                  </a:schemeClr>
                </a:solidFill>
              </a:rPr>
              <a:t>”</a:t>
            </a:r>
          </a:p>
          <a:p>
            <a:pPr>
              <a:lnSpc>
                <a:spcPct val="90000"/>
              </a:lnSpc>
              <a:buFont typeface="Arial" panose="020B0604020202020204" pitchFamily="34" charset="0"/>
              <a:buChar char="•"/>
            </a:pPr>
            <a:r>
              <a:rPr lang="en-US" altLang="zh-TW" b="1" dirty="0">
                <a:solidFill>
                  <a:schemeClr val="tx1">
                    <a:lumMod val="95000"/>
                    <a:lumOff val="5000"/>
                  </a:schemeClr>
                </a:solidFill>
              </a:rPr>
              <a:t>[</a:t>
            </a:r>
            <a:r>
              <a:rPr lang="en-US" altLang="zh-TW" b="1" dirty="0" err="1">
                <a:solidFill>
                  <a:schemeClr val="tx1">
                    <a:lumMod val="95000"/>
                    <a:lumOff val="5000"/>
                  </a:schemeClr>
                </a:solidFill>
              </a:rPr>
              <a:t>int</a:t>
            </a:r>
            <a:r>
              <a:rPr lang="en-US" altLang="zh-TW" b="1" dirty="0">
                <a:solidFill>
                  <a:schemeClr val="tx1">
                    <a:lumMod val="95000"/>
                    <a:lumOff val="5000"/>
                  </a:schemeClr>
                </a:solidFill>
              </a:rPr>
              <a:t>]$</a:t>
            </a:r>
            <a:r>
              <a:rPr lang="en-US" altLang="zh-TW" b="1" dirty="0" smtClean="0">
                <a:solidFill>
                  <a:schemeClr val="tx1">
                    <a:lumMod val="95000"/>
                    <a:lumOff val="5000"/>
                  </a:schemeClr>
                </a:solidFill>
              </a:rPr>
              <a:t>Age=22</a:t>
            </a:r>
          </a:p>
          <a:p>
            <a:pPr>
              <a:buFont typeface="Arial" panose="020B0604020202020204" pitchFamily="34" charset="0"/>
              <a:buChar char="•"/>
            </a:pPr>
            <a:r>
              <a:rPr lang="en-US" altLang="zh-TW" b="1" dirty="0">
                <a:solidFill>
                  <a:schemeClr val="tx1">
                    <a:lumMod val="95000"/>
                    <a:lumOff val="5000"/>
                  </a:schemeClr>
                </a:solidFill>
              </a:rPr>
              <a:t>Constant Variables:  $server = ’10.10.10.10’</a:t>
            </a:r>
          </a:p>
          <a:p>
            <a:pPr marL="0" lvl="8" indent="0">
              <a:spcBef>
                <a:spcPct val="20000"/>
              </a:spcBef>
              <a:buSzPct val="100000"/>
              <a:buNone/>
            </a:pPr>
            <a:r>
              <a:rPr lang="en-US" altLang="zh-TW" sz="2400" b="1" dirty="0">
                <a:solidFill>
                  <a:schemeClr val="tx1">
                    <a:lumMod val="95000"/>
                    <a:lumOff val="5000"/>
                  </a:schemeClr>
                </a:solidFill>
              </a:rPr>
              <a:t>                                             Set-Variable server –option </a:t>
            </a:r>
            <a:r>
              <a:rPr lang="en-US" altLang="zh-TW" sz="2400" b="1" dirty="0" err="1">
                <a:solidFill>
                  <a:schemeClr val="tx1">
                    <a:lumMod val="95000"/>
                    <a:lumOff val="5000"/>
                  </a:schemeClr>
                </a:solidFill>
              </a:rPr>
              <a:t>ReadOnly</a:t>
            </a:r>
            <a:endParaRPr lang="zh-TW" altLang="en-US" sz="2400" b="1" dirty="0">
              <a:solidFill>
                <a:schemeClr val="tx1">
                  <a:lumMod val="95000"/>
                  <a:lumOff val="5000"/>
                </a:schemeClr>
              </a:solidFill>
            </a:endParaRPr>
          </a:p>
          <a:p>
            <a:pPr marL="0" indent="0" eaLnBrk="1" hangingPunct="1">
              <a:lnSpc>
                <a:spcPct val="90000"/>
              </a:lnSpc>
              <a:buNone/>
            </a:pPr>
            <a:endParaRPr lang="en-US" altLang="zh-TW" b="1" dirty="0" smtClean="0">
              <a:solidFill>
                <a:schemeClr val="tx1">
                  <a:lumMod val="95000"/>
                  <a:lumOff val="5000"/>
                </a:schemeClr>
              </a:solidFill>
            </a:endParaRPr>
          </a:p>
          <a:p>
            <a:pPr marL="0" indent="0" eaLnBrk="1" hangingPunct="1">
              <a:lnSpc>
                <a:spcPct val="90000"/>
              </a:lnSpc>
              <a:buNone/>
            </a:pPr>
            <a:r>
              <a:rPr lang="en-US" altLang="zh-TW" b="1" dirty="0" smtClean="0">
                <a:solidFill>
                  <a:schemeClr val="tx1">
                    <a:lumMod val="95000"/>
                    <a:lumOff val="5000"/>
                  </a:schemeClr>
                </a:solidFill>
              </a:rPr>
              <a:t>$</a:t>
            </a:r>
            <a:r>
              <a:rPr lang="en-US" altLang="zh-TW" b="1" dirty="0" err="1" smtClean="0">
                <a:solidFill>
                  <a:schemeClr val="tx1">
                    <a:lumMod val="95000"/>
                    <a:lumOff val="5000"/>
                  </a:schemeClr>
                </a:solidFill>
              </a:rPr>
              <a:t>a.GetType</a:t>
            </a:r>
            <a:r>
              <a:rPr lang="en-US" altLang="zh-TW" b="1" dirty="0" smtClean="0">
                <a:solidFill>
                  <a:schemeClr val="tx1">
                    <a:lumMod val="95000"/>
                    <a:lumOff val="5000"/>
                  </a:schemeClr>
                </a:solidFill>
              </a:rPr>
              <a:t>().Name</a:t>
            </a:r>
          </a:p>
          <a:p>
            <a:pPr marL="0" indent="0">
              <a:lnSpc>
                <a:spcPct val="90000"/>
              </a:lnSpc>
              <a:buNone/>
            </a:pPr>
            <a:r>
              <a:rPr lang="en-US" altLang="zh-TW" b="1" dirty="0" smtClean="0">
                <a:solidFill>
                  <a:schemeClr val="tx1">
                    <a:lumMod val="95000"/>
                    <a:lumOff val="5000"/>
                  </a:schemeClr>
                </a:solidFill>
              </a:rPr>
              <a:t>Int32</a:t>
            </a:r>
          </a:p>
          <a:p>
            <a:pPr marL="0" indent="0">
              <a:buNone/>
            </a:pPr>
            <a:r>
              <a:rPr lang="en-US" altLang="zh-TW" b="1" dirty="0">
                <a:solidFill>
                  <a:schemeClr val="tx1">
                    <a:lumMod val="95000"/>
                    <a:lumOff val="5000"/>
                  </a:schemeClr>
                </a:solidFill>
              </a:rPr>
              <a:t>$</a:t>
            </a:r>
            <a:r>
              <a:rPr lang="en-US" altLang="zh-TW" b="1" dirty="0" err="1" smtClean="0">
                <a:solidFill>
                  <a:schemeClr val="tx1">
                    <a:lumMod val="95000"/>
                    <a:lumOff val="5000"/>
                  </a:schemeClr>
                </a:solidFill>
              </a:rPr>
              <a:t>Title.length</a:t>
            </a:r>
            <a:endParaRPr lang="en-US" altLang="zh-TW" b="1" dirty="0" smtClean="0">
              <a:solidFill>
                <a:schemeClr val="tx1">
                  <a:lumMod val="95000"/>
                  <a:lumOff val="5000"/>
                </a:schemeClr>
              </a:solidFill>
            </a:endParaRPr>
          </a:p>
          <a:p>
            <a:pPr marL="0" indent="0">
              <a:buNone/>
            </a:pPr>
            <a:r>
              <a:rPr lang="en-US" altLang="zh-TW" b="1" dirty="0" smtClean="0">
                <a:solidFill>
                  <a:schemeClr val="tx1">
                    <a:lumMod val="95000"/>
                    <a:lumOff val="5000"/>
                  </a:schemeClr>
                </a:solidFill>
              </a:rPr>
              <a:t>7</a:t>
            </a:r>
            <a:endParaRPr lang="en-US" altLang="zh-TW" b="1" dirty="0">
              <a:solidFill>
                <a:schemeClr val="tx1">
                  <a:lumMod val="95000"/>
                  <a:lumOff val="5000"/>
                </a:schemeClr>
              </a:solidFill>
            </a:endParaRPr>
          </a:p>
          <a:p>
            <a:pPr marL="0" indent="0">
              <a:buNone/>
            </a:pPr>
            <a:r>
              <a:rPr lang="en-US" altLang="zh-TW" b="1" dirty="0">
                <a:solidFill>
                  <a:schemeClr val="tx1">
                    <a:lumMod val="95000"/>
                    <a:lumOff val="5000"/>
                  </a:schemeClr>
                </a:solidFill>
              </a:rPr>
              <a:t>$</a:t>
            </a:r>
            <a:r>
              <a:rPr lang="en-US" altLang="zh-TW" b="1" dirty="0" err="1">
                <a:solidFill>
                  <a:schemeClr val="tx1">
                    <a:lumMod val="95000"/>
                    <a:lumOff val="5000"/>
                  </a:schemeClr>
                </a:solidFill>
              </a:rPr>
              <a:t>Title.CompareTo</a:t>
            </a:r>
            <a:r>
              <a:rPr lang="en-US" altLang="zh-TW" b="1" dirty="0" smtClean="0">
                <a:solidFill>
                  <a:schemeClr val="tx1">
                    <a:lumMod val="95000"/>
                    <a:lumOff val="5000"/>
                  </a:schemeClr>
                </a:solidFill>
              </a:rPr>
              <a:t>(“manager”)</a:t>
            </a:r>
          </a:p>
          <a:p>
            <a:pPr marL="0" indent="0">
              <a:buNone/>
            </a:pPr>
            <a:r>
              <a:rPr lang="en-US" altLang="zh-TW" b="1" dirty="0">
                <a:solidFill>
                  <a:schemeClr val="tx1">
                    <a:lumMod val="95000"/>
                    <a:lumOff val="5000"/>
                  </a:schemeClr>
                </a:solidFill>
              </a:rPr>
              <a:t>0</a:t>
            </a:r>
          </a:p>
          <a:p>
            <a:pPr eaLnBrk="1" hangingPunct="1">
              <a:lnSpc>
                <a:spcPct val="90000"/>
              </a:lnSpc>
              <a:buFont typeface="Wingdings" pitchFamily="2" charset="2"/>
              <a:buNone/>
            </a:pPr>
            <a:endParaRPr lang="en-US" altLang="zh-TW" b="1" dirty="0" smtClean="0">
              <a:solidFill>
                <a:schemeClr val="tx1">
                  <a:lumMod val="95000"/>
                  <a:lumOff val="5000"/>
                </a:schemeClr>
              </a:solidFill>
            </a:endParaRPr>
          </a:p>
          <a:p>
            <a:pPr eaLnBrk="1" hangingPunct="1">
              <a:lnSpc>
                <a:spcPct val="90000"/>
              </a:lnSpc>
              <a:buFont typeface="Wingdings" pitchFamily="2" charset="2"/>
              <a:buNone/>
            </a:pPr>
            <a:endParaRPr lang="en-US" altLang="zh-TW" b="1" dirty="0" smtClean="0">
              <a:solidFill>
                <a:schemeClr val="tx1">
                  <a:lumMod val="95000"/>
                  <a:lumOff val="5000"/>
                </a:schemeClr>
              </a:solidFill>
            </a:endParaRPr>
          </a:p>
          <a:p>
            <a:pPr eaLnBrk="1" hangingPunct="1">
              <a:lnSpc>
                <a:spcPct val="90000"/>
              </a:lnSpc>
              <a:buFont typeface="Wingdings" pitchFamily="2" charset="2"/>
              <a:buNone/>
            </a:pPr>
            <a:endParaRPr lang="en-US" altLang="zh-TW" dirty="0" smtClean="0"/>
          </a:p>
          <a:p>
            <a:pPr eaLnBrk="1" hangingPunct="1">
              <a:lnSpc>
                <a:spcPct val="90000"/>
              </a:lnSpc>
              <a:buFont typeface="Wingdings" pitchFamily="2" charset="2"/>
              <a:buNone/>
            </a:pPr>
            <a:endParaRPr lang="en-US" altLang="zh-TW" dirty="0" smtClean="0"/>
          </a:p>
          <a:p>
            <a:pPr eaLnBrk="1" hangingPunct="1">
              <a:lnSpc>
                <a:spcPct val="90000"/>
              </a:lnSpc>
            </a:pPr>
            <a:endParaRPr lang="en-US" altLang="zh-TW" dirty="0" smtClean="0"/>
          </a:p>
          <a:p>
            <a:pPr eaLnBrk="1" hangingPunct="1">
              <a:lnSpc>
                <a:spcPct val="90000"/>
              </a:lnSpc>
            </a:pPr>
            <a:endParaRPr lang="zh-TW" altLang="en-US" dirty="0" smtClean="0"/>
          </a:p>
        </p:txBody>
      </p:sp>
      <p:sp>
        <p:nvSpPr>
          <p:cNvPr id="2" name="標題 1"/>
          <p:cNvSpPr>
            <a:spLocks noGrp="1"/>
          </p:cNvSpPr>
          <p:nvPr>
            <p:ph type="title"/>
          </p:nvPr>
        </p:nvSpPr>
        <p:spPr>
          <a:xfrm>
            <a:off x="457200" y="838200"/>
            <a:ext cx="8229600" cy="1252728"/>
          </a:xfrm>
        </p:spPr>
        <p:txBody>
          <a:bodyPr>
            <a:noAutofit/>
          </a:bodyPr>
          <a:lstStyle/>
          <a:p>
            <a:r>
              <a:rPr lang="en-US" altLang="zh-TW" sz="5400" b="1" dirty="0"/>
              <a:t>Declaring Variables and Type Adaptation</a:t>
            </a:r>
            <a:br>
              <a:rPr lang="en-US" altLang="zh-TW" sz="5400" b="1" dirty="0"/>
            </a:br>
            <a:endParaRPr lang="en-US" altLang="zh-TW" sz="5400" b="1" dirty="0"/>
          </a:p>
        </p:txBody>
      </p:sp>
    </p:spTree>
    <p:extLst>
      <p:ext uri="{BB962C8B-B14F-4D97-AF65-F5344CB8AC3E}">
        <p14:creationId xmlns:p14="http://schemas.microsoft.com/office/powerpoint/2010/main" val="33864594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86799" cy="4648200"/>
          </a:xfrm>
          <a:solidFill>
            <a:schemeClr val="bg1"/>
          </a:solidFill>
        </p:spPr>
        <p:txBody>
          <a:bodyPr>
            <a:normAutofit fontScale="92500"/>
          </a:bodyPr>
          <a:lstStyle/>
          <a:p>
            <a:pPr marL="0" indent="0">
              <a:buNone/>
            </a:pPr>
            <a:r>
              <a:rPr lang="el-GR" b="1" dirty="0"/>
              <a:t>Η</a:t>
            </a:r>
            <a:r>
              <a:rPr lang="el-GR" b="1" dirty="0" smtClean="0"/>
              <a:t> μεταβλητή </a:t>
            </a:r>
            <a:r>
              <a:rPr lang="en-IE" b="1" dirty="0"/>
              <a:t>$</a:t>
            </a:r>
            <a:r>
              <a:rPr lang="el-GR" b="1" dirty="0" smtClean="0"/>
              <a:t>_ περιέχει </a:t>
            </a:r>
            <a:r>
              <a:rPr lang="el-GR" b="1" dirty="0"/>
              <a:t>την τρέχουσα τιμή </a:t>
            </a:r>
            <a:r>
              <a:rPr lang="el-GR" b="1" dirty="0" smtClean="0"/>
              <a:t>του </a:t>
            </a:r>
            <a:r>
              <a:rPr lang="en-IE" b="1" dirty="0" smtClean="0"/>
              <a:t>pipeline </a:t>
            </a:r>
            <a:r>
              <a:rPr lang="el-GR" b="1" dirty="0" smtClean="0"/>
              <a:t>στη γραμμή εντολών .</a:t>
            </a:r>
          </a:p>
          <a:p>
            <a:pPr marL="0" indent="0">
              <a:buNone/>
            </a:pPr>
            <a:r>
              <a:rPr lang="el-GR" b="1" dirty="0" smtClean="0"/>
              <a:t>Αντίστοιχη μεταβλητη της </a:t>
            </a:r>
            <a:r>
              <a:rPr lang="en-IE" b="1" dirty="0" err="1" smtClean="0"/>
              <a:t>xargs</a:t>
            </a:r>
            <a:r>
              <a:rPr lang="en-IE" b="1" dirty="0" smtClean="0"/>
              <a:t> </a:t>
            </a:r>
            <a:r>
              <a:rPr lang="el-GR" b="1" dirty="0" smtClean="0"/>
              <a:t>στα </a:t>
            </a:r>
            <a:r>
              <a:rPr lang="en-IE" b="1" dirty="0" err="1" smtClean="0"/>
              <a:t>linux</a:t>
            </a:r>
            <a:endParaRPr lang="en-IE" b="1" dirty="0" smtClean="0"/>
          </a:p>
          <a:p>
            <a:pPr marL="0" indent="0">
              <a:buNone/>
            </a:pPr>
            <a:endParaRPr lang="el-GR" b="1" dirty="0" smtClean="0"/>
          </a:p>
          <a:p>
            <a:r>
              <a:rPr lang="el-GR" b="1" dirty="0" smtClean="0"/>
              <a:t>Επιστρέφει όλες τις τρέχον υπηρεσίες </a:t>
            </a:r>
            <a:r>
              <a:rPr lang="en-IE" b="1" dirty="0" smtClean="0"/>
              <a:t>:</a:t>
            </a:r>
          </a:p>
          <a:p>
            <a:endParaRPr lang="el-GR" b="1" dirty="0" smtClean="0"/>
          </a:p>
          <a:p>
            <a:pPr marL="0" indent="0">
              <a:buNone/>
            </a:pPr>
            <a:r>
              <a:rPr lang="en-IE" b="1" dirty="0" smtClean="0"/>
              <a:t>get-service </a:t>
            </a:r>
            <a:r>
              <a:rPr lang="en-IE" b="1" dirty="0"/>
              <a:t>| where { $_.Status -</a:t>
            </a:r>
            <a:r>
              <a:rPr lang="en-IE" b="1" dirty="0" err="1"/>
              <a:t>eq</a:t>
            </a:r>
            <a:r>
              <a:rPr lang="en-IE" b="1" dirty="0"/>
              <a:t> "Running" } </a:t>
            </a:r>
            <a:endParaRPr lang="en-IE" b="1" dirty="0" smtClean="0"/>
          </a:p>
          <a:p>
            <a:pPr marL="0" indent="0">
              <a:buNone/>
            </a:pPr>
            <a:endParaRPr lang="en-IE" b="1" dirty="0" smtClean="0"/>
          </a:p>
          <a:p>
            <a:r>
              <a:rPr lang="el-GR" b="1" dirty="0" smtClean="0"/>
              <a:t>Επιστρέφει το μέγεθος όλων των αρχείων κειμένου στο </a:t>
            </a:r>
            <a:r>
              <a:rPr lang="en-IE" b="1" dirty="0" smtClean="0"/>
              <a:t>directory :</a:t>
            </a:r>
          </a:p>
          <a:p>
            <a:endParaRPr lang="en-IE" b="1" dirty="0" smtClean="0"/>
          </a:p>
          <a:p>
            <a:pPr marL="0" indent="0">
              <a:buNone/>
            </a:pPr>
            <a:r>
              <a:rPr lang="en-IE" b="1" dirty="0" smtClean="0"/>
              <a:t>  </a:t>
            </a:r>
            <a:r>
              <a:rPr lang="en-IE" b="1" dirty="0" err="1" smtClean="0"/>
              <a:t>dir</a:t>
            </a:r>
            <a:r>
              <a:rPr lang="en-IE" b="1" dirty="0" smtClean="0"/>
              <a:t> </a:t>
            </a:r>
            <a:r>
              <a:rPr lang="en-IE" b="1" dirty="0"/>
              <a:t>*.txt | </a:t>
            </a:r>
            <a:r>
              <a:rPr lang="en-IE" b="1" dirty="0" err="1"/>
              <a:t>foreach</a:t>
            </a:r>
            <a:r>
              <a:rPr lang="en-IE" b="1" dirty="0"/>
              <a:t>-object {$_.length}</a:t>
            </a:r>
          </a:p>
        </p:txBody>
      </p:sp>
      <p:sp>
        <p:nvSpPr>
          <p:cNvPr id="3" name="Title 2"/>
          <p:cNvSpPr>
            <a:spLocks noGrp="1"/>
          </p:cNvSpPr>
          <p:nvPr>
            <p:ph type="title"/>
          </p:nvPr>
        </p:nvSpPr>
        <p:spPr/>
        <p:txBody>
          <a:bodyPr/>
          <a:lstStyle/>
          <a:p>
            <a:r>
              <a:rPr lang="en-US" dirty="0" smtClean="0"/>
              <a:t>H </a:t>
            </a:r>
            <a:r>
              <a:rPr lang="el-GR" dirty="0" smtClean="0"/>
              <a:t>μεταβλητή </a:t>
            </a:r>
            <a:r>
              <a:rPr lang="en-IE" b="1" dirty="0"/>
              <a:t>$</a:t>
            </a:r>
            <a:r>
              <a:rPr lang="el-GR" b="1" dirty="0" smtClean="0"/>
              <a:t>_</a:t>
            </a:r>
            <a:endParaRPr lang="en-IE" b="1" dirty="0"/>
          </a:p>
        </p:txBody>
      </p:sp>
    </p:spTree>
    <p:extLst>
      <p:ext uri="{BB962C8B-B14F-4D97-AF65-F5344CB8AC3E}">
        <p14:creationId xmlns:p14="http://schemas.microsoft.com/office/powerpoint/2010/main" val="22990687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內容版面配置區 2"/>
          <p:cNvSpPr>
            <a:spLocks noGrp="1"/>
          </p:cNvSpPr>
          <p:nvPr>
            <p:ph idx="1"/>
          </p:nvPr>
        </p:nvSpPr>
        <p:spPr/>
        <p:txBody>
          <a:bodyPr>
            <a:normAutofit/>
          </a:bodyPr>
          <a:lstStyle/>
          <a:p>
            <a:pPr>
              <a:buFont typeface="Arial" panose="020B0604020202020204" pitchFamily="34" charset="0"/>
              <a:buChar char="•"/>
            </a:pPr>
            <a:r>
              <a:rPr lang="en-US" b="1" dirty="0">
                <a:solidFill>
                  <a:schemeClr val="tx1">
                    <a:lumMod val="95000"/>
                    <a:lumOff val="5000"/>
                  </a:schemeClr>
                </a:solidFill>
              </a:rPr>
              <a:t>$</a:t>
            </a:r>
            <a:r>
              <a:rPr lang="en-US" b="1" dirty="0" err="1">
                <a:solidFill>
                  <a:schemeClr val="tx1">
                    <a:lumMod val="95000"/>
                    <a:lumOff val="5000"/>
                  </a:schemeClr>
                </a:solidFill>
              </a:rPr>
              <a:t>myArray</a:t>
            </a:r>
            <a:r>
              <a:rPr lang="en-US" b="1" dirty="0">
                <a:solidFill>
                  <a:schemeClr val="tx1">
                    <a:lumMod val="95000"/>
                    <a:lumOff val="5000"/>
                  </a:schemeClr>
                </a:solidFill>
              </a:rPr>
              <a:t> = 1,2,3,4,5,6,7</a:t>
            </a:r>
          </a:p>
          <a:p>
            <a:pPr>
              <a:buFont typeface="Arial" panose="020B0604020202020204" pitchFamily="34" charset="0"/>
              <a:buChar char="•"/>
            </a:pPr>
            <a:r>
              <a:rPr lang="it-IT" b="1" dirty="0" smtClean="0">
                <a:solidFill>
                  <a:schemeClr val="tx1">
                    <a:lumMod val="95000"/>
                    <a:lumOff val="5000"/>
                  </a:schemeClr>
                </a:solidFill>
              </a:rPr>
              <a:t>$myArray </a:t>
            </a:r>
            <a:r>
              <a:rPr lang="it-IT" b="1" dirty="0">
                <a:solidFill>
                  <a:schemeClr val="tx1">
                    <a:lumMod val="95000"/>
                    <a:lumOff val="5000"/>
                  </a:schemeClr>
                </a:solidFill>
              </a:rPr>
              <a:t>=  3, "apple", 3.1415926, “cat“, 23</a:t>
            </a:r>
          </a:p>
          <a:p>
            <a:pPr>
              <a:buFont typeface="Arial" panose="020B0604020202020204" pitchFamily="34" charset="0"/>
              <a:buChar char="•"/>
            </a:pPr>
            <a:r>
              <a:rPr lang="it-IT" b="1" dirty="0" smtClean="0">
                <a:solidFill>
                  <a:schemeClr val="tx1">
                    <a:lumMod val="95000"/>
                    <a:lumOff val="5000"/>
                  </a:schemeClr>
                </a:solidFill>
              </a:rPr>
              <a:t>[</a:t>
            </a:r>
            <a:r>
              <a:rPr lang="it-IT" b="1" dirty="0">
                <a:solidFill>
                  <a:schemeClr val="tx1">
                    <a:lumMod val="95000"/>
                    <a:lumOff val="5000"/>
                  </a:schemeClr>
                </a:solidFill>
              </a:rPr>
              <a:t>int</a:t>
            </a:r>
            <a:r>
              <a:rPr lang="it-IT" b="1" dirty="0" smtClean="0">
                <a:solidFill>
                  <a:schemeClr val="tx1">
                    <a:lumMod val="95000"/>
                    <a:lumOff val="5000"/>
                  </a:schemeClr>
                </a:solidFill>
              </a:rPr>
              <a:t>[]]$myArray </a:t>
            </a:r>
            <a:r>
              <a:rPr lang="it-IT" b="1" dirty="0">
                <a:solidFill>
                  <a:schemeClr val="tx1">
                    <a:lumMod val="95000"/>
                    <a:lumOff val="5000"/>
                  </a:schemeClr>
                </a:solidFill>
              </a:rPr>
              <a:t>= 51, 29, 88, </a:t>
            </a:r>
            <a:r>
              <a:rPr lang="it-IT" b="1" dirty="0" smtClean="0">
                <a:solidFill>
                  <a:schemeClr val="tx1">
                    <a:lumMod val="95000"/>
                    <a:lumOff val="5000"/>
                  </a:schemeClr>
                </a:solidFill>
              </a:rPr>
              <a:t>27,50</a:t>
            </a:r>
          </a:p>
          <a:p>
            <a:pPr>
              <a:buFont typeface="Arial" panose="020B0604020202020204" pitchFamily="34" charset="0"/>
              <a:buChar char="•"/>
            </a:pPr>
            <a:r>
              <a:rPr lang="en-US" b="1" dirty="0">
                <a:solidFill>
                  <a:schemeClr val="tx1">
                    <a:lumMod val="95000"/>
                    <a:lumOff val="5000"/>
                  </a:schemeClr>
                </a:solidFill>
              </a:rPr>
              <a:t>$</a:t>
            </a:r>
            <a:r>
              <a:rPr lang="en-US" b="1" dirty="0" err="1">
                <a:solidFill>
                  <a:schemeClr val="tx1">
                    <a:lumMod val="95000"/>
                    <a:lumOff val="5000"/>
                  </a:schemeClr>
                </a:solidFill>
              </a:rPr>
              <a:t>myMultiArray</a:t>
            </a:r>
            <a:r>
              <a:rPr lang="en-US" b="1" dirty="0">
                <a:solidFill>
                  <a:schemeClr val="tx1">
                    <a:lumMod val="95000"/>
                    <a:lumOff val="5000"/>
                  </a:schemeClr>
                </a:solidFill>
              </a:rPr>
              <a:t> = @( (1,2,3), (40,50,60) </a:t>
            </a:r>
            <a:r>
              <a:rPr lang="en-US" b="1" dirty="0" smtClean="0">
                <a:solidFill>
                  <a:schemeClr val="tx1">
                    <a:lumMod val="95000"/>
                    <a:lumOff val="5000"/>
                  </a:schemeClr>
                </a:solidFill>
              </a:rPr>
              <a:t>)</a:t>
            </a:r>
          </a:p>
          <a:p>
            <a:pPr>
              <a:buFont typeface="Arial" panose="020B0604020202020204" pitchFamily="34" charset="0"/>
              <a:buChar char="•"/>
            </a:pPr>
            <a:r>
              <a:rPr lang="en-US" b="1" dirty="0">
                <a:solidFill>
                  <a:schemeClr val="tx1">
                    <a:lumMod val="95000"/>
                    <a:lumOff val="5000"/>
                  </a:schemeClr>
                </a:solidFill>
              </a:rPr>
              <a:t>$</a:t>
            </a:r>
            <a:r>
              <a:rPr lang="en-US" b="1" dirty="0" err="1" smtClean="0">
                <a:solidFill>
                  <a:schemeClr val="tx1">
                    <a:lumMod val="95000"/>
                    <a:lumOff val="5000"/>
                  </a:schemeClr>
                </a:solidFill>
              </a:rPr>
              <a:t>myArray</a:t>
            </a:r>
            <a:r>
              <a:rPr lang="en-US" b="1" dirty="0" smtClean="0">
                <a:solidFill>
                  <a:schemeClr val="tx1">
                    <a:lumMod val="95000"/>
                    <a:lumOff val="5000"/>
                  </a:schemeClr>
                </a:solidFill>
              </a:rPr>
              <a:t>[0], </a:t>
            </a:r>
            <a:r>
              <a:rPr lang="en-US" b="1" dirty="0">
                <a:solidFill>
                  <a:schemeClr val="tx1">
                    <a:lumMod val="95000"/>
                    <a:lumOff val="5000"/>
                  </a:schemeClr>
                </a:solidFill>
              </a:rPr>
              <a:t>$</a:t>
            </a:r>
            <a:r>
              <a:rPr lang="en-US" b="1" dirty="0" err="1" smtClean="0">
                <a:solidFill>
                  <a:schemeClr val="tx1">
                    <a:lumMod val="95000"/>
                    <a:lumOff val="5000"/>
                  </a:schemeClr>
                </a:solidFill>
              </a:rPr>
              <a:t>myArray</a:t>
            </a:r>
            <a:r>
              <a:rPr lang="en-US" b="1" dirty="0" smtClean="0">
                <a:solidFill>
                  <a:schemeClr val="tx1">
                    <a:lumMod val="95000"/>
                    <a:lumOff val="5000"/>
                  </a:schemeClr>
                </a:solidFill>
              </a:rPr>
              <a:t>[0][0]</a:t>
            </a:r>
          </a:p>
          <a:p>
            <a:pPr>
              <a:buFont typeface="Arial" panose="020B0604020202020204" pitchFamily="34" charset="0"/>
              <a:buChar char="•"/>
            </a:pPr>
            <a:r>
              <a:rPr lang="en-US" b="1" dirty="0" err="1">
                <a:solidFill>
                  <a:schemeClr val="tx1">
                    <a:lumMod val="95000"/>
                    <a:lumOff val="5000"/>
                  </a:schemeClr>
                </a:solidFill>
              </a:rPr>
              <a:t>foreach</a:t>
            </a:r>
            <a:r>
              <a:rPr lang="en-US" b="1" dirty="0">
                <a:solidFill>
                  <a:schemeClr val="tx1">
                    <a:lumMod val="95000"/>
                    <a:lumOff val="5000"/>
                  </a:schemeClr>
                </a:solidFill>
              </a:rPr>
              <a:t> ($element in $</a:t>
            </a:r>
            <a:r>
              <a:rPr lang="en-US" b="1" dirty="0" err="1">
                <a:solidFill>
                  <a:schemeClr val="tx1">
                    <a:lumMod val="95000"/>
                    <a:lumOff val="5000"/>
                  </a:schemeClr>
                </a:solidFill>
              </a:rPr>
              <a:t>myArray</a:t>
            </a:r>
            <a:r>
              <a:rPr lang="en-US" b="1" dirty="0">
                <a:solidFill>
                  <a:schemeClr val="tx1">
                    <a:lumMod val="95000"/>
                    <a:lumOff val="5000"/>
                  </a:schemeClr>
                </a:solidFill>
              </a:rPr>
              <a:t>) {$element}</a:t>
            </a:r>
          </a:p>
          <a:p>
            <a:pPr>
              <a:buFont typeface="Arial" panose="020B0604020202020204" pitchFamily="34" charset="0"/>
              <a:buChar char="•"/>
            </a:pPr>
            <a:r>
              <a:rPr lang="en-US" b="1" dirty="0">
                <a:solidFill>
                  <a:schemeClr val="tx1">
                    <a:lumMod val="95000"/>
                    <a:lumOff val="5000"/>
                  </a:schemeClr>
                </a:solidFill>
              </a:rPr>
              <a:t>Remove-Item </a:t>
            </a:r>
            <a:r>
              <a:rPr lang="en-US" b="1" dirty="0" smtClean="0">
                <a:solidFill>
                  <a:schemeClr val="tx1">
                    <a:lumMod val="95000"/>
                    <a:lumOff val="5000"/>
                  </a:schemeClr>
                </a:solidFill>
              </a:rPr>
              <a:t>variable:$</a:t>
            </a:r>
            <a:r>
              <a:rPr lang="en-US" b="1" dirty="0" err="1" smtClean="0">
                <a:solidFill>
                  <a:schemeClr val="tx1">
                    <a:lumMod val="95000"/>
                    <a:lumOff val="5000"/>
                  </a:schemeClr>
                </a:solidFill>
              </a:rPr>
              <a:t>myArray</a:t>
            </a:r>
            <a:endParaRPr lang="zh-TW" altLang="en-US" b="1" dirty="0">
              <a:solidFill>
                <a:schemeClr val="tx1">
                  <a:lumMod val="95000"/>
                  <a:lumOff val="5000"/>
                </a:schemeClr>
              </a:solidFill>
            </a:endParaRPr>
          </a:p>
        </p:txBody>
      </p:sp>
      <p:sp>
        <p:nvSpPr>
          <p:cNvPr id="2" name="標題 1"/>
          <p:cNvSpPr>
            <a:spLocks noGrp="1"/>
          </p:cNvSpPr>
          <p:nvPr>
            <p:ph type="title"/>
          </p:nvPr>
        </p:nvSpPr>
        <p:spPr/>
        <p:txBody>
          <a:bodyPr>
            <a:normAutofit/>
          </a:bodyPr>
          <a:lstStyle/>
          <a:p>
            <a:pPr fontAlgn="auto">
              <a:spcAft>
                <a:spcPts val="0"/>
              </a:spcAft>
              <a:defRPr/>
            </a:pPr>
            <a:r>
              <a:rPr lang="en-US" sz="5400" b="1" dirty="0"/>
              <a:t>Array</a:t>
            </a:r>
          </a:p>
        </p:txBody>
      </p:sp>
    </p:spTree>
    <p:extLst>
      <p:ext uri="{BB962C8B-B14F-4D97-AF65-F5344CB8AC3E}">
        <p14:creationId xmlns:p14="http://schemas.microsoft.com/office/powerpoint/2010/main" val="164930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676400"/>
            <a:ext cx="8686800" cy="4800600"/>
          </a:xfrm>
        </p:spPr>
      </p:pic>
      <p:sp>
        <p:nvSpPr>
          <p:cNvPr id="3" name="Title 2"/>
          <p:cNvSpPr>
            <a:spLocks noGrp="1"/>
          </p:cNvSpPr>
          <p:nvPr>
            <p:ph type="title"/>
          </p:nvPr>
        </p:nvSpPr>
        <p:spPr/>
        <p:txBody>
          <a:bodyPr/>
          <a:lstStyle/>
          <a:p>
            <a:r>
              <a:rPr lang="en-US" dirty="0"/>
              <a:t>Operators</a:t>
            </a:r>
          </a:p>
        </p:txBody>
      </p:sp>
    </p:spTree>
    <p:extLst>
      <p:ext uri="{BB962C8B-B14F-4D97-AF65-F5344CB8AC3E}">
        <p14:creationId xmlns:p14="http://schemas.microsoft.com/office/powerpoint/2010/main" val="693148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en-US" b="1" dirty="0" smtClean="0"/>
              <a:t>If (condition){ codeblock }</a:t>
            </a:r>
          </a:p>
          <a:p>
            <a:pPr>
              <a:buFont typeface="Wingdings" panose="05000000000000000000" pitchFamily="2" charset="2"/>
              <a:buChar char="q"/>
            </a:pPr>
            <a:endParaRPr lang="en-US" b="1" dirty="0" smtClean="0"/>
          </a:p>
          <a:p>
            <a:pPr>
              <a:buFont typeface="Wingdings" panose="05000000000000000000" pitchFamily="2" charset="2"/>
              <a:buChar char="q"/>
            </a:pPr>
            <a:r>
              <a:rPr lang="en-US" b="1" dirty="0" smtClean="0"/>
              <a:t>If (condition){ codeblock }elseif</a:t>
            </a:r>
            <a:r>
              <a:rPr lang="en-US" b="1" dirty="0"/>
              <a:t> </a:t>
            </a:r>
            <a:r>
              <a:rPr lang="en-US" b="1" dirty="0" smtClean="0"/>
              <a:t>(condition) {codeblock}else{ codeblock }</a:t>
            </a:r>
          </a:p>
          <a:p>
            <a:pPr>
              <a:buFont typeface="Wingdings" panose="05000000000000000000" pitchFamily="2" charset="2"/>
              <a:buChar char="q"/>
            </a:pPr>
            <a:endParaRPr lang="en-US" b="1" dirty="0" smtClean="0"/>
          </a:p>
          <a:p>
            <a:pPr>
              <a:buFont typeface="Wingdings" panose="05000000000000000000" pitchFamily="2" charset="2"/>
              <a:buChar char="q"/>
            </a:pPr>
            <a:r>
              <a:rPr lang="en-US" b="1" dirty="0" smtClean="0"/>
              <a:t>$var=0  while($var –</a:t>
            </a:r>
            <a:r>
              <a:rPr lang="en-US" b="1" dirty="0" err="1" smtClean="0"/>
              <a:t>lt</a:t>
            </a:r>
            <a:r>
              <a:rPr lang="en-US" b="1" dirty="0" smtClean="0"/>
              <a:t> 10){echo $var $var++}</a:t>
            </a:r>
          </a:p>
          <a:p>
            <a:pPr>
              <a:buFont typeface="Wingdings" panose="05000000000000000000" pitchFamily="2" charset="2"/>
              <a:buChar char="q"/>
            </a:pPr>
            <a:endParaRPr lang="en-US" b="1" dirty="0" smtClean="0"/>
          </a:p>
          <a:p>
            <a:pPr>
              <a:buFont typeface="Wingdings" panose="05000000000000000000" pitchFamily="2" charset="2"/>
              <a:buChar char="q"/>
            </a:pPr>
            <a:r>
              <a:rPr lang="en-US" b="1" dirty="0" smtClean="0"/>
              <a:t>for ($</a:t>
            </a:r>
            <a:r>
              <a:rPr lang="en-US" b="1" dirty="0" err="1" smtClean="0"/>
              <a:t>i</a:t>
            </a:r>
            <a:r>
              <a:rPr lang="en-US" b="1" dirty="0" smtClean="0"/>
              <a:t>=0;$</a:t>
            </a:r>
            <a:r>
              <a:rPr lang="en-US" b="1" dirty="0" err="1" smtClean="0"/>
              <a:t>i</a:t>
            </a:r>
            <a:r>
              <a:rPr lang="en-US" b="1" dirty="0" smtClean="0"/>
              <a:t> –</a:t>
            </a:r>
            <a:r>
              <a:rPr lang="en-US" b="1" dirty="0" err="1" smtClean="0"/>
              <a:t>lt</a:t>
            </a:r>
            <a:r>
              <a:rPr lang="en-US" b="1" dirty="0" smtClean="0"/>
              <a:t> 10; $++){echo $</a:t>
            </a:r>
            <a:r>
              <a:rPr lang="en-US" b="1" dirty="0" err="1" smtClean="0"/>
              <a:t>i</a:t>
            </a:r>
            <a:r>
              <a:rPr lang="en-US" b="1" dirty="0" smtClean="0"/>
              <a:t>}</a:t>
            </a:r>
          </a:p>
          <a:p>
            <a:pPr>
              <a:buFont typeface="Wingdings" panose="05000000000000000000" pitchFamily="2" charset="2"/>
              <a:buChar char="q"/>
            </a:pPr>
            <a:endParaRPr lang="en-US" b="1" dirty="0"/>
          </a:p>
          <a:p>
            <a:pPr>
              <a:buFont typeface="Wingdings" panose="05000000000000000000" pitchFamily="2" charset="2"/>
              <a:buChar char="q"/>
            </a:pPr>
            <a:r>
              <a:rPr lang="en-US" b="1" dirty="0" err="1"/>
              <a:t>f</a:t>
            </a:r>
            <a:r>
              <a:rPr lang="en-US" b="1" dirty="0" err="1" smtClean="0"/>
              <a:t>oreach</a:t>
            </a:r>
            <a:r>
              <a:rPr lang="en-US" b="1" dirty="0" smtClean="0"/>
              <a:t> ($var in $array){codeblock}</a:t>
            </a:r>
          </a:p>
          <a:p>
            <a:endParaRPr lang="en-US" dirty="0" smtClean="0"/>
          </a:p>
        </p:txBody>
      </p:sp>
      <p:sp>
        <p:nvSpPr>
          <p:cNvPr id="2" name="Title 1"/>
          <p:cNvSpPr>
            <a:spLocks noGrp="1"/>
          </p:cNvSpPr>
          <p:nvPr>
            <p:ph type="title"/>
          </p:nvPr>
        </p:nvSpPr>
        <p:spPr>
          <a:xfrm>
            <a:off x="457200" y="228600"/>
            <a:ext cx="8229600" cy="1143000"/>
          </a:xfrm>
        </p:spPr>
        <p:txBody>
          <a:bodyPr>
            <a:noAutofit/>
          </a:bodyPr>
          <a:lstStyle/>
          <a:p>
            <a:r>
              <a:rPr lang="en-US" sz="5400" b="1" dirty="0" smtClean="0"/>
              <a:t>Flow Control</a:t>
            </a:r>
            <a:endParaRPr lang="en-US" sz="5400" b="1" dirty="0"/>
          </a:p>
        </p:txBody>
      </p:sp>
    </p:spTree>
    <p:extLst>
      <p:ext uri="{BB962C8B-B14F-4D97-AF65-F5344CB8AC3E}">
        <p14:creationId xmlns:p14="http://schemas.microsoft.com/office/powerpoint/2010/main" val="33637077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676400"/>
            <a:ext cx="8686800" cy="4800600"/>
          </a:xfrm>
        </p:spPr>
      </p:pic>
      <p:sp>
        <p:nvSpPr>
          <p:cNvPr id="3" name="Title 2"/>
          <p:cNvSpPr>
            <a:spLocks noGrp="1"/>
          </p:cNvSpPr>
          <p:nvPr>
            <p:ph type="title"/>
          </p:nvPr>
        </p:nvSpPr>
        <p:spPr/>
        <p:txBody>
          <a:bodyPr/>
          <a:lstStyle/>
          <a:p>
            <a:r>
              <a:rPr lang="en-US" dirty="0"/>
              <a:t>Comparison Operators</a:t>
            </a:r>
          </a:p>
        </p:txBody>
      </p:sp>
    </p:spTree>
    <p:extLst>
      <p:ext uri="{BB962C8B-B14F-4D97-AF65-F5344CB8AC3E}">
        <p14:creationId xmlns:p14="http://schemas.microsoft.com/office/powerpoint/2010/main" val="3272275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786" y="1676400"/>
            <a:ext cx="8711614" cy="5105400"/>
          </a:xfrm>
        </p:spPr>
      </p:pic>
      <p:sp>
        <p:nvSpPr>
          <p:cNvPr id="3" name="Title 2"/>
          <p:cNvSpPr>
            <a:spLocks noGrp="1"/>
          </p:cNvSpPr>
          <p:nvPr>
            <p:ph type="title"/>
          </p:nvPr>
        </p:nvSpPr>
        <p:spPr/>
        <p:txBody>
          <a:bodyPr/>
          <a:lstStyle/>
          <a:p>
            <a:r>
              <a:rPr lang="en-US" dirty="0" smtClean="0"/>
              <a:t>Operators for Types</a:t>
            </a:r>
            <a:endParaRPr lang="en-US" dirty="0"/>
          </a:p>
        </p:txBody>
      </p:sp>
    </p:spTree>
    <p:extLst>
      <p:ext uri="{BB962C8B-B14F-4D97-AF65-F5344CB8AC3E}">
        <p14:creationId xmlns:p14="http://schemas.microsoft.com/office/powerpoint/2010/main" val="27361999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676400"/>
            <a:ext cx="8686799" cy="5029200"/>
          </a:xfrm>
        </p:spPr>
      </p:pic>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1948500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buFont typeface="Arial" pitchFamily="34" charset="0"/>
              <a:buChar char="•"/>
            </a:pPr>
            <a:r>
              <a:rPr lang="en-US" b="1" dirty="0" smtClean="0">
                <a:solidFill>
                  <a:schemeClr val="tx1"/>
                </a:solidFill>
              </a:rPr>
              <a:t>COMMAND.COM(MS-</a:t>
            </a:r>
            <a:r>
              <a:rPr lang="en-US" b="1" dirty="0" err="1" smtClean="0">
                <a:solidFill>
                  <a:schemeClr val="tx1"/>
                </a:solidFill>
              </a:rPr>
              <a:t>DOS,Windows</a:t>
            </a:r>
            <a:r>
              <a:rPr lang="en-US" b="1" dirty="0" smtClean="0">
                <a:solidFill>
                  <a:schemeClr val="tx1"/>
                </a:solidFill>
              </a:rPr>
              <a:t> 9x)</a:t>
            </a:r>
          </a:p>
          <a:p>
            <a:pPr>
              <a:buFont typeface="Arial" pitchFamily="34" charset="0"/>
              <a:buChar char="•"/>
            </a:pPr>
            <a:r>
              <a:rPr lang="en-US" b="1" dirty="0" smtClean="0">
                <a:solidFill>
                  <a:schemeClr val="tx1"/>
                </a:solidFill>
              </a:rPr>
              <a:t>cmd.exe(Windows NT)</a:t>
            </a:r>
          </a:p>
          <a:p>
            <a:pPr>
              <a:buFont typeface="Arial" pitchFamily="34" charset="0"/>
              <a:buChar char="•"/>
            </a:pPr>
            <a:r>
              <a:rPr lang="en-US" b="1" dirty="0" smtClean="0">
                <a:solidFill>
                  <a:schemeClr val="tx1"/>
                </a:solidFill>
              </a:rPr>
              <a:t>Include scripting language(batch files)</a:t>
            </a:r>
          </a:p>
          <a:p>
            <a:pPr>
              <a:buFont typeface="Arial" pitchFamily="34" charset="0"/>
              <a:buChar char="•"/>
            </a:pPr>
            <a:r>
              <a:rPr lang="en-US" b="1" dirty="0" smtClean="0">
                <a:solidFill>
                  <a:schemeClr val="tx1"/>
                </a:solidFill>
              </a:rPr>
              <a:t>cscript.exe(Windows Script Host 1998)</a:t>
            </a:r>
          </a:p>
          <a:p>
            <a:pPr>
              <a:buFont typeface="Arial" pitchFamily="34" charset="0"/>
              <a:buChar char="•"/>
            </a:pPr>
            <a:r>
              <a:rPr lang="en-US" b="1" dirty="0" smtClean="0">
                <a:solidFill>
                  <a:schemeClr val="tx1"/>
                </a:solidFill>
              </a:rPr>
              <a:t>Monad(Microsoft Shell or MSH, 2002,published in 2005)</a:t>
            </a:r>
          </a:p>
          <a:p>
            <a:pPr>
              <a:buFont typeface="Arial" pitchFamily="34" charset="0"/>
              <a:buChar char="•"/>
            </a:pPr>
            <a:r>
              <a:rPr lang="en-US" b="1" dirty="0" smtClean="0">
                <a:solidFill>
                  <a:schemeClr val="tx1"/>
                </a:solidFill>
              </a:rPr>
              <a:t>2006 renamed in Windows PowerShell</a:t>
            </a:r>
          </a:p>
          <a:p>
            <a:endParaRPr lang="en-US" dirty="0" smtClean="0"/>
          </a:p>
          <a:p>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Background</a:t>
            </a:r>
            <a:endParaRPr lang="en-US" dirty="0"/>
          </a:p>
        </p:txBody>
      </p:sp>
    </p:spTree>
    <p:extLst>
      <p:ext uri="{BB962C8B-B14F-4D97-AF65-F5344CB8AC3E}">
        <p14:creationId xmlns:p14="http://schemas.microsoft.com/office/powerpoint/2010/main" val="101290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86799" cy="4876800"/>
          </a:xfrm>
          <a:solidFill>
            <a:schemeClr val="bg1"/>
          </a:solidFill>
        </p:spPr>
        <p:txBody>
          <a:bodyPr>
            <a:normAutofit/>
          </a:bodyPr>
          <a:lstStyle/>
          <a:p>
            <a:r>
              <a:rPr lang="en-US" b="1" dirty="0">
                <a:solidFill>
                  <a:schemeClr val="tx1"/>
                </a:solidFill>
              </a:rPr>
              <a:t>PowerShell implements a </a:t>
            </a:r>
            <a:r>
              <a:rPr lang="en-US" b="1" i="1" dirty="0">
                <a:solidFill>
                  <a:schemeClr val="tx1"/>
                </a:solidFill>
              </a:rPr>
              <a:t>pipeline</a:t>
            </a:r>
            <a:r>
              <a:rPr lang="en-US" b="1" dirty="0">
                <a:solidFill>
                  <a:schemeClr val="tx1"/>
                </a:solidFill>
              </a:rPr>
              <a:t> concept, which enables the output of one cmdlet to be piped as input to another cmdlet</a:t>
            </a:r>
            <a:r>
              <a:rPr lang="en-US" b="1" dirty="0" smtClean="0">
                <a:solidFill>
                  <a:schemeClr val="tx1"/>
                </a:solidFill>
              </a:rPr>
              <a:t>.</a:t>
            </a:r>
          </a:p>
          <a:p>
            <a:pPr marL="0" indent="0">
              <a:buNone/>
            </a:pPr>
            <a:endParaRPr lang="en-US" b="1" dirty="0" smtClean="0">
              <a:solidFill>
                <a:schemeClr val="tx1"/>
              </a:solidFill>
            </a:endParaRPr>
          </a:p>
          <a:p>
            <a:r>
              <a:rPr lang="en-US" b="1" dirty="0">
                <a:solidFill>
                  <a:schemeClr val="tx1"/>
                </a:solidFill>
              </a:rPr>
              <a:t>PowerShell pipeline differs from the Unix analog in that structured .NET objects are passed between stages in the pipeline instead of typically unstructured text. Using objects eliminates the need to explicitly parse text output to extract data</a:t>
            </a:r>
            <a:r>
              <a:rPr lang="en-US" b="1" dirty="0" smtClean="0">
                <a:solidFill>
                  <a:schemeClr val="tx1"/>
                </a:solidFill>
              </a:rPr>
              <a:t>.</a:t>
            </a:r>
          </a:p>
          <a:p>
            <a:pPr marL="0" indent="0">
              <a:buNone/>
            </a:pPr>
            <a:endParaRPr lang="en-US" b="1" dirty="0" smtClean="0"/>
          </a:p>
          <a:p>
            <a:r>
              <a:rPr lang="en-US" b="1" dirty="0"/>
              <a:t>Get-</a:t>
            </a:r>
            <a:r>
              <a:rPr lang="en-US" b="1" dirty="0" err="1"/>
              <a:t>ChildItem</a:t>
            </a:r>
            <a:r>
              <a:rPr lang="en-US" b="1" dirty="0"/>
              <a:t> C:\Scripts | Where-Object {$_.Length -</a:t>
            </a:r>
            <a:r>
              <a:rPr lang="en-US" b="1" dirty="0" err="1"/>
              <a:t>gt</a:t>
            </a:r>
            <a:r>
              <a:rPr lang="en-US" b="1" dirty="0"/>
              <a:t> 200KB} | Sort-Object Length</a:t>
            </a:r>
            <a:endParaRPr lang="en-US" b="1" dirty="0" smtClean="0"/>
          </a:p>
        </p:txBody>
      </p:sp>
      <p:sp>
        <p:nvSpPr>
          <p:cNvPr id="3" name="Title 2"/>
          <p:cNvSpPr>
            <a:spLocks noGrp="1"/>
          </p:cNvSpPr>
          <p:nvPr>
            <p:ph type="title"/>
          </p:nvPr>
        </p:nvSpPr>
        <p:spPr/>
        <p:txBody>
          <a:bodyPr/>
          <a:lstStyle/>
          <a:p>
            <a:r>
              <a:rPr lang="en-US" b="1" dirty="0" smtClean="0"/>
              <a:t>Pipeline</a:t>
            </a:r>
            <a:endParaRPr lang="en-US" b="1" dirty="0"/>
          </a:p>
        </p:txBody>
      </p:sp>
    </p:spTree>
    <p:extLst>
      <p:ext uri="{BB962C8B-B14F-4D97-AF65-F5344CB8AC3E}">
        <p14:creationId xmlns:p14="http://schemas.microsoft.com/office/powerpoint/2010/main" val="42500245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1" y="1447800"/>
            <a:ext cx="8686800" cy="5029200"/>
          </a:xfrm>
          <a:solidFill>
            <a:schemeClr val="bg1"/>
          </a:solidFill>
        </p:spPr>
        <p:txBody>
          <a:bodyPr>
            <a:normAutofit/>
          </a:bodyPr>
          <a:lstStyle/>
          <a:p>
            <a:pPr>
              <a:buFont typeface="Arial" panose="020B0604020202020204" pitchFamily="34" charset="0"/>
              <a:buChar char="•"/>
            </a:pPr>
            <a:r>
              <a:rPr lang="en-US" sz="2800" b="1" dirty="0" smtClean="0">
                <a:solidFill>
                  <a:schemeClr val="tx1"/>
                </a:solidFill>
              </a:rPr>
              <a:t>Read from console:</a:t>
            </a:r>
          </a:p>
          <a:p>
            <a:pPr marL="0" indent="0">
              <a:buNone/>
            </a:pPr>
            <a:r>
              <a:rPr lang="en-US" sz="2800" b="1" dirty="0" smtClean="0">
                <a:solidFill>
                  <a:schemeClr val="tx1"/>
                </a:solidFill>
              </a:rPr>
              <a:t>$</a:t>
            </a:r>
            <a:r>
              <a:rPr lang="en-US" sz="2800" b="1" dirty="0">
                <a:solidFill>
                  <a:schemeClr val="tx1"/>
                </a:solidFill>
              </a:rPr>
              <a:t>Password = Read-Host -</a:t>
            </a:r>
            <a:r>
              <a:rPr lang="en-US" sz="2800" b="1" dirty="0" err="1">
                <a:solidFill>
                  <a:schemeClr val="tx1"/>
                </a:solidFill>
              </a:rPr>
              <a:t>assecurestring</a:t>
            </a:r>
            <a:r>
              <a:rPr lang="en-US" sz="2800" b="1" dirty="0">
                <a:solidFill>
                  <a:schemeClr val="tx1"/>
                </a:solidFill>
              </a:rPr>
              <a:t> "Please </a:t>
            </a:r>
            <a:r>
              <a:rPr lang="en-US" sz="2800" b="1" dirty="0" smtClean="0">
                <a:solidFill>
                  <a:schemeClr val="tx1"/>
                </a:solidFill>
              </a:rPr>
              <a:t>  		  enter your password“</a:t>
            </a:r>
          </a:p>
          <a:p>
            <a:pPr marL="0" indent="0">
              <a:buNone/>
            </a:pPr>
            <a:endParaRPr lang="en-US" sz="2800" b="1" dirty="0" smtClean="0">
              <a:solidFill>
                <a:schemeClr val="tx1"/>
              </a:solidFill>
            </a:endParaRPr>
          </a:p>
          <a:p>
            <a:pPr>
              <a:buFont typeface="Arial" panose="020B0604020202020204" pitchFamily="34" charset="0"/>
              <a:buChar char="•"/>
            </a:pPr>
            <a:r>
              <a:rPr lang="en-US" sz="2800" b="1" dirty="0" smtClean="0">
                <a:solidFill>
                  <a:schemeClr val="tx1"/>
                </a:solidFill>
              </a:rPr>
              <a:t>Read from file:</a:t>
            </a:r>
          </a:p>
          <a:p>
            <a:pPr marL="0" indent="0">
              <a:buNone/>
            </a:pPr>
            <a:r>
              <a:rPr lang="en-US" sz="2800" b="1" dirty="0">
                <a:solidFill>
                  <a:schemeClr val="tx1"/>
                </a:solidFill>
              </a:rPr>
              <a:t>[</a:t>
            </a:r>
            <a:r>
              <a:rPr lang="en-US" sz="2800" b="1" dirty="0" err="1">
                <a:solidFill>
                  <a:schemeClr val="tx1"/>
                </a:solidFill>
              </a:rPr>
              <a:t>System.IO.File</a:t>
            </a:r>
            <a:r>
              <a:rPr lang="en-US" sz="2800" b="1" dirty="0">
                <a:solidFill>
                  <a:schemeClr val="tx1"/>
                </a:solidFill>
              </a:rPr>
              <a:t>]::Exists($</a:t>
            </a:r>
            <a:r>
              <a:rPr lang="en-US" sz="2800" b="1" dirty="0" err="1">
                <a:solidFill>
                  <a:schemeClr val="tx1"/>
                </a:solidFill>
              </a:rPr>
              <a:t>ff</a:t>
            </a:r>
            <a:r>
              <a:rPr lang="en-US" sz="2800" b="1" dirty="0">
                <a:solidFill>
                  <a:schemeClr val="tx1"/>
                </a:solidFill>
              </a:rPr>
              <a:t>)</a:t>
            </a:r>
          </a:p>
          <a:p>
            <a:pPr marL="0" indent="0">
              <a:buNone/>
            </a:pPr>
            <a:r>
              <a:rPr lang="en-US" sz="2800" b="1" dirty="0">
                <a:solidFill>
                  <a:schemeClr val="tx1"/>
                </a:solidFill>
              </a:rPr>
              <a:t>$</a:t>
            </a:r>
            <a:r>
              <a:rPr lang="en-US" sz="2800" b="1" dirty="0" err="1">
                <a:solidFill>
                  <a:schemeClr val="tx1"/>
                </a:solidFill>
              </a:rPr>
              <a:t>obj</a:t>
            </a:r>
            <a:r>
              <a:rPr lang="en-US" sz="2800" b="1" dirty="0">
                <a:solidFill>
                  <a:schemeClr val="tx1"/>
                </a:solidFill>
              </a:rPr>
              <a:t>=new-object </a:t>
            </a:r>
            <a:r>
              <a:rPr lang="en-US" sz="2800" b="1" dirty="0" err="1">
                <a:solidFill>
                  <a:schemeClr val="tx1"/>
                </a:solidFill>
              </a:rPr>
              <a:t>System.IO.StreamReader</a:t>
            </a:r>
            <a:r>
              <a:rPr lang="en-US" sz="2800" b="1" dirty="0">
                <a:solidFill>
                  <a:schemeClr val="tx1"/>
                </a:solidFill>
              </a:rPr>
              <a:t>($</a:t>
            </a:r>
            <a:r>
              <a:rPr lang="en-US" sz="2800" b="1" dirty="0" err="1">
                <a:solidFill>
                  <a:schemeClr val="tx1"/>
                </a:solidFill>
              </a:rPr>
              <a:t>ff</a:t>
            </a:r>
            <a:r>
              <a:rPr lang="en-US" sz="2800" b="1" dirty="0">
                <a:solidFill>
                  <a:schemeClr val="tx1"/>
                </a:solidFill>
              </a:rPr>
              <a:t>)</a:t>
            </a:r>
          </a:p>
          <a:p>
            <a:pPr marL="0" indent="0">
              <a:buNone/>
            </a:pPr>
            <a:r>
              <a:rPr lang="en-US" sz="2800" b="1" dirty="0">
                <a:solidFill>
                  <a:schemeClr val="tx1"/>
                </a:solidFill>
              </a:rPr>
              <a:t>$</a:t>
            </a:r>
            <a:r>
              <a:rPr lang="en-US" sz="2800" b="1" dirty="0" err="1">
                <a:solidFill>
                  <a:schemeClr val="tx1"/>
                </a:solidFill>
              </a:rPr>
              <a:t>inrec</a:t>
            </a:r>
            <a:r>
              <a:rPr lang="en-US" sz="2800" b="1" dirty="0">
                <a:solidFill>
                  <a:schemeClr val="tx1"/>
                </a:solidFill>
              </a:rPr>
              <a:t>=$</a:t>
            </a:r>
            <a:r>
              <a:rPr lang="en-US" sz="2800" b="1" dirty="0" err="1">
                <a:solidFill>
                  <a:schemeClr val="tx1"/>
                </a:solidFill>
              </a:rPr>
              <a:t>obj.ReadLine</a:t>
            </a:r>
            <a:r>
              <a:rPr lang="en-US" sz="2800" b="1" dirty="0">
                <a:solidFill>
                  <a:schemeClr val="tx1"/>
                </a:solidFill>
              </a:rPr>
              <a:t>()</a:t>
            </a:r>
          </a:p>
          <a:p>
            <a:pPr marL="0" indent="0">
              <a:buNone/>
            </a:pPr>
            <a:endParaRPr lang="en-US" sz="2800" dirty="0" smtClean="0"/>
          </a:p>
          <a:p>
            <a:pPr marL="0" indent="0">
              <a:buNone/>
            </a:pPr>
            <a:endParaRPr lang="en-US" sz="2800" dirty="0" smtClean="0"/>
          </a:p>
        </p:txBody>
      </p:sp>
      <p:sp>
        <p:nvSpPr>
          <p:cNvPr id="2" name="Title 1"/>
          <p:cNvSpPr>
            <a:spLocks noGrp="1"/>
          </p:cNvSpPr>
          <p:nvPr>
            <p:ph type="title"/>
          </p:nvPr>
        </p:nvSpPr>
        <p:spPr/>
        <p:txBody>
          <a:bodyPr>
            <a:noAutofit/>
          </a:bodyPr>
          <a:lstStyle/>
          <a:p>
            <a:r>
              <a:rPr lang="en-US" sz="6600" b="1" dirty="0"/>
              <a:t>Stream I/O Routines</a:t>
            </a:r>
          </a:p>
        </p:txBody>
      </p:sp>
    </p:spTree>
    <p:extLst>
      <p:ext uri="{BB962C8B-B14F-4D97-AF65-F5344CB8AC3E}">
        <p14:creationId xmlns:p14="http://schemas.microsoft.com/office/powerpoint/2010/main" val="26137194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86799" cy="4648200"/>
          </a:xfrm>
          <a:solidFill>
            <a:schemeClr val="bg1"/>
          </a:solidFill>
        </p:spPr>
        <p:txBody>
          <a:bodyPr>
            <a:normAutofit fontScale="92500" lnSpcReduction="10000"/>
          </a:bodyPr>
          <a:lstStyle/>
          <a:p>
            <a:pPr marL="0" indent="0">
              <a:buNone/>
            </a:pPr>
            <a:r>
              <a:rPr lang="en-US" b="1" dirty="0">
                <a:solidFill>
                  <a:schemeClr val="tx1"/>
                </a:solidFill>
              </a:rPr>
              <a:t>function Add-Numbers </a:t>
            </a:r>
            <a:r>
              <a:rPr lang="en-US" b="1" dirty="0" smtClean="0">
                <a:solidFill>
                  <a:schemeClr val="tx1"/>
                </a:solidFill>
              </a:rPr>
              <a:t>{</a:t>
            </a:r>
            <a:r>
              <a:rPr lang="en-US" b="1" dirty="0" err="1" smtClean="0">
                <a:solidFill>
                  <a:schemeClr val="tx1"/>
                </a:solidFill>
              </a:rPr>
              <a:t>param</a:t>
            </a:r>
            <a:r>
              <a:rPr lang="en-US" b="1" dirty="0" smtClean="0">
                <a:solidFill>
                  <a:schemeClr val="tx1"/>
                </a:solidFill>
              </a:rPr>
              <a:t> </a:t>
            </a:r>
            <a:r>
              <a:rPr lang="en-US" b="1" dirty="0">
                <a:solidFill>
                  <a:schemeClr val="tx1"/>
                </a:solidFill>
              </a:rPr>
              <a:t>( </a:t>
            </a:r>
            <a:endParaRPr lang="en-US" b="1" dirty="0" smtClean="0">
              <a:solidFill>
                <a:schemeClr val="tx1"/>
              </a:solidFill>
            </a:endParaRPr>
          </a:p>
          <a:p>
            <a:pPr marL="0" indent="0">
              <a:buNone/>
            </a:pPr>
            <a:r>
              <a:rPr lang="en-US" b="1" dirty="0" smtClean="0">
                <a:solidFill>
                  <a:schemeClr val="tx1"/>
                </a:solidFill>
              </a:rPr>
              <a:t>      [</a:t>
            </a:r>
            <a:r>
              <a:rPr lang="en-US" b="1" dirty="0">
                <a:solidFill>
                  <a:schemeClr val="tx1"/>
                </a:solidFill>
              </a:rPr>
              <a:t>double] $</a:t>
            </a:r>
            <a:r>
              <a:rPr lang="en-US" b="1" dirty="0" err="1">
                <a:solidFill>
                  <a:schemeClr val="tx1"/>
                </a:solidFill>
              </a:rPr>
              <a:t>FirstNumber</a:t>
            </a:r>
            <a:r>
              <a:rPr lang="en-US" b="1" dirty="0">
                <a:solidFill>
                  <a:schemeClr val="tx1"/>
                </a:solidFill>
              </a:rPr>
              <a:t>, </a:t>
            </a:r>
            <a:endParaRPr lang="en-US" b="1" dirty="0" smtClean="0">
              <a:solidFill>
                <a:schemeClr val="tx1"/>
              </a:solidFill>
            </a:endParaRPr>
          </a:p>
          <a:p>
            <a:pPr marL="0" lvl="2" indent="0">
              <a:buNone/>
            </a:pPr>
            <a:r>
              <a:rPr lang="en-US" b="1" dirty="0" smtClean="0">
                <a:solidFill>
                  <a:schemeClr val="tx1"/>
                </a:solidFill>
              </a:rPr>
              <a:t> </a:t>
            </a:r>
            <a:r>
              <a:rPr lang="en-US" sz="2400" b="1" dirty="0">
                <a:solidFill>
                  <a:schemeClr val="tx1"/>
                </a:solidFill>
              </a:rPr>
              <a:t>     [double] $</a:t>
            </a:r>
            <a:r>
              <a:rPr lang="en-US" sz="2400" b="1" dirty="0" err="1">
                <a:solidFill>
                  <a:schemeClr val="tx1"/>
                </a:solidFill>
              </a:rPr>
              <a:t>SecondNumber</a:t>
            </a:r>
            <a:r>
              <a:rPr lang="en-US" sz="2400" b="1" dirty="0">
                <a:solidFill>
                  <a:schemeClr val="tx1"/>
                </a:solidFill>
              </a:rPr>
              <a:t> ) </a:t>
            </a:r>
            <a:endParaRPr lang="en-US" sz="2400" b="1" dirty="0" smtClean="0">
              <a:solidFill>
                <a:schemeClr val="tx1"/>
              </a:solidFill>
            </a:endParaRPr>
          </a:p>
          <a:p>
            <a:pPr marL="0" lvl="2" indent="0">
              <a:buNone/>
            </a:pPr>
            <a:r>
              <a:rPr lang="en-US" sz="2400" b="1" dirty="0">
                <a:solidFill>
                  <a:schemeClr val="tx1"/>
                </a:solidFill>
              </a:rPr>
              <a:t> </a:t>
            </a:r>
            <a:r>
              <a:rPr lang="en-US" sz="2400" b="1" dirty="0" smtClean="0">
                <a:solidFill>
                  <a:schemeClr val="tx1"/>
                </a:solidFill>
              </a:rPr>
              <a:t>     Write-Host “SUM" </a:t>
            </a:r>
          </a:p>
          <a:p>
            <a:pPr marL="0" lvl="2" indent="0">
              <a:buNone/>
            </a:pPr>
            <a:r>
              <a:rPr lang="en-US" sz="2400" b="1" dirty="0" smtClean="0">
                <a:solidFill>
                  <a:schemeClr val="tx1"/>
                </a:solidFill>
              </a:rPr>
              <a:t>      return ($</a:t>
            </a:r>
            <a:r>
              <a:rPr lang="en-US" sz="2400" b="1" dirty="0" err="1">
                <a:solidFill>
                  <a:schemeClr val="tx1"/>
                </a:solidFill>
              </a:rPr>
              <a:t>FirstNumber</a:t>
            </a:r>
            <a:r>
              <a:rPr lang="en-US" sz="2400" b="1" dirty="0">
                <a:solidFill>
                  <a:schemeClr val="tx1"/>
                </a:solidFill>
              </a:rPr>
              <a:t> + $</a:t>
            </a:r>
            <a:r>
              <a:rPr lang="en-US" sz="2400" b="1" dirty="0" err="1">
                <a:solidFill>
                  <a:schemeClr val="tx1"/>
                </a:solidFill>
              </a:rPr>
              <a:t>SecondNumber</a:t>
            </a:r>
            <a:r>
              <a:rPr lang="en-US" sz="2400" b="1" dirty="0">
                <a:solidFill>
                  <a:schemeClr val="tx1"/>
                </a:solidFill>
              </a:rPr>
              <a:t>) </a:t>
            </a:r>
            <a:endParaRPr lang="en-US" sz="2400" b="1" dirty="0" smtClean="0">
              <a:solidFill>
                <a:schemeClr val="tx1"/>
              </a:solidFill>
            </a:endParaRPr>
          </a:p>
          <a:p>
            <a:pPr marL="0" lvl="2" indent="0">
              <a:buNone/>
            </a:pPr>
            <a:r>
              <a:rPr lang="en-US" b="1" dirty="0" smtClean="0">
                <a:solidFill>
                  <a:schemeClr val="tx1"/>
                </a:solidFill>
              </a:rPr>
              <a:t>} </a:t>
            </a:r>
            <a:endParaRPr lang="en-US" b="1" dirty="0">
              <a:solidFill>
                <a:schemeClr val="tx1"/>
              </a:solidFill>
            </a:endParaRPr>
          </a:p>
          <a:p>
            <a:pPr marL="0" lvl="2" indent="0">
              <a:buNone/>
            </a:pPr>
            <a:r>
              <a:rPr lang="en-US" b="1" dirty="0" smtClean="0">
                <a:solidFill>
                  <a:schemeClr val="tx1"/>
                </a:solidFill>
              </a:rPr>
              <a:t> </a:t>
            </a:r>
            <a:r>
              <a:rPr lang="en-US" sz="2400" b="1" dirty="0">
                <a:solidFill>
                  <a:schemeClr val="tx1"/>
                </a:solidFill>
              </a:rPr>
              <a:t>$result = Add-Numbers 1 2 </a:t>
            </a:r>
          </a:p>
          <a:p>
            <a:pPr marL="0" indent="0">
              <a:buNone/>
            </a:pPr>
            <a:r>
              <a:rPr lang="en-US" b="1" dirty="0" smtClean="0">
                <a:solidFill>
                  <a:schemeClr val="tx1"/>
                </a:solidFill>
              </a:rPr>
              <a:t>Write-Host </a:t>
            </a:r>
            <a:r>
              <a:rPr lang="en-US" b="1" dirty="0">
                <a:solidFill>
                  <a:schemeClr val="tx1"/>
                </a:solidFill>
              </a:rPr>
              <a:t>"Result is $</a:t>
            </a:r>
            <a:r>
              <a:rPr lang="en-US" b="1" dirty="0" smtClean="0">
                <a:solidFill>
                  <a:schemeClr val="tx1"/>
                </a:solidFill>
              </a:rPr>
              <a:t>result“</a:t>
            </a:r>
          </a:p>
          <a:p>
            <a:pPr marL="0" indent="0">
              <a:buNone/>
            </a:pPr>
            <a:r>
              <a:rPr lang="en-US" b="1" dirty="0" smtClean="0">
                <a:solidFill>
                  <a:schemeClr val="tx1"/>
                </a:solidFill>
              </a:rPr>
              <a:t>Redirect </a:t>
            </a:r>
            <a:r>
              <a:rPr lang="en-US" b="1" dirty="0" err="1" smtClean="0">
                <a:solidFill>
                  <a:schemeClr val="tx1"/>
                </a:solidFill>
              </a:rPr>
              <a:t>stderr</a:t>
            </a:r>
            <a:r>
              <a:rPr lang="en-US" b="1" dirty="0" smtClean="0">
                <a:solidFill>
                  <a:schemeClr val="tx1"/>
                </a:solidFill>
              </a:rPr>
              <a:t>:</a:t>
            </a:r>
          </a:p>
          <a:p>
            <a:pPr>
              <a:buFont typeface="Wingdings" panose="05000000000000000000" pitchFamily="2" charset="2"/>
              <a:buChar char="§"/>
            </a:pPr>
            <a:r>
              <a:rPr lang="en-US" b="1" dirty="0" smtClean="0">
                <a:solidFill>
                  <a:srgbClr val="FF0000"/>
                </a:solidFill>
              </a:rPr>
              <a:t>$</a:t>
            </a:r>
            <a:r>
              <a:rPr lang="en-US" b="1" dirty="0">
                <a:solidFill>
                  <a:srgbClr val="FF0000"/>
                </a:solidFill>
              </a:rPr>
              <a:t>p = New-Object </a:t>
            </a:r>
            <a:r>
              <a:rPr lang="en-US" b="1" dirty="0" err="1">
                <a:solidFill>
                  <a:srgbClr val="FF0000"/>
                </a:solidFill>
              </a:rPr>
              <a:t>System.Diagnostics.Process</a:t>
            </a:r>
            <a:endParaRPr lang="en-US" b="1" dirty="0">
              <a:solidFill>
                <a:srgbClr val="FF0000"/>
              </a:solidFill>
            </a:endParaRPr>
          </a:p>
          <a:p>
            <a:pPr>
              <a:buFont typeface="Wingdings" panose="05000000000000000000" pitchFamily="2" charset="2"/>
              <a:buChar char="§"/>
            </a:pPr>
            <a:r>
              <a:rPr lang="en-US" b="1" dirty="0" smtClean="0">
                <a:solidFill>
                  <a:srgbClr val="FF0000"/>
                </a:solidFill>
              </a:rPr>
              <a:t>$</a:t>
            </a:r>
            <a:r>
              <a:rPr lang="en-US" b="1" dirty="0">
                <a:solidFill>
                  <a:srgbClr val="FF0000"/>
                </a:solidFill>
              </a:rPr>
              <a:t>output </a:t>
            </a:r>
            <a:r>
              <a:rPr lang="en-US" b="1" dirty="0" smtClean="0">
                <a:solidFill>
                  <a:srgbClr val="FF0000"/>
                </a:solidFill>
              </a:rPr>
              <a:t>= </a:t>
            </a:r>
            <a:r>
              <a:rPr lang="en-US" b="1" dirty="0">
                <a:solidFill>
                  <a:srgbClr val="FF0000"/>
                </a:solidFill>
              </a:rPr>
              <a:t>$</a:t>
            </a:r>
            <a:r>
              <a:rPr lang="en-US" b="1" dirty="0" err="1">
                <a:solidFill>
                  <a:srgbClr val="FF0000"/>
                </a:solidFill>
              </a:rPr>
              <a:t>p.StandardError.ReadToEnd</a:t>
            </a:r>
            <a:r>
              <a:rPr lang="en-US" b="1" dirty="0" smtClean="0">
                <a:solidFill>
                  <a:srgbClr val="FF0000"/>
                </a:solidFill>
              </a:rPr>
              <a:t>()</a:t>
            </a:r>
          </a:p>
          <a:p>
            <a:pPr>
              <a:buFont typeface="Wingdings" panose="05000000000000000000" pitchFamily="2" charset="2"/>
              <a:buChar char="§"/>
            </a:pPr>
            <a:r>
              <a:rPr lang="en-US" b="1" dirty="0">
                <a:solidFill>
                  <a:srgbClr val="FF0000"/>
                </a:solidFill>
              </a:rPr>
              <a:t>$output | Out-File $</a:t>
            </a:r>
            <a:r>
              <a:rPr lang="en-US" b="1" dirty="0" err="1" smtClean="0">
                <a:solidFill>
                  <a:srgbClr val="FF0000"/>
                </a:solidFill>
              </a:rPr>
              <a:t>myLog</a:t>
            </a:r>
            <a:endParaRPr lang="en-US" b="1" dirty="0">
              <a:solidFill>
                <a:srgbClr val="FF0000"/>
              </a:solidFill>
            </a:endParaRPr>
          </a:p>
        </p:txBody>
      </p:sp>
      <p:sp>
        <p:nvSpPr>
          <p:cNvPr id="3" name="Title 2"/>
          <p:cNvSpPr>
            <a:spLocks noGrp="1"/>
          </p:cNvSpPr>
          <p:nvPr>
            <p:ph type="title"/>
          </p:nvPr>
        </p:nvSpPr>
        <p:spPr/>
        <p:txBody>
          <a:bodyPr/>
          <a:lstStyle/>
          <a:p>
            <a:r>
              <a:rPr lang="en-US" b="1" dirty="0" smtClean="0"/>
              <a:t>Function and Write to console</a:t>
            </a:r>
            <a:endParaRPr lang="en-US" b="1" dirty="0"/>
          </a:p>
        </p:txBody>
      </p:sp>
    </p:spTree>
    <p:extLst>
      <p:ext uri="{BB962C8B-B14F-4D97-AF65-F5344CB8AC3E}">
        <p14:creationId xmlns:p14="http://schemas.microsoft.com/office/powerpoint/2010/main" val="24210667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914400" y="2362200"/>
            <a:ext cx="7408333" cy="3450696"/>
          </a:xfrm>
        </p:spPr>
        <p:txBody>
          <a:bodyPr>
            <a:normAutofit/>
          </a:bodyPr>
          <a:lstStyle/>
          <a:p>
            <a:pPr marL="0" indent="0">
              <a:buNone/>
            </a:pPr>
            <a:r>
              <a:rPr lang="en-US" sz="1800" b="1" dirty="0">
                <a:solidFill>
                  <a:schemeClr val="tx1"/>
                </a:solidFill>
              </a:rPr>
              <a:t>1</a:t>
            </a:r>
            <a:r>
              <a:rPr lang="el-GR" sz="1800" b="1" dirty="0" smtClean="0">
                <a:solidFill>
                  <a:schemeClr val="tx1"/>
                </a:solidFill>
              </a:rPr>
              <a:t>.  </a:t>
            </a:r>
            <a:r>
              <a:rPr lang="en-US" sz="1800" b="1" dirty="0" smtClean="0">
                <a:solidFill>
                  <a:schemeClr val="tx1"/>
                </a:solidFill>
              </a:rPr>
              <a:t>	</a:t>
            </a:r>
            <a:r>
              <a:rPr lang="el-GR" sz="1800" b="1" dirty="0" smtClean="0">
                <a:solidFill>
                  <a:schemeClr val="tx1"/>
                </a:solidFill>
              </a:rPr>
              <a:t>Το  </a:t>
            </a:r>
            <a:r>
              <a:rPr lang="el-GR" sz="1800" b="1" dirty="0">
                <a:solidFill>
                  <a:schemeClr val="tx1"/>
                </a:solidFill>
              </a:rPr>
              <a:t>PowerShell </a:t>
            </a:r>
            <a:r>
              <a:rPr lang="el-GR" sz="1800" b="1" dirty="0" smtClean="0">
                <a:solidFill>
                  <a:schemeClr val="tx1"/>
                </a:solidFill>
              </a:rPr>
              <a:t>έχει </a:t>
            </a:r>
            <a:r>
              <a:rPr lang="en-IE" sz="1800" b="1" dirty="0">
                <a:solidFill>
                  <a:schemeClr val="tx1"/>
                </a:solidFill>
              </a:rPr>
              <a:t>workflows</a:t>
            </a:r>
            <a:r>
              <a:rPr lang="el-GR" sz="1800" b="1" dirty="0" smtClean="0">
                <a:solidFill>
                  <a:schemeClr val="tx1"/>
                </a:solidFill>
              </a:rPr>
              <a:t> :Τα  </a:t>
            </a:r>
            <a:r>
              <a:rPr lang="en-IE" sz="1800" b="1" dirty="0" smtClean="0">
                <a:solidFill>
                  <a:schemeClr val="tx1"/>
                </a:solidFill>
              </a:rPr>
              <a:t>scripts</a:t>
            </a:r>
            <a:r>
              <a:rPr lang="el-GR" sz="1800" b="1" dirty="0" smtClean="0">
                <a:solidFill>
                  <a:schemeClr val="tx1"/>
                </a:solidFill>
              </a:rPr>
              <a:t> αποθηκεύουν  </a:t>
            </a:r>
            <a:r>
              <a:rPr lang="el-GR" sz="1800" b="1" dirty="0">
                <a:solidFill>
                  <a:schemeClr val="tx1"/>
                </a:solidFill>
              </a:rPr>
              <a:t>την κατάσταση της εκτέλεσής τους τακτικά και </a:t>
            </a:r>
            <a:r>
              <a:rPr lang="el-GR" sz="1800" b="1" dirty="0" smtClean="0">
                <a:solidFill>
                  <a:schemeClr val="tx1"/>
                </a:solidFill>
              </a:rPr>
              <a:t>μπορούν  </a:t>
            </a:r>
            <a:r>
              <a:rPr lang="el-GR" sz="1800" b="1" dirty="0">
                <a:solidFill>
                  <a:schemeClr val="tx1"/>
                </a:solidFill>
              </a:rPr>
              <a:t>να </a:t>
            </a:r>
            <a:r>
              <a:rPr lang="el-GR" sz="1800" b="1" dirty="0" smtClean="0">
                <a:solidFill>
                  <a:schemeClr val="tx1"/>
                </a:solidFill>
              </a:rPr>
              <a:t>ανασταλούν  </a:t>
            </a:r>
            <a:r>
              <a:rPr lang="el-GR" sz="1800" b="1" dirty="0">
                <a:solidFill>
                  <a:schemeClr val="tx1"/>
                </a:solidFill>
              </a:rPr>
              <a:t>και </a:t>
            </a:r>
            <a:r>
              <a:rPr lang="el-GR" sz="1800" b="1" dirty="0" smtClean="0">
                <a:solidFill>
                  <a:schemeClr val="tx1"/>
                </a:solidFill>
              </a:rPr>
              <a:t>να συνεχίσουν , </a:t>
            </a:r>
            <a:r>
              <a:rPr lang="el-GR" sz="1800" b="1" dirty="0">
                <a:solidFill>
                  <a:schemeClr val="tx1"/>
                </a:solidFill>
              </a:rPr>
              <a:t>ακόμη και σε ολόκληρη την επανεκκίνηση του συστήματος. </a:t>
            </a:r>
            <a:r>
              <a:rPr lang="el-GR" sz="1800" b="1" dirty="0" err="1" smtClean="0">
                <a:solidFill>
                  <a:schemeClr val="tx1"/>
                </a:solidFill>
              </a:rPr>
              <a:t>Bash</a:t>
            </a:r>
            <a:r>
              <a:rPr lang="el-GR" sz="1800" b="1" dirty="0" smtClean="0">
                <a:solidFill>
                  <a:schemeClr val="tx1"/>
                </a:solidFill>
              </a:rPr>
              <a:t> </a:t>
            </a:r>
            <a:r>
              <a:rPr lang="el-GR" sz="1800" b="1" dirty="0">
                <a:solidFill>
                  <a:schemeClr val="tx1"/>
                </a:solidFill>
              </a:rPr>
              <a:t>scripts δεν </a:t>
            </a:r>
            <a:r>
              <a:rPr lang="el-GR" sz="1800" b="1" dirty="0" smtClean="0">
                <a:solidFill>
                  <a:schemeClr val="tx1"/>
                </a:solidFill>
              </a:rPr>
              <a:t>μπορούν </a:t>
            </a:r>
            <a:r>
              <a:rPr lang="el-GR" sz="1800" b="1" dirty="0">
                <a:solidFill>
                  <a:schemeClr val="tx1"/>
                </a:solidFill>
              </a:rPr>
              <a:t>να </a:t>
            </a:r>
            <a:r>
              <a:rPr lang="el-GR" sz="1800" b="1" dirty="0" smtClean="0">
                <a:solidFill>
                  <a:schemeClr val="tx1"/>
                </a:solidFill>
              </a:rPr>
              <a:t>αποθηκέυσουν  </a:t>
            </a:r>
            <a:r>
              <a:rPr lang="el-GR" sz="1800" b="1" dirty="0">
                <a:solidFill>
                  <a:schemeClr val="tx1"/>
                </a:solidFill>
              </a:rPr>
              <a:t>αυτόματα την κατάστασή τους σε σταθερό μέσο </a:t>
            </a:r>
            <a:r>
              <a:rPr lang="el-GR" sz="1800" b="1" dirty="0" smtClean="0">
                <a:solidFill>
                  <a:schemeClr val="tx1"/>
                </a:solidFill>
              </a:rPr>
              <a:t>και για αυτό  </a:t>
            </a:r>
            <a:r>
              <a:rPr lang="el-GR" sz="1800" b="1" dirty="0">
                <a:solidFill>
                  <a:schemeClr val="tx1"/>
                </a:solidFill>
              </a:rPr>
              <a:t>δεν </a:t>
            </a:r>
            <a:r>
              <a:rPr lang="el-GR" sz="1800" b="1" dirty="0" smtClean="0">
                <a:solidFill>
                  <a:schemeClr val="tx1"/>
                </a:solidFill>
              </a:rPr>
              <a:t>μπορούν  </a:t>
            </a:r>
            <a:r>
              <a:rPr lang="el-GR" sz="1800" b="1" dirty="0">
                <a:solidFill>
                  <a:schemeClr val="tx1"/>
                </a:solidFill>
              </a:rPr>
              <a:t>να </a:t>
            </a:r>
            <a:r>
              <a:rPr lang="el-GR" sz="1800" b="1" dirty="0" smtClean="0">
                <a:solidFill>
                  <a:schemeClr val="tx1"/>
                </a:solidFill>
              </a:rPr>
              <a:t>συνεχισουν την εκτέλεση  </a:t>
            </a:r>
            <a:r>
              <a:rPr lang="el-GR" sz="1800" b="1" dirty="0">
                <a:solidFill>
                  <a:schemeClr val="tx1"/>
                </a:solidFill>
              </a:rPr>
              <a:t>εφόσον </a:t>
            </a:r>
            <a:r>
              <a:rPr lang="el-GR" sz="1800" b="1" dirty="0" smtClean="0">
                <a:solidFill>
                  <a:schemeClr val="tx1"/>
                </a:solidFill>
              </a:rPr>
              <a:t>είχε σταματήσει </a:t>
            </a:r>
            <a:r>
              <a:rPr lang="el-GR" sz="1800" b="1" dirty="0">
                <a:solidFill>
                  <a:schemeClr val="tx1"/>
                </a:solidFill>
              </a:rPr>
              <a:t>ή </a:t>
            </a:r>
            <a:r>
              <a:rPr lang="el-GR" sz="1800" b="1" dirty="0" smtClean="0">
                <a:solidFill>
                  <a:schemeClr val="tx1"/>
                </a:solidFill>
              </a:rPr>
              <a:t> σκοτωθεί η εκτέλεση του script.</a:t>
            </a:r>
          </a:p>
          <a:p>
            <a:endParaRPr lang="el-GR" sz="1800" dirty="0">
              <a:solidFill>
                <a:schemeClr val="tx1"/>
              </a:solidFill>
            </a:endParaRPr>
          </a:p>
          <a:p>
            <a:endParaRPr lang="el-GR" sz="1800" dirty="0" smtClean="0">
              <a:solidFill>
                <a:schemeClr val="tx1"/>
              </a:solidFill>
            </a:endParaRPr>
          </a:p>
          <a:p>
            <a:endParaRPr lang="en-IE" sz="1800" dirty="0">
              <a:solidFill>
                <a:schemeClr val="tx1"/>
              </a:solidFill>
            </a:endParaRPr>
          </a:p>
          <a:p>
            <a:pPr marL="342900" indent="-342900">
              <a:buFont typeface="Arial" pitchFamily="34" charset="0"/>
              <a:buChar char="•"/>
            </a:pPr>
            <a:endParaRPr lang="en-IE" dirty="0">
              <a:solidFill>
                <a:schemeClr val="tx1"/>
              </a:solidFill>
            </a:endParaRPr>
          </a:p>
        </p:txBody>
      </p:sp>
      <p:sp>
        <p:nvSpPr>
          <p:cNvPr id="5" name="Title 1"/>
          <p:cNvSpPr>
            <a:spLocks noGrp="1"/>
          </p:cNvSpPr>
          <p:nvPr>
            <p:ph type="title"/>
          </p:nvPr>
        </p:nvSpPr>
        <p:spPr/>
        <p:txBody>
          <a:bodyPr>
            <a:normAutofit/>
          </a:bodyPr>
          <a:lstStyle/>
          <a:p>
            <a:r>
              <a:rPr lang="en-IE" sz="3600" b="0" dirty="0" smtClean="0"/>
              <a:t> </a:t>
            </a:r>
            <a:r>
              <a:rPr lang="el-GR" sz="3600" dirty="0"/>
              <a:t>Σημαντικές  Διαφορές </a:t>
            </a:r>
            <a:r>
              <a:rPr lang="en-IE" sz="3600" dirty="0"/>
              <a:t>PowerShell </a:t>
            </a:r>
            <a:r>
              <a:rPr lang="el-GR" sz="3600" dirty="0"/>
              <a:t>και</a:t>
            </a:r>
            <a:r>
              <a:rPr lang="en-IE" sz="3600" dirty="0"/>
              <a:t> Bash</a:t>
            </a:r>
            <a:endParaRPr lang="en-IE" dirty="0"/>
          </a:p>
        </p:txBody>
      </p:sp>
      <p:pic>
        <p:nvPicPr>
          <p:cNvPr id="4" name="Picture 2" descr="C:\Users\Panos\Desktop\powershell\images\images (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543816"/>
            <a:ext cx="350520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954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887991" y="2286000"/>
            <a:ext cx="7408333" cy="3450696"/>
          </a:xfrm>
        </p:spPr>
        <p:txBody>
          <a:bodyPr>
            <a:normAutofit/>
          </a:bodyPr>
          <a:lstStyle/>
          <a:p>
            <a:pPr marL="285750" indent="-285750">
              <a:buFont typeface="Arial" pitchFamily="34" charset="0"/>
              <a:buChar char="•"/>
            </a:pPr>
            <a:endParaRPr lang="en-IE" sz="1800" dirty="0" smtClean="0">
              <a:solidFill>
                <a:schemeClr val="tx1"/>
              </a:solidFill>
            </a:endParaRPr>
          </a:p>
          <a:p>
            <a:pPr marL="0" indent="0" algn="l">
              <a:buNone/>
            </a:pPr>
            <a:r>
              <a:rPr lang="en-US" sz="1800" b="1" dirty="0">
                <a:solidFill>
                  <a:schemeClr val="tx1"/>
                </a:solidFill>
              </a:rPr>
              <a:t>2</a:t>
            </a:r>
            <a:r>
              <a:rPr lang="en-US" sz="1800" b="1" dirty="0" smtClean="0">
                <a:solidFill>
                  <a:schemeClr val="tx1"/>
                </a:solidFill>
              </a:rPr>
              <a:t>. 	</a:t>
            </a:r>
            <a:r>
              <a:rPr lang="el-GR" sz="1800" b="1" dirty="0" smtClean="0">
                <a:solidFill>
                  <a:schemeClr val="tx1"/>
                </a:solidFill>
              </a:rPr>
              <a:t>Τα PowerShell </a:t>
            </a:r>
            <a:r>
              <a:rPr lang="el-GR" sz="1800" b="1" dirty="0">
                <a:solidFill>
                  <a:schemeClr val="tx1"/>
                </a:solidFill>
              </a:rPr>
              <a:t>scripts μπορούν να επεκταθούν και να </a:t>
            </a:r>
            <a:r>
              <a:rPr lang="el-GR" sz="1800" b="1" dirty="0" smtClean="0">
                <a:solidFill>
                  <a:schemeClr val="tx1"/>
                </a:solidFill>
              </a:rPr>
              <a:t>εκτελέστούν  παράλληλα.Τα Bash </a:t>
            </a:r>
            <a:r>
              <a:rPr lang="el-GR" sz="1800" b="1" dirty="0">
                <a:solidFill>
                  <a:schemeClr val="tx1"/>
                </a:solidFill>
              </a:rPr>
              <a:t>scripts δεν μπορούν να </a:t>
            </a:r>
            <a:r>
              <a:rPr lang="el-GR" sz="1800" b="1" dirty="0" smtClean="0">
                <a:solidFill>
                  <a:schemeClr val="tx1"/>
                </a:solidFill>
              </a:rPr>
              <a:t>επεκταθούν.Στο  </a:t>
            </a:r>
            <a:r>
              <a:rPr lang="el-GR" sz="1800" b="1" dirty="0">
                <a:solidFill>
                  <a:schemeClr val="tx1"/>
                </a:solidFill>
              </a:rPr>
              <a:t>Bash </a:t>
            </a:r>
            <a:r>
              <a:rPr lang="el-GR" sz="1800" b="1" dirty="0" smtClean="0">
                <a:solidFill>
                  <a:schemeClr val="tx1"/>
                </a:solidFill>
              </a:rPr>
              <a:t>μπορούμε  </a:t>
            </a:r>
            <a:r>
              <a:rPr lang="el-GR" sz="1800" b="1" dirty="0">
                <a:solidFill>
                  <a:schemeClr val="tx1"/>
                </a:solidFill>
              </a:rPr>
              <a:t>να χρησιμοποιήσει μια εξωτερική εντολή, όπως το </a:t>
            </a:r>
            <a:r>
              <a:rPr lang="el-GR" sz="1800" b="1" dirty="0" smtClean="0">
                <a:solidFill>
                  <a:schemeClr val="tx1"/>
                </a:solidFill>
              </a:rPr>
              <a:t>GNU</a:t>
            </a:r>
            <a:r>
              <a:rPr lang="en-IE" sz="1800" b="1" dirty="0">
                <a:solidFill>
                  <a:schemeClr val="tx1"/>
                </a:solidFill>
              </a:rPr>
              <a:t> </a:t>
            </a:r>
            <a:r>
              <a:rPr lang="en-IE" sz="1800" b="1" dirty="0" smtClean="0">
                <a:solidFill>
                  <a:schemeClr val="tx1"/>
                </a:solidFill>
              </a:rPr>
              <a:t>parallel</a:t>
            </a:r>
            <a:r>
              <a:rPr lang="el-GR" sz="1800" b="1" dirty="0" smtClean="0">
                <a:solidFill>
                  <a:schemeClr val="tx1"/>
                </a:solidFill>
              </a:rPr>
              <a:t> για να εκτελεστούν οι εντολές παράλληλα  </a:t>
            </a:r>
            <a:r>
              <a:rPr lang="el-GR" sz="1800" b="1" dirty="0">
                <a:solidFill>
                  <a:schemeClr val="tx1"/>
                </a:solidFill>
              </a:rPr>
              <a:t>αλλά δεν μπορεί να εκτελέσει </a:t>
            </a:r>
            <a:r>
              <a:rPr lang="el-GR" sz="1800" b="1" dirty="0" smtClean="0">
                <a:solidFill>
                  <a:schemeClr val="tx1"/>
                </a:solidFill>
              </a:rPr>
              <a:t>τ</a:t>
            </a:r>
            <a:r>
              <a:rPr lang="el-GR" sz="1800" b="1" dirty="0">
                <a:solidFill>
                  <a:schemeClr val="tx1"/>
                </a:solidFill>
              </a:rPr>
              <a:t>α</a:t>
            </a:r>
            <a:r>
              <a:rPr lang="el-GR" sz="1800" b="1" dirty="0" smtClean="0">
                <a:solidFill>
                  <a:schemeClr val="tx1"/>
                </a:solidFill>
              </a:rPr>
              <a:t> </a:t>
            </a:r>
            <a:r>
              <a:rPr lang="en-IE" sz="1800" b="1" dirty="0" smtClean="0">
                <a:solidFill>
                  <a:schemeClr val="tx1"/>
                </a:solidFill>
              </a:rPr>
              <a:t>script </a:t>
            </a:r>
            <a:r>
              <a:rPr lang="el-GR" sz="1800" b="1" dirty="0" smtClean="0">
                <a:solidFill>
                  <a:schemeClr val="tx1"/>
                </a:solidFill>
              </a:rPr>
              <a:t> </a:t>
            </a:r>
            <a:r>
              <a:rPr lang="el-GR" sz="1800" b="1" dirty="0">
                <a:solidFill>
                  <a:schemeClr val="tx1"/>
                </a:solidFill>
              </a:rPr>
              <a:t>παράλληλα.</a:t>
            </a:r>
            <a:endParaRPr lang="en-IE" sz="1800" b="1" dirty="0">
              <a:solidFill>
                <a:schemeClr val="tx1"/>
              </a:solidFill>
            </a:endParaRPr>
          </a:p>
          <a:p>
            <a:pPr marL="342900" indent="-342900" algn="l">
              <a:buFont typeface="Arial" pitchFamily="34" charset="0"/>
              <a:buChar char="•"/>
            </a:pPr>
            <a:endParaRPr lang="en-IE" dirty="0">
              <a:solidFill>
                <a:schemeClr val="tx1"/>
              </a:solidFill>
            </a:endParaRPr>
          </a:p>
          <a:p>
            <a:pPr marL="342900" indent="-342900">
              <a:buFont typeface="Arial" pitchFamily="34" charset="0"/>
              <a:buChar char="•"/>
            </a:pPr>
            <a:endParaRPr lang="en-US" dirty="0" smtClean="0">
              <a:solidFill>
                <a:schemeClr val="tx1"/>
              </a:solidFill>
            </a:endParaRPr>
          </a:p>
          <a:p>
            <a:pPr marL="342900" indent="-342900">
              <a:buFont typeface="Arial" pitchFamily="34" charset="0"/>
              <a:buChar char="•"/>
            </a:pPr>
            <a:endParaRPr lang="en-US" dirty="0">
              <a:solidFill>
                <a:schemeClr val="tx1"/>
              </a:solidFill>
            </a:endParaRPr>
          </a:p>
          <a:p>
            <a:pPr marL="342900" indent="-342900">
              <a:buFont typeface="Arial" pitchFamily="34" charset="0"/>
              <a:buChar char="•"/>
            </a:pPr>
            <a:endParaRPr lang="en-US" dirty="0" smtClean="0">
              <a:solidFill>
                <a:schemeClr val="tx1"/>
              </a:solidFill>
            </a:endParaRPr>
          </a:p>
          <a:p>
            <a:pPr marL="342900" indent="-342900">
              <a:buFont typeface="Arial" pitchFamily="34" charset="0"/>
              <a:buChar char="•"/>
            </a:pPr>
            <a:endParaRPr lang="en-US" dirty="0">
              <a:solidFill>
                <a:schemeClr val="tx1"/>
              </a:solidFill>
            </a:endParaRPr>
          </a:p>
          <a:p>
            <a:endParaRPr lang="en-US" dirty="0" smtClean="0">
              <a:solidFill>
                <a:schemeClr val="tx1"/>
              </a:solidFill>
            </a:endParaRPr>
          </a:p>
          <a:p>
            <a:endParaRPr lang="en-US" dirty="0">
              <a:solidFill>
                <a:schemeClr val="tx1"/>
              </a:solidFill>
            </a:endParaRPr>
          </a:p>
        </p:txBody>
      </p:sp>
      <p:sp>
        <p:nvSpPr>
          <p:cNvPr id="2" name="Title 1"/>
          <p:cNvSpPr>
            <a:spLocks noGrp="1"/>
          </p:cNvSpPr>
          <p:nvPr>
            <p:ph type="title"/>
          </p:nvPr>
        </p:nvSpPr>
        <p:spPr/>
        <p:txBody>
          <a:bodyPr>
            <a:normAutofit/>
          </a:bodyPr>
          <a:lstStyle/>
          <a:p>
            <a:pPr algn="ctr"/>
            <a:r>
              <a:rPr lang="en-IE" sz="3600" b="0" dirty="0" smtClean="0"/>
              <a:t> </a:t>
            </a:r>
            <a:r>
              <a:rPr lang="el-GR" sz="3600" dirty="0" smtClean="0"/>
              <a:t>Σ</a:t>
            </a:r>
            <a:r>
              <a:rPr lang="el-GR" sz="3600" b="0" dirty="0" smtClean="0"/>
              <a:t>ημαντικές  Διαφορές </a:t>
            </a:r>
            <a:r>
              <a:rPr lang="en-IE" sz="3600" dirty="0" smtClean="0"/>
              <a:t>P</a:t>
            </a:r>
            <a:r>
              <a:rPr lang="en-IE" sz="3600" b="0" dirty="0" smtClean="0"/>
              <a:t>owerShell </a:t>
            </a:r>
            <a:r>
              <a:rPr lang="el-GR" sz="3600" dirty="0" smtClean="0"/>
              <a:t>και</a:t>
            </a:r>
            <a:r>
              <a:rPr lang="en-IE" sz="3600" b="0" dirty="0" smtClean="0"/>
              <a:t> </a:t>
            </a:r>
            <a:r>
              <a:rPr lang="en-IE" sz="3600" dirty="0"/>
              <a:t>B</a:t>
            </a:r>
            <a:r>
              <a:rPr lang="en-IE" sz="3600" b="0" dirty="0" smtClean="0"/>
              <a:t>ash</a:t>
            </a:r>
            <a:endParaRPr lang="en-IE" dirty="0"/>
          </a:p>
        </p:txBody>
      </p:sp>
      <p:pic>
        <p:nvPicPr>
          <p:cNvPr id="5122" name="Picture 2" descr="C:\Users\Panos\Desktop\powershell\images\images (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495800"/>
            <a:ext cx="342900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1745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28600" y="1447800"/>
            <a:ext cx="8686800" cy="3450696"/>
          </a:xfrm>
          <a:solidFill>
            <a:schemeClr val="bg1"/>
          </a:solidFill>
        </p:spPr>
        <p:txBody>
          <a:bodyPr>
            <a:normAutofit/>
          </a:bodyPr>
          <a:lstStyle/>
          <a:p>
            <a:pPr marL="0" indent="0">
              <a:buNone/>
            </a:pPr>
            <a:r>
              <a:rPr lang="en-US" sz="1800" b="1" dirty="0">
                <a:solidFill>
                  <a:schemeClr val="tx1"/>
                </a:solidFill>
              </a:rPr>
              <a:t>3</a:t>
            </a:r>
            <a:r>
              <a:rPr lang="el-GR" sz="1800" b="1" dirty="0" smtClean="0">
                <a:solidFill>
                  <a:schemeClr val="tx1"/>
                </a:solidFill>
              </a:rPr>
              <a:t>.</a:t>
            </a:r>
            <a:r>
              <a:rPr lang="en-IE" sz="1800" b="1" dirty="0" smtClean="0">
                <a:solidFill>
                  <a:schemeClr val="tx1"/>
                </a:solidFill>
              </a:rPr>
              <a:t> 	</a:t>
            </a:r>
            <a:r>
              <a:rPr lang="el-GR" sz="1800" b="1" dirty="0" smtClean="0">
                <a:solidFill>
                  <a:schemeClr val="tx1"/>
                </a:solidFill>
              </a:rPr>
              <a:t>Οι  </a:t>
            </a:r>
            <a:r>
              <a:rPr lang="el-GR" sz="1800" b="1" dirty="0">
                <a:solidFill>
                  <a:schemeClr val="tx1"/>
                </a:solidFill>
              </a:rPr>
              <a:t>PowerShell εντολές (cmdlets), λειτουργίες και σενάρια δηλώνουν παραμέτρους και άλλες ιδιότητες οι οποίες μπορούν να χρησιμοποιηθούν από το κέλυφος για </a:t>
            </a:r>
            <a:r>
              <a:rPr lang="el-GR" sz="1800" b="1" dirty="0" smtClean="0">
                <a:solidFill>
                  <a:schemeClr val="tx1"/>
                </a:solidFill>
              </a:rPr>
              <a:t>να λάβουμε </a:t>
            </a:r>
            <a:r>
              <a:rPr lang="el-GR" sz="1800" b="1" dirty="0">
                <a:solidFill>
                  <a:schemeClr val="tx1"/>
                </a:solidFill>
              </a:rPr>
              <a:t>τα </a:t>
            </a:r>
            <a:r>
              <a:rPr lang="en-IE" sz="1800" b="1" dirty="0">
                <a:solidFill>
                  <a:schemeClr val="tx1"/>
                </a:solidFill>
              </a:rPr>
              <a:t>metadata </a:t>
            </a:r>
            <a:r>
              <a:rPr lang="el-GR" sz="1800" b="1" dirty="0" smtClean="0">
                <a:solidFill>
                  <a:schemeClr val="tx1"/>
                </a:solidFill>
              </a:rPr>
              <a:t> σχετικά </a:t>
            </a:r>
            <a:r>
              <a:rPr lang="el-GR" sz="1800" b="1" dirty="0">
                <a:solidFill>
                  <a:schemeClr val="tx1"/>
                </a:solidFill>
              </a:rPr>
              <a:t>με τις εντολές. </a:t>
            </a:r>
            <a:r>
              <a:rPr lang="el-GR" sz="1800" b="1" dirty="0" smtClean="0">
                <a:solidFill>
                  <a:schemeClr val="tx1"/>
                </a:solidFill>
              </a:rPr>
              <a:t>Στο </a:t>
            </a:r>
            <a:r>
              <a:rPr lang="el-GR" sz="1800" b="1" dirty="0">
                <a:solidFill>
                  <a:schemeClr val="tx1"/>
                </a:solidFill>
              </a:rPr>
              <a:t>bash, </a:t>
            </a:r>
            <a:r>
              <a:rPr lang="el-GR" sz="1800" b="1" dirty="0" smtClean="0">
                <a:solidFill>
                  <a:schemeClr val="tx1"/>
                </a:solidFill>
              </a:rPr>
              <a:t>οι εντολές </a:t>
            </a:r>
            <a:r>
              <a:rPr lang="el-GR" sz="1800" b="1" dirty="0">
                <a:solidFill>
                  <a:schemeClr val="tx1"/>
                </a:solidFill>
              </a:rPr>
              <a:t>είναι «αδιαφανή» </a:t>
            </a:r>
            <a:r>
              <a:rPr lang="el-GR" sz="1800" b="1" dirty="0" smtClean="0">
                <a:solidFill>
                  <a:schemeClr val="tx1"/>
                </a:solidFill>
              </a:rPr>
              <a:t>και δεν μπορούν να αντληθούν μεταδεδομένα απο αυτές.</a:t>
            </a:r>
            <a:endParaRPr lang="en-US" sz="1800" b="1" dirty="0" smtClean="0">
              <a:solidFill>
                <a:schemeClr val="tx1"/>
              </a:solidFill>
            </a:endParaRPr>
          </a:p>
          <a:p>
            <a:pPr marL="0" indent="0">
              <a:buNone/>
            </a:pPr>
            <a:endParaRPr lang="en-US" sz="1800" b="1" dirty="0" smtClean="0"/>
          </a:p>
          <a:p>
            <a:pPr marL="0" indent="0">
              <a:buNone/>
            </a:pPr>
            <a:r>
              <a:rPr lang="en-US" sz="1800" b="1" dirty="0" smtClean="0"/>
              <a:t>$</a:t>
            </a:r>
            <a:r>
              <a:rPr lang="en-US" sz="1800" b="1" dirty="0" err="1"/>
              <a:t>picMetadata</a:t>
            </a:r>
            <a:r>
              <a:rPr lang="en-US" sz="1800" b="1" dirty="0"/>
              <a:t> = Get-</a:t>
            </a:r>
            <a:r>
              <a:rPr lang="en-US" sz="1800" b="1" dirty="0" err="1"/>
              <a:t>FileMetaData</a:t>
            </a:r>
            <a:r>
              <a:rPr lang="en-US" sz="1800" b="1" dirty="0"/>
              <a:t> -folder (Get-</a:t>
            </a:r>
            <a:r>
              <a:rPr lang="en-US" sz="1800" b="1" dirty="0" err="1"/>
              <a:t>childitem</a:t>
            </a:r>
            <a:r>
              <a:rPr lang="en-US" sz="1800" b="1" dirty="0"/>
              <a:t> E:\pics -</a:t>
            </a:r>
            <a:r>
              <a:rPr lang="en-US" sz="1800" b="1" dirty="0" err="1"/>
              <a:t>Recurse</a:t>
            </a:r>
            <a:r>
              <a:rPr lang="en-US" sz="1800" b="1" dirty="0"/>
              <a:t> -Directory).</a:t>
            </a:r>
            <a:r>
              <a:rPr lang="en-US" sz="1800" b="1" dirty="0" err="1"/>
              <a:t>FullName</a:t>
            </a:r>
            <a:endParaRPr lang="el-GR" sz="1800" b="1" dirty="0">
              <a:solidFill>
                <a:schemeClr val="tx1"/>
              </a:solidFill>
            </a:endParaRPr>
          </a:p>
          <a:p>
            <a:endParaRPr lang="el-GR" sz="1800" dirty="0" smtClean="0">
              <a:solidFill>
                <a:schemeClr val="tx1"/>
              </a:solidFill>
            </a:endParaRPr>
          </a:p>
          <a:p>
            <a:endParaRPr lang="el-GR" sz="1800" dirty="0" smtClean="0">
              <a:solidFill>
                <a:schemeClr val="tx1"/>
              </a:solidFill>
            </a:endParaRPr>
          </a:p>
          <a:p>
            <a:endParaRPr lang="el-GR" sz="1800" dirty="0">
              <a:solidFill>
                <a:schemeClr val="tx1"/>
              </a:solidFill>
            </a:endParaRPr>
          </a:p>
          <a:p>
            <a:endParaRPr lang="el-GR" sz="1800" dirty="0" smtClean="0">
              <a:solidFill>
                <a:schemeClr val="tx1"/>
              </a:solidFill>
            </a:endParaRPr>
          </a:p>
          <a:p>
            <a:endParaRPr lang="el-GR" sz="1800" dirty="0">
              <a:solidFill>
                <a:schemeClr val="tx1"/>
              </a:solidFill>
            </a:endParaRPr>
          </a:p>
          <a:p>
            <a:endParaRPr lang="en-IE" sz="1800" dirty="0">
              <a:solidFill>
                <a:schemeClr val="tx1"/>
              </a:solidFill>
            </a:endParaRPr>
          </a:p>
          <a:p>
            <a:pPr marL="342900" indent="-342900">
              <a:buFont typeface="Arial" pitchFamily="34" charset="0"/>
              <a:buChar char="•"/>
            </a:pPr>
            <a:endParaRPr lang="en-IE" dirty="0">
              <a:solidFill>
                <a:schemeClr val="tx1"/>
              </a:solidFill>
            </a:endParaRPr>
          </a:p>
        </p:txBody>
      </p:sp>
      <p:sp>
        <p:nvSpPr>
          <p:cNvPr id="5" name="Title 1"/>
          <p:cNvSpPr>
            <a:spLocks noGrp="1"/>
          </p:cNvSpPr>
          <p:nvPr>
            <p:ph type="title"/>
          </p:nvPr>
        </p:nvSpPr>
        <p:spPr/>
        <p:txBody>
          <a:bodyPr>
            <a:normAutofit/>
          </a:bodyPr>
          <a:lstStyle/>
          <a:p>
            <a:r>
              <a:rPr lang="en-IE" sz="3600" b="0" dirty="0" smtClean="0"/>
              <a:t> </a:t>
            </a:r>
            <a:r>
              <a:rPr lang="el-GR" sz="3600" dirty="0"/>
              <a:t>Σημαντικές  Διαφορές </a:t>
            </a:r>
            <a:r>
              <a:rPr lang="en-IE" sz="3600" dirty="0"/>
              <a:t>PowerShell </a:t>
            </a:r>
            <a:r>
              <a:rPr lang="el-GR" sz="3600" dirty="0"/>
              <a:t>και</a:t>
            </a:r>
            <a:r>
              <a:rPr lang="en-IE" sz="3600" dirty="0"/>
              <a:t> Bash</a:t>
            </a:r>
            <a:endParaRPr lang="en-IE"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581400"/>
            <a:ext cx="7266084" cy="3176658"/>
          </a:xfrm>
          <a:prstGeom prst="rect">
            <a:avLst/>
          </a:prstGeom>
        </p:spPr>
      </p:pic>
    </p:spTree>
    <p:extLst>
      <p:ext uri="{BB962C8B-B14F-4D97-AF65-F5344CB8AC3E}">
        <p14:creationId xmlns:p14="http://schemas.microsoft.com/office/powerpoint/2010/main" val="4091341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884860" y="2438400"/>
            <a:ext cx="7408333" cy="3450696"/>
          </a:xfrm>
        </p:spPr>
        <p:txBody>
          <a:bodyPr>
            <a:normAutofit/>
          </a:bodyPr>
          <a:lstStyle/>
          <a:p>
            <a:pPr marL="0" indent="0" algn="l">
              <a:buNone/>
            </a:pPr>
            <a:r>
              <a:rPr lang="en-US" sz="1800" b="1" dirty="0">
                <a:solidFill>
                  <a:schemeClr val="tx1"/>
                </a:solidFill>
              </a:rPr>
              <a:t>4</a:t>
            </a:r>
            <a:r>
              <a:rPr lang="el-GR" sz="1800" b="1" smtClean="0">
                <a:solidFill>
                  <a:schemeClr val="tx1"/>
                </a:solidFill>
              </a:rPr>
              <a:t>.</a:t>
            </a:r>
            <a:r>
              <a:rPr lang="en-IE" sz="1800" b="1" dirty="0" smtClean="0">
                <a:solidFill>
                  <a:schemeClr val="tx1"/>
                </a:solidFill>
              </a:rPr>
              <a:t> 	</a:t>
            </a:r>
            <a:r>
              <a:rPr lang="el-GR" sz="1800" b="1" dirty="0" smtClean="0">
                <a:solidFill>
                  <a:schemeClr val="tx1"/>
                </a:solidFill>
              </a:rPr>
              <a:t>Το</a:t>
            </a:r>
            <a:r>
              <a:rPr lang="en-IE" sz="1800" b="1" dirty="0" smtClean="0">
                <a:solidFill>
                  <a:schemeClr val="tx1"/>
                </a:solidFill>
              </a:rPr>
              <a:t> </a:t>
            </a:r>
            <a:r>
              <a:rPr lang="el-GR" sz="1800" b="1" dirty="0" smtClean="0">
                <a:solidFill>
                  <a:schemeClr val="tx1"/>
                </a:solidFill>
              </a:rPr>
              <a:t>PowerShell </a:t>
            </a:r>
            <a:r>
              <a:rPr lang="el-GR" sz="1800" b="1" dirty="0">
                <a:solidFill>
                  <a:schemeClr val="tx1"/>
                </a:solidFill>
              </a:rPr>
              <a:t>έχει ολοκληρωμένη διαχείριση κινδύνων. Οι εντολές που </a:t>
            </a:r>
            <a:r>
              <a:rPr lang="el-GR" sz="1800" b="1" dirty="0" smtClean="0">
                <a:solidFill>
                  <a:schemeClr val="tx1"/>
                </a:solidFill>
              </a:rPr>
              <a:t>μπορούν </a:t>
            </a:r>
            <a:r>
              <a:rPr lang="el-GR" sz="1800" b="1" dirty="0">
                <a:solidFill>
                  <a:schemeClr val="tx1"/>
                </a:solidFill>
              </a:rPr>
              <a:t>να </a:t>
            </a:r>
            <a:r>
              <a:rPr lang="el-GR" sz="1800" b="1" dirty="0" smtClean="0">
                <a:solidFill>
                  <a:schemeClr val="tx1"/>
                </a:solidFill>
              </a:rPr>
              <a:t>μεταβάλουν  </a:t>
            </a:r>
            <a:r>
              <a:rPr lang="el-GR" sz="1800" b="1" dirty="0">
                <a:solidFill>
                  <a:schemeClr val="tx1"/>
                </a:solidFill>
              </a:rPr>
              <a:t>την κατάσταση του συστήματος μπορεί να γίνει </a:t>
            </a:r>
            <a:r>
              <a:rPr lang="el-GR" sz="1800" b="1" dirty="0" smtClean="0">
                <a:solidFill>
                  <a:schemeClr val="tx1"/>
                </a:solidFill>
              </a:rPr>
              <a:t>επίκληση </a:t>
            </a:r>
            <a:r>
              <a:rPr lang="el-GR" sz="1800" b="1" dirty="0">
                <a:solidFill>
                  <a:schemeClr val="tx1"/>
                </a:solidFill>
              </a:rPr>
              <a:t>με </a:t>
            </a:r>
            <a:r>
              <a:rPr lang="el-GR" sz="1800" b="1" dirty="0" err="1" smtClean="0">
                <a:solidFill>
                  <a:schemeClr val="tx1"/>
                </a:solidFill>
              </a:rPr>
              <a:t>WhatIf</a:t>
            </a:r>
            <a:r>
              <a:rPr lang="el-GR" sz="1800" b="1" dirty="0" smtClean="0">
                <a:solidFill>
                  <a:schemeClr val="tx1"/>
                </a:solidFill>
              </a:rPr>
              <a:t>-ή-</a:t>
            </a:r>
            <a:r>
              <a:rPr lang="en-US" sz="1800" b="1" dirty="0" smtClean="0">
                <a:solidFill>
                  <a:schemeClr val="tx1"/>
                </a:solidFill>
              </a:rPr>
              <a:t>Confirm </a:t>
            </a:r>
            <a:r>
              <a:rPr lang="el-GR" sz="1800" b="1" dirty="0" smtClean="0">
                <a:solidFill>
                  <a:schemeClr val="tx1"/>
                </a:solidFill>
              </a:rPr>
              <a:t> </a:t>
            </a:r>
            <a:r>
              <a:rPr lang="el-GR" sz="1800" b="1" dirty="0">
                <a:solidFill>
                  <a:schemeClr val="tx1"/>
                </a:solidFill>
              </a:rPr>
              <a:t>για την προσομοίωση εκτέλεσης και επιβεβαίωσε την εκτέλεση, αντίστοιχα. </a:t>
            </a:r>
            <a:r>
              <a:rPr lang="el-GR" sz="1800" b="1" dirty="0" err="1" smtClean="0">
                <a:solidFill>
                  <a:schemeClr val="tx1"/>
                </a:solidFill>
              </a:rPr>
              <a:t>Bash</a:t>
            </a:r>
            <a:r>
              <a:rPr lang="el-GR" sz="1800" b="1" dirty="0" smtClean="0">
                <a:solidFill>
                  <a:schemeClr val="tx1"/>
                </a:solidFill>
              </a:rPr>
              <a:t> </a:t>
            </a:r>
            <a:r>
              <a:rPr lang="el-GR" sz="1800" b="1" dirty="0">
                <a:solidFill>
                  <a:schemeClr val="tx1"/>
                </a:solidFill>
              </a:rPr>
              <a:t>δεν έχει κέλυφος ορίζεται διαχείρισης του κινδύνου. Μεμονωμένες εντολές μπορεί να επιτρέψει κάτι παρόμοιο με προσομοίωση ή επιβεβαίωσε την εκτέλεση (αυτό είναι σπάνιο).</a:t>
            </a:r>
            <a:endParaRPr lang="el-GR" sz="1800" dirty="0" smtClean="0">
              <a:solidFill>
                <a:schemeClr val="tx1"/>
              </a:solidFill>
            </a:endParaRPr>
          </a:p>
          <a:p>
            <a:endParaRPr lang="el-GR" sz="1800" dirty="0">
              <a:solidFill>
                <a:schemeClr val="tx1"/>
              </a:solidFill>
            </a:endParaRPr>
          </a:p>
          <a:p>
            <a:endParaRPr lang="en-IE" sz="1800" dirty="0">
              <a:solidFill>
                <a:schemeClr val="tx1"/>
              </a:solidFill>
            </a:endParaRPr>
          </a:p>
          <a:p>
            <a:pPr marL="342900" indent="-342900">
              <a:buFont typeface="Arial" pitchFamily="34" charset="0"/>
              <a:buChar char="•"/>
            </a:pPr>
            <a:endParaRPr lang="en-IE" dirty="0">
              <a:solidFill>
                <a:schemeClr val="tx1"/>
              </a:solidFill>
            </a:endParaRPr>
          </a:p>
        </p:txBody>
      </p:sp>
      <p:sp>
        <p:nvSpPr>
          <p:cNvPr id="5" name="Title 1"/>
          <p:cNvSpPr>
            <a:spLocks noGrp="1"/>
          </p:cNvSpPr>
          <p:nvPr>
            <p:ph type="title"/>
          </p:nvPr>
        </p:nvSpPr>
        <p:spPr/>
        <p:txBody>
          <a:bodyPr>
            <a:normAutofit/>
          </a:bodyPr>
          <a:lstStyle/>
          <a:p>
            <a:r>
              <a:rPr lang="en-IE" sz="3600" b="0" dirty="0" smtClean="0"/>
              <a:t> </a:t>
            </a:r>
            <a:r>
              <a:rPr lang="el-GR" sz="3600" dirty="0"/>
              <a:t>Σημαντικές  Διαφορές </a:t>
            </a:r>
            <a:r>
              <a:rPr lang="en-IE" sz="3600" dirty="0"/>
              <a:t>PowerShell </a:t>
            </a:r>
            <a:r>
              <a:rPr lang="el-GR" sz="3600" dirty="0"/>
              <a:t>και</a:t>
            </a:r>
            <a:r>
              <a:rPr lang="en-IE" sz="3600" dirty="0"/>
              <a:t> Bash</a:t>
            </a:r>
            <a:endParaRPr lang="en-IE" dirty="0"/>
          </a:p>
        </p:txBody>
      </p:sp>
      <p:pic>
        <p:nvPicPr>
          <p:cNvPr id="4" name="Picture 2" descr="C:\Users\Panos\Desktop\powershell\images\images (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648200"/>
            <a:ext cx="335280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3131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86799" cy="5181600"/>
          </a:xfrm>
          <a:solidFill>
            <a:schemeClr val="bg1"/>
          </a:solidFill>
        </p:spPr>
        <p:txBody>
          <a:bodyPr/>
          <a:lstStyle/>
          <a:p>
            <a:pPr>
              <a:lnSpc>
                <a:spcPct val="250000"/>
              </a:lnSpc>
            </a:pPr>
            <a:r>
              <a:rPr lang="en-US" b="1" dirty="0" err="1">
                <a:solidFill>
                  <a:schemeClr val="tx1"/>
                </a:solidFill>
              </a:rPr>
              <a:t>awk</a:t>
            </a:r>
            <a:r>
              <a:rPr lang="en-US" b="1" dirty="0">
                <a:solidFill>
                  <a:schemeClr val="tx1"/>
                </a:solidFill>
              </a:rPr>
              <a:t> ' BEGIN {count=1} /^Text/{text=$0} /^Time/{time=$0} /^</a:t>
            </a:r>
            <a:r>
              <a:rPr lang="en-US" b="1" dirty="0" err="1">
                <a:solidFill>
                  <a:schemeClr val="tx1"/>
                </a:solidFill>
              </a:rPr>
              <a:t>Rerayzs</a:t>
            </a:r>
            <a:r>
              <a:rPr lang="en-US" b="1" dirty="0">
                <a:solidFill>
                  <a:schemeClr val="tx1"/>
                </a:solidFill>
              </a:rPr>
              <a:t>/{</a:t>
            </a:r>
            <a:r>
              <a:rPr lang="en-US" b="1" dirty="0" err="1">
                <a:solidFill>
                  <a:schemeClr val="tx1"/>
                </a:solidFill>
              </a:rPr>
              <a:t>retext</a:t>
            </a:r>
            <a:r>
              <a:rPr lang="en-US" b="1" dirty="0">
                <a:solidFill>
                  <a:schemeClr val="tx1"/>
                </a:solidFill>
              </a:rPr>
              <a:t>=$0} { if (NR % 3 == 0) { </a:t>
            </a:r>
            <a:r>
              <a:rPr lang="en-US" b="1" dirty="0" err="1">
                <a:solidFill>
                  <a:schemeClr val="tx1"/>
                </a:solidFill>
              </a:rPr>
              <a:t>printf</a:t>
            </a:r>
            <a:r>
              <a:rPr lang="en-US" b="1" dirty="0">
                <a:solidFill>
                  <a:schemeClr val="tx1"/>
                </a:solidFill>
              </a:rPr>
              <a:t>("%s\</a:t>
            </a:r>
            <a:r>
              <a:rPr lang="en-US" b="1" dirty="0" err="1">
                <a:solidFill>
                  <a:schemeClr val="tx1"/>
                </a:solidFill>
              </a:rPr>
              <a:t>n%s</a:t>
            </a:r>
            <a:r>
              <a:rPr lang="en-US" b="1" dirty="0">
                <a:solidFill>
                  <a:schemeClr val="tx1"/>
                </a:solidFill>
              </a:rPr>
              <a:t>\</a:t>
            </a:r>
            <a:r>
              <a:rPr lang="en-US" b="1" dirty="0" err="1">
                <a:solidFill>
                  <a:schemeClr val="tx1"/>
                </a:solidFill>
              </a:rPr>
              <a:t>n%s</a:t>
            </a:r>
            <a:r>
              <a:rPr lang="en-US" b="1" dirty="0">
                <a:solidFill>
                  <a:schemeClr val="tx1"/>
                </a:solidFill>
              </a:rPr>
              <a:t>\n", text, time, </a:t>
            </a:r>
            <a:r>
              <a:rPr lang="en-US" b="1" dirty="0" err="1">
                <a:solidFill>
                  <a:schemeClr val="tx1"/>
                </a:solidFill>
              </a:rPr>
              <a:t>retext</a:t>
            </a:r>
            <a:r>
              <a:rPr lang="en-US" b="1" dirty="0">
                <a:solidFill>
                  <a:schemeClr val="tx1"/>
                </a:solidFill>
              </a:rPr>
              <a:t>) &gt; (count ".txt") count++ } }' </a:t>
            </a:r>
            <a:endParaRPr lang="en-US" b="1" dirty="0" smtClean="0">
              <a:solidFill>
                <a:schemeClr val="tx1"/>
              </a:solidFill>
            </a:endParaRPr>
          </a:p>
          <a:p>
            <a:pPr marL="0" indent="0">
              <a:lnSpc>
                <a:spcPct val="250000"/>
              </a:lnSpc>
              <a:buNone/>
            </a:pPr>
            <a:endParaRPr lang="en-US" dirty="0"/>
          </a:p>
        </p:txBody>
      </p:sp>
      <p:sp>
        <p:nvSpPr>
          <p:cNvPr id="3" name="Title 2"/>
          <p:cNvSpPr>
            <a:spLocks noGrp="1"/>
          </p:cNvSpPr>
          <p:nvPr>
            <p:ph type="title"/>
          </p:nvPr>
        </p:nvSpPr>
        <p:spPr/>
        <p:txBody>
          <a:bodyPr/>
          <a:lstStyle/>
          <a:p>
            <a:r>
              <a:rPr lang="en-US" dirty="0" smtClean="0"/>
              <a:t> </a:t>
            </a:r>
            <a:r>
              <a:rPr lang="en-US" dirty="0" err="1" smtClean="0"/>
              <a:t>awk</a:t>
            </a:r>
            <a:r>
              <a:rPr lang="en-US" dirty="0" smtClean="0"/>
              <a:t> in PowerShell</a:t>
            </a:r>
            <a:endParaRPr lang="en-US" dirty="0"/>
          </a:p>
        </p:txBody>
      </p:sp>
    </p:spTree>
    <p:extLst>
      <p:ext uri="{BB962C8B-B14F-4D97-AF65-F5344CB8AC3E}">
        <p14:creationId xmlns:p14="http://schemas.microsoft.com/office/powerpoint/2010/main" val="18419024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1" y="1295400"/>
            <a:ext cx="8686800" cy="5410199"/>
          </a:xfrm>
          <a:solidFill>
            <a:schemeClr val="bg1"/>
          </a:solidFill>
        </p:spPr>
        <p:txBody>
          <a:bodyPr>
            <a:normAutofit/>
          </a:bodyPr>
          <a:lstStyle/>
          <a:p>
            <a:pPr marL="0" indent="0">
              <a:buNone/>
            </a:pPr>
            <a:r>
              <a:rPr lang="en-US" b="1" dirty="0">
                <a:solidFill>
                  <a:schemeClr val="tx1"/>
                </a:solidFill>
              </a:rPr>
              <a:t>$Text,$Time,$</a:t>
            </a:r>
            <a:r>
              <a:rPr lang="en-US" b="1" dirty="0" err="1">
                <a:solidFill>
                  <a:schemeClr val="tx1"/>
                </a:solidFill>
              </a:rPr>
              <a:t>Retext</a:t>
            </a:r>
            <a:r>
              <a:rPr lang="en-US" b="1" dirty="0">
                <a:solidFill>
                  <a:schemeClr val="tx1"/>
                </a:solidFill>
              </a:rPr>
              <a:t> = $Null </a:t>
            </a:r>
          </a:p>
          <a:p>
            <a:pPr marL="0" indent="0">
              <a:buNone/>
            </a:pPr>
            <a:r>
              <a:rPr lang="en-US" b="1" dirty="0">
                <a:solidFill>
                  <a:schemeClr val="tx1"/>
                </a:solidFill>
              </a:rPr>
              <a:t>$</a:t>
            </a:r>
            <a:r>
              <a:rPr lang="en-US" b="1" dirty="0" err="1">
                <a:solidFill>
                  <a:schemeClr val="tx1"/>
                </a:solidFill>
              </a:rPr>
              <a:t>FileCounter</a:t>
            </a:r>
            <a:r>
              <a:rPr lang="en-US" b="1" dirty="0">
                <a:solidFill>
                  <a:schemeClr val="tx1"/>
                </a:solidFill>
              </a:rPr>
              <a:t> = 1 </a:t>
            </a:r>
            <a:endParaRPr lang="en-US" b="1" dirty="0" smtClean="0">
              <a:solidFill>
                <a:schemeClr val="tx1"/>
              </a:solidFill>
            </a:endParaRPr>
          </a:p>
          <a:p>
            <a:pPr marL="0" indent="0">
              <a:buNone/>
            </a:pPr>
            <a:r>
              <a:rPr lang="en-US" b="1" dirty="0" err="1" smtClean="0">
                <a:solidFill>
                  <a:schemeClr val="tx1"/>
                </a:solidFill>
              </a:rPr>
              <a:t>gc</a:t>
            </a:r>
            <a:r>
              <a:rPr lang="en-US" b="1" dirty="0" smtClean="0">
                <a:solidFill>
                  <a:schemeClr val="tx1"/>
                </a:solidFill>
              </a:rPr>
              <a:t> </a:t>
            </a:r>
            <a:r>
              <a:rPr lang="en-US" b="1" dirty="0">
                <a:solidFill>
                  <a:schemeClr val="tx1"/>
                </a:solidFill>
              </a:rPr>
              <a:t> </a:t>
            </a:r>
            <a:r>
              <a:rPr lang="en-US" b="1" dirty="0" smtClean="0">
                <a:solidFill>
                  <a:schemeClr val="tx1"/>
                </a:solidFill>
              </a:rPr>
              <a:t>c</a:t>
            </a:r>
            <a:r>
              <a:rPr lang="en-US" b="1" dirty="0">
                <a:solidFill>
                  <a:schemeClr val="tx1"/>
                </a:solidFill>
              </a:rPr>
              <a:t>:\temp\test.txt|%{ </a:t>
            </a:r>
            <a:endParaRPr lang="en-US" b="1" dirty="0" smtClean="0">
              <a:solidFill>
                <a:schemeClr val="tx1"/>
              </a:solidFill>
            </a:endParaRPr>
          </a:p>
          <a:p>
            <a:pPr marL="0" indent="0">
              <a:buNone/>
            </a:pPr>
            <a:r>
              <a:rPr lang="en-US" b="1" dirty="0" smtClean="0">
                <a:solidFill>
                  <a:schemeClr val="tx1"/>
                </a:solidFill>
              </a:rPr>
              <a:t>Switch</a:t>
            </a:r>
            <a:r>
              <a:rPr lang="en-US" b="1" dirty="0">
                <a:solidFill>
                  <a:schemeClr val="tx1"/>
                </a:solidFill>
              </a:rPr>
              <a:t>($_){ {$_ -match "^Text"} </a:t>
            </a:r>
            <a:endParaRPr lang="en-US" b="1" dirty="0" smtClean="0">
              <a:solidFill>
                <a:schemeClr val="tx1"/>
              </a:solidFill>
            </a:endParaRPr>
          </a:p>
          <a:p>
            <a:pPr marL="0" indent="0">
              <a:buNone/>
            </a:pPr>
            <a:r>
              <a:rPr lang="en-US" b="1" dirty="0" smtClean="0">
                <a:solidFill>
                  <a:schemeClr val="tx1"/>
                </a:solidFill>
              </a:rPr>
              <a:t>	       {$</a:t>
            </a:r>
            <a:r>
              <a:rPr lang="en-US" b="1" dirty="0">
                <a:solidFill>
                  <a:schemeClr val="tx1"/>
                </a:solidFill>
              </a:rPr>
              <a:t>Text = </a:t>
            </a:r>
            <a:r>
              <a:rPr lang="en-US" b="1" dirty="0" smtClean="0">
                <a:solidFill>
                  <a:schemeClr val="tx1"/>
                </a:solidFill>
              </a:rPr>
              <a:t>$_}</a:t>
            </a:r>
          </a:p>
          <a:p>
            <a:pPr marL="0" indent="0">
              <a:buNone/>
            </a:pPr>
            <a:r>
              <a:rPr lang="en-US" b="1" dirty="0">
                <a:solidFill>
                  <a:schemeClr val="tx1"/>
                </a:solidFill>
              </a:rPr>
              <a:t> </a:t>
            </a:r>
            <a:r>
              <a:rPr lang="en-US" b="1" dirty="0" smtClean="0">
                <a:solidFill>
                  <a:schemeClr val="tx1"/>
                </a:solidFill>
              </a:rPr>
              <a:t>                    {$_ </a:t>
            </a:r>
            <a:r>
              <a:rPr lang="en-US" b="1" dirty="0">
                <a:solidFill>
                  <a:schemeClr val="tx1"/>
                </a:solidFill>
              </a:rPr>
              <a:t>-match "^Time"} </a:t>
            </a:r>
            <a:endParaRPr lang="en-US" b="1" dirty="0" smtClean="0">
              <a:solidFill>
                <a:schemeClr val="tx1"/>
              </a:solidFill>
            </a:endParaRPr>
          </a:p>
          <a:p>
            <a:pPr marL="0" indent="0">
              <a:buNone/>
            </a:pPr>
            <a:r>
              <a:rPr lang="en-US" b="1" dirty="0" smtClean="0">
                <a:solidFill>
                  <a:schemeClr val="tx1"/>
                </a:solidFill>
              </a:rPr>
              <a:t>	       {$</a:t>
            </a:r>
            <a:r>
              <a:rPr lang="en-US" b="1" dirty="0">
                <a:solidFill>
                  <a:schemeClr val="tx1"/>
                </a:solidFill>
              </a:rPr>
              <a:t>Time = $_} </a:t>
            </a:r>
            <a:endParaRPr lang="en-US" b="1" dirty="0" smtClean="0">
              <a:solidFill>
                <a:schemeClr val="tx1"/>
              </a:solidFill>
            </a:endParaRPr>
          </a:p>
          <a:p>
            <a:pPr marL="0" indent="0">
              <a:buNone/>
            </a:pPr>
            <a:r>
              <a:rPr lang="en-US" b="1" dirty="0" smtClean="0">
                <a:solidFill>
                  <a:schemeClr val="tx1"/>
                </a:solidFill>
              </a:rPr>
              <a:t>	       {$_ </a:t>
            </a:r>
            <a:r>
              <a:rPr lang="en-US" b="1" dirty="0">
                <a:solidFill>
                  <a:schemeClr val="tx1"/>
                </a:solidFill>
              </a:rPr>
              <a:t>-match "^</a:t>
            </a:r>
            <a:r>
              <a:rPr lang="en-US" b="1" dirty="0" err="1">
                <a:solidFill>
                  <a:schemeClr val="tx1"/>
                </a:solidFill>
              </a:rPr>
              <a:t>Rerayzs</a:t>
            </a:r>
            <a:r>
              <a:rPr lang="en-US" b="1" dirty="0">
                <a:solidFill>
                  <a:schemeClr val="tx1"/>
                </a:solidFill>
              </a:rPr>
              <a:t>"} </a:t>
            </a:r>
            <a:endParaRPr lang="en-US" b="1" dirty="0" smtClean="0">
              <a:solidFill>
                <a:schemeClr val="tx1"/>
              </a:solidFill>
            </a:endParaRPr>
          </a:p>
          <a:p>
            <a:pPr marL="0" indent="0">
              <a:buNone/>
            </a:pPr>
            <a:r>
              <a:rPr lang="en-US" b="1" dirty="0" smtClean="0">
                <a:solidFill>
                  <a:schemeClr val="tx1"/>
                </a:solidFill>
              </a:rPr>
              <a:t>	       {$</a:t>
            </a:r>
            <a:r>
              <a:rPr lang="en-US" b="1" dirty="0" err="1">
                <a:solidFill>
                  <a:schemeClr val="tx1"/>
                </a:solidFill>
              </a:rPr>
              <a:t>Retext</a:t>
            </a:r>
            <a:r>
              <a:rPr lang="en-US" b="1" dirty="0">
                <a:solidFill>
                  <a:schemeClr val="tx1"/>
                </a:solidFill>
              </a:rPr>
              <a:t> = $_} </a:t>
            </a:r>
            <a:r>
              <a:rPr lang="en-US" b="1" dirty="0" smtClean="0">
                <a:solidFill>
                  <a:schemeClr val="tx1"/>
                </a:solidFill>
              </a:rPr>
              <a:t>}  </a:t>
            </a:r>
          </a:p>
          <a:p>
            <a:pPr marL="0" indent="0">
              <a:buNone/>
            </a:pPr>
            <a:r>
              <a:rPr lang="en-US" b="1" dirty="0" smtClean="0">
                <a:solidFill>
                  <a:schemeClr val="tx1"/>
                </a:solidFill>
              </a:rPr>
              <a:t>If</a:t>
            </a:r>
            <a:r>
              <a:rPr lang="en-US" b="1" dirty="0">
                <a:solidFill>
                  <a:schemeClr val="tx1"/>
                </a:solidFill>
              </a:rPr>
              <a:t>($Text -and $Time -and $</a:t>
            </a:r>
            <a:r>
              <a:rPr lang="en-US" b="1" dirty="0" err="1">
                <a:solidFill>
                  <a:schemeClr val="tx1"/>
                </a:solidFill>
              </a:rPr>
              <a:t>Retext</a:t>
            </a:r>
            <a:r>
              <a:rPr lang="en-US" b="1" dirty="0">
                <a:solidFill>
                  <a:schemeClr val="tx1"/>
                </a:solidFill>
              </a:rPr>
              <a:t>){ ("{0}`n{1}`n{2}") -f $Text,$Time,$</a:t>
            </a:r>
            <a:r>
              <a:rPr lang="en-US" b="1" dirty="0" err="1">
                <a:solidFill>
                  <a:schemeClr val="tx1"/>
                </a:solidFill>
              </a:rPr>
              <a:t>Retext</a:t>
            </a:r>
            <a:r>
              <a:rPr lang="en-US" b="1" dirty="0">
                <a:solidFill>
                  <a:schemeClr val="tx1"/>
                </a:solidFill>
              </a:rPr>
              <a:t> &gt; "c:\temp\$FileCounter.txt" $</a:t>
            </a:r>
            <a:r>
              <a:rPr lang="en-US" b="1" dirty="0" err="1">
                <a:solidFill>
                  <a:schemeClr val="tx1"/>
                </a:solidFill>
              </a:rPr>
              <a:t>FileCounter</a:t>
            </a:r>
            <a:r>
              <a:rPr lang="en-US" b="1" dirty="0">
                <a:solidFill>
                  <a:schemeClr val="tx1"/>
                </a:solidFill>
              </a:rPr>
              <a:t>++ $Text,$Time,$</a:t>
            </a:r>
            <a:r>
              <a:rPr lang="en-US" b="1" dirty="0" err="1">
                <a:solidFill>
                  <a:schemeClr val="tx1"/>
                </a:solidFill>
              </a:rPr>
              <a:t>Retext</a:t>
            </a:r>
            <a:r>
              <a:rPr lang="en-US" b="1" dirty="0">
                <a:solidFill>
                  <a:schemeClr val="tx1"/>
                </a:solidFill>
              </a:rPr>
              <a:t> = $Null } }</a:t>
            </a:r>
          </a:p>
          <a:p>
            <a:endParaRPr lang="en-US" dirty="0"/>
          </a:p>
        </p:txBody>
      </p:sp>
      <p:sp>
        <p:nvSpPr>
          <p:cNvPr id="3" name="Title 2"/>
          <p:cNvSpPr>
            <a:spLocks noGrp="1"/>
          </p:cNvSpPr>
          <p:nvPr>
            <p:ph type="title"/>
          </p:nvPr>
        </p:nvSpPr>
        <p:spPr>
          <a:xfrm>
            <a:off x="381000" y="0"/>
            <a:ext cx="8229600" cy="1252728"/>
          </a:xfrm>
        </p:spPr>
        <p:txBody>
          <a:bodyPr/>
          <a:lstStyle/>
          <a:p>
            <a:r>
              <a:rPr lang="el-GR" dirty="0" smtClean="0"/>
              <a:t>Αντίστοιχα στο </a:t>
            </a:r>
            <a:r>
              <a:rPr lang="en-US" dirty="0" smtClean="0"/>
              <a:t>PowerShell</a:t>
            </a:r>
            <a:endParaRPr lang="en-US" dirty="0"/>
          </a:p>
        </p:txBody>
      </p:sp>
    </p:spTree>
    <p:extLst>
      <p:ext uri="{BB962C8B-B14F-4D97-AF65-F5344CB8AC3E}">
        <p14:creationId xmlns:p14="http://schemas.microsoft.com/office/powerpoint/2010/main" val="31140063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err="1" smtClean="0"/>
              <a:t>PowesShell</a:t>
            </a:r>
            <a:r>
              <a:rPr lang="en-US" b="1" dirty="0" smtClean="0"/>
              <a:t> --where is </a:t>
            </a:r>
            <a:r>
              <a:rPr lang="en-US" b="1" dirty="0" err="1" smtClean="0"/>
              <a:t>grep</a:t>
            </a:r>
            <a:r>
              <a:rPr lang="en-US" b="1" dirty="0" smtClean="0"/>
              <a:t>???</a:t>
            </a:r>
            <a:endParaRPr lang="en-US" b="1" dirty="0"/>
          </a:p>
        </p:txBody>
      </p:sp>
      <p:sp>
        <p:nvSpPr>
          <p:cNvPr id="4" name="Content Placeholder 3"/>
          <p:cNvSpPr>
            <a:spLocks noGrp="1"/>
          </p:cNvSpPr>
          <p:nvPr>
            <p:ph sz="quarter" idx="13"/>
          </p:nvPr>
        </p:nvSpPr>
        <p:spPr>
          <a:xfrm>
            <a:off x="228600" y="1676400"/>
            <a:ext cx="4343400" cy="5029200"/>
          </a:xfrm>
          <a:solidFill>
            <a:schemeClr val="tx1"/>
          </a:solidFill>
        </p:spPr>
        <p:txBody>
          <a:bodyPr/>
          <a:lstStyle/>
          <a:p>
            <a:pPr marL="0" indent="0">
              <a:buNone/>
            </a:pPr>
            <a:r>
              <a:rPr lang="en-US" dirty="0" smtClean="0">
                <a:solidFill>
                  <a:schemeClr val="bg1"/>
                </a:solidFill>
              </a:rPr>
              <a:t>Bash:</a:t>
            </a:r>
            <a:endParaRPr lang="el-GR" dirty="0" smtClean="0">
              <a:solidFill>
                <a:schemeClr val="bg1"/>
              </a:solidFill>
            </a:endParaRPr>
          </a:p>
          <a:p>
            <a:pPr>
              <a:buFont typeface="Wingdings" panose="05000000000000000000" pitchFamily="2" charset="2"/>
              <a:buChar char="Ø"/>
            </a:pPr>
            <a:r>
              <a:rPr lang="en-US" dirty="0" err="1" smtClean="0">
                <a:solidFill>
                  <a:schemeClr val="bg1"/>
                </a:solidFill>
              </a:rPr>
              <a:t>grep</a:t>
            </a:r>
            <a:endParaRPr lang="en-US" dirty="0" smtClean="0">
              <a:solidFill>
                <a:schemeClr val="bg1"/>
              </a:solidFill>
            </a:endParaRPr>
          </a:p>
          <a:p>
            <a:pPr>
              <a:buFont typeface="Wingdings" panose="05000000000000000000" pitchFamily="2" charset="2"/>
              <a:buChar char="Ø"/>
            </a:pPr>
            <a:r>
              <a:rPr lang="en-US" dirty="0" err="1">
                <a:solidFill>
                  <a:schemeClr val="bg1"/>
                </a:solidFill>
              </a:rPr>
              <a:t>s</a:t>
            </a:r>
            <a:r>
              <a:rPr lang="en-US" dirty="0" err="1" smtClean="0">
                <a:solidFill>
                  <a:schemeClr val="bg1"/>
                </a:solidFill>
              </a:rPr>
              <a:t>ed</a:t>
            </a:r>
            <a:endParaRPr lang="en-US" dirty="0" smtClean="0">
              <a:solidFill>
                <a:schemeClr val="bg1"/>
              </a:solidFill>
            </a:endParaRPr>
          </a:p>
          <a:p>
            <a:pPr marL="0" indent="0">
              <a:buNone/>
            </a:pPr>
            <a:r>
              <a:rPr lang="el-GR" dirty="0" err="1" smtClean="0">
                <a:solidFill>
                  <a:schemeClr val="bg1"/>
                </a:solidFill>
              </a:rPr>
              <a:t>π.χ</a:t>
            </a:r>
            <a:endParaRPr lang="el-GR" dirty="0" smtClean="0">
              <a:solidFill>
                <a:schemeClr val="bg1"/>
              </a:solidFill>
            </a:endParaRPr>
          </a:p>
          <a:p>
            <a:pPr marL="0" indent="0">
              <a:buNone/>
            </a:pPr>
            <a:r>
              <a:rPr lang="en-US" dirty="0">
                <a:solidFill>
                  <a:schemeClr val="bg1"/>
                </a:solidFill>
              </a:rPr>
              <a:t>c</a:t>
            </a:r>
            <a:r>
              <a:rPr lang="en-US" dirty="0" smtClean="0">
                <a:solidFill>
                  <a:schemeClr val="bg1"/>
                </a:solidFill>
              </a:rPr>
              <a:t>at </a:t>
            </a:r>
            <a:r>
              <a:rPr lang="en-US" dirty="0" err="1" smtClean="0">
                <a:solidFill>
                  <a:schemeClr val="bg1"/>
                </a:solidFill>
              </a:rPr>
              <a:t>file_to_grep|grep</a:t>
            </a:r>
            <a:r>
              <a:rPr lang="en-US" dirty="0" smtClean="0">
                <a:solidFill>
                  <a:schemeClr val="bg1"/>
                </a:solidFill>
              </a:rPr>
              <a:t> –v              “ </a:t>
            </a:r>
            <a:r>
              <a:rPr lang="en-US" dirty="0" err="1" smtClean="0">
                <a:solidFill>
                  <a:schemeClr val="bg1"/>
                </a:solidFill>
              </a:rPr>
              <a:t>the_thing_to_grep_for</a:t>
            </a:r>
            <a:r>
              <a:rPr lang="it-IT" dirty="0" smtClean="0">
                <a:solidFill>
                  <a:schemeClr val="bg1"/>
                </a:solidFill>
              </a:rPr>
              <a:t>’’</a:t>
            </a:r>
            <a:endParaRPr lang="el-GR" dirty="0" smtClean="0">
              <a:solidFill>
                <a:schemeClr val="bg1"/>
              </a:solidFill>
            </a:endParaRPr>
          </a:p>
          <a:p>
            <a:pPr marL="0" indent="0">
              <a:buNone/>
            </a:pPr>
            <a:endParaRPr lang="en-US" dirty="0" smtClean="0">
              <a:solidFill>
                <a:schemeClr val="bg1"/>
              </a:solidFill>
            </a:endParaRPr>
          </a:p>
          <a:p>
            <a:pPr marL="0" indent="0">
              <a:buNone/>
            </a:pPr>
            <a:endParaRPr lang="en-US" dirty="0" smtClean="0">
              <a:solidFill>
                <a:schemeClr val="bg1"/>
              </a:solidFill>
            </a:endParaRPr>
          </a:p>
          <a:p>
            <a:pPr marL="0" indent="0">
              <a:buNone/>
            </a:pPr>
            <a:r>
              <a:rPr lang="en-US" dirty="0" smtClean="0">
                <a:solidFill>
                  <a:schemeClr val="bg1"/>
                </a:solidFill>
              </a:rPr>
              <a:t>will </a:t>
            </a:r>
            <a:r>
              <a:rPr lang="en-US" dirty="0">
                <a:solidFill>
                  <a:schemeClr val="bg1"/>
                </a:solidFill>
              </a:rPr>
              <a:t>return the lines that don't </a:t>
            </a:r>
            <a:r>
              <a:rPr lang="en-US" i="1" dirty="0">
                <a:solidFill>
                  <a:schemeClr val="bg1"/>
                </a:solidFill>
              </a:rPr>
              <a:t>contain</a:t>
            </a:r>
            <a:r>
              <a:rPr lang="en-US" dirty="0">
                <a:solidFill>
                  <a:schemeClr val="bg1"/>
                </a:solidFill>
              </a:rPr>
              <a:t> </a:t>
            </a:r>
            <a:r>
              <a:rPr lang="en-US" dirty="0" err="1">
                <a:solidFill>
                  <a:schemeClr val="bg1"/>
                </a:solidFill>
              </a:rPr>
              <a:t>the_thing_to_grep_for</a:t>
            </a:r>
            <a:endParaRPr lang="en-US" dirty="0">
              <a:solidFill>
                <a:schemeClr val="bg1"/>
              </a:solidFill>
            </a:endParaRPr>
          </a:p>
          <a:p>
            <a:pPr marL="0" indent="0">
              <a:buNone/>
            </a:pPr>
            <a:endParaRPr lang="en-US" dirty="0">
              <a:solidFill>
                <a:schemeClr val="bg1"/>
              </a:solidFill>
            </a:endParaRPr>
          </a:p>
        </p:txBody>
      </p:sp>
      <p:sp>
        <p:nvSpPr>
          <p:cNvPr id="5" name="Content Placeholder 4"/>
          <p:cNvSpPr>
            <a:spLocks noGrp="1"/>
          </p:cNvSpPr>
          <p:nvPr>
            <p:ph sz="quarter" idx="14"/>
          </p:nvPr>
        </p:nvSpPr>
        <p:spPr>
          <a:xfrm>
            <a:off x="4572000" y="1676400"/>
            <a:ext cx="4343400" cy="5029200"/>
          </a:xfrm>
          <a:solidFill>
            <a:schemeClr val="tx2"/>
          </a:solidFill>
        </p:spPr>
        <p:txBody>
          <a:bodyPr/>
          <a:lstStyle/>
          <a:p>
            <a:pPr marL="0" indent="0">
              <a:buNone/>
            </a:pPr>
            <a:r>
              <a:rPr lang="en-US" dirty="0" smtClean="0">
                <a:solidFill>
                  <a:schemeClr val="bg1"/>
                </a:solidFill>
              </a:rPr>
              <a:t>PowerShell:</a:t>
            </a:r>
          </a:p>
          <a:p>
            <a:pPr>
              <a:buFont typeface="Wingdings" panose="05000000000000000000" pitchFamily="2" charset="2"/>
              <a:buChar char="Ø"/>
            </a:pPr>
            <a:r>
              <a:rPr lang="en-US" dirty="0" smtClean="0">
                <a:solidFill>
                  <a:schemeClr val="bg1"/>
                </a:solidFill>
              </a:rPr>
              <a:t>select-string</a:t>
            </a:r>
          </a:p>
          <a:p>
            <a:pPr>
              <a:buFont typeface="Wingdings" panose="05000000000000000000" pitchFamily="2" charset="2"/>
              <a:buChar char="Ø"/>
            </a:pPr>
            <a:r>
              <a:rPr lang="en-US" dirty="0" smtClean="0">
                <a:solidFill>
                  <a:schemeClr val="bg1"/>
                </a:solidFill>
              </a:rPr>
              <a:t>Replace</a:t>
            </a:r>
            <a:endParaRPr lang="el-GR" dirty="0" smtClean="0">
              <a:solidFill>
                <a:schemeClr val="bg1"/>
              </a:solidFill>
            </a:endParaRPr>
          </a:p>
          <a:p>
            <a:pPr marL="0" indent="0">
              <a:buNone/>
            </a:pPr>
            <a:r>
              <a:rPr lang="el-GR" dirty="0" err="1" smtClean="0">
                <a:solidFill>
                  <a:schemeClr val="bg1"/>
                </a:solidFill>
              </a:rPr>
              <a:t>π.χ</a:t>
            </a:r>
            <a:endParaRPr lang="el-GR" dirty="0" smtClean="0">
              <a:solidFill>
                <a:schemeClr val="bg1"/>
              </a:solidFill>
            </a:endParaRPr>
          </a:p>
          <a:p>
            <a:pPr marL="0" indent="0">
              <a:buNone/>
            </a:pPr>
            <a:r>
              <a:rPr lang="en-US" dirty="0">
                <a:solidFill>
                  <a:schemeClr val="bg1"/>
                </a:solidFill>
              </a:rPr>
              <a:t>get-content </a:t>
            </a:r>
            <a:r>
              <a:rPr lang="en-US" dirty="0" err="1">
                <a:solidFill>
                  <a:schemeClr val="bg1"/>
                </a:solidFill>
              </a:rPr>
              <a:t>file_to_grep</a:t>
            </a:r>
            <a:r>
              <a:rPr lang="en-US" dirty="0">
                <a:solidFill>
                  <a:schemeClr val="bg1"/>
                </a:solidFill>
              </a:rPr>
              <a:t> | select-string "^(?!.*</a:t>
            </a:r>
            <a:r>
              <a:rPr lang="en-US" dirty="0" err="1">
                <a:solidFill>
                  <a:schemeClr val="bg1"/>
                </a:solidFill>
              </a:rPr>
              <a:t>the_thing_to_grep_for</a:t>
            </a:r>
            <a:r>
              <a:rPr lang="en-US" dirty="0" smtClean="0">
                <a:solidFill>
                  <a:schemeClr val="bg1"/>
                </a:solidFill>
              </a:rPr>
              <a:t>)“</a:t>
            </a:r>
          </a:p>
          <a:p>
            <a:pPr marL="0" indent="0">
              <a:buNone/>
            </a:pPr>
            <a:endParaRPr lang="en-US" dirty="0">
              <a:solidFill>
                <a:schemeClr val="bg1"/>
              </a:solidFill>
            </a:endParaRPr>
          </a:p>
          <a:p>
            <a:pPr marL="0" indent="0">
              <a:buNone/>
            </a:pPr>
            <a:r>
              <a:rPr lang="en-US" dirty="0" smtClean="0">
                <a:solidFill>
                  <a:schemeClr val="bg1"/>
                </a:solidFill>
              </a:rPr>
              <a:t>will </a:t>
            </a:r>
            <a:r>
              <a:rPr lang="en-US" dirty="0">
                <a:solidFill>
                  <a:schemeClr val="bg1"/>
                </a:solidFill>
              </a:rPr>
              <a:t>return the lines that don't </a:t>
            </a:r>
            <a:r>
              <a:rPr lang="en-US" i="1" dirty="0">
                <a:solidFill>
                  <a:schemeClr val="bg1"/>
                </a:solidFill>
              </a:rPr>
              <a:t>contain</a:t>
            </a:r>
            <a:r>
              <a:rPr lang="en-US" dirty="0">
                <a:solidFill>
                  <a:schemeClr val="bg1"/>
                </a:solidFill>
              </a:rPr>
              <a:t> </a:t>
            </a:r>
            <a:r>
              <a:rPr lang="en-US" dirty="0" err="1">
                <a:solidFill>
                  <a:schemeClr val="bg1"/>
                </a:solidFill>
              </a:rPr>
              <a:t>the_thing_to_grep_for</a:t>
            </a:r>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853777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PowerShell Versions</a:t>
            </a:r>
            <a:endParaRPr lang="en-US" b="1" dirty="0"/>
          </a:p>
        </p:txBody>
      </p:sp>
      <p:sp>
        <p:nvSpPr>
          <p:cNvPr id="5" name="Content Placeholder 4"/>
          <p:cNvSpPr>
            <a:spLocks noGrp="1"/>
          </p:cNvSpPr>
          <p:nvPr>
            <p:ph sz="quarter" idx="13"/>
          </p:nvPr>
        </p:nvSpPr>
        <p:spPr/>
        <p:txBody>
          <a:bodyPr>
            <a:normAutofit/>
          </a:bodyPr>
          <a:lstStyle/>
          <a:p>
            <a:pPr>
              <a:buFont typeface="Arial" pitchFamily="34" charset="0"/>
              <a:buChar char="•"/>
            </a:pPr>
            <a:r>
              <a:rPr lang="en-US" b="1" dirty="0"/>
              <a:t>Version 1.0: 2006,   Windows XP SP2, Windows Server 2003, Windows Vista</a:t>
            </a:r>
          </a:p>
          <a:p>
            <a:pPr>
              <a:buFont typeface="Arial" pitchFamily="34" charset="0"/>
              <a:buChar char="•"/>
            </a:pPr>
            <a:endParaRPr lang="en-US" dirty="0" smtClean="0"/>
          </a:p>
          <a:p>
            <a:pPr>
              <a:buFont typeface="Arial" pitchFamily="34" charset="0"/>
              <a:buChar char="•"/>
            </a:pPr>
            <a:r>
              <a:rPr lang="en-US" b="1" dirty="0" smtClean="0"/>
              <a:t>Version 2.0: 2008, Windows 7,     </a:t>
            </a:r>
            <a:r>
              <a:rPr lang="el-GR" b="1" dirty="0" smtClean="0"/>
              <a:t>     </a:t>
            </a:r>
            <a:r>
              <a:rPr lang="en-US" b="1" dirty="0" smtClean="0"/>
              <a:t> Windows Server 2008</a:t>
            </a:r>
          </a:p>
        </p:txBody>
      </p:sp>
      <p:sp>
        <p:nvSpPr>
          <p:cNvPr id="6" name="Content Placeholder 5"/>
          <p:cNvSpPr>
            <a:spLocks noGrp="1"/>
          </p:cNvSpPr>
          <p:nvPr>
            <p:ph sz="quarter" idx="14"/>
          </p:nvPr>
        </p:nvSpPr>
        <p:spPr/>
        <p:txBody>
          <a:bodyPr>
            <a:normAutofit/>
          </a:bodyPr>
          <a:lstStyle/>
          <a:p>
            <a:pPr>
              <a:buFont typeface="Arial" pitchFamily="34" charset="0"/>
              <a:buChar char="•"/>
            </a:pPr>
            <a:r>
              <a:rPr lang="en-US" b="1" dirty="0"/>
              <a:t>Version 3.0: 2011, Windows 8,       </a:t>
            </a:r>
            <a:r>
              <a:rPr lang="el-GR" b="1" dirty="0"/>
              <a:t>   </a:t>
            </a:r>
            <a:r>
              <a:rPr lang="en-US" b="1" dirty="0"/>
              <a:t>Windows Sever 2012</a:t>
            </a:r>
          </a:p>
          <a:p>
            <a:pPr>
              <a:buFont typeface="Arial" pitchFamily="34" charset="0"/>
              <a:buChar char="•"/>
            </a:pPr>
            <a:endParaRPr lang="en-US" dirty="0"/>
          </a:p>
          <a:p>
            <a:pPr>
              <a:buFont typeface="Arial" pitchFamily="34" charset="0"/>
              <a:buChar char="•"/>
            </a:pPr>
            <a:endParaRPr lang="en-US" dirty="0" smtClean="0"/>
          </a:p>
          <a:p>
            <a:pPr>
              <a:buFont typeface="Arial" pitchFamily="34" charset="0"/>
              <a:buChar char="•"/>
            </a:pPr>
            <a:r>
              <a:rPr lang="en-US" b="1" dirty="0"/>
              <a:t>Version 4.0: 2013, Windows 8.1,    </a:t>
            </a:r>
            <a:r>
              <a:rPr lang="el-GR" b="1" dirty="0"/>
              <a:t>    </a:t>
            </a:r>
            <a:r>
              <a:rPr lang="en-US" b="1" dirty="0"/>
              <a:t>Windows Server 2012 R2 </a:t>
            </a:r>
          </a:p>
        </p:txBody>
      </p:sp>
    </p:spTree>
    <p:extLst>
      <p:ext uri="{BB962C8B-B14F-4D97-AF65-F5344CB8AC3E}">
        <p14:creationId xmlns:p14="http://schemas.microsoft.com/office/powerpoint/2010/main" val="14942689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66800"/>
            <a:ext cx="8686800" cy="5791200"/>
          </a:xfrm>
          <a:solidFill>
            <a:schemeClr val="bg1"/>
          </a:solidFill>
        </p:spPr>
        <p:txBody>
          <a:bodyPr>
            <a:noAutofit/>
          </a:bodyPr>
          <a:lstStyle/>
          <a:p>
            <a:pPr marL="0" indent="0">
              <a:buNone/>
            </a:pPr>
            <a:r>
              <a:rPr lang="en-US" sz="1400" b="1" dirty="0" err="1" smtClean="0">
                <a:solidFill>
                  <a:schemeClr val="tx1"/>
                </a:solidFill>
              </a:rPr>
              <a:t>param</a:t>
            </a:r>
            <a:r>
              <a:rPr lang="en-US" sz="1400" b="1" dirty="0">
                <a:solidFill>
                  <a:schemeClr val="tx1"/>
                </a:solidFill>
              </a:rPr>
              <a:t>([string]$f1,[string]$f2,[</a:t>
            </a:r>
            <a:r>
              <a:rPr lang="en-US" sz="1400" b="1" dirty="0" err="1">
                <a:solidFill>
                  <a:schemeClr val="tx1"/>
                </a:solidFill>
              </a:rPr>
              <a:t>int</a:t>
            </a:r>
            <a:r>
              <a:rPr lang="en-US" sz="1400" b="1" dirty="0" smtClean="0">
                <a:solidFill>
                  <a:schemeClr val="tx1"/>
                </a:solidFill>
              </a:rPr>
              <a:t>]$f3)</a:t>
            </a:r>
            <a:endParaRPr lang="fr-FR" sz="1400" b="1" dirty="0" smtClean="0">
              <a:solidFill>
                <a:schemeClr val="tx1"/>
              </a:solidFill>
            </a:endParaRPr>
          </a:p>
          <a:p>
            <a:pPr marL="0" indent="0">
              <a:buNone/>
            </a:pPr>
            <a:r>
              <a:rPr lang="fr-FR" sz="1400" b="1" dirty="0" smtClean="0">
                <a:solidFill>
                  <a:schemeClr val="tx1"/>
                </a:solidFill>
              </a:rPr>
              <a:t>$</a:t>
            </a:r>
            <a:r>
              <a:rPr lang="fr-FR" sz="1400" b="1" dirty="0">
                <a:solidFill>
                  <a:schemeClr val="tx1"/>
                </a:solidFill>
              </a:rPr>
              <a:t>command2= ".\curl.exe 'http://api.rayzit.com/</a:t>
            </a:r>
            <a:r>
              <a:rPr lang="fr-FR" sz="1400" b="1" dirty="0" err="1">
                <a:solidFill>
                  <a:schemeClr val="tx1"/>
                </a:solidFill>
              </a:rPr>
              <a:t>nearbyrayz</a:t>
            </a:r>
            <a:r>
              <a:rPr lang="fr-FR" sz="1400" b="1" dirty="0">
                <a:solidFill>
                  <a:schemeClr val="tx1"/>
                </a:solidFill>
              </a:rPr>
              <a:t>/"+$f1+"/"+$f2</a:t>
            </a:r>
            <a:r>
              <a:rPr lang="fr-FR" sz="1400" b="1" dirty="0" smtClean="0">
                <a:solidFill>
                  <a:schemeClr val="tx1"/>
                </a:solidFill>
              </a:rPr>
              <a:t>+"/"+$f3+"'</a:t>
            </a:r>
          </a:p>
          <a:p>
            <a:pPr marL="0" indent="0">
              <a:buNone/>
            </a:pPr>
            <a:endParaRPr lang="fr-FR" sz="1400" b="1" dirty="0">
              <a:solidFill>
                <a:schemeClr val="tx1"/>
              </a:solidFill>
            </a:endParaRPr>
          </a:p>
          <a:p>
            <a:pPr marL="0" indent="0">
              <a:buNone/>
            </a:pPr>
            <a:r>
              <a:rPr lang="en-US" sz="1400" b="1" dirty="0">
                <a:solidFill>
                  <a:schemeClr val="tx1"/>
                </a:solidFill>
              </a:rPr>
              <a:t>if(Test-Path .\</a:t>
            </a:r>
            <a:r>
              <a:rPr lang="en-US" sz="1400" b="1" dirty="0" err="1">
                <a:solidFill>
                  <a:schemeClr val="tx1"/>
                </a:solidFill>
              </a:rPr>
              <a:t>rayzit_msgs</a:t>
            </a:r>
            <a:r>
              <a:rPr lang="en-US" sz="1400" b="1" dirty="0">
                <a:solidFill>
                  <a:schemeClr val="tx1"/>
                </a:solidFill>
              </a:rPr>
              <a:t>){invoke-expression $command2 </a:t>
            </a:r>
            <a:r>
              <a:rPr lang="en-US" sz="1400" b="1" dirty="0" smtClean="0">
                <a:solidFill>
                  <a:schemeClr val="tx1"/>
                </a:solidFill>
              </a:rPr>
              <a:t>|%{$_-</a:t>
            </a:r>
            <a:r>
              <a:rPr lang="en-US" sz="1400" b="1" dirty="0">
                <a:solidFill>
                  <a:schemeClr val="tx1"/>
                </a:solidFill>
              </a:rPr>
              <a:t>replace "`"rayz_message","`n`"</a:t>
            </a:r>
            <a:r>
              <a:rPr lang="en-US" sz="1400" b="1" dirty="0" err="1">
                <a:solidFill>
                  <a:schemeClr val="tx1"/>
                </a:solidFill>
              </a:rPr>
              <a:t>rayz_message</a:t>
            </a:r>
            <a:r>
              <a:rPr lang="en-US" sz="1400" b="1" dirty="0" smtClean="0">
                <a:solidFill>
                  <a:schemeClr val="tx1"/>
                </a:solidFill>
              </a:rPr>
              <a:t>"}|                                                      %{$_-</a:t>
            </a:r>
            <a:r>
              <a:rPr lang="en-US" sz="1400" b="1" dirty="0">
                <a:solidFill>
                  <a:schemeClr val="tx1"/>
                </a:solidFill>
              </a:rPr>
              <a:t>replace "`"</a:t>
            </a:r>
            <a:r>
              <a:rPr lang="en-US" sz="1400" b="1" dirty="0" err="1">
                <a:solidFill>
                  <a:schemeClr val="tx1"/>
                </a:solidFill>
              </a:rPr>
              <a:t>timestamp","`n`"timestamp</a:t>
            </a:r>
            <a:r>
              <a:rPr lang="en-US" sz="1400" b="1" dirty="0" smtClean="0">
                <a:solidFill>
                  <a:schemeClr val="tx1"/>
                </a:solidFill>
              </a:rPr>
              <a:t>"}|%{$_-</a:t>
            </a:r>
            <a:r>
              <a:rPr lang="en-US" sz="1400" b="1" dirty="0">
                <a:solidFill>
                  <a:schemeClr val="tx1"/>
                </a:solidFill>
              </a:rPr>
              <a:t>replace "`"</a:t>
            </a:r>
            <a:r>
              <a:rPr lang="en-US" sz="1400" b="1" dirty="0" err="1">
                <a:solidFill>
                  <a:schemeClr val="tx1"/>
                </a:solidFill>
              </a:rPr>
              <a:t>rerayz</a:t>
            </a:r>
            <a:r>
              <a:rPr lang="en-US" sz="1400" b="1" dirty="0">
                <a:solidFill>
                  <a:schemeClr val="tx1"/>
                </a:solidFill>
              </a:rPr>
              <a:t>","`n`"</a:t>
            </a:r>
            <a:r>
              <a:rPr lang="en-US" sz="1400" b="1" dirty="0" err="1">
                <a:solidFill>
                  <a:schemeClr val="tx1"/>
                </a:solidFill>
              </a:rPr>
              <a:t>rerayz</a:t>
            </a:r>
            <a:r>
              <a:rPr lang="en-US" sz="1400" b="1" dirty="0" smtClean="0">
                <a:solidFill>
                  <a:schemeClr val="tx1"/>
                </a:solidFill>
              </a:rPr>
              <a:t>"}|%{$_-</a:t>
            </a:r>
            <a:r>
              <a:rPr lang="en-US" sz="1400" b="1" dirty="0">
                <a:solidFill>
                  <a:schemeClr val="tx1"/>
                </a:solidFill>
              </a:rPr>
              <a:t>replace ",`"","`n</a:t>
            </a:r>
            <a:r>
              <a:rPr lang="en-US" sz="1400" b="1" dirty="0" smtClean="0">
                <a:solidFill>
                  <a:schemeClr val="tx1"/>
                </a:solidFill>
              </a:rPr>
              <a:t>`""}|</a:t>
            </a:r>
          </a:p>
          <a:p>
            <a:pPr marL="0" indent="0">
              <a:buNone/>
            </a:pPr>
            <a:r>
              <a:rPr lang="en-US" sz="1400" b="1" dirty="0" err="1" smtClean="0">
                <a:solidFill>
                  <a:schemeClr val="tx1"/>
                </a:solidFill>
              </a:rPr>
              <a:t>findstr</a:t>
            </a:r>
            <a:r>
              <a:rPr lang="en-US" sz="1400" b="1" dirty="0" smtClean="0">
                <a:solidFill>
                  <a:schemeClr val="tx1"/>
                </a:solidFill>
              </a:rPr>
              <a:t> </a:t>
            </a:r>
            <a:r>
              <a:rPr lang="en-US" sz="1400" b="1" dirty="0">
                <a:solidFill>
                  <a:schemeClr val="tx1"/>
                </a:solidFill>
              </a:rPr>
              <a:t>"</a:t>
            </a:r>
            <a:r>
              <a:rPr lang="en-US" sz="1400" b="1" dirty="0" err="1">
                <a:solidFill>
                  <a:schemeClr val="tx1"/>
                </a:solidFill>
              </a:rPr>
              <a:t>rayz_message</a:t>
            </a:r>
            <a:r>
              <a:rPr lang="en-US" sz="1400" b="1" dirty="0">
                <a:solidFill>
                  <a:schemeClr val="tx1"/>
                </a:solidFill>
              </a:rPr>
              <a:t> timestamp </a:t>
            </a:r>
            <a:r>
              <a:rPr lang="en-US" sz="1400" b="1" dirty="0" err="1">
                <a:solidFill>
                  <a:schemeClr val="tx1"/>
                </a:solidFill>
              </a:rPr>
              <a:t>rerayz</a:t>
            </a:r>
            <a:r>
              <a:rPr lang="en-US" sz="1400" b="1" dirty="0" smtClean="0">
                <a:solidFill>
                  <a:schemeClr val="tx1"/>
                </a:solidFill>
              </a:rPr>
              <a:t>"|%{$_-</a:t>
            </a:r>
            <a:r>
              <a:rPr lang="en-US" sz="1400" b="1" dirty="0">
                <a:solidFill>
                  <a:schemeClr val="tx1"/>
                </a:solidFill>
              </a:rPr>
              <a:t>replace "`"</a:t>
            </a:r>
            <a:r>
              <a:rPr lang="en-US" sz="1400" b="1" dirty="0" err="1">
                <a:solidFill>
                  <a:schemeClr val="tx1"/>
                </a:solidFill>
              </a:rPr>
              <a:t>rayz_message`"","Text</a:t>
            </a:r>
            <a:r>
              <a:rPr lang="en-US" sz="1400" b="1" dirty="0" smtClean="0">
                <a:solidFill>
                  <a:schemeClr val="tx1"/>
                </a:solidFill>
              </a:rPr>
              <a:t>"}|%{$_-</a:t>
            </a:r>
            <a:r>
              <a:rPr lang="en-US" sz="1400" b="1" dirty="0">
                <a:solidFill>
                  <a:schemeClr val="tx1"/>
                </a:solidFill>
              </a:rPr>
              <a:t>replace "`"</a:t>
            </a:r>
            <a:r>
              <a:rPr lang="en-US" sz="1400" b="1" dirty="0" err="1">
                <a:solidFill>
                  <a:schemeClr val="tx1"/>
                </a:solidFill>
              </a:rPr>
              <a:t>timestamp`"","Time</a:t>
            </a:r>
            <a:r>
              <a:rPr lang="en-US" sz="1400" b="1" dirty="0">
                <a:solidFill>
                  <a:schemeClr val="tx1"/>
                </a:solidFill>
              </a:rPr>
              <a:t>"}|</a:t>
            </a:r>
          </a:p>
          <a:p>
            <a:pPr marL="0" indent="0">
              <a:buNone/>
            </a:pPr>
            <a:r>
              <a:rPr lang="en-US" sz="1400" b="1" dirty="0">
                <a:solidFill>
                  <a:schemeClr val="tx1"/>
                </a:solidFill>
              </a:rPr>
              <a:t>%{$_-replace "`"</a:t>
            </a:r>
            <a:r>
              <a:rPr lang="en-US" sz="1400" b="1" dirty="0" err="1">
                <a:solidFill>
                  <a:schemeClr val="tx1"/>
                </a:solidFill>
              </a:rPr>
              <a:t>rerayz</a:t>
            </a:r>
            <a:r>
              <a:rPr lang="en-US" sz="1400" b="1" dirty="0">
                <a:solidFill>
                  <a:schemeClr val="tx1"/>
                </a:solidFill>
              </a:rPr>
              <a:t>`"","</a:t>
            </a:r>
            <a:r>
              <a:rPr lang="en-US" sz="1400" b="1" dirty="0" err="1">
                <a:solidFill>
                  <a:schemeClr val="tx1"/>
                </a:solidFill>
              </a:rPr>
              <a:t>Rerayzs</a:t>
            </a:r>
            <a:r>
              <a:rPr lang="en-US" sz="1400" b="1" dirty="0">
                <a:solidFill>
                  <a:schemeClr val="tx1"/>
                </a:solidFill>
              </a:rPr>
              <a:t>"} &gt; </a:t>
            </a:r>
            <a:r>
              <a:rPr lang="en-US" sz="1400" b="1" dirty="0" smtClean="0">
                <a:solidFill>
                  <a:schemeClr val="tx1"/>
                </a:solidFill>
              </a:rPr>
              <a:t>pp.txt</a:t>
            </a:r>
            <a:endParaRPr lang="en-US" sz="1400" b="1" dirty="0">
              <a:solidFill>
                <a:schemeClr val="tx1"/>
              </a:solidFill>
            </a:endParaRPr>
          </a:p>
          <a:p>
            <a:pPr marL="0" indent="0">
              <a:buNone/>
            </a:pPr>
            <a:endParaRPr lang="en-US" sz="1400" b="1" dirty="0">
              <a:solidFill>
                <a:schemeClr val="tx1"/>
              </a:solidFill>
            </a:endParaRPr>
          </a:p>
          <a:p>
            <a:pPr marL="0" indent="0">
              <a:buNone/>
            </a:pPr>
            <a:r>
              <a:rPr lang="en-US" sz="1400" b="1" dirty="0">
                <a:solidFill>
                  <a:schemeClr val="tx1"/>
                </a:solidFill>
              </a:rPr>
              <a:t>$</a:t>
            </a:r>
            <a:r>
              <a:rPr lang="en-US" sz="1400" b="1" dirty="0" err="1">
                <a:solidFill>
                  <a:schemeClr val="tx1"/>
                </a:solidFill>
              </a:rPr>
              <a:t>src</a:t>
            </a:r>
            <a:r>
              <a:rPr lang="en-US" sz="1400" b="1" dirty="0">
                <a:solidFill>
                  <a:schemeClr val="tx1"/>
                </a:solidFill>
              </a:rPr>
              <a:t>=get-content </a:t>
            </a:r>
            <a:r>
              <a:rPr lang="en-US" sz="1400" b="1" dirty="0" smtClean="0">
                <a:solidFill>
                  <a:schemeClr val="tx1"/>
                </a:solidFill>
              </a:rPr>
              <a:t>pp.txt</a:t>
            </a:r>
            <a:endParaRPr lang="en-US" sz="1400" b="1" dirty="0">
              <a:solidFill>
                <a:schemeClr val="tx1"/>
              </a:solidFill>
            </a:endParaRPr>
          </a:p>
          <a:p>
            <a:pPr marL="0" indent="0">
              <a:buNone/>
            </a:pPr>
            <a:r>
              <a:rPr lang="en-US" sz="1400" b="1" dirty="0">
                <a:solidFill>
                  <a:schemeClr val="tx1"/>
                </a:solidFill>
              </a:rPr>
              <a:t>Set-Location .\</a:t>
            </a:r>
            <a:r>
              <a:rPr lang="en-US" sz="1400" b="1" dirty="0" err="1">
                <a:solidFill>
                  <a:schemeClr val="tx1"/>
                </a:solidFill>
              </a:rPr>
              <a:t>rayzit_msgs</a:t>
            </a:r>
            <a:endParaRPr lang="en-US" sz="1400" b="1" dirty="0">
              <a:solidFill>
                <a:schemeClr val="tx1"/>
              </a:solidFill>
            </a:endParaRPr>
          </a:p>
          <a:p>
            <a:pPr marL="0" indent="0">
              <a:buNone/>
            </a:pPr>
            <a:r>
              <a:rPr lang="en-US" sz="1400" b="1" dirty="0">
                <a:solidFill>
                  <a:schemeClr val="tx1"/>
                </a:solidFill>
              </a:rPr>
              <a:t>$filename="$count.txt"</a:t>
            </a:r>
          </a:p>
          <a:p>
            <a:pPr marL="0" indent="0">
              <a:buNone/>
            </a:pPr>
            <a:r>
              <a:rPr lang="en-US" sz="1400" b="1" dirty="0" err="1">
                <a:solidFill>
                  <a:schemeClr val="tx1"/>
                </a:solidFill>
              </a:rPr>
              <a:t>foreach</a:t>
            </a:r>
            <a:r>
              <a:rPr lang="en-US" sz="1400" b="1" dirty="0">
                <a:solidFill>
                  <a:schemeClr val="tx1"/>
                </a:solidFill>
              </a:rPr>
              <a:t>($l in $</a:t>
            </a:r>
            <a:r>
              <a:rPr lang="en-US" sz="1400" b="1" dirty="0" err="1">
                <a:solidFill>
                  <a:schemeClr val="tx1"/>
                </a:solidFill>
              </a:rPr>
              <a:t>src</a:t>
            </a:r>
            <a:r>
              <a:rPr lang="en-US" sz="1400" b="1" dirty="0">
                <a:solidFill>
                  <a:schemeClr val="tx1"/>
                </a:solidFill>
              </a:rPr>
              <a:t>)</a:t>
            </a:r>
          </a:p>
          <a:p>
            <a:pPr marL="0" indent="0">
              <a:buNone/>
            </a:pPr>
            <a:r>
              <a:rPr lang="en-US" sz="1400" b="1" dirty="0" smtClean="0">
                <a:solidFill>
                  <a:schemeClr val="tx1"/>
                </a:solidFill>
              </a:rPr>
              <a:t>{</a:t>
            </a:r>
            <a:r>
              <a:rPr lang="en-US" sz="1400" b="1" dirty="0">
                <a:solidFill>
                  <a:schemeClr val="tx1"/>
                </a:solidFill>
              </a:rPr>
              <a:t>	</a:t>
            </a:r>
            <a:endParaRPr lang="en-US" sz="1400" b="1" dirty="0" smtClean="0">
              <a:solidFill>
                <a:schemeClr val="tx1"/>
              </a:solidFill>
            </a:endParaRPr>
          </a:p>
          <a:p>
            <a:pPr marL="0" indent="0">
              <a:buNone/>
            </a:pPr>
            <a:r>
              <a:rPr lang="en-US" sz="1400" b="1" dirty="0" smtClean="0">
                <a:solidFill>
                  <a:schemeClr val="tx1"/>
                </a:solidFill>
              </a:rPr>
              <a:t>	if($count%3 -</a:t>
            </a:r>
            <a:r>
              <a:rPr lang="en-US" sz="1400" b="1" dirty="0" err="1" smtClean="0">
                <a:solidFill>
                  <a:schemeClr val="tx1"/>
                </a:solidFill>
              </a:rPr>
              <a:t>eq</a:t>
            </a:r>
            <a:r>
              <a:rPr lang="en-US" sz="1400" b="1" dirty="0" smtClean="0">
                <a:solidFill>
                  <a:schemeClr val="tx1"/>
                </a:solidFill>
              </a:rPr>
              <a:t> 0)</a:t>
            </a:r>
          </a:p>
          <a:p>
            <a:pPr marL="0" indent="0">
              <a:buNone/>
            </a:pPr>
            <a:r>
              <a:rPr lang="en-US" sz="1400" b="1" dirty="0">
                <a:solidFill>
                  <a:schemeClr val="tx1"/>
                </a:solidFill>
              </a:rPr>
              <a:t>	{        </a:t>
            </a:r>
          </a:p>
          <a:p>
            <a:pPr marL="0" indent="0">
              <a:buNone/>
            </a:pPr>
            <a:r>
              <a:rPr lang="en-US" sz="1400" b="1" dirty="0">
                <a:solidFill>
                  <a:schemeClr val="tx1"/>
                </a:solidFill>
              </a:rPr>
              <a:t>		 $filename="$filenum.txt"</a:t>
            </a:r>
          </a:p>
          <a:p>
            <a:pPr marL="0" indent="0">
              <a:buNone/>
            </a:pPr>
            <a:r>
              <a:rPr lang="en-US" sz="1400" b="1" dirty="0">
                <a:solidFill>
                  <a:schemeClr val="tx1"/>
                </a:solidFill>
              </a:rPr>
              <a:t>		 $</a:t>
            </a:r>
            <a:r>
              <a:rPr lang="en-US" sz="1400" b="1" dirty="0" err="1">
                <a:solidFill>
                  <a:schemeClr val="tx1"/>
                </a:solidFill>
              </a:rPr>
              <a:t>filenum</a:t>
            </a:r>
            <a:r>
              <a:rPr lang="en-US" sz="1400" b="1" dirty="0">
                <a:solidFill>
                  <a:schemeClr val="tx1"/>
                </a:solidFill>
              </a:rPr>
              <a:t>=$filenum+1</a:t>
            </a:r>
          </a:p>
          <a:p>
            <a:pPr marL="0" indent="0">
              <a:buNone/>
            </a:pPr>
            <a:r>
              <a:rPr lang="en-US" sz="1400" b="1" dirty="0">
                <a:solidFill>
                  <a:schemeClr val="tx1"/>
                </a:solidFill>
              </a:rPr>
              <a:t>	}</a:t>
            </a:r>
          </a:p>
          <a:p>
            <a:pPr marL="0" indent="0">
              <a:buNone/>
            </a:pPr>
            <a:r>
              <a:rPr lang="en-US" sz="1400" b="1" dirty="0">
                <a:solidFill>
                  <a:schemeClr val="tx1"/>
                </a:solidFill>
              </a:rPr>
              <a:t>add-content .\$filename $l</a:t>
            </a:r>
          </a:p>
          <a:p>
            <a:pPr marL="0" indent="0">
              <a:buNone/>
            </a:pPr>
            <a:r>
              <a:rPr lang="en-US" sz="1400" b="1" dirty="0">
                <a:solidFill>
                  <a:schemeClr val="tx1"/>
                </a:solidFill>
              </a:rPr>
              <a:t>$count=$</a:t>
            </a:r>
            <a:r>
              <a:rPr lang="en-US" sz="1400" b="1" dirty="0" smtClean="0">
                <a:solidFill>
                  <a:schemeClr val="tx1"/>
                </a:solidFill>
              </a:rPr>
              <a:t>count+1</a:t>
            </a:r>
            <a:endParaRPr lang="en-US" sz="1400" b="1" dirty="0">
              <a:solidFill>
                <a:schemeClr val="tx1"/>
              </a:solidFill>
            </a:endParaRPr>
          </a:p>
          <a:p>
            <a:pPr marL="0" indent="0">
              <a:buNone/>
            </a:pPr>
            <a:r>
              <a:rPr lang="en-US" sz="1400" b="1" dirty="0" smtClean="0">
                <a:solidFill>
                  <a:schemeClr val="tx1"/>
                </a:solidFill>
              </a:rPr>
              <a:t>}</a:t>
            </a:r>
            <a:endParaRPr lang="en-US" sz="1400" b="1" dirty="0">
              <a:solidFill>
                <a:schemeClr val="tx1"/>
              </a:solidFill>
            </a:endParaRPr>
          </a:p>
          <a:p>
            <a:pPr marL="0" indent="0">
              <a:buNone/>
            </a:pPr>
            <a:r>
              <a:rPr lang="en-US" sz="1400" b="1" dirty="0">
                <a:solidFill>
                  <a:schemeClr val="tx1"/>
                </a:solidFill>
              </a:rPr>
              <a:t>Set-Location ..</a:t>
            </a:r>
          </a:p>
        </p:txBody>
      </p:sp>
      <p:sp>
        <p:nvSpPr>
          <p:cNvPr id="3" name="Title 2"/>
          <p:cNvSpPr>
            <a:spLocks noGrp="1"/>
          </p:cNvSpPr>
          <p:nvPr>
            <p:ph type="title"/>
          </p:nvPr>
        </p:nvSpPr>
        <p:spPr>
          <a:xfrm>
            <a:off x="457200" y="152400"/>
            <a:ext cx="8229600" cy="804672"/>
          </a:xfrm>
        </p:spPr>
        <p:txBody>
          <a:bodyPr>
            <a:normAutofit/>
          </a:bodyPr>
          <a:lstStyle/>
          <a:p>
            <a:r>
              <a:rPr lang="en-US" sz="4000" dirty="0" smtClean="0"/>
              <a:t>Demo  </a:t>
            </a:r>
            <a:r>
              <a:rPr lang="el-GR" sz="4000" dirty="0" smtClean="0"/>
              <a:t>Εργασίας</a:t>
            </a:r>
            <a:endParaRPr lang="en-US" sz="4000" dirty="0"/>
          </a:p>
        </p:txBody>
      </p:sp>
    </p:spTree>
    <p:extLst>
      <p:ext uri="{BB962C8B-B14F-4D97-AF65-F5344CB8AC3E}">
        <p14:creationId xmlns:p14="http://schemas.microsoft.com/office/powerpoint/2010/main" val="12557632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
            </a:r>
            <a:br>
              <a:rPr lang="el-GR" dirty="0" smtClean="0"/>
            </a:br>
            <a:r>
              <a:rPr lang="el-GR" dirty="0" smtClean="0"/>
              <a:t> </a:t>
            </a:r>
            <a:r>
              <a:rPr lang="el-GR" b="1" dirty="0" smtClean="0"/>
              <a:t>Τέλος παρουσίασης</a:t>
            </a:r>
            <a:r>
              <a:rPr lang="el-GR" dirty="0" smtClean="0"/>
              <a:t/>
            </a:r>
            <a:br>
              <a:rPr lang="el-GR" dirty="0" smtClean="0"/>
            </a:br>
            <a:endParaRPr lang="en-IE" dirty="0"/>
          </a:p>
        </p:txBody>
      </p:sp>
      <p:pic>
        <p:nvPicPr>
          <p:cNvPr id="3074" name="Picture 2" descr="C:\Users\Panos\Desktop\powershell\images\images (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185604"/>
            <a:ext cx="3276600" cy="330079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190500" y="5486400"/>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l-GR" sz="2800" i="1" dirty="0" smtClean="0"/>
              <a:t/>
            </a:r>
            <a:br>
              <a:rPr lang="el-GR" sz="2800" i="1" dirty="0" smtClean="0"/>
            </a:br>
            <a:r>
              <a:rPr lang="el-GR" sz="2800" i="1" dirty="0" smtClean="0"/>
              <a:t> </a:t>
            </a:r>
            <a:r>
              <a:rPr lang="el-GR" sz="2800" b="1" i="1" dirty="0" smtClean="0"/>
              <a:t>Ερωτήσεις  Απορίες</a:t>
            </a:r>
            <a:r>
              <a:rPr lang="en-US" sz="2800" b="1" i="1" dirty="0" smtClean="0"/>
              <a:t>???</a:t>
            </a:r>
            <a:r>
              <a:rPr lang="el-GR" sz="2800" i="1" dirty="0" smtClean="0"/>
              <a:t/>
            </a:r>
            <a:br>
              <a:rPr lang="el-GR" sz="2800" i="1" dirty="0" smtClean="0"/>
            </a:br>
            <a:endParaRPr lang="en-IE" sz="2800" i="1" dirty="0"/>
          </a:p>
        </p:txBody>
      </p:sp>
    </p:spTree>
    <p:extLst>
      <p:ext uri="{BB962C8B-B14F-4D97-AF65-F5344CB8AC3E}">
        <p14:creationId xmlns:p14="http://schemas.microsoft.com/office/powerpoint/2010/main" val="3169654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5105400"/>
          </a:xfrm>
        </p:spPr>
        <p:txBody>
          <a:bodyPr>
            <a:normAutofit lnSpcReduction="10000"/>
          </a:bodyPr>
          <a:lstStyle/>
          <a:p>
            <a:pPr marL="0" indent="0">
              <a:buNone/>
            </a:pPr>
            <a:endParaRPr lang="el-GR" dirty="0" smtClean="0"/>
          </a:p>
          <a:p>
            <a:pPr marL="0" indent="0">
              <a:buNone/>
            </a:pPr>
            <a:endParaRPr lang="el-GR" dirty="0"/>
          </a:p>
          <a:p>
            <a:pPr marL="0" indent="0">
              <a:buNone/>
            </a:pPr>
            <a:r>
              <a:rPr lang="en-IE" b="1" dirty="0" smtClean="0"/>
              <a:t>Normal</a:t>
            </a:r>
          </a:p>
          <a:p>
            <a:pPr>
              <a:buFont typeface="Arial" pitchFamily="34" charset="0"/>
              <a:buChar char="•"/>
            </a:pPr>
            <a:r>
              <a:rPr lang="en-IE" sz="2400" b="1" dirty="0" smtClean="0"/>
              <a:t>To </a:t>
            </a:r>
            <a:r>
              <a:rPr lang="el-GR" sz="2400" b="1" dirty="0" smtClean="0"/>
              <a:t>Normal </a:t>
            </a:r>
            <a:r>
              <a:rPr lang="el-GR" sz="2400" b="1" dirty="0"/>
              <a:t>mode είναι ο καλύτερος τρόπος </a:t>
            </a:r>
            <a:r>
              <a:rPr lang="el-GR" sz="2400" b="1" dirty="0" smtClean="0"/>
              <a:t>για</a:t>
            </a:r>
            <a:r>
              <a:rPr lang="en-IE" sz="2400" b="1" dirty="0" smtClean="0"/>
              <a:t> </a:t>
            </a:r>
            <a:r>
              <a:rPr lang="el-GR" sz="2400" b="1" dirty="0" smtClean="0"/>
              <a:t>αρχάριους</a:t>
            </a:r>
            <a:r>
              <a:rPr lang="el-GR" sz="2400" b="1" dirty="0"/>
              <a:t>, εξασφαλίζοντας ότι υπάρχει πολύ μικρότερη πιθανότητα να βλάψει τον υπολογιστή σας με κάποιο τρόπο</a:t>
            </a:r>
            <a:r>
              <a:rPr lang="el-GR" sz="2400" b="1" dirty="0" smtClean="0"/>
              <a:t>.</a:t>
            </a:r>
            <a:endParaRPr lang="en-US" sz="2400" b="1" dirty="0" smtClean="0"/>
          </a:p>
          <a:p>
            <a:pPr>
              <a:buFont typeface="Arial" pitchFamily="34" charset="0"/>
              <a:buChar char="•"/>
            </a:pPr>
            <a:endParaRPr lang="en-US" sz="2400" b="1" dirty="0" smtClean="0"/>
          </a:p>
          <a:p>
            <a:pPr>
              <a:buFont typeface="Arial" pitchFamily="34" charset="0"/>
              <a:buChar char="•"/>
            </a:pPr>
            <a:r>
              <a:rPr lang="el-GR" sz="2400" b="1" dirty="0" smtClean="0"/>
              <a:t>Σε περίπτωση που προσπαθήσεις να κάνεις κατι το οποίο τα </a:t>
            </a:r>
            <a:r>
              <a:rPr lang="en-IE" sz="2400" b="1" dirty="0"/>
              <a:t>limited user rights </a:t>
            </a:r>
            <a:r>
              <a:rPr lang="el-GR" sz="2400" b="1" dirty="0" smtClean="0"/>
              <a:t>απαγορέυουν εμφανίζονται μυνήματα όπως </a:t>
            </a:r>
            <a:r>
              <a:rPr lang="en-IE" sz="2400" b="1" dirty="0" smtClean="0"/>
              <a:t>:</a:t>
            </a:r>
          </a:p>
          <a:p>
            <a:pPr marL="0" indent="0">
              <a:buNone/>
            </a:pPr>
            <a:endParaRPr lang="en-IE" sz="2400" b="1" dirty="0"/>
          </a:p>
          <a:p>
            <a:pPr marL="0" indent="0">
              <a:buNone/>
            </a:pPr>
            <a:r>
              <a:rPr lang="en-IE" sz="2400" b="1" i="1" dirty="0" smtClean="0">
                <a:solidFill>
                  <a:schemeClr val="accent1"/>
                </a:solidFill>
              </a:rPr>
              <a:t>Access </a:t>
            </a:r>
            <a:r>
              <a:rPr lang="en-IE" sz="2400" b="1" i="1" dirty="0">
                <a:solidFill>
                  <a:schemeClr val="accent1"/>
                </a:solidFill>
              </a:rPr>
              <a:t>to &lt;name&gt; resource was not available to </a:t>
            </a:r>
            <a:r>
              <a:rPr lang="en-IE" sz="2400" b="1" i="1" dirty="0" smtClean="0">
                <a:solidFill>
                  <a:schemeClr val="accent1"/>
                </a:solidFill>
              </a:rPr>
              <a:t>the client</a:t>
            </a:r>
            <a:r>
              <a:rPr lang="en-IE" sz="2400" b="1" dirty="0">
                <a:solidFill>
                  <a:schemeClr val="accent1"/>
                </a:solidFill>
              </a:rPr>
              <a:t> or </a:t>
            </a:r>
            <a:r>
              <a:rPr lang="en-IE" sz="2400" b="1" i="1" dirty="0">
                <a:solidFill>
                  <a:schemeClr val="accent1"/>
                </a:solidFill>
              </a:rPr>
              <a:t>Cannot open &lt;name&gt; service on computer</a:t>
            </a:r>
            <a:r>
              <a:rPr lang="en-IE" sz="2400" b="1" dirty="0" smtClean="0">
                <a:solidFill>
                  <a:schemeClr val="accent1"/>
                </a:solidFill>
              </a:rPr>
              <a:t>.</a:t>
            </a:r>
            <a:endParaRPr lang="en-IE" b="1" dirty="0"/>
          </a:p>
        </p:txBody>
      </p:sp>
      <p:sp>
        <p:nvSpPr>
          <p:cNvPr id="2" name="Title 1"/>
          <p:cNvSpPr>
            <a:spLocks noGrp="1"/>
          </p:cNvSpPr>
          <p:nvPr>
            <p:ph type="title"/>
          </p:nvPr>
        </p:nvSpPr>
        <p:spPr/>
        <p:txBody>
          <a:bodyPr/>
          <a:lstStyle/>
          <a:p>
            <a:r>
              <a:rPr lang="en-IE" dirty="0" smtClean="0"/>
              <a:t>PowerShell modes</a:t>
            </a:r>
            <a:endParaRPr lang="en-IE" dirty="0"/>
          </a:p>
        </p:txBody>
      </p:sp>
    </p:spTree>
    <p:extLst>
      <p:ext uri="{BB962C8B-B14F-4D97-AF65-F5344CB8AC3E}">
        <p14:creationId xmlns:p14="http://schemas.microsoft.com/office/powerpoint/2010/main" val="2225068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229600" cy="4953000"/>
          </a:xfrm>
        </p:spPr>
        <p:txBody>
          <a:bodyPr>
            <a:normAutofit/>
          </a:bodyPr>
          <a:lstStyle/>
          <a:p>
            <a:pPr marL="0" indent="0">
              <a:buNone/>
            </a:pPr>
            <a:endParaRPr lang="el-GR" dirty="0" smtClean="0"/>
          </a:p>
          <a:p>
            <a:pPr marL="0" indent="0">
              <a:buNone/>
            </a:pPr>
            <a:endParaRPr lang="el-GR" dirty="0"/>
          </a:p>
          <a:p>
            <a:pPr marL="0" indent="0">
              <a:buNone/>
            </a:pPr>
            <a:r>
              <a:rPr lang="en-IE" b="1" dirty="0" smtClean="0"/>
              <a:t>Administrator</a:t>
            </a:r>
          </a:p>
          <a:p>
            <a:pPr>
              <a:buFont typeface="Arial" pitchFamily="34" charset="0"/>
              <a:buChar char="•"/>
            </a:pPr>
            <a:r>
              <a:rPr lang="en-IE" sz="2400" b="1" dirty="0" smtClean="0"/>
              <a:t>To Administrator</a:t>
            </a:r>
            <a:r>
              <a:rPr lang="en-IE" sz="2400" b="1" dirty="0"/>
              <a:t> </a:t>
            </a:r>
            <a:r>
              <a:rPr lang="en-IE" sz="2400" b="1" dirty="0" smtClean="0"/>
              <a:t>mode</a:t>
            </a:r>
            <a:r>
              <a:rPr lang="el-GR" sz="2400" b="1" dirty="0" smtClean="0"/>
              <a:t> στο </a:t>
            </a:r>
            <a:r>
              <a:rPr lang="el-GR" sz="2400" b="1" dirty="0"/>
              <a:t>PowerShell </a:t>
            </a:r>
            <a:r>
              <a:rPr lang="el-GR" sz="2400" b="1" dirty="0" smtClean="0"/>
              <a:t>δίνει πρόσβαση </a:t>
            </a:r>
            <a:r>
              <a:rPr lang="el-GR" sz="2400" b="1" dirty="0"/>
              <a:t>σε όλη την δύναμη της γλώσσας scripting, επειδή ο συνδεδεμένος χρήστης έχει πλήρη πρόσβαση σε ολόκληρο το φάσμα των εξαρτημάτων του συστήματος</a:t>
            </a:r>
            <a:r>
              <a:rPr lang="el-GR" sz="2400" b="1" dirty="0" smtClean="0"/>
              <a:t>.</a:t>
            </a:r>
          </a:p>
          <a:p>
            <a:pPr>
              <a:buFont typeface="Arial" pitchFamily="34" charset="0"/>
              <a:buChar char="•"/>
            </a:pPr>
            <a:endParaRPr lang="en-US" sz="2400" b="1" dirty="0" smtClean="0"/>
          </a:p>
          <a:p>
            <a:pPr>
              <a:buFont typeface="Arial" pitchFamily="34" charset="0"/>
              <a:buChar char="•"/>
            </a:pPr>
            <a:r>
              <a:rPr lang="el-GR" sz="2400" b="1" dirty="0" smtClean="0"/>
              <a:t>Είναι για χρήστες </a:t>
            </a:r>
            <a:r>
              <a:rPr lang="el-GR" sz="2400" b="1" dirty="0"/>
              <a:t>ήδη </a:t>
            </a:r>
            <a:r>
              <a:rPr lang="el-GR" sz="2400" b="1" dirty="0" smtClean="0"/>
              <a:t>εξοικειωμένους  </a:t>
            </a:r>
            <a:r>
              <a:rPr lang="el-GR" sz="2400" b="1" dirty="0"/>
              <a:t>με το PowerShell, ή για εκείνες τις περιπτώσεις όπου μια συγκεκριμένη </a:t>
            </a:r>
            <a:r>
              <a:rPr lang="el-GR" sz="2400" b="1" dirty="0" err="1"/>
              <a:t>Cmdlet</a:t>
            </a:r>
            <a:r>
              <a:rPr lang="el-GR" sz="2400" b="1" dirty="0"/>
              <a:t> </a:t>
            </a:r>
            <a:r>
              <a:rPr lang="el-GR" sz="2400" b="1" dirty="0" smtClean="0"/>
              <a:t>απαιτεί</a:t>
            </a:r>
            <a:r>
              <a:rPr lang="en-IE" sz="2400" b="1" dirty="0" smtClean="0"/>
              <a:t>.</a:t>
            </a:r>
            <a:endParaRPr lang="en-IE" sz="2400" b="1" dirty="0" smtClean="0"/>
          </a:p>
          <a:p>
            <a:endParaRPr lang="el-GR" sz="2400" dirty="0"/>
          </a:p>
          <a:p>
            <a:pPr marL="0" indent="0">
              <a:buNone/>
            </a:pPr>
            <a:endParaRPr lang="en-IE" sz="2400" dirty="0"/>
          </a:p>
        </p:txBody>
      </p:sp>
      <p:sp>
        <p:nvSpPr>
          <p:cNvPr id="2" name="Title 1"/>
          <p:cNvSpPr>
            <a:spLocks noGrp="1"/>
          </p:cNvSpPr>
          <p:nvPr>
            <p:ph type="title"/>
          </p:nvPr>
        </p:nvSpPr>
        <p:spPr/>
        <p:txBody>
          <a:bodyPr/>
          <a:lstStyle/>
          <a:p>
            <a:r>
              <a:rPr lang="en-IE" dirty="0" smtClean="0"/>
              <a:t>PowerShell modes</a:t>
            </a:r>
            <a:endParaRPr lang="en-IE" dirty="0"/>
          </a:p>
        </p:txBody>
      </p:sp>
    </p:spTree>
    <p:extLst>
      <p:ext uri="{BB962C8B-B14F-4D97-AF65-F5344CB8AC3E}">
        <p14:creationId xmlns:p14="http://schemas.microsoft.com/office/powerpoint/2010/main" val="3978452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304800" y="1676400"/>
            <a:ext cx="8686800" cy="4068763"/>
          </a:xfrm>
        </p:spPr>
        <p:txBody>
          <a:bodyPr>
            <a:normAutofit/>
          </a:bodyPr>
          <a:lstStyle/>
          <a:p>
            <a:pPr eaLnBrk="1" hangingPunct="1">
              <a:buFont typeface="Arial" pitchFamily="34" charset="0"/>
              <a:buChar char="•"/>
            </a:pPr>
            <a:endParaRPr lang="el-GR" dirty="0" smtClean="0"/>
          </a:p>
          <a:p>
            <a:pPr eaLnBrk="1" hangingPunct="1">
              <a:buFont typeface="Arial" pitchFamily="34" charset="0"/>
              <a:buChar char="•"/>
            </a:pPr>
            <a:endParaRPr lang="el-GR" dirty="0"/>
          </a:p>
          <a:p>
            <a:pPr eaLnBrk="1" hangingPunct="1">
              <a:buFont typeface="Arial" pitchFamily="34" charset="0"/>
              <a:buChar char="•"/>
            </a:pPr>
            <a:r>
              <a:rPr lang="el-GR" b="1" dirty="0" smtClean="0"/>
              <a:t>Τα </a:t>
            </a:r>
            <a:r>
              <a:rPr lang="en-US" b="1" dirty="0" smtClean="0"/>
              <a:t>PowerShell scripts </a:t>
            </a:r>
            <a:r>
              <a:rPr lang="el-GR" b="1" dirty="0" smtClean="0"/>
              <a:t>διαφέρουν </a:t>
            </a:r>
            <a:r>
              <a:rPr lang="en-US" b="1" dirty="0" smtClean="0"/>
              <a:t> </a:t>
            </a:r>
            <a:r>
              <a:rPr lang="el-GR" b="1" dirty="0" smtClean="0"/>
              <a:t>από τα πλείστα</a:t>
            </a:r>
            <a:r>
              <a:rPr lang="en-US" b="1" dirty="0" smtClean="0"/>
              <a:t> scripts</a:t>
            </a:r>
          </a:p>
          <a:p>
            <a:pPr eaLnBrk="1" hangingPunct="1">
              <a:buFont typeface="Arial" pitchFamily="34" charset="0"/>
              <a:buChar char="•"/>
            </a:pPr>
            <a:r>
              <a:rPr lang="el-GR" b="1" dirty="0" smtClean="0"/>
              <a:t>Τα </a:t>
            </a:r>
            <a:r>
              <a:rPr lang="en-US" b="1" dirty="0" smtClean="0"/>
              <a:t>PowerShell scripts </a:t>
            </a:r>
            <a:r>
              <a:rPr lang="el-GR" b="1" dirty="0" smtClean="0"/>
              <a:t>τελειώνουν σε</a:t>
            </a:r>
            <a:r>
              <a:rPr lang="en-US" b="1" dirty="0" smtClean="0"/>
              <a:t>  .ps1 </a:t>
            </a:r>
            <a:r>
              <a:rPr lang="el-GR" b="1" dirty="0" smtClean="0"/>
              <a:t>και μπορούμε  να τα τρέξουμε μέσα σε </a:t>
            </a:r>
            <a:r>
              <a:rPr lang="en-US" b="1" dirty="0" smtClean="0"/>
              <a:t> PowerShell window</a:t>
            </a:r>
          </a:p>
          <a:p>
            <a:pPr eaLnBrk="1" hangingPunct="1">
              <a:buFont typeface="Arial" pitchFamily="34" charset="0"/>
              <a:buChar char="•"/>
            </a:pPr>
            <a:r>
              <a:rPr lang="el-GR" b="1" dirty="0" smtClean="0"/>
              <a:t>Αν κάνεις </a:t>
            </a:r>
            <a:r>
              <a:rPr lang="en-IE" b="1" dirty="0" smtClean="0"/>
              <a:t>double click </a:t>
            </a:r>
            <a:r>
              <a:rPr lang="el-GR" b="1" dirty="0" smtClean="0"/>
              <a:t>τα </a:t>
            </a:r>
            <a:r>
              <a:rPr lang="en-IE" b="1" dirty="0" smtClean="0"/>
              <a:t>script</a:t>
            </a:r>
            <a:r>
              <a:rPr lang="en-US" b="1" dirty="0" smtClean="0"/>
              <a:t> </a:t>
            </a:r>
            <a:r>
              <a:rPr lang="el-GR" b="1" dirty="0" smtClean="0"/>
              <a:t>ανοίγουν στο </a:t>
            </a:r>
            <a:r>
              <a:rPr lang="en-IE" b="1" dirty="0" smtClean="0"/>
              <a:t>notepad</a:t>
            </a:r>
            <a:endParaRPr lang="en-US" b="1" dirty="0" smtClean="0"/>
          </a:p>
          <a:p>
            <a:pPr eaLnBrk="1" hangingPunct="1">
              <a:buFont typeface="Arial" pitchFamily="34" charset="0"/>
              <a:buChar char="•"/>
            </a:pPr>
            <a:r>
              <a:rPr lang="el-GR" b="1" dirty="0" smtClean="0"/>
              <a:t>Για να τρέξω το </a:t>
            </a:r>
            <a:r>
              <a:rPr lang="en-IE" b="1" dirty="0" smtClean="0"/>
              <a:t>script </a:t>
            </a:r>
            <a:r>
              <a:rPr lang="el-GR" b="1" dirty="0" smtClean="0"/>
              <a:t>πρέπει να είναι στη μορφή ./</a:t>
            </a:r>
            <a:r>
              <a:rPr lang="en-IE" b="1" dirty="0" smtClean="0"/>
              <a:t>SampleScript.ps1</a:t>
            </a:r>
            <a:endParaRPr lang="el-GR" b="1" dirty="0"/>
          </a:p>
        </p:txBody>
      </p:sp>
      <p:sp>
        <p:nvSpPr>
          <p:cNvPr id="2" name="Title 1"/>
          <p:cNvSpPr>
            <a:spLocks noGrp="1"/>
          </p:cNvSpPr>
          <p:nvPr>
            <p:ph type="title"/>
          </p:nvPr>
        </p:nvSpPr>
        <p:spPr>
          <a:xfrm>
            <a:off x="0" y="304800"/>
            <a:ext cx="9144000" cy="838200"/>
          </a:xfrm>
        </p:spPr>
        <p:txBody>
          <a:bodyPr/>
          <a:lstStyle/>
          <a:p>
            <a:pPr algn="ctr" eaLnBrk="1" fontAlgn="auto" hangingPunct="1">
              <a:spcAft>
                <a:spcPts val="0"/>
              </a:spcAft>
              <a:defRPr/>
            </a:pPr>
            <a:r>
              <a:rPr lang="en-US" dirty="0" smtClean="0"/>
              <a:t>Scripts</a:t>
            </a:r>
            <a:endParaRPr lang="en-US" dirty="0"/>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b="50000"/>
          <a:stretch/>
        </p:blipFill>
        <p:spPr>
          <a:xfrm>
            <a:off x="279761" y="5105400"/>
            <a:ext cx="8610601" cy="1588034"/>
          </a:xfrm>
          <a:prstGeom prst="rect">
            <a:avLst/>
          </a:prstGeom>
          <a:ln>
            <a:noFill/>
          </a:ln>
          <a:effectLst>
            <a:softEdge rad="112500"/>
          </a:effectLst>
        </p:spPr>
      </p:pic>
    </p:spTree>
    <p:extLst>
      <p:ext uri="{BB962C8B-B14F-4D97-AF65-F5344CB8AC3E}">
        <p14:creationId xmlns:p14="http://schemas.microsoft.com/office/powerpoint/2010/main" val="4013324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921118" y="2133600"/>
            <a:ext cx="7408333" cy="3450696"/>
          </a:xfrm>
        </p:spPr>
        <p:txBody>
          <a:bodyPr>
            <a:normAutofit/>
          </a:bodyPr>
          <a:lstStyle/>
          <a:p>
            <a:pPr marL="342900" indent="-342900">
              <a:buFont typeface="Arial" pitchFamily="34" charset="0"/>
              <a:buChar char="•"/>
            </a:pPr>
            <a:r>
              <a:rPr lang="el-GR" b="1" dirty="0" smtClean="0">
                <a:solidFill>
                  <a:schemeClr val="tx1"/>
                </a:solidFill>
              </a:rPr>
              <a:t>Με τη χρήση της εντολής </a:t>
            </a:r>
            <a:r>
              <a:rPr lang="en-IE" b="1" dirty="0" smtClean="0">
                <a:solidFill>
                  <a:schemeClr val="tx1"/>
                </a:solidFill>
              </a:rPr>
              <a:t>Get-</a:t>
            </a:r>
            <a:r>
              <a:rPr lang="en-IE" b="1" dirty="0" err="1" smtClean="0">
                <a:solidFill>
                  <a:schemeClr val="tx1"/>
                </a:solidFill>
              </a:rPr>
              <a:t>ExecutionPolicy</a:t>
            </a:r>
            <a:r>
              <a:rPr lang="en-IE" b="1" dirty="0" smtClean="0">
                <a:solidFill>
                  <a:schemeClr val="tx1"/>
                </a:solidFill>
              </a:rPr>
              <a:t> </a:t>
            </a:r>
            <a:r>
              <a:rPr lang="el-GR" b="1" dirty="0" smtClean="0">
                <a:solidFill>
                  <a:schemeClr val="tx1"/>
                </a:solidFill>
              </a:rPr>
              <a:t>μας εμφανίζεται το</a:t>
            </a:r>
            <a:r>
              <a:rPr lang="en-IE" b="1" dirty="0" smtClean="0">
                <a:solidFill>
                  <a:schemeClr val="tx1"/>
                </a:solidFill>
              </a:rPr>
              <a:t> </a:t>
            </a:r>
            <a:r>
              <a:rPr lang="en-IE" b="1" dirty="0" err="1" smtClean="0">
                <a:solidFill>
                  <a:schemeClr val="tx1"/>
                </a:solidFill>
              </a:rPr>
              <a:t>ExecutionPolicy</a:t>
            </a:r>
            <a:endParaRPr lang="en-IE" b="1" dirty="0" smtClean="0">
              <a:solidFill>
                <a:schemeClr val="tx1"/>
              </a:solidFill>
            </a:endParaRPr>
          </a:p>
          <a:p>
            <a:pPr marL="342900" indent="-342900">
              <a:buFont typeface="Arial" pitchFamily="34" charset="0"/>
              <a:buChar char="•"/>
            </a:pPr>
            <a:r>
              <a:rPr lang="el-GR" b="1" dirty="0" smtClean="0">
                <a:solidFill>
                  <a:schemeClr val="tx1"/>
                </a:solidFill>
              </a:rPr>
              <a:t>Διαφοροποιούμε το  </a:t>
            </a:r>
            <a:r>
              <a:rPr lang="en-IE" b="1" dirty="0" err="1" smtClean="0">
                <a:solidFill>
                  <a:schemeClr val="tx1"/>
                </a:solidFill>
              </a:rPr>
              <a:t>ExecutionPolicy</a:t>
            </a:r>
            <a:r>
              <a:rPr lang="el-GR" b="1" dirty="0" smtClean="0">
                <a:solidFill>
                  <a:schemeClr val="tx1"/>
                </a:solidFill>
              </a:rPr>
              <a:t> με τη χρήση της εντολής </a:t>
            </a:r>
            <a:r>
              <a:rPr lang="en-IE" b="1" dirty="0">
                <a:solidFill>
                  <a:schemeClr val="tx1"/>
                </a:solidFill>
              </a:rPr>
              <a:t>S</a:t>
            </a:r>
            <a:r>
              <a:rPr lang="en-IE" b="1" dirty="0" smtClean="0">
                <a:solidFill>
                  <a:schemeClr val="tx1"/>
                </a:solidFill>
              </a:rPr>
              <a:t>et-</a:t>
            </a:r>
            <a:r>
              <a:rPr lang="en-IE" b="1" dirty="0" err="1" smtClean="0">
                <a:solidFill>
                  <a:schemeClr val="tx1"/>
                </a:solidFill>
              </a:rPr>
              <a:t>ExecutionPolicy</a:t>
            </a:r>
            <a:r>
              <a:rPr lang="el-GR" b="1" dirty="0" smtClean="0">
                <a:solidFill>
                  <a:schemeClr val="tx1"/>
                </a:solidFill>
              </a:rPr>
              <a:t> </a:t>
            </a:r>
            <a:endParaRPr lang="en-IE" b="1" dirty="0" smtClean="0">
              <a:solidFill>
                <a:schemeClr val="tx1"/>
              </a:solidFill>
            </a:endParaRPr>
          </a:p>
          <a:p>
            <a:pPr marL="342900" indent="-342900">
              <a:buFont typeface="Arial" pitchFamily="34" charset="0"/>
              <a:buChar char="•"/>
            </a:pPr>
            <a:endParaRPr lang="en-IE" dirty="0" smtClean="0">
              <a:solidFill>
                <a:schemeClr val="tx1"/>
              </a:solidFill>
            </a:endParaRPr>
          </a:p>
        </p:txBody>
      </p:sp>
      <p:sp>
        <p:nvSpPr>
          <p:cNvPr id="2" name="Title 1"/>
          <p:cNvSpPr>
            <a:spLocks noGrp="1"/>
          </p:cNvSpPr>
          <p:nvPr>
            <p:ph type="title"/>
          </p:nvPr>
        </p:nvSpPr>
        <p:spPr/>
        <p:txBody>
          <a:bodyPr>
            <a:normAutofit/>
          </a:bodyPr>
          <a:lstStyle/>
          <a:p>
            <a:pPr algn="ctr"/>
            <a:r>
              <a:rPr lang="en-US" sz="3600" dirty="0"/>
              <a:t>1</a:t>
            </a:r>
            <a:r>
              <a:rPr lang="en-IE" sz="3600" b="0" dirty="0" smtClean="0"/>
              <a:t>. </a:t>
            </a:r>
            <a:r>
              <a:rPr lang="el-GR" sz="3600" b="0" dirty="0" smtClean="0"/>
              <a:t>Βασικά βήματα για</a:t>
            </a:r>
            <a:r>
              <a:rPr lang="en-US" sz="3600" b="0" dirty="0" smtClean="0"/>
              <a:t> </a:t>
            </a:r>
            <a:r>
              <a:rPr lang="el-GR" sz="3600" dirty="0" smtClean="0"/>
              <a:t>την</a:t>
            </a:r>
            <a:r>
              <a:rPr lang="en-US" sz="3600" b="0" dirty="0" smtClean="0"/>
              <a:t> </a:t>
            </a:r>
            <a:r>
              <a:rPr lang="el-GR" sz="3600" b="0" dirty="0" smtClean="0"/>
              <a:t>εκτέλεση  </a:t>
            </a:r>
            <a:r>
              <a:rPr lang="en-IE" sz="3600" b="0" dirty="0"/>
              <a:t>script</a:t>
            </a:r>
            <a:r>
              <a:rPr lang="el-GR" sz="3600" b="0" dirty="0"/>
              <a:t> </a:t>
            </a:r>
            <a:r>
              <a:rPr lang="en-IE" sz="3600" b="0" dirty="0"/>
              <a:t> </a:t>
            </a:r>
            <a:r>
              <a:rPr lang="el-GR" sz="3600" b="0" dirty="0"/>
              <a:t>στο </a:t>
            </a:r>
            <a:r>
              <a:rPr lang="en-IE" sz="3600" b="0" dirty="0" smtClean="0"/>
              <a:t>P</a:t>
            </a:r>
            <a:r>
              <a:rPr lang="en-IE" sz="3600" dirty="0" smtClean="0"/>
              <a:t>ower</a:t>
            </a:r>
            <a:r>
              <a:rPr lang="en-IE" sz="3600" b="0" dirty="0" smtClean="0"/>
              <a:t>Shell</a:t>
            </a:r>
            <a:endParaRPr lang="en-IE" dirty="0"/>
          </a:p>
        </p:txBody>
      </p:sp>
      <p:pic>
        <p:nvPicPr>
          <p:cNvPr id="2051" name="Picture 3" descr="C:\Users\Panos\Desktop\powershell\images\STEP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1" y="3733800"/>
            <a:ext cx="70104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094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381000" y="1752600"/>
            <a:ext cx="7408333" cy="3450696"/>
          </a:xfrm>
        </p:spPr>
        <p:txBody>
          <a:bodyPr>
            <a:normAutofit lnSpcReduction="10000"/>
          </a:bodyPr>
          <a:lstStyle/>
          <a:p>
            <a:pPr marL="0" indent="0" algn="l">
              <a:buNone/>
            </a:pPr>
            <a:r>
              <a:rPr lang="el-GR" b="1" dirty="0" smtClean="0">
                <a:solidFill>
                  <a:schemeClr val="tx1"/>
                </a:solidFill>
              </a:rPr>
              <a:t>Τα </a:t>
            </a:r>
            <a:r>
              <a:rPr lang="en-IE" b="1" dirty="0" err="1" smtClean="0">
                <a:solidFill>
                  <a:schemeClr val="tx1"/>
                </a:solidFill>
              </a:rPr>
              <a:t>ExecutionPolicy</a:t>
            </a:r>
            <a:r>
              <a:rPr lang="el-GR" b="1" dirty="0" smtClean="0">
                <a:solidFill>
                  <a:schemeClr val="tx1"/>
                </a:solidFill>
              </a:rPr>
              <a:t> είναι </a:t>
            </a:r>
            <a:r>
              <a:rPr lang="en-IE" b="1" dirty="0" smtClean="0">
                <a:solidFill>
                  <a:schemeClr val="tx1"/>
                </a:solidFill>
              </a:rPr>
              <a:t>:</a:t>
            </a:r>
          </a:p>
          <a:p>
            <a:pPr marL="342900" indent="-342900" algn="l">
              <a:buFont typeface="Arial" pitchFamily="34" charset="0"/>
              <a:buChar char="•"/>
            </a:pPr>
            <a:r>
              <a:rPr lang="en-IE" b="1" dirty="0" smtClean="0">
                <a:solidFill>
                  <a:schemeClr val="accent1">
                    <a:lumMod val="75000"/>
                  </a:schemeClr>
                </a:solidFill>
              </a:rPr>
              <a:t>Restricted:</a:t>
            </a:r>
            <a:r>
              <a:rPr lang="el-GR" b="1" dirty="0" smtClean="0">
                <a:solidFill>
                  <a:schemeClr val="tx1"/>
                </a:solidFill>
              </a:rPr>
              <a:t>Δεν επιτρέπει την  εκτέλεση </a:t>
            </a:r>
            <a:r>
              <a:rPr lang="en-IE" b="1" dirty="0" smtClean="0">
                <a:solidFill>
                  <a:schemeClr val="tx1"/>
                </a:solidFill>
              </a:rPr>
              <a:t>script</a:t>
            </a:r>
          </a:p>
          <a:p>
            <a:pPr marL="342900" indent="-342900" algn="l">
              <a:buFont typeface="Arial" pitchFamily="34" charset="0"/>
              <a:buChar char="•"/>
            </a:pPr>
            <a:r>
              <a:rPr lang="en-IE" b="1" dirty="0">
                <a:solidFill>
                  <a:schemeClr val="accent1">
                    <a:lumMod val="75000"/>
                  </a:schemeClr>
                </a:solidFill>
              </a:rPr>
              <a:t>All </a:t>
            </a:r>
            <a:r>
              <a:rPr lang="en-IE" b="1" dirty="0" smtClean="0">
                <a:solidFill>
                  <a:schemeClr val="accent1">
                    <a:lumMod val="75000"/>
                  </a:schemeClr>
                </a:solidFill>
              </a:rPr>
              <a:t>Signed:</a:t>
            </a:r>
            <a:r>
              <a:rPr lang="el-GR" b="1" dirty="0" smtClean="0">
                <a:solidFill>
                  <a:schemeClr val="tx1"/>
                </a:solidFill>
              </a:rPr>
              <a:t>Εκτελούνται τα </a:t>
            </a:r>
            <a:r>
              <a:rPr lang="en-IE" b="1" dirty="0" smtClean="0">
                <a:solidFill>
                  <a:schemeClr val="tx1"/>
                </a:solidFill>
              </a:rPr>
              <a:t>scripts </a:t>
            </a:r>
            <a:r>
              <a:rPr lang="el-GR" b="1" dirty="0" smtClean="0">
                <a:solidFill>
                  <a:schemeClr val="tx1"/>
                </a:solidFill>
              </a:rPr>
              <a:t>τα οποία έχουν δημιουργηθεί απο έμπιστο </a:t>
            </a:r>
            <a:r>
              <a:rPr lang="en-IE" b="1" dirty="0" smtClean="0">
                <a:solidFill>
                  <a:schemeClr val="tx1"/>
                </a:solidFill>
              </a:rPr>
              <a:t>user </a:t>
            </a:r>
          </a:p>
          <a:p>
            <a:pPr marL="342900" indent="-342900" algn="l">
              <a:buFont typeface="Arial" pitchFamily="34" charset="0"/>
              <a:buChar char="•"/>
            </a:pPr>
            <a:r>
              <a:rPr lang="en-IE" b="1" dirty="0">
                <a:solidFill>
                  <a:schemeClr val="accent1">
                    <a:lumMod val="75000"/>
                  </a:schemeClr>
                </a:solidFill>
              </a:rPr>
              <a:t>Remote </a:t>
            </a:r>
            <a:r>
              <a:rPr lang="en-IE" b="1" dirty="0" smtClean="0">
                <a:solidFill>
                  <a:schemeClr val="accent1">
                    <a:lumMod val="75000"/>
                  </a:schemeClr>
                </a:solidFill>
              </a:rPr>
              <a:t>Signed:</a:t>
            </a:r>
            <a:r>
              <a:rPr lang="el-GR" b="1" dirty="0">
                <a:solidFill>
                  <a:schemeClr val="tx1"/>
                </a:solidFill>
              </a:rPr>
              <a:t>Εκτελούνται τα </a:t>
            </a:r>
            <a:r>
              <a:rPr lang="en-IE" b="1" dirty="0">
                <a:solidFill>
                  <a:schemeClr val="tx1"/>
                </a:solidFill>
              </a:rPr>
              <a:t>scripts </a:t>
            </a:r>
            <a:r>
              <a:rPr lang="el-GR" b="1" dirty="0">
                <a:solidFill>
                  <a:schemeClr val="tx1"/>
                </a:solidFill>
              </a:rPr>
              <a:t>τα οποία έχουν δημιουργηθε</a:t>
            </a:r>
            <a:r>
              <a:rPr lang="el-GR" b="1" dirty="0" smtClean="0">
                <a:solidFill>
                  <a:schemeClr val="tx1"/>
                </a:solidFill>
              </a:rPr>
              <a:t>ί</a:t>
            </a:r>
            <a:r>
              <a:rPr lang="en-IE" b="1" dirty="0" smtClean="0">
                <a:solidFill>
                  <a:schemeClr val="tx1"/>
                </a:solidFill>
              </a:rPr>
              <a:t> </a:t>
            </a:r>
            <a:r>
              <a:rPr lang="el-GR" b="1" dirty="0" smtClean="0">
                <a:solidFill>
                  <a:schemeClr val="tx1"/>
                </a:solidFill>
              </a:rPr>
              <a:t>τοπικά ή έχουν δημιουργηθεί απο </a:t>
            </a:r>
            <a:r>
              <a:rPr lang="el-GR" b="1" dirty="0">
                <a:solidFill>
                  <a:schemeClr val="tx1"/>
                </a:solidFill>
              </a:rPr>
              <a:t>έμπιστο </a:t>
            </a:r>
            <a:r>
              <a:rPr lang="en-IE" b="1" dirty="0">
                <a:solidFill>
                  <a:schemeClr val="tx1"/>
                </a:solidFill>
              </a:rPr>
              <a:t>user </a:t>
            </a:r>
            <a:r>
              <a:rPr lang="en-IE" b="1" dirty="0" smtClean="0">
                <a:solidFill>
                  <a:schemeClr val="tx1"/>
                </a:solidFill>
              </a:rPr>
              <a:t> </a:t>
            </a:r>
          </a:p>
          <a:p>
            <a:pPr marL="342900" indent="-342900" algn="l">
              <a:buFont typeface="Arial" pitchFamily="34" charset="0"/>
              <a:buChar char="•"/>
            </a:pPr>
            <a:r>
              <a:rPr lang="en-IE" b="1" dirty="0" smtClean="0">
                <a:solidFill>
                  <a:schemeClr val="accent1">
                    <a:lumMod val="75000"/>
                  </a:schemeClr>
                </a:solidFill>
              </a:rPr>
              <a:t>Unrestricted:</a:t>
            </a:r>
            <a:r>
              <a:rPr lang="en-US" b="1" dirty="0" smtClean="0">
                <a:solidFill>
                  <a:schemeClr val="tx1"/>
                </a:solidFill>
              </a:rPr>
              <a:t>A</a:t>
            </a:r>
            <a:r>
              <a:rPr lang="el-GR" b="1" dirty="0" smtClean="0">
                <a:solidFill>
                  <a:schemeClr val="tx1"/>
                </a:solidFill>
              </a:rPr>
              <a:t>φαιρούνται όλοι οι περιορισμοί που αφορούν την  </a:t>
            </a:r>
            <a:r>
              <a:rPr lang="el-GR" b="1" dirty="0">
                <a:solidFill>
                  <a:schemeClr val="tx1"/>
                </a:solidFill>
              </a:rPr>
              <a:t>πολιτική εκτέλεσης εντολών </a:t>
            </a:r>
            <a:endParaRPr lang="en-IE" b="1" dirty="0" smtClean="0">
              <a:solidFill>
                <a:schemeClr val="tx1"/>
              </a:solidFill>
            </a:endParaRPr>
          </a:p>
        </p:txBody>
      </p:sp>
      <p:sp>
        <p:nvSpPr>
          <p:cNvPr id="2" name="Title 1"/>
          <p:cNvSpPr>
            <a:spLocks noGrp="1"/>
          </p:cNvSpPr>
          <p:nvPr>
            <p:ph type="title"/>
          </p:nvPr>
        </p:nvSpPr>
        <p:spPr/>
        <p:txBody>
          <a:bodyPr>
            <a:normAutofit/>
          </a:bodyPr>
          <a:lstStyle/>
          <a:p>
            <a:r>
              <a:rPr lang="en-US" sz="3600" dirty="0"/>
              <a:t>2</a:t>
            </a:r>
            <a:r>
              <a:rPr lang="en-IE" sz="3600" b="0" dirty="0" smtClean="0"/>
              <a:t>. </a:t>
            </a:r>
            <a:r>
              <a:rPr lang="el-GR" sz="3600" dirty="0"/>
              <a:t>Βασικά βήματα για</a:t>
            </a:r>
            <a:r>
              <a:rPr lang="en-US" sz="3600" dirty="0"/>
              <a:t> </a:t>
            </a:r>
            <a:r>
              <a:rPr lang="el-GR" sz="3600" dirty="0"/>
              <a:t>την</a:t>
            </a:r>
            <a:r>
              <a:rPr lang="en-US" sz="3600" dirty="0"/>
              <a:t> </a:t>
            </a:r>
            <a:r>
              <a:rPr lang="el-GR" sz="3600" dirty="0"/>
              <a:t>εκτέλεση  </a:t>
            </a:r>
            <a:r>
              <a:rPr lang="en-IE" sz="3600" dirty="0"/>
              <a:t>script</a:t>
            </a:r>
            <a:r>
              <a:rPr lang="el-GR" sz="3600" dirty="0"/>
              <a:t> </a:t>
            </a:r>
            <a:r>
              <a:rPr lang="en-IE" sz="3600" dirty="0"/>
              <a:t> </a:t>
            </a:r>
            <a:r>
              <a:rPr lang="el-GR" sz="3600" dirty="0"/>
              <a:t>στο </a:t>
            </a:r>
            <a:r>
              <a:rPr lang="en-IE" sz="3600" dirty="0"/>
              <a:t>PowerShell</a:t>
            </a:r>
            <a:endParaRPr lang="en-IE" dirty="0"/>
          </a:p>
        </p:txBody>
      </p:sp>
      <p:pic>
        <p:nvPicPr>
          <p:cNvPr id="3074" name="Picture 2" descr="C:\Users\Panos\Desktop\powershell\images\restrict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271" y="5070953"/>
            <a:ext cx="8124173"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3665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3794</TotalTime>
  <Words>1570</Words>
  <Application>Microsoft Office PowerPoint</Application>
  <PresentationFormat>On-screen Show (4:3)</PresentationFormat>
  <Paragraphs>288</Paragraphs>
  <Slides>41</Slides>
  <Notes>8</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Waveform</vt:lpstr>
      <vt:lpstr>   Windows PowerShell</vt:lpstr>
      <vt:lpstr>Tι είναι το Microsoft PowerShell? </vt:lpstr>
      <vt:lpstr>Background</vt:lpstr>
      <vt:lpstr>PowerShell Versions</vt:lpstr>
      <vt:lpstr>PowerShell modes</vt:lpstr>
      <vt:lpstr>PowerShell modes</vt:lpstr>
      <vt:lpstr>Scripts</vt:lpstr>
      <vt:lpstr>1. Βασικά βήματα για την εκτέλεση  script  στο PowerShell</vt:lpstr>
      <vt:lpstr>2. Βασικά βήματα για την εκτέλεση  script  στο PowerShell</vt:lpstr>
      <vt:lpstr>3. Βασικά βήματα για την εκτέλεση  script  στο PowerShell</vt:lpstr>
      <vt:lpstr>Βασικές Εντολές</vt:lpstr>
      <vt:lpstr>Βασικές Εντολές του POWERSHELL</vt:lpstr>
      <vt:lpstr>PowerPoint Presentation</vt:lpstr>
      <vt:lpstr>Get-WmiObject </vt:lpstr>
      <vt:lpstr>PowerPoint Presentation</vt:lpstr>
      <vt:lpstr>PowerPoint Presentation</vt:lpstr>
      <vt:lpstr>PowerPoint Presentation</vt:lpstr>
      <vt:lpstr>PowerPoint Presentation</vt:lpstr>
      <vt:lpstr>PowerPoint Presentation</vt:lpstr>
      <vt:lpstr>Variable Name</vt:lpstr>
      <vt:lpstr> Variable Type </vt:lpstr>
      <vt:lpstr>Declaring Variables and Type Adaptation </vt:lpstr>
      <vt:lpstr>H μεταβλητή $_</vt:lpstr>
      <vt:lpstr>Array</vt:lpstr>
      <vt:lpstr>Operators</vt:lpstr>
      <vt:lpstr>Flow Control</vt:lpstr>
      <vt:lpstr>Comparison Operators</vt:lpstr>
      <vt:lpstr>Operators for Types</vt:lpstr>
      <vt:lpstr>Regular Expressions</vt:lpstr>
      <vt:lpstr>Pipeline</vt:lpstr>
      <vt:lpstr>Stream I/O Routines</vt:lpstr>
      <vt:lpstr>Function and Write to console</vt:lpstr>
      <vt:lpstr> Σημαντικές  Διαφορές PowerShell και Bash</vt:lpstr>
      <vt:lpstr> Σημαντικές  Διαφορές PowerShell και Bash</vt:lpstr>
      <vt:lpstr> Σημαντικές  Διαφορές PowerShell και Bash</vt:lpstr>
      <vt:lpstr> Σημαντικές  Διαφορές PowerShell και Bash</vt:lpstr>
      <vt:lpstr> awk in PowerShell</vt:lpstr>
      <vt:lpstr>Αντίστοιχα στο PowerShell</vt:lpstr>
      <vt:lpstr>PowesShell --where is grep???</vt:lpstr>
      <vt:lpstr>Demo  Εργασίας</vt:lpstr>
      <vt:lpstr>  Τέλος παρουσίασης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dsfsdffsd</dc:title>
  <dc:creator>Panos</dc:creator>
  <cp:lastModifiedBy>user</cp:lastModifiedBy>
  <cp:revision>121</cp:revision>
  <dcterms:created xsi:type="dcterms:W3CDTF">2006-08-16T00:00:00Z</dcterms:created>
  <dcterms:modified xsi:type="dcterms:W3CDTF">2014-04-28T12:17:38Z</dcterms:modified>
</cp:coreProperties>
</file>