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4" r:id="rId5"/>
    <p:sldId id="260" r:id="rId6"/>
    <p:sldId id="263" r:id="rId7"/>
    <p:sldId id="270" r:id="rId8"/>
    <p:sldId id="261" r:id="rId9"/>
    <p:sldId id="262" r:id="rId10"/>
    <p:sldId id="273" r:id="rId11"/>
    <p:sldId id="269" r:id="rId12"/>
    <p:sldId id="276" r:id="rId13"/>
    <p:sldId id="274" r:id="rId14"/>
    <p:sldId id="275" r:id="rId15"/>
    <p:sldId id="268" r:id="rId16"/>
    <p:sldId id="271" r:id="rId17"/>
    <p:sldId id="272" r:id="rId18"/>
    <p:sldId id="265" r:id="rId19"/>
    <p:sldId id="266" r:id="rId20"/>
    <p:sldId id="267" r:id="rId21"/>
    <p:sldId id="278" r:id="rId22"/>
    <p:sldId id="279" r:id="rId23"/>
    <p:sldId id="277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tte" initials="J" lastIdx="1" clrIdx="0">
    <p:extLst/>
  </p:cmAuthor>
  <p:cmAuthor id="2" name="Stefanos" initials="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B1301"/>
    <a:srgbClr val="631D4A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078" autoAdjust="0"/>
  </p:normalViewPr>
  <p:slideViewPr>
    <p:cSldViewPr snapToGrid="0">
      <p:cViewPr>
        <p:scale>
          <a:sx n="54" d="100"/>
          <a:sy n="54" d="100"/>
        </p:scale>
        <p:origin x="-1344" y="-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C7F5-27E2-4784-83E9-0B09CE5A3A26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8B4EE-D1B3-48A5-B4DE-D939914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old/node/129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n-GB" baseline="0" dirty="0" smtClean="0"/>
              <a:t>project </a:t>
            </a:r>
            <a:r>
              <a:rPr lang="el-GR" baseline="0" dirty="0" smtClean="0"/>
              <a:t>μας αφορά την υλοποίηση της </a:t>
            </a:r>
            <a:r>
              <a:rPr lang="en-GB" baseline="0" dirty="0" smtClean="0"/>
              <a:t>AS2</a:t>
            </a:r>
            <a:r>
              <a:rPr lang="el-GR" baseline="0" dirty="0" smtClean="0"/>
              <a:t> που είχαμε στα πλαίσια του μαθήματος στην γλώσσα προγραμματισμού </a:t>
            </a:r>
            <a:r>
              <a:rPr lang="en-GB" baseline="0" dirty="0" smtClean="0"/>
              <a:t>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aseline="0" dirty="0" smtClean="0"/>
              <a:t>Η </a:t>
            </a:r>
            <a:r>
              <a:rPr lang="en-GB" baseline="0" dirty="0" smtClean="0"/>
              <a:t>Scala </a:t>
            </a:r>
            <a:r>
              <a:rPr lang="el-GR" baseline="0" dirty="0" smtClean="0"/>
              <a:t>είναι και </a:t>
            </a:r>
            <a:r>
              <a:rPr lang="en-GB" baseline="0" dirty="0" smtClean="0"/>
              <a:t>scripting </a:t>
            </a:r>
            <a:r>
              <a:rPr lang="el-GR" baseline="0" dirty="0" smtClean="0"/>
              <a:t>προγραμματισμός γιατί χαρακτηρίζεται από τα παρακάτω:</a:t>
            </a:r>
          </a:p>
          <a:p>
            <a:endParaRPr lang="el-GR" baseline="0" dirty="0" smtClean="0"/>
          </a:p>
          <a:p>
            <a:r>
              <a:rPr lang="en-GB" baseline="0" dirty="0" smtClean="0"/>
              <a:t>Expressive: </a:t>
            </a:r>
            <a:r>
              <a:rPr lang="el-GR" baseline="0" dirty="0" smtClean="0"/>
              <a:t>μπορούν να γίνουν πολλά πράγματα, να εκφράσει πολλά </a:t>
            </a:r>
            <a:endParaRPr lang="en-GB" baseline="0" dirty="0" smtClean="0"/>
          </a:p>
          <a:p>
            <a:r>
              <a:rPr lang="en-GB" baseline="0" dirty="0" smtClean="0"/>
              <a:t>Terse: </a:t>
            </a:r>
            <a:r>
              <a:rPr lang="el-GR" baseline="0" dirty="0" smtClean="0"/>
              <a:t>πιο </a:t>
            </a:r>
            <a:r>
              <a:rPr lang="el-GR" baseline="0" dirty="0" err="1" smtClean="0"/>
              <a:t>λητή</a:t>
            </a:r>
            <a:r>
              <a:rPr lang="en-GB" baseline="0" dirty="0" smtClean="0"/>
              <a:t> </a:t>
            </a:r>
            <a:r>
              <a:rPr lang="el-GR" baseline="0" dirty="0" smtClean="0"/>
              <a:t>σε σχέση με άλλες γλώσσες ….</a:t>
            </a:r>
          </a:p>
          <a:p>
            <a:endParaRPr lang="el-GR" baseline="0" dirty="0" smtClean="0"/>
          </a:p>
          <a:p>
            <a:r>
              <a:rPr lang="en-GB" baseline="0" dirty="0" smtClean="0"/>
              <a:t>Duck: </a:t>
            </a:r>
            <a:r>
              <a:rPr lang="el-GR" baseline="0" dirty="0" smtClean="0"/>
              <a:t>Καθώς πληκτρολογείς εμφανίζει </a:t>
            </a:r>
            <a:r>
              <a:rPr lang="en-GB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διαθέτει ένα ενσωματωμένο γενικό πρότυπο μηχανισμό ταιριάσματος. Ο μηχανισμός</a:t>
            </a:r>
            <a:r>
              <a:rPr lang="el-GR" baseline="0" dirty="0" smtClean="0"/>
              <a:t> αυτός </a:t>
            </a:r>
            <a:r>
              <a:rPr lang="el-GR" dirty="0" smtClean="0"/>
              <a:t> επιτρέπει το</a:t>
            </a:r>
            <a:r>
              <a:rPr lang="el-GR" baseline="0" dirty="0" smtClean="0"/>
              <a:t> ταίριασμα οποιουδήποτε τύπου δεδομένων </a:t>
            </a:r>
            <a:r>
              <a:rPr lang="el-GR" dirty="0" smtClean="0"/>
              <a:t>με μια πολιτική πρώτου</a:t>
            </a:r>
            <a:r>
              <a:rPr lang="el-GR" baseline="0" dirty="0" smtClean="0"/>
              <a:t> ταιριάσματος. </a:t>
            </a:r>
            <a:r>
              <a:rPr lang="el-GR" dirty="0" smtClean="0"/>
              <a:t>Εδώ είναι ένα μικρό παράδειγμα που δείχνει πώς να </a:t>
            </a:r>
            <a:r>
              <a:rPr lang="el-GR" dirty="0" err="1" smtClean="0"/>
              <a:t>ταιριάζεται</a:t>
            </a:r>
            <a:r>
              <a:rPr lang="el-GR" dirty="0" smtClean="0"/>
              <a:t> με μια ακέραια τιμή.</a:t>
            </a:r>
          </a:p>
          <a:p>
            <a:endParaRPr lang="el-GR" dirty="0" smtClean="0"/>
          </a:p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n-US" baseline="0" dirty="0" smtClean="0"/>
              <a:t>block </a:t>
            </a:r>
            <a:r>
              <a:rPr lang="el-GR" baseline="0" dirty="0" smtClean="0"/>
              <a:t> με το </a:t>
            </a:r>
            <a:r>
              <a:rPr lang="en-US" baseline="0" dirty="0" smtClean="0"/>
              <a:t>case </a:t>
            </a:r>
            <a:r>
              <a:rPr lang="el-GR" baseline="0" dirty="0" smtClean="0"/>
              <a:t>Που βλέπουμε </a:t>
            </a:r>
            <a:r>
              <a:rPr lang="el-GR" baseline="0" dirty="0" err="1" smtClean="0"/>
              <a:t>αντοιστιχεί</a:t>
            </a:r>
            <a:r>
              <a:rPr lang="el-GR" baseline="0" dirty="0" smtClean="0"/>
              <a:t> ένα ακέραιο με ένα </a:t>
            </a:r>
            <a:r>
              <a:rPr lang="el-GR" baseline="0" dirty="0" err="1" smtClean="0"/>
              <a:t>εκτύπωμα</a:t>
            </a:r>
            <a:r>
              <a:rPr lang="el-GR" baseline="0" dirty="0" smtClean="0"/>
              <a:t>.</a:t>
            </a: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currying 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ένας εύκολος τρόπος να καθορίσουμε εξειδικευμένες συναρτήσεις όπου έχουν σαν παράμετρο μια λίστα παραμέτρων.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Δηλαδή μετατρέπει μια συνάρτηση που παίρνει πολλαπλές παραμέτρους σε μια αλυσίδα από συναρτήσεις, όπου η κάθε μια λαμβάνει μία μόνο παράμετρο.</a:t>
            </a:r>
          </a:p>
          <a:p>
            <a:endParaRPr lang="el-G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dirty="0" smtClean="0"/>
              <a:t>Ανάλογα με τις ανάγκες μας</a:t>
            </a:r>
            <a:r>
              <a:rPr lang="el-GR" baseline="0" dirty="0" smtClean="0"/>
              <a:t> μ</a:t>
            </a:r>
            <a:r>
              <a:rPr lang="el-GR" dirty="0" smtClean="0"/>
              <a:t>πορούμε να ορίσουμε περισσότερες από δύο παραμέτρους, σε μια </a:t>
            </a:r>
            <a:r>
              <a:rPr lang="en-US" dirty="0" smtClean="0"/>
              <a:t>currying </a:t>
            </a:r>
            <a:r>
              <a:rPr lang="el-GR" dirty="0" smtClean="0"/>
              <a:t>συνάρτηση</a:t>
            </a:r>
            <a:r>
              <a:rPr lang="el-GR" baseline="0" dirty="0" smtClean="0"/>
              <a:t> όπως φαίνεται και στο παράδειγμα</a:t>
            </a:r>
            <a:r>
              <a:rPr lang="el-G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είναι εξοπλισμένη με</a:t>
            </a:r>
            <a:r>
              <a:rPr lang="el-GR" baseline="0" dirty="0" smtClean="0"/>
              <a:t> </a:t>
            </a:r>
            <a:r>
              <a:rPr lang="el-GR" dirty="0" smtClean="0"/>
              <a:t>σύστημα εκφραστικού</a:t>
            </a:r>
            <a:r>
              <a:rPr lang="el-GR" baseline="0" dirty="0" smtClean="0"/>
              <a:t> </a:t>
            </a:r>
            <a:r>
              <a:rPr lang="el-GR" dirty="0" smtClean="0"/>
              <a:t>τύπου που επιβάλλει στατικά ότι οι αφαιρέσεις χρησιμοποιούνται με ένα ασφαλές και συνεκτικό τρόπο. Ειδικότερα, το σύστημα υποστηρίζει τύπους</a:t>
            </a:r>
            <a:r>
              <a:rPr lang="el-GR" baseline="0" dirty="0" smtClean="0"/>
              <a:t> όπως</a:t>
            </a:r>
            <a:r>
              <a:rPr lang="el-GR" dirty="0" smtClean="0"/>
              <a:t>: </a:t>
            </a:r>
          </a:p>
          <a:p>
            <a:r>
              <a:rPr lang="en-US" dirty="0" smtClean="0"/>
              <a:t>Generic</a:t>
            </a:r>
            <a:r>
              <a:rPr lang="en-US" baseline="0" dirty="0" smtClean="0"/>
              <a:t> </a:t>
            </a:r>
            <a:r>
              <a:rPr lang="el-GR" baseline="0" dirty="0" smtClean="0"/>
              <a:t>κλάσεις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variance annotations</a:t>
            </a:r>
            <a:endParaRPr lang="el-G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dirty="0" smtClean="0"/>
              <a:t>Τύπους</a:t>
            </a:r>
            <a:r>
              <a:rPr lang="el-GR" baseline="0" dirty="0" smtClean="0"/>
              <a:t> </a:t>
            </a:r>
            <a:r>
              <a:rPr lang="el-GR" dirty="0" smtClean="0"/>
              <a:t>άνω και κάτω ορίων</a:t>
            </a:r>
          </a:p>
          <a:p>
            <a:r>
              <a:rPr lang="el-GR" dirty="0" smtClean="0"/>
              <a:t>εσωτερικές κλάσεις και αφηρημένους κλάσεις</a:t>
            </a:r>
            <a:r>
              <a:rPr lang="el-GR" baseline="0" dirty="0" smtClean="0"/>
              <a:t> </a:t>
            </a:r>
            <a:r>
              <a:rPr lang="el-GR" dirty="0" smtClean="0"/>
              <a:t>ως μέλη αντικείμενου, </a:t>
            </a:r>
          </a:p>
          <a:p>
            <a:r>
              <a:rPr lang="el-GR" dirty="0" smtClean="0"/>
              <a:t>ένωση των τύπων, </a:t>
            </a:r>
          </a:p>
          <a:p>
            <a:r>
              <a:rPr lang="el-GR" dirty="0" smtClean="0"/>
              <a:t>ρητά </a:t>
            </a:r>
            <a:r>
              <a:rPr lang="el-GR" dirty="0" err="1" smtClean="0"/>
              <a:t>αυτοαναφερόμενες</a:t>
            </a:r>
            <a:r>
              <a:rPr lang="el-GR" baseline="0" dirty="0" smtClean="0"/>
              <a:t> κλάσεις</a:t>
            </a:r>
            <a:r>
              <a:rPr lang="el-GR" dirty="0" smtClean="0"/>
              <a:t>,</a:t>
            </a:r>
          </a:p>
          <a:p>
            <a:r>
              <a:rPr lang="el-GR" dirty="0" smtClean="0"/>
              <a:t>και πολυμορφικές μεθόδους.</a:t>
            </a:r>
          </a:p>
          <a:p>
            <a:endParaRPr lang="el-GR" dirty="0" smtClean="0"/>
          </a:p>
          <a:p>
            <a:r>
              <a:rPr lang="el-GR" dirty="0" smtClean="0"/>
              <a:t>Στο παράδειγμα που ακολουθεί</a:t>
            </a:r>
            <a:r>
              <a:rPr lang="el-GR" baseline="0" dirty="0" smtClean="0"/>
              <a:t> βλέπουμε την μεταβλητή </a:t>
            </a:r>
            <a:r>
              <a:rPr lang="en-US" baseline="0" dirty="0" smtClean="0"/>
              <a:t>cities </a:t>
            </a:r>
            <a:r>
              <a:rPr lang="el-GR" baseline="0" dirty="0" smtClean="0"/>
              <a:t>περιέχει τα ζεύγη </a:t>
            </a:r>
            <a:r>
              <a:rPr lang="en-US" baseline="0" dirty="0" smtClean="0"/>
              <a:t>Paris-France </a:t>
            </a:r>
            <a:r>
              <a:rPr lang="el-GR" baseline="0" dirty="0" smtClean="0"/>
              <a:t>και </a:t>
            </a:r>
            <a:r>
              <a:rPr lang="en-US" baseline="0" dirty="0" smtClean="0"/>
              <a:t>San Francisco-USA </a:t>
            </a:r>
            <a:r>
              <a:rPr lang="el-GR" baseline="0" dirty="0" smtClean="0"/>
              <a:t>όπου στην συνέχεια προστίθεται το ζεύγος</a:t>
            </a:r>
          </a:p>
          <a:p>
            <a:r>
              <a:rPr lang="en-US" baseline="0" dirty="0" smtClean="0"/>
              <a:t>Tokyo-Japan.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Επίσης βλέπουμε μία λίστα </a:t>
            </a:r>
            <a:r>
              <a:rPr lang="en-US" baseline="0" dirty="0" smtClean="0"/>
              <a:t>people </a:t>
            </a:r>
            <a:r>
              <a:rPr lang="el-GR" baseline="0" dirty="0" smtClean="0"/>
              <a:t>με τα στοιχεία κάποιων ανθρώπων τα οποία εκτυπώνονται με ένα </a:t>
            </a:r>
            <a:r>
              <a:rPr lang="en-US" baseline="0" dirty="0" smtClean="0"/>
              <a:t>for-loop</a:t>
            </a:r>
            <a:r>
              <a:rPr lang="el-GR" baseline="0" dirty="0" smtClean="0"/>
              <a:t> μόνο αν η τριάδα όνομα-ηλικία-πόλη, περιέχει κάποια πόλη. Το </a:t>
            </a:r>
            <a:r>
              <a:rPr lang="en-US" baseline="0" dirty="0" smtClean="0"/>
              <a:t>for-loop</a:t>
            </a:r>
            <a:r>
              <a:rPr lang="el-GR" baseline="0" dirty="0" smtClean="0"/>
              <a:t> στην συγκεκριμένη περίπτωση είναι τα αντίστοιχο του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</a:t>
            </a:r>
            <a:r>
              <a:rPr lang="el-GR" baseline="0" dirty="0" smtClean="0"/>
              <a:t>στην </a:t>
            </a:r>
            <a:r>
              <a:rPr lang="en-US" baseline="0" dirty="0" smtClean="0"/>
              <a:t>Java</a:t>
            </a:r>
            <a:r>
              <a:rPr lang="el-GR" baseline="0" dirty="0" smtClean="0"/>
              <a:t>.</a:t>
            </a: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Ναι</a:t>
            </a:r>
            <a:r>
              <a:rPr lang="el-GR" baseline="0" dirty="0" smtClean="0"/>
              <a:t> </a:t>
            </a:r>
            <a:r>
              <a:rPr lang="el-GR" baseline="0" dirty="0" smtClean="0"/>
              <a:t>η </a:t>
            </a:r>
            <a:r>
              <a:rPr lang="en-US" baseline="0" dirty="0" smtClean="0"/>
              <a:t>Scala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statically typed </a:t>
            </a:r>
            <a:r>
              <a:rPr lang="el-GR" baseline="0" dirty="0" smtClean="0"/>
              <a:t>γλώσσα, και  ελέγχεται κατά την </a:t>
            </a:r>
            <a:r>
              <a:rPr lang="el-GR" baseline="0" dirty="0" err="1" smtClean="0"/>
              <a:t>μεταγλώτισση</a:t>
            </a:r>
            <a:r>
              <a:rPr lang="el-GR" baseline="0" dirty="0" smtClean="0"/>
              <a:t>. Αλλά </a:t>
            </a:r>
            <a:r>
              <a:rPr lang="el-GR" baseline="0" dirty="0" err="1" smtClean="0"/>
              <a:t>μπορρούμε</a:t>
            </a:r>
            <a:r>
              <a:rPr lang="el-GR" baseline="0" dirty="0" smtClean="0"/>
              <a:t> να δημιουργήσουμε για συνάρτηση που λαμβάνει  μια αναμενόμενη πάπια. Αλλά κατά την </a:t>
            </a:r>
            <a:r>
              <a:rPr lang="el-GR" baseline="0" dirty="0" err="1" smtClean="0"/>
              <a:t>μεταγλωτιση</a:t>
            </a:r>
            <a:r>
              <a:rPr lang="el-GR" baseline="0" dirty="0" smtClean="0"/>
              <a:t>, θα πρέπει να ελέγχεται ότι  κάτι που έχει περαστεί πραγματικά είναι σαν πάπια.</a:t>
            </a:r>
          </a:p>
          <a:p>
            <a:r>
              <a:rPr lang="en-US" baseline="0" dirty="0" err="1" smtClean="0"/>
              <a:t>Rito</a:t>
            </a:r>
            <a:endParaRPr lang="el-GR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 EXIGISO PARADIGMA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http://java.dzone.com/articles/duck-typing-scala-structural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Όπως</a:t>
            </a:r>
            <a:r>
              <a:rPr lang="el-GR" baseline="0" dirty="0" smtClean="0"/>
              <a:t> </a:t>
            </a:r>
            <a:r>
              <a:rPr lang="el-GR" baseline="0" dirty="0" smtClean="0"/>
              <a:t>και σε όλες τις γλώσσες έτσι και στην </a:t>
            </a:r>
            <a:r>
              <a:rPr lang="en-US" baseline="0" dirty="0" smtClean="0"/>
              <a:t>Scala </a:t>
            </a:r>
            <a:r>
              <a:rPr lang="el-GR" baseline="0" dirty="0" smtClean="0"/>
              <a:t>έχουμε τους ίδιους τύπους δεδομένων.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l-GR" dirty="0" smtClean="0"/>
              <a:t>πρώτο</a:t>
            </a:r>
            <a:r>
              <a:rPr lang="el-GR" baseline="0" dirty="0" smtClean="0"/>
              <a:t> παράδειγμα σε </a:t>
            </a:r>
            <a:r>
              <a:rPr lang="en-US" baseline="0" dirty="0" smtClean="0"/>
              <a:t>Scala </a:t>
            </a:r>
            <a:r>
              <a:rPr lang="el-GR" baseline="0" dirty="0" smtClean="0"/>
              <a:t>όπως και σε όλες. Το </a:t>
            </a:r>
            <a:r>
              <a:rPr lang="en-US" baseline="0" dirty="0" smtClean="0"/>
              <a:t>Hello World. </a:t>
            </a:r>
            <a:r>
              <a:rPr lang="el-GR" baseline="0" dirty="0" smtClean="0"/>
              <a:t> Βλέπουμε την δημιουργία </a:t>
            </a:r>
            <a:r>
              <a:rPr lang="en-US" baseline="0" dirty="0" smtClean="0"/>
              <a:t>Object Hello World </a:t>
            </a:r>
            <a:r>
              <a:rPr lang="el-GR" baseline="0" dirty="0" smtClean="0"/>
              <a:t>και για να δηλωθεί η </a:t>
            </a:r>
            <a:r>
              <a:rPr lang="en-US" baseline="0" dirty="0" smtClean="0"/>
              <a:t>main me to </a:t>
            </a:r>
            <a:r>
              <a:rPr lang="en-US" baseline="0" dirty="0" err="1" smtClean="0"/>
              <a:t>def</a:t>
            </a:r>
            <a:r>
              <a:rPr lang="el-GR" baseline="0" dirty="0" smtClean="0"/>
              <a:t> (</a:t>
            </a:r>
            <a:r>
              <a:rPr lang="en-US" baseline="0" dirty="0" smtClean="0"/>
              <a:t>define),  </a:t>
            </a:r>
            <a:r>
              <a:rPr lang="el-GR" baseline="0" dirty="0" smtClean="0"/>
              <a:t>όπως και σε όλα τα </a:t>
            </a:r>
            <a:r>
              <a:rPr lang="en-US" baseline="0" dirty="0" smtClean="0"/>
              <a:t>functions </a:t>
            </a:r>
            <a:r>
              <a:rPr lang="el-GR" baseline="0" dirty="0" smtClean="0"/>
              <a:t>της.</a:t>
            </a:r>
          </a:p>
          <a:p>
            <a:endParaRPr lang="el-GR" baseline="0" dirty="0" smtClean="0"/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/Val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2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r>
              <a:rPr lang="el-GR" baseline="0" dirty="0" smtClean="0"/>
              <a:t> </a:t>
            </a:r>
            <a:r>
              <a:rPr lang="en-US" baseline="0" dirty="0" smtClean="0"/>
              <a:t>if-</a:t>
            </a:r>
            <a:r>
              <a:rPr lang="en-US" baseline="0" dirty="0" err="1" smtClean="0"/>
              <a:t>statmenent</a:t>
            </a:r>
            <a:r>
              <a:rPr lang="el-GR" baseline="0" dirty="0" smtClean="0"/>
              <a:t> </a:t>
            </a:r>
            <a:r>
              <a:rPr lang="en-US" baseline="0" dirty="0" smtClean="0"/>
              <a:t>else </a:t>
            </a:r>
            <a:r>
              <a:rPr lang="el-GR" baseline="0" dirty="0" smtClean="0"/>
              <a:t>και </a:t>
            </a:r>
            <a:r>
              <a:rPr lang="en-US" baseline="0" dirty="0" smtClean="0"/>
              <a:t>for</a:t>
            </a:r>
            <a:r>
              <a:rPr lang="el-GR" baseline="0" dirty="0" smtClean="0"/>
              <a:t>, παρόμοια με τις άλλες γλώσσες προγραμματισμού.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Ακολουθεί </a:t>
            </a:r>
            <a:r>
              <a:rPr lang="el-GR" dirty="0" smtClean="0"/>
              <a:t>η σύγκριση …</a:t>
            </a:r>
          </a:p>
          <a:p>
            <a:endParaRPr lang="el-GR" dirty="0" smtClean="0"/>
          </a:p>
          <a:p>
            <a:r>
              <a:rPr lang="en-GB" dirty="0" smtClean="0"/>
              <a:t>Scala:</a:t>
            </a:r>
            <a:r>
              <a:rPr lang="en-GB" baseline="0" dirty="0" smtClean="0"/>
              <a:t> </a:t>
            </a:r>
            <a:r>
              <a:rPr lang="el-GR" baseline="0" dirty="0" smtClean="0"/>
              <a:t>Οι </a:t>
            </a:r>
            <a:r>
              <a:rPr lang="el-GR" baseline="0" dirty="0" err="1" smtClean="0"/>
              <a:t>μεθόδοι</a:t>
            </a:r>
            <a:r>
              <a:rPr lang="el-GR" baseline="0" dirty="0" smtClean="0"/>
              <a:t> ορίζονται με το </a:t>
            </a:r>
            <a:r>
              <a:rPr lang="en-GB" baseline="0" dirty="0" err="1" smtClean="0"/>
              <a:t>def</a:t>
            </a:r>
            <a:r>
              <a:rPr lang="el-GR" baseline="0" dirty="0" smtClean="0"/>
              <a:t> στην αρχή</a:t>
            </a:r>
          </a:p>
          <a:p>
            <a:r>
              <a:rPr lang="el-GR" baseline="0" dirty="0" smtClean="0"/>
              <a:t>= ακολουθεί το σώμα της μεθόδου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Απλοποιημένος ορισμός της πιο πάνω μεθόδου, χωρίς παραμέτρους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0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endParaRPr lang="el-GR" baseline="0" dirty="0" smtClean="0"/>
          </a:p>
          <a:p>
            <a:r>
              <a:rPr lang="el-GR" baseline="0" dirty="0" smtClean="0"/>
              <a:t>κλάση </a:t>
            </a:r>
            <a:r>
              <a:rPr lang="en-GB" baseline="0" dirty="0" smtClean="0"/>
              <a:t>Sample</a:t>
            </a:r>
            <a:endParaRPr lang="el-GR" baseline="0" dirty="0" smtClean="0"/>
          </a:p>
          <a:p>
            <a:r>
              <a:rPr lang="en-GB" baseline="0" dirty="0" smtClean="0"/>
              <a:t>2 </a:t>
            </a:r>
            <a:r>
              <a:rPr lang="el-GR" baseline="0" dirty="0" smtClean="0"/>
              <a:t>μεταβλητές</a:t>
            </a:r>
          </a:p>
          <a:p>
            <a:r>
              <a:rPr lang="el-GR" baseline="0" dirty="0" smtClean="0"/>
              <a:t>κατασκευαστής</a:t>
            </a:r>
          </a:p>
          <a:p>
            <a:r>
              <a:rPr lang="el-GR" baseline="0" dirty="0" smtClean="0"/>
              <a:t>2 </a:t>
            </a:r>
            <a:r>
              <a:rPr lang="el-GR" baseline="0" dirty="0" err="1" smtClean="0"/>
              <a:t>μεθόδοι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n-GB" baseline="0" dirty="0" smtClean="0"/>
              <a:t>Scala: </a:t>
            </a:r>
            <a:endParaRPr lang="el-GR" baseline="0" dirty="0" smtClean="0"/>
          </a:p>
          <a:p>
            <a:r>
              <a:rPr lang="el-GR" baseline="0" dirty="0" smtClean="0"/>
              <a:t>κλάση </a:t>
            </a:r>
            <a:r>
              <a:rPr lang="en-GB" baseline="0" dirty="0" smtClean="0"/>
              <a:t>Sample</a:t>
            </a:r>
            <a:endParaRPr lang="el-GR" baseline="0" dirty="0" smtClean="0"/>
          </a:p>
          <a:p>
            <a:r>
              <a:rPr lang="el-GR" baseline="0" dirty="0" smtClean="0"/>
              <a:t>2 μεταβλητές τις λαμβάνει ως παραμέτρους</a:t>
            </a:r>
          </a:p>
          <a:p>
            <a:r>
              <a:rPr lang="el-GR" baseline="0" dirty="0" smtClean="0"/>
              <a:t>ορισμός συνάρτησης </a:t>
            </a:r>
            <a:r>
              <a:rPr lang="en-GB" baseline="0" dirty="0" err="1" smtClean="0"/>
              <a:t>instMeth</a:t>
            </a:r>
            <a:r>
              <a:rPr lang="el-GR" baseline="0" dirty="0" smtClean="0"/>
              <a:t> (επιστροφή 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, </a:t>
            </a:r>
            <a:r>
              <a:rPr lang="el-GR" baseline="0" dirty="0" smtClean="0"/>
              <a:t>σώμα συνάρτησης: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x+y</a:t>
            </a:r>
            <a:r>
              <a:rPr lang="el-GR" baseline="0" dirty="0" smtClean="0"/>
              <a:t>, επιστροφή 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Static</a:t>
            </a:r>
            <a:r>
              <a:rPr lang="el-GR" baseline="0" dirty="0" smtClean="0"/>
              <a:t> μέθοδος σε</a:t>
            </a:r>
            <a:r>
              <a:rPr lang="en-GB" baseline="0" dirty="0" smtClean="0"/>
              <a:t> Java -&gt; </a:t>
            </a:r>
            <a:r>
              <a:rPr lang="el-GR" baseline="0" dirty="0" smtClean="0"/>
              <a:t>ΔΕΝ υπάρχουν </a:t>
            </a:r>
            <a:r>
              <a:rPr lang="en-GB" baseline="0" dirty="0" smtClean="0"/>
              <a:t>static</a:t>
            </a:r>
            <a:r>
              <a:rPr lang="el-GR" baseline="0" dirty="0" smtClean="0"/>
              <a:t> στη</a:t>
            </a:r>
            <a:r>
              <a:rPr lang="en-GB" baseline="0" dirty="0" smtClean="0"/>
              <a:t> Scala  =&gt; </a:t>
            </a:r>
            <a:r>
              <a:rPr lang="el-GR" baseline="0" dirty="0" smtClean="0"/>
              <a:t>δημιουργούμε Αντικείμενο </a:t>
            </a:r>
            <a:r>
              <a:rPr lang="en-GB" baseline="0" dirty="0" smtClean="0"/>
              <a:t>Sample</a:t>
            </a:r>
            <a:r>
              <a:rPr lang="el-GR" baseline="0" dirty="0" smtClean="0"/>
              <a:t> και μέσα σε αυτό ορίζουμε την συνάρτηση </a:t>
            </a:r>
            <a:r>
              <a:rPr lang="en-GB" baseline="0" dirty="0" smtClean="0"/>
              <a:t>static</a:t>
            </a:r>
            <a:endParaRPr lang="el-G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Στην </a:t>
            </a:r>
            <a:r>
              <a:rPr lang="el-GR" dirty="0" smtClean="0"/>
              <a:t>παρουσίαση</a:t>
            </a:r>
            <a:r>
              <a:rPr lang="en-GB" dirty="0" smtClean="0"/>
              <a:t> </a:t>
            </a:r>
            <a:r>
              <a:rPr lang="el-GR" dirty="0" smtClean="0"/>
              <a:t>που</a:t>
            </a:r>
            <a:r>
              <a:rPr lang="el-GR" baseline="0" dirty="0" smtClean="0"/>
              <a:t> ακολουθεί</a:t>
            </a:r>
            <a:r>
              <a:rPr lang="el-GR" dirty="0" smtClean="0"/>
              <a:t> θα δούμε τα εξής:</a:t>
            </a:r>
            <a:endParaRPr lang="en-GB" baseline="0" dirty="0" smtClean="0"/>
          </a:p>
          <a:p>
            <a:r>
              <a:rPr lang="en-GB" baseline="0" dirty="0" smtClean="0"/>
              <a:t>	</a:t>
            </a:r>
            <a:r>
              <a:rPr lang="el-GR" baseline="0" dirty="0" smtClean="0"/>
              <a:t>Πλατφόρμες που υποστηρίζουν την </a:t>
            </a:r>
            <a:r>
              <a:rPr lang="en-GB" baseline="0" dirty="0" smtClean="0"/>
              <a:t>Scala </a:t>
            </a:r>
            <a:r>
              <a:rPr lang="el-GR" baseline="0" dirty="0" smtClean="0"/>
              <a:t>καθώς και την άδεια λογισμικού που χρησιμοποιεί</a:t>
            </a:r>
          </a:p>
          <a:p>
            <a:r>
              <a:rPr lang="el-GR" baseline="0" dirty="0" smtClean="0"/>
              <a:t>	Περιγραφή κάποιων βασικών χαρακτηριστικών: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baseline="0" dirty="0" smtClean="0"/>
              <a:t>		</a:t>
            </a:r>
            <a:r>
              <a:rPr lang="en-GB" baseline="0" dirty="0" smtClean="0"/>
              <a:t>Scala</a:t>
            </a:r>
            <a:r>
              <a:rPr lang="el-GR" baseline="0" dirty="0" smtClean="0"/>
              <a:t>: </a:t>
            </a:r>
            <a:r>
              <a:rPr lang="el-GR" baseline="0" dirty="0" err="1" smtClean="0"/>
              <a:t>Αντικειμενοστρέφεια</a:t>
            </a:r>
            <a:r>
              <a:rPr lang="el-GR" baseline="0" dirty="0" smtClean="0"/>
              <a:t>, Συναρτησιακός, </a:t>
            </a:r>
            <a:r>
              <a:rPr lang="en-GB" baseline="0" dirty="0" smtClean="0"/>
              <a:t>Scripting</a:t>
            </a:r>
            <a:r>
              <a:rPr lang="el-GR" baseline="0" dirty="0" smtClean="0"/>
              <a:t>, </a:t>
            </a:r>
            <a:endParaRPr lang="en-GB" baseline="0" dirty="0" smtClean="0"/>
          </a:p>
          <a:p>
            <a:r>
              <a:rPr lang="en-GB" baseline="0" dirty="0" smtClean="0"/>
              <a:t>	</a:t>
            </a:r>
            <a:r>
              <a:rPr lang="el-GR" baseline="0" dirty="0" smtClean="0"/>
              <a:t>	Συναρτησιακός προγραμματισμός: </a:t>
            </a:r>
            <a:r>
              <a:rPr lang="en-GB" baseline="0" dirty="0" smtClean="0"/>
              <a:t>pattern match, currying</a:t>
            </a:r>
            <a:endParaRPr lang="el-GR" baseline="0" dirty="0" smtClean="0"/>
          </a:p>
          <a:p>
            <a:r>
              <a:rPr lang="el-GR" baseline="0" dirty="0" smtClean="0"/>
              <a:t>		</a:t>
            </a:r>
            <a:r>
              <a:rPr lang="en-GB" baseline="0" dirty="0" smtClean="0"/>
              <a:t>Scripting </a:t>
            </a:r>
            <a:r>
              <a:rPr lang="el-GR" baseline="0" dirty="0" smtClean="0"/>
              <a:t>προγραμματισμός: </a:t>
            </a:r>
            <a:r>
              <a:rPr lang="en-GB" baseline="0" dirty="0" smtClean="0"/>
              <a:t>Expressive</a:t>
            </a:r>
            <a:r>
              <a:rPr lang="el-GR" baseline="0" dirty="0" smtClean="0"/>
              <a:t> προγραμματισμός</a:t>
            </a:r>
            <a:r>
              <a:rPr lang="en-GB" baseline="0" dirty="0" smtClean="0"/>
              <a:t>, </a:t>
            </a:r>
            <a:r>
              <a:rPr lang="el-GR" baseline="0" dirty="0" smtClean="0"/>
              <a:t> </a:t>
            </a:r>
            <a:r>
              <a:rPr lang="en-GB" baseline="0" dirty="0" smtClean="0"/>
              <a:t>duck typing</a:t>
            </a:r>
            <a:endParaRPr lang="el-GR" baseline="0" dirty="0" smtClean="0"/>
          </a:p>
          <a:p>
            <a:r>
              <a:rPr lang="el-GR" baseline="0" dirty="0" smtClean="0"/>
              <a:t>	Σύγκριση </a:t>
            </a:r>
            <a:r>
              <a:rPr lang="en-GB" baseline="0" dirty="0" smtClean="0"/>
              <a:t>Scala </a:t>
            </a:r>
            <a:r>
              <a:rPr lang="el-GR" baseline="0" dirty="0" smtClean="0"/>
              <a:t>με </a:t>
            </a:r>
            <a:r>
              <a:rPr lang="en-GB" baseline="0" dirty="0" smtClean="0"/>
              <a:t>Java</a:t>
            </a:r>
            <a:endParaRPr lang="el-GR" baseline="0" dirty="0" smtClean="0"/>
          </a:p>
          <a:p>
            <a:r>
              <a:rPr lang="el-GR" baseline="0" dirty="0" smtClean="0"/>
              <a:t>	Για ποιους λόγους να προτιμήσουμε την χρησιμοποίηση</a:t>
            </a:r>
            <a:r>
              <a:rPr lang="en-GB" baseline="0" dirty="0" smtClean="0"/>
              <a:t> Scala</a:t>
            </a:r>
            <a:r>
              <a:rPr lang="el-GR" baseline="0" dirty="0" smtClean="0"/>
              <a:t> παρά κάποιας άλλης γλώσσας</a:t>
            </a:r>
          </a:p>
          <a:p>
            <a:r>
              <a:rPr lang="el-GR" baseline="0" dirty="0" smtClean="0"/>
              <a:t>	Λίγα λόγια για την υλοποίηση της Άσκησης 2 σε </a:t>
            </a:r>
            <a:r>
              <a:rPr lang="en-GB" baseline="0" dirty="0" smtClean="0"/>
              <a:t>Scala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4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</a:t>
            </a:r>
            <a:r>
              <a:rPr lang="el-GR" baseline="0" dirty="0" smtClean="0"/>
              <a:t> </a:t>
            </a:r>
            <a:r>
              <a:rPr lang="en-US" baseline="0" dirty="0" smtClean="0"/>
              <a:t>Scala </a:t>
            </a:r>
            <a:r>
              <a:rPr lang="el-GR" baseline="0" dirty="0" smtClean="0"/>
              <a:t>υποστηρίζει διάφορες χρήσιμες λειτουργίες</a:t>
            </a:r>
          </a:p>
          <a:p>
            <a:r>
              <a:rPr lang="el-GR" baseline="0" dirty="0" smtClean="0"/>
              <a:t>Κατά πρώτον οι  </a:t>
            </a:r>
            <a:r>
              <a:rPr lang="en-US" baseline="0" dirty="0" smtClean="0"/>
              <a:t>default </a:t>
            </a:r>
            <a:r>
              <a:rPr lang="el-GR" baseline="0" dirty="0" smtClean="0"/>
              <a:t>τιμές στις παραμέτρους.</a:t>
            </a:r>
          </a:p>
          <a:p>
            <a:r>
              <a:rPr lang="el-GR" baseline="0" dirty="0" smtClean="0"/>
              <a:t>Όπως βλέπουμε και στο παράδειγμα αριστερά, η συνάρτηση </a:t>
            </a:r>
            <a:r>
              <a:rPr lang="en-US" baseline="0" dirty="0" smtClean="0"/>
              <a:t>hello</a:t>
            </a:r>
            <a:r>
              <a:rPr lang="el-GR" baseline="0" dirty="0" smtClean="0"/>
              <a:t> παίρνει τις  παραμέτρους </a:t>
            </a:r>
            <a:r>
              <a:rPr lang="en-US" baseline="0" dirty="0" smtClean="0"/>
              <a:t>foo </a:t>
            </a:r>
            <a:r>
              <a:rPr lang="el-GR" baseline="0" dirty="0" smtClean="0"/>
              <a:t>και</a:t>
            </a:r>
            <a:r>
              <a:rPr lang="en-US" baseline="0" dirty="0" smtClean="0"/>
              <a:t> bar</a:t>
            </a:r>
            <a:r>
              <a:rPr lang="el-GR" baseline="0" dirty="0" smtClean="0"/>
              <a:t> οι οποίες έχουν σαν </a:t>
            </a:r>
            <a:r>
              <a:rPr lang="en-US" baseline="0" dirty="0" smtClean="0"/>
              <a:t>default </a:t>
            </a:r>
            <a:r>
              <a:rPr lang="el-GR" baseline="0" dirty="0" smtClean="0"/>
              <a:t>τιμή το 0.</a:t>
            </a:r>
          </a:p>
          <a:p>
            <a:r>
              <a:rPr lang="el-GR" baseline="0" dirty="0" smtClean="0"/>
              <a:t>Αν η συνάρτηση κληθεί χωρίς παραμέτρους, οι μεταβλητές </a:t>
            </a:r>
            <a:r>
              <a:rPr lang="en-US" baseline="0" dirty="0" smtClean="0"/>
              <a:t>foo </a:t>
            </a:r>
            <a:r>
              <a:rPr lang="el-GR" baseline="0" dirty="0" smtClean="0"/>
              <a:t>και </a:t>
            </a:r>
            <a:r>
              <a:rPr lang="en-US" baseline="0" dirty="0" smtClean="0"/>
              <a:t>bar </a:t>
            </a:r>
            <a:r>
              <a:rPr lang="el-GR" baseline="0" dirty="0" smtClean="0"/>
              <a:t>έχουν σαν τιμή το 0.</a:t>
            </a:r>
          </a:p>
          <a:p>
            <a:r>
              <a:rPr lang="el-GR" baseline="0" dirty="0" smtClean="0"/>
              <a:t>Αν κληθεί με μία μόνο τιμή, η τιμή αυτή ανατίθεται στην πρώτη μεταβλητή, στην περίπτωσή μας τη </a:t>
            </a:r>
            <a:r>
              <a:rPr lang="en-US" baseline="0" dirty="0" smtClean="0"/>
              <a:t>foo</a:t>
            </a:r>
            <a:r>
              <a:rPr lang="el-GR" baseline="0" dirty="0" smtClean="0"/>
              <a:t>.</a:t>
            </a:r>
          </a:p>
          <a:p>
            <a:r>
              <a:rPr lang="el-GR" baseline="0" dirty="0" smtClean="0"/>
              <a:t>Ενώ στην κλήση με 2 τιμές η κάθε μεταβλητή παίρνει την τιμή που τις αντιστοιχεί.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Επιπρόσθετα, η </a:t>
            </a:r>
            <a:r>
              <a:rPr lang="en-US" baseline="0" dirty="0" err="1" smtClean="0"/>
              <a:t>scala</a:t>
            </a:r>
            <a:r>
              <a:rPr lang="el-GR" baseline="0" dirty="0" smtClean="0"/>
              <a:t> υποστηρίζει τις ονομαζόμενες παραμέτρους. Όπως βλέπουμε και στον παράδειγμα δεξιά, μπορούμε να καλέσουμε μια συνάρτηση με μια τιμή και να καθορίσουμε ποια μεταβλητή θα πάρει την τιμή αυτή.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Συνεχίζοντας</a:t>
            </a:r>
            <a:r>
              <a:rPr lang="el-GR" dirty="0" smtClean="0"/>
              <a:t>,</a:t>
            </a:r>
            <a:r>
              <a:rPr lang="el-GR" baseline="0" dirty="0" smtClean="0"/>
              <a:t> τα πάντα στην </a:t>
            </a:r>
            <a:r>
              <a:rPr lang="en-US" baseline="0" dirty="0" smtClean="0"/>
              <a:t>Scala</a:t>
            </a:r>
            <a:r>
              <a:rPr lang="el-GR" baseline="0" dirty="0" smtClean="0"/>
              <a:t> επιστρέφουν μια τιμή. Όπως βλέπουμε μπορούμε να πάρουμε το αποτέλεσμα ενός </a:t>
            </a:r>
            <a:r>
              <a:rPr lang="en-US" baseline="0" dirty="0" smtClean="0"/>
              <a:t>if-statement</a:t>
            </a:r>
            <a:r>
              <a:rPr lang="el-GR" baseline="0" dirty="0" smtClean="0"/>
              <a:t> και να το αποθηκεύσουμε σε μια σταθερά α. ή ακόμα το αποτέλεσμα ενός </a:t>
            </a:r>
            <a:r>
              <a:rPr lang="en-US" baseline="0" dirty="0" smtClean="0"/>
              <a:t>try-catch</a:t>
            </a:r>
            <a:r>
              <a:rPr lang="el-GR" baseline="0" dirty="0" smtClean="0"/>
              <a:t> σε μια σταθερά β.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Τέλος </a:t>
            </a:r>
            <a:r>
              <a:rPr lang="en-US" baseline="0" dirty="0" smtClean="0"/>
              <a:t>H Scala</a:t>
            </a:r>
            <a:r>
              <a:rPr lang="el-GR" baseline="0" dirty="0" smtClean="0"/>
              <a:t> υποστηρίζει την </a:t>
            </a:r>
            <a:r>
              <a:rPr lang="el-GR" baseline="0" dirty="0" err="1" smtClean="0"/>
              <a:t>εμφώλευση</a:t>
            </a:r>
            <a:r>
              <a:rPr lang="el-GR" baseline="0" dirty="0" smtClean="0"/>
              <a:t> συναρτήσεων. Δηλαδή την υλοποίηση μιας συνάρτησης εντός κάποιας άλλης.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0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Γιατί</a:t>
            </a:r>
            <a:r>
              <a:rPr lang="el-GR" baseline="0" dirty="0" smtClean="0"/>
              <a:t> </a:t>
            </a:r>
            <a:r>
              <a:rPr lang="el-GR" baseline="0" dirty="0" smtClean="0"/>
              <a:t>λοιπόν κάποιος να χρησιμοποιήσει </a:t>
            </a:r>
            <a:r>
              <a:rPr lang="en-US" baseline="0" dirty="0" smtClean="0"/>
              <a:t>Scala.?</a:t>
            </a:r>
          </a:p>
          <a:p>
            <a:endParaRPr lang="en-US" baseline="0" dirty="0" smtClean="0"/>
          </a:p>
          <a:p>
            <a:r>
              <a:rPr lang="el-GR" baseline="0" dirty="0" smtClean="0"/>
              <a:t>Όπως έχουμε προαναφέρει η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</a:t>
            </a:r>
            <a:r>
              <a:rPr lang="el-GR" baseline="0" dirty="0" smtClean="0"/>
              <a:t>έχει </a:t>
            </a:r>
            <a:r>
              <a:rPr lang="el-GR" baseline="0" dirty="0" err="1" smtClean="0"/>
              <a:t>πόλλα</a:t>
            </a:r>
            <a:r>
              <a:rPr lang="el-GR" baseline="0" dirty="0" smtClean="0"/>
              <a:t> πλεονεκτήματα όπως το ότι είναι συνοπτική, </a:t>
            </a:r>
            <a:r>
              <a:rPr lang="en-US" baseline="0" dirty="0" smtClean="0"/>
              <a:t>scriptable </a:t>
            </a:r>
            <a:r>
              <a:rPr lang="el-GR" baseline="0" dirty="0" smtClean="0"/>
              <a:t>και </a:t>
            </a:r>
            <a:r>
              <a:rPr lang="en-US" baseline="0" dirty="0" smtClean="0"/>
              <a:t>duck typing.</a:t>
            </a:r>
            <a:endParaRPr lang="el-GR" baseline="0" dirty="0" smtClean="0"/>
          </a:p>
          <a:p>
            <a:r>
              <a:rPr lang="el-GR" baseline="0" dirty="0" smtClean="0"/>
              <a:t>Παρέχει βιβλιοθήκες οι οποίες είναι </a:t>
            </a:r>
            <a:r>
              <a:rPr lang="en-US" baseline="0" dirty="0" smtClean="0"/>
              <a:t>open source, </a:t>
            </a:r>
            <a:r>
              <a:rPr lang="el-GR" baseline="0" dirty="0" smtClean="0"/>
              <a:t>υποστηρίζει </a:t>
            </a:r>
            <a:r>
              <a:rPr lang="en-US" baseline="0" dirty="0" err="1" smtClean="0"/>
              <a:t>jvm</a:t>
            </a:r>
            <a:r>
              <a:rPr lang="en-US" baseline="0" dirty="0" smtClean="0"/>
              <a:t> </a:t>
            </a:r>
            <a:r>
              <a:rPr lang="el-GR" baseline="0" dirty="0" smtClean="0"/>
              <a:t>εργαλεία και </a:t>
            </a:r>
            <a:r>
              <a:rPr lang="el-GR" baseline="0" dirty="0" err="1" smtClean="0"/>
              <a:t>πολυνιματισμό</a:t>
            </a:r>
            <a:r>
              <a:rPr lang="el-GR" baseline="0" dirty="0" smtClean="0"/>
              <a:t>. Τέλος είναι αποδοτική, είναι εύκολη η επεκτασιμότητα των υπαρχόντων κλάσεων καθώς επίσης και η εισαγωγή νέων τύπων δεδομένων.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7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Στα</a:t>
            </a:r>
            <a:r>
              <a:rPr lang="el-GR" baseline="0" dirty="0" smtClean="0"/>
              <a:t> </a:t>
            </a:r>
            <a:r>
              <a:rPr lang="el-GR" baseline="0" dirty="0" smtClean="0"/>
              <a:t>πλαίσια του </a:t>
            </a:r>
            <a:r>
              <a:rPr lang="en-GB" baseline="0" dirty="0" smtClean="0"/>
              <a:t>project</a:t>
            </a:r>
            <a:r>
              <a:rPr lang="el-GR" baseline="0" dirty="0" smtClean="0"/>
              <a:t> υλοποιήσαμε το </a:t>
            </a:r>
            <a:r>
              <a:rPr lang="en-GB" baseline="0" dirty="0" smtClean="0"/>
              <a:t>Mash-up Engine</a:t>
            </a:r>
            <a:r>
              <a:rPr lang="el-GR" baseline="0" dirty="0" smtClean="0"/>
              <a:t> της Άσκησης 2 σε</a:t>
            </a:r>
            <a:r>
              <a:rPr lang="en-GB" baseline="0" dirty="0" smtClean="0"/>
              <a:t> Scala</a:t>
            </a:r>
            <a:endParaRPr lang="el-GR" baseline="0" dirty="0" smtClean="0"/>
          </a:p>
          <a:p>
            <a:r>
              <a:rPr lang="el-GR" baseline="0" dirty="0" smtClean="0"/>
              <a:t>Όπου είχαμε ανάκτηση μηνυμάτων από το </a:t>
            </a:r>
            <a:r>
              <a:rPr lang="en-GB" baseline="0" dirty="0" err="1" smtClean="0"/>
              <a:t>Rayzit,Twiiter</a:t>
            </a:r>
            <a:endParaRPr lang="en-GB" baseline="0" dirty="0" smtClean="0"/>
          </a:p>
          <a:p>
            <a:endParaRPr lang="el-GR" baseline="0" dirty="0" smtClean="0"/>
          </a:p>
          <a:p>
            <a:r>
              <a:rPr lang="en-GB" baseline="0" dirty="0" smtClean="0"/>
              <a:t>Mash-up: </a:t>
            </a:r>
            <a:r>
              <a:rPr lang="el-GR" baseline="0" dirty="0" smtClean="0"/>
              <a:t>Ανάλυση των δεδομένων που είχαμε πλέον τοπικά από τις ανακτήσεις των πιο πάνω προγραμμάτων</a:t>
            </a:r>
            <a:r>
              <a:rPr lang="en-GB" baseline="0" dirty="0" smtClean="0"/>
              <a:t>, </a:t>
            </a:r>
            <a:r>
              <a:rPr lang="el-GR" baseline="0" dirty="0" smtClean="0"/>
              <a:t>με βάση κάποιες παραμέτρους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Για </a:t>
            </a:r>
            <a:r>
              <a:rPr lang="el-GR" dirty="0" smtClean="0"/>
              <a:t>να</a:t>
            </a:r>
            <a:r>
              <a:rPr lang="el-GR" baseline="0" dirty="0" smtClean="0"/>
              <a:t> υλοποιήσουμε την άσκηση 2, φυσικά κάποιες διαδικασίες ήταν πιο εύκολες στην γλώσσα </a:t>
            </a:r>
            <a:r>
              <a:rPr lang="el-GR" baseline="0" dirty="0" err="1" smtClean="0"/>
              <a:t>προγραμματισμου</a:t>
            </a:r>
            <a:r>
              <a:rPr lang="el-GR" baseline="0" dirty="0" smtClean="0"/>
              <a:t> </a:t>
            </a:r>
            <a:r>
              <a:rPr lang="en-US" baseline="0" dirty="0" err="1" smtClean="0"/>
              <a:t>Scal</a:t>
            </a:r>
            <a:r>
              <a:rPr lang="en-US" baseline="0" dirty="0" smtClean="0"/>
              <a:t> a </a:t>
            </a:r>
            <a:r>
              <a:rPr lang="el-GR" baseline="0" dirty="0" smtClean="0"/>
              <a:t>παρά στο </a:t>
            </a:r>
            <a:r>
              <a:rPr lang="en-US" baseline="0" dirty="0" smtClean="0"/>
              <a:t>Bash, </a:t>
            </a:r>
            <a:r>
              <a:rPr lang="el-GR" baseline="0" dirty="0" smtClean="0"/>
              <a:t>αφού υπάρχουν έτοιμες βιβλιοθήκες τις οποίες χρησιμοποιήσαμε </a:t>
            </a:r>
          </a:p>
          <a:p>
            <a:endParaRPr lang="el-GR" baseline="0" dirty="0" smtClean="0"/>
          </a:p>
          <a:p>
            <a:r>
              <a:rPr lang="en-US" baseline="0" dirty="0" smtClean="0"/>
              <a:t>Scala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</a:t>
            </a:r>
          </a:p>
          <a:p>
            <a:r>
              <a:rPr lang="el-GR" baseline="0" dirty="0" smtClean="0"/>
              <a:t>Χρησιμοποιεί</a:t>
            </a:r>
            <a:r>
              <a:rPr lang="en-US" baseline="0" dirty="0" smtClean="0"/>
              <a:t>h</a:t>
            </a:r>
            <a:r>
              <a:rPr lang="el-GR" baseline="0" dirty="0" err="1" smtClean="0"/>
              <a:t>σαμε</a:t>
            </a:r>
            <a:r>
              <a:rPr lang="el-GR" baseline="0" dirty="0" smtClean="0"/>
              <a:t> και βιβλιοθήκες τις </a:t>
            </a:r>
            <a:r>
              <a:rPr lang="en-US" baseline="0" dirty="0" smtClean="0"/>
              <a:t>java</a:t>
            </a:r>
            <a:r>
              <a:rPr lang="el-GR" baseline="0" dirty="0" smtClean="0"/>
              <a:t>, αφού μας δίνεται η δυνατότητα.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Πιο εύκολο στο </a:t>
            </a:r>
            <a:r>
              <a:rPr lang="en-US" baseline="0" dirty="0" err="1" smtClean="0"/>
              <a:t>Bashme</a:t>
            </a:r>
            <a:r>
              <a:rPr lang="en-US" baseline="0" dirty="0" smtClean="0"/>
              <a:t> </a:t>
            </a:r>
            <a:r>
              <a:rPr lang="el-GR" baseline="0" dirty="0" smtClean="0"/>
              <a:t>χρήση εργαλείων ωφελιμότητας/ πιο </a:t>
            </a:r>
            <a:r>
              <a:rPr lang="el-GR" baseline="0" dirty="0" err="1" smtClean="0"/>
              <a:t>λιγος</a:t>
            </a:r>
            <a:r>
              <a:rPr lang="el-GR" baseline="0" dirty="0" smtClean="0"/>
              <a:t> κώδικας.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parser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Όταν</a:t>
            </a:r>
            <a:r>
              <a:rPr lang="el-GR" baseline="0" dirty="0" smtClean="0"/>
              <a:t> </a:t>
            </a:r>
            <a:r>
              <a:rPr lang="el-GR" baseline="0" dirty="0" smtClean="0"/>
              <a:t>η ομάδα </a:t>
            </a:r>
            <a:r>
              <a:rPr lang="en-GB" baseline="0" dirty="0" smtClean="0"/>
              <a:t>Scala</a:t>
            </a:r>
            <a:r>
              <a:rPr lang="el-GR" baseline="0" dirty="0" smtClean="0"/>
              <a:t> κέρδισε μια ερευνητική επιχορήγηση από το </a:t>
            </a:r>
            <a:r>
              <a:rPr lang="en-GB" baseline="0" dirty="0" smtClean="0"/>
              <a:t>European Research council </a:t>
            </a:r>
            <a:r>
              <a:rPr lang="el-GR" baseline="0" dirty="0" smtClean="0"/>
              <a:t>, ίδρυσαν την εταιρεία </a:t>
            </a:r>
            <a:r>
              <a:rPr lang="en-GB" baseline="0" dirty="0" err="1" smtClean="0"/>
              <a:t>Typesafe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Inc</a:t>
            </a:r>
            <a:r>
              <a:rPr lang="el-GR" baseline="0" dirty="0" smtClean="0"/>
              <a:t> η οποία προσφέρει</a:t>
            </a:r>
            <a:r>
              <a:rPr lang="en-GB" baseline="0" dirty="0" smtClean="0"/>
              <a:t> </a:t>
            </a:r>
            <a:r>
              <a:rPr lang="el-GR" baseline="0" dirty="0" smtClean="0"/>
              <a:t>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είναι μια γλώσσα προγραμματισμού που σχεδιάστηκε για να ενσωματώσει χαρακτηριστικά του </a:t>
            </a:r>
            <a:r>
              <a:rPr lang="el-GR" dirty="0" err="1" smtClean="0"/>
              <a:t>αντικειμενοστρεφούς</a:t>
            </a:r>
            <a:r>
              <a:rPr lang="el-GR" dirty="0" smtClean="0"/>
              <a:t> προγραμματισμού και του συναρτησιακού </a:t>
            </a:r>
            <a:r>
              <a:rPr lang="el-GR" dirty="0" err="1" smtClean="0"/>
              <a:t>προγραμματισμου</a:t>
            </a:r>
            <a:r>
              <a:rPr lang="el-GR" dirty="0" smtClean="0"/>
              <a:t>.</a:t>
            </a:r>
          </a:p>
          <a:p>
            <a:r>
              <a:rPr lang="el-GR" dirty="0" smtClean="0"/>
              <a:t> </a:t>
            </a:r>
          </a:p>
          <a:p>
            <a:r>
              <a:rPr lang="el-GR" dirty="0" smtClean="0"/>
              <a:t>Το όνομα </a:t>
            </a:r>
            <a:r>
              <a:rPr lang="el-GR" dirty="0" err="1" smtClean="0"/>
              <a:t>Scala</a:t>
            </a:r>
            <a:r>
              <a:rPr lang="el-GR" dirty="0" smtClean="0"/>
              <a:t> προέρχεται από την αγγλική φράση "</a:t>
            </a:r>
            <a:r>
              <a:rPr lang="el-GR" dirty="0" err="1" smtClean="0"/>
              <a:t>scalable</a:t>
            </a:r>
            <a:r>
              <a:rPr lang="el-GR" dirty="0" smtClean="0"/>
              <a:t> </a:t>
            </a:r>
            <a:r>
              <a:rPr lang="el-GR" dirty="0" err="1" smtClean="0"/>
              <a:t>language</a:t>
            </a:r>
            <a:r>
              <a:rPr lang="el-GR" dirty="0" smtClean="0"/>
              <a:t>", που δηλώνει ότι έχει σχεδιαστεί για να μπορεί να μεγαλώνει παράλληλα με τις ανάγκες των χρηστών της.</a:t>
            </a:r>
          </a:p>
          <a:p>
            <a:endParaRPr lang="el-GR" dirty="0" smtClean="0"/>
          </a:p>
          <a:p>
            <a:r>
              <a:rPr lang="el-GR" dirty="0" smtClean="0"/>
              <a:t>Συντακτικά είναι μια ευέλικτη γλώσσα, όπως θα δούμε στην συνέχεια. Ενώ, έχει χαρακτηριστικά τα </a:t>
            </a:r>
            <a:r>
              <a:rPr lang="el-GR" dirty="0" err="1" smtClean="0"/>
              <a:t>αντικειμενοσταφή</a:t>
            </a:r>
            <a:r>
              <a:rPr lang="el-GR" dirty="0" smtClean="0"/>
              <a:t> και συναρτησιακού προγραμματισμού που δίνουν την αίσθηση μιας </a:t>
            </a:r>
            <a:r>
              <a:rPr lang="el-GR" dirty="0" err="1" smtClean="0"/>
              <a:t>scripting</a:t>
            </a:r>
            <a:r>
              <a:rPr lang="el-GR" dirty="0" smtClean="0"/>
              <a:t> γλώσσας.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εκτελείται στην εικονική μηχανή της πλατφόρμας της </a:t>
            </a:r>
            <a:r>
              <a:rPr lang="el-GR" dirty="0" err="1" smtClean="0"/>
              <a:t>Java</a:t>
            </a:r>
            <a:r>
              <a:rPr lang="el-GR" dirty="0" smtClean="0"/>
              <a:t> και είναι συμβατή με τα υπάρχοντα προγράμματα σε </a:t>
            </a:r>
            <a:r>
              <a:rPr lang="el-GR" dirty="0" err="1" smtClean="0"/>
              <a:t>Java</a:t>
            </a:r>
            <a:r>
              <a:rPr lang="el-GR" dirty="0" smtClean="0"/>
              <a:t>. Μπορεί επίσης να εκτελείται σε </a:t>
            </a:r>
            <a:r>
              <a:rPr lang="el-GR" dirty="0" err="1" smtClean="0"/>
              <a:t>Java</a:t>
            </a:r>
            <a:r>
              <a:rPr lang="el-GR" dirty="0" smtClean="0"/>
              <a:t> </a:t>
            </a:r>
            <a:r>
              <a:rPr lang="el-GR" dirty="0" err="1" smtClean="0"/>
              <a:t>Platform</a:t>
            </a:r>
            <a:r>
              <a:rPr lang="el-GR" dirty="0" smtClean="0"/>
              <a:t>, καθώς και σε </a:t>
            </a:r>
            <a:r>
              <a:rPr lang="el-GR" dirty="0" err="1" smtClean="0"/>
              <a:t>Android</a:t>
            </a:r>
            <a:r>
              <a:rPr lang="el-GR" dirty="0" smtClean="0"/>
              <a:t>. </a:t>
            </a:r>
          </a:p>
          <a:p>
            <a:endParaRPr lang="el-GR" dirty="0" smtClean="0"/>
          </a:p>
          <a:p>
            <a:r>
              <a:rPr lang="el-GR" dirty="0" smtClean="0"/>
              <a:t>Υπάρχει μια εναλλακτική υλοποίηση για την πλατφόρμα .NET, αλλά δεν αναπτύσσεται ενεργά.</a:t>
            </a:r>
          </a:p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έχει το ίδιο μοντέλο μεταγλώττισης με τη </a:t>
            </a:r>
            <a:r>
              <a:rPr lang="el-GR" dirty="0" err="1" smtClean="0"/>
              <a:t>Java</a:t>
            </a:r>
            <a:r>
              <a:rPr lang="el-GR" dirty="0" smtClean="0"/>
              <a:t> και τη C#, δηλαδή ξεχωριστή μεταγλώττιση, και δυναμική φόρτωση των κλάσεων, επομένως ο κώδικας σε </a:t>
            </a:r>
            <a:r>
              <a:rPr lang="el-GR" dirty="0" err="1" smtClean="0"/>
              <a:t>Scala</a:t>
            </a:r>
            <a:r>
              <a:rPr lang="el-GR" dirty="0" smtClean="0"/>
              <a:t> μπορεί να καλεί βιβλιοθήκες της </a:t>
            </a:r>
            <a:r>
              <a:rPr lang="el-GR" dirty="0" err="1" smtClean="0"/>
              <a:t>Java</a:t>
            </a:r>
            <a:r>
              <a:rPr lang="el-GR" dirty="0" smtClean="0"/>
              <a:t> (ή </a:t>
            </a:r>
          </a:p>
          <a:p>
            <a:endParaRPr lang="el-GR" dirty="0" smtClean="0"/>
          </a:p>
          <a:p>
            <a:r>
              <a:rPr lang="el-GR" dirty="0" smtClean="0"/>
              <a:t>βιβλιοθήκες της πλατφόρμας .NET στην υλοποίηση για .NET).</a:t>
            </a:r>
          </a:p>
          <a:p>
            <a:endParaRPr lang="el-GR" dirty="0" smtClean="0"/>
          </a:p>
          <a:p>
            <a:r>
              <a:rPr lang="el-GR" dirty="0" smtClean="0"/>
              <a:t>Τα λειτουργικά χαρακτηριστικά της </a:t>
            </a:r>
            <a:r>
              <a:rPr lang="el-GR" dirty="0" err="1" smtClean="0"/>
              <a:t>Scala</a:t>
            </a:r>
            <a:r>
              <a:rPr lang="el-GR" dirty="0" smtClean="0"/>
              <a:t> είναι ίδια με αυτά της </a:t>
            </a:r>
            <a:r>
              <a:rPr lang="el-GR" dirty="0" err="1" smtClean="0"/>
              <a:t>Java</a:t>
            </a:r>
            <a:r>
              <a:rPr lang="el-GR" dirty="0" smtClean="0"/>
              <a:t>. ο μεταγλωττιστής της </a:t>
            </a:r>
            <a:r>
              <a:rPr lang="el-GR" dirty="0" err="1" smtClean="0"/>
              <a:t>Scala</a:t>
            </a:r>
            <a:r>
              <a:rPr lang="el-GR" dirty="0" smtClean="0"/>
              <a:t> παράγει κώδικα </a:t>
            </a:r>
            <a:r>
              <a:rPr lang="el-GR" dirty="0" err="1" smtClean="0"/>
              <a:t>byte</a:t>
            </a:r>
            <a:r>
              <a:rPr lang="el-GR" dirty="0" smtClean="0"/>
              <a:t> (</a:t>
            </a:r>
            <a:r>
              <a:rPr lang="el-GR" dirty="0" err="1" smtClean="0"/>
              <a:t>byte</a:t>
            </a:r>
            <a:r>
              <a:rPr lang="el-GR" dirty="0" smtClean="0"/>
              <a:t> </a:t>
            </a:r>
            <a:r>
              <a:rPr lang="el-GR" dirty="0" err="1" smtClean="0"/>
              <a:t>code</a:t>
            </a:r>
            <a:r>
              <a:rPr lang="el-GR" dirty="0" smtClean="0"/>
              <a:t>) που είναι σχεδόν ίδιος με αυτόν του μεταγλωττιστή της </a:t>
            </a:r>
            <a:r>
              <a:rPr lang="el-GR" dirty="0" err="1" smtClean="0"/>
              <a:t>Java</a:t>
            </a:r>
            <a:r>
              <a:rPr lang="el-GR" dirty="0" smtClean="0"/>
              <a:t>. Στην πραγματικότητα, είναι δυνατόν να </a:t>
            </a:r>
            <a:r>
              <a:rPr lang="el-GR" dirty="0" err="1" smtClean="0"/>
              <a:t>απο</a:t>
            </a:r>
            <a:r>
              <a:rPr lang="el-GR" dirty="0" smtClean="0"/>
              <a:t>-μεταγλωττιστεί, δηλαδή </a:t>
            </a:r>
            <a:r>
              <a:rPr lang="el-GR" dirty="0" err="1" smtClean="0"/>
              <a:t>decompile</a:t>
            </a:r>
            <a:r>
              <a:rPr lang="el-GR" dirty="0" smtClean="0"/>
              <a:t> ο κώδικας της </a:t>
            </a:r>
            <a:r>
              <a:rPr lang="el-GR" dirty="0" err="1" smtClean="0"/>
              <a:t>Scala</a:t>
            </a:r>
            <a:r>
              <a:rPr lang="el-GR" dirty="0" smtClean="0"/>
              <a:t> σε ευανάγνωστο κώδικα της </a:t>
            </a:r>
            <a:r>
              <a:rPr lang="el-GR" dirty="0" err="1" smtClean="0"/>
              <a:t>Java</a:t>
            </a:r>
            <a:r>
              <a:rPr lang="el-GR" dirty="0" smtClean="0"/>
              <a:t>, με την εξαίρεση κάποιων λειτουργιών κατασκευαστών. </a:t>
            </a:r>
          </a:p>
          <a:p>
            <a:endParaRPr lang="el-GR" dirty="0" smtClean="0"/>
          </a:p>
          <a:p>
            <a:r>
              <a:rPr lang="el-GR" dirty="0" smtClean="0"/>
              <a:t>Όσον αφορά την εικονική μηχανή (JVM), δε γίνεται κάποια διάκριση μεταξύ κώδικα </a:t>
            </a:r>
            <a:r>
              <a:rPr lang="el-GR" dirty="0" err="1" smtClean="0"/>
              <a:t>Scala</a:t>
            </a:r>
            <a:r>
              <a:rPr lang="el-GR" dirty="0" smtClean="0"/>
              <a:t> και κώδικα </a:t>
            </a:r>
            <a:r>
              <a:rPr lang="el-GR" dirty="0" err="1" smtClean="0"/>
              <a:t>Java</a:t>
            </a:r>
            <a:r>
              <a:rPr lang="el-GR" dirty="0" smtClean="0"/>
              <a:t>. Η μόνη διαφορά είναι μια επιπλέον βιβλιοθήκη χρόνου εκτέλεσης, η </a:t>
            </a:r>
            <a:r>
              <a:rPr lang="el-GR" dirty="0" err="1" smtClean="0"/>
              <a:t>scala</a:t>
            </a:r>
            <a:r>
              <a:rPr lang="el-GR" dirty="0" smtClean="0"/>
              <a:t>-</a:t>
            </a:r>
            <a:r>
              <a:rPr lang="el-GR" dirty="0" err="1" smtClean="0"/>
              <a:t>library.jar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 διανομή λογισμικού της </a:t>
            </a:r>
            <a:r>
              <a:rPr lang="el-GR" dirty="0" err="1" smtClean="0"/>
              <a:t>Scala</a:t>
            </a:r>
            <a:r>
              <a:rPr lang="el-GR" dirty="0" smtClean="0"/>
              <a:t>, που περιέχει το μεταγλωττιστή και τις βιβλιοθήκες, διανέμεται κάτω από την άδεια λογισμικού BSD, που σημαίνει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Πρώτον </a:t>
            </a:r>
            <a:r>
              <a:rPr lang="el-GR" dirty="0" err="1" smtClean="0"/>
              <a:t>χαρασκτηριστικό</a:t>
            </a:r>
            <a:r>
              <a:rPr lang="el-GR" dirty="0" smtClean="0"/>
              <a:t> είναι ότι η </a:t>
            </a:r>
            <a:r>
              <a:rPr lang="el-GR" dirty="0" err="1" smtClean="0"/>
              <a:t>Scala</a:t>
            </a:r>
            <a:r>
              <a:rPr lang="el-GR" dirty="0" smtClean="0"/>
              <a:t> είναι συντακτικά ευέλικτη.</a:t>
            </a:r>
          </a:p>
          <a:p>
            <a:r>
              <a:rPr lang="el-GR" dirty="0" smtClean="0"/>
              <a:t>Δηλαδή, μπορούμε να </a:t>
            </a:r>
            <a:r>
              <a:rPr lang="el-GR" dirty="0" err="1" smtClean="0"/>
              <a:t>παραλέιψουμε</a:t>
            </a:r>
            <a:r>
              <a:rPr lang="el-GR" dirty="0" smtClean="0"/>
              <a:t> τα ερωτηματικά χωρίς να παραπονεθεί, να μην έχουμε () σε κλήσεις συναρτήσεων και άλλα που θα δούμε σε παραδείγματα στην συνέχεια.</a:t>
            </a:r>
          </a:p>
          <a:p>
            <a:endParaRPr lang="el-GR" dirty="0" smtClean="0"/>
          </a:p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είναι </a:t>
            </a:r>
            <a:r>
              <a:rPr lang="el-GR" dirty="0" err="1" smtClean="0"/>
              <a:t>Unified</a:t>
            </a:r>
            <a:r>
              <a:rPr lang="el-GR" dirty="0" smtClean="0"/>
              <a:t> </a:t>
            </a:r>
            <a:r>
              <a:rPr lang="el-GR" dirty="0" err="1" smtClean="0"/>
              <a:t>Type</a:t>
            </a:r>
            <a:r>
              <a:rPr lang="el-GR" dirty="0" smtClean="0"/>
              <a:t> </a:t>
            </a:r>
            <a:r>
              <a:rPr lang="el-GR" dirty="0" err="1" smtClean="0"/>
              <a:t>System.Στην</a:t>
            </a:r>
            <a:r>
              <a:rPr lang="el-GR" dirty="0" smtClean="0"/>
              <a:t> </a:t>
            </a:r>
            <a:r>
              <a:rPr lang="el-GR" dirty="0" err="1" smtClean="0"/>
              <a:t>Java</a:t>
            </a:r>
            <a:r>
              <a:rPr lang="el-GR" dirty="0" smtClean="0"/>
              <a:t> έχουμε τους αρχέγονους τύπους. Ενώ στην </a:t>
            </a:r>
            <a:r>
              <a:rPr lang="el-GR" dirty="0" err="1" smtClean="0"/>
              <a:t>Scala</a:t>
            </a:r>
            <a:r>
              <a:rPr lang="el-GR" dirty="0" smtClean="0"/>
              <a:t> </a:t>
            </a:r>
            <a:r>
              <a:rPr lang="el-GR" dirty="0" err="1" smtClean="0"/>
              <a:t>επείδή</a:t>
            </a:r>
            <a:r>
              <a:rPr lang="el-GR" dirty="0" smtClean="0"/>
              <a:t> όλα είναι </a:t>
            </a:r>
            <a:r>
              <a:rPr lang="el-GR" dirty="0" err="1" smtClean="0"/>
              <a:t>αντικειμένα</a:t>
            </a:r>
            <a:r>
              <a:rPr lang="el-GR" dirty="0" smtClean="0"/>
              <a:t>, όλες οι κλάσεις </a:t>
            </a:r>
            <a:r>
              <a:rPr lang="el-GR" dirty="0" err="1" smtClean="0"/>
              <a:t>κληνομούν</a:t>
            </a:r>
            <a:r>
              <a:rPr lang="el-GR" dirty="0" smtClean="0"/>
              <a:t> από την κλάση </a:t>
            </a:r>
            <a:r>
              <a:rPr lang="el-GR" dirty="0" err="1" smtClean="0"/>
              <a:t>Any</a:t>
            </a:r>
            <a:r>
              <a:rPr lang="el-GR" dirty="0" smtClean="0"/>
              <a:t> που χωρίζεται σε </a:t>
            </a:r>
            <a:r>
              <a:rPr lang="el-GR" dirty="0" err="1" smtClean="0"/>
              <a:t>AnyVal</a:t>
            </a:r>
            <a:r>
              <a:rPr lang="el-GR" dirty="0" smtClean="0"/>
              <a:t> </a:t>
            </a:r>
            <a:r>
              <a:rPr lang="el-GR" dirty="0" err="1" smtClean="0"/>
              <a:t>AnyRef</a:t>
            </a:r>
            <a:r>
              <a:rPr lang="el-GR" dirty="0" smtClean="0"/>
              <a:t>. Συνεπώς, δεν μπορούμε να έχουμε </a:t>
            </a:r>
            <a:r>
              <a:rPr lang="el-GR" dirty="0" err="1" smtClean="0"/>
              <a:t>boxing</a:t>
            </a:r>
            <a:r>
              <a:rPr lang="el-GR" dirty="0" smtClean="0"/>
              <a:t> και </a:t>
            </a:r>
            <a:r>
              <a:rPr lang="el-GR" dirty="0" err="1" smtClean="0"/>
              <a:t>unboxing</a:t>
            </a:r>
            <a:r>
              <a:rPr lang="el-GR" dirty="0" smtClean="0"/>
              <a:t> στην </a:t>
            </a:r>
            <a:r>
              <a:rPr lang="el-GR" dirty="0" err="1" smtClean="0"/>
              <a:t>Scala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Στην </a:t>
            </a:r>
            <a:r>
              <a:rPr lang="el-GR" dirty="0" err="1" smtClean="0"/>
              <a:t>Scala</a:t>
            </a:r>
            <a:r>
              <a:rPr lang="el-GR" dirty="0" smtClean="0"/>
              <a:t> διακρίνονται οι μεταβλητές που μπορεί να αλλάξει η τιμή τους και σε μεταβλητές που δεν μπορεί να αλλάξουν, είναι μόνο </a:t>
            </a:r>
            <a:r>
              <a:rPr lang="el-GR" dirty="0" err="1" smtClean="0"/>
              <a:t>read</a:t>
            </a:r>
            <a:r>
              <a:rPr lang="el-GR" dirty="0" smtClean="0"/>
              <a:t> </a:t>
            </a:r>
            <a:r>
              <a:rPr lang="el-GR" dirty="0" err="1" smtClean="0"/>
              <a:t>only</a:t>
            </a:r>
            <a:r>
              <a:rPr lang="el-GR" dirty="0" smtClean="0"/>
              <a:t>.  </a:t>
            </a:r>
            <a:r>
              <a:rPr lang="el-GR" dirty="0" err="1" smtClean="0"/>
              <a:t>Tα</a:t>
            </a:r>
            <a:r>
              <a:rPr lang="el-GR" dirty="0" smtClean="0"/>
              <a:t> </a:t>
            </a:r>
            <a:r>
              <a:rPr lang="el-GR" dirty="0" err="1" smtClean="0"/>
              <a:t>immutable</a:t>
            </a:r>
            <a:r>
              <a:rPr lang="el-GR" dirty="0" smtClean="0"/>
              <a:t> </a:t>
            </a:r>
            <a:r>
              <a:rPr lang="el-GR" dirty="0" err="1" smtClean="0"/>
              <a:t>variables</a:t>
            </a:r>
            <a:r>
              <a:rPr lang="el-GR" dirty="0" smtClean="0"/>
              <a:t> γίνονται με την δήλωση </a:t>
            </a:r>
            <a:r>
              <a:rPr lang="el-GR" dirty="0" err="1" smtClean="0"/>
              <a:t>val</a:t>
            </a:r>
            <a:r>
              <a:rPr lang="el-GR" dirty="0" smtClean="0"/>
              <a:t>, ενώ αυτές </a:t>
            </a:r>
          </a:p>
          <a:p>
            <a:r>
              <a:rPr lang="el-GR" dirty="0" smtClean="0"/>
              <a:t>που μπορούν να αλλάξουν με τα </a:t>
            </a:r>
            <a:r>
              <a:rPr lang="el-GR" dirty="0" err="1" smtClean="0"/>
              <a:t>var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Μπορεί επίσης να γίνει ενσωμάτωση XML στην </a:t>
            </a:r>
            <a:r>
              <a:rPr lang="el-GR" dirty="0" err="1" smtClean="0"/>
              <a:t>Scala</a:t>
            </a:r>
            <a:r>
              <a:rPr lang="el-GR" dirty="0" smtClean="0"/>
              <a:t>. Μπορούμε να γράφουμε κώδικα XML σε πρόγραμμα </a:t>
            </a:r>
            <a:r>
              <a:rPr lang="el-GR" dirty="0" err="1" smtClean="0"/>
              <a:t>Scala</a:t>
            </a:r>
            <a:r>
              <a:rPr lang="el-GR" dirty="0" smtClean="0"/>
              <a:t> κατευθείαν, ενώ μπορούμε να μετατρέψουμε XML σε </a:t>
            </a:r>
            <a:r>
              <a:rPr lang="el-GR" dirty="0" err="1" smtClean="0"/>
              <a:t>Scala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dirty="0" smtClean="0"/>
              <a:t>Η </a:t>
            </a:r>
            <a:r>
              <a:rPr lang="el-GR" dirty="0" err="1" smtClean="0"/>
              <a:t>Scala</a:t>
            </a:r>
            <a:r>
              <a:rPr lang="el-GR" dirty="0" smtClean="0"/>
              <a:t> υποστηρίζει επίσης κανονικές εκφράσεις και </a:t>
            </a:r>
            <a:r>
              <a:rPr lang="el-GR" dirty="0" err="1" smtClean="0"/>
              <a:t>patterns</a:t>
            </a:r>
            <a:r>
              <a:rPr lang="el-G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9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διάγραμμα απεικονίζει την ιεραρχία των κλάσεων.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Σε αντίθεση με την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όλες οι τιμές στη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αντικείμενα (συμπεριλαμβανομένων των αριθμητικών τιμών και των συναρτήσεων). Και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αφού η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γλώσσα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όλες οι τιμές είναι στιγμιότυπα μιας κλάσης.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Η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υπερκλάση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όλων των κλάσεων,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η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scala.Any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η οποία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έχει δύο άμεσες υποκατηγορίες. Την 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scala.AnyVal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στα αριστερά και την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scala.AnyRef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στα δεξιά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που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αντιπροσωπεύουν δύο διαφορετικές κατηγορίε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ς κλάσεων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τις κλάσεις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τιμών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τις κλάσεις αναφοράς αντίστοιχα. Όλες οι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κλάσεις τιμών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είναι προκαθορισμένες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αντιστοιχούν στις πρωτόγονους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τύπους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της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Όλες οι άλλες κλάσεις καθορίζουν τους τύπους αναφοράς.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 smtClean="0"/>
              <a:t>Αντικειμενοστρέφεια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Η</a:t>
            </a:r>
            <a:r>
              <a:rPr lang="el-GR" baseline="0" dirty="0" smtClean="0"/>
              <a:t> </a:t>
            </a:r>
            <a:r>
              <a:rPr lang="en-US" baseline="0" dirty="0" smtClean="0"/>
              <a:t>Scala </a:t>
            </a:r>
            <a:r>
              <a:rPr lang="el-GR" baseline="0" dirty="0" smtClean="0"/>
              <a:t> χαρακτηρίζεται από </a:t>
            </a:r>
            <a:r>
              <a:rPr lang="el-GR" baseline="0" dirty="0" err="1" smtClean="0"/>
              <a:t>αντικειμενοστρέφεια</a:t>
            </a:r>
            <a:r>
              <a:rPr lang="el-GR" baseline="0" dirty="0" smtClean="0"/>
              <a:t>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Σε μια αντικειμενοστραφής γλώσσα , κάθε τιμή είναι ένα αντικείμενο και κάθε λειτουργία μια κλήση συνάρτησης.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Επίσης, οι τύποι δεδομένων και συμπεριφορές περιγράφονται από κλάσεις και γνωρίσματα.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Ένα γνώρισμα εμπερικλείει μεθόδους και ορισμούς πεδίων που μπορούν να τις επαναχρησιμοποιηθούν σε διάφορες κλάσεις.</a:t>
            </a:r>
          </a:p>
          <a:p>
            <a:r>
              <a:rPr lang="el-GR" baseline="0" dirty="0" smtClean="0"/>
              <a:t>ενώ</a:t>
            </a:r>
          </a:p>
          <a:p>
            <a:r>
              <a:rPr lang="el-GR" baseline="0" dirty="0" smtClean="0"/>
              <a:t>Μια κλάση απαρτίζεται από υλοποιημένες μεθόδους και μεταβλητές που αντιπροσωπεύουν ένα αντικείμενο.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</a:t>
            </a:r>
            <a:r>
              <a:rPr lang="en-GB" dirty="0" smtClean="0"/>
              <a:t>Scala</a:t>
            </a:r>
            <a:r>
              <a:rPr lang="en-GB" baseline="0" dirty="0" smtClean="0"/>
              <a:t> </a:t>
            </a:r>
            <a:r>
              <a:rPr lang="el-GR" baseline="0" dirty="0" smtClean="0"/>
              <a:t>χαρακτηρίζεται από τον Συναρτησιακό Προγραμματισμό</a:t>
            </a:r>
            <a:endParaRPr lang="el-GR" dirty="0" smtClean="0"/>
          </a:p>
          <a:p>
            <a:r>
              <a:rPr lang="el-GR" dirty="0" smtClean="0"/>
              <a:t>Στη </a:t>
            </a:r>
            <a:r>
              <a:rPr lang="en-GB" dirty="0" smtClean="0"/>
              <a:t>Scala </a:t>
            </a:r>
            <a:r>
              <a:rPr lang="el-GR" dirty="0" smtClean="0"/>
              <a:t>μια συνάρτηση</a:t>
            </a:r>
            <a:r>
              <a:rPr lang="el-GR" baseline="0" dirty="0" smtClean="0"/>
              <a:t> είναι ουσιαστικά μια τιμή και</a:t>
            </a:r>
          </a:p>
          <a:p>
            <a:r>
              <a:rPr lang="el-GR" baseline="0" dirty="0" smtClean="0"/>
              <a:t>Όπως αναφέρθηκε προηγουμένως κάθε τιμή είναι ένα αντικείμενο</a:t>
            </a:r>
          </a:p>
          <a:p>
            <a:r>
              <a:rPr lang="el-GR" baseline="0" dirty="0" smtClean="0"/>
              <a:t>Συνεπώς κάθε συνάρτηση είναι ένα αντικείμενο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H Scala </a:t>
            </a:r>
            <a:r>
              <a:rPr lang="el-GR" baseline="0" dirty="0" smtClean="0"/>
              <a:t>είναι συναρτησιακός προγραμματισμός αφού παρέχει: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8B4EE-D1B3-48A5-B4DE-D939914442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34431" r="7245" b="34431"/>
          <a:stretch/>
        </p:blipFill>
        <p:spPr>
          <a:xfrm>
            <a:off x="9664386" y="286603"/>
            <a:ext cx="1491293" cy="43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34431" r="7245" b="34431"/>
          <a:stretch/>
        </p:blipFill>
        <p:spPr>
          <a:xfrm>
            <a:off x="9664386" y="286603"/>
            <a:ext cx="1491293" cy="43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lang="en-US" sz="4800" kern="1200" spc="-50" baseline="0" dirty="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34431" r="7245" b="34431"/>
          <a:stretch/>
        </p:blipFill>
        <p:spPr>
          <a:xfrm>
            <a:off x="9664386" y="286603"/>
            <a:ext cx="1491293" cy="43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Scala Programming</a:t>
            </a:r>
            <a:r>
              <a:rPr lang="el-GR" dirty="0" smtClean="0"/>
              <a:t> </a:t>
            </a:r>
            <a:r>
              <a:rPr lang="en-GB" dirty="0" smtClean="0"/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l-GR" sz="2800" dirty="0" smtClean="0"/>
              <a:t>Κωνσταντινου στελλα</a:t>
            </a:r>
          </a:p>
          <a:p>
            <a:r>
              <a:rPr lang="el-GR" sz="2800" dirty="0" smtClean="0"/>
              <a:t>Σιαχουαν ζιανετ</a:t>
            </a:r>
          </a:p>
          <a:p>
            <a:r>
              <a:rPr lang="el-GR" sz="2800" dirty="0" smtClean="0"/>
              <a:t>Χριστοδουλιδησ στεφανοσ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25" y="991673"/>
            <a:ext cx="1429555" cy="33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 </a:t>
            </a:r>
            <a:r>
              <a:rPr lang="el-GR" dirty="0" smtClean="0"/>
              <a:t>Προγραμματισμός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Γρήγορη γραφή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Πρόσθεση μεθόδων σε υφιστάμενη κλάση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Εύκολα χρησιμοποιήσιμο</a:t>
            </a:r>
            <a:r>
              <a:rPr lang="en-GB" sz="2800" dirty="0" smtClean="0"/>
              <a:t>, </a:t>
            </a:r>
            <a:r>
              <a:rPr lang="el-GR" sz="2800" dirty="0" smtClean="0"/>
              <a:t>υψηλού επιπέδου τύποι δεδομένων </a:t>
            </a:r>
            <a:r>
              <a:rPr lang="en-GB" sz="2800" dirty="0" smtClean="0"/>
              <a:t>/ control structures</a:t>
            </a:r>
            <a:endParaRPr lang="el-GR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Λιτότητα / Εκφραστικότητα</a:t>
            </a:r>
            <a:endParaRPr lang="en-GB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Duck typing</a:t>
            </a:r>
          </a:p>
          <a:p>
            <a:pPr marL="201168" lvl="1" indent="0">
              <a:buNone/>
            </a:pPr>
            <a:r>
              <a:rPr lang="el-GR" sz="2400" dirty="0"/>
              <a:t>Προσφέρει τα πρότυπα μεθόδων και ιδιοτήτων που χρησιμοποιούνται στο πρόγραμμα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Pattern Match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34224"/>
            <a:ext cx="10058400" cy="402336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Integer(4) </a:t>
            </a:r>
            <a:r>
              <a:rPr lang="en-GB" sz="24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01168" lvl="1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sz="24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en-GB" sz="2400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=&gt;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“four”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sz="24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=&gt;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“not four”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GB" sz="24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b="1" dirty="0" err="1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GB" sz="2400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getInteger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(x: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201168" lvl="1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</a:t>
            </a:r>
          </a:p>
          <a:p>
            <a:pPr marL="201168" lvl="1" indent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l-GR" sz="2300" dirty="0" smtClean="0"/>
              <a:t>Προστίθεται </a:t>
            </a:r>
            <a:r>
              <a:rPr lang="el-GR" sz="2300" dirty="0"/>
              <a:t>το </a:t>
            </a:r>
            <a:r>
              <a:rPr lang="en-GB" sz="2300" dirty="0"/>
              <a:t>case keyword</a:t>
            </a:r>
            <a:r>
              <a:rPr lang="el-GR" sz="2300" dirty="0"/>
              <a:t> σε κάθε κλάση η οποία θα είναι συμβατή με το </a:t>
            </a:r>
            <a:r>
              <a:rPr lang="en-GB" sz="2300" dirty="0" smtClean="0"/>
              <a:t>pattern.</a:t>
            </a:r>
          </a:p>
          <a:p>
            <a:pPr marL="201168" lvl="1" indent="0">
              <a:buNone/>
            </a:pPr>
            <a:r>
              <a:rPr lang="el-GR" sz="2300" dirty="0" smtClean="0"/>
              <a:t>Αποδέχεται ως συμβατό ένα </a:t>
            </a:r>
            <a:r>
              <a:rPr lang="en-GB" sz="2300" dirty="0" smtClean="0"/>
              <a:t>pattern</a:t>
            </a:r>
            <a:r>
              <a:rPr lang="el-GR" sz="2300" dirty="0" smtClean="0"/>
              <a:t> το οποίο είναι ίδιο με το ζητούμενο αλλά μπορεί να διαφέρει σε τύπο δεδομένων.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519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l-GR" sz="2200" dirty="0" smtClean="0"/>
              <a:t>Εύκολος καθορισμός νέων εξειδικευμένων </a:t>
            </a:r>
            <a:r>
              <a:rPr lang="el-GR" sz="2200" dirty="0" err="1" smtClean="0"/>
              <a:t>συναρτίσεων</a:t>
            </a:r>
            <a:endParaRPr lang="el-GR" sz="2200" dirty="0" smtClean="0"/>
          </a:p>
          <a:p>
            <a:r>
              <a:rPr lang="el-GR" sz="2200" dirty="0" smtClean="0"/>
              <a:t>Συνάρτηση με λίστα παραμέτρων  ( == παράμετρος με πολλές λίστες παραμέτρων )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93" y="2787805"/>
            <a:ext cx="4842708" cy="3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Expressive</a:t>
            </a:r>
            <a:r>
              <a:rPr lang="el-GR" dirty="0" smtClean="0"/>
              <a:t> Προγραμματισμός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2" y="1761895"/>
            <a:ext cx="10872500" cy="44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1" dirty="0" smtClean="0"/>
              <a:t>“If it looks like a duck and quacks like a duck, then it probably is a duck”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81" y="2207942"/>
            <a:ext cx="6646598" cy="4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133830"/>
            <a:ext cx="10058400" cy="845262"/>
          </a:xfrm>
        </p:spPr>
        <p:txBody>
          <a:bodyPr/>
          <a:lstStyle/>
          <a:p>
            <a:r>
              <a:rPr lang="el-GR" dirty="0" smtClean="0"/>
              <a:t>Τύποι Δεδομένων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414248"/>
              </p:ext>
            </p:extLst>
          </p:nvPr>
        </p:nvGraphicFramePr>
        <p:xfrm>
          <a:off x="1119050" y="931864"/>
          <a:ext cx="1005808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11"/>
                <a:gridCol w="8803772"/>
              </a:tblGrid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Data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Byte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 bit signed value. Range from -128 to 127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 bit signed value. Range -32768 to 32767 </a:t>
                      </a:r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32 bit signed value. Range -2147483648 to 2147483647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64 bit signed value. -9223372036854775808 to 9223372036854775807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Float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32 bit IEEE 754 single-precision float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64 bit IEEE 754 double-precision float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 bit unsigned Unicode character. Range from U+0000 to U+FFFF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sequence of Chars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Boolean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Either the literal true or the literal false</a:t>
                      </a:r>
                      <a:endParaRPr lang="en-US" sz="1600" dirty="0"/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Unit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Corresponds to no value</a:t>
                      </a:r>
                      <a:endParaRPr lang="en-US" sz="1600" dirty="0"/>
                    </a:p>
                  </a:txBody>
                  <a:tcPr/>
                </a:tc>
              </a:tr>
              <a:tr h="509091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Null</a:t>
                      </a:r>
                    </a:p>
                    <a:p>
                      <a:r>
                        <a:rPr lang="en-GB" sz="1800" dirty="0" smtClean="0"/>
                        <a:t>Nothing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 or empty reference </a:t>
                      </a:r>
                    </a:p>
                    <a:p>
                      <a:r>
                        <a:rPr lang="en-GB" sz="1600" dirty="0" smtClean="0"/>
                        <a:t>The subtype of every other type; includes no values </a:t>
                      </a:r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supertype</a:t>
                      </a:r>
                      <a:r>
                        <a:rPr lang="en-GB" sz="1600" dirty="0" smtClean="0"/>
                        <a:t> of any type; any object is of type Any </a:t>
                      </a:r>
                    </a:p>
                  </a:txBody>
                  <a:tcPr/>
                </a:tc>
              </a:tr>
              <a:tr h="299465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AnyRef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supertype</a:t>
                      </a:r>
                      <a:r>
                        <a:rPr lang="en-GB" sz="1600" dirty="0" smtClean="0"/>
                        <a:t> of any reference type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Σύνταξης </a:t>
            </a:r>
            <a:r>
              <a:rPr lang="el-GR" sz="4000" dirty="0" smtClean="0"/>
              <a:t>(1)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 first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4410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035386"/>
          </a:xfrm>
        </p:spPr>
        <p:txBody>
          <a:bodyPr>
            <a:normAutofit lnSpcReduction="10000"/>
          </a:bodyPr>
          <a:lstStyle/>
          <a:p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Variable changing value</a:t>
            </a:r>
          </a:p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</a:p>
          <a:p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Variable one time assign value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r>
              <a:rPr lang="el-GR" dirty="0" smtClean="0"/>
              <a:t>Σύνταξης </a:t>
            </a:r>
            <a:r>
              <a:rPr lang="el-GR" sz="4000" dirty="0" smtClean="0"/>
              <a:t>(2)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1846052"/>
            <a:ext cx="4937760" cy="736282"/>
          </a:xfrm>
        </p:spPr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4642961"/>
            <a:ext cx="4937760" cy="16191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in </a:t>
            </a:r>
            <a:r>
              <a:rPr lang="en-GB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endParaRPr lang="en-GB" sz="18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l-GR" sz="18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statement1)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action1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action2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960" y="1846052"/>
            <a:ext cx="4937760" cy="736282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960" y="2490894"/>
            <a:ext cx="3017520" cy="132434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Similar to </a:t>
            </a:r>
            <a:r>
              <a:rPr lang="en-GB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endParaRPr lang="en-GB" sz="18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 to 100){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actions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88720" y="3998119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188720" y="2643294"/>
            <a:ext cx="4644390" cy="1135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in </a:t>
            </a:r>
            <a:r>
              <a:rPr lang="en-GB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endParaRPr lang="en-GB" sz="18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l-GR" sz="18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statement)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action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VS Java</a:t>
            </a:r>
            <a:r>
              <a:rPr lang="el-GR" dirty="0" smtClean="0"/>
              <a:t>  </a:t>
            </a:r>
            <a:r>
              <a:rPr lang="el-GR" sz="4000" dirty="0" smtClean="0"/>
              <a:t>(1)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 METHOD 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460277"/>
          </a:xfrm>
        </p:spPr>
        <p:txBody>
          <a:bodyPr>
            <a:normAutofit/>
          </a:bodyPr>
          <a:lstStyle/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 (x: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{</a:t>
            </a:r>
          </a:p>
          <a:p>
            <a:pPr marL="201168" lvl="1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 marL="201168" lvl="1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GB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 = result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JAVA METHOD DEFINITIONS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00800" y="2582334"/>
            <a:ext cx="4937760" cy="1436547"/>
          </a:xfrm>
        </p:spPr>
        <p:txBody>
          <a:bodyPr>
            <a:normAutofit/>
          </a:bodyPr>
          <a:lstStyle/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fun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x){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1168" lvl="1" indent="0">
              <a:buFont typeface="Calibri" panose="020F0502020204030204" pitchFamily="34" charset="0"/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Font typeface="Calibri" panose="020F0502020204030204" pitchFamily="34" charset="0"/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97280" y="4331700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SCALA Variable DEFINITIONS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097280" y="5044252"/>
            <a:ext cx="4937760" cy="14602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</a:p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String = </a:t>
            </a:r>
            <a:r>
              <a:rPr lang="en-GB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17920" y="4331700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JAVA Variable DEFINITIONS</a:t>
            </a:r>
            <a:endParaRPr lang="en-US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217920" y="5091712"/>
            <a:ext cx="4937760" cy="14602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</a:p>
          <a:p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1798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Vs Java</a:t>
            </a:r>
            <a:r>
              <a:rPr lang="el-GR" dirty="0" smtClean="0"/>
              <a:t>  </a:t>
            </a:r>
            <a:r>
              <a:rPr lang="el-GR" sz="4000" dirty="0" smtClean="0"/>
              <a:t>(2)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1213"/>
            <a:ext cx="4937760" cy="736282"/>
          </a:xfrm>
        </p:spPr>
        <p:txBody>
          <a:bodyPr/>
          <a:lstStyle/>
          <a:p>
            <a:r>
              <a:rPr lang="en-GB" dirty="0" smtClean="0"/>
              <a:t>SCALA class and objects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37495"/>
            <a:ext cx="5361272" cy="3378200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Sample (x: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p: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instMeth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(y: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GB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Sample {</a:t>
            </a:r>
          </a:p>
          <a:p>
            <a:pPr marL="201168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staticMeth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x:Int,y:Int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=x*y</a:t>
            </a:r>
          </a:p>
          <a:p>
            <a:pPr marL="201168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2163" y="1696859"/>
            <a:ext cx="4937760" cy="736282"/>
          </a:xfrm>
        </p:spPr>
        <p:txBody>
          <a:bodyPr/>
          <a:lstStyle/>
          <a:p>
            <a:r>
              <a:rPr lang="en-GB" dirty="0" smtClean="0"/>
              <a:t>Java method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040" y="2437495"/>
            <a:ext cx="6156960" cy="39303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Sample {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final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GB" sz="7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p; 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Sample (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p){</a:t>
            </a:r>
          </a:p>
          <a:p>
            <a:pPr marL="0" indent="0">
              <a:buNone/>
            </a:pPr>
            <a:r>
              <a:rPr lang="en-GB" sz="7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=x;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72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=p; }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instMeth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GB" sz="7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staticMeth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GB" sz="7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GB" sz="7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72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x*y;}</a:t>
            </a:r>
          </a:p>
          <a:p>
            <a:pPr marL="0" indent="0">
              <a:buNone/>
            </a:pPr>
            <a:r>
              <a:rPr lang="en-GB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Ιστορία</a:t>
            </a:r>
            <a:endParaRPr lang="el-GR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/>
              <a:t>Τι είναι η </a:t>
            </a:r>
            <a:r>
              <a:rPr lang="en-GB" sz="9600" dirty="0" smtClean="0"/>
              <a:t>Scala;</a:t>
            </a:r>
            <a:endParaRPr lang="el-GR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Πλατφόρμες </a:t>
            </a:r>
            <a:r>
              <a:rPr lang="el-GR" sz="9600" dirty="0"/>
              <a:t>και </a:t>
            </a:r>
            <a:r>
              <a:rPr lang="el-GR" sz="9600" dirty="0" smtClean="0"/>
              <a:t>άδεια</a:t>
            </a:r>
            <a:endParaRPr lang="en-GB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Χαρακτηριστικά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Scala Class Hierarchy</a:t>
            </a:r>
            <a:endParaRPr lang="el-GR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err="1" smtClean="0"/>
              <a:t>Αντικειμενοστρέφεια</a:t>
            </a:r>
            <a:endParaRPr lang="el-GR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Συναρτησιακός Προγραμματισμός</a:t>
            </a:r>
            <a:endParaRPr lang="en-US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Scripting </a:t>
            </a:r>
            <a:r>
              <a:rPr lang="el-GR" sz="9600" dirty="0"/>
              <a:t>Προγραμματισμός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Scala Pattern </a:t>
            </a:r>
            <a:r>
              <a:rPr lang="en-US" sz="9600" dirty="0" smtClean="0"/>
              <a:t>Match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744" y="1823433"/>
            <a:ext cx="4937760" cy="4023360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Currying</a:t>
            </a:r>
            <a:endParaRPr lang="el-GR" sz="9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Expressive </a:t>
            </a:r>
            <a:r>
              <a:rPr lang="el-GR" sz="9600" dirty="0"/>
              <a:t>Προγραμματισμός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Duck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/>
              <a:t>Τύποι </a:t>
            </a:r>
            <a:r>
              <a:rPr lang="el-GR" sz="9600" dirty="0" smtClean="0"/>
              <a:t>Δεδομένων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Παραδείγματα Σύνταξης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Scala Vs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 smtClean="0"/>
              <a:t>Scala Cool Stuff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9600" dirty="0" smtClean="0"/>
              <a:t>Γιατί </a:t>
            </a:r>
            <a:r>
              <a:rPr lang="en-US" sz="9600" dirty="0" smtClean="0"/>
              <a:t>Scala</a:t>
            </a:r>
            <a:r>
              <a:rPr lang="el-GR" sz="96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 err="1" smtClean="0"/>
              <a:t>Mashup</a:t>
            </a:r>
            <a:r>
              <a:rPr lang="en-US" sz="9600" dirty="0" smtClean="0"/>
              <a:t> Engine</a:t>
            </a:r>
            <a:endParaRPr lang="el-GR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VS Java</a:t>
            </a:r>
            <a:r>
              <a:rPr lang="el-GR" dirty="0" smtClean="0"/>
              <a:t> </a:t>
            </a:r>
            <a:r>
              <a:rPr lang="el-GR" sz="4000" dirty="0" smtClean="0"/>
              <a:t> (3)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760316"/>
            <a:ext cx="4937760" cy="736282"/>
          </a:xfrm>
        </p:spPr>
        <p:txBody>
          <a:bodyPr/>
          <a:lstStyle/>
          <a:p>
            <a:r>
              <a:rPr lang="en-GB" dirty="0" smtClean="0"/>
              <a:t>Scala </a:t>
            </a:r>
            <a:r>
              <a:rPr lang="en-GB" dirty="0" err="1" smtClean="0"/>
              <a:t>mixin</a:t>
            </a:r>
            <a:r>
              <a:rPr lang="en-GB" dirty="0" smtClean="0"/>
              <a:t>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680" y="2582334"/>
            <a:ext cx="4937760" cy="1829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T{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9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field=“!”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9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abstractMth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 :</a:t>
            </a:r>
            <a:r>
              <a:rPr lang="en-GB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GB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GB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9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concMth</a:t>
            </a: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 : String) = x + field </a:t>
            </a:r>
          </a:p>
          <a:p>
            <a:pPr marL="0" indent="0">
              <a:buNone/>
            </a:pPr>
            <a:r>
              <a:rPr lang="en-GB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7000" y="1846052"/>
            <a:ext cx="4937760" cy="736282"/>
          </a:xfrm>
        </p:spPr>
        <p:txBody>
          <a:bodyPr/>
          <a:lstStyle/>
          <a:p>
            <a:r>
              <a:rPr lang="en-GB" dirty="0" smtClean="0"/>
              <a:t>Java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2558628"/>
            <a:ext cx="4937760" cy="20125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T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b="1" dirty="0" err="1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b="1" dirty="0" err="1" smtClean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abstractMth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 concrete </a:t>
            </a:r>
            <a:r>
              <a:rPr lang="en-GB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methods)</a:t>
            </a:r>
            <a:endParaRPr lang="en-GB" sz="18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 fields)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Scala trait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77000" y="4760316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java extension plus implementation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249680" y="5496598"/>
            <a:ext cx="4937760" cy="4905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Super </a:t>
            </a: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629400" y="5496598"/>
            <a:ext cx="4937760" cy="4905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Super </a:t>
            </a:r>
            <a:r>
              <a:rPr lang="en-GB" sz="1800" b="1" dirty="0">
                <a:solidFill>
                  <a:srgbClr val="631D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cool stuff  </a:t>
            </a:r>
            <a:r>
              <a:rPr lang="en-GB" sz="4000" dirty="0" smtClean="0"/>
              <a:t>(1)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Default Parameter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5"/>
          <a:stretch/>
        </p:blipFill>
        <p:spPr>
          <a:xfrm>
            <a:off x="1187768" y="2691026"/>
            <a:ext cx="4938712" cy="2510571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65570" y="1846052"/>
            <a:ext cx="4937760" cy="736282"/>
          </a:xfrm>
        </p:spPr>
        <p:txBody>
          <a:bodyPr/>
          <a:lstStyle/>
          <a:p>
            <a:r>
              <a:rPr lang="en-GB" dirty="0" smtClean="0"/>
              <a:t>Named Parameters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05" y="2691026"/>
            <a:ext cx="4937125" cy="2475822"/>
          </a:xfrm>
        </p:spPr>
      </p:pic>
    </p:spTree>
    <p:extLst>
      <p:ext uri="{BB962C8B-B14F-4D97-AF65-F5344CB8AC3E}">
        <p14:creationId xmlns:p14="http://schemas.microsoft.com/office/powerpoint/2010/main" val="35295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cool stuff  </a:t>
            </a:r>
            <a:r>
              <a:rPr lang="en-GB" sz="4000" dirty="0" smtClean="0"/>
              <a:t>(2)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Everything returns a value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2334"/>
            <a:ext cx="4264744" cy="33782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582334"/>
            <a:ext cx="4418330" cy="3378200"/>
          </a:xfrm>
        </p:spPr>
      </p:pic>
    </p:spTree>
    <p:extLst>
      <p:ext uri="{BB962C8B-B14F-4D97-AF65-F5344CB8AC3E}">
        <p14:creationId xmlns:p14="http://schemas.microsoft.com/office/powerpoint/2010/main" val="234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Γιατί</a:t>
            </a:r>
            <a:r>
              <a:rPr lang="en-GB" dirty="0" smtClean="0"/>
              <a:t> Scala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3616"/>
          </a:xfr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en-GB" dirty="0" smtClean="0"/>
              <a:t> </a:t>
            </a:r>
            <a:r>
              <a:rPr lang="el-GR" dirty="0" smtClean="0"/>
              <a:t>Συνοπτική</a:t>
            </a:r>
          </a:p>
          <a:p>
            <a:pPr>
              <a:buBlip>
                <a:blip r:embed="rId3"/>
              </a:buBlip>
            </a:pPr>
            <a:r>
              <a:rPr lang="en-GB" dirty="0" smtClean="0"/>
              <a:t> Scriptable</a:t>
            </a:r>
          </a:p>
          <a:p>
            <a:pPr>
              <a:buBlip>
                <a:blip r:embed="rId3"/>
              </a:buBlip>
            </a:pPr>
            <a:r>
              <a:rPr lang="en-GB" dirty="0" smtClean="0"/>
              <a:t> Duck Typing</a:t>
            </a:r>
          </a:p>
          <a:p>
            <a:pPr>
              <a:buBlip>
                <a:blip r:embed="rId3"/>
              </a:buBlip>
            </a:pPr>
            <a:r>
              <a:rPr lang="en-GB" dirty="0"/>
              <a:t> </a:t>
            </a:r>
            <a:r>
              <a:rPr lang="en-GB" dirty="0" smtClean="0"/>
              <a:t>Open Source Libraries</a:t>
            </a:r>
          </a:p>
          <a:p>
            <a:pPr>
              <a:buBlip>
                <a:blip r:embed="rId3"/>
              </a:buBlip>
            </a:pPr>
            <a:r>
              <a:rPr lang="en-GB" dirty="0"/>
              <a:t> </a:t>
            </a:r>
            <a:r>
              <a:rPr lang="en-GB" dirty="0" smtClean="0"/>
              <a:t>JVM Tools</a:t>
            </a:r>
          </a:p>
          <a:p>
            <a:pPr>
              <a:buBlip>
                <a:blip r:embed="rId3"/>
              </a:buBlip>
            </a:pPr>
            <a:r>
              <a:rPr lang="en-GB" dirty="0"/>
              <a:t> </a:t>
            </a:r>
            <a:r>
              <a:rPr lang="en-GB" dirty="0" smtClean="0"/>
              <a:t>True Multi-threading</a:t>
            </a:r>
          </a:p>
          <a:p>
            <a:pPr>
              <a:buBlip>
                <a:blip r:embed="rId3"/>
              </a:buBlip>
            </a:pPr>
            <a:r>
              <a:rPr lang="en-GB" dirty="0"/>
              <a:t> </a:t>
            </a:r>
            <a:r>
              <a:rPr lang="en-GB" dirty="0" smtClean="0"/>
              <a:t>Documentation</a:t>
            </a:r>
          </a:p>
          <a:p>
            <a:pPr>
              <a:buBlip>
                <a:blip r:embed="rId3"/>
              </a:buBlip>
            </a:pPr>
            <a:r>
              <a:rPr lang="en-GB" dirty="0" smtClean="0"/>
              <a:t> Performance</a:t>
            </a:r>
          </a:p>
          <a:p>
            <a:pPr>
              <a:buBlip>
                <a:blip r:embed="rId3"/>
              </a:buBlip>
            </a:pPr>
            <a:r>
              <a:rPr lang="el-GR" dirty="0" smtClean="0"/>
              <a:t> </a:t>
            </a:r>
            <a:r>
              <a:rPr lang="en-GB" dirty="0" smtClean="0"/>
              <a:t>Extend existing classes</a:t>
            </a:r>
          </a:p>
          <a:p>
            <a:pPr>
              <a:buBlip>
                <a:blip r:embed="rId3"/>
              </a:buBlip>
            </a:pPr>
            <a:r>
              <a:rPr lang="en-GB" dirty="0" smtClean="0"/>
              <a:t> </a:t>
            </a:r>
            <a:r>
              <a:rPr lang="el-GR" dirty="0" smtClean="0"/>
              <a:t>Εύκολη εισαγωγή νέων Τύπων Δεδομένων / Δομών Δεδομένων</a:t>
            </a:r>
            <a:endParaRPr lang="en-GB" dirty="0" smtClean="0"/>
          </a:p>
          <a:p>
            <a:pPr>
              <a:buBlip>
                <a:blip r:embed="rId3"/>
              </a:buBlip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9089409" y="2770497"/>
            <a:ext cx="2066271" cy="1828798"/>
          </a:xfrm>
          <a:prstGeom prst="smileyFace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Mash-up Engine </a:t>
            </a:r>
            <a:r>
              <a:rPr lang="en-GB" sz="2800" dirty="0" smtClean="0"/>
              <a:t>(Implementation of Assignment 2 in Scala)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Rayzit</a:t>
            </a:r>
            <a:endParaRPr lang="el-G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/>
              <a:t>Ανάκτηση μηνυμάτων </a:t>
            </a:r>
            <a:r>
              <a:rPr lang="en-GB" dirty="0" err="1" smtClean="0"/>
              <a:t>Rayzs</a:t>
            </a:r>
            <a:r>
              <a:rPr lang="el-GR" dirty="0" smtClean="0"/>
              <a:t> εντός περιοχής γύρω από δεδομένη θέση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/>
              <a:t>Ανάκτηση μηνυμάτων </a:t>
            </a:r>
            <a:r>
              <a:rPr lang="en-GB" dirty="0" err="1" smtClean="0"/>
              <a:t>Rayzs</a:t>
            </a:r>
            <a:r>
              <a:rPr lang="el-GR" dirty="0" smtClean="0"/>
              <a:t> εντός των τελευταίων Χ λεπτών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Twitter</a:t>
            </a:r>
            <a:endParaRPr lang="el-G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/>
              <a:t>Αίτηση ανάκτησης πρόσφατων μηνυμάτων (</a:t>
            </a:r>
            <a:r>
              <a:rPr lang="en-GB" dirty="0" smtClean="0"/>
              <a:t>tweets</a:t>
            </a:r>
            <a:r>
              <a:rPr lang="el-GR" dirty="0" smtClean="0"/>
              <a:t>) από το </a:t>
            </a:r>
            <a:r>
              <a:rPr lang="en-GB" dirty="0" smtClean="0"/>
              <a:t>timeline </a:t>
            </a:r>
            <a:r>
              <a:rPr lang="el-GR" dirty="0" smtClean="0"/>
              <a:t>ενός χρήστη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 smtClean="0"/>
              <a:t>Αίτηση ανάκτησης μηνυμάτων (</a:t>
            </a:r>
            <a:r>
              <a:rPr lang="en-GB" dirty="0" smtClean="0"/>
              <a:t>tweets</a:t>
            </a:r>
            <a:r>
              <a:rPr lang="el-GR" dirty="0" smtClean="0"/>
              <a:t>) που δημιουργήθηκαν σε καθορισμένη απόσταση από μια θέση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 smtClean="0"/>
              <a:t>Ανάλυση Δεδομένων – Επερωτήσεις (</a:t>
            </a:r>
            <a:r>
              <a:rPr lang="en-GB" dirty="0" smtClean="0"/>
              <a:t>Mash up</a:t>
            </a:r>
            <a:r>
              <a:rPr lang="el-G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geo-sort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GB" dirty="0" smtClean="0"/>
              <a:t>atest-sort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geo-max-retransmitted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geo-before-date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geo-oldest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GB" dirty="0" smtClean="0"/>
              <a:t>atest-oldest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all-build-lexicon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9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Mash-up Engine </a:t>
            </a:r>
            <a:r>
              <a:rPr lang="en-GB" sz="2800" dirty="0"/>
              <a:t>(Implementation of Assignment 2 in Scala)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Βιβλιοθήκες</a:t>
            </a:r>
          </a:p>
          <a:p>
            <a:pPr lvl="1"/>
            <a:r>
              <a:rPr lang="en-US" dirty="0" smtClean="0"/>
              <a:t>scala.io</a:t>
            </a:r>
            <a:r>
              <a:rPr lang="el-GR" dirty="0" smtClean="0"/>
              <a:t>._</a:t>
            </a:r>
            <a:r>
              <a:rPr lang="en-GB" dirty="0" smtClean="0"/>
              <a:t>  </a:t>
            </a:r>
          </a:p>
          <a:p>
            <a:pPr lvl="2"/>
            <a:r>
              <a:rPr lang="el-GR" dirty="0" smtClean="0"/>
              <a:t>Για αποστολή </a:t>
            </a:r>
            <a:r>
              <a:rPr lang="en-GB" dirty="0" smtClean="0"/>
              <a:t>HTTP request</a:t>
            </a:r>
            <a:endParaRPr lang="en-GB" dirty="0"/>
          </a:p>
          <a:p>
            <a:pPr lvl="1"/>
            <a:r>
              <a:rPr lang="en-GB" dirty="0" err="1"/>
              <a:t>j</a:t>
            </a:r>
            <a:r>
              <a:rPr lang="en-GB" dirty="0" err="1" smtClean="0"/>
              <a:t>avax.crypto</a:t>
            </a:r>
            <a:r>
              <a:rPr lang="en-GB" dirty="0" smtClean="0"/>
              <a:t>._</a:t>
            </a:r>
          </a:p>
          <a:p>
            <a:pPr lvl="2"/>
            <a:r>
              <a:rPr lang="en-GB" dirty="0" smtClean="0"/>
              <a:t>HMAC-SHA1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00515"/>
              </p:ext>
            </p:extLst>
          </p:nvPr>
        </p:nvGraphicFramePr>
        <p:xfrm>
          <a:off x="1238233" y="3838596"/>
          <a:ext cx="8128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curl command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scala.io.Source.fromURL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curl_command</a:t>
                      </a:r>
                      <a:r>
                        <a:rPr lang="en-US" sz="1600" dirty="0" smtClean="0"/>
                        <a:t>, "UTF-8").</a:t>
                      </a:r>
                      <a:r>
                        <a:rPr lang="en-US" sz="1600" dirty="0" err="1" smtClean="0"/>
                        <a:t>getLines.mkString</a:t>
                      </a:r>
                      <a:r>
                        <a:rPr lang="en-US" sz="1600" dirty="0" smtClean="0"/>
                        <a:t>;</a:t>
                      </a:r>
                      <a:endParaRPr lang="el-GR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600" dirty="0" smtClean="0"/>
                        <a:t>Εργαλεία</a:t>
                      </a:r>
                      <a:r>
                        <a:rPr lang="el-GR" sz="1600" baseline="0" dirty="0" smtClean="0"/>
                        <a:t> Ωφελιμότητας (</a:t>
                      </a:r>
                      <a:r>
                        <a:rPr lang="en-GB" sz="1600" baseline="0" dirty="0" err="1" smtClean="0"/>
                        <a:t>sed</a:t>
                      </a:r>
                      <a:r>
                        <a:rPr lang="en-GB" sz="1600" baseline="0" dirty="0" smtClean="0"/>
                        <a:t>/</a:t>
                      </a:r>
                      <a:r>
                        <a:rPr lang="en-GB" sz="1600" baseline="0" dirty="0" err="1" smtClean="0"/>
                        <a:t>awk</a:t>
                      </a:r>
                      <a:r>
                        <a:rPr lang="en-GB" sz="1600" baseline="0" dirty="0" smtClean="0"/>
                        <a:t>) / </a:t>
                      </a:r>
                      <a:r>
                        <a:rPr lang="en-GB" sz="1600" baseline="0" dirty="0" err="1" smtClean="0"/>
                        <a:t>tr</a:t>
                      </a:r>
                      <a:r>
                        <a:rPr lang="en-GB" sz="1600" baseline="0" dirty="0" smtClean="0"/>
                        <a:t>/ </a:t>
                      </a:r>
                      <a:r>
                        <a:rPr lang="en-GB" sz="1600" baseline="0" dirty="0" err="1" smtClean="0"/>
                        <a:t>grep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replace</a:t>
                      </a:r>
                      <a:r>
                        <a:rPr lang="en-GB" sz="1600" baseline="0" dirty="0" smtClean="0"/>
                        <a:t> / split</a:t>
                      </a:r>
                    </a:p>
                    <a:p>
                      <a:r>
                        <a:rPr lang="en-GB" sz="1600" baseline="0" dirty="0" err="1" smtClean="0"/>
                        <a:t>scala.util.parsing.combinator</a:t>
                      </a:r>
                      <a:r>
                        <a:rPr lang="en-GB" sz="1600" baseline="0" dirty="0" smtClean="0"/>
                        <a:t>._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06462" y="745306"/>
            <a:ext cx="10058400" cy="3566160"/>
          </a:xfrm>
        </p:spPr>
        <p:txBody>
          <a:bodyPr/>
          <a:lstStyle/>
          <a:p>
            <a:r>
              <a:rPr lang="el-GR" dirty="0" smtClean="0">
                <a:solidFill>
                  <a:srgbClr val="CC0000"/>
                </a:solidFill>
              </a:rPr>
              <a:t>Ερωτήσεις;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Ιστορία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8">
              <a:buFont typeface="Arial" panose="020B0604020202020204" pitchFamily="34" charset="0"/>
              <a:buChar char="•"/>
            </a:pPr>
            <a:r>
              <a:rPr lang="el-GR" sz="3000" dirty="0" smtClean="0"/>
              <a:t>2001 : Σχεδιάστηκε από τον </a:t>
            </a:r>
            <a:r>
              <a:rPr lang="en-US" sz="3000" dirty="0" smtClean="0"/>
              <a:t>Martin </a:t>
            </a:r>
            <a:r>
              <a:rPr lang="el-GR" sz="3000" dirty="0" smtClean="0"/>
              <a:t>Odersky, </a:t>
            </a:r>
            <a:r>
              <a:rPr lang="fr-FR" sz="3000" dirty="0" smtClean="0"/>
              <a:t>École </a:t>
            </a:r>
            <a:r>
              <a:rPr lang="fr-FR" sz="3000" dirty="0"/>
              <a:t>Polytechnique Fédérale de Lausanne (EPFL</a:t>
            </a:r>
            <a:r>
              <a:rPr lang="fr-FR" sz="3000" dirty="0" smtClean="0"/>
              <a:t>)</a:t>
            </a:r>
            <a:endParaRPr lang="el-GR" sz="3000" dirty="0" smtClean="0"/>
          </a:p>
          <a:p>
            <a:pPr lvl="8">
              <a:buFont typeface="Arial" panose="020B0604020202020204" pitchFamily="34" charset="0"/>
              <a:buChar char="•"/>
            </a:pPr>
            <a:endParaRPr lang="el-GR" sz="3000" dirty="0" smtClean="0"/>
          </a:p>
          <a:p>
            <a:pPr lvl="8">
              <a:buFont typeface="Arial" panose="020B0604020202020204" pitchFamily="34" charset="0"/>
              <a:buChar char="•"/>
            </a:pPr>
            <a:endParaRPr lang="el-GR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3000" dirty="0"/>
              <a:t>2003/2004: κυκλοφορία σε </a:t>
            </a:r>
            <a:r>
              <a:rPr lang="en-US" sz="3000" dirty="0"/>
              <a:t>Java </a:t>
            </a:r>
            <a:r>
              <a:rPr lang="el-GR" sz="3000" dirty="0"/>
              <a:t>και </a:t>
            </a:r>
            <a:r>
              <a:rPr lang="en-GB" sz="3000" dirty="0"/>
              <a:t>.NET</a:t>
            </a:r>
            <a:r>
              <a:rPr lang="el-GR" sz="3000" dirty="0"/>
              <a:t> πλατφόρμα </a:t>
            </a:r>
            <a:endParaRPr lang="el-GR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 smtClean="0"/>
              <a:t>17 </a:t>
            </a:r>
            <a:r>
              <a:rPr lang="el-GR" sz="3000" dirty="0" smtClean="0"/>
              <a:t>Ιανουαρίου 2011</a:t>
            </a:r>
            <a:r>
              <a:rPr lang="en-GB" sz="3000" dirty="0" smtClean="0"/>
              <a:t>:</a:t>
            </a:r>
            <a:r>
              <a:rPr lang="el-GR" sz="3000" dirty="0" smtClean="0"/>
              <a:t> ιδρύθηκε η εταιρεία Typesafe</a:t>
            </a:r>
            <a:r>
              <a:rPr lang="en-GB" sz="3000" dirty="0" smtClean="0"/>
              <a:t> </a:t>
            </a:r>
            <a:r>
              <a:rPr lang="el-GR" sz="3000" dirty="0" smtClean="0"/>
              <a:t>Ι</a:t>
            </a:r>
            <a:r>
              <a:rPr lang="en-GB" sz="3000" dirty="0" smtClean="0"/>
              <a:t>nc</a:t>
            </a:r>
            <a:r>
              <a:rPr lang="el-GR" sz="3000" dirty="0" smtClean="0"/>
              <a:t> όταν η ομάδα </a:t>
            </a:r>
            <a:r>
              <a:rPr lang="en-GB" sz="3000" dirty="0" smtClean="0"/>
              <a:t>Scala </a:t>
            </a:r>
            <a:r>
              <a:rPr lang="el-GR" sz="3000" dirty="0" smtClean="0"/>
              <a:t>κέρδισε ερευνητική επιχορήγηση από το </a:t>
            </a:r>
            <a:r>
              <a:rPr lang="en-GB" sz="3000" dirty="0" smtClean="0"/>
              <a:t>European Research Council</a:t>
            </a:r>
            <a:endParaRPr lang="el-G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 smtClean="0"/>
              <a:t>Typesafe </a:t>
            </a:r>
            <a:r>
              <a:rPr lang="el-GR" sz="2600" dirty="0"/>
              <a:t>Ι</a:t>
            </a:r>
            <a:r>
              <a:rPr lang="en-GB" sz="2600" dirty="0"/>
              <a:t>nc</a:t>
            </a:r>
            <a:r>
              <a:rPr lang="el-GR" sz="2600" dirty="0"/>
              <a:t> </a:t>
            </a:r>
            <a:r>
              <a:rPr lang="el-GR" sz="2600" dirty="0" smtClean="0"/>
              <a:t>: προσφέρει εμπορική υποστήριξη, εκπαίδευση και υπηρεσίες για την </a:t>
            </a:r>
            <a:r>
              <a:rPr lang="en-GB" sz="2600" dirty="0" smtClean="0"/>
              <a:t>Scala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23" y="4552950"/>
            <a:ext cx="1239607" cy="1617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" y="1845734"/>
            <a:ext cx="998220" cy="15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η </a:t>
            </a:r>
            <a:r>
              <a:rPr lang="en-GB" dirty="0" smtClean="0"/>
              <a:t>Scala;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Scala:</a:t>
            </a:r>
            <a:r>
              <a:rPr lang="el-GR" sz="2800" dirty="0" smtClean="0"/>
              <a:t> ακρώνυμο του </a:t>
            </a:r>
            <a:r>
              <a:rPr lang="en-GB" sz="2800" dirty="0" smtClean="0"/>
              <a:t>“Scalable Language”</a:t>
            </a:r>
            <a:r>
              <a:rPr lang="el-GR" sz="2800" dirty="0" smtClean="0"/>
              <a:t>, δηλώνει ότι έχει σχεδιαστεί για να μπορεί να μεγαλώνει παράλληλα με τις ανάγκες των χρηστών της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Χαρακτηριστικά αντικειμενοστραφή και συναρτησιακού προγραμματισμού,  δίνει την αίσθηση </a:t>
            </a:r>
            <a:r>
              <a:rPr lang="en-GB" sz="2800" dirty="0" smtClean="0"/>
              <a:t>scripting </a:t>
            </a:r>
            <a:r>
              <a:rPr lang="el-GR" sz="2800" dirty="0" smtClean="0"/>
              <a:t>γλώσσας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dirty="0" smtClean="0"/>
              <a:t>Συντακτικά ευέλικτη γλώσσα </a:t>
            </a:r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 marL="0" indent="0">
              <a:buNone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Πλατφόρμες και Άδεια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4500" dirty="0" smtClean="0"/>
              <a:t>Εκτελείται στο </a:t>
            </a:r>
            <a:r>
              <a:rPr lang="en-GB" sz="4500" dirty="0" smtClean="0"/>
              <a:t>JVM (Java Virtual Machine)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Μοντέλο μεταγλώτισης ίδιο με </a:t>
            </a:r>
            <a:r>
              <a:rPr lang="en-GB" sz="3800" dirty="0" smtClean="0"/>
              <a:t>Java </a:t>
            </a:r>
            <a:r>
              <a:rPr lang="el-GR" sz="3800" dirty="0" smtClean="0"/>
              <a:t>και </a:t>
            </a:r>
            <a:r>
              <a:rPr lang="en-GB" sz="3800" dirty="0" smtClean="0"/>
              <a:t>C#</a:t>
            </a:r>
            <a:r>
              <a:rPr lang="el-GR" sz="3800" dirty="0" smtClean="0"/>
              <a:t>  →  χρησιμοποιεί βιβλιοθήκες </a:t>
            </a:r>
            <a:r>
              <a:rPr lang="en-GB" sz="3800" dirty="0" smtClean="0"/>
              <a:t>Java</a:t>
            </a:r>
            <a:endParaRPr lang="el-GR" sz="3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Λειτουργικά χαρακτηριστικά: παράγει κώδικα </a:t>
            </a:r>
            <a:r>
              <a:rPr lang="en-GB" sz="3800" dirty="0" smtClean="0"/>
              <a:t>Byte</a:t>
            </a:r>
            <a:r>
              <a:rPr lang="el-GR" sz="3800" dirty="0" smtClean="0"/>
              <a:t> (σχεδόν ίδιος με </a:t>
            </a:r>
            <a:r>
              <a:rPr lang="en-GB" sz="3800" dirty="0" smtClean="0"/>
              <a:t>Java</a:t>
            </a:r>
            <a:r>
              <a:rPr lang="el-GR" sz="3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Μπορεί να από-μεταγλωττιστεί σε κώδικα </a:t>
            </a:r>
            <a:r>
              <a:rPr lang="en-GB" sz="3800" dirty="0" smtClean="0"/>
              <a:t>Java</a:t>
            </a:r>
            <a:r>
              <a:rPr lang="el-GR" sz="38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Διαφορά σε κώδικα (</a:t>
            </a:r>
            <a:r>
              <a:rPr lang="en-GB" sz="3800" dirty="0" smtClean="0"/>
              <a:t>Java-Scala</a:t>
            </a:r>
            <a:r>
              <a:rPr lang="el-GR" sz="3800" dirty="0" smtClean="0"/>
              <a:t>): Βιβλιοθήκη χρόνου εκτέλεσης </a:t>
            </a:r>
            <a:r>
              <a:rPr lang="en-GB" sz="3800" dirty="0"/>
              <a:t>s</a:t>
            </a:r>
            <a:r>
              <a:rPr lang="en-GB" sz="3800" dirty="0" smtClean="0"/>
              <a:t>cala-library</a:t>
            </a:r>
            <a:r>
              <a:rPr lang="el-GR" sz="3800" dirty="0" smtClean="0"/>
              <a:t>.</a:t>
            </a:r>
            <a:r>
              <a:rPr lang="en-GB" sz="3800" dirty="0" smtClean="0"/>
              <a:t> 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4500" dirty="0" smtClean="0"/>
              <a:t>Μπορεί να τρέξει σε </a:t>
            </a:r>
            <a:r>
              <a:rPr lang="en-GB" sz="4500" dirty="0" smtClean="0"/>
              <a:t>Android smartphones</a:t>
            </a:r>
            <a:endParaRPr lang="el-GR" sz="4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4500" dirty="0" smtClean="0"/>
              <a:t>Εναλλακτική υλοποίηση σε </a:t>
            </a:r>
            <a:r>
              <a:rPr lang="en-GB" sz="4500" dirty="0" smtClean="0"/>
              <a:t>.NET </a:t>
            </a:r>
            <a:r>
              <a:rPr lang="el-GR" sz="4500" dirty="0" smtClean="0"/>
              <a:t>πλατφόρμα</a:t>
            </a:r>
            <a:endParaRPr lang="el-GR" sz="4500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4500" dirty="0" smtClean="0"/>
              <a:t>Λογισμικό άδειας </a:t>
            </a:r>
            <a:r>
              <a:rPr lang="en-GB" sz="4500" dirty="0" smtClean="0"/>
              <a:t>BSD</a:t>
            </a:r>
            <a:endParaRPr lang="el-GR" sz="4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1" y="4761304"/>
            <a:ext cx="1142999" cy="1142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1" b="28453"/>
          <a:stretch/>
        </p:blipFill>
        <p:spPr>
          <a:xfrm>
            <a:off x="10527030" y="5309500"/>
            <a:ext cx="125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4853729"/>
            <a:ext cx="989171" cy="9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8353"/>
            <a:ext cx="10058400" cy="1202101"/>
          </a:xfrm>
        </p:spPr>
        <p:txBody>
          <a:bodyPr/>
          <a:lstStyle/>
          <a:p>
            <a:r>
              <a:rPr lang="el-GR" dirty="0" smtClean="0"/>
              <a:t>Χαρακτηριστικά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5100" dirty="0" smtClean="0"/>
              <a:t>Συντακτική Ευελιξία</a:t>
            </a:r>
            <a:endParaRPr lang="en-GB" sz="5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800" dirty="0" smtClean="0"/>
              <a:t>Semicolons </a:t>
            </a:r>
            <a:r>
              <a:rPr lang="el-GR" sz="3800" dirty="0" smtClean="0"/>
              <a:t>δεν είναι απαραίτητα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() στις κλήσεις συναρτήσεων δεν είναι απαραίτητα</a:t>
            </a:r>
            <a:endParaRPr lang="en-GB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5100" dirty="0" smtClean="0"/>
              <a:t>Unified </a:t>
            </a:r>
            <a:r>
              <a:rPr lang="en-GB" sz="5100" dirty="0"/>
              <a:t>type </a:t>
            </a:r>
            <a:r>
              <a:rPr lang="en-GB" sz="5100" dirty="0" smtClean="0"/>
              <a:t>system</a:t>
            </a:r>
          </a:p>
          <a:p>
            <a:pPr marL="292608" lvl="1" indent="0">
              <a:buNone/>
            </a:pPr>
            <a:r>
              <a:rPr lang="el-GR" sz="3800" dirty="0" smtClean="0"/>
              <a:t>Όλοι οι τύποι δεδομένων κληρονομούν από την κλάση </a:t>
            </a:r>
            <a:r>
              <a:rPr lang="en-GB" sz="3800" dirty="0" smtClean="0"/>
              <a:t>Any</a:t>
            </a:r>
            <a:r>
              <a:rPr lang="el-GR" sz="3800" dirty="0" smtClean="0"/>
              <a:t> (που χωρίζεται σε </a:t>
            </a:r>
            <a:r>
              <a:rPr lang="en-GB" sz="3800" dirty="0" err="1" smtClean="0"/>
              <a:t>AnyVal</a:t>
            </a:r>
            <a:r>
              <a:rPr lang="en-GB" sz="3800" dirty="0" smtClean="0"/>
              <a:t> </a:t>
            </a:r>
            <a:r>
              <a:rPr lang="el-GR" sz="3800" dirty="0" smtClean="0"/>
              <a:t>και </a:t>
            </a:r>
            <a:r>
              <a:rPr lang="en-GB" sz="3800" dirty="0" err="1" smtClean="0"/>
              <a:t>AnyRef</a:t>
            </a:r>
            <a:r>
              <a:rPr lang="el-GR" sz="3800" dirty="0" smtClean="0"/>
              <a:t>)</a:t>
            </a:r>
            <a:endParaRPr lang="en-GB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5100" dirty="0" smtClean="0"/>
              <a:t>Immutability</a:t>
            </a:r>
            <a:endParaRPr lang="el-GR" sz="5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800" dirty="0" smtClean="0"/>
              <a:t>Διαχωρισμός ανάμεσα σε σταθερές (</a:t>
            </a:r>
            <a:r>
              <a:rPr lang="en-GB" sz="3800" dirty="0" err="1" smtClean="0"/>
              <a:t>val</a:t>
            </a:r>
            <a:r>
              <a:rPr lang="en-GB" sz="3800" dirty="0" smtClean="0"/>
              <a:t>) </a:t>
            </a:r>
            <a:r>
              <a:rPr lang="el-GR" sz="3800" dirty="0" smtClean="0"/>
              <a:t>και μεταβλητές</a:t>
            </a:r>
            <a:r>
              <a:rPr lang="en-GB" sz="3800" dirty="0" smtClean="0"/>
              <a:t> </a:t>
            </a:r>
            <a:r>
              <a:rPr lang="el-GR" sz="3800" dirty="0" smtClean="0"/>
              <a:t>που μπορεί να αλλάξει η τιμή τους</a:t>
            </a:r>
            <a:r>
              <a:rPr lang="en-GB" sz="3800" dirty="0" smtClean="0"/>
              <a:t> (</a:t>
            </a:r>
            <a:r>
              <a:rPr lang="en-GB" sz="3800" dirty="0" err="1" smtClean="0"/>
              <a:t>var</a:t>
            </a:r>
            <a:r>
              <a:rPr lang="en-GB" sz="3800" dirty="0" smtClean="0"/>
              <a:t>)</a:t>
            </a:r>
            <a:r>
              <a:rPr lang="en-US" altLang="en-US" sz="3800" dirty="0"/>
              <a:t> </a:t>
            </a:r>
            <a:endParaRPr lang="en-US" alt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5100" dirty="0" smtClean="0"/>
              <a:t>Integration </a:t>
            </a:r>
            <a:r>
              <a:rPr lang="en-US" altLang="en-US" sz="5100" dirty="0"/>
              <a:t>with </a:t>
            </a:r>
            <a:r>
              <a:rPr lang="en-US" altLang="en-US" sz="5100" dirty="0">
                <a:solidFill>
                  <a:schemeClr val="tx2"/>
                </a:solidFill>
              </a:rPr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3800" dirty="0" smtClean="0"/>
              <a:t>Μπορεί να γραφεί </a:t>
            </a:r>
            <a:r>
              <a:rPr lang="en-US" altLang="en-US" sz="3800" dirty="0" smtClean="0"/>
              <a:t>XML </a:t>
            </a:r>
            <a:r>
              <a:rPr lang="el-GR" altLang="en-US" sz="3800" dirty="0" smtClean="0"/>
              <a:t>κατευθείαν </a:t>
            </a:r>
            <a:r>
              <a:rPr lang="en-US" altLang="en-US" sz="3800" dirty="0" smtClean="0"/>
              <a:t> </a:t>
            </a:r>
            <a:r>
              <a:rPr lang="el-GR" altLang="en-US" sz="3800" dirty="0" smtClean="0"/>
              <a:t>σ’ ένα </a:t>
            </a:r>
            <a:r>
              <a:rPr lang="en-US" altLang="en-US" sz="3800" dirty="0" smtClean="0"/>
              <a:t> </a:t>
            </a:r>
            <a:r>
              <a:rPr lang="en-US" altLang="en-US" sz="3800" dirty="0"/>
              <a:t>Scala </a:t>
            </a:r>
            <a:r>
              <a:rPr lang="el-GR" altLang="en-US" sz="3800" dirty="0" smtClean="0"/>
              <a:t>πρόγραμμα</a:t>
            </a:r>
            <a:endParaRPr lang="en-US" altLang="en-US" sz="3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3800" dirty="0" smtClean="0"/>
              <a:t>Μπορεί να μετατρέπει </a:t>
            </a:r>
            <a:r>
              <a:rPr lang="en-US" altLang="en-US" sz="3800" dirty="0" smtClean="0"/>
              <a:t>XML </a:t>
            </a:r>
            <a:r>
              <a:rPr lang="en-US" altLang="en-US" sz="3800" dirty="0"/>
              <a:t>DTD </a:t>
            </a:r>
            <a:r>
              <a:rPr lang="el-GR" altLang="en-US" sz="3800" dirty="0" smtClean="0"/>
              <a:t>σε</a:t>
            </a:r>
            <a:r>
              <a:rPr lang="en-US" altLang="en-US" sz="3800" dirty="0" smtClean="0"/>
              <a:t> </a:t>
            </a:r>
            <a:r>
              <a:rPr lang="en-US" altLang="en-US" sz="3800" dirty="0"/>
              <a:t>Scala class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en-US" sz="5100" dirty="0"/>
              <a:t>Υποστηρίζει </a:t>
            </a:r>
            <a:r>
              <a:rPr lang="en-GB" altLang="en-US" sz="5100" dirty="0"/>
              <a:t>patterns </a:t>
            </a:r>
            <a:r>
              <a:rPr lang="el-GR" altLang="en-US" sz="5100" dirty="0"/>
              <a:t>κανονικών εκφράσεων</a:t>
            </a:r>
          </a:p>
          <a:p>
            <a:pPr marL="0">
              <a:buNone/>
            </a:pPr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09" y="156114"/>
            <a:ext cx="10058400" cy="7114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Scala class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>
            <a:fillRect/>
          </a:stretch>
        </p:blipFill>
        <p:spPr bwMode="auto">
          <a:xfrm>
            <a:off x="684841" y="872191"/>
            <a:ext cx="10682494" cy="546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3030"/>
            <a:ext cx="10058400" cy="1224404"/>
          </a:xfrm>
        </p:spPr>
        <p:txBody>
          <a:bodyPr/>
          <a:lstStyle/>
          <a:p>
            <a:r>
              <a:rPr lang="el-GR" dirty="0" err="1" smtClean="0"/>
              <a:t>Αντικειμενοστρέφια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978" y="168962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400" dirty="0" smtClean="0"/>
              <a:t>Αντικειμενοστραφής γλώσσα → κάθε τιμή: ένα αντικείμενο , κάθε λειτουργία: κλήση συνάρτησης.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 smtClean="0"/>
              <a:t>Τύποι δεδομένων/Συμπεριφορές περιγράφονται από κλάσεις και γνωρίσματα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 smtClean="0"/>
              <a:t>Γνώρισμα</a:t>
            </a:r>
            <a:r>
              <a:rPr lang="en-GB" sz="2000" dirty="0" smtClean="0"/>
              <a:t>(Trait):</a:t>
            </a:r>
            <a:r>
              <a:rPr lang="el-GR" sz="2000" dirty="0" smtClean="0"/>
              <a:t> </a:t>
            </a:r>
            <a:r>
              <a:rPr lang="el-GR" sz="2000" dirty="0"/>
              <a:t>Εμπερικλείει μεθόδους και ορισμούς πεδίων, που μπορούμε να τις επαναχρησιμοποιήσουμε σε διάφορες κλάσεις.  (</a:t>
            </a:r>
            <a:r>
              <a:rPr lang="en-GB" sz="2000" dirty="0"/>
              <a:t>Java – Interface)</a:t>
            </a:r>
            <a:endParaRPr lang="el-GR" sz="2000" dirty="0"/>
          </a:p>
          <a:p>
            <a:pPr lvl="1">
              <a:buFont typeface="Arial" panose="020B0604020202020204" pitchFamily="34" charset="0"/>
              <a:buChar char="•"/>
            </a:pPr>
            <a:endParaRPr lang="el-GR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01168" lvl="1" indent="0">
              <a:buNone/>
            </a:pPr>
            <a:endParaRPr lang="el-G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 smtClean="0"/>
              <a:t>Κλάση:  Απαρτίζεται από υλοποιημένες μεθόδους και μεταβλητές, που αντιπροσωπεύουν ένα αντικείμενο</a:t>
            </a:r>
          </a:p>
          <a:p>
            <a:pPr marL="201168" lvl="1" indent="0">
              <a:buNone/>
            </a:pPr>
            <a:endParaRPr lang="el-G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04" y="3603240"/>
            <a:ext cx="5194601" cy="919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03" y="4928517"/>
            <a:ext cx="5194601" cy="13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Συναρτησιακός Προγραμματισμός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1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Η </a:t>
            </a:r>
            <a:r>
              <a:rPr lang="en-GB" dirty="0" smtClean="0"/>
              <a:t>Scala </a:t>
            </a:r>
            <a:r>
              <a:rPr lang="el-GR" dirty="0" smtClean="0"/>
              <a:t>παρέχει: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 smtClean="0"/>
              <a:t>Μια πιο ευέλικτη σύνταξη στις συναρτήσεις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High Order </a:t>
            </a:r>
            <a:r>
              <a:rPr lang="el-GR" dirty="0" smtClean="0"/>
              <a:t>συναρτήσεις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dirty="0" err="1" smtClean="0"/>
              <a:t>Εμφωλευμένες</a:t>
            </a:r>
            <a:r>
              <a:rPr lang="el-GR" dirty="0" smtClean="0"/>
              <a:t> συναρτήσεις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ML-style pattern </a:t>
            </a:r>
            <a:r>
              <a:rPr lang="en-US" altLang="en-US" dirty="0" smtClean="0"/>
              <a:t>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 smtClean="0"/>
              <a:t>Currying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73380" y="2061635"/>
            <a:ext cx="11506200" cy="1619250"/>
            <a:chOff x="373380" y="2061635"/>
            <a:chExt cx="11506200" cy="1619250"/>
          </a:xfrm>
        </p:grpSpPr>
        <p:sp>
          <p:nvSpPr>
            <p:cNvPr id="20" name="Right Brace 19"/>
            <p:cNvSpPr/>
            <p:nvPr/>
          </p:nvSpPr>
          <p:spPr>
            <a:xfrm>
              <a:off x="5341620" y="2061635"/>
              <a:ext cx="567690" cy="1619250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097905" y="2597998"/>
              <a:ext cx="819150" cy="546524"/>
            </a:xfrm>
            <a:prstGeom prst="rightArrow">
              <a:avLst/>
            </a:prstGeom>
            <a:solidFill>
              <a:srgbClr val="C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73380" y="2378923"/>
              <a:ext cx="4739640" cy="984674"/>
              <a:chOff x="1676400" y="2266950"/>
              <a:chExt cx="4739640" cy="9846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2266950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FUNCTION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91990" y="2266950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VALUE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91990" y="2813474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OBJECT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2813474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VALUE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9940" y="2652185"/>
              <a:ext cx="4739640" cy="438150"/>
              <a:chOff x="6416040" y="2594399"/>
              <a:chExt cx="4739640" cy="43815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16040" y="2594399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FUNCTION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231630" y="2594399"/>
                <a:ext cx="192405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 smtClean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OBJECT</a:t>
                </a:r>
                <a:endParaRPr lang="en-US" sz="2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22220" y="2213277"/>
            <a:ext cx="55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=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9365" y="2780254"/>
            <a:ext cx="55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=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46870" y="2486539"/>
            <a:ext cx="55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</a:rPr>
              <a:t>=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1268</TotalTime>
  <Words>2623</Words>
  <Application>Microsoft Office PowerPoint</Application>
  <PresentationFormat>Custom</PresentationFormat>
  <Paragraphs>454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Scala Programming Language</vt:lpstr>
      <vt:lpstr>Περιεχόμενα</vt:lpstr>
      <vt:lpstr>Ιστορία</vt:lpstr>
      <vt:lpstr>Τι είναι η Scala;</vt:lpstr>
      <vt:lpstr>Πλατφόρμες και Άδεια</vt:lpstr>
      <vt:lpstr>Χαρακτηριστικά</vt:lpstr>
      <vt:lpstr>Scala class hierarchy</vt:lpstr>
      <vt:lpstr>Αντικειμενοστρέφια</vt:lpstr>
      <vt:lpstr>Συναρτησιακός Προγραμματισμός</vt:lpstr>
      <vt:lpstr>Scripting Προγραμματισμός</vt:lpstr>
      <vt:lpstr>Scala Pattern Match</vt:lpstr>
      <vt:lpstr>Currying</vt:lpstr>
      <vt:lpstr>Expressive Προγραμματισμός</vt:lpstr>
      <vt:lpstr>Duck typing</vt:lpstr>
      <vt:lpstr>Τύποι Δεδομένων</vt:lpstr>
      <vt:lpstr>Παραδείγματα Σύνταξης (1)</vt:lpstr>
      <vt:lpstr>Παραδείγματα Σύνταξης (2)</vt:lpstr>
      <vt:lpstr>Scala VS Java  (1)</vt:lpstr>
      <vt:lpstr>Scala Vs Java  (2)</vt:lpstr>
      <vt:lpstr>Scala VS Java  (3)</vt:lpstr>
      <vt:lpstr>Scala cool stuff  (1)</vt:lpstr>
      <vt:lpstr>Scala cool stuff  (2)</vt:lpstr>
      <vt:lpstr>Γιατί Scala;</vt:lpstr>
      <vt:lpstr>Mash-up Engine (Implementation of Assignment 2 in Scala)</vt:lpstr>
      <vt:lpstr>Mash-up Engine (Implementation of Assignment 2 in Scala)</vt:lpstr>
      <vt:lpstr>Ερωτήσεις;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Programming</dc:title>
  <dc:creator>Jeannette</dc:creator>
  <cp:lastModifiedBy>Stella Constantinou</cp:lastModifiedBy>
  <cp:revision>257</cp:revision>
  <dcterms:created xsi:type="dcterms:W3CDTF">2014-04-25T22:22:34Z</dcterms:created>
  <dcterms:modified xsi:type="dcterms:W3CDTF">2014-05-05T18:55:53Z</dcterms:modified>
</cp:coreProperties>
</file>