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78" r:id="rId12"/>
    <p:sldId id="279" r:id="rId13"/>
    <p:sldId id="280" r:id="rId14"/>
    <p:sldId id="281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5" r:id="rId23"/>
    <p:sldId id="272" r:id="rId24"/>
    <p:sldId id="273" r:id="rId25"/>
    <p:sldId id="274" r:id="rId26"/>
    <p:sldId id="276" r:id="rId27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>
        <p:scale>
          <a:sx n="114" d="100"/>
          <a:sy n="114" d="100"/>
        </p:scale>
        <p:origin x="-92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1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1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1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2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267657C-F0D4-43F8-A42B-C62F9F6B38CB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4328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5760" cy="396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4402080" y="9553680"/>
            <a:ext cx="3367800" cy="50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BC73E2C-EADC-4971-93AD-1E46D14D1F6E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5760" cy="396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1" name="CustomShape 2"/>
          <p:cNvSpPr/>
          <p:nvPr/>
        </p:nvSpPr>
        <p:spPr>
          <a:xfrm>
            <a:off x="4402080" y="9553680"/>
            <a:ext cx="3367800" cy="50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B155ACB-376C-426E-840B-95102B5208D1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5760" cy="396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4402080" y="9553680"/>
            <a:ext cx="3367800" cy="50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14DD5CD-71A7-4D4D-8380-FD93F194EB4D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5760" cy="396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7" name="CustomShape 2"/>
          <p:cNvSpPr/>
          <p:nvPr/>
        </p:nvSpPr>
        <p:spPr>
          <a:xfrm>
            <a:off x="4402080" y="9553680"/>
            <a:ext cx="3367800" cy="50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CE43148-49EF-44FC-992D-C5D198D9FC94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5760" cy="396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9" name="CustomShape 2"/>
          <p:cNvSpPr/>
          <p:nvPr/>
        </p:nvSpPr>
        <p:spPr>
          <a:xfrm>
            <a:off x="4402080" y="9553680"/>
            <a:ext cx="3367800" cy="50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B07A8ED-3F25-455D-BA44-F804FEF5A3C3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5760" cy="396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1" name="CustomShape 2"/>
          <p:cNvSpPr/>
          <p:nvPr/>
        </p:nvSpPr>
        <p:spPr>
          <a:xfrm>
            <a:off x="4402080" y="9553680"/>
            <a:ext cx="3367800" cy="50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B34A8DA-249D-45CA-A770-1717C72F3987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5760" cy="396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3" name="CustomShape 2"/>
          <p:cNvSpPr/>
          <p:nvPr/>
        </p:nvSpPr>
        <p:spPr>
          <a:xfrm>
            <a:off x="4402080" y="9553680"/>
            <a:ext cx="3367800" cy="50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77B7C56-E959-4A40-A531-98DEB5E07079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5760" cy="396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5" name="CustomShape 2"/>
          <p:cNvSpPr/>
          <p:nvPr/>
        </p:nvSpPr>
        <p:spPr>
          <a:xfrm>
            <a:off x="4402080" y="9553680"/>
            <a:ext cx="3367800" cy="50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5D81FFC-84C5-4355-9018-651F05418B5E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5760" cy="396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7" name="CustomShape 2"/>
          <p:cNvSpPr/>
          <p:nvPr/>
        </p:nvSpPr>
        <p:spPr>
          <a:xfrm>
            <a:off x="4402080" y="9553680"/>
            <a:ext cx="3367800" cy="50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8330FAE-4F5B-4CA5-AE8C-24D4586386AE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5760" cy="396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9" name="CustomShape 2"/>
          <p:cNvSpPr/>
          <p:nvPr/>
        </p:nvSpPr>
        <p:spPr>
          <a:xfrm>
            <a:off x="4402080" y="9553680"/>
            <a:ext cx="3367800" cy="50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B141F39-B769-4FAE-9437-7AA08A13AD5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April 27,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April 27,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April 27,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April 27,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April 27, 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April 27,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April 27,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April 27,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April 27,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April 27,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April 27,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April 27,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920" y="269820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6000">
                <a:solidFill>
                  <a:srgbClr val="FF0000"/>
                </a:solidFill>
                <a:latin typeface="Arial"/>
              </a:rPr>
              <a:t>Rayzit</a:t>
            </a:r>
            <a:r>
              <a:rPr lang="en-US" sz="4400">
                <a:latin typeface="Arial"/>
              </a:rPr>
              <a:t> 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699792" y="4178742"/>
            <a:ext cx="396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EPL 371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l-GR" dirty="0" err="1" smtClean="0">
                <a:solidFill>
                  <a:srgbClr val="FF0000"/>
                </a:solidFill>
              </a:rPr>
              <a:t>ζίζ</a:t>
            </a:r>
            <a:r>
              <a:rPr lang="el-GR" dirty="0" smtClean="0">
                <a:solidFill>
                  <a:srgbClr val="FF0000"/>
                </a:solidFill>
              </a:rPr>
              <a:t> Φίλιππος</a:t>
            </a:r>
          </a:p>
          <a:p>
            <a:pPr algn="ctr"/>
            <a:r>
              <a:rPr lang="el-GR" dirty="0" smtClean="0">
                <a:solidFill>
                  <a:srgbClr val="FF0000"/>
                </a:solidFill>
              </a:rPr>
              <a:t>Παπαϊωάννου Βαρνάβας</a:t>
            </a:r>
          </a:p>
          <a:p>
            <a:pPr algn="ctr"/>
            <a:r>
              <a:rPr lang="el-GR" dirty="0" smtClean="0">
                <a:solidFill>
                  <a:srgbClr val="FF0000"/>
                </a:solidFill>
              </a:rPr>
              <a:t>Πασχαλίδης Δημήτρης</a:t>
            </a:r>
          </a:p>
          <a:p>
            <a:pPr algn="ctr"/>
            <a:r>
              <a:rPr lang="el-GR" dirty="0" smtClean="0">
                <a:solidFill>
                  <a:srgbClr val="FF0000"/>
                </a:solidFill>
              </a:rPr>
              <a:t>Χαραλάμπους Θεόδωρος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Taxonomy of anonymity</a:t>
            </a:r>
            <a:endParaRPr/>
          </a:p>
        </p:txBody>
      </p:sp>
      <p:pic>
        <p:nvPicPr>
          <p:cNvPr id="319" name="Picture 318"/>
          <p:cNvPicPr/>
          <p:nvPr/>
        </p:nvPicPr>
        <p:blipFill>
          <a:blip r:embed="rId2"/>
          <a:stretch/>
        </p:blipFill>
        <p:spPr>
          <a:xfrm>
            <a:off x="640080" y="1534320"/>
            <a:ext cx="8046720" cy="4317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45858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Calibri"/>
              </a:rPr>
              <a:t>KNN Social Graph</a:t>
            </a:r>
            <a:endParaRPr/>
          </a:p>
        </p:txBody>
      </p:sp>
      <p:sp>
        <p:nvSpPr>
          <p:cNvPr id="321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808080"/>
                </a:solidFill>
                <a:latin typeface="Calibri"/>
              </a:rPr>
              <a:t>Creates dynamic social graph every few seconds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808080"/>
                </a:solidFill>
                <a:latin typeface="Calibri"/>
              </a:rPr>
              <a:t>Connects user with k closest peers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808080"/>
                </a:solidFill>
                <a:latin typeface="Calibri"/>
              </a:rPr>
              <a:t>Real world examples: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808080"/>
                </a:solidFill>
                <a:latin typeface="Calibri"/>
              </a:rPr>
              <a:t>2012 floods in China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808080"/>
                </a:solidFill>
                <a:latin typeface="Calibri"/>
              </a:rPr>
              <a:t>2013 Egypt protest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808080"/>
                </a:solidFill>
                <a:latin typeface="Calibri"/>
              </a:rPr>
              <a:t>2014 Syria protest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96126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Calibri"/>
              </a:rPr>
              <a:t>Crowdsourcing</a:t>
            </a:r>
            <a:endParaRPr/>
          </a:p>
        </p:txBody>
      </p:sp>
      <p:sp>
        <p:nvSpPr>
          <p:cNvPr id="323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808080"/>
                </a:solidFill>
                <a:latin typeface="Calibri"/>
              </a:rPr>
              <a:t>It uses crowdsourcing to detect and remove any abusive rayz.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808080"/>
                </a:solidFill>
                <a:latin typeface="Calibri"/>
              </a:rPr>
              <a:t>It considers the gravity of the number between the starred and rerayz and the number of reports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808080"/>
                </a:solidFill>
                <a:latin typeface="Calibri"/>
              </a:rPr>
              <a:t>It executes dynamicaly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93744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Calibri"/>
              </a:rPr>
              <a:t>Architecture</a:t>
            </a:r>
            <a:endParaRPr/>
          </a:p>
        </p:txBody>
      </p:sp>
      <p:sp>
        <p:nvSpPr>
          <p:cNvPr id="325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808080"/>
                </a:solidFill>
                <a:latin typeface="Calibri"/>
              </a:rPr>
              <a:t>Social networks generate petabytes of data so Big data transfers are necessary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808080"/>
                </a:solidFill>
                <a:latin typeface="Calibri"/>
              </a:rPr>
              <a:t>Rayzit uses NoSQL to hold the rayz information in JSON format, and destributes them through the play 2.0 web server framework (REST)</a:t>
            </a:r>
            <a:endParaRPr/>
          </a:p>
        </p:txBody>
      </p:sp>
      <p:pic>
        <p:nvPicPr>
          <p:cNvPr id="326" name="Picture 325"/>
          <p:cNvPicPr/>
          <p:nvPr/>
        </p:nvPicPr>
        <p:blipFill>
          <a:blip r:embed="rId2"/>
          <a:stretch/>
        </p:blipFill>
        <p:spPr>
          <a:xfrm>
            <a:off x="2407680" y="3979800"/>
            <a:ext cx="4724640" cy="2695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5617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Picture 326"/>
          <p:cNvPicPr/>
          <p:nvPr/>
        </p:nvPicPr>
        <p:blipFill>
          <a:blip r:embed="rId2"/>
          <a:stretch/>
        </p:blipFill>
        <p:spPr>
          <a:xfrm>
            <a:off x="457560" y="914400"/>
            <a:ext cx="8686440" cy="2834640"/>
          </a:xfrm>
          <a:prstGeom prst="rect">
            <a:avLst/>
          </a:prstGeom>
          <a:ln>
            <a:noFill/>
          </a:ln>
        </p:spPr>
      </p:pic>
      <p:sp>
        <p:nvSpPr>
          <p:cNvPr id="328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Calibri"/>
              </a:rPr>
              <a:t>Analytics</a:t>
            </a:r>
            <a:endParaRPr/>
          </a:p>
        </p:txBody>
      </p:sp>
      <p:pic>
        <p:nvPicPr>
          <p:cNvPr id="329" name="Picture 328"/>
          <p:cNvPicPr/>
          <p:nvPr/>
        </p:nvPicPr>
        <p:blipFill>
          <a:blip r:embed="rId3"/>
          <a:stretch/>
        </p:blipFill>
        <p:spPr>
          <a:xfrm>
            <a:off x="548640" y="3657600"/>
            <a:ext cx="8229240" cy="2651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579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Rayzit - Features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457200" y="126864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Send Rayz messages to the crowd around you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Re-Rayz a message you receive to spread the word about important things. (similar to twitter’s retweet)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Star a message to follow a conversation wherever you go.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Anonymity. Rayzit was build with privacy in mind so in order to use it there is no sign up and no user information collection.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Fast and stable by using state of the art computaion algorithms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In-site crowdsourcing mechanism to remove abusive messages</a:t>
            </a:r>
            <a:endParaRPr/>
          </a:p>
        </p:txBody>
      </p:sp>
      <p:pic>
        <p:nvPicPr>
          <p:cNvPr id="248" name="Picture 3"/>
          <p:cNvPicPr/>
          <p:nvPr/>
        </p:nvPicPr>
        <p:blipFill>
          <a:blip r:embed="rId3"/>
          <a:stretch/>
        </p:blipFill>
        <p:spPr>
          <a:xfrm>
            <a:off x="1259640" y="4077000"/>
            <a:ext cx="1465920" cy="2608920"/>
          </a:xfrm>
          <a:prstGeom prst="rect">
            <a:avLst/>
          </a:prstGeom>
          <a:ln>
            <a:noFill/>
          </a:ln>
        </p:spPr>
      </p:pic>
      <p:pic>
        <p:nvPicPr>
          <p:cNvPr id="249" name="Picture 4"/>
          <p:cNvPicPr/>
          <p:nvPr/>
        </p:nvPicPr>
        <p:blipFill>
          <a:blip r:embed="rId4"/>
          <a:stretch/>
        </p:blipFill>
        <p:spPr>
          <a:xfrm>
            <a:off x="3768840" y="4067640"/>
            <a:ext cx="1465920" cy="2618280"/>
          </a:xfrm>
          <a:prstGeom prst="rect">
            <a:avLst/>
          </a:prstGeom>
          <a:ln>
            <a:noFill/>
          </a:ln>
        </p:spPr>
      </p:pic>
      <p:pic>
        <p:nvPicPr>
          <p:cNvPr id="250" name="Picture 5"/>
          <p:cNvPicPr/>
          <p:nvPr/>
        </p:nvPicPr>
        <p:blipFill>
          <a:blip r:embed="rId5"/>
          <a:stretch/>
        </p:blipFill>
        <p:spPr>
          <a:xfrm>
            <a:off x="6247080" y="4067640"/>
            <a:ext cx="1427760" cy="2608920"/>
          </a:xfrm>
          <a:prstGeom prst="rect">
            <a:avLst/>
          </a:prstGeom>
          <a:ln>
            <a:noFill/>
          </a:ln>
        </p:spPr>
      </p:pic>
      <p:pic>
        <p:nvPicPr>
          <p:cNvPr id="251" name="Picture 2"/>
          <p:cNvPicPr/>
          <p:nvPr/>
        </p:nvPicPr>
        <p:blipFill>
          <a:blip r:embed="rId6"/>
          <a:stretch/>
        </p:blipFill>
        <p:spPr>
          <a:xfrm>
            <a:off x="6601680" y="550080"/>
            <a:ext cx="718200" cy="71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611360" y="3108960"/>
            <a:ext cx="5886720" cy="145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FF3333"/>
                </a:solidFill>
                <a:latin typeface="Calibri"/>
                <a:ea typeface="DejaVu Sans"/>
              </a:rPr>
              <a:t>Implementation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273240"/>
            <a:ext cx="822708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err="1" smtClean="0">
                <a:solidFill>
                  <a:srgbClr val="000000"/>
                </a:solidFill>
                <a:latin typeface="Arial"/>
                <a:ea typeface="DejaVu Sans"/>
              </a:rPr>
              <a:t>Rayzit</a:t>
            </a:r>
            <a:r>
              <a:rPr lang="en-US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Arial"/>
                <a:ea typeface="DejaVu Sans"/>
              </a:rPr>
              <a:t>Website</a:t>
            </a:r>
            <a:endParaRPr dirty="0"/>
          </a:p>
        </p:txBody>
      </p:sp>
      <p:sp>
        <p:nvSpPr>
          <p:cNvPr id="254" name="CustomShape 2"/>
          <p:cNvSpPr/>
          <p:nvPr/>
        </p:nvSpPr>
        <p:spPr>
          <a:xfrm>
            <a:off x="248760" y="5474520"/>
            <a:ext cx="8707680" cy="96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808080"/>
                </a:solidFill>
                <a:latin typeface="Calibri"/>
                <a:ea typeface="DejaVu Sans"/>
              </a:rPr>
              <a:t>This is the leaflet's map where rayz are placed based on their partial location for anonymity issues</a:t>
            </a:r>
            <a:r>
              <a:rPr lang="en-US" sz="2400" b="1" strike="noStrike">
                <a:solidFill>
                  <a:srgbClr val="999999"/>
                </a:solidFill>
                <a:latin typeface="Calibri"/>
                <a:ea typeface="DejaVu Sans"/>
              </a:rPr>
              <a:t>.</a:t>
            </a:r>
            <a:endParaRPr/>
          </a:p>
        </p:txBody>
      </p:sp>
      <p:pic>
        <p:nvPicPr>
          <p:cNvPr id="1026" name="Picture 2" descr="C:\Users\paziz001\Desktop\rayzit webs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151355"/>
            <a:ext cx="7416824" cy="407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786240" y="105840"/>
            <a:ext cx="7586640" cy="113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Rayzit API Website </a:t>
            </a:r>
            <a:endParaRPr/>
          </a:p>
        </p:txBody>
      </p:sp>
      <p:pic>
        <p:nvPicPr>
          <p:cNvPr id="257" name="Picture 3"/>
          <p:cNvPicPr/>
          <p:nvPr/>
        </p:nvPicPr>
        <p:blipFill>
          <a:blip r:embed="rId2"/>
          <a:stretch/>
        </p:blipFill>
        <p:spPr>
          <a:xfrm>
            <a:off x="0" y="1496520"/>
            <a:ext cx="9143280" cy="755280"/>
          </a:xfrm>
          <a:prstGeom prst="rect">
            <a:avLst/>
          </a:prstGeom>
          <a:ln>
            <a:noFill/>
          </a:ln>
        </p:spPr>
      </p:pic>
      <p:pic>
        <p:nvPicPr>
          <p:cNvPr id="258" name="Picture 8"/>
          <p:cNvPicPr/>
          <p:nvPr/>
        </p:nvPicPr>
        <p:blipFill>
          <a:blip r:embed="rId3"/>
          <a:stretch/>
        </p:blipFill>
        <p:spPr>
          <a:xfrm>
            <a:off x="0" y="2705040"/>
            <a:ext cx="4286880" cy="2828520"/>
          </a:xfrm>
          <a:prstGeom prst="rect">
            <a:avLst/>
          </a:prstGeom>
          <a:ln>
            <a:noFill/>
          </a:ln>
        </p:spPr>
      </p:pic>
      <p:pic>
        <p:nvPicPr>
          <p:cNvPr id="259" name="Picture 9"/>
          <p:cNvPicPr/>
          <p:nvPr/>
        </p:nvPicPr>
        <p:blipFill>
          <a:blip r:embed="rId4"/>
          <a:stretch/>
        </p:blipFill>
        <p:spPr>
          <a:xfrm>
            <a:off x="0" y="2252160"/>
            <a:ext cx="4286880" cy="379080"/>
          </a:xfrm>
          <a:prstGeom prst="rect">
            <a:avLst/>
          </a:prstGeom>
          <a:ln>
            <a:noFill/>
          </a:ln>
        </p:spPr>
      </p:pic>
      <p:pic>
        <p:nvPicPr>
          <p:cNvPr id="260" name="Picture 10"/>
          <p:cNvPicPr/>
          <p:nvPr/>
        </p:nvPicPr>
        <p:blipFill>
          <a:blip r:embed="rId5"/>
          <a:stretch/>
        </p:blipFill>
        <p:spPr>
          <a:xfrm>
            <a:off x="4692960" y="2705040"/>
            <a:ext cx="4450320" cy="2829240"/>
          </a:xfrm>
          <a:prstGeom prst="rect">
            <a:avLst/>
          </a:prstGeom>
          <a:ln>
            <a:noFill/>
          </a:ln>
        </p:spPr>
      </p:pic>
      <p:pic>
        <p:nvPicPr>
          <p:cNvPr id="261" name="Picture 11"/>
          <p:cNvPicPr/>
          <p:nvPr/>
        </p:nvPicPr>
        <p:blipFill>
          <a:blip r:embed="rId6"/>
          <a:stretch/>
        </p:blipFill>
        <p:spPr>
          <a:xfrm>
            <a:off x="4692960" y="2252160"/>
            <a:ext cx="4450320" cy="45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457200" y="272880"/>
            <a:ext cx="822708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Livefeed panel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3151800" y="1824480"/>
            <a:ext cx="5804640" cy="40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b="1" strike="noStrike">
                <a:solidFill>
                  <a:srgbClr val="999999"/>
                </a:solidFill>
                <a:latin typeface="Calibri"/>
                <a:ea typeface="DejaVu Sans"/>
              </a:rPr>
              <a:t>Livefeed panel shows the rayz near you based on time or the location.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b="1" strike="noStrike">
                <a:solidFill>
                  <a:srgbClr val="999999"/>
                </a:solidFill>
                <a:latin typeface="Calibri"/>
                <a:ea typeface="DejaVu Sans"/>
              </a:rPr>
              <a:t>It is the main screen on the mobile web view.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b="1" strike="noStrike">
                <a:solidFill>
                  <a:srgbClr val="999999"/>
                </a:solidFill>
                <a:latin typeface="Calibri"/>
                <a:ea typeface="DejaVu Sans"/>
              </a:rPr>
              <a:t>By pressing a rayz you can see the replies and also you can write your own reply.</a:t>
            </a:r>
            <a:endParaRPr/>
          </a:p>
        </p:txBody>
      </p:sp>
      <p:pic>
        <p:nvPicPr>
          <p:cNvPr id="2050" name="Picture 2" descr="C:\Users\paziz001\Desktop\rayzlivefeedpan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2880320" cy="488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549360" y="283464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6000">
                <a:solidFill>
                  <a:srgbClr val="FF3333"/>
                </a:solidFill>
                <a:latin typeface="Arial"/>
              </a:rPr>
              <a:t>Technologies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56840" y="273240"/>
            <a:ext cx="822744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Rayz clusters</a:t>
            </a:r>
            <a:endParaRPr/>
          </a:p>
        </p:txBody>
      </p:sp>
      <p:sp>
        <p:nvSpPr>
          <p:cNvPr id="266" name="CustomShape 2"/>
          <p:cNvSpPr/>
          <p:nvPr/>
        </p:nvSpPr>
        <p:spPr>
          <a:xfrm>
            <a:off x="4727520" y="1824480"/>
            <a:ext cx="4228920" cy="431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b="1" strike="noStrike">
                <a:solidFill>
                  <a:srgbClr val="808080"/>
                </a:solidFill>
                <a:latin typeface="Calibri"/>
                <a:ea typeface="DejaVu Sans"/>
              </a:rPr>
              <a:t>Overlapping rayz are presented in a cluster form.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b="1" strike="noStrike">
                <a:solidFill>
                  <a:srgbClr val="808080"/>
                </a:solidFill>
                <a:latin typeface="Calibri"/>
                <a:ea typeface="DejaVu Sans"/>
              </a:rPr>
              <a:t>That acts as a spatio-temporal map of the rayz.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b="1" strike="noStrike">
                <a:solidFill>
                  <a:srgbClr val="808080"/>
                </a:solidFill>
                <a:latin typeface="Calibri"/>
                <a:ea typeface="DejaVu Sans"/>
              </a:rPr>
              <a:t>By pressing the cluster, the rayz expand to be clickable or touchable.</a:t>
            </a:r>
            <a:endParaRPr/>
          </a:p>
        </p:txBody>
      </p:sp>
      <p:pic>
        <p:nvPicPr>
          <p:cNvPr id="267" name="Picture 149"/>
          <p:cNvPicPr/>
          <p:nvPr/>
        </p:nvPicPr>
        <p:blipFill>
          <a:blip r:embed="rId3"/>
          <a:srcRect t="29805"/>
          <a:stretch/>
        </p:blipFill>
        <p:spPr>
          <a:xfrm>
            <a:off x="82440" y="1227960"/>
            <a:ext cx="4312080" cy="2420640"/>
          </a:xfrm>
          <a:prstGeom prst="rect">
            <a:avLst/>
          </a:prstGeom>
          <a:ln>
            <a:noFill/>
          </a:ln>
        </p:spPr>
      </p:pic>
      <p:pic>
        <p:nvPicPr>
          <p:cNvPr id="268" name="Picture 150"/>
          <p:cNvPicPr/>
          <p:nvPr/>
        </p:nvPicPr>
        <p:blipFill>
          <a:blip r:embed="rId4"/>
          <a:stretch/>
        </p:blipFill>
        <p:spPr>
          <a:xfrm>
            <a:off x="82800" y="3732840"/>
            <a:ext cx="4311720" cy="2819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59000" y="239760"/>
            <a:ext cx="8227080" cy="7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alibri"/>
                <a:ea typeface="DejaVu Sans"/>
              </a:rPr>
              <a:t>Context menu on map or rayz markers</a:t>
            </a:r>
            <a:endParaRPr/>
          </a:p>
        </p:txBody>
      </p:sp>
      <p:sp>
        <p:nvSpPr>
          <p:cNvPr id="270" name="CustomShape 2"/>
          <p:cNvSpPr/>
          <p:nvPr/>
        </p:nvSpPr>
        <p:spPr>
          <a:xfrm>
            <a:off x="4937760" y="1278360"/>
            <a:ext cx="3979800" cy="50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 b="1" strike="noStrike">
                <a:solidFill>
                  <a:srgbClr val="808080"/>
                </a:solidFill>
                <a:latin typeface="Calibri"/>
                <a:ea typeface="DejaVu Sans"/>
              </a:rPr>
              <a:t>By left clicking the marker you can see the rayz and its data.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 b="1" strike="noStrike">
                <a:solidFill>
                  <a:srgbClr val="808080"/>
                </a:solidFill>
                <a:latin typeface="Calibri"/>
                <a:ea typeface="DejaVu Sans"/>
              </a:rPr>
              <a:t>By right clicking the marker you can see the context menu with several options.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 b="1" i="1" u="sng" strike="noStrike">
                <a:solidFill>
                  <a:srgbClr val="808080"/>
                </a:solidFill>
                <a:latin typeface="Calibri"/>
                <a:ea typeface="DejaVu Sans"/>
              </a:rPr>
              <a:t>View range:</a:t>
            </a:r>
            <a:r>
              <a:rPr lang="en-US" sz="2200" b="1" strike="noStrike">
                <a:solidFill>
                  <a:srgbClr val="808080"/>
                </a:solidFill>
                <a:latin typeface="Calibri"/>
                <a:ea typeface="DejaVu Sans"/>
              </a:rPr>
              <a:t> see the radius in kilometers.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 b="1" i="1" u="sng" strike="noStrike">
                <a:solidFill>
                  <a:srgbClr val="808080"/>
                </a:solidFill>
                <a:latin typeface="Calibri"/>
                <a:ea typeface="DejaVu Sans"/>
              </a:rPr>
              <a:t>View replies</a:t>
            </a:r>
            <a:r>
              <a:rPr lang="en-US" sz="2200" b="1" i="1" strike="noStrike">
                <a:solidFill>
                  <a:srgbClr val="808080"/>
                </a:solidFill>
                <a:latin typeface="Calibri"/>
                <a:ea typeface="DejaVu Sans"/>
              </a:rPr>
              <a:t>:</a:t>
            </a:r>
            <a:r>
              <a:rPr lang="en-US" sz="2200" b="1" strike="noStrike">
                <a:solidFill>
                  <a:srgbClr val="808080"/>
                </a:solidFill>
                <a:latin typeface="Calibri"/>
                <a:ea typeface="DejaVu Sans"/>
              </a:rPr>
              <a:t> see the replies on that rayz.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 b="1" i="1" u="sng" strike="noStrike">
                <a:solidFill>
                  <a:srgbClr val="808080"/>
                </a:solidFill>
                <a:latin typeface="Calibri"/>
                <a:ea typeface="DejaVu Sans"/>
              </a:rPr>
              <a:t>Check rayz</a:t>
            </a:r>
            <a:r>
              <a:rPr lang="en-US" sz="2200" b="1" i="1" strike="noStrike">
                <a:solidFill>
                  <a:srgbClr val="808080"/>
                </a:solidFill>
                <a:latin typeface="Calibri"/>
                <a:ea typeface="DejaVu Sans"/>
              </a:rPr>
              <a:t>:</a:t>
            </a:r>
            <a:r>
              <a:rPr lang="en-US" sz="2200" b="1" strike="noStrike">
                <a:solidFill>
                  <a:srgbClr val="808080"/>
                </a:solidFill>
                <a:latin typeface="Calibri"/>
                <a:ea typeface="DejaVu Sans"/>
              </a:rPr>
              <a:t> view the livefeed on the clicked area.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 b="1" strike="noStrike">
                <a:solidFill>
                  <a:srgbClr val="808080"/>
                </a:solidFill>
                <a:latin typeface="Calibri"/>
                <a:ea typeface="DejaVu Sans"/>
              </a:rPr>
              <a:t>On mobile the right click corresponds to long press on the screen.</a:t>
            </a:r>
            <a:endParaRPr/>
          </a:p>
        </p:txBody>
      </p:sp>
      <p:sp>
        <p:nvSpPr>
          <p:cNvPr id="272" name="CustomShape 3"/>
          <p:cNvSpPr/>
          <p:nvPr/>
        </p:nvSpPr>
        <p:spPr>
          <a:xfrm>
            <a:off x="4818600" y="1117080"/>
            <a:ext cx="18000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74" name="Picture 2" descr="C:\Users\paziz001\Desktop\rayzcon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03" y="1318320"/>
            <a:ext cx="4560885" cy="450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New Rayz</a:t>
            </a:r>
            <a:endParaRPr/>
          </a:p>
        </p:txBody>
      </p:sp>
      <p:pic>
        <p:nvPicPr>
          <p:cNvPr id="288" name="Picture 6"/>
          <p:cNvPicPr/>
          <p:nvPr/>
        </p:nvPicPr>
        <p:blipFill>
          <a:blip r:embed="rId2"/>
          <a:stretch/>
        </p:blipFill>
        <p:spPr>
          <a:xfrm>
            <a:off x="1372680" y="1417680"/>
            <a:ext cx="6117840" cy="3058200"/>
          </a:xfrm>
          <a:prstGeom prst="rect">
            <a:avLst/>
          </a:prstGeom>
          <a:ln>
            <a:noFill/>
          </a:ln>
        </p:spPr>
      </p:pic>
      <p:sp>
        <p:nvSpPr>
          <p:cNvPr id="289" name="CustomShape 2"/>
          <p:cNvSpPr/>
          <p:nvPr/>
        </p:nvSpPr>
        <p:spPr>
          <a:xfrm>
            <a:off x="457200" y="4841280"/>
            <a:ext cx="372888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999999"/>
                </a:solidFill>
                <a:latin typeface="Calibri"/>
                <a:ea typeface="DejaVu Sans"/>
              </a:rPr>
              <a:t>The bar corresponds to the  application power bar that prevents users from spamming!</a:t>
            </a:r>
            <a:endParaRPr/>
          </a:p>
        </p:txBody>
      </p:sp>
      <p:sp>
        <p:nvSpPr>
          <p:cNvPr id="290" name="CustomShape 3"/>
          <p:cNvSpPr/>
          <p:nvPr/>
        </p:nvSpPr>
        <p:spPr>
          <a:xfrm rot="16200000" flipH="1">
            <a:off x="653400" y="3984120"/>
            <a:ext cx="1068120" cy="36864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56840" y="2732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Show replies for a rayz</a:t>
            </a:r>
            <a:endParaRPr/>
          </a:p>
        </p:txBody>
      </p:sp>
      <p:sp>
        <p:nvSpPr>
          <p:cNvPr id="274" name="CustomShape 2"/>
          <p:cNvSpPr/>
          <p:nvPr/>
        </p:nvSpPr>
        <p:spPr>
          <a:xfrm>
            <a:off x="3195720" y="2891520"/>
            <a:ext cx="27424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5" name="Picture 3"/>
          <p:cNvPicPr/>
          <p:nvPr/>
        </p:nvPicPr>
        <p:blipFill>
          <a:blip r:embed="rId3"/>
          <a:stretch/>
        </p:blipFill>
        <p:spPr>
          <a:xfrm>
            <a:off x="544680" y="1346040"/>
            <a:ext cx="2742480" cy="3444840"/>
          </a:xfrm>
          <a:prstGeom prst="rect">
            <a:avLst/>
          </a:prstGeom>
          <a:ln>
            <a:noFill/>
          </a:ln>
        </p:spPr>
      </p:pic>
      <p:pic>
        <p:nvPicPr>
          <p:cNvPr id="276" name="Picture 6"/>
          <p:cNvPicPr/>
          <p:nvPr/>
        </p:nvPicPr>
        <p:blipFill>
          <a:blip r:embed="rId4"/>
          <a:stretch/>
        </p:blipFill>
        <p:spPr>
          <a:xfrm>
            <a:off x="544679" y="4800116"/>
            <a:ext cx="2752703" cy="1334520"/>
          </a:xfrm>
          <a:prstGeom prst="rect">
            <a:avLst/>
          </a:prstGeom>
          <a:ln>
            <a:noFill/>
          </a:ln>
        </p:spPr>
      </p:pic>
      <p:sp>
        <p:nvSpPr>
          <p:cNvPr id="277" name="CustomShape 3"/>
          <p:cNvSpPr/>
          <p:nvPr/>
        </p:nvSpPr>
        <p:spPr>
          <a:xfrm>
            <a:off x="5016600" y="1641600"/>
            <a:ext cx="2892240" cy="438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808080"/>
                </a:solidFill>
                <a:latin typeface="Calibri"/>
                <a:ea typeface="DejaVu Sans"/>
              </a:rPr>
              <a:t>When a rayz is clicked a modal with the replies to that rayz is toggled.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808080"/>
                </a:solidFill>
                <a:latin typeface="Calibri"/>
                <a:ea typeface="DejaVu Sans"/>
              </a:rPr>
              <a:t>Here the user can: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808080"/>
                </a:solidFill>
                <a:latin typeface="Calibri"/>
                <a:ea typeface="DejaVu Sans"/>
              </a:rPr>
              <a:t>Power up or power down a reply.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808080"/>
                </a:solidFill>
                <a:latin typeface="Calibri"/>
                <a:ea typeface="DejaVu Sans"/>
              </a:rPr>
              <a:t>Reply to the selected rayz depending on his current power.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56840" y="2732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Starred Rayz</a:t>
            </a:r>
            <a:endParaRPr/>
          </a:p>
        </p:txBody>
      </p:sp>
      <p:pic>
        <p:nvPicPr>
          <p:cNvPr id="279" name="Picture 3"/>
          <p:cNvPicPr/>
          <p:nvPr/>
        </p:nvPicPr>
        <p:blipFill>
          <a:blip r:embed="rId3"/>
          <a:stretch/>
        </p:blipFill>
        <p:spPr>
          <a:xfrm>
            <a:off x="630360" y="1409760"/>
            <a:ext cx="2672640" cy="4568040"/>
          </a:xfrm>
          <a:prstGeom prst="rect">
            <a:avLst/>
          </a:prstGeom>
          <a:ln>
            <a:noFill/>
          </a:ln>
        </p:spPr>
      </p:pic>
      <p:sp>
        <p:nvSpPr>
          <p:cNvPr id="280" name="CustomShape 2"/>
          <p:cNvSpPr/>
          <p:nvPr/>
        </p:nvSpPr>
        <p:spPr>
          <a:xfrm>
            <a:off x="5049360" y="1409760"/>
            <a:ext cx="2742480" cy="30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999999"/>
                </a:solidFill>
                <a:latin typeface="Calibri"/>
                <a:ea typeface="DejaVu Sans"/>
              </a:rPr>
              <a:t>Star Rayz modal shows the user's starred rayz.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999999"/>
                </a:solidFill>
                <a:latin typeface="Calibri"/>
                <a:ea typeface="DejaVu Sans"/>
              </a:rPr>
              <a:t>Here the user can: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999999"/>
                </a:solidFill>
                <a:latin typeface="Calibri"/>
                <a:ea typeface="DejaVu Sans"/>
              </a:rPr>
              <a:t>Unstar a stared rayz.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999999"/>
                </a:solidFill>
                <a:latin typeface="Calibri"/>
                <a:ea typeface="DejaVu Sans"/>
              </a:rPr>
              <a:t>Rerayz a starred rayz.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Rayzit Settings</a:t>
            </a:r>
            <a:endParaRPr/>
          </a:p>
        </p:txBody>
      </p:sp>
      <p:pic>
        <p:nvPicPr>
          <p:cNvPr id="282" name="Picture 8"/>
          <p:cNvPicPr/>
          <p:nvPr/>
        </p:nvPicPr>
        <p:blipFill>
          <a:blip r:embed="rId2"/>
          <a:stretch/>
        </p:blipFill>
        <p:spPr>
          <a:xfrm>
            <a:off x="163440" y="1254240"/>
            <a:ext cx="4110840" cy="3184200"/>
          </a:xfrm>
          <a:prstGeom prst="rect">
            <a:avLst/>
          </a:prstGeom>
          <a:ln>
            <a:noFill/>
          </a:ln>
        </p:spPr>
      </p:pic>
      <p:pic>
        <p:nvPicPr>
          <p:cNvPr id="283" name="Picture 10"/>
          <p:cNvPicPr/>
          <p:nvPr/>
        </p:nvPicPr>
        <p:blipFill>
          <a:blip r:embed="rId3"/>
          <a:stretch/>
        </p:blipFill>
        <p:spPr>
          <a:xfrm>
            <a:off x="4677480" y="1254240"/>
            <a:ext cx="4299480" cy="3184200"/>
          </a:xfrm>
          <a:prstGeom prst="rect">
            <a:avLst/>
          </a:prstGeom>
          <a:ln>
            <a:noFill/>
          </a:ln>
        </p:spPr>
      </p:pic>
      <p:sp>
        <p:nvSpPr>
          <p:cNvPr id="284" name="CustomShape 2"/>
          <p:cNvSpPr/>
          <p:nvPr/>
        </p:nvSpPr>
        <p:spPr>
          <a:xfrm>
            <a:off x="729360" y="4438800"/>
            <a:ext cx="76942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>
                <a:solidFill>
                  <a:srgbClr val="808080"/>
                </a:solidFill>
                <a:latin typeface="Calibri"/>
                <a:ea typeface="DejaVu Sans"/>
              </a:rPr>
              <a:t>Users settings saved in JSON format for better use. They are stored localy on user’s device by making use of HTML5 local storage functionality</a:t>
            </a:r>
            <a:r>
              <a:rPr lang="en-US" b="1" strike="noStrike">
                <a:solidFill>
                  <a:srgbClr val="B2B2B2"/>
                </a:solidFill>
                <a:latin typeface="Calibri"/>
                <a:ea typeface="DejaVu Sans"/>
              </a:rPr>
              <a:t>.</a:t>
            </a:r>
            <a:endParaRPr/>
          </a:p>
        </p:txBody>
      </p:sp>
      <p:pic>
        <p:nvPicPr>
          <p:cNvPr id="285" name="Picture 13"/>
          <p:cNvPicPr/>
          <p:nvPr/>
        </p:nvPicPr>
        <p:blipFill>
          <a:blip r:embed="rId4"/>
          <a:stretch/>
        </p:blipFill>
        <p:spPr>
          <a:xfrm>
            <a:off x="1446120" y="5888880"/>
            <a:ext cx="5933880" cy="762480"/>
          </a:xfrm>
          <a:prstGeom prst="rect">
            <a:avLst/>
          </a:prstGeom>
          <a:ln>
            <a:noFill/>
          </a:ln>
        </p:spPr>
      </p:pic>
      <p:pic>
        <p:nvPicPr>
          <p:cNvPr id="286" name="Picture 16"/>
          <p:cNvPicPr/>
          <p:nvPr/>
        </p:nvPicPr>
        <p:blipFill>
          <a:blip r:embed="rId5"/>
          <a:stretch/>
        </p:blipFill>
        <p:spPr>
          <a:xfrm>
            <a:off x="1446120" y="5085360"/>
            <a:ext cx="5933880" cy="80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Picture 290"/>
          <p:cNvPicPr/>
          <p:nvPr/>
        </p:nvPicPr>
        <p:blipFill>
          <a:blip r:embed="rId2"/>
          <a:stretch/>
        </p:blipFill>
        <p:spPr>
          <a:xfrm>
            <a:off x="-595800" y="0"/>
            <a:ext cx="10013760" cy="776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683640" y="3276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HTML5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179640" y="1628640"/>
            <a:ext cx="5543640" cy="44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HTML5 is the latest version of Hypertext Markup Language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Designed to deliver almost everything you'd want to do online without requiring additional software such as browser plugins. (e.g. flash)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HTML5 isn't proprietary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Very flexible and powerful and with its features makes its ancestors obsolete</a:t>
            </a:r>
            <a:endParaRPr/>
          </a:p>
        </p:txBody>
      </p:sp>
      <p:pic>
        <p:nvPicPr>
          <p:cNvPr id="225" name="Picture 2"/>
          <p:cNvPicPr/>
          <p:nvPr/>
        </p:nvPicPr>
        <p:blipFill>
          <a:blip r:embed="rId3"/>
          <a:stretch/>
        </p:blipFill>
        <p:spPr>
          <a:xfrm>
            <a:off x="-35640" y="0"/>
            <a:ext cx="1835640" cy="1339560"/>
          </a:xfrm>
          <a:prstGeom prst="rect">
            <a:avLst/>
          </a:prstGeom>
          <a:ln>
            <a:noFill/>
          </a:ln>
        </p:spPr>
      </p:pic>
      <p:pic>
        <p:nvPicPr>
          <p:cNvPr id="226" name="Picture 6"/>
          <p:cNvPicPr/>
          <p:nvPr/>
        </p:nvPicPr>
        <p:blipFill>
          <a:blip r:embed="rId4"/>
          <a:stretch/>
        </p:blipFill>
        <p:spPr>
          <a:xfrm>
            <a:off x="5481360" y="2493000"/>
            <a:ext cx="3661560" cy="230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JavaScript</a:t>
            </a:r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467640" y="2349000"/>
            <a:ext cx="8228520" cy="23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Implementation of ECMAScript standard.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JavaScript is a dynamic programming language.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Client-side scripts to interact with the user.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Asynchronous communication with server.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Create dynamically changing environments.</a:t>
            </a:r>
            <a:endParaRPr/>
          </a:p>
        </p:txBody>
      </p:sp>
      <p:pic>
        <p:nvPicPr>
          <p:cNvPr id="229" name="Picture 2"/>
          <p:cNvPicPr/>
          <p:nvPr/>
        </p:nvPicPr>
        <p:blipFill>
          <a:blip r:embed="rId3"/>
          <a:stretch/>
        </p:blipFill>
        <p:spPr>
          <a:xfrm>
            <a:off x="-9000" y="0"/>
            <a:ext cx="1051560" cy="105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BootStrap</a:t>
            </a:r>
            <a:endParaRPr/>
          </a:p>
        </p:txBody>
      </p:sp>
      <p:sp>
        <p:nvSpPr>
          <p:cNvPr id="231" name="CustomShape 2"/>
          <p:cNvSpPr/>
          <p:nvPr/>
        </p:nvSpPr>
        <p:spPr>
          <a:xfrm>
            <a:off x="323640" y="1989000"/>
            <a:ext cx="8228520" cy="499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Bootstrap is a free collection of tools for creating websites and web applications. It contains HTML and CSS-based design templates for typography, forms, buttons, navigation and other interface components, as well as optional JavaScript extensions.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It features: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Consistent design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Easy to use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Cross-Browser compatibility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Open source</a:t>
            </a:r>
            <a:endParaRPr/>
          </a:p>
        </p:txBody>
      </p:sp>
      <p:pic>
        <p:nvPicPr>
          <p:cNvPr id="232" name="Picture 2"/>
          <p:cNvPicPr/>
          <p:nvPr/>
        </p:nvPicPr>
        <p:blipFill>
          <a:blip r:embed="rId3"/>
          <a:stretch/>
        </p:blipFill>
        <p:spPr>
          <a:xfrm>
            <a:off x="2483640" y="476640"/>
            <a:ext cx="3311280" cy="1164240"/>
          </a:xfrm>
          <a:prstGeom prst="rect">
            <a:avLst/>
          </a:prstGeom>
          <a:ln>
            <a:noFill/>
          </a:ln>
        </p:spPr>
      </p:pic>
      <p:pic>
        <p:nvPicPr>
          <p:cNvPr id="233" name="Picture 4"/>
          <p:cNvPicPr/>
          <p:nvPr/>
        </p:nvPicPr>
        <p:blipFill>
          <a:blip r:embed="rId4"/>
          <a:stretch/>
        </p:blipFill>
        <p:spPr>
          <a:xfrm>
            <a:off x="4716000" y="3645000"/>
            <a:ext cx="3575520" cy="187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235" name="CustomShape 2"/>
          <p:cNvSpPr/>
          <p:nvPr/>
        </p:nvSpPr>
        <p:spPr>
          <a:xfrm>
            <a:off x="467640" y="18450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Unlike CSS 2, which is a large single specification defining various features, CSS 3 is divided into several separate documents called "modules". Each module adds new capabilities or extends features defined in CSS 2, preserving backward compatibility.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Some of its modules: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The Box 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Lists Module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Hyperlink Presentation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Speech Module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Backgrounds and Borders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Text Effects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Multi-Column Layout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36" name="Picture 2"/>
          <p:cNvPicPr/>
          <p:nvPr/>
        </p:nvPicPr>
        <p:blipFill>
          <a:blip r:embed="rId2"/>
          <a:stretch/>
        </p:blipFill>
        <p:spPr>
          <a:xfrm>
            <a:off x="2555640" y="0"/>
            <a:ext cx="3808800" cy="2218320"/>
          </a:xfrm>
          <a:prstGeom prst="rect">
            <a:avLst/>
          </a:prstGeom>
          <a:ln>
            <a:noFill/>
          </a:ln>
        </p:spPr>
      </p:pic>
      <p:pic>
        <p:nvPicPr>
          <p:cNvPr id="237" name="Picture 4"/>
          <p:cNvPicPr/>
          <p:nvPr/>
        </p:nvPicPr>
        <p:blipFill>
          <a:blip r:embed="rId3"/>
          <a:stretch/>
        </p:blipFill>
        <p:spPr>
          <a:xfrm>
            <a:off x="5436000" y="3357000"/>
            <a:ext cx="2600640" cy="223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323640" y="2133000"/>
            <a:ext cx="490572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Leaflet is a modern open-source JavaScript library for mobile-friendly interactive maps.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It features: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Designed with simplicity, performance and usability in mind.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Works efficiently across all major desktop and mobile platforms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Huge number of plugins that can be extended with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Easy to use and well documented API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Readable code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Active community</a:t>
            </a:r>
            <a:endParaRPr/>
          </a:p>
        </p:txBody>
      </p:sp>
      <p:pic>
        <p:nvPicPr>
          <p:cNvPr id="240" name="Picture 4"/>
          <p:cNvPicPr/>
          <p:nvPr/>
        </p:nvPicPr>
        <p:blipFill>
          <a:blip r:embed="rId2"/>
          <a:stretch/>
        </p:blipFill>
        <p:spPr>
          <a:xfrm>
            <a:off x="2267640" y="404640"/>
            <a:ext cx="4339080" cy="1150920"/>
          </a:xfrm>
          <a:prstGeom prst="rect">
            <a:avLst/>
          </a:prstGeom>
          <a:ln>
            <a:noFill/>
          </a:ln>
        </p:spPr>
      </p:pic>
      <p:pic>
        <p:nvPicPr>
          <p:cNvPr id="241" name="Picture 6"/>
          <p:cNvPicPr/>
          <p:nvPr/>
        </p:nvPicPr>
        <p:blipFill>
          <a:blip r:embed="rId3"/>
          <a:stretch/>
        </p:blipFill>
        <p:spPr>
          <a:xfrm>
            <a:off x="5076000" y="2781000"/>
            <a:ext cx="3823200" cy="273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366120" y="292608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6000">
                <a:solidFill>
                  <a:srgbClr val="FF3333"/>
                </a:solidFill>
                <a:latin typeface="Arial"/>
              </a:rPr>
              <a:t>About Rayzit</a:t>
            </a:r>
            <a:r>
              <a:rPr lang="en-US" sz="4400">
                <a:latin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Rayzit - Introduction</a:t>
            </a:r>
            <a:endParaRPr/>
          </a:p>
        </p:txBody>
      </p:sp>
      <p:sp>
        <p:nvSpPr>
          <p:cNvPr id="244" name="CustomShape 2"/>
          <p:cNvSpPr/>
          <p:nvPr/>
        </p:nvSpPr>
        <p:spPr>
          <a:xfrm>
            <a:off x="457200" y="1772640"/>
            <a:ext cx="5409720" cy="435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8B8B8B"/>
                </a:solidFill>
                <a:latin typeface="Calibri"/>
                <a:ea typeface="DejaVu Sans"/>
              </a:rPr>
              <a:t>Rayzit is an award-winning application. It’s the implementation of an innovative architecture for anonymous dynamic social networks, the first that is utilizing the proximity and the dynamic social environment of a kNN network. To achieve that, it utilizes a combination of state-of-the-art computational techniques and crowdsourcing concepts to provide a new compelling social interaction experience.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45" name="Picture 2"/>
          <p:cNvPicPr/>
          <p:nvPr/>
        </p:nvPicPr>
        <p:blipFill>
          <a:blip r:embed="rId2"/>
          <a:stretch/>
        </p:blipFill>
        <p:spPr>
          <a:xfrm>
            <a:off x="5832360" y="1773720"/>
            <a:ext cx="3095280" cy="309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39</TotalTime>
  <Words>767</Words>
  <Application>Microsoft Office PowerPoint</Application>
  <PresentationFormat>On-screen Show (4:3)</PresentationFormat>
  <Paragraphs>118</Paragraphs>
  <Slides>26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Essential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paziz001</dc:creator>
  <cp:lastModifiedBy>paziz001</cp:lastModifiedBy>
  <cp:revision>4</cp:revision>
  <dcterms:modified xsi:type="dcterms:W3CDTF">2015-04-27T10:01:40Z</dcterms:modified>
</cp:coreProperties>
</file>