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8e0e8daf_1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8e0e8daf_1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8e0e8daf_1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8e0e8daf_1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596acc4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596acc4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596acc4b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596acc4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596acc4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596acc4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8e0e8daf_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8e0e8daf_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58e0e8daf_1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58e0e8daf_1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8e0e8daf_1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8e0e8daf_1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58e0e8daf_1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58e0e8daf_1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94e0408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94e0408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b829c14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b829c14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8e0e8daf_1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8e0e8daf_1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94e040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94e040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b829c14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b829c14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b829c14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b829c14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829c14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b829c14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b829c145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b829c145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58d22c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58d22c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b829c145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b829c145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8e0e8daf_1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8e0e8daf_1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58e0e8daf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58e0e8daf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58e0e8daf_1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58e0e8daf_1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594e0408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594e0408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084935" y="0"/>
            <a:ext cx="2059064" cy="792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haproxy.com/blog/author/root/" TargetMode="External"/><Relationship Id="rId4" Type="http://schemas.openxmlformats.org/officeDocument/2006/relationships/hyperlink" Target="https://www.haproxy.com/blog/category/security/" TargetMode="External"/><Relationship Id="rId5" Type="http://schemas.openxmlformats.org/officeDocument/2006/relationships/hyperlink" Target="https://www.haproxy.com/blog/category/tech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en.wikipedia.org/wiki/HAProxy" TargetMode="External"/><Relationship Id="rId4" Type="http://schemas.openxmlformats.org/officeDocument/2006/relationships/hyperlink" Target="http://www.haproxy.org/" TargetMode="External"/><Relationship Id="rId5" Type="http://schemas.openxmlformats.org/officeDocument/2006/relationships/hyperlink" Target="https://www.haproxy.com/blog/application-layer-ddos-attack-protection-with-haproxy/" TargetMode="External"/><Relationship Id="rId6" Type="http://schemas.openxmlformats.org/officeDocument/2006/relationships/hyperlink" Target="https://tecadmin.net/how-to-setup-haproxy-load-balancing-on-ubuntu-linuxmin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262175" y="1203750"/>
            <a:ext cx="8520600" cy="13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HAProxy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98325"/>
            <a:ext cx="8520600" cy="1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Αντώνης Κατσιαντώνης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Βασίλης Πέτρου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Χρίστος Γεωργιάδης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Benchmark, Παρατηρήσεις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683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Συνολικός χρόνος του </a:t>
            </a:r>
            <a:r>
              <a:rPr lang="en">
                <a:solidFill>
                  <a:srgbClr val="000000"/>
                </a:solidFill>
              </a:rPr>
              <a:t>Test </a:t>
            </a:r>
            <a:r>
              <a:rPr lang="en">
                <a:solidFill>
                  <a:schemeClr val="dk1"/>
                </a:solidFill>
              </a:rPr>
              <a:t>διαιρείται σε σύγκριση με τον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Αυτόνομο</a:t>
            </a:r>
            <a:r>
              <a:rPr lang="en">
                <a:solidFill>
                  <a:srgbClr val="000000"/>
                </a:solidFill>
              </a:rPr>
              <a:t> Server.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Μέσος χρόνος ανά request διαιρείται σε σύγκριση με τον </a:t>
            </a:r>
            <a:r>
              <a:rPr lang="en">
                <a:solidFill>
                  <a:schemeClr val="dk1"/>
                </a:solidFill>
              </a:rPr>
              <a:t>Αυτόνομο</a:t>
            </a:r>
            <a:r>
              <a:rPr lang="en">
                <a:solidFill>
                  <a:srgbClr val="000000"/>
                </a:solidFill>
              </a:rPr>
              <a:t> Server.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Αυτόνομος Server έχει πολύ μεγαλύτερο Standard Deviation απ’ότι ο Haproxy.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Transfer Rate διπλασιάζεται.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36657" l="24992" r="16283" t="43987"/>
          <a:stretch/>
        </p:blipFill>
        <p:spPr>
          <a:xfrm>
            <a:off x="0" y="2833100"/>
            <a:ext cx="9253776" cy="17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283400" y="9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Load Balancing Benchmarks; 1 FE, 3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40000" y="671050"/>
            <a:ext cx="8520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Concurrency Level: 200, Total Requests: 4000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40000" y="1038150"/>
            <a:ext cx="42465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Server Hostname:        haproxy.local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Server Port:            80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taken for tests:   5.790 seconds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Requests per second:    	690.79 [#/sec] (mean)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per request:       	289.523 [ms] (mean)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per request:       	1.448 [ms] (mean, across all concurrent requests)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Transfer rate:          	320.89 [Kbytes/sec] received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Connection Times (ms)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		min  	mean	[+/-sd] 	median   max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Connect:        	0    	1   	1.6      	1      	10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Processing:     	0  	213 	476.0     86    	5003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Waiting:        	0  	213 	476.1     85    	5003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Total:          	1  	214 	475.9     87    	5004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Percentage of the requests served within a certain time (ms)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50%     87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66%    176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75%    394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80%    397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90%    411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95%    496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98%   1486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99%   3188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100%   5004 (longest request)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Successful Requests: 4000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37" name="Google Shape;137;p23"/>
          <p:cNvSpPr txBox="1"/>
          <p:nvPr/>
        </p:nvSpPr>
        <p:spPr>
          <a:xfrm>
            <a:off x="4572000" y="1193801"/>
            <a:ext cx="4260300" cy="3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Ο χρόνος που χρειάστηκε για το Benchmark μειώθηκε κατα 1s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Requests per second αυξήθηκε οριακά. Ένας επιπλέον server οδήγησε σε 20% αύξηση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Diminishing Returns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Φόρτος στους Servers συνεχίζεται να μειώνεται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Load Balancing Benchmarks; Balancing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Θέλουμε να </a:t>
            </a:r>
            <a:r>
              <a:rPr lang="en">
                <a:solidFill>
                  <a:srgbClr val="000000"/>
                </a:solidFill>
              </a:rPr>
              <a:t>εξακριβώσουμε</a:t>
            </a:r>
            <a:r>
              <a:rPr lang="en">
                <a:solidFill>
                  <a:srgbClr val="000000"/>
                </a:solidFill>
              </a:rPr>
              <a:t> αν κάποιο balancing method έχει πλεονεκτήματα </a:t>
            </a:r>
            <a:r>
              <a:rPr lang="en">
                <a:solidFill>
                  <a:srgbClr val="000000"/>
                </a:solidFill>
              </a:rPr>
              <a:t>έναντι</a:t>
            </a:r>
            <a:r>
              <a:rPr lang="en">
                <a:solidFill>
                  <a:srgbClr val="000000"/>
                </a:solidFill>
              </a:rPr>
              <a:t> τον υπολοίπον. Συγκρίνουμε roundrobin και leastconn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Layout: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3 Servers Backend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 Server Backend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Concurrency Level: 200, Total Requests: 4000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37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Benchmarks; Balancing Methods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461125"/>
            <a:ext cx="42603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Tim</a:t>
            </a:r>
            <a:r>
              <a:rPr lang="en" sz="900">
                <a:solidFill>
                  <a:srgbClr val="000000"/>
                </a:solidFill>
              </a:rPr>
              <a:t>e taken for tests:   4.161 seconds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Requests per second:    961.22 [#/sec] (mean)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Time per request:       208.068 [ms] (mean)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Time per request:       1.040 [ms] (mean, across all concurrent requests)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Transfer rate:          446.47 [Kbytes/sec] received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Connection Times (ms)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            		min  	mean	[+/-sd] 	median   max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Connect:        	0    	1   	2.1      	1      	20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Processing:    	14  	198  	64.8    	198     	393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Waiting:       	14  	197  	64.7    	197     	393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Total:         	31  	199  	63.7    	199     	393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Percentage of the requests served within a certain time (ms)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50%    199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66%    202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75%    208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80%    231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90%    294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95%    298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98%    300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99%    302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100%    393 (longest request)</a:t>
            </a:r>
            <a:endParaRPr sz="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Successful Requests: 4000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47475" y="845775"/>
            <a:ext cx="8520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Concurrency Level: 200, Total Requests: 4000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572000" y="1461125"/>
            <a:ext cx="42603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Time taken for tests:   7.979 seconds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Requests per second:	501.32 [#/sec] (mean)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Time per request:   	398.946 [ms] (mean)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Time per request:   	1.995 [ms] (mean, across all concurrent requests)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Transfer rate:      	232.87 [Kbytes/sec] received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Connection Times (ms)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        		min  	mean	[+/-sd] 	median   max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Connect:    	0	1   	1.4  	1  	10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Processing: 	0  	223 	523.3 	92	7251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Waiting:    	0  	223 	523.3 	92	7251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Total:      	1  	224 	523.3 	93	7252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Percentage of the requests served within a certain time (ms)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50% 	93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66%	191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75%	386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80%	394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90%	489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95%	499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98%   1489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99%   3045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100%   7252 (longest request)</a:t>
            </a:r>
            <a:endParaRPr sz="9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Successful Requests: 4000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663900" y="1117225"/>
            <a:ext cx="25350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leastconn</a:t>
            </a:r>
            <a:endParaRPr u="sng">
              <a:solidFill>
                <a:srgbClr val="000000"/>
              </a:solidFill>
            </a:endParaRPr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646750" y="1117225"/>
            <a:ext cx="4260300" cy="3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rgbClr val="000000"/>
                </a:solidFill>
              </a:rPr>
              <a:t>roundrobin</a:t>
            </a:r>
            <a:endParaRPr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Benchmarks: Balancing Methods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Σύγκριση </a:t>
            </a:r>
            <a:r>
              <a:rPr lang="en" u="sng">
                <a:solidFill>
                  <a:srgbClr val="000000"/>
                </a:solidFill>
              </a:rPr>
              <a:t>leastconn </a:t>
            </a:r>
            <a:r>
              <a:rPr lang="en">
                <a:solidFill>
                  <a:srgbClr val="000000"/>
                </a:solidFill>
              </a:rPr>
              <a:t>έναντι </a:t>
            </a:r>
            <a:r>
              <a:rPr lang="en" u="sng">
                <a:solidFill>
                  <a:srgbClr val="000000"/>
                </a:solidFill>
              </a:rPr>
              <a:t>roundrobin</a:t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Μέση τιμή δεν μειώνεται κατά πολύ παρόλα αυτά Standard Deviation πολύ μικρότερο.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Απόδοση συστήματος </a:t>
            </a:r>
            <a:r>
              <a:rPr lang="en">
                <a:solidFill>
                  <a:srgbClr val="000000"/>
                </a:solidFill>
              </a:rPr>
              <a:t>διπλασιάζεται, διπλάσια request ανα δευτερόλεπτο.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Longest Request πολύ μικρότερο, μικρότερος χρόνος αναμονής για requests.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 Layer 7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375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Πολλαπλά σύνολα από servers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Το κάθε αίτημα θα καταλήξει σε κάποιο από τα σύνολα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Τα αιτήματα που φτάνουν σε ένα σύνολο θα διανέμονται ισοζυγισμένα στα servers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Ο τρόπος διανομής των αιτημάτων μπορεί να αλλάξει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 b="67413" l="0" r="72953" t="0"/>
          <a:stretch/>
        </p:blipFill>
        <p:spPr>
          <a:xfrm>
            <a:off x="6547975" y="1017725"/>
            <a:ext cx="2473176" cy="167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 rotWithShape="1">
          <a:blip r:embed="rId4">
            <a:alphaModFix/>
          </a:blip>
          <a:srcRect b="72743" l="0" r="75174" t="0"/>
          <a:stretch/>
        </p:blipFill>
        <p:spPr>
          <a:xfrm>
            <a:off x="4170950" y="1017725"/>
            <a:ext cx="2270074" cy="140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 rotWithShape="1">
          <a:blip r:embed="rId5">
            <a:alphaModFix/>
          </a:blip>
          <a:srcRect b="72743" l="0" r="75173" t="0"/>
          <a:stretch/>
        </p:blipFill>
        <p:spPr>
          <a:xfrm>
            <a:off x="4170950" y="2571750"/>
            <a:ext cx="2270074" cy="1401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/>
          <p:cNvPicPr preferRelativeResize="0"/>
          <p:nvPr/>
        </p:nvPicPr>
        <p:blipFill rotWithShape="1">
          <a:blip r:embed="rId6">
            <a:alphaModFix/>
          </a:blip>
          <a:srcRect b="71539" l="0" r="75174" t="0"/>
          <a:stretch/>
        </p:blipFill>
        <p:spPr>
          <a:xfrm>
            <a:off x="6649525" y="2571750"/>
            <a:ext cx="2270074" cy="1463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7"/>
          <p:cNvCxnSpPr/>
          <p:nvPr/>
        </p:nvCxnSpPr>
        <p:spPr>
          <a:xfrm flipH="1" rot="10800000">
            <a:off x="6243900" y="1986725"/>
            <a:ext cx="5526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/>
          <p:nvPr/>
        </p:nvCxnSpPr>
        <p:spPr>
          <a:xfrm flipH="1">
            <a:off x="6270150" y="2123388"/>
            <a:ext cx="5001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7"/>
          <p:cNvCxnSpPr/>
          <p:nvPr/>
        </p:nvCxnSpPr>
        <p:spPr>
          <a:xfrm flipH="1" rot="10800000">
            <a:off x="6243900" y="3565113"/>
            <a:ext cx="552600" cy="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7"/>
          <p:cNvCxnSpPr/>
          <p:nvPr/>
        </p:nvCxnSpPr>
        <p:spPr>
          <a:xfrm flipH="1">
            <a:off x="6270150" y="3701775"/>
            <a:ext cx="5001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835288" y="2199825"/>
            <a:ext cx="1369800" cy="30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/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/</a:t>
            </a:r>
            <a:r>
              <a:rPr lang="en">
                <a:solidFill>
                  <a:srgbClr val="000000"/>
                </a:solidFill>
              </a:rPr>
              <a:t>other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DDοS Protection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“Use a Load Balancer as a First Row of Defense Against DDOS”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  <a:hlinkClick r:id="rId3"/>
              </a:rPr>
              <a:t>Baptiste Assmann</a:t>
            </a:r>
            <a:r>
              <a:rPr lang="en" sz="1100" u="sng">
                <a:solidFill>
                  <a:srgbClr val="000000"/>
                </a:solidFill>
              </a:rPr>
              <a:t> | Feb 27, 2012 |</a:t>
            </a:r>
            <a:r>
              <a:rPr lang="en" sz="1100" u="sng">
                <a:solidFill>
                  <a:srgbClr val="000000"/>
                </a:solidFill>
                <a:hlinkClick r:id="rId4"/>
              </a:rPr>
              <a:t> SECURITY</a:t>
            </a:r>
            <a:r>
              <a:rPr lang="en" sz="1100" u="sng">
                <a:solidFill>
                  <a:srgbClr val="000000"/>
                </a:solidFill>
              </a:rPr>
              <a:t>,</a:t>
            </a:r>
            <a:r>
              <a:rPr lang="en" sz="1100" u="sng">
                <a:solidFill>
                  <a:srgbClr val="000000"/>
                </a:solidFill>
                <a:hlinkClick r:id="rId5"/>
              </a:rPr>
              <a:t> TECH</a:t>
            </a:r>
            <a:endParaRPr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Πρώτο επίπεδο άμυνας ενός συστήματος ενάντια σε DDoS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Επίσης, ο Haproxy προσφέρει υπηρεσίες Blacklisting, Greylisting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Silent Drop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 http-request silent-drop if { sc_http_req_rate(0) gt 100 } 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Slowloris Protectio</a:t>
            </a:r>
            <a:r>
              <a:rPr lang="en">
                <a:solidFill>
                  <a:srgbClr val="000000"/>
                </a:solidFill>
              </a:rPr>
              <a:t>n με τον προσδιορισμό του maxconn και του timeout που βοηθούν στην αντίληψη της επίθεσης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DDοS Protection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11700" y="1145400"/>
            <a:ext cx="6296400" cy="3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backend per_ip_rates									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000000"/>
                </a:solidFill>
              </a:rPr>
              <a:t>        stick-table type ip size 1m expire 10m store http_req_rate(10s)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frontend servers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http-request track-sc0 src table per_ip_rates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http-request deny deny_status 429 if { sc_http_req_rate(0) gt 100 }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http-request track-sc0 src table per_ip_rates if METH_POST</a:t>
            </a:r>
            <a:endParaRPr sz="15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http-request deny deny_status 429 if { sc_http_req_rate(0) gt 100 }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6608100" y="1145400"/>
            <a:ext cx="22242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Δημιουργεί ένα πίνακα που κρατά τα διαφορετικά IP που κάνουν αίτηση.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Εάν κάποιο ΙΡ υπάρχει ήδη στον πίνακα που δηλώθηκε πιο πάνω και κάνει περισσότερα από 100 get ή post requests σε κάποιο χρονικό διάστημα, τότε κάνει deny τα request του.</a:t>
            </a:r>
            <a:endParaRPr sz="1300"/>
          </a:p>
        </p:txBody>
      </p:sp>
      <p:cxnSp>
        <p:nvCxnSpPr>
          <p:cNvPr id="194" name="Google Shape;194;p29"/>
          <p:cNvCxnSpPr/>
          <p:nvPr/>
        </p:nvCxnSpPr>
        <p:spPr>
          <a:xfrm flipH="1">
            <a:off x="6614975" y="1089550"/>
            <a:ext cx="7200" cy="33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DDοS Protection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6233100" y="1017725"/>
            <a:ext cx="25992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Server Hostname:        haproxy.local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Server Port:            80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Document Path:          /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Document Length:        0 bytes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Concurrency Level:      200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Time taken for tests:   0.300 seconds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Complete requests:      4000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Failed requests:        100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 (Connect: 0, Receive: 0, Length: 100, Exceptions: 0)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Total transferred:      47566 bytes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HTML transferred:       21466 bytes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Requests per second:    13328.49 [#/sec] (mean)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Time per request:       15.005 [ms] (mean)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Time per request:       0.075 [ms] (mean, across all concurrent requests)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Transfer rate:          154.78 [Kbytes/sec] received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Connection Times (ms)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            	min  mean[+/-sd] median   max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Connect:        0    7   1.3      7      10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Processing:     2    8   4.8      7      72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Waiting:        0    1   5.0      0      65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Total:          8   15   4.6     14      76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Percentage of the requests served within a certain time (ms)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50%     14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66%     14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75%     15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80%     15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90%     16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95%     17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98%     31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 99%     34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</a:rPr>
              <a:t> 100%     76 (longest request)</a:t>
            </a:r>
            <a:endParaRPr sz="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000000"/>
                </a:solidFill>
              </a:rPr>
              <a:t>Successful Requests: 100</a:t>
            </a:r>
            <a:endParaRPr b="1" sz="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</a:endParaRPr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311700" y="1126200"/>
            <a:ext cx="5921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Τρέχοντας το ίδιο εργαλείο με τις ίδιες παραμέτρους, μόνο 100 από τα 4000 requests περνάνε στο Backend.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Έτσι, βλέπουμε ότι το εργαλείο μπορεί να αντιμετωπίσει κάποιου είδους DoS Attack σε επίπεδο HTTP, με μεγάλη επιτυχία, αφού </a:t>
            </a:r>
            <a:r>
              <a:rPr lang="en" sz="1600"/>
              <a:t>αντιλαμβάνεται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τα πολλαπλά requests ενός ΙΡ σε μικρό χρονικό διάστημα.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Η προστασία από</a:t>
            </a:r>
            <a:r>
              <a:rPr lang="en" sz="1600">
                <a:solidFill>
                  <a:schemeClr val="dk1"/>
                </a:solidFill>
              </a:rPr>
              <a:t> DDoS μπορεί να τεθεί όσο αυστηρή ή χαλαρή θέλει ο διαχειριστής του συστήματος. 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</a:t>
            </a:r>
            <a:r>
              <a:rPr lang="en"/>
              <a:t>Rewriting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Το URL Rewriting μας επιτρέπει να αλλάζουμε τις παραμέτρους μιας URL </a:t>
            </a:r>
            <a:r>
              <a:rPr lang="en">
                <a:solidFill>
                  <a:srgbClr val="000000"/>
                </a:solidFill>
              </a:rPr>
              <a:t>διεύθυνση.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URL και Resource γίνονται ανεξάρτητα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Με </a:t>
            </a:r>
            <a:r>
              <a:rPr lang="en">
                <a:solidFill>
                  <a:srgbClr val="000000"/>
                </a:solidFill>
              </a:rPr>
              <a:t>συνδυασμό</a:t>
            </a:r>
            <a:r>
              <a:rPr lang="en">
                <a:solidFill>
                  <a:srgbClr val="000000"/>
                </a:solidFill>
              </a:rPr>
              <a:t> ACL (Access Control Lists), εντολής reqrep και http redirects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Ιστορική Αναδρομή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Δημιουργήθηκε από τον Willy Tarreau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Εμφανίστηκε</a:t>
            </a:r>
            <a:r>
              <a:rPr lang="en">
                <a:solidFill>
                  <a:srgbClr val="000000"/>
                </a:solidFill>
              </a:rPr>
              <a:t> αρχικά στις 16 Δεκεμβρίου το 2001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Το 2013, ιδρύθηκε η εταιρία HAProxy Technologies η οποία ανέλαβε την ανάπτυξη του συστήματος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Υποστηρίζεται από τα λειτουργικά συστήματα Linux, FreeBSD, OpenBSD, Solaris, AIX, MacOS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Χρησιμοποιείτε</a:t>
            </a:r>
            <a:r>
              <a:rPr lang="en">
                <a:solidFill>
                  <a:srgbClr val="000000"/>
                </a:solidFill>
              </a:rPr>
              <a:t> σήμερα από Github, Instagram, Imgur, Reddit και </a:t>
            </a:r>
            <a:r>
              <a:rPr lang="en">
                <a:solidFill>
                  <a:srgbClr val="000000"/>
                </a:solidFill>
              </a:rPr>
              <a:t>άλλους</a:t>
            </a:r>
            <a:r>
              <a:rPr lang="en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Παραδείγματα εναλλακτικών εργαλείων είναι τα Nginx, Gearman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1153900" y="4189225"/>
            <a:ext cx="6991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Το HaProxy προσφέρει τρόπο ώστε να βλέπεις live τα statistics των servers.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3">
            <a:alphaModFix/>
          </a:blip>
          <a:srcRect b="30948" l="0" r="576" t="3300"/>
          <a:stretch/>
        </p:blipFill>
        <p:spPr>
          <a:xfrm>
            <a:off x="0" y="351834"/>
            <a:ext cx="9144000" cy="3785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Report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listen stats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	bind *:1936			</a:t>
            </a:r>
            <a:r>
              <a:rPr lang="en" sz="1600">
                <a:solidFill>
                  <a:srgbClr val="000000"/>
                </a:solidFill>
              </a:rPr>
              <a:t>The Port which will host the statistics panel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	stats enable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	stats uri /			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	stats auth admin:admin		</a:t>
            </a:r>
            <a:r>
              <a:rPr lang="en" sz="1600">
                <a:solidFill>
                  <a:srgbClr val="000000"/>
                </a:solidFill>
              </a:rPr>
              <a:t>The admin credentials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	stats refresh 2s			</a:t>
            </a:r>
            <a:r>
              <a:rPr lang="en" sz="1600">
                <a:solidFill>
                  <a:srgbClr val="000000"/>
                </a:solidFill>
              </a:rPr>
              <a:t>How often the metrics are updated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Χρήστες του Enterprise haproxy μπορούν επίσης να χρησιμοποιήσουν το  Real-Time Dashboard το οποίο προσφέρει </a:t>
            </a:r>
            <a:r>
              <a:rPr lang="en" sz="2000">
                <a:solidFill>
                  <a:srgbClr val="000000"/>
                </a:solidFill>
              </a:rPr>
              <a:t>κάποιες</a:t>
            </a:r>
            <a:r>
              <a:rPr lang="en" sz="2000">
                <a:solidFill>
                  <a:srgbClr val="000000"/>
                </a:solidFill>
              </a:rPr>
              <a:t> επιπλέον διεπαφές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Πλεονεκτήματα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Επίδοση: Συμπεριλαμβάνονται διάφορες τεχνικές οι οποίες ενισχύουν την επίδοση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Αξιοπιστία: Χρησιμοποιείται σε εκατομμύρια μηχανές χωρίς ύπαρξη σφαλμάτων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Ασφάλεια: Σπανίως εντοπίζονται αδυναμίες στην ασφάλεια, και η σχεδίαση του δίνει τη δυνατότητα μείωσης επιπτώσεων και εύρεσης τρόπων αντιμετώπισης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Δυνατοτητα</a:t>
            </a:r>
            <a:r>
              <a:rPr lang="en">
                <a:solidFill>
                  <a:srgbClr val="000000"/>
                </a:solidFill>
              </a:rPr>
              <a:t> URL </a:t>
            </a:r>
            <a:r>
              <a:rPr lang="en">
                <a:solidFill>
                  <a:srgbClr val="000000"/>
                </a:solidFill>
              </a:rPr>
              <a:t>Rewriting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API Support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Μειο</a:t>
            </a:r>
            <a:r>
              <a:rPr lang="en"/>
              <a:t>νεκτήματα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Δεν υποστηρίζει το UDP, POP/SMTP πρωτόκολλο.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Επιπλέον Overhead.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Η αύξηση του αριθμού του Server δεν μειώνει γραμμικά τα access times στον Server.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HTTP cache feature is not supported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HAProxy, 23 October 2019, &lt;</a:t>
            </a:r>
            <a:r>
              <a:rPr lang="en" sz="800">
                <a:solidFill>
                  <a:srgbClr val="000000"/>
                </a:solidFill>
                <a:uFill>
                  <a:noFill/>
                </a:uFill>
                <a:hlinkClick r:id="rId3"/>
              </a:rPr>
              <a:t>https://en.wikipedia.org/wiki/HAProxy</a:t>
            </a:r>
            <a:r>
              <a:rPr lang="en" sz="800">
                <a:solidFill>
                  <a:srgbClr val="000000"/>
                </a:solidFill>
              </a:rPr>
              <a:t>&gt;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HAProxy Community Edition, 22 November, &lt;</a:t>
            </a:r>
            <a:r>
              <a:rPr lang="en" sz="800">
                <a:solidFill>
                  <a:srgbClr val="000000"/>
                </a:solidFill>
                <a:uFill>
                  <a:noFill/>
                </a:uFill>
                <a:hlinkClick r:id="rId4"/>
              </a:rPr>
              <a:t>http://www.haproxy.org/</a:t>
            </a:r>
            <a:r>
              <a:rPr lang="en" sz="800">
                <a:solidFill>
                  <a:srgbClr val="000000"/>
                </a:solidFill>
              </a:rPr>
              <a:t>&gt;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HAProxy, 22 November, &lt;</a:t>
            </a:r>
            <a:r>
              <a:rPr lang="en" sz="800">
                <a:solidFill>
                  <a:srgbClr val="000000"/>
                </a:solidFill>
                <a:uFill>
                  <a:noFill/>
                </a:uFill>
                <a:hlinkClick r:id="rId5"/>
              </a:rPr>
              <a:t>https://www.haproxy.com/blog/application-layer-ddos-attack-protection-with-haproxy/</a:t>
            </a:r>
            <a:r>
              <a:rPr lang="en" sz="800">
                <a:solidFill>
                  <a:srgbClr val="000000"/>
                </a:solidFill>
              </a:rPr>
              <a:t>&gt;</a:t>
            </a:r>
            <a:endParaRPr sz="800">
              <a:solidFill>
                <a:srgbClr val="000000"/>
              </a:solidFill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AutoNum type="arabicPeriod"/>
            </a:pPr>
            <a:r>
              <a:rPr lang="en" sz="800">
                <a:solidFill>
                  <a:srgbClr val="000000"/>
                </a:solidFill>
              </a:rPr>
              <a:t>How to Setup HAProxy Load Balancer on Ubuntu 18.04 &amp; 16.04, 22 November, &lt;</a:t>
            </a:r>
            <a:r>
              <a:rPr lang="en" sz="800">
                <a:solidFill>
                  <a:srgbClr val="000000"/>
                </a:solidFill>
                <a:uFill>
                  <a:noFill/>
                </a:uFill>
                <a:hlinkClick r:id="rId6"/>
              </a:rPr>
              <a:t>https://tecadmin.net/how-to-setup-haproxy-load-balancing-on-ubuntu-linuxmint/</a:t>
            </a:r>
            <a:r>
              <a:rPr lang="en" sz="800">
                <a:solidFill>
                  <a:srgbClr val="000000"/>
                </a:solidFill>
              </a:rPr>
              <a:t>&gt;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Εγκατάσταση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Με τη χρήση διαχειριστή πακέτων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Για ubuntu χρησιμοποιούμε apt-get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sudo apt-get install haproxy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Ανοίγουμε το configuration file με τη χρήση ενός editor όπως είναι το vi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sudo vi /etc/haproxy/haproxy.cfg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Εγκατάσταση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Προσθέτουμε Listener</a:t>
            </a:r>
            <a:br>
              <a:rPr lang="en">
                <a:solidFill>
                  <a:srgbClr val="000000"/>
                </a:solidFill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frontend Local_Server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bind 10.16.30.33:80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mode http</a:t>
            </a:r>
            <a:b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default_backend My_Web_Servers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Προσθέτουμε Backend</a:t>
            </a:r>
            <a:br>
              <a:rPr lang="en">
                <a:solidFill>
                  <a:srgbClr val="000000"/>
                </a:solidFill>
              </a:rPr>
            </a:b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backend My_Web_Servers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mode http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balance roundrobin			# Define which balancing method we want to use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option forwardfor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http-request set-header X-Forwarded-Port 80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http-request add-header X-Forwarder-Proto https if { ssl_fc }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option httpchk HEAD / HTTP/1.1rnHost:localhost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server web2.local 10.16.15.108				# VPS Servers acting as our Backend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server web3.local 10.16.15.115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server web4.local 10.16.15.107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Εγκατάσταση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Επαληθεύουμε την ορθότητα του configuration file</a:t>
            </a:r>
            <a:endParaRPr>
              <a:solidFill>
                <a:srgbClr val="000000"/>
              </a:solidFill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haproxy -c -f /etc/haproxy/haproxy.cfg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Επανεκκινούμε το HAProxy 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sudo service haproxy restart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Δομή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Ένας Server Frontend ο οποίος τρέχει το HaProxy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Δύο ή περισσότεροι Backend Servers οι οποίοι κάνουν Host την ιστοσελίδα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0" t="15426"/>
          <a:stretch/>
        </p:blipFill>
        <p:spPr>
          <a:xfrm>
            <a:off x="2797000" y="2163475"/>
            <a:ext cx="5876925" cy="27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11700" y="2113825"/>
            <a:ext cx="3135000" cy="2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Η δομή των Servers μας: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Ένας Haproxy Frontend Server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Τρεις Apache2 Backend Servers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 Layer 4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17725"/>
            <a:ext cx="573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Κύρια λειτουργία του Haproxy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Ένα ενιαίο σύνολο από Backend Servers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Ο Server παιρνει εισερχόμενα HTTP requests και τα κάνει forward στους ανάλογους Servers στο backend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Balancing: roundrobin, leastconn, source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Μπορούμε επίσης να </a:t>
            </a:r>
            <a:r>
              <a:rPr lang="en">
                <a:solidFill>
                  <a:srgbClr val="000000"/>
                </a:solidFill>
              </a:rPr>
              <a:t>συνδυάσουμε</a:t>
            </a:r>
            <a:r>
              <a:rPr lang="en">
                <a:solidFill>
                  <a:srgbClr val="000000"/>
                </a:solidFill>
              </a:rPr>
              <a:t> μεθόδους και ακόμα να έχουμε ιεραρχία από Haproxy Servers.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125" y="734225"/>
            <a:ext cx="2789175" cy="129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125" y="2029676"/>
            <a:ext cx="2789175" cy="13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3125" y="3356163"/>
            <a:ext cx="2789175" cy="12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Balancing Benchmarks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017725"/>
            <a:ext cx="8520600" cy="3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ab -v 2 -c "$con" -n "$total" http://hostname/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ab: Apache Benchmarking. A tool for benchmarking your Apache Hypertext Transfer Protocol (HTTP) server.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-v 2: Verbosity, 2 and above prints warnings and info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-c: Number of Concurrent requests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-n: Total number of requests to be made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-T: Send post or put requests instead of get.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83400" y="98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Load Balancing Benchmarks; 1 FE, 2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40000" y="671050"/>
            <a:ext cx="85206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Concurrency Level: 200, Total Requests: 4000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340000" y="1038150"/>
            <a:ext cx="42465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Server Hostname:    	haproxy.local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Server Port:        	80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Time taken for tests:   6.952 seconds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Requests per second:	575.40 [#/sec] (mean)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Time per request:   	347.583 [ms] (mean)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Time per request:   	1.738 [ms] (mean, across all concurrent requests)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Transfer rate:      		266.99 [Kbytes/sec] received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Connection Times (ms)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        		min  	mean	[+/-sd] 	median   max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Connect:    	0	1   	1.6  	0  	11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Processing: 	0  	299 	639.5	205	5295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Waiting:    	0  	298 	639.5	205	5295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Total:      	0  	299 	639.4	206	5296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Percentage of the requests served within a certain time (ms)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50%	206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66%	394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75%	399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80%	401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90%	488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95%	495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98%   1499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 99%   5003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 100%   5296 (longest request)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Successful Requests: 3995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20" name="Google Shape;120;p21"/>
          <p:cNvSpPr txBox="1"/>
          <p:nvPr/>
        </p:nvSpPr>
        <p:spPr>
          <a:xfrm>
            <a:off x="4572000" y="1038154"/>
            <a:ext cx="42603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Server Hostname:        web3.local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Server Port:            80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taken for tests:   13.457 seconds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Requests per second:    	297.25 [#/sec] (mean)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per request:       	672.845 [ms] (mean)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Time per request:       	3.364 [ms] (mean, across all concurrent requests)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Transfer rate:          	138.17 [Kbytes/sec] received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Connection Times (ms)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            		min  	mean	[+/-sd] 	median   max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Connect:        	0    	3  	67.9      	1    	3039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Processing:     	3  	571 	1707.0    303   	13445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Waiting:        	3  	570 	1707.1    302   	13445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Total:         	13  	574 	1708.6    304   	13451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Percentage of the requests served within a certain time (ms)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50%    304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66%    396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75%    400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80%    401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90%    493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95%    499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98%    791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 99%  13415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100%  13451 (longest request)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Successful Requests: 4000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