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onstantia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4" roundtripDataSignature="AMtx7mi+uknJXX3OysGiJZZZHF/l9Nb0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nstantia-bold.fntdata"/><Relationship Id="rId30" Type="http://schemas.openxmlformats.org/officeDocument/2006/relationships/font" Target="fonts/Constantia-regular.fntdata"/><Relationship Id="rId11" Type="http://schemas.openxmlformats.org/officeDocument/2006/relationships/slide" Target="slides/slide6.xml"/><Relationship Id="rId33" Type="http://schemas.openxmlformats.org/officeDocument/2006/relationships/font" Target="fonts/Constantia-boldItalic.fntdata"/><Relationship Id="rId10" Type="http://schemas.openxmlformats.org/officeDocument/2006/relationships/slide" Target="slides/slide5.xml"/><Relationship Id="rId32" Type="http://schemas.openxmlformats.org/officeDocument/2006/relationships/font" Target="fonts/Constanti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of Cyprus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Βλέπουμε την κατάσταση των hosts που παρακολουθούμε και την κατάσταση των services των hosts που παρακολουθούμε</a:t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b9ce44fb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6b9ce44fb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6b9ce44fb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ιαφάνεια τίτλου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Κατακόρυφο κείμενο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87" name="Google Shape;8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ατακόρυφος τίτλος και Κείμενο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95" name="Google Shape;9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5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ύο περιεχόμενα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22" name="Google Shape;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1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Σύγκριση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30" name="Google Shape;3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4" name="Google Shape;34;p17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7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Αντικείμενο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ucy.ac.cy/branding/documents/logo/DepartmentsAndUnitsLogo/FacultyOfPureAndAppliedSciences/ComputerScience/Department_of_Computer_Science_en.jpg" id="45" name="Google Shape;4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νή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48" name="Google Shape;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Μόνο τίτλος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φαλίδα ενότητας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ucy.ac.cy/branding/documents/logo/DepartmentsAndUnitsLogo/FacultyOfPureAndAppliedSciences/ComputerScience/Department_of_Computer_Science_en.jpg" id="66" name="Google Shape;6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εριεχόμενο με λεζάντα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2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22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Εικόνα με λεζάντα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78" name="Google Shape;7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3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02hQvD7R_ch0YrbNzoB5cK1l3HKm-8kU/view" TargetMode="External"/><Relationship Id="rId4" Type="http://schemas.openxmlformats.org/officeDocument/2006/relationships/image" Target="../media/image16.jpg"/><Relationship Id="rId5" Type="http://schemas.openxmlformats.org/officeDocument/2006/relationships/hyperlink" Target="http://10.16.30.39:80/" TargetMode="External"/><Relationship Id="rId6" Type="http://schemas.openxmlformats.org/officeDocument/2006/relationships/hyperlink" Target="http://drive.google.com/file/d/102hQvD7R_ch0YrbNzoB5cK1l3HKm-8kU/view" TargetMode="External"/><Relationship Id="rId7" Type="http://schemas.openxmlformats.org/officeDocument/2006/relationships/image" Target="../media/image1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ssets.nagios.com/" TargetMode="External"/><Relationship Id="rId4" Type="http://schemas.openxmlformats.org/officeDocument/2006/relationships/hyperlink" Target="https://assets.nagios.com/" TargetMode="External"/><Relationship Id="rId5" Type="http://schemas.openxmlformats.org/officeDocument/2006/relationships/hyperlink" Target="https://www.dnsstuff.com/open-source-network-monitoring-tools" TargetMode="External"/><Relationship Id="rId6" Type="http://schemas.openxmlformats.org/officeDocument/2006/relationships/hyperlink" Target="https://sites.google.com/site/itcs465nagios/protocols-supported" TargetMode="External"/><Relationship Id="rId7" Type="http://schemas.openxmlformats.org/officeDocument/2006/relationships/hyperlink" Target="https://draculaservers.com/tutorials/install-nagios-ubuntu/" TargetMode="External"/><Relationship Id="rId8" Type="http://schemas.openxmlformats.org/officeDocument/2006/relationships/hyperlink" Target="http://jo-roy.com/doku.php?id=nagi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andorafms.com/monitoring-system/" TargetMode="External"/><Relationship Id="rId4" Type="http://schemas.openxmlformats.org/officeDocument/2006/relationships/hyperlink" Target="https://icinga.com/" TargetMode="External"/><Relationship Id="rId5" Type="http://schemas.openxmlformats.org/officeDocument/2006/relationships/hyperlink" Target="https://www.librenms.org/" TargetMode="External"/><Relationship Id="rId6" Type="http://schemas.openxmlformats.org/officeDocument/2006/relationships/hyperlink" Target="https://www.zenoss.com/" TargetMode="External"/><Relationship Id="rId7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ssets.nagios.com/downloads/nagioscore/docs/nagioscore/4/en/quickstart.html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1446595" y="3291830"/>
            <a:ext cx="6250809" cy="467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Constantinos Anastasiou (canast07-AT-cs.ucy.ac.cy)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Stefanos Pantziaros (spantz01-AT-cs.ucy.ac.cy)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Antonis Vasiliou (avasil06-AT-cs.ucy.ac.cy)</a:t>
            </a:r>
            <a:endParaRPr sz="16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"/>
          <p:cNvSpPr txBox="1"/>
          <p:nvPr>
            <p:ph idx="11" type="ftr"/>
          </p:nvPr>
        </p:nvSpPr>
        <p:spPr>
          <a:xfrm>
            <a:off x="3124200" y="4768469"/>
            <a:ext cx="3090874" cy="27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https://www2.cs.ucy.ac.cy/courses/EPL421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0" y="64490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EPL421: Systems Programming</a:t>
            </a:r>
            <a:endParaRPr b="1" i="0" sz="2800" u="none" cap="none" strike="noStrike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285720" y="2656532"/>
            <a:ext cx="857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Image result for logo ucy cs department" id="114" name="Google Shape;114;p1"/>
          <p:cNvSpPr/>
          <p:nvPr/>
        </p:nvSpPr>
        <p:spPr>
          <a:xfrm>
            <a:off x="155574" y="-136526"/>
            <a:ext cx="850887" cy="8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>
            <p:ph type="ctrTitle"/>
          </p:nvPr>
        </p:nvSpPr>
        <p:spPr>
          <a:xfrm>
            <a:off x="683411" y="1298688"/>
            <a:ext cx="7972452" cy="1224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NAGIOS</a:t>
            </a:r>
            <a:endParaRPr b="1" sz="36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4403" l="0" r="0" t="3352"/>
          <a:stretch/>
        </p:blipFill>
        <p:spPr>
          <a:xfrm>
            <a:off x="371447" y="380624"/>
            <a:ext cx="8401106" cy="4382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idx="11" type="ftr"/>
          </p:nvPr>
        </p:nvSpPr>
        <p:spPr>
          <a:xfrm>
            <a:off x="3086183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3753" l="0" r="0" t="0"/>
          <a:stretch/>
        </p:blipFill>
        <p:spPr>
          <a:xfrm>
            <a:off x="443257" y="336507"/>
            <a:ext cx="8257486" cy="447048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pic>
        <p:nvPicPr>
          <p:cNvPr id="210" name="Google Shape;2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4" y="778669"/>
            <a:ext cx="67627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6950" y="2460656"/>
            <a:ext cx="4610100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9"/>
          <p:cNvSpPr txBox="1"/>
          <p:nvPr>
            <p:ph idx="4294967295" type="title"/>
          </p:nvPr>
        </p:nvSpPr>
        <p:spPr>
          <a:xfrm>
            <a:off x="291557" y="231537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Hosts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64225" l="9169" r="0" t="19474"/>
          <a:stretch/>
        </p:blipFill>
        <p:spPr>
          <a:xfrm>
            <a:off x="291557" y="1088787"/>
            <a:ext cx="856088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9"/>
          <p:cNvSpPr txBox="1"/>
          <p:nvPr/>
        </p:nvSpPr>
        <p:spPr>
          <a:xfrm>
            <a:off x="290401" y="204109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Hosts groups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63726" l="43686" r="35029" t="20459"/>
          <a:stretch/>
        </p:blipFill>
        <p:spPr>
          <a:xfrm>
            <a:off x="2401394" y="2957706"/>
            <a:ext cx="3618406" cy="15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>
            <p:ph type="title"/>
          </p:nvPr>
        </p:nvSpPr>
        <p:spPr>
          <a:xfrm>
            <a:off x="457200" y="5147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Services</a:t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10"/>
          <p:cNvPicPr preferRelativeResize="0"/>
          <p:nvPr/>
        </p:nvPicPr>
        <p:blipFill rotWithShape="1">
          <a:blip r:embed="rId3">
            <a:alphaModFix/>
          </a:blip>
          <a:srcRect b="32499" l="9445" r="0" t="18501"/>
          <a:stretch/>
        </p:blipFill>
        <p:spPr>
          <a:xfrm>
            <a:off x="35496" y="843558"/>
            <a:ext cx="9073008" cy="276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1"/>
          <p:cNvSpPr txBox="1"/>
          <p:nvPr>
            <p:ph type="title"/>
          </p:nvPr>
        </p:nvSpPr>
        <p:spPr>
          <a:xfrm>
            <a:off x="457200" y="-92546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Warnings</a:t>
            </a:r>
            <a:endParaRPr/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rPr lang="en-US" sz="1500"/>
              <a:t>***** Nagios *****</a:t>
            </a:r>
            <a:br>
              <a:rPr lang="en-US" sz="1500"/>
            </a:br>
            <a:br>
              <a:rPr lang="en-US" sz="1500"/>
            </a:br>
            <a:r>
              <a:rPr lang="en-US" sz="1500"/>
              <a:t>Notification Type: PROBLEM</a:t>
            </a:r>
            <a:br>
              <a:rPr lang="en-US" sz="1500"/>
            </a:br>
            <a:br>
              <a:rPr lang="en-US" sz="1500"/>
            </a:br>
            <a:r>
              <a:rPr lang="en-US" sz="1500"/>
              <a:t>Service: Current Load</a:t>
            </a:r>
            <a:br>
              <a:rPr lang="en-US" sz="1500"/>
            </a:br>
            <a:r>
              <a:rPr lang="en-US" sz="1500"/>
              <a:t>Host: ubuntu</a:t>
            </a:r>
            <a:br>
              <a:rPr lang="en-US" sz="1500"/>
            </a:br>
            <a:r>
              <a:rPr lang="en-US" sz="1500"/>
              <a:t>Address: 10.16.30.36</a:t>
            </a:r>
            <a:br>
              <a:rPr lang="en-US" sz="1500"/>
            </a:br>
            <a:r>
              <a:rPr lang="en-US" sz="1500"/>
              <a:t>State: WARNING</a:t>
            </a:r>
            <a:br>
              <a:rPr lang="en-US" sz="1500"/>
            </a:br>
            <a:br>
              <a:rPr lang="en-US" sz="1500"/>
            </a:br>
            <a:r>
              <a:rPr lang="en-US" sz="1500"/>
              <a:t>Date/Time: Sun Nov 24 13:30:26 EET 2019</a:t>
            </a:r>
            <a:br>
              <a:rPr lang="en-US" sz="1500"/>
            </a:br>
            <a:br>
              <a:rPr lang="en-US" sz="1500"/>
            </a:br>
            <a:r>
              <a:rPr lang="en-US" sz="1500"/>
              <a:t>Additional Info:</a:t>
            </a:r>
            <a:br>
              <a:rPr lang="en-US" sz="1500"/>
            </a:br>
            <a:br>
              <a:rPr lang="en-US" sz="1500"/>
            </a:br>
            <a:r>
              <a:rPr lang="en-US" sz="1500"/>
              <a:t>WARNING - load average: 0.97, 4.12, 2.29</a:t>
            </a:r>
            <a:endParaRPr sz="1500"/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8" name="Google Shape;238;p11"/>
          <p:cNvCxnSpPr/>
          <p:nvPr/>
        </p:nvCxnSpPr>
        <p:spPr>
          <a:xfrm flipH="1" rot="10800000">
            <a:off x="2771800" y="798683"/>
            <a:ext cx="1306488" cy="101476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39" name="Google Shape;2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6062" y="597409"/>
            <a:ext cx="4512964" cy="1205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80787" y="2039651"/>
            <a:ext cx="6278025" cy="1046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1"/>
          <p:cNvCxnSpPr/>
          <p:nvPr/>
        </p:nvCxnSpPr>
        <p:spPr>
          <a:xfrm flipH="1" rot="10800000">
            <a:off x="1897552" y="2351314"/>
            <a:ext cx="983235" cy="440012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6">
            <a:alphaModFix/>
          </a:blip>
          <a:srcRect b="16107" l="37108" r="1590" t="0"/>
          <a:stretch/>
        </p:blipFill>
        <p:spPr>
          <a:xfrm>
            <a:off x="220006" y="626042"/>
            <a:ext cx="3014198" cy="705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Recovery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1540"/>
              <a:t>***** Nagios *****</a:t>
            </a:r>
            <a:br>
              <a:rPr lang="en-US" sz="1540"/>
            </a:br>
            <a:br>
              <a:rPr lang="en-US" sz="1540"/>
            </a:br>
            <a:r>
              <a:rPr lang="en-US" sz="1540"/>
              <a:t>Notification Type: RECOVERY</a:t>
            </a:r>
            <a:br>
              <a:rPr lang="en-US" sz="1540"/>
            </a:br>
            <a:br>
              <a:rPr lang="en-US" sz="1540"/>
            </a:br>
            <a:r>
              <a:rPr lang="en-US" sz="1540"/>
              <a:t>Service: Current Load</a:t>
            </a:r>
            <a:br>
              <a:rPr lang="en-US" sz="1540"/>
            </a:br>
            <a:r>
              <a:rPr lang="en-US" sz="1540"/>
              <a:t>Host: ubuntu</a:t>
            </a:r>
            <a:br>
              <a:rPr lang="en-US" sz="1540"/>
            </a:br>
            <a:r>
              <a:rPr lang="en-US" sz="1540"/>
              <a:t>Address: 10.16.30.36</a:t>
            </a:r>
            <a:br>
              <a:rPr lang="en-US" sz="1540"/>
            </a:br>
            <a:r>
              <a:rPr lang="en-US" sz="1540"/>
              <a:t>State: OK</a:t>
            </a:r>
            <a:br>
              <a:rPr lang="en-US" sz="1540"/>
            </a:br>
            <a:br>
              <a:rPr lang="en-US" sz="1540"/>
            </a:br>
            <a:r>
              <a:rPr lang="en-US" sz="1540"/>
              <a:t>Date/Time: Sun Nov 24 13:33:16 EET 2019</a:t>
            </a:r>
            <a:br>
              <a:rPr lang="en-US" sz="1540"/>
            </a:br>
            <a:br>
              <a:rPr lang="en-US" sz="1540"/>
            </a:br>
            <a:r>
              <a:rPr lang="en-US" sz="1540"/>
              <a:t>Additional Info:</a:t>
            </a:r>
            <a:br>
              <a:rPr lang="en-US" sz="1540"/>
            </a:br>
            <a:br>
              <a:rPr lang="en-US" sz="1540"/>
            </a:br>
            <a:r>
              <a:rPr lang="en-US" sz="1540"/>
              <a:t>OK – load average: 0.001, 0.33, 2.97</a:t>
            </a:r>
            <a:endParaRPr sz="1540"/>
          </a:p>
        </p:txBody>
      </p:sp>
      <p:sp>
        <p:nvSpPr>
          <p:cNvPr id="250" name="Google Shape;250;p30"/>
          <p:cNvSpPr txBox="1"/>
          <p:nvPr>
            <p:ph idx="2" type="body"/>
          </p:nvPr>
        </p:nvSpPr>
        <p:spPr>
          <a:xfrm>
            <a:off x="5150661" y="1488909"/>
            <a:ext cx="3172899" cy="2014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ctr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590"/>
              <a:t>As soon as the default values are restored, Nagios will inform the contact group.</a:t>
            </a:r>
            <a:endParaRPr sz="2590"/>
          </a:p>
        </p:txBody>
      </p:sp>
      <p:sp>
        <p:nvSpPr>
          <p:cNvPr id="251" name="Google Shape;251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pic>
        <p:nvPicPr>
          <p:cNvPr id="253" name="Google Shape;25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 txBox="1"/>
          <p:nvPr>
            <p:ph type="title"/>
          </p:nvPr>
        </p:nvSpPr>
        <p:spPr>
          <a:xfrm>
            <a:off x="-324544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pnp4nagios</a:t>
            </a:r>
            <a:endParaRPr/>
          </a:p>
        </p:txBody>
      </p:sp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457200" y="1200151"/>
            <a:ext cx="4038600" cy="122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r>
              <a:rPr lang="en-US" sz="2170"/>
              <a:t>Add-on to Nagios which analyzes performance data provided by plugins and stores them automatically into RRD-databases</a:t>
            </a:r>
            <a:endParaRPr/>
          </a:p>
        </p:txBody>
      </p:sp>
      <p:sp>
        <p:nvSpPr>
          <p:cNvPr id="261" name="Google Shape;261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2" name="Google Shape;2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3525" y="187575"/>
            <a:ext cx="3682520" cy="180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520" y="3656068"/>
            <a:ext cx="3312368" cy="1137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504" y="2283146"/>
            <a:ext cx="3751167" cy="1289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68150" y="2007002"/>
            <a:ext cx="4587895" cy="184606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b9ce44fb0_0_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g6b9ce44fb0_0_0" title="DDOS_attack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825" y="2091100"/>
            <a:ext cx="3558826" cy="247452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6b9ce44fb0_0_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DDoS Attack</a:t>
            </a:r>
            <a:endParaRPr/>
          </a:p>
        </p:txBody>
      </p:sp>
      <p:sp>
        <p:nvSpPr>
          <p:cNvPr id="275" name="Google Shape;275;g6b9ce44fb0_0_0"/>
          <p:cNvSpPr txBox="1"/>
          <p:nvPr>
            <p:ph idx="1" type="body"/>
          </p:nvPr>
        </p:nvSpPr>
        <p:spPr>
          <a:xfrm>
            <a:off x="201150" y="1268550"/>
            <a:ext cx="72489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latin typeface="Arial"/>
                <a:ea typeface="Arial"/>
                <a:cs typeface="Arial"/>
                <a:sym typeface="Arial"/>
              </a:rPr>
              <a:t>ab -c 1000 -k -n 1000000 </a:t>
            </a:r>
            <a:r>
              <a:rPr lang="en-US" sz="115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http://10.16.30.39:80/</a:t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latin typeface="Arial"/>
                <a:ea typeface="Arial"/>
                <a:cs typeface="Arial"/>
                <a:sym typeface="Arial"/>
              </a:rPr>
              <a:t>ab: Apache Benchmarking. A tool for benchmarking your Apache Hypertext Transfer Protocol (HTTP) server.</a:t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latin typeface="Arial"/>
                <a:ea typeface="Arial"/>
                <a:cs typeface="Arial"/>
                <a:sym typeface="Arial"/>
              </a:rPr>
              <a:t>-k: Keep Alive</a:t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latin typeface="Arial"/>
                <a:ea typeface="Arial"/>
                <a:cs typeface="Arial"/>
                <a:sym typeface="Arial"/>
              </a:rPr>
              <a:t>-c: Number of Concurrent requests</a:t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50">
                <a:latin typeface="Arial"/>
                <a:ea typeface="Arial"/>
                <a:cs typeface="Arial"/>
                <a:sym typeface="Arial"/>
              </a:rPr>
              <a:t>-n: Total number of requests to be made</a:t>
            </a:r>
            <a:endParaRPr sz="11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g6b9ce44fb0_0_0" title="DDOS_attack.mp4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48700" y="2091100"/>
            <a:ext cx="4289074" cy="247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2" name="Google Shape;2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66" y="794138"/>
            <a:ext cx="4245982" cy="1730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 rotWithShape="1">
          <a:blip r:embed="rId4">
            <a:alphaModFix/>
          </a:blip>
          <a:srcRect b="0" l="0" r="10078" t="0"/>
          <a:stretch/>
        </p:blipFill>
        <p:spPr>
          <a:xfrm>
            <a:off x="0" y="2639786"/>
            <a:ext cx="5029416" cy="2149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2554" y="101869"/>
            <a:ext cx="4441292" cy="214788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pic>
        <p:nvPicPr>
          <p:cNvPr id="286" name="Google Shape;286;p31"/>
          <p:cNvPicPr preferRelativeResize="0"/>
          <p:nvPr/>
        </p:nvPicPr>
        <p:blipFill rotWithShape="1">
          <a:blip r:embed="rId6">
            <a:alphaModFix/>
          </a:blip>
          <a:srcRect b="2003" l="7179" r="5762" t="5895"/>
          <a:stretch/>
        </p:blipFill>
        <p:spPr>
          <a:xfrm>
            <a:off x="4275467" y="493652"/>
            <a:ext cx="4555465" cy="417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Nagios (1)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Monitoring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Monitors systems, networks and infrastructure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Nagios Core – Open Source Software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590"/>
              <a:t>Nagios Plugins – separate Nagios project.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Nagios XI – Extended Interface (Enterprise), maintained by Nagios Enterprises and Ethan Galstad(Standard Edition starts at $1,995)</a:t>
            </a:r>
            <a:endParaRPr sz="2960"/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https://www.cs.ucy.ac.cy/courses/EPL421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Summary (1)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720"/>
              <a:t>Once installed, we only need to create/edit configuration files.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720"/>
              <a:t>To add a host we have to create a .cfg file with the name of the host to be monitored and define the services that will be monitored.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720"/>
              <a:t>For each service we have to use commands from the plugins we installed, or we can create our commands.</a:t>
            </a:r>
            <a:endParaRPr/>
          </a:p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720"/>
              <a:t>After each modification we have to restart Nagios service to apply all modifications.</a:t>
            </a:r>
            <a:endParaRPr sz="2720"/>
          </a:p>
        </p:txBody>
      </p:sp>
      <p:sp>
        <p:nvSpPr>
          <p:cNvPr id="293" name="Google Shape;293;p3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3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Summary (2)</a:t>
            </a:r>
            <a:endParaRPr/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 case of an attack/error/failure Nagios monitors and informs the contacts defined in order to take measures.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2" name="Google Shape;302;p3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Nagios is a very useful tool for system administrators. It can show prevent major problems by monitoring servers and detecting problems. When a problem is found Nagios sends notifications to the administrators therefore, administrators can act as soon as possible.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Nagios can make a system’s administrators life easier by automating some routine functions that a system admin has to do. Also it provides a GUI that is easy to understand without needing specialized skills.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Unfortunately many functions that Nagios provides aren’t free. To get the full potential of it you would have to pay at least $1995.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To set up Nagios you will have to be knowledgeable about systems programming.</a:t>
            </a:r>
            <a:endParaRPr sz="1800"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316" name="Google Shape;316;p1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>
                <a:solidFill>
                  <a:schemeClr val="dk1"/>
                </a:solidFill>
              </a:rPr>
              <a:t>Nagios System and Network Monitoring, Wolfgang Barth, ISBN: 978-1-59327-070-4</a:t>
            </a:r>
            <a:endParaRPr sz="1200" u="sng">
              <a:solidFill>
                <a:schemeClr val="dk1"/>
              </a:solidFill>
              <a:hlinkClick r:id="rId3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https://assets.nagios.com/</a:t>
            </a:r>
            <a:endParaRPr sz="1200"/>
          </a:p>
          <a:p>
            <a:pPr indent="-215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https://www.dnsstuff.com/open-source-network-monitoring-tools</a:t>
            </a:r>
            <a:endParaRPr sz="1200"/>
          </a:p>
          <a:p>
            <a:pPr indent="-215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n-US" sz="1200" u="sng">
                <a:solidFill>
                  <a:schemeClr val="hlink"/>
                </a:solidFill>
                <a:hlinkClick r:id="rId6"/>
              </a:rPr>
              <a:t>https://sites.google.com/site/itcs465nagios/protocols-supported</a:t>
            </a:r>
            <a:endParaRPr sz="1200"/>
          </a:p>
          <a:p>
            <a:pPr indent="-215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 u="sng">
                <a:solidFill>
                  <a:schemeClr val="hlink"/>
                </a:solidFill>
                <a:hlinkClick r:id="rId7"/>
              </a:rPr>
              <a:t>https://draculaservers.com/tutorials/install-nagios-ubuntu/</a:t>
            </a:r>
            <a:endParaRPr sz="1200" u="sng">
              <a:solidFill>
                <a:schemeClr val="hlink"/>
              </a:solidFill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200"/>
              <a:buFont typeface="Calibri"/>
              <a:buChar char="•"/>
            </a:pPr>
            <a:r>
              <a:rPr lang="en-US" sz="1200" u="sng">
                <a:solidFill>
                  <a:schemeClr val="hlink"/>
                </a:solidFill>
                <a:hlinkClick r:id="rId8"/>
              </a:rPr>
              <a:t>http://jo-roy.com/doku.php?id=nagios</a:t>
            </a:r>
            <a:endParaRPr sz="1200"/>
          </a:p>
        </p:txBody>
      </p:sp>
      <p:sp>
        <p:nvSpPr>
          <p:cNvPr id="317" name="Google Shape;317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35"/>
          <p:cNvSpPr/>
          <p:nvPr/>
        </p:nvSpPr>
        <p:spPr>
          <a:xfrm>
            <a:off x="1926457" y="2110085"/>
            <a:ext cx="529108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Nagios (2)</a:t>
            </a:r>
            <a:endParaRPr/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1996 – Ethan Galstad creates MS-DOS application to ping Novell Netware servers and pages.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1998 – build new improved application to run under Linux.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1999 – release as open source under the name “NetSaint”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2002 – Change to Nagios (</a:t>
            </a:r>
            <a:r>
              <a:rPr lang="en-US" sz="1200" u="sng"/>
              <a:t>N</a:t>
            </a:r>
            <a:r>
              <a:rPr lang="en-US" sz="1200"/>
              <a:t>agios </a:t>
            </a:r>
            <a:r>
              <a:rPr lang="en-US" sz="1200" u="sng"/>
              <a:t>A</a:t>
            </a:r>
            <a:r>
              <a:rPr lang="en-US" sz="1200"/>
              <a:t>in’t </a:t>
            </a:r>
            <a:r>
              <a:rPr lang="en-US" sz="1200" u="sng"/>
              <a:t>G</a:t>
            </a:r>
            <a:r>
              <a:rPr lang="en-US" sz="1200"/>
              <a:t>onna </a:t>
            </a:r>
            <a:r>
              <a:rPr lang="en-US" sz="1200" u="sng"/>
              <a:t>I</a:t>
            </a:r>
            <a:r>
              <a:rPr lang="en-US" sz="1200"/>
              <a:t>nsist </a:t>
            </a:r>
            <a:r>
              <a:rPr lang="en-US" sz="1200" u="sng"/>
              <a:t>O</a:t>
            </a:r>
            <a:r>
              <a:rPr lang="en-US" sz="1200"/>
              <a:t>n </a:t>
            </a:r>
            <a:r>
              <a:rPr lang="en-US" sz="1200" u="sng"/>
              <a:t>S</a:t>
            </a:r>
            <a:r>
              <a:rPr lang="en-US" sz="1200"/>
              <a:t>ainthood)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2008 – Nagios Enterprises, LLC is founded by Ethan Galstad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2008 – Nagios is downloaded directly from SourceForge.net over 500,000 times.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2009 – Nagios is renamed Nagios Core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2010-2018 – Many versions were released (Nagios XI in 2015)</a:t>
            </a:r>
            <a:endParaRPr sz="1200"/>
          </a:p>
          <a:p>
            <a:pPr indent="-228600" lvl="0" marL="2286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2019 – Nagios 4.4.5, Nagios Plugins 3.2.1, Nagios XI 5.6.8</a:t>
            </a:r>
            <a:endParaRPr/>
          </a:p>
        </p:txBody>
      </p:sp>
      <p:sp>
        <p:nvSpPr>
          <p:cNvPr id="130" name="Google Shape;130;p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</a:pPr>
            <a:r>
              <a:rPr lang="en-US" sz="1120"/>
              <a:t>Alternative systems: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 u="sng">
                <a:solidFill>
                  <a:schemeClr val="hlink"/>
                </a:solidFill>
                <a:hlinkClick r:id="rId3"/>
              </a:rPr>
              <a:t>PANDORAFMS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 u="sng">
                <a:solidFill>
                  <a:schemeClr val="hlink"/>
                </a:solidFill>
                <a:hlinkClick r:id="rId4"/>
              </a:rPr>
              <a:t>Icinga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 u="sng">
                <a:solidFill>
                  <a:schemeClr val="hlink"/>
                </a:solidFill>
                <a:hlinkClick r:id="rId5"/>
              </a:rPr>
              <a:t>LibreNms</a:t>
            </a:r>
            <a:endParaRPr sz="960"/>
          </a:p>
          <a:p>
            <a:pPr indent="-285750" lvl="1" marL="74295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 u="sng">
                <a:solidFill>
                  <a:schemeClr val="hlink"/>
                </a:solidFill>
                <a:hlinkClick r:id="rId6"/>
              </a:rPr>
              <a:t>Zenoss</a:t>
            </a:r>
            <a:endParaRPr sz="960"/>
          </a:p>
          <a:p>
            <a:pPr indent="0" lvl="1" marL="0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r>
              <a:rPr lang="en-US" sz="960"/>
              <a:t>Can monitor: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Website Monitoring (Application, Transactions, Hijack Detection, Content Monitoring, etc)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OS Monitoring (Windows, Linux, Servers, RHEL, Centos, AIX, etc.)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Database Monitoring (MS SQL, Postgres, Oracle,DB2, MSSQL)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Protocol Monitoring (HTTP, FTP, DNS, SNMTP, SMTP, LDAP, etc.)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Managed Service Providers (Passive checks, scalability, Distributed Monitoring)</a:t>
            </a:r>
            <a:endParaRPr sz="960"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Environmental Monitoring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Power Monitoring (UPS)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Storage Monitoring (File systems, files, directories, RAID Array &amp; RAID Controller Monitoring, etc.)</a:t>
            </a:r>
            <a:endParaRPr/>
          </a:p>
          <a:p>
            <a:pPr indent="-288925" lvl="1" marL="746125" rtl="0" algn="l">
              <a:lnSpc>
                <a:spcPct val="80000"/>
              </a:lnSpc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Char char="–"/>
            </a:pPr>
            <a:r>
              <a:rPr lang="en-US" sz="960"/>
              <a:t>Email Monitoring (Delivery monitoring, Postfix, Sendmail, IMAP, POP, etc.)</a:t>
            </a:r>
            <a:endParaRPr sz="960"/>
          </a:p>
        </p:txBody>
      </p:sp>
      <p:sp>
        <p:nvSpPr>
          <p:cNvPr id="131" name="Google Shape;131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Nagios (3)</a:t>
            </a:r>
            <a:endParaRPr/>
          </a:p>
        </p:txBody>
      </p:sp>
      <p:sp>
        <p:nvSpPr>
          <p:cNvPr id="139" name="Google Shape;139;p3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PROS</a:t>
            </a:r>
            <a:endParaRPr/>
          </a:p>
        </p:txBody>
      </p:sp>
      <p:sp>
        <p:nvSpPr>
          <p:cNvPr id="140" name="Google Shape;140;p3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 source software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add custom scripts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monitor many different systems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Notification and Alert settings for early preventing of situations</a:t>
            </a:r>
            <a:endParaRPr/>
          </a:p>
        </p:txBody>
      </p:sp>
      <p:sp>
        <p:nvSpPr>
          <p:cNvPr id="141" name="Google Shape;141;p3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CONS</a:t>
            </a:r>
            <a:endParaRPr/>
          </a:p>
        </p:txBody>
      </p:sp>
      <p:sp>
        <p:nvSpPr>
          <p:cNvPr id="142" name="Google Shape;142;p3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features are not provided in the free version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lot of configuration files – Hard to configure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Can’t manage networks, only monitor them</a:t>
            </a:r>
            <a:endParaRPr/>
          </a:p>
        </p:txBody>
      </p:sp>
      <p:sp>
        <p:nvSpPr>
          <p:cNvPr id="143" name="Google Shape;143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sp>
        <p:nvSpPr>
          <p:cNvPr id="144" name="Google Shape;144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Nagios (4) 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 sz="2480"/>
              <a:t>Available connections: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NRPE - Nagios Remote Plugin Executor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using scripts that are hosted on the remote systems, TCP port 5666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NRDP - Nagios Remote Data Processor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agent with a flexible data transport mechanism and processor.</a:t>
            </a:r>
            <a:endParaRPr sz="1860"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NSClient++ - NRPE for Windows Machines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monitors Windows machines, TCP port 12489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170"/>
              <a:buChar char="–"/>
            </a:pPr>
            <a:r>
              <a:rPr lang="en-US" sz="2170"/>
              <a:t>NCPA - Nagios Cross Platform Agent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scale-able API that allows flexibility and simplicity in monitoring hosts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ts val="1860"/>
              <a:buChar char="•"/>
            </a:pPr>
            <a:r>
              <a:rPr lang="en-US" sz="1860"/>
              <a:t>installs on Windows, Linux, and Mac OS X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6"/>
          <p:cNvSpPr txBox="1"/>
          <p:nvPr/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https://www.cs.ucy.ac.cy/courses/EPL421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Prequisites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457200" y="1200151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516"/>
              <a:t>System requirements</a:t>
            </a:r>
            <a:endParaRPr sz="2516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1 GHz Processor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1 GB RAM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8 GB HD</a:t>
            </a:r>
            <a:endParaRPr sz="2220"/>
          </a:p>
          <a:p>
            <a:pPr indent="-342900" lvl="0" marL="34290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516"/>
              <a:t>Recommended system specs</a:t>
            </a:r>
            <a:endParaRPr sz="259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2+ GHz Processor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2 GB RAM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40 GB HD</a:t>
            </a:r>
            <a:endParaRPr sz="2220"/>
          </a:p>
          <a:p>
            <a:pPr indent="-285750" lvl="1" marL="742950" rtl="0" algn="l">
              <a:lnSpc>
                <a:spcPct val="7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380"/>
              <a:buChar char="–"/>
            </a:pPr>
            <a:r>
              <a:rPr lang="en-US" sz="2201"/>
              <a:t>RAID 5 Drive Configuration</a:t>
            </a:r>
            <a:endParaRPr sz="2201"/>
          </a:p>
          <a:p>
            <a:pPr indent="-170180" lvl="0" marL="342900" rtl="0" algn="l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516"/>
          </a:p>
        </p:txBody>
      </p:sp>
      <p:sp>
        <p:nvSpPr>
          <p:cNvPr id="160" name="Google Shape;160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https://www.cs.ucy.ac.cy/courses/EPL421</a:t>
            </a:r>
            <a:endParaRPr/>
          </a:p>
        </p:txBody>
      </p:sp>
      <p:sp>
        <p:nvSpPr>
          <p:cNvPr id="161" name="Google Shape;161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"/>
          <p:cNvSpPr txBox="1"/>
          <p:nvPr>
            <p:ph idx="2" type="body"/>
          </p:nvPr>
        </p:nvSpPr>
        <p:spPr>
          <a:xfrm>
            <a:off x="3981307" y="1509685"/>
            <a:ext cx="5032064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18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$sudo apt-get install -y autoconf gcc libc6 make wget unzip apache2 php libapache2-mod-php7.2 libgd-dev</a:t>
            </a:r>
            <a:r>
              <a:rPr lang="en-US" sz="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Installing (1)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960"/>
              <a:t>Easy installation guides are available at </a:t>
            </a:r>
            <a:r>
              <a:rPr lang="en-US" sz="1960" u="sng">
                <a:solidFill>
                  <a:schemeClr val="hlink"/>
                </a:solidFill>
                <a:hlinkClick r:id="rId3"/>
              </a:rPr>
              <a:t>assets.nagios.com</a:t>
            </a:r>
            <a:r>
              <a:rPr lang="en-US" sz="1960"/>
              <a:t> for many OS.</a:t>
            </a:r>
            <a:endParaRPr/>
          </a:p>
          <a:p>
            <a:pPr indent="-514350" lvl="0" marL="5651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1960"/>
              <a:t>Download Nagios Core tar, compile and install the contents,</a:t>
            </a:r>
            <a:endParaRPr/>
          </a:p>
          <a:p>
            <a:pPr indent="-514350" lvl="0" marL="5651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1960"/>
              <a:t>Download Nagios Plugins, to use commands and install them,</a:t>
            </a:r>
            <a:endParaRPr/>
          </a:p>
          <a:p>
            <a:pPr indent="-514350" lvl="0" marL="5651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AutoNum type="arabicPeriod"/>
            </a:pPr>
            <a:r>
              <a:rPr lang="en-US" sz="1960"/>
              <a:t>Download any of the files needed for the connection with the hosts (ex. NRPE).</a:t>
            </a:r>
            <a:endParaRPr/>
          </a:p>
          <a:p>
            <a:pPr indent="-336550" lvl="0" marL="56515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960"/>
          </a:p>
          <a:p>
            <a:pPr indent="-228600" lvl="0" marL="4572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960"/>
          </a:p>
        </p:txBody>
      </p:sp>
      <p:sp>
        <p:nvSpPr>
          <p:cNvPr id="170" name="Google Shape;170;p26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installation  configuration files, that need to be edited in order to work.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6221" y="0"/>
            <a:ext cx="1347779" cy="913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>
            <p:ph type="title"/>
          </p:nvPr>
        </p:nvSpPr>
        <p:spPr>
          <a:xfrm>
            <a:off x="457200" y="9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Installing (2)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5628" y="877599"/>
            <a:ext cx="3300090" cy="416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700">
                <a:latin typeface="Courier New"/>
                <a:ea typeface="Courier New"/>
                <a:cs typeface="Courier New"/>
                <a:sym typeface="Courier New"/>
              </a:rPr>
              <a:t>/usr/local/nagios/etc/objects$ cat contacts.cfg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contact 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contact_name	# Short name of user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usegeneric-contact	# Inherit default values from generic-contact template 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alias	# Full name of user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email 	#user email address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contactgroup 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contactgroup_name	admins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alias	Nagios Administrators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members	nagiosadmin, nagiosadmin2, nagiosadmin3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700">
                <a:latin typeface="Courier New"/>
                <a:ea typeface="Courier New"/>
                <a:cs typeface="Courier New"/>
                <a:sym typeface="Courier New"/>
              </a:rPr>
              <a:t>/usr/local/nagios/etc/objects$ cat commands.cfg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command 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command_name	check-host-alive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command_line	$USER1$/check_ping -H $HOSTADDRESS$ -w 3000.0,80% -c 5000.0,100% -p 5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command{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command_name	check_ddos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command_line	$USER1$/check_ddos.pl -w $ARG1$ -c $ARG2$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0" name="Google Shape;180;p27"/>
          <p:cNvSpPr txBox="1"/>
          <p:nvPr>
            <p:ph idx="2" type="body"/>
          </p:nvPr>
        </p:nvSpPr>
        <p:spPr>
          <a:xfrm>
            <a:off x="3431288" y="877599"/>
            <a:ext cx="2391992" cy="4163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b="1" lang="en-US" sz="700">
                <a:latin typeface="Courier New"/>
                <a:ea typeface="Courier New"/>
                <a:cs typeface="Courier New"/>
                <a:sym typeface="Courier New"/>
              </a:rPr>
              <a:t>/usr/local/nagios/etc/objects$ cat hostgroups.cfg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hostgroup 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hostgroup_name	Linux_servers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alias 	Linux Servers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b="1" lang="en-US" sz="700">
                <a:latin typeface="Courier New"/>
                <a:ea typeface="Courier New"/>
                <a:cs typeface="Courier New"/>
                <a:sym typeface="Courier New"/>
              </a:rPr>
              <a:t>/usr/local/nagios/etc/objects$ cat timeperiods.cfg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define timeperiod {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name	24x7_sans_holidays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timeperiod_name	24x7_sans_holidays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alias	24x7 Sans Holidays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use 	us-holidays Get holiday exceptions from other timeperiod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sunday 	00:00-24:00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Monday	00:00-24:00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tuesday 	00:00-24:00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wednesday   	00:00-24:00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Thursday	00:00-24:00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Friday	00:00-24:00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	Saturday	00:00-24:00</a:t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5823280" y="877599"/>
            <a:ext cx="3245092" cy="3985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/usr/local/nagios/etc/objects/servers$ cat 10.16.30.36.cfg</a:t>
            </a:r>
            <a:endParaRPr b="1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host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use	linux-server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host_name	#name of host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alias	#alias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address	10.16.30.36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max_check_attempts   	5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check_period	24x7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notification_interval	30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notification_period	24x7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contact_groups	admins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hostgroups	linux-servers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service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host_name               ubuntu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service_description     DDoS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check_command           check_ddos!50!70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max_check_attempts     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check_period            24x7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notifications_enabled   1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check_interval          0.30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notification_interval  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notification_period     24x7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contact_groups          admins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Installing (3)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sudo /usr/local/nagios/bin/nagios -v /usr/local/nagios/etc/nagios.cfg </a:t>
            </a:r>
            <a:r>
              <a:rPr lang="en-US" sz="2400">
                <a:solidFill>
                  <a:srgbClr val="4F6128"/>
                </a:solidFill>
                <a:latin typeface="Courier New"/>
                <a:ea typeface="Courier New"/>
                <a:cs typeface="Courier New"/>
                <a:sym typeface="Courier New"/>
              </a:rPr>
              <a:t>#Run pre-flight check on configuration data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sudo systemctl restart nagios.service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sudo systemctl start nagios.service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sudo systemctl stop nagios.service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sudo systemctl status nagios.service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4000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2017-11-21T13:30:34Z</dcterms:created>
  <dc:creator>canast07</dc:creator>
</cp:coreProperties>
</file>