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300" r:id="rId3"/>
    <p:sldId id="301" r:id="rId4"/>
    <p:sldId id="307" r:id="rId5"/>
    <p:sldId id="308" r:id="rId6"/>
    <p:sldId id="309" r:id="rId7"/>
    <p:sldId id="310" r:id="rId8"/>
    <p:sldId id="311" r:id="rId9"/>
    <p:sldId id="303" r:id="rId10"/>
    <p:sldId id="312" r:id="rId11"/>
    <p:sldId id="313" r:id="rId12"/>
    <p:sldId id="302" r:id="rId13"/>
    <p:sldId id="315" r:id="rId14"/>
    <p:sldId id="316" r:id="rId15"/>
    <p:sldId id="306" r:id="rId16"/>
    <p:sldId id="304" r:id="rId17"/>
    <p:sldId id="318" r:id="rId18"/>
    <p:sldId id="319" r:id="rId19"/>
    <p:sldId id="320" r:id="rId20"/>
    <p:sldId id="321" r:id="rId21"/>
    <p:sldId id="317" r:id="rId22"/>
    <p:sldId id="322" r:id="rId23"/>
    <p:sldId id="323" r:id="rId24"/>
    <p:sldId id="324" r:id="rId25"/>
    <p:sldId id="325" r:id="rId26"/>
    <p:sldId id="305" r:id="rId27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FF"/>
    <a:srgbClr val="73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2" autoAdjust="0"/>
    <p:restoredTop sz="75839" autoAdjust="0"/>
  </p:normalViewPr>
  <p:slideViewPr>
    <p:cSldViewPr>
      <p:cViewPr varScale="1">
        <p:scale>
          <a:sx n="67" d="100"/>
          <a:sy n="67" d="100"/>
        </p:scale>
        <p:origin x="944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02/12/2019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405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Epeksigisi</a:t>
            </a:r>
            <a:r>
              <a:rPr lang="en-US" baseline="0" dirty="0"/>
              <a:t> </a:t>
            </a:r>
            <a:r>
              <a:rPr lang="en-US" baseline="0" dirty="0" err="1"/>
              <a:t>eikonas</a:t>
            </a:r>
            <a:endParaRPr lang="en-US" baseline="0" dirty="0"/>
          </a:p>
          <a:p>
            <a:pPr lvl="1">
              <a:buFont typeface="Arial" pitchFamily="34" charset="0"/>
              <a:buChar char="•"/>
            </a:pPr>
            <a:r>
              <a:rPr lang="en-US" baseline="0" dirty="0"/>
              <a:t>Na </a:t>
            </a:r>
            <a:r>
              <a:rPr lang="en-US" baseline="0" dirty="0" err="1"/>
              <a:t>tonisti</a:t>
            </a:r>
            <a:r>
              <a:rPr lang="en-US" baseline="0" dirty="0"/>
              <a:t> </a:t>
            </a:r>
            <a:r>
              <a:rPr lang="en-US" baseline="0" dirty="0" err="1"/>
              <a:t>oti</a:t>
            </a:r>
            <a:r>
              <a:rPr lang="en-US" baseline="0" dirty="0"/>
              <a:t> </a:t>
            </a:r>
            <a:r>
              <a:rPr lang="en-US" baseline="0" dirty="0" err="1"/>
              <a:t>ine</a:t>
            </a:r>
            <a:r>
              <a:rPr lang="en-US" baseline="0" dirty="0"/>
              <a:t> se share repositories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	</a:t>
            </a:r>
            <a:r>
              <a:rPr lang="el-GR" dirty="0"/>
              <a:t>τα θετικά</a:t>
            </a:r>
            <a:r>
              <a:rPr lang="el-GR" baseline="0" dirty="0"/>
              <a:t> της συνεχής ενσωμάτωσης είναι:</a:t>
            </a:r>
          </a:p>
          <a:p>
            <a:r>
              <a:rPr lang="el-GR" baseline="0" dirty="0"/>
              <a:t>	- το γεγονός πως δεν χρειάζεται ένα ολόκληρο στάδιο στον κύκλο ανάπτυξης για ενσωμάτωση τμημάτων κώδικα καθώς αυτό γίνεται αυτόματα</a:t>
            </a:r>
          </a:p>
          <a:p>
            <a:r>
              <a:rPr lang="el-GR" baseline="0" dirty="0"/>
              <a:t>	- γίνεται αναγνώριση των </a:t>
            </a:r>
            <a:r>
              <a:rPr lang="en-US" dirty="0"/>
              <a:t>bug </a:t>
            </a:r>
            <a:r>
              <a:rPr lang="el-GR" dirty="0"/>
              <a:t> άμεσα</a:t>
            </a:r>
          </a:p>
          <a:p>
            <a:r>
              <a:rPr lang="el-GR" dirty="0"/>
              <a:t>	-</a:t>
            </a:r>
            <a:r>
              <a:rPr lang="el-GR" baseline="0" dirty="0"/>
              <a:t> έχουμε ένα αναπτυγμένο σύστημα ανα πάσα στιγμή </a:t>
            </a:r>
          </a:p>
          <a:p>
            <a:r>
              <a:rPr lang="el-GR" baseline="0" dirty="0"/>
              <a:t>	- και έχουμε διαθέσιμο ένα αρχείο στο οποίο καταγράφετε η ανάπτυξη του έργου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l-G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buFont typeface="Arial" pitchFamily="34" charset="0"/>
              <a:buNone/>
            </a:pPr>
            <a:endParaRPr lang="el-G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B41F-49E2-4638-9606-4876D6B9E99C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D9A-7923-4CC7-A58C-9CAD1954A89A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84A-1050-49A0-82D2-E43BD73B42D9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C48-EE14-4D06-B135-FB2C6CE98506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8FAEDB12-2D44-4D93-9058-2C01763841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BF42-8B8C-4410-887A-BA5F653C7B59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23F-CB75-4FA3-B241-8B9AA31BEAE0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675-2691-4A70-8158-9F3EDE5CE893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6664-C004-4926-A4D0-4352E9E9CF89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74D9-C7C8-42AB-994F-F11F31D4E17F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093-6EB2-4F3E-84CB-EF221316F979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572-91C5-4EF6-964A-051DFC501F37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96A4-874F-4AF4-A0BA-1F18879FA212}" type="datetime1">
              <a:rPr lang="el-GR" smtClean="0"/>
              <a:pPr/>
              <a:t>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jenkin-continuous-integration.html" TargetMode="External"/><Relationship Id="rId13" Type="http://schemas.openxmlformats.org/officeDocument/2006/relationships/hyperlink" Target="https://medium.com/@andrewMacmurray/a-beginners-guide-to-gradle-26212ddcafa8" TargetMode="External"/><Relationship Id="rId3" Type="http://schemas.openxmlformats.org/officeDocument/2006/relationships/hyperlink" Target="http://inheritingjava.blogspot.com/2011/02/chapter-2-web-servers-and-servlet.html" TargetMode="External"/><Relationship Id="rId7" Type="http://schemas.openxmlformats.org/officeDocument/2006/relationships/hyperlink" Target="https://jenkins.io/blog/2011/01/11/hudsons-future/" TargetMode="External"/><Relationship Id="rId12" Type="http://schemas.openxmlformats.org/officeDocument/2006/relationships/hyperlink" Target="https://itsvit.com/blog/must-have-devops-tools-make-things-right-get-go/" TargetMode="External"/><Relationship Id="rId2" Type="http://schemas.openxmlformats.org/officeDocument/2006/relationships/hyperlink" Target="https://www.geeksforgeeks.org/introduction-java-servl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inux.org/Toolchains" TargetMode="External"/><Relationship Id="rId11" Type="http://schemas.openxmlformats.org/officeDocument/2006/relationships/hyperlink" Target="http://tutorials.jenkov.com/java-servlets/overview.html" TargetMode="External"/><Relationship Id="rId5" Type="http://schemas.openxmlformats.org/officeDocument/2006/relationships/hyperlink" Target="https://www.worksoft.com/corporate-blog/is-continuous-integration-and-continuous-testing-a-one-size-fits-all-no-and-heres-why/" TargetMode="External"/><Relationship Id="rId15" Type="http://schemas.openxmlformats.org/officeDocument/2006/relationships/hyperlink" Target="https://codeburst.io/git-and-github-in-a-nutshell-b0a3cc06458f" TargetMode="External"/><Relationship Id="rId10" Type="http://schemas.openxmlformats.org/officeDocument/2006/relationships/hyperlink" Target="https://www.cs.colorado.edu/~kena/classes/5828/s12/presentation-materials/bowesjesse.pdf" TargetMode="External"/><Relationship Id="rId4" Type="http://schemas.openxmlformats.org/officeDocument/2006/relationships/hyperlink" Target="https://scmquest.com/software-build-knowledge/" TargetMode="External"/><Relationship Id="rId9" Type="http://schemas.openxmlformats.org/officeDocument/2006/relationships/hyperlink" Target="https://www.infoworld.com/article/3239666/what-is-jenkins-the-ci-server-explained.html" TargetMode="External"/><Relationship Id="rId14" Type="http://schemas.openxmlformats.org/officeDocument/2006/relationships/hyperlink" Target="https://docs.gradle.org/current/userguide/what_is_gradl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595" y="3291830"/>
            <a:ext cx="6250809" cy="467878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l-G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Σταύρος Γεωργίου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Παναγιώτης </a:t>
            </a:r>
            <a:r>
              <a:rPr lang="el-GR" sz="1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Γρούτας</a:t>
            </a:r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Κυριακή </a:t>
            </a:r>
            <a:r>
              <a:rPr lang="el-GR" sz="1600" b="1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Κέκκου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8469"/>
            <a:ext cx="3090874" cy="2726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https://www2.cs.ucy.ac.cy/courses/EPL421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EPL421: Systems Programming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2656532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.</a:t>
            </a:r>
            <a:endParaRPr lang="en-US" dirty="0">
              <a:solidFill>
                <a:srgbClr val="0000FF"/>
              </a:solidFill>
              <a:latin typeface="Constantia" pitchFamily="18" charset="0"/>
            </a:endParaRPr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3411" y="1287330"/>
            <a:ext cx="7972452" cy="122486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</a:p>
        </p:txBody>
      </p:sp>
    </p:spTree>
    <p:extLst>
      <p:ext uri="{BB962C8B-B14F-4D97-AF65-F5344CB8AC3E}">
        <p14:creationId xmlns:p14="http://schemas.microsoft.com/office/powerpoint/2010/main" val="29007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log_Flow-300x27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91680" y="483518"/>
            <a:ext cx="5256584" cy="40324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the development process easier</a:t>
            </a:r>
          </a:p>
          <a:p>
            <a:r>
              <a:rPr lang="en-US" dirty="0"/>
              <a:t>There is no need for a whole step for integration in the development cycle</a:t>
            </a:r>
          </a:p>
          <a:p>
            <a:r>
              <a:rPr lang="en-US" dirty="0"/>
              <a:t>Functional System in any moment</a:t>
            </a:r>
          </a:p>
          <a:p>
            <a:r>
              <a:rPr lang="en-US" dirty="0"/>
              <a:t>Easier detection of bugs</a:t>
            </a:r>
          </a:p>
          <a:p>
            <a:r>
              <a:rPr lang="en-US" dirty="0"/>
              <a:t>Any change from every developer in the code is being recorded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C1F9-2314-482B-B151-5FC359A4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Toolchain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C26A-71D7-48DD-8652-B58F431B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of distinct programming tools that are chained together to execute complex tasks.</a:t>
            </a:r>
          </a:p>
          <a:p>
            <a:r>
              <a:rPr lang="en-US" dirty="0"/>
              <a:t>An example of a </a:t>
            </a:r>
            <a:r>
              <a:rPr lang="en-US" dirty="0" err="1"/>
              <a:t>toolchain</a:t>
            </a:r>
            <a:r>
              <a:rPr lang="en-US" dirty="0"/>
              <a:t> is the conversion of a source code to an executable program with the use of a compiler , linker, assembler and debugger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D7309-1BC7-4113-A95B-216DB56F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ACC43-C91A-499A-9BDD-901D2DCE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632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7"/>
            <a:ext cx="8229600" cy="579711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Hudson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Since 2005</a:t>
            </a:r>
            <a:endParaRPr lang="el-GR" dirty="0"/>
          </a:p>
          <a:p>
            <a:r>
              <a:rPr lang="en-US" dirty="0"/>
              <a:t>CI tool written in Java that runs in a </a:t>
            </a:r>
            <a:r>
              <a:rPr lang="en-US" dirty="0" err="1"/>
              <a:t>servlet</a:t>
            </a:r>
            <a:r>
              <a:rPr lang="en-US" dirty="0"/>
              <a:t> container.</a:t>
            </a:r>
          </a:p>
          <a:p>
            <a:r>
              <a:rPr lang="en-US" dirty="0"/>
              <a:t>By Sun Microsystems</a:t>
            </a:r>
            <a:endParaRPr lang="el-GR" dirty="0"/>
          </a:p>
          <a:p>
            <a:r>
              <a:rPr lang="en-US" dirty="0"/>
              <a:t>Under MIT license – free software </a:t>
            </a:r>
          </a:p>
          <a:p>
            <a:r>
              <a:rPr lang="en-US" dirty="0"/>
              <a:t>Primary Developer was </a:t>
            </a:r>
            <a:r>
              <a:rPr lang="en-US" dirty="0" err="1"/>
              <a:t>Kohsuke</a:t>
            </a:r>
            <a:r>
              <a:rPr lang="en-US" dirty="0"/>
              <a:t> Kawaguchi</a:t>
            </a:r>
          </a:p>
          <a:p>
            <a:r>
              <a:rPr lang="en-US" dirty="0"/>
              <a:t>When Oracle bought Sun, Kawaguchi and other developers continue the project under the name Jenkins in 2011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842992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source CI server</a:t>
            </a:r>
            <a:endParaRPr lang="en-US" b="1" dirty="0"/>
          </a:p>
          <a:p>
            <a:r>
              <a:rPr lang="en-US" dirty="0"/>
              <a:t>Orchestrates a chain of actions in automated fashion </a:t>
            </a:r>
          </a:p>
          <a:p>
            <a:r>
              <a:rPr lang="en-US" dirty="0"/>
              <a:t>Runs in </a:t>
            </a:r>
            <a:r>
              <a:rPr lang="en-US" dirty="0" err="1"/>
              <a:t>servlet</a:t>
            </a:r>
            <a:r>
              <a:rPr lang="en-US" dirty="0"/>
              <a:t> container </a:t>
            </a:r>
          </a:p>
          <a:p>
            <a:r>
              <a:rPr lang="en-US" dirty="0"/>
              <a:t>Today it supports 1400 </a:t>
            </a:r>
            <a:r>
              <a:rPr lang="en-US" dirty="0" err="1"/>
              <a:t>plugins</a:t>
            </a:r>
            <a:endParaRPr lang="en-US" dirty="0"/>
          </a:p>
          <a:p>
            <a:r>
              <a:rPr lang="en-US" dirty="0"/>
              <a:t>These </a:t>
            </a:r>
            <a:r>
              <a:rPr lang="en-US" dirty="0" err="1"/>
              <a:t>plugins</a:t>
            </a:r>
            <a:r>
              <a:rPr lang="en-US" dirty="0"/>
              <a:t> are classified in 5 categories that consist code or build management, the user interface, platforms and administration. </a:t>
            </a:r>
            <a:endParaRPr lang="el-GR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14</a:t>
            </a:fld>
            <a:endParaRPr lang="el-GR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203598"/>
            <a:ext cx="2291022" cy="28102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</a:t>
            </a:r>
            <a:r>
              <a:rPr lang="en-US" dirty="0" err="1"/>
              <a:t>Servlet</a:t>
            </a:r>
            <a:r>
              <a:rPr lang="en-US" dirty="0"/>
              <a:t> Container?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5364088" cy="374786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Servlet</a:t>
            </a:r>
            <a:r>
              <a:rPr lang="en-US" dirty="0"/>
              <a:t> : is a Java program that works on the server-side and gives extensive capabilities to the server by handling, processing and sending back a response to the web server. </a:t>
            </a:r>
            <a:r>
              <a:rPr lang="en-US" dirty="0" err="1"/>
              <a:t>Servlet</a:t>
            </a:r>
            <a:r>
              <a:rPr lang="en-US" dirty="0"/>
              <a:t> doesn’t have direct communication with the client the following chained process is followed: Client &lt;-&gt; Web Server &lt;-&gt; </a:t>
            </a:r>
            <a:r>
              <a:rPr lang="en-US" dirty="0" err="1"/>
              <a:t>Servlet</a:t>
            </a:r>
            <a:r>
              <a:rPr lang="en-US" dirty="0"/>
              <a:t> Container &lt;-&gt; </a:t>
            </a:r>
            <a:r>
              <a:rPr lang="en-US" dirty="0" err="1"/>
              <a:t>Servlet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Servlet</a:t>
            </a:r>
            <a:r>
              <a:rPr lang="en-US" b="1" dirty="0"/>
              <a:t> </a:t>
            </a:r>
            <a:r>
              <a:rPr lang="en-US" dirty="0"/>
              <a:t>container:  is an system that provides run time environment for Java </a:t>
            </a:r>
            <a:r>
              <a:rPr lang="en-US" dirty="0" err="1"/>
              <a:t>Servlet</a:t>
            </a:r>
            <a:r>
              <a:rPr lang="en-US" dirty="0"/>
              <a:t> components. Is on the top of the </a:t>
            </a:r>
            <a:r>
              <a:rPr lang="en-US" dirty="0" err="1"/>
              <a:t>webserver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15</a:t>
            </a:fld>
            <a:endParaRPr lang="el-GR"/>
          </a:p>
        </p:txBody>
      </p:sp>
      <p:pic>
        <p:nvPicPr>
          <p:cNvPr id="6" name="Picture 5" descr="over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843558"/>
            <a:ext cx="4067944" cy="38571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71550"/>
            <a:ext cx="8229600" cy="65171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Started with Jenkins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16</a:t>
            </a:fld>
            <a:endParaRPr lang="el-G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1491630"/>
            <a:ext cx="7056784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After setting up a project in Jenkins we have the following options: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	- To connect Jenkins with a version control system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	- To automate triggering build or to schedule tasks by using periodical building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	- To associate Jenkins with other projects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	- To send the results of the tests to  the developers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	- To archive the different artifacts that are produce after the building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enefits-jenk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1203598"/>
            <a:ext cx="5580112" cy="3760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71550"/>
            <a:ext cx="8229600" cy="651719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Jenkins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17</a:t>
            </a:fld>
            <a:endParaRPr lang="el-G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6" y="1419622"/>
            <a:ext cx="3672408" cy="37238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Accelerating software development process</a:t>
            </a:r>
          </a:p>
          <a:p>
            <a:r>
              <a:rPr lang="en-US" dirty="0"/>
              <a:t>Supports the complete development lifecycle of software from building, testing, documenting the software, deploying and other stages of a software development lifecycle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339502"/>
            <a:ext cx="4392488" cy="857250"/>
          </a:xfrm>
        </p:spPr>
        <p:txBody>
          <a:bodyPr/>
          <a:lstStyle/>
          <a:p>
            <a:r>
              <a:rPr lang="en-US" dirty="0" err="1"/>
              <a:t>Gradle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03598"/>
            <a:ext cx="8229600" cy="23762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Build Automation Tool</a:t>
            </a:r>
          </a:p>
          <a:p>
            <a:r>
              <a:rPr lang="en-US" dirty="0"/>
              <a:t>Generates a </a:t>
            </a:r>
            <a:r>
              <a:rPr lang="en-US" dirty="0" err="1"/>
              <a:t>build.gradle</a:t>
            </a:r>
            <a:r>
              <a:rPr lang="en-US" dirty="0"/>
              <a:t> file written in Groovy (Groovy is JVM language that looks like Java but with simpler syntax )</a:t>
            </a:r>
            <a:endParaRPr lang="el-GR" dirty="0"/>
          </a:p>
          <a:p>
            <a:r>
              <a:rPr lang="en-US" dirty="0"/>
              <a:t>Creates a set of tasks for every project that need to be done in order to build our project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18</a:t>
            </a:fld>
            <a:endParaRPr lang="el-GR"/>
          </a:p>
        </p:txBody>
      </p:sp>
      <p:pic>
        <p:nvPicPr>
          <p:cNvPr id="6" name="Picture 5" descr="1_GOm7MTviWJdJm_smWDjBH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3723878"/>
            <a:ext cx="4687069" cy="14196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411510"/>
            <a:ext cx="5842992" cy="857250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</a:p>
        </p:txBody>
      </p:sp>
      <p:pic>
        <p:nvPicPr>
          <p:cNvPr id="6" name="Content Placeholder 5" descr="G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92280" y="411510"/>
            <a:ext cx="1475656" cy="147565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19</a:t>
            </a:fld>
            <a:endParaRPr lang="el-G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536" y="1419622"/>
            <a:ext cx="6912768" cy="23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Open Source Version Control System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Command Line Tool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Helps the management of project files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Keeps track of the entire history and allows to go back in a previous version of the file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8FA4-4F24-4040-B575-C602BE6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C5FB-60F2-C64F-9D92-C776BFF4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 Automation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Toolchain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Gradle</a:t>
            </a:r>
          </a:p>
          <a:p>
            <a:r>
              <a:rPr lang="en-US" dirty="0"/>
              <a:t>Git (GitHub)</a:t>
            </a:r>
          </a:p>
          <a:p>
            <a:r>
              <a:rPr lang="en-US" dirty="0"/>
              <a:t>Toolchain Setup and examples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869F-D942-6141-AAC0-DFE3DC41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9AC90-9446-5641-97F5-BDFDBD63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795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pic>
        <p:nvPicPr>
          <p:cNvPr id="6" name="Content Placeholder 5" descr="5847f98fcef1014c0b5e48c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32240" y="267494"/>
            <a:ext cx="1722418" cy="16829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20</a:t>
            </a:fld>
            <a:endParaRPr lang="el-G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3638"/>
            <a:ext cx="7092280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based hosting service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</a:t>
            </a:r>
            <a:r>
              <a:rPr lang="en-US" sz="3200" dirty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Social Networking site for developers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555526"/>
            <a:ext cx="7560839" cy="43719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B5EF-B248-4D69-9EA8-7EF0BEDC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Jenkins</a:t>
            </a:r>
            <a:endParaRPr lang="x-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DEE8C9-D575-41A0-BBB2-20D38EB7E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32" y="1090903"/>
            <a:ext cx="3065536" cy="21106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BBE78-3EF7-4FF9-A915-FE7C683D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7BCEE-8DB2-4F20-AD31-F8E2B53A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22</a:t>
            </a:fld>
            <a:endParaRPr lang="el-G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908835-E7F2-4930-A2A1-DDA1D935BA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18" y="1031482"/>
            <a:ext cx="3671482" cy="2028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25AEE5-858D-4B4C-B7AD-51C5D01A7B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3221935"/>
            <a:ext cx="3575233" cy="17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4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265A-5534-4479-AF41-481DF972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Jenkins</a:t>
            </a:r>
            <a:endParaRPr lang="x-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89B156-A87F-426C-BBC9-DB2388D0B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4" y="1111235"/>
            <a:ext cx="2895600" cy="21050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1A191-C122-4E12-88F9-72DA42FA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B6F6-CC38-491B-BD81-66EA1217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23</a:t>
            </a:fld>
            <a:endParaRPr lang="el-G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C53B6F-F629-46C0-A960-CBAB847C0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92" y="1111235"/>
            <a:ext cx="3848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16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BC88-E2B8-4535-9366-41DB59C6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Project</a:t>
            </a:r>
            <a:endParaRPr lang="x-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1A4B80-CC56-43B6-B552-6E9ACB11C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" y="1072373"/>
            <a:ext cx="3219316" cy="20120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8DD99-030B-44B3-830B-FB7FF2B3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3B221-4263-4E37-A16C-7361C962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24</a:t>
            </a:fld>
            <a:endParaRPr lang="el-G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2FA64-5D76-4C13-960A-417B7E98C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059582"/>
            <a:ext cx="3219316" cy="2012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EAE66C-0EBE-4B72-8008-C2376DD2ED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242" y="2492226"/>
            <a:ext cx="3912472" cy="24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F6D2-CF39-44E6-9E59-9CFC39FA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Project</a:t>
            </a:r>
            <a:endParaRPr lang="x-non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AAAE32-A1F4-4540-9541-A998702D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01874"/>
            <a:ext cx="3970784" cy="24817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61A99-F43A-4388-BE53-1B8FA0D6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D5419-AD71-4AFA-8B47-746835E1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25</a:t>
            </a:fld>
            <a:endParaRPr lang="el-G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A1E23B-BDA8-46E3-A12A-427DB1C58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92" y="1923678"/>
            <a:ext cx="4258815" cy="26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87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hlinkClick r:id="rId2"/>
              </a:rPr>
              <a:t>https://www.geeksforgeeks.org/introduction-java-servlets/</a:t>
            </a:r>
            <a:endParaRPr lang="en-US" dirty="0"/>
          </a:p>
          <a:p>
            <a:r>
              <a:rPr lang="en-US" dirty="0">
                <a:hlinkClick r:id="rId3"/>
              </a:rPr>
              <a:t>http://inheritingjava.blogspot.com/2011/02/chapter-2-web-servers-and-servlet.html</a:t>
            </a:r>
            <a:endParaRPr lang="en-US" dirty="0"/>
          </a:p>
          <a:p>
            <a:r>
              <a:rPr lang="en-US" dirty="0">
                <a:hlinkClick r:id="rId4"/>
              </a:rPr>
              <a:t>https://scmquest.com/software-build-knowledge/</a:t>
            </a:r>
            <a:endParaRPr lang="en-US" dirty="0"/>
          </a:p>
          <a:p>
            <a:r>
              <a:rPr lang="en-US" dirty="0">
                <a:hlinkClick r:id="rId5"/>
              </a:rPr>
              <a:t>https://www.worksoft.com/corporate-blog/is-continuous-integration-and-continuous-testing-a-one-size-fits-all-no-and-heres-why/</a:t>
            </a:r>
            <a:endParaRPr lang="en-US" dirty="0"/>
          </a:p>
          <a:p>
            <a:r>
              <a:rPr lang="en-US" dirty="0">
                <a:hlinkClick r:id="rId6"/>
              </a:rPr>
              <a:t>https://elinux.org/Toolchains</a:t>
            </a:r>
            <a:endParaRPr lang="en-US" dirty="0"/>
          </a:p>
          <a:p>
            <a:r>
              <a:rPr lang="en-US" dirty="0">
                <a:hlinkClick r:id="rId7"/>
              </a:rPr>
              <a:t>https://jenkins.io/blog/2011/01/11/hudsons-future/</a:t>
            </a:r>
            <a:endParaRPr lang="en-US" dirty="0"/>
          </a:p>
          <a:p>
            <a:r>
              <a:rPr lang="en-US" dirty="0">
                <a:hlinkClick r:id="rId8"/>
              </a:rPr>
              <a:t>https://www.guru99.com/jenkin-continuous-integration.html</a:t>
            </a:r>
            <a:endParaRPr lang="en-US" dirty="0"/>
          </a:p>
          <a:p>
            <a:r>
              <a:rPr lang="en-US" dirty="0">
                <a:hlinkClick r:id="rId9"/>
              </a:rPr>
              <a:t>https://www.infoworld.com/article/3239666/what-is-jenkins-the-ci-server-explained.html</a:t>
            </a:r>
            <a:endParaRPr lang="en-US" dirty="0"/>
          </a:p>
          <a:p>
            <a:r>
              <a:rPr lang="en-US" dirty="0">
                <a:hlinkClick r:id="rId10"/>
              </a:rPr>
              <a:t>https://www.cs.colorado.edu/~kena/classes/5828/s12/presentation-materials/bowesjesse.pdf</a:t>
            </a:r>
            <a:endParaRPr lang="en-US" dirty="0"/>
          </a:p>
          <a:p>
            <a:r>
              <a:rPr lang="en-US" dirty="0">
                <a:hlinkClick r:id="rId11"/>
              </a:rPr>
              <a:t>http://tutorials.jenkov.com/java-servlets/overview.html</a:t>
            </a:r>
            <a:endParaRPr lang="en-US" dirty="0"/>
          </a:p>
          <a:p>
            <a:r>
              <a:rPr lang="en-US" dirty="0">
                <a:hlinkClick r:id="rId12"/>
              </a:rPr>
              <a:t>https://itsvit.com/blog/must-have-devops-tools-make-things-right-get-go/</a:t>
            </a:r>
            <a:endParaRPr lang="el-GR" dirty="0"/>
          </a:p>
          <a:p>
            <a:r>
              <a:rPr lang="en-US" dirty="0">
                <a:hlinkClick r:id="rId13"/>
              </a:rPr>
              <a:t>https://medium.com/@andrewMacmurray/a-beginners-guide-to-gradle-26212ddcafa8</a:t>
            </a:r>
            <a:endParaRPr lang="el-GR" dirty="0"/>
          </a:p>
          <a:p>
            <a:r>
              <a:rPr lang="en-US" dirty="0">
                <a:hlinkClick r:id="rId14"/>
              </a:rPr>
              <a:t>https://docs.gradle.org/current/userguide/what_is_gradle.html</a:t>
            </a:r>
            <a:endParaRPr lang="en-US" dirty="0"/>
          </a:p>
          <a:p>
            <a:r>
              <a:rPr lang="en-US" dirty="0">
                <a:hlinkClick r:id="rId15"/>
              </a:rPr>
              <a:t>https://codeburst.io/git-and-github-in-a-nutshell-b0a3cc06458f</a:t>
            </a:r>
            <a:endParaRPr lang="en-US" dirty="0"/>
          </a:p>
          <a:p>
            <a:endParaRPr lang="el-G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BB51-5844-4C24-A229-9B8A676D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19C0-EFEF-484A-BE17-9716B841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in software build with Continuous Integration (CI)</a:t>
            </a:r>
          </a:p>
          <a:p>
            <a:r>
              <a:rPr lang="en-US" dirty="0"/>
              <a:t>Toolchain is the key for build Automation </a:t>
            </a:r>
          </a:p>
          <a:p>
            <a:r>
              <a:rPr lang="en-US" dirty="0"/>
              <a:t>In our project, we used Jenkins, Gradle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B052A-02BE-4DFC-913B-AC975902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https://www.cs.ucy.ac.cy/courses/EPL421</a:t>
            </a:r>
            <a:endParaRPr lang="el-G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27E61-F9AA-44E4-BC4F-A56193D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33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99542"/>
            <a:ext cx="6501408" cy="857250"/>
          </a:xfrm>
        </p:spPr>
        <p:txBody>
          <a:bodyPr/>
          <a:lstStyle/>
          <a:p>
            <a:r>
              <a:rPr lang="en-US" dirty="0"/>
              <a:t>Software Build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5645"/>
            <a:ext cx="8229600" cy="2958977"/>
          </a:xfrm>
        </p:spPr>
        <p:txBody>
          <a:bodyPr/>
          <a:lstStyle/>
          <a:p>
            <a:r>
              <a:rPr lang="en-US" dirty="0"/>
              <a:t>The process in which the source code is compiled to create the executable program and other build artifacts.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71550"/>
            <a:ext cx="8229600" cy="857250"/>
          </a:xfrm>
        </p:spPr>
        <p:txBody>
          <a:bodyPr/>
          <a:lstStyle/>
          <a:p>
            <a:r>
              <a:rPr lang="en-US" dirty="0"/>
              <a:t>Build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9661"/>
            <a:ext cx="8229600" cy="2814961"/>
          </a:xfrm>
        </p:spPr>
        <p:txBody>
          <a:bodyPr/>
          <a:lstStyle/>
          <a:p>
            <a:r>
              <a:rPr lang="en-US" dirty="0"/>
              <a:t>Is the repeatable process that executes a build of a project and other related processes without needing  a direct human intervention.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first was accomplish through </a:t>
            </a:r>
            <a:r>
              <a:rPr lang="en-US" dirty="0" err="1"/>
              <a:t>makefiles</a:t>
            </a:r>
            <a:endParaRPr lang="en-US" dirty="0"/>
          </a:p>
          <a:p>
            <a:r>
              <a:rPr lang="en-US" dirty="0"/>
              <a:t>Today there are two categories:</a:t>
            </a:r>
          </a:p>
          <a:p>
            <a:pPr lvl="1"/>
            <a:r>
              <a:rPr lang="en-US" dirty="0"/>
              <a:t> Build-automation utility</a:t>
            </a:r>
          </a:p>
          <a:p>
            <a:pPr lvl="1"/>
            <a:r>
              <a:rPr lang="en-US" dirty="0"/>
              <a:t>Build-automation servers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7534"/>
            <a:ext cx="8229600" cy="72372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Build-automation 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7653"/>
            <a:ext cx="8229600" cy="2886969"/>
          </a:xfrm>
        </p:spPr>
        <p:txBody>
          <a:bodyPr/>
          <a:lstStyle/>
          <a:p>
            <a:r>
              <a:rPr lang="en-US" dirty="0"/>
              <a:t>Software programs that are used for automated  building </a:t>
            </a:r>
          </a:p>
          <a:p>
            <a:r>
              <a:rPr lang="en-US" dirty="0"/>
              <a:t>Producing build artifacts thought processes like compile and linking </a:t>
            </a:r>
          </a:p>
          <a:p>
            <a:r>
              <a:rPr lang="en-US" dirty="0"/>
              <a:t>Make, Ant, Maven, </a:t>
            </a:r>
            <a:r>
              <a:rPr lang="en-US" dirty="0" err="1"/>
              <a:t>Gradle</a:t>
            </a:r>
            <a:r>
              <a:rPr lang="en-US" dirty="0"/>
              <a:t>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71550"/>
            <a:ext cx="8229600" cy="723727"/>
          </a:xfrm>
        </p:spPr>
        <p:txBody>
          <a:bodyPr>
            <a:normAutofit fontScale="90000"/>
          </a:bodyPr>
          <a:lstStyle/>
          <a:p>
            <a:r>
              <a:rPr lang="en-US" dirty="0"/>
              <a:t>Build-automation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9163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 based tools </a:t>
            </a:r>
          </a:p>
          <a:p>
            <a:r>
              <a:rPr lang="en-US" dirty="0"/>
              <a:t>They execute build automation utilities after a trigger or at a schedule time. </a:t>
            </a:r>
          </a:p>
          <a:p>
            <a:r>
              <a:rPr lang="en-US" dirty="0"/>
              <a:t>There is a classification of the servers in categories based on the level of automation; we will focus on Continuous Integration Servers. </a:t>
            </a:r>
          </a:p>
          <a:p>
            <a:r>
              <a:rPr lang="en-US" dirty="0"/>
              <a:t>Some examples : Jenkins,</a:t>
            </a:r>
            <a:r>
              <a:rPr lang="en-US" b="1" dirty="0"/>
              <a:t> </a:t>
            </a:r>
            <a:r>
              <a:rPr lang="en-US" dirty="0"/>
              <a:t>Bamboo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TeamCity</a:t>
            </a:r>
            <a:r>
              <a:rPr lang="en-US" dirty="0"/>
              <a:t>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15566"/>
            <a:ext cx="8229600" cy="857250"/>
          </a:xfrm>
        </p:spPr>
        <p:txBody>
          <a:bodyPr/>
          <a:lstStyle/>
          <a:p>
            <a:r>
              <a:rPr lang="en-US" dirty="0"/>
              <a:t>Continuous Integration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3677"/>
            <a:ext cx="8229600" cy="26709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“Continuous Integration is a software development practice where members of a team integrate their work frequently, usually each person integrates at least daily - leading to multiple integrations per day. Each integration is verified by an automated build (including test) to detect integration errors as quickly as possible” – Martin Fowler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1251</Words>
  <Application>Microsoft Macintosh PowerPoint</Application>
  <PresentationFormat>On-screen Show (16:9)</PresentationFormat>
  <Paragraphs>189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Constantia</vt:lpstr>
      <vt:lpstr>Times New Roman</vt:lpstr>
      <vt:lpstr>Θέμα του Office</vt:lpstr>
      <vt:lpstr>AUTOMATION </vt:lpstr>
      <vt:lpstr>Contents  </vt:lpstr>
      <vt:lpstr>Introduction</vt:lpstr>
      <vt:lpstr>Software Build </vt:lpstr>
      <vt:lpstr>Build Automation</vt:lpstr>
      <vt:lpstr>Build Automation</vt:lpstr>
      <vt:lpstr>Build-automation utility</vt:lpstr>
      <vt:lpstr>Build-automation servers</vt:lpstr>
      <vt:lpstr>Continuous Integration </vt:lpstr>
      <vt:lpstr>PowerPoint Presentation</vt:lpstr>
      <vt:lpstr>Benefits of CI</vt:lpstr>
      <vt:lpstr>Toolchain</vt:lpstr>
      <vt:lpstr>About Hudson</vt:lpstr>
      <vt:lpstr>Jenkins </vt:lpstr>
      <vt:lpstr>But what is Servlet Container?</vt:lpstr>
      <vt:lpstr>Getting Started with Jenkins </vt:lpstr>
      <vt:lpstr>Benefits of Jenkins  </vt:lpstr>
      <vt:lpstr>Gradle </vt:lpstr>
      <vt:lpstr>Git </vt:lpstr>
      <vt:lpstr>GitHub </vt:lpstr>
      <vt:lpstr>PowerPoint Presentation</vt:lpstr>
      <vt:lpstr>Start Jenkins</vt:lpstr>
      <vt:lpstr>Start Jenkins</vt:lpstr>
      <vt:lpstr>Build Project</vt:lpstr>
      <vt:lpstr>Build Project</vt:lpstr>
      <vt:lpstr>Citation</vt:lpstr>
    </vt:vector>
  </TitlesOfParts>
  <Manager>Systems Programming</Manager>
  <Company>Dept. of Computer Science, University of Cyprus</Company>
  <LinksUpToDate>false</LinksUpToDate>
  <SharedDoc>false</SharedDoc>
  <HyperlinkBase>https://www2.cs.ucy.ac.cy/~dzeina/courses/epl421/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EPL421 - Systems Programming Student Presentation</dc:title>
  <dc:creator>User</dc:creator>
  <cp:lastModifiedBy>Microsoft Office User</cp:lastModifiedBy>
  <cp:revision>829</cp:revision>
  <dcterms:created xsi:type="dcterms:W3CDTF">2017-11-21T13:30:34Z</dcterms:created>
  <dcterms:modified xsi:type="dcterms:W3CDTF">2019-12-02T07:42:55Z</dcterms:modified>
  <cp:category>Student Presentations</cp:category>
</cp:coreProperties>
</file>