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Roboto"/>
      <p:regular r:id="rId44"/>
      <p:bold r:id="rId45"/>
      <p:italic r:id="rId46"/>
      <p:boldItalic r:id="rId47"/>
    </p:embeddedFont>
    <p:embeddedFont>
      <p:font typeface="Constantia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Roboto-regular.fntdata"/><Relationship Id="rId43" Type="http://schemas.openxmlformats.org/officeDocument/2006/relationships/slide" Target="slides/slide38.xml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nstantia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Constanti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nstantia-boldItalic.fntdata"/><Relationship Id="rId50" Type="http://schemas.openxmlformats.org/officeDocument/2006/relationships/font" Target="fonts/Constanti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University of Cyprus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5b3718ad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5b3718ad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Samza: stream processing software by apache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5b3718adc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5b3718adc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5b3718adc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5b3718adc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5b3718adc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5b3718adc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5b3718adc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5b3718adc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5b3718adc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5b3718adc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5b3718ad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5b3718ad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5b3718adc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5b3718adc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5b3718adc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5b3718adc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5b3718adc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5b3718adc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5b3718a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5b3718a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75b3718adc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75b3718adc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5b3718adc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5b3718adc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5b3718adc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5b3718adc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5b3718adc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5b3718adc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5b3718adc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5b3718adc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5b3718adc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5b3718adc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75b3718adc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75b3718adc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5b3718adc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5b3718adc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Top-level software by Apache, used by other distributed software such as hadoop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Very stable and widely used software by apache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Provides distributed configuration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Provides self-election and consensus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detail for the role of zookeeper at each part of kafka next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5b3718adc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5b3718adc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5b3718adc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5b3718adc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 offset: which message a consumer is going to read next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5b3718ad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5b3718ad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5b3718adc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5b3718adc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 generalizes these two models and can be used for both of these models. How? Next slide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need to choose only one model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b3718adc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5b3718adc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75b3718adc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75b3718adc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75b3718adc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75b3718adc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example, a retail application might take in input streams of sales and shipments, and output a stream of reorders and price adjustments computed off this data.</a:t>
            </a:r>
            <a:endParaRPr sz="11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5b3718adc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5b3718adc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5b3718adc_1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5b3718adc_1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5b3718adc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5b3718adc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5b3718adc_1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5b3718adc_1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75b3718adc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75b3718adc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5b3718ad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5b3718ad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5b3718ad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5b3718ad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5b3718adc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5b3718adc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5b3718ad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5b3718ad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5b3718ad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5b3718ad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A;ll the companies had in common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5b3718adc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5b3718adc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Διαφάνεια τίτλου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Τίτλος και Κατακόρυφο κείμενο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ατακόρυφος τίτλος και Κείμενο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87" name="Google Shape;87;p1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6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rtl="0">
              <a:spcBef>
                <a:spcPts val="56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rtl="0">
              <a:spcBef>
                <a:spcPts val="48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rtl="0">
              <a:spcBef>
                <a:spcPts val="40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rtl="0">
              <a:spcBef>
                <a:spcPts val="40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rtl="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Τίτλος και Αντικείμενο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ucy.ac.cy/branding/documents/logo/DepartmentsAndUnitsLogo/FacultyOfPureAndAppliedSciences/ComputerScience/Department_of_Computer_Science_en.jpg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εφαλίδα ενότητας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Δύο περιεχόμενα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Σύγκριση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Μόνο τίτλος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Κενή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Περιεχόμενο με λεζάντα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Εικόνα με λεζάντα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mailto:nsolom03@cs.ucy.ac.cy" TargetMode="External"/><Relationship Id="rId5" Type="http://schemas.openxmlformats.org/officeDocument/2006/relationships/hyperlink" Target="mailto:nchris23@cs.ucy.ac.cy" TargetMode="External"/><Relationship Id="rId6" Type="http://schemas.openxmlformats.org/officeDocument/2006/relationships/hyperlink" Target="mailto:cpanta02@cs.ucy.ac.cy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n.wikipedia.org/wiki/Zero-cop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thesaurus.com/browse/determin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Scala_(programming_language)" TargetMode="External"/><Relationship Id="rId4" Type="http://schemas.openxmlformats.org/officeDocument/2006/relationships/hyperlink" Target="https://en.wikipedia.org/wiki/Java_(programming_language)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hyperlink" Target="https://medium.com/hacking-talent/kafka-all-you-need-to-know-8c7251b49ad0" TargetMode="External"/><Relationship Id="rId10" Type="http://schemas.openxmlformats.org/officeDocument/2006/relationships/hyperlink" Target="https://sookocheff.com/post/kafka/kafka-in-a-nutshell/" TargetMode="External"/><Relationship Id="rId13" Type="http://schemas.openxmlformats.org/officeDocument/2006/relationships/hyperlink" Target="https://techbeacon.com/app-dev-testing/what-apache-kafka-why-it-so-popular-should-you-use-it" TargetMode="External"/><Relationship Id="rId12" Type="http://schemas.openxmlformats.org/officeDocument/2006/relationships/hyperlink" Target="https://data-flair.training/blogs/zookeeper-in-kafk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youtube.com/watch?v=PzPXRmVHMxI" TargetMode="External"/><Relationship Id="rId4" Type="http://schemas.openxmlformats.org/officeDocument/2006/relationships/hyperlink" Target="https://www.youtube.com/watch?v=U4y2R3v9tlY&amp;t=47s" TargetMode="External"/><Relationship Id="rId9" Type="http://schemas.openxmlformats.org/officeDocument/2006/relationships/hyperlink" Target="https://kafka.apache.org/" TargetMode="External"/><Relationship Id="rId14" Type="http://schemas.openxmlformats.org/officeDocument/2006/relationships/hyperlink" Target="https://engineering.linkedin.com/blog/2016/04/kafka-ecosystem-at-linkedin" TargetMode="External"/><Relationship Id="rId5" Type="http://schemas.openxmlformats.org/officeDocument/2006/relationships/hyperlink" Target="http://cloudurable.com/blog/kafka-architecture/index.html" TargetMode="External"/><Relationship Id="rId6" Type="http://schemas.openxmlformats.org/officeDocument/2006/relationships/hyperlink" Target="https://dzone.com/articles/an-introduction-to-apache-kafka" TargetMode="External"/><Relationship Id="rId7" Type="http://schemas.openxmlformats.org/officeDocument/2006/relationships/hyperlink" Target="https://medium.com/@maheshdeshmukh22/producer-consumer-example-in-kafka-multi-node-multi-brokers-cluster-6044e1d8c96a" TargetMode="External"/><Relationship Id="rId8" Type="http://schemas.openxmlformats.org/officeDocument/2006/relationships/hyperlink" Target="https://www.learningjournal.guru/article/kafka/installing-multi-node-kafka-cluste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ucy.ac.cy/branding/documents/logo/DepartmentsAndUnitsLogo/FacultyOfPureAndAppliedSciences/ComputerScience/Department_of_Computer_Science_en.jpg"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2071670" cy="79753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1446600" y="3291819"/>
            <a:ext cx="62508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</a:pPr>
            <a:r>
              <a:rPr b="1" lang="en-US" sz="16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Solomonidis Nikolas (</a:t>
            </a:r>
            <a:r>
              <a:rPr b="1"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nsolom03@cs.ucy.ac.cy</a:t>
            </a:r>
            <a:r>
              <a:rPr b="1" lang="en-US" sz="16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600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</a:pPr>
            <a:r>
              <a:rPr b="1" lang="en-US" sz="16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Christou Neophytos (</a:t>
            </a:r>
            <a:r>
              <a:rPr b="1"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nchris23@cs.ucy.ac.cy</a:t>
            </a:r>
            <a:r>
              <a:rPr b="1" lang="en-US" sz="16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600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</a:pPr>
            <a:r>
              <a:rPr b="1" lang="en-US" sz="16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Pantazi Christoforos (</a:t>
            </a:r>
            <a:r>
              <a:rPr b="1"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cpanta02@cs.ucy.ac.cy</a:t>
            </a:r>
            <a:r>
              <a:rPr b="1" lang="en-US" sz="1600">
                <a:solidFill>
                  <a:srgbClr val="0F243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600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F243E"/>
              </a:buClr>
              <a:buSzPts val="1600"/>
              <a:buNone/>
            </a:pPr>
            <a:r>
              <a:t/>
            </a:r>
            <a:endParaRPr sz="1600">
              <a:solidFill>
                <a:srgbClr val="0F243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3124200" y="4768469"/>
            <a:ext cx="3090874" cy="27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https://www2.cs.ucy.ac.cy/courses/EPL421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0" y="644900"/>
            <a:ext cx="9144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EPL421: Systems Programming</a:t>
            </a:r>
            <a:endParaRPr b="1" i="0" sz="2800" u="none" cap="none" strike="noStrike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85720" y="2656532"/>
            <a:ext cx="8572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descr="Image result for logo ucy cs department" id="112" name="Google Shape;112;p15"/>
          <p:cNvSpPr/>
          <p:nvPr/>
        </p:nvSpPr>
        <p:spPr>
          <a:xfrm>
            <a:off x="155574" y="-136526"/>
            <a:ext cx="850887" cy="8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 txBox="1"/>
          <p:nvPr>
            <p:ph type="ctrTitle"/>
          </p:nvPr>
        </p:nvSpPr>
        <p:spPr>
          <a:xfrm>
            <a:off x="683411" y="1287330"/>
            <a:ext cx="7972452" cy="1224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3600"/>
              <a:buFont typeface="Times New Roman"/>
              <a:buNone/>
            </a:pPr>
            <a:r>
              <a:rPr b="1" lang="en-US" sz="36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Apache Kafka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Uses two sets of Kafka clusters: Fronting Kafka and Consumer Kafka.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Producers: every running instance of Netflix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Fronting Kafka clusters: their role is to get the messages from the producers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Those clusters send the data to Samza, a stream processing software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Samza routes a subset of the received topics to the Consumer Kafka clusters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Current numbers: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36 Kafka clusters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4,000+ brokers for both Fronting Kafka and Consumer Kafka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Around 700 billion messages ingested  each day. </a:t>
            </a:r>
            <a:endParaRPr sz="2000"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430500" y="754151"/>
            <a:ext cx="8283000" cy="657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Kafka in Netflix Keystone Pipeline (streaming pipeline)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457200" y="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 in LinkedIn</a:t>
            </a:r>
            <a:endParaRPr/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75" y="820750"/>
            <a:ext cx="7425226" cy="45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Currently use: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Nearly 1400 brokers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1.4 trillion messages per day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Receive over two petabytes of data every week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000"/>
              <a:t>Other parts:</a:t>
            </a:r>
            <a:endParaRPr sz="2000"/>
          </a:p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Kafka mirror-maker: consumes from a source cluster and produces into a target cluster to create copies of clusters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LiKafka Client Libraries: wrappers around open source producer and consumer to add extra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Kafka monitor: runs validation tests for Kafka(end-to-end latency, data loss etc.)</a:t>
            </a:r>
            <a:endParaRPr sz="2000"/>
          </a:p>
        </p:txBody>
      </p:sp>
      <p:sp>
        <p:nvSpPr>
          <p:cNvPr id="196" name="Google Shape;196;p2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 in LinkedIn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Kafka depends on the OS kernel to move data quickly through the system.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It also relies on the method of</a:t>
            </a:r>
            <a:r>
              <a:rPr lang="en-US" sz="2200">
                <a:uFill>
                  <a:noFill/>
                </a:uFill>
                <a:hlinkClick r:id="rId3"/>
              </a:rPr>
              <a:t> Zero Copy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Kafka has the ability to divide data records into multiple chunks.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Batching gives the opportunity to reduce I/O latency and allows </a:t>
            </a:r>
            <a:r>
              <a:rPr lang="en-US" sz="2200"/>
              <a:t>more efficient data compression.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 Topic where messages are stored can be divided into thousands of partitions to </a:t>
            </a:r>
            <a:r>
              <a:rPr lang="en-US" sz="2200"/>
              <a:t>thousands</a:t>
            </a:r>
            <a:r>
              <a:rPr lang="en-US" sz="2200"/>
              <a:t> of servers providing horizontal Scale.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Therefore it can handle massive load of data.</a:t>
            </a:r>
            <a:endParaRPr sz="2200"/>
          </a:p>
        </p:txBody>
      </p:sp>
      <p:sp>
        <p:nvSpPr>
          <p:cNvPr id="203" name="Google Shape;203;p2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is Kafka so fast</a:t>
            </a:r>
            <a:endParaRPr/>
          </a:p>
        </p:txBody>
      </p:sp>
      <p:sp>
        <p:nvSpPr>
          <p:cNvPr id="204" name="Google Shape;204;p2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Persistence in Kafka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/>
              <a:t>Kafka allows the </a:t>
            </a:r>
            <a:r>
              <a:rPr lang="en-US" sz="2400"/>
              <a:t>persistence of messages through</a:t>
            </a:r>
            <a:r>
              <a:rPr lang="en-US" sz="2400"/>
              <a:t> the Linux File System.</a:t>
            </a:r>
            <a:endParaRPr sz="2400"/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ensures that messages are not lost.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also relies on the file system page cache for fast reads and writes.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</a:t>
            </a:r>
            <a:r>
              <a:rPr lang="en-US" sz="2400"/>
              <a:t>essages</a:t>
            </a:r>
            <a:r>
              <a:rPr lang="en-US" sz="2400"/>
              <a:t> are grouped for more efficient writes.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During transmission messages can be compressed to reduce network bandwidth.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Messages have a </a:t>
            </a:r>
            <a:r>
              <a:rPr lang="en-US" sz="2400"/>
              <a:t>standard binary</a:t>
            </a:r>
            <a:r>
              <a:rPr lang="en-US" sz="2400"/>
              <a:t> format for all messages. This can minimize data modification.</a:t>
            </a:r>
            <a:endParaRPr sz="2400"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Kafka’s Capabilities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can sent and receive billions of messages in real-time through a day.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can be used from </a:t>
            </a:r>
            <a:r>
              <a:rPr lang="en-US" sz="2400"/>
              <a:t>distributed systems </a:t>
            </a:r>
            <a:r>
              <a:rPr lang="en-US" sz="2400"/>
              <a:t>as an external commit log.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can handle and maintain events through time </a:t>
            </a:r>
            <a:r>
              <a:rPr lang="en-US" sz="2400"/>
              <a:t>sequence</a:t>
            </a:r>
            <a:r>
              <a:rPr lang="en-US" sz="2400"/>
              <a:t>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can be used to collect log files from multiple systems and store them in a central location (e.g. HDFS).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can be used to process a </a:t>
            </a:r>
            <a:r>
              <a:rPr lang="en-US" sz="2400"/>
              <a:t>continuous</a:t>
            </a:r>
            <a:r>
              <a:rPr lang="en-US" sz="2400"/>
              <a:t> stream of information in real-time. Then it can pass them to any stream processing system (e.g. Spark).</a:t>
            </a:r>
            <a:endParaRPr sz="2400"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 Use Cases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Kafka is mainly used for real-time stream processing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Website activity tracking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Metrics collection and monitoring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Log aggregation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Real-time analytics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Messaging service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Error recovery and guaranteed distributed commit log for in-memory computing (microservices).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Records placed in Kafka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Each record consists of a key, a value, and a timestamp.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 key of each record is assigned by Kafka when producers publish a record.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Each record can be published only in one partition of a topic.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Keys are used to have more control.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Typically, record’s content have the format of JSON.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These records cannot be deleted or modified once they are sent to Kafka.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Record represents information, for example lines in a log file or an error message from a system.</a:t>
            </a:r>
            <a:endParaRPr sz="2200"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</a:t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311700" y="11304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Topic is a category of messages in Kafka: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producers write the messages into topics.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consumers read the messages from topics.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topic has one or more partitions upon creation.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Each partition is like a queue that contains messages.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Each message is associated</a:t>
            </a:r>
            <a:r>
              <a:rPr lang="en-US" sz="10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by its offset in the partition.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Messages are enqueue on one end of the partition and consumed on the same one.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Partitions</a:t>
            </a:r>
            <a:endParaRPr/>
          </a:p>
        </p:txBody>
      </p:sp>
      <p:sp>
        <p:nvSpPr>
          <p:cNvPr id="246" name="Google Shape;246;p33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Topics are separate into partitions, which are the unit of parallelism in Kafka.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topic can have one or more partitions.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Each partition should fit in a single Kafka server.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number of partitions </a:t>
            </a:r>
            <a:r>
              <a:rPr lang="en-US" sz="1800">
                <a:solidFill>
                  <a:srgbClr val="434343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determine</a:t>
            </a: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the parallelism of the topic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Apache Kafka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Kafka is a high performance, real-time messaging system.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is an open source tool and is part of Apache projects.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has </a:t>
            </a:r>
            <a:r>
              <a:rPr lang="en-US" sz="2400"/>
              <a:t>a distinctive design but also </a:t>
            </a:r>
            <a:r>
              <a:rPr lang="en-US" sz="2400"/>
              <a:t>provides all of the functionality of a distributed and partitioned messaging system.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can be part of any large scale data system.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Kafka is highly available, can manage any node failures and supports automatic recovery for the data.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Kafka is written in</a:t>
            </a:r>
            <a:r>
              <a:rPr lang="en-US" sz="2400">
                <a:uFill>
                  <a:noFill/>
                </a:uFill>
                <a:hlinkClick r:id="rId3"/>
              </a:rPr>
              <a:t> Scala</a:t>
            </a:r>
            <a:r>
              <a:rPr lang="en-US" sz="2400"/>
              <a:t> and</a:t>
            </a:r>
            <a:r>
              <a:rPr lang="en-US" sz="2400">
                <a:uFill>
                  <a:noFill/>
                </a:uFill>
                <a:hlinkClick r:id="rId4"/>
              </a:rPr>
              <a:t> Java</a:t>
            </a:r>
            <a:r>
              <a:rPr lang="en-US" sz="2400"/>
              <a:t>.</a:t>
            </a:r>
            <a:endParaRPr sz="2400"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 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5" y="1017725"/>
            <a:ext cx="7844725" cy="36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Replication / Partition Distribution</a:t>
            </a:r>
            <a:endParaRPr/>
          </a:p>
        </p:txBody>
      </p:sp>
      <p:sp>
        <p:nvSpPr>
          <p:cNvPr id="262" name="Google Shape;262;p3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Partitions can be distributed across the Kafka cluster.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Each Kafka broker may manage one or more partitions.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partition can be replicated across all Kafka brokers for fault-tolerance.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 one broker, that partition is marked as a leader and the other partitions in other brokers are marked as followers.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leader has the responsibility to read/write from the partition and the followers update their data from the leader.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If a leader fails, one of the followers automatically become the leader.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Replication</a:t>
            </a:r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25" y="1114450"/>
            <a:ext cx="852059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Replica Cont</a:t>
            </a:r>
            <a:endParaRPr/>
          </a:p>
        </p:txBody>
      </p:sp>
      <p:pic>
        <p:nvPicPr>
          <p:cNvPr id="278" name="Google Shape;2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00" y="1170125"/>
            <a:ext cx="8407051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Producers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 processes that publish the records into a topic in Kafka.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They can decide in which topic to give the message and in which partition specifically of the topic.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These records are appended at the end of the partition.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As a result a consumer will receive the records in the same order as they are produced in the partition.</a:t>
            </a:r>
            <a:endParaRPr sz="2400"/>
          </a:p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Consumers</a:t>
            </a:r>
            <a:endParaRPr/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Consumers belong to a consumer group.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consumer group has one or more consumers and work together to consume a topic.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When a new record is placed to a topic, it will be read by just one consumer from any consumer group.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Consumers can subscribe to one or more topics to read from its records.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Zookeeper or Kafka itself are </a:t>
            </a:r>
            <a:r>
              <a:rPr lang="en-US" sz="2400"/>
              <a:t>storing the offset of the last consumed record for each partition in order to allow consumer to stop and restart without losing its place.</a:t>
            </a:r>
            <a:endParaRPr sz="24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4" name="Google Shape;294;p3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Producers, Consumers</a:t>
            </a:r>
            <a:endParaRPr/>
          </a:p>
        </p:txBody>
      </p:sp>
      <p:pic>
        <p:nvPicPr>
          <p:cNvPr id="300" name="Google Shape;3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5225"/>
            <a:ext cx="5809526" cy="37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Zookeeper</a:t>
            </a:r>
            <a:endParaRPr/>
          </a:p>
        </p:txBody>
      </p:sp>
      <p:sp>
        <p:nvSpPr>
          <p:cNvPr id="308" name="Google Shape;308;p4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It is a service for providing configuration and synchronization for distributed systems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Very stable service, used in many distributed frameworks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Zookeeper is used in Kafka to: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Elect a broker as a leader for a partition after a previous leader fails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Manage the topology of the cluster and send information about changes in the topology. For example, it informs all nodes when a new broker joins the cluster, when a broker dies or leaves the cluster, when a new topic is added or removed etc.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Provide </a:t>
            </a:r>
            <a:r>
              <a:rPr lang="en-US" sz="2000"/>
              <a:t>synchronization and an overview of the current state of the cluster and its configuration</a:t>
            </a:r>
            <a:r>
              <a:rPr lang="en-US" sz="2000"/>
              <a:t> </a:t>
            </a:r>
            <a:endParaRPr sz="2000"/>
          </a:p>
        </p:txBody>
      </p:sp>
      <p:sp>
        <p:nvSpPr>
          <p:cNvPr id="309" name="Google Shape;309;p4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00" y="764533"/>
            <a:ext cx="7883250" cy="33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Zookeeper</a:t>
            </a:r>
            <a:endParaRPr/>
          </a:p>
        </p:txBody>
      </p:sp>
      <p:sp>
        <p:nvSpPr>
          <p:cNvPr id="316" name="Google Shape;316;p4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Roles of Zookeeper</a:t>
            </a:r>
            <a:endParaRPr/>
          </a:p>
        </p:txBody>
      </p:sp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In Kafka Brokers:</a:t>
            </a:r>
            <a:endParaRPr sz="1600"/>
          </a:p>
          <a:p>
            <a:pPr indent="-330200" lvl="1" marL="9144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State: Zookeeper checks the status of each broker by sending messages to check if the broker is alive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Replicas: It keeps information about the location of each partition replica for a topic and has the responsibility of choosing a new leader in case of a failure of a previous leader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Nodes and Topics: Zookeeper has information about which Kafka broker holds which topic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/>
              <a:t>In Kafka Consumers:</a:t>
            </a:r>
            <a:endParaRPr sz="1600"/>
          </a:p>
          <a:p>
            <a:pPr indent="-330200" lvl="1" marL="914400" rtl="0" algn="l">
              <a:spcBef>
                <a:spcPts val="36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Offsets: Zookeeper holds information the offset of each consumer</a:t>
            </a:r>
            <a:endParaRPr sz="16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24" name="Google Shape;324;p4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 History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Apache Kafka was developed by Linkedin and is open source since 2011.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 stable </a:t>
            </a:r>
            <a:r>
              <a:rPr lang="en-US" sz="2400"/>
              <a:t>Apache Kafka version 0.8.2 was released in Feb, 2015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Latest stable Apache Kafka version 2.31 was released in Oct 24, 2019.</a:t>
            </a:r>
            <a:endParaRPr sz="2400"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325" y="3146375"/>
            <a:ext cx="4353994" cy="19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 messaging models</a:t>
            </a:r>
            <a:endParaRPr/>
          </a:p>
        </p:txBody>
      </p:sp>
      <p:sp>
        <p:nvSpPr>
          <p:cNvPr id="330" name="Google Shape;330;p44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Queueing (messaging) : producers write messages to a topic, each message is consumed by only one consumer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Publish - subscribe: </a:t>
            </a:r>
            <a:r>
              <a:rPr lang="en-US"/>
              <a:t>producers write messages to a topic, all subscribed consumers receive all the messages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1" name="Google Shape;3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38365"/>
            <a:ext cx="9144001" cy="214522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 as a Queueing System</a:t>
            </a:r>
            <a:endParaRPr/>
          </a:p>
        </p:txBody>
      </p: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Why use Kafka and not another messaging system?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Kafka uses more reliable clustering and data replication mechanisms than most conventional messaging systems</a:t>
            </a:r>
            <a:endParaRPr sz="2000"/>
          </a:p>
        </p:txBody>
      </p:sp>
      <p:pic>
        <p:nvPicPr>
          <p:cNvPr id="339" name="Google Shape;3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5" y="2665112"/>
            <a:ext cx="9144000" cy="239842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 as a Storage system</a:t>
            </a:r>
            <a:endParaRPr/>
          </a:p>
        </p:txBody>
      </p:sp>
      <p:sp>
        <p:nvSpPr>
          <p:cNvPr id="346" name="Google Shape;346;p46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Messages are stored in the brokers until they are acknowledged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Due to the replication that Kafka provides, it is ensured that a message will not get deleted even if a server fails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Parallelization</a:t>
            </a:r>
            <a:r>
              <a:rPr lang="en-US" sz="2000"/>
              <a:t> techniques of Kafka allow for good scaling. Good performance is guaranteed even for large volumes of data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For these reasons, one could say that </a:t>
            </a:r>
            <a:r>
              <a:rPr lang="en-US" sz="2000"/>
              <a:t>Kafka is a special purpose distributed filesystem</a:t>
            </a:r>
            <a:endParaRPr sz="2000"/>
          </a:p>
        </p:txBody>
      </p:sp>
      <p:sp>
        <p:nvSpPr>
          <p:cNvPr id="347" name="Google Shape;347;p4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 for Stream Processing</a:t>
            </a:r>
            <a:endParaRPr/>
          </a:p>
        </p:txBody>
      </p:sp>
      <p:sp>
        <p:nvSpPr>
          <p:cNvPr id="353" name="Google Shape;353;p47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Simple stream processing can be done using the producer and consumer APIs.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If we want to do more complex processing, we can use the Streams API to give the data to a specialized stream processing application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It allows to build programs that do computations using streams and do more complex operations such as joining streams together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Example: an application which sells clothes could take as input streams containing information about sales and output a stream containing information about changes in prices, computed off of the input</a:t>
            </a:r>
            <a:endParaRPr sz="2000"/>
          </a:p>
        </p:txBody>
      </p:sp>
      <p:sp>
        <p:nvSpPr>
          <p:cNvPr id="354" name="Google Shape;354;p4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Apache Kafka Setup</a:t>
            </a:r>
            <a:endParaRPr/>
          </a:p>
        </p:txBody>
      </p:sp>
      <p:pic>
        <p:nvPicPr>
          <p:cNvPr id="360" name="Google Shape;3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100" y="1017800"/>
            <a:ext cx="2943525" cy="37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Apache Kafka Setup(2)</a:t>
            </a:r>
            <a:endParaRPr/>
          </a:p>
        </p:txBody>
      </p:sp>
      <p:pic>
        <p:nvPicPr>
          <p:cNvPr id="368" name="Google Shape;3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7588"/>
            <a:ext cx="6652251" cy="28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Kafka Installation</a:t>
            </a:r>
            <a:endParaRPr/>
          </a:p>
        </p:txBody>
      </p:sp>
      <p:sp>
        <p:nvSpPr>
          <p:cNvPr id="376" name="Google Shape;376;p5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Zookeeper Server start:</a:t>
            </a:r>
            <a:r>
              <a:rPr lang="en-US" sz="2400"/>
              <a:t> sudo $HOME/kafka_2.12-2.3.1/bin/zookeeper-server-start.sh $HOME/kafka_2.12-2.3.1/config/zookeeper.properties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Kafka Server start:</a:t>
            </a:r>
            <a:r>
              <a:rPr lang="en-US" sz="2400"/>
              <a:t> sudo              $HOME/kafka_2.12-2.3.1/bin/kafka-server-start.sh $HOME/kafka_2.12-2.3.1/config/server.properties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Create Topic:</a:t>
            </a:r>
            <a:r>
              <a:rPr lang="en-US" sz="2400"/>
              <a:t> kafka-topics.sh --create --zookeeper 10.160.0.5:2181 --replication-factor 3 --partitions 3 --topic test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77" name="Google Shape;377;p5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Kafka Installation (2)</a:t>
            </a:r>
            <a:endParaRPr/>
          </a:p>
        </p:txBody>
      </p:sp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List Kafka servers:</a:t>
            </a:r>
            <a:r>
              <a:rPr lang="en-US" sz="2400"/>
              <a:t> kafka_2.12-2.0.0/bin/zookeeper-shell.sh 10.160.0.5:2181         ls /brokers/ids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List Topics:</a:t>
            </a:r>
            <a:r>
              <a:rPr lang="en-US" sz="2400"/>
              <a:t> kafka-topics.sh --list --zookeeper 10.160.0.5:2181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Producer start:</a:t>
            </a:r>
            <a:r>
              <a:rPr lang="en-US" sz="2400"/>
              <a:t> kafka-console-producer.sh --broker-list 10.160.0.2:9092 --topic test 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u="sng"/>
              <a:t>Consumer start:</a:t>
            </a:r>
            <a:r>
              <a:rPr lang="en-US" sz="2400"/>
              <a:t> kafka-console-consumer.sh --bootstrap-server 10.160.0.2:9092 --topic test --from-beginning</a:t>
            </a:r>
            <a:endParaRPr sz="24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84" name="Google Shape;384;p5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Char char="•"/>
            </a:pPr>
            <a:r>
              <a:rPr lang="en-US" sz="1100" u="sng">
                <a:solidFill>
                  <a:schemeClr val="accent5"/>
                </a:solidFill>
                <a:hlinkClick r:id="rId3"/>
              </a:rPr>
              <a:t>https://www.youtube.com/watch?v=PzPXRmVHMxI</a:t>
            </a:r>
            <a:endParaRPr sz="1100" u="sng">
              <a:solidFill>
                <a:schemeClr val="accent5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u="sng">
                <a:solidFill>
                  <a:schemeClr val="accent5"/>
                </a:solidFill>
                <a:hlinkClick r:id="rId4"/>
              </a:rPr>
              <a:t>https://www.youtube.com/watch?v=U4y2R3v9tlY&amp;t=47s</a:t>
            </a:r>
            <a:endParaRPr sz="1100" u="sng">
              <a:solidFill>
                <a:schemeClr val="accent5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u="sng">
                <a:solidFill>
                  <a:schemeClr val="accent5"/>
                </a:solidFill>
                <a:hlinkClick r:id="rId5"/>
              </a:rPr>
              <a:t>http://cloudurable.com/blog/kafka-architecture/index.html</a:t>
            </a:r>
            <a:endParaRPr sz="1100" u="sng">
              <a:solidFill>
                <a:schemeClr val="accent5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u="sng">
                <a:solidFill>
                  <a:schemeClr val="accent5"/>
                </a:solidFill>
                <a:hlinkClick r:id="rId6"/>
              </a:rPr>
              <a:t>https://dzone.com/articles/an-introduction-to-apache-kafka</a:t>
            </a:r>
            <a:endParaRPr sz="1100" u="sng">
              <a:solidFill>
                <a:schemeClr val="accent5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•"/>
            </a:pPr>
            <a:r>
              <a:rPr lang="en-US" sz="1100" u="sng">
                <a:solidFill>
                  <a:schemeClr val="hlink"/>
                </a:solidFill>
                <a:hlinkClick r:id="rId7"/>
              </a:rPr>
              <a:t>https://medium.com/@maheshdeshmukh22/producer-consumer-example-in-kafka-multi-node-multi-brokers-cluster-6044e1d8c96a</a:t>
            </a:r>
            <a:endParaRPr sz="1100" u="sng">
              <a:solidFill>
                <a:schemeClr val="accent5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Char char="•"/>
            </a:pPr>
            <a:r>
              <a:rPr lang="en-US" sz="1100" u="sng">
                <a:solidFill>
                  <a:schemeClr val="hlink"/>
                </a:solidFill>
                <a:hlinkClick r:id="rId8"/>
              </a:rPr>
              <a:t>https://www.learningjournal.guru/article/kafka/installing-multi-node-kafka-cluster/</a:t>
            </a:r>
            <a:r>
              <a:rPr lang="en-US" sz="1100">
                <a:solidFill>
                  <a:srgbClr val="000000"/>
                </a:solidFill>
              </a:rPr>
              <a:t>    (Setup)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en-US" sz="1100" u="sng">
                <a:solidFill>
                  <a:schemeClr val="hlink"/>
                </a:solidFill>
                <a:hlinkClick r:id="rId9"/>
              </a:rPr>
              <a:t>https://kafka.apache.org/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</a:rPr>
              <a:t>Images from: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00"/>
              <a:buChar char="•"/>
            </a:pPr>
            <a:r>
              <a:rPr lang="en-US" sz="1100" u="sng">
                <a:solidFill>
                  <a:schemeClr val="accent5"/>
                </a:solidFill>
                <a:hlinkClick r:id="rId10"/>
              </a:rPr>
              <a:t>https://sookocheff.com/post/kafka/kafka-in-a-nutshell/</a:t>
            </a:r>
            <a:endParaRPr sz="1100" u="sng">
              <a:solidFill>
                <a:schemeClr val="accent5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u="sng">
                <a:solidFill>
                  <a:schemeClr val="accent5"/>
                </a:solidFill>
                <a:hlinkClick r:id="rId11"/>
              </a:rPr>
              <a:t>https://medium.com/hacking-talent/kafka-all-you-need-to-know-8c7251b49ad0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https://data-flair.training/blogs/zookeeper-in-kafka/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3"/>
              </a:rPr>
              <a:t>https://techbeacon.com/app-dev-testing/what-apache-kafka-why-it-so-popular-should-you-use-it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•"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4"/>
              </a:rPr>
              <a:t>https://engineering.linkedin.com/blog/2016/04/kafka-ecosystem-at-linkedin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100" u="sng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It passes messages using a publish-subscribe model, through some applications that are named producers.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Consumers are the applications that can read those messages.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Also consumers can decide which messages they want to read. This removes the complexity to manage the way we store these messages to any part of the system.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Kafka servers can store, receive and send messages on different nodes - VMs which are called brokers.</a:t>
            </a:r>
            <a:endParaRPr sz="2400"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Apache Kafka does</a:t>
            </a:r>
            <a:endParaRPr/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Apache Kafka Architecture Design</a:t>
            </a:r>
            <a:endParaRPr/>
          </a:p>
        </p:txBody>
      </p:sp>
      <p:pic>
        <p:nvPicPr>
          <p:cNvPr id="141" name="Google Shape;1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823" y="1017725"/>
            <a:ext cx="4794250" cy="40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Funnel Architecture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The designs shown before looks like a funnel where all incoming data is first placed in Kafka and all outgoing data is read from Kafka.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Kafka centralizes communication through Brokers,Topics,partitions between producers of data and consumers of that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Producers are able to write records into Kafka and consumers can read these records (one or more consumers). </a:t>
            </a:r>
            <a:endParaRPr sz="200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125" y="3039250"/>
            <a:ext cx="2360050" cy="20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Kafka with other services</a:t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84488"/>
            <a:ext cx="6320750" cy="32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379850" y="1470876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Kafka in systems of big companies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Many big companies use Kafka, such as LinkedIn, Microsoft, Netflix, Uber, some of the biggest banks, insurance companies telecom companies and many more.</a:t>
            </a:r>
            <a:endParaRPr/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68375"/>
            <a:ext cx="88392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Kafka in Netflix Keystone Pipeline (streaming pipeline)</a:t>
            </a:r>
            <a:endParaRPr sz="2500"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50" y="1023513"/>
            <a:ext cx="9144000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