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a:p>
        </p:txBody>
      </p:sp>
      <p:sp>
        <p:nvSpPr>
          <p:cNvPr id="93" name="Shape 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Διαφάνεια τίτλου">
    <p:spTree>
      <p:nvGrpSpPr>
        <p:cNvPr id="1" name=""/>
        <p:cNvGrpSpPr/>
        <p:nvPr/>
      </p:nvGrpSpPr>
      <p:grpSpPr>
        <a:xfrm>
          <a:off x="0" y="0"/>
          <a:ext cx="0" cy="0"/>
          <a:chOff x="0" y="0"/>
          <a:chExt cx="0" cy="0"/>
        </a:xfrm>
      </p:grpSpPr>
      <p:sp>
        <p:nvSpPr>
          <p:cNvPr id="12" name="Title Text"/>
          <p:cNvSpPr txBox="1"/>
          <p:nvPr>
            <p:ph type="title"/>
          </p:nvPr>
        </p:nvSpPr>
        <p:spPr>
          <a:xfrm>
            <a:off x="685800" y="1597819"/>
            <a:ext cx="7772400" cy="1102520"/>
          </a:xfrm>
          <a:prstGeom prst="rect">
            <a:avLst/>
          </a:prstGeom>
        </p:spPr>
        <p:txBody>
          <a:bodyPr/>
          <a:lstStyle/>
          <a:p>
            <a:pPr/>
            <a:r>
              <a:t>Title Text</a:t>
            </a:r>
          </a:p>
        </p:txBody>
      </p:sp>
      <p:sp>
        <p:nvSpPr>
          <p:cNvPr id="13" name="Body Level One…"/>
          <p:cNvSpPr txBox="1"/>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Τίτλος και Αντικείμενο">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Κεφαλίδα ενότητας">
    <p:spTree>
      <p:nvGrpSpPr>
        <p:cNvPr id="1" name=""/>
        <p:cNvGrpSpPr/>
        <p:nvPr/>
      </p:nvGrpSpPr>
      <p:grpSpPr>
        <a:xfrm>
          <a:off x="0" y="0"/>
          <a:ext cx="0" cy="0"/>
          <a:chOff x="0" y="0"/>
          <a:chExt cx="0" cy="0"/>
        </a:xfrm>
      </p:grpSpPr>
      <p:sp>
        <p:nvSpPr>
          <p:cNvPr id="30" name="Title Text"/>
          <p:cNvSpPr txBox="1"/>
          <p:nvPr>
            <p:ph type="title"/>
          </p:nvPr>
        </p:nvSpPr>
        <p:spPr>
          <a:xfrm>
            <a:off x="722312" y="3305176"/>
            <a:ext cx="7772401" cy="1021557"/>
          </a:xfrm>
          <a:prstGeom prst="rect">
            <a:avLst/>
          </a:prstGeom>
        </p:spPr>
        <p:txBody>
          <a:bodyPr anchor="t"/>
          <a:lstStyle>
            <a:lvl1pPr algn="l">
              <a:defRPr b="1" cap="all" sz="4000">
                <a:latin typeface="+mj-lt"/>
                <a:ea typeface="+mj-ea"/>
                <a:cs typeface="+mj-cs"/>
                <a:sym typeface="Helvetica"/>
              </a:defRPr>
            </a:lvl1pPr>
          </a:lstStyle>
          <a:p>
            <a:pPr/>
            <a:r>
              <a:t>Title Text</a:t>
            </a:r>
          </a:p>
        </p:txBody>
      </p:sp>
      <p:sp>
        <p:nvSpPr>
          <p:cNvPr id="31" name="Body Level One…"/>
          <p:cNvSpPr txBox="1"/>
          <p:nvPr>
            <p:ph type="body" sz="quarter" idx="1"/>
          </p:nvPr>
        </p:nvSpPr>
        <p:spPr>
          <a:xfrm>
            <a:off x="722312" y="2180034"/>
            <a:ext cx="7772401" cy="1125141"/>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Δύο περιεχόμενα">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Σύγκριση">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457200" y="1151334"/>
            <a:ext cx="4040188" cy="479823"/>
          </a:xfrm>
          <a:prstGeom prst="rect">
            <a:avLst/>
          </a:prstGeom>
        </p:spPr>
        <p:txBody>
          <a:bodyPr anchor="b"/>
          <a:lstStyle>
            <a:lvl1pPr marL="0" indent="0">
              <a:spcBef>
                <a:spcPts val="500"/>
              </a:spcBef>
              <a:buSzTx/>
              <a:buFontTx/>
              <a:buNone/>
              <a:defRPr b="1" sz="2400">
                <a:latin typeface="+mj-lt"/>
                <a:ea typeface="+mj-ea"/>
                <a:cs typeface="+mj-cs"/>
                <a:sym typeface="Helvetica"/>
              </a:defRPr>
            </a:lvl1pPr>
            <a:lvl2pPr marL="0" indent="457200">
              <a:spcBef>
                <a:spcPts val="500"/>
              </a:spcBef>
              <a:buSzTx/>
              <a:buFontTx/>
              <a:buNone/>
              <a:defRPr b="1" sz="2400">
                <a:latin typeface="+mj-lt"/>
                <a:ea typeface="+mj-ea"/>
                <a:cs typeface="+mj-cs"/>
                <a:sym typeface="Helvetica"/>
              </a:defRPr>
            </a:lvl2pPr>
            <a:lvl3pPr marL="0" indent="914400">
              <a:spcBef>
                <a:spcPts val="500"/>
              </a:spcBef>
              <a:buSzTx/>
              <a:buFontTx/>
              <a:buNone/>
              <a:defRPr b="1" sz="2400">
                <a:latin typeface="+mj-lt"/>
                <a:ea typeface="+mj-ea"/>
                <a:cs typeface="+mj-cs"/>
                <a:sym typeface="Helvetica"/>
              </a:defRPr>
            </a:lvl3pPr>
            <a:lvl4pPr marL="0" indent="1371600">
              <a:spcBef>
                <a:spcPts val="500"/>
              </a:spcBef>
              <a:buSzTx/>
              <a:buFontTx/>
              <a:buNone/>
              <a:defRPr b="1" sz="2400">
                <a:latin typeface="+mj-lt"/>
                <a:ea typeface="+mj-ea"/>
                <a:cs typeface="+mj-cs"/>
                <a:sym typeface="Helvetica"/>
              </a:defRPr>
            </a:lvl4pPr>
            <a:lvl5pPr marL="0" indent="1828800">
              <a:spcBef>
                <a:spcPts val="500"/>
              </a:spcBef>
              <a:buSzTx/>
              <a:buFontTx/>
              <a:buNone/>
              <a:defRPr b="1"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0" name="4 - Θέση κειμένου"/>
          <p:cNvSpPr/>
          <p:nvPr>
            <p:ph type="body" sz="quarter" idx="13"/>
          </p:nvPr>
        </p:nvSpPr>
        <p:spPr>
          <a:xfrm>
            <a:off x="4645026" y="1151334"/>
            <a:ext cx="4041776" cy="479823"/>
          </a:xfrm>
          <a:prstGeom prst="rect">
            <a:avLst/>
          </a:prstGeom>
        </p:spPr>
        <p:txBody>
          <a:bodyPr anchor="b"/>
          <a:lstStyle/>
          <a:p>
            <a:pPr marL="0" indent="0">
              <a:spcBef>
                <a:spcPts val="500"/>
              </a:spcBef>
              <a:buSzTx/>
              <a:buFontTx/>
              <a:buNone/>
              <a:defRPr b="1" sz="2400">
                <a:latin typeface="+mj-lt"/>
                <a:ea typeface="+mj-ea"/>
                <a:cs typeface="+mj-cs"/>
                <a:sym typeface="Helvetica"/>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Μόνο τίτλος">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Κενή">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Περιεχόμενο με λεζάντα">
    <p:spTree>
      <p:nvGrpSpPr>
        <p:cNvPr id="1" name=""/>
        <p:cNvGrpSpPr/>
        <p:nvPr/>
      </p:nvGrpSpPr>
      <p:grpSpPr>
        <a:xfrm>
          <a:off x="0" y="0"/>
          <a:ext cx="0" cy="0"/>
          <a:chOff x="0" y="0"/>
          <a:chExt cx="0" cy="0"/>
        </a:xfrm>
      </p:grpSpPr>
      <p:sp>
        <p:nvSpPr>
          <p:cNvPr id="73" name="Title Text"/>
          <p:cNvSpPr txBox="1"/>
          <p:nvPr>
            <p:ph type="title"/>
          </p:nvPr>
        </p:nvSpPr>
        <p:spPr>
          <a:xfrm>
            <a:off x="457201" y="204786"/>
            <a:ext cx="3008314" cy="871539"/>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74" name="Body Level One…"/>
          <p:cNvSpPr txBox="1"/>
          <p:nvPr>
            <p:ph type="body" idx="1"/>
          </p:nvPr>
        </p:nvSpPr>
        <p:spPr>
          <a:xfrm>
            <a:off x="3575050" y="204788"/>
            <a:ext cx="5111750" cy="43898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3 - Θέση κειμένου"/>
          <p:cNvSpPr/>
          <p:nvPr>
            <p:ph type="body" sz="half" idx="13"/>
          </p:nvPr>
        </p:nvSpPr>
        <p:spPr>
          <a:xfrm>
            <a:off x="457200" y="1076326"/>
            <a:ext cx="3008315" cy="3518297"/>
          </a:xfrm>
          <a:prstGeom prst="rect">
            <a:avLst/>
          </a:prstGeom>
        </p:spPr>
        <p:txBody>
          <a:bodyPr/>
          <a:lstStyle/>
          <a:p>
            <a:pPr marL="0" indent="0">
              <a:spcBef>
                <a:spcPts val="300"/>
              </a:spcBef>
              <a:buSzTx/>
              <a:buFontTx/>
              <a:buNone/>
              <a:defRPr sz="14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Εικόνα με λεζάντα">
    <p:spTree>
      <p:nvGrpSpPr>
        <p:cNvPr id="1" name=""/>
        <p:cNvGrpSpPr/>
        <p:nvPr/>
      </p:nvGrpSpPr>
      <p:grpSpPr>
        <a:xfrm>
          <a:off x="0" y="0"/>
          <a:ext cx="0" cy="0"/>
          <a:chOff x="0" y="0"/>
          <a:chExt cx="0" cy="0"/>
        </a:xfrm>
      </p:grpSpPr>
      <p:sp>
        <p:nvSpPr>
          <p:cNvPr id="83" name="Title Text"/>
          <p:cNvSpPr txBox="1"/>
          <p:nvPr>
            <p:ph type="title"/>
          </p:nvPr>
        </p:nvSpPr>
        <p:spPr>
          <a:xfrm>
            <a:off x="1792288" y="3600450"/>
            <a:ext cx="5486401" cy="425054"/>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84" name="2 - Θέση εικόνας"/>
          <p:cNvSpPr/>
          <p:nvPr>
            <p:ph type="pic" sz="half" idx="13"/>
          </p:nvPr>
        </p:nvSpPr>
        <p:spPr>
          <a:xfrm>
            <a:off x="1792288" y="459581"/>
            <a:ext cx="5486401" cy="3086101"/>
          </a:xfrm>
          <a:prstGeom prst="rect">
            <a:avLst/>
          </a:prstGeom>
        </p:spPr>
        <p:txBody>
          <a:bodyPr lIns="91439" rIns="91439">
            <a:noAutofit/>
          </a:bodyPr>
          <a:lstStyle/>
          <a:p>
            <a:pPr/>
          </a:p>
        </p:txBody>
      </p:sp>
      <p:sp>
        <p:nvSpPr>
          <p:cNvPr id="85" name="Body Level One…"/>
          <p:cNvSpPr txBox="1"/>
          <p:nvPr>
            <p:ph type="body" sz="quarter" idx="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13144" y="4769564"/>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pic>
        <p:nvPicPr>
          <p:cNvPr id="5" name="Picture 6" descr="Picture 6"/>
          <p:cNvPicPr>
            <a:picLocks noChangeAspect="1"/>
          </p:cNvPicPr>
          <p:nvPr/>
        </p:nvPicPr>
        <p:blipFill>
          <a:blip r:embed="rId2">
            <a:extLst/>
          </a:blip>
          <a:stretch>
            <a:fillRect/>
          </a:stretch>
        </p:blipFill>
        <p:spPr>
          <a:xfrm>
            <a:off x="1" y="1"/>
            <a:ext cx="2071671" cy="797531"/>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91/" TargetMode="Externa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etsencrypt.org/" TargetMode="External"/><Relationship Id="rId3" Type="http://schemas.openxmlformats.org/officeDocument/2006/relationships/hyperlink" Target="http://www.haproxy.org/" TargetMode="Externa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0.16.30.47:9000/anyplace/influxdb/query_2_points"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0.16.30.47:9000/anyplace/influxdb/query_1_point_distance"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schkn/4-best-time-series-databases-to-watch-in-2019-ef1e89a72377" TargetMode="External"/><Relationship Id="rId3" Type="http://schemas.openxmlformats.org/officeDocument/2006/relationships/hyperlink" Target="https://medium.com/schkn/sql-is-dead-hail-to-flux-8e8498756049" TargetMode="External"/><Relationship Id="rId4" Type="http://schemas.openxmlformats.org/officeDocument/2006/relationships/hyperlink" Target="https://victoriametrics.com" TargetMode="External"/><Relationship Id="rId5" Type="http://schemas.openxmlformats.org/officeDocument/2006/relationships/hyperlink" Target="https://medium.com/@valyala/insert-benchmarks-with-inch-influxdb-vs-victoriametrics-e31a41ae2893" TargetMode="External"/><Relationship Id="rId6" Type="http://schemas.openxmlformats.org/officeDocument/2006/relationships/hyperlink" Target="https://blog.usejournal.com/open-sourcing-victoriametrics-f31e34485c2b" TargetMode="External"/><Relationship Id="rId7" Type="http://schemas.openxmlformats.org/officeDocument/2006/relationships/hyperlink" Target="https://medium.com/@valyala/measuring-vertical-scalability-for-time-series-databases-in-google-cloud-92550d78d8ae" TargetMode="External"/><Relationship Id="rId8" Type="http://schemas.openxmlformats.org/officeDocument/2006/relationships/hyperlink" Target="https://github.com/influxdata/influxdb/tree/1.8" TargetMode="External"/><Relationship Id="rId9" Type="http://schemas.openxmlformats.org/officeDocument/2006/relationships/hyperlink" Target="https://www.irondb.io/2018/08/tsdbs-at-scale-part-one/"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fluxdata.com/?source=post_page-----ef1e89a72377----------------------" TargetMode="External"/><Relationship Id="rId3" Type="http://schemas.openxmlformats.org/officeDocument/2006/relationships/hyperlink" Target="https://blog.timescale.com/blog/sql-vs-flux-influxdb-query-language-time-series-database-290977a01a8a/" TargetMode="External"/><Relationship Id="rId4" Type="http://schemas.openxmlformats.org/officeDocument/2006/relationships/hyperlink" Target="https://medium.com/schkn/sql-is-dead-hail-to-flux-8e8498756049" TargetMode="External"/><Relationship Id="rId5" Type="http://schemas.openxmlformats.org/officeDocument/2006/relationships/hyperlink" Target="https://www.influxdata.com/blog/influxdb-outperforms-graphite-in-time-series-data-metrics-benchmark/" TargetMode="External"/><Relationship Id="rId6" Type="http://schemas.openxmlformats.org/officeDocument/2006/relationships/hyperlink" Target="https://medium.com/@valyala/high-cardinality-tsdb-benchmarks-victoriametrics-vs-timescaledb-vs-influxdb-13e6ee64dd6b" TargetMode="External"/><Relationship Id="rId7" Type="http://schemas.openxmlformats.org/officeDocument/2006/relationships/hyperlink" Target="https://www.slant.co/versus/6000/33519/~influxdb_vs_victoriametrics" TargetMode="External"/><Relationship Id="rId8" Type="http://schemas.openxmlformats.org/officeDocument/2006/relationships/hyperlink" Target="https://www.techrepublic.com/article/why-time-series-databases-are-exploding-in-popularity/" TargetMode="Externa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influxdata.com/influxdb/v1.7/introduction/installation/" TargetMode="External"/><Relationship Id="rId3" Type="http://schemas.openxmlformats.org/officeDocument/2006/relationships/hyperlink" Target="https://anyplace.cs.ucy.ac.cy" TargetMode="External"/><Relationship Id="rId4" Type="http://schemas.openxmlformats.org/officeDocument/2006/relationships/hyperlink" Target="https://github.com/dmsl/anyplace/tree/master/server" TargetMode="External"/><Relationship Id="rId5" Type="http://schemas.openxmlformats.org/officeDocument/2006/relationships/hyperlink" Target="https://github.com/Solliet/anyplace" TargetMode="External"/><Relationship Id="rId6" Type="http://schemas.openxmlformats.org/officeDocument/2006/relationships/hyperlink" Target="https://www.couchbase.com/downloads" TargetMode="External"/><Relationship Id="rId7" Type="http://schemas.openxmlformats.org/officeDocument/2006/relationships/hyperlink" Target="https://en.wikipedia.org/wiki/Geohash" TargetMode="External"/><Relationship Id="rId8" Type="http://schemas.openxmlformats.org/officeDocument/2006/relationships/hyperlink" Target="https://github.com/Solliet/geohash_sisiphus" TargetMode="External"/></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5" name="Picture 8" descr="Picture 8"/>
          <p:cNvPicPr>
            <a:picLocks noChangeAspect="1"/>
          </p:cNvPicPr>
          <p:nvPr/>
        </p:nvPicPr>
        <p:blipFill>
          <a:blip r:embed="rId2">
            <a:extLst/>
          </a:blip>
          <a:stretch>
            <a:fillRect/>
          </a:stretch>
        </p:blipFill>
        <p:spPr>
          <a:xfrm>
            <a:off x="1" y="1"/>
            <a:ext cx="2071671" cy="797531"/>
          </a:xfrm>
          <a:prstGeom prst="rect">
            <a:avLst/>
          </a:prstGeom>
          <a:ln w="12700">
            <a:miter lim="400000"/>
          </a:ln>
        </p:spPr>
      </p:pic>
      <p:sp>
        <p:nvSpPr>
          <p:cNvPr id="96" name="Subtitle 2"/>
          <p:cNvSpPr txBox="1"/>
          <p:nvPr>
            <p:ph type="subTitle" sz="quarter" idx="1"/>
          </p:nvPr>
        </p:nvSpPr>
        <p:spPr>
          <a:xfrm>
            <a:off x="1446594" y="3283892"/>
            <a:ext cx="6250811" cy="907616"/>
          </a:xfrm>
          <a:prstGeom prst="rect">
            <a:avLst/>
          </a:prstGeom>
        </p:spPr>
        <p:txBody>
          <a:bodyPr/>
          <a:lstStyle/>
          <a:p>
            <a:pPr>
              <a:spcBef>
                <a:spcPts val="300"/>
              </a:spcBef>
              <a:defRPr b="1" sz="1600">
                <a:solidFill>
                  <a:srgbClr val="0F253F"/>
                </a:solidFill>
                <a:latin typeface="Times New Roman"/>
                <a:ea typeface="Times New Roman"/>
                <a:cs typeface="Times New Roman"/>
                <a:sym typeface="Times New Roman"/>
              </a:defRPr>
            </a:pPr>
            <a:r>
              <a:t>By: Kyriakou Stefanos (skyria12 AT cs.ucy.ac.cy) </a:t>
            </a:r>
            <a:br/>
            <a:r>
              <a:t>Leontiou Panayiotis (pleont02 AT cs.ucy.ac.cy)</a:t>
            </a:r>
            <a:br/>
            <a:r>
              <a:t>Tymvios Stelios (stymvi01 AT cs.ucy.ac.cy)</a:t>
            </a:r>
          </a:p>
        </p:txBody>
      </p:sp>
      <p:sp>
        <p:nvSpPr>
          <p:cNvPr id="97" name="Slide Number Placeholder 7"/>
          <p:cNvSpPr txBox="1"/>
          <p:nvPr>
            <p:ph type="sldNum" sz="quarter" idx="2"/>
          </p:nvPr>
        </p:nvSpPr>
        <p:spPr>
          <a:xfrm>
            <a:off x="8506459" y="4756864"/>
            <a:ext cx="180341" cy="294641"/>
          </a:xfrm>
          <a:prstGeom prst="rect">
            <a:avLst/>
          </a:prstGeom>
          <a:extLst>
            <a:ext uri="{C572A759-6A51-4108-AA02-DFA0A04FC94B}">
              <ma14:wrappingTextBoxFlag xmlns:ma14="http://schemas.microsoft.com/office/mac/drawingml/2011/main" val="1"/>
            </a:ext>
          </a:extLst>
        </p:spPr>
        <p:txBody>
          <a:bodyPr/>
          <a:lstStyle>
            <a:lvl1pPr>
              <a:defRPr>
                <a:latin typeface="Constantia"/>
                <a:ea typeface="Constantia"/>
                <a:cs typeface="Constantia"/>
                <a:sym typeface="Constantia"/>
              </a:defRPr>
            </a:lvl1pPr>
          </a:lstStyle>
          <a:p>
            <a:pPr/>
            <a:fld id="{86CB4B4D-7CA3-9044-876B-883B54F8677D}" type="slidenum"/>
          </a:p>
        </p:txBody>
      </p:sp>
      <p:sp>
        <p:nvSpPr>
          <p:cNvPr id="98" name="Rectangle 12"/>
          <p:cNvSpPr txBox="1"/>
          <p:nvPr/>
        </p:nvSpPr>
        <p:spPr>
          <a:xfrm>
            <a:off x="45719" y="644899"/>
            <a:ext cx="9052561" cy="42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17375E"/>
                </a:solidFill>
                <a:effectLst>
                  <a:outerShdw sx="100000" sy="100000" kx="0" ky="0" algn="b" rotWithShape="0" blurRad="38100" dist="38100" dir="2700000">
                    <a:srgbClr val="000000">
                      <a:alpha val="43137"/>
                    </a:srgbClr>
                  </a:outerShdw>
                </a:effectLst>
                <a:latin typeface="Times New Roman"/>
                <a:ea typeface="Times New Roman"/>
                <a:cs typeface="Times New Roman"/>
                <a:sym typeface="Times New Roman"/>
              </a:defRPr>
            </a:lvl1pPr>
          </a:lstStyle>
          <a:p>
            <a:pPr/>
            <a:r>
              <a:t>EPL421: Systems Programming</a:t>
            </a:r>
          </a:p>
        </p:txBody>
      </p:sp>
      <p:sp>
        <p:nvSpPr>
          <p:cNvPr id="99" name="Rectangle 11"/>
          <p:cNvSpPr txBox="1"/>
          <p:nvPr/>
        </p:nvSpPr>
        <p:spPr>
          <a:xfrm>
            <a:off x="331440" y="2656532"/>
            <a:ext cx="848112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a:t>
            </a:r>
          </a:p>
        </p:txBody>
      </p:sp>
      <p:sp>
        <p:nvSpPr>
          <p:cNvPr id="100" name="Title 1"/>
          <p:cNvSpPr txBox="1"/>
          <p:nvPr>
            <p:ph type="ctrTitle"/>
          </p:nvPr>
        </p:nvSpPr>
        <p:spPr>
          <a:xfrm>
            <a:off x="683410" y="1287330"/>
            <a:ext cx="7972454" cy="1224862"/>
          </a:xfrm>
          <a:prstGeom prst="rect">
            <a:avLst/>
          </a:prstGeom>
        </p:spPr>
        <p:txBody>
          <a:bodyPr/>
          <a:lstStyle>
            <a:lvl1pPr>
              <a:defRPr b="1" sz="3600">
                <a:solidFill>
                  <a:srgbClr val="17375E"/>
                </a:solidFill>
                <a:effectLst>
                  <a:outerShdw sx="100000" sy="100000" kx="0" ky="0" algn="b" rotWithShape="0" blurRad="38100" dist="38100" dir="2700000">
                    <a:srgbClr val="000000">
                      <a:alpha val="43137"/>
                    </a:srgbClr>
                  </a:outerShdw>
                </a:effectLst>
                <a:latin typeface="Times New Roman"/>
                <a:ea typeface="Times New Roman"/>
                <a:cs typeface="Times New Roman"/>
                <a:sym typeface="Times New Roman"/>
              </a:defRPr>
            </a:lvl1pPr>
          </a:lstStyle>
          <a:p>
            <a:pPr/>
            <a:r>
              <a:t>Time Series Databases</a:t>
            </a:r>
          </a:p>
        </p:txBody>
      </p:sp>
      <p:sp>
        <p:nvSpPr>
          <p:cNvPr id="10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lvl1pPr defTabSz="274574">
              <a:defRPr sz="3759">
                <a:latin typeface="Helvetica Neue Medium"/>
                <a:ea typeface="Helvetica Neue Medium"/>
                <a:cs typeface="Helvetica Neue Medium"/>
                <a:sym typeface="Helvetica Neue Medium"/>
              </a:defRPr>
            </a:lvl1pPr>
          </a:lstStyle>
          <a:p>
            <a:pPr/>
            <a:r>
              <a:t>Disadvantages of Tagset data model</a:t>
            </a:r>
          </a:p>
        </p:txBody>
      </p:sp>
      <p:sp>
        <p:nvSpPr>
          <p:cNvPr id="142" name="Content Placeholder 2"/>
          <p:cNvSpPr txBox="1"/>
          <p:nvPr>
            <p:ph type="body" idx="1"/>
          </p:nvPr>
        </p:nvSpPr>
        <p:spPr>
          <a:xfrm>
            <a:off x="457200" y="1200151"/>
            <a:ext cx="8229600" cy="3394472"/>
          </a:xfrm>
          <a:prstGeom prst="rect">
            <a:avLst/>
          </a:prstGeom>
        </p:spPr>
        <p:txBody>
          <a:bodyPr/>
          <a:lstStyle/>
          <a:p>
            <a:pPr marL="444500" indent="-444500" defTabSz="584200">
              <a:spcBef>
                <a:spcPts val="4200"/>
              </a:spcBef>
              <a:buSzPct val="145000"/>
              <a:buFontTx/>
              <a:defRPr>
                <a:latin typeface="Helvetica Neue"/>
                <a:ea typeface="Helvetica Neue"/>
                <a:cs typeface="Helvetica Neue"/>
                <a:sym typeface="Helvetica Neue"/>
              </a:defRPr>
            </a:pPr>
            <a:r>
              <a:t>Rigid and limited, with no option to create any additional indexes</a:t>
            </a:r>
          </a:p>
          <a:p>
            <a:pPr marL="444500" indent="-444500" defTabSz="584200">
              <a:spcBef>
                <a:spcPts val="4200"/>
              </a:spcBef>
              <a:buSzPct val="145000"/>
              <a:buFontTx/>
              <a:defRPr>
                <a:latin typeface="Helvetica Neue"/>
                <a:ea typeface="Helvetica Neue"/>
                <a:cs typeface="Helvetica Neue"/>
                <a:sym typeface="Helvetica Neue"/>
              </a:defRPr>
            </a:pPr>
            <a:r>
              <a:t>The underlying schema is auto-generated based on the input data, which may differ from the desired schema</a:t>
            </a:r>
          </a:p>
        </p:txBody>
      </p:sp>
      <p:sp>
        <p:nvSpPr>
          <p:cNvPr id="14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xfrm>
            <a:off x="457200" y="205978"/>
            <a:ext cx="8229600" cy="1099792"/>
          </a:xfrm>
          <a:prstGeom prst="rect">
            <a:avLst/>
          </a:prstGeom>
        </p:spPr>
        <p:txBody>
          <a:bodyPr/>
          <a:lstStyle>
            <a:lvl1pPr defTabSz="251206">
              <a:defRPr sz="3440">
                <a:latin typeface="Helvetica Neue Medium"/>
                <a:ea typeface="Helvetica Neue Medium"/>
                <a:cs typeface="Helvetica Neue Medium"/>
                <a:sym typeface="Helvetica Neue Medium"/>
              </a:defRPr>
            </a:lvl1pPr>
          </a:lstStyle>
          <a:p>
            <a:pPr/>
            <a:r>
              <a:t>What is a Time series database (TSDB)? </a:t>
            </a:r>
          </a:p>
        </p:txBody>
      </p:sp>
      <p:sp>
        <p:nvSpPr>
          <p:cNvPr id="147" name="Content Placeholder 2"/>
          <p:cNvSpPr txBox="1"/>
          <p:nvPr>
            <p:ph type="body" idx="1"/>
          </p:nvPr>
        </p:nvSpPr>
        <p:spPr>
          <a:xfrm>
            <a:off x="457200" y="1363415"/>
            <a:ext cx="8229600" cy="3231208"/>
          </a:xfrm>
          <a:prstGeom prst="rect">
            <a:avLst/>
          </a:prstGeom>
        </p:spPr>
        <p:txBody>
          <a:bodyPr/>
          <a:lstStyle>
            <a:lvl1pPr marL="0" indent="0" defTabSz="584200">
              <a:spcBef>
                <a:spcPts val="4200"/>
              </a:spcBef>
              <a:buSzTx/>
              <a:buFontTx/>
              <a:buNone/>
              <a:defRPr>
                <a:latin typeface="Helvetica Neue"/>
                <a:ea typeface="Helvetica Neue"/>
                <a:cs typeface="Helvetica Neue"/>
                <a:sym typeface="Helvetica Neue"/>
              </a:defRPr>
            </a:lvl1pPr>
          </a:lstStyle>
          <a:p>
            <a:pPr/>
            <a:r>
              <a:t>A software system that is optimized for storing and serving time series through associated pairs of time and values.</a:t>
            </a:r>
          </a:p>
        </p:txBody>
      </p:sp>
      <p:sp>
        <p:nvSpPr>
          <p:cNvPr id="148" name="Slide Number Placeholder 4"/>
          <p:cNvSpPr txBox="1"/>
          <p:nvPr>
            <p:ph type="sldNum" sz="quarter" idx="2"/>
          </p:nvPr>
        </p:nvSpPr>
        <p:spPr>
          <a:xfrm>
            <a:off x="8424381" y="4769564"/>
            <a:ext cx="262420"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457200" y="205978"/>
            <a:ext cx="8229600" cy="1099792"/>
          </a:xfrm>
          <a:prstGeom prst="rect">
            <a:avLst/>
          </a:prstGeom>
        </p:spPr>
        <p:txBody>
          <a:bodyPr/>
          <a:lstStyle>
            <a:lvl1pPr defTabSz="239522">
              <a:defRPr sz="3280">
                <a:latin typeface="Helvetica Neue Medium"/>
                <a:ea typeface="Helvetica Neue Medium"/>
                <a:cs typeface="Helvetica Neue Medium"/>
                <a:sym typeface="Helvetica Neue Medium"/>
              </a:defRPr>
            </a:lvl1pPr>
          </a:lstStyle>
          <a:p>
            <a:pPr/>
            <a:r>
              <a:t>Why time series DBs are exploding in popularity?</a:t>
            </a:r>
          </a:p>
        </p:txBody>
      </p:sp>
      <p:sp>
        <p:nvSpPr>
          <p:cNvPr id="152" name="Content Placeholder 2"/>
          <p:cNvSpPr txBox="1"/>
          <p:nvPr>
            <p:ph type="body" idx="1"/>
          </p:nvPr>
        </p:nvSpPr>
        <p:spPr>
          <a:xfrm>
            <a:off x="457200" y="1363415"/>
            <a:ext cx="8229600" cy="3231208"/>
          </a:xfrm>
          <a:prstGeom prst="rect">
            <a:avLst/>
          </a:prstGeom>
        </p:spPr>
        <p:txBody>
          <a:bodyPr/>
          <a:lstStyle/>
          <a:p>
            <a:pPr marL="400050" indent="-400050" defTabSz="525779">
              <a:spcBef>
                <a:spcPts val="3700"/>
              </a:spcBef>
              <a:buSzPct val="145000"/>
              <a:buFontTx/>
              <a:defRPr sz="2880">
                <a:latin typeface="Helvetica Neue"/>
                <a:ea typeface="Helvetica Neue"/>
                <a:cs typeface="Helvetica Neue"/>
                <a:sym typeface="Helvetica Neue"/>
              </a:defRPr>
            </a:pPr>
            <a:r>
              <a:t>Enterprises want to be able to query, analyze and create reports based on streaming data in real-time, instead of batch mode.</a:t>
            </a:r>
          </a:p>
          <a:p>
            <a:pPr marL="400050" indent="-400050" defTabSz="525779">
              <a:spcBef>
                <a:spcPts val="3700"/>
              </a:spcBef>
              <a:buSzPct val="145000"/>
              <a:buFontTx/>
              <a:defRPr sz="2880">
                <a:latin typeface="Helvetica Neue"/>
                <a:ea typeface="Helvetica Neue"/>
                <a:cs typeface="Helvetica Neue"/>
                <a:sym typeface="Helvetica Neue"/>
              </a:defRPr>
            </a:pPr>
            <a:r>
              <a:t>Over past years, time series databases have exploded in popularity, according to database engines data</a:t>
            </a:r>
          </a:p>
        </p:txBody>
      </p:sp>
      <p:sp>
        <p:nvSpPr>
          <p:cNvPr id="15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457200" y="127520"/>
            <a:ext cx="8229600" cy="1099890"/>
          </a:xfrm>
          <a:prstGeom prst="rect">
            <a:avLst/>
          </a:prstGeom>
        </p:spPr>
        <p:txBody>
          <a:bodyPr/>
          <a:lstStyle>
            <a:lvl1pPr defTabSz="239522">
              <a:defRPr sz="3280">
                <a:latin typeface="Helvetica Neue Medium"/>
                <a:ea typeface="Helvetica Neue Medium"/>
                <a:cs typeface="Helvetica Neue Medium"/>
                <a:sym typeface="Helvetica Neue Medium"/>
              </a:defRPr>
            </a:lvl1pPr>
          </a:lstStyle>
          <a:p>
            <a:pPr/>
            <a:r>
              <a:t>No database type has grown faster in popularity than time series DBs</a:t>
            </a:r>
          </a:p>
        </p:txBody>
      </p:sp>
      <p:sp>
        <p:nvSpPr>
          <p:cNvPr id="157"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 name="Screenshot 2019-11-23 at 19.50.19.jpg" descr="Screenshot 2019-11-23 at 19.50.19.jpg"/>
          <p:cNvPicPr>
            <a:picLocks noChangeAspect="1"/>
          </p:cNvPicPr>
          <p:nvPr/>
        </p:nvPicPr>
        <p:blipFill>
          <a:blip r:embed="rId2">
            <a:extLst/>
          </a:blip>
          <a:stretch>
            <a:fillRect/>
          </a:stretch>
        </p:blipFill>
        <p:spPr>
          <a:xfrm>
            <a:off x="781380" y="1181625"/>
            <a:ext cx="7581240" cy="3795182"/>
          </a:xfrm>
          <a:prstGeom prst="rect">
            <a:avLst/>
          </a:prstGeom>
          <a:ln w="12700">
            <a:miter lim="400000"/>
          </a:ln>
        </p:spPr>
      </p:pic>
      <p:sp>
        <p:nvSpPr>
          <p:cNvPr id="15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xfrm>
            <a:off x="457200" y="205978"/>
            <a:ext cx="8616851" cy="857251"/>
          </a:xfrm>
          <a:prstGeom prst="rect">
            <a:avLst/>
          </a:prstGeom>
        </p:spPr>
        <p:txBody>
          <a:bodyPr/>
          <a:lstStyle>
            <a:lvl1pPr defTabSz="233679">
              <a:defRPr sz="3200">
                <a:latin typeface="Helvetica Neue Medium"/>
                <a:ea typeface="Helvetica Neue Medium"/>
                <a:cs typeface="Helvetica Neue Medium"/>
                <a:sym typeface="Helvetica Neue Medium"/>
              </a:defRPr>
            </a:lvl1pPr>
          </a:lstStyle>
          <a:p>
            <a:pPr/>
            <a:r>
              <a:t>According to Timescale CEO Ajay Kulkarni …</a:t>
            </a:r>
          </a:p>
        </p:txBody>
      </p:sp>
      <p:sp>
        <p:nvSpPr>
          <p:cNvPr id="162" name="Content Placeholder 2"/>
          <p:cNvSpPr txBox="1"/>
          <p:nvPr>
            <p:ph type="body" idx="1"/>
          </p:nvPr>
        </p:nvSpPr>
        <p:spPr>
          <a:xfrm>
            <a:off x="457200" y="1200151"/>
            <a:ext cx="8229600" cy="3394472"/>
          </a:xfrm>
          <a:prstGeom prst="rect">
            <a:avLst/>
          </a:prstGeom>
        </p:spPr>
        <p:txBody>
          <a:bodyPr/>
          <a:lstStyle/>
          <a:p>
            <a:pPr marL="280034" indent="-280034" defTabSz="368045">
              <a:spcBef>
                <a:spcPts val="2600"/>
              </a:spcBef>
              <a:buSzPct val="145000"/>
              <a:buFontTx/>
              <a:defRPr sz="2016">
                <a:latin typeface="Helvetica Neue"/>
                <a:ea typeface="Helvetica Neue"/>
                <a:cs typeface="Helvetica Neue"/>
                <a:sym typeface="Helvetica Neue"/>
              </a:defRPr>
            </a:pPr>
            <a:r>
              <a:t>Time-series datasets track changes to the overall system as INSERTS, not UPDATES.</a:t>
            </a:r>
          </a:p>
          <a:p>
            <a:pPr marL="280034" indent="-280034" defTabSz="368045">
              <a:spcBef>
                <a:spcPts val="2600"/>
              </a:spcBef>
              <a:buSzPct val="145000"/>
              <a:buFontTx/>
              <a:defRPr sz="2016">
                <a:latin typeface="Helvetica Neue"/>
                <a:ea typeface="Helvetica Neue"/>
                <a:cs typeface="Helvetica Neue"/>
                <a:sym typeface="Helvetica Neue"/>
              </a:defRPr>
            </a:pPr>
            <a:r>
              <a:t>What makes time-series data so powerful is the fact that they record each and every change to the system as a new different row.</a:t>
            </a:r>
          </a:p>
          <a:p>
            <a:pPr marL="280034" indent="-280034" defTabSz="368045">
              <a:spcBef>
                <a:spcPts val="2600"/>
              </a:spcBef>
              <a:buSzPct val="145000"/>
              <a:buFontTx/>
              <a:defRPr sz="2016">
                <a:latin typeface="Helvetica Neue"/>
                <a:ea typeface="Helvetica Neue"/>
                <a:cs typeface="Helvetica Neue"/>
                <a:sym typeface="Helvetica Neue"/>
              </a:defRPr>
            </a:pPr>
            <a:r>
              <a:t>Time-series databases introduce the ability to analyze how something changed in the past. In addition they can be monitored to see how something is changing in the present, or even to make predicting about how it may change in the future</a:t>
            </a:r>
          </a:p>
        </p:txBody>
      </p:sp>
      <p:sp>
        <p:nvSpPr>
          <p:cNvPr id="16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Choosing a time series DB</a:t>
            </a:r>
          </a:p>
        </p:txBody>
      </p:sp>
      <p:sp>
        <p:nvSpPr>
          <p:cNvPr id="167" name="Content Placeholder 2"/>
          <p:cNvSpPr txBox="1"/>
          <p:nvPr>
            <p:ph type="body" idx="1"/>
          </p:nvPr>
        </p:nvSpPr>
        <p:spPr>
          <a:xfrm>
            <a:off x="457200" y="1200151"/>
            <a:ext cx="8229600" cy="3394472"/>
          </a:xfrm>
          <a:prstGeom prst="rect">
            <a:avLst/>
          </a:prstGeom>
        </p:spPr>
        <p:txBody>
          <a:bodyPr/>
          <a:lstStyle/>
          <a:p>
            <a:pPr marL="320040" indent="-320040" defTabSz="420624">
              <a:spcBef>
                <a:spcPts val="3000"/>
              </a:spcBef>
              <a:buSzPct val="145000"/>
              <a:buFontTx/>
              <a:defRPr sz="2304">
                <a:latin typeface="Helvetica Neue"/>
                <a:ea typeface="Helvetica Neue"/>
                <a:cs typeface="Helvetica Neue"/>
                <a:sym typeface="Helvetica Neue"/>
              </a:defRPr>
            </a:pPr>
            <a:r>
              <a:t>Check what they offer and if those fit your needs</a:t>
            </a:r>
          </a:p>
          <a:p>
            <a:pPr marL="320040" indent="-320040" defTabSz="420624">
              <a:spcBef>
                <a:spcPts val="3000"/>
              </a:spcBef>
              <a:buSzPct val="145000"/>
              <a:buFontTx/>
              <a:defRPr sz="2304">
                <a:latin typeface="Helvetica Neue"/>
                <a:ea typeface="Helvetica Neue"/>
                <a:cs typeface="Helvetica Neue"/>
                <a:sym typeface="Helvetica Neue"/>
              </a:defRPr>
            </a:pPr>
            <a:r>
              <a:t>Should be OpenSource</a:t>
            </a:r>
          </a:p>
          <a:p>
            <a:pPr marL="320040" indent="-320040" defTabSz="420624">
              <a:spcBef>
                <a:spcPts val="3000"/>
              </a:spcBef>
              <a:buSzPct val="145000"/>
              <a:buFontTx/>
              <a:defRPr sz="2304">
                <a:latin typeface="Helvetica Neue"/>
                <a:ea typeface="Helvetica Neue"/>
                <a:cs typeface="Helvetica Neue"/>
                <a:sym typeface="Helvetica Neue"/>
              </a:defRPr>
            </a:pPr>
            <a:r>
              <a:t>No data size limitations</a:t>
            </a:r>
          </a:p>
          <a:p>
            <a:pPr marL="320040" indent="-320040" defTabSz="420624">
              <a:spcBef>
                <a:spcPts val="3000"/>
              </a:spcBef>
              <a:buSzPct val="145000"/>
              <a:buFontTx/>
              <a:defRPr sz="2304">
                <a:latin typeface="Helvetica Neue"/>
                <a:ea typeface="Helvetica Neue"/>
                <a:cs typeface="Helvetica Neue"/>
                <a:sym typeface="Helvetica Neue"/>
              </a:defRPr>
            </a:pPr>
            <a:r>
              <a:t>Free to use DB</a:t>
            </a:r>
          </a:p>
          <a:p>
            <a:pPr marL="320040" indent="-320040" defTabSz="420624">
              <a:spcBef>
                <a:spcPts val="3000"/>
              </a:spcBef>
              <a:buSzPct val="145000"/>
              <a:buFontTx/>
              <a:defRPr sz="2304">
                <a:latin typeface="Helvetica Neue"/>
                <a:ea typeface="Helvetica Neue"/>
                <a:cs typeface="Helvetica Neue"/>
                <a:sym typeface="Helvetica Neue"/>
              </a:defRPr>
            </a:pPr>
            <a:r>
              <a:t>Fast and efficient </a:t>
            </a:r>
          </a:p>
        </p:txBody>
      </p:sp>
      <p:sp>
        <p:nvSpPr>
          <p:cNvPr id="16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prstGeom prst="rect">
            <a:avLst/>
          </a:prstGeom>
        </p:spPr>
        <p:txBody>
          <a:bodyPr/>
          <a:lstStyle>
            <a:lvl1pPr defTabSz="338835">
              <a:defRPr sz="4640">
                <a:latin typeface="Helvetica Neue Medium"/>
                <a:ea typeface="Helvetica Neue Medium"/>
                <a:cs typeface="Helvetica Neue Medium"/>
                <a:sym typeface="Helvetica Neue Medium"/>
              </a:defRPr>
            </a:lvl1pPr>
          </a:lstStyle>
          <a:p>
            <a:pPr/>
            <a:r>
              <a:t>Some of the available options</a:t>
            </a:r>
          </a:p>
        </p:txBody>
      </p:sp>
      <p:sp>
        <p:nvSpPr>
          <p:cNvPr id="172" name="Content Placeholder 2"/>
          <p:cNvSpPr txBox="1"/>
          <p:nvPr>
            <p:ph type="body" idx="1"/>
          </p:nvPr>
        </p:nvSpPr>
        <p:spPr>
          <a:xfrm>
            <a:off x="457200" y="1200151"/>
            <a:ext cx="8229600" cy="3394472"/>
          </a:xfrm>
          <a:prstGeom prst="rect">
            <a:avLst/>
          </a:prstGeom>
        </p:spPr>
        <p:txBody>
          <a:bodyPr/>
          <a:lstStyle/>
          <a:p>
            <a:pPr marL="320040" indent="-320040" defTabSz="420624">
              <a:spcBef>
                <a:spcPts val="3000"/>
              </a:spcBef>
              <a:buSzPct val="145000"/>
              <a:buFontTx/>
              <a:defRPr sz="2304">
                <a:latin typeface="Helvetica Neue"/>
                <a:ea typeface="Helvetica Neue"/>
                <a:cs typeface="Helvetica Neue"/>
                <a:sym typeface="Helvetica Neue"/>
              </a:defRPr>
            </a:pPr>
            <a:r>
              <a:t>InfluxDB</a:t>
            </a:r>
          </a:p>
          <a:p>
            <a:pPr marL="320040" indent="-320040" defTabSz="420624">
              <a:spcBef>
                <a:spcPts val="3000"/>
              </a:spcBef>
              <a:buSzPct val="145000"/>
              <a:buFontTx/>
              <a:defRPr sz="2304">
                <a:latin typeface="Helvetica Neue"/>
                <a:ea typeface="Helvetica Neue"/>
                <a:cs typeface="Helvetica Neue"/>
                <a:sym typeface="Helvetica Neue"/>
              </a:defRPr>
            </a:pPr>
            <a:r>
              <a:t>Graphite</a:t>
            </a:r>
          </a:p>
          <a:p>
            <a:pPr marL="320040" indent="-320040" defTabSz="420624">
              <a:spcBef>
                <a:spcPts val="3000"/>
              </a:spcBef>
              <a:buSzPct val="145000"/>
              <a:buFontTx/>
              <a:defRPr sz="2304">
                <a:latin typeface="Helvetica Neue"/>
                <a:ea typeface="Helvetica Neue"/>
                <a:cs typeface="Helvetica Neue"/>
                <a:sym typeface="Helvetica Neue"/>
              </a:defRPr>
            </a:pPr>
            <a:r>
              <a:t>TimescaleDB</a:t>
            </a:r>
          </a:p>
          <a:p>
            <a:pPr marL="320040" indent="-320040" defTabSz="420624">
              <a:spcBef>
                <a:spcPts val="3000"/>
              </a:spcBef>
              <a:buSzPct val="145000"/>
              <a:buFontTx/>
              <a:defRPr sz="2304">
                <a:latin typeface="Helvetica Neue"/>
                <a:ea typeface="Helvetica Neue"/>
                <a:cs typeface="Helvetica Neue"/>
                <a:sym typeface="Helvetica Neue"/>
              </a:defRPr>
            </a:pPr>
            <a:r>
              <a:t>OpenTSDB</a:t>
            </a:r>
          </a:p>
          <a:p>
            <a:pPr marL="320040" indent="-320040" defTabSz="420624">
              <a:spcBef>
                <a:spcPts val="3000"/>
              </a:spcBef>
              <a:buSzPct val="145000"/>
              <a:buFontTx/>
              <a:defRPr sz="2304">
                <a:latin typeface="Helvetica Neue"/>
                <a:ea typeface="Helvetica Neue"/>
                <a:cs typeface="Helvetica Neue"/>
                <a:sym typeface="Helvetica Neue"/>
              </a:defRPr>
            </a:pPr>
            <a:r>
              <a:t>VictoriaMetrics</a:t>
            </a:r>
          </a:p>
        </p:txBody>
      </p:sp>
      <p:sp>
        <p:nvSpPr>
          <p:cNvPr id="17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a:t>
            </a:r>
          </a:p>
        </p:txBody>
      </p:sp>
      <p:sp>
        <p:nvSpPr>
          <p:cNvPr id="177" name="Content Placeholder 2"/>
          <p:cNvSpPr txBox="1"/>
          <p:nvPr>
            <p:ph type="body" idx="1"/>
          </p:nvPr>
        </p:nvSpPr>
        <p:spPr>
          <a:xfrm>
            <a:off x="457200" y="1200151"/>
            <a:ext cx="8229600" cy="3394472"/>
          </a:xfrm>
          <a:prstGeom prst="rect">
            <a:avLst/>
          </a:prstGeom>
        </p:spPr>
        <p:txBody>
          <a:bodyPr/>
          <a:lstStyle/>
          <a:p>
            <a:pPr marL="195579" indent="-195579" defTabSz="257047">
              <a:spcBef>
                <a:spcPts val="1800"/>
              </a:spcBef>
              <a:buSzPct val="145000"/>
              <a:buFontTx/>
              <a:defRPr sz="1408">
                <a:latin typeface="Helvetica Neue"/>
                <a:ea typeface="Helvetica Neue"/>
                <a:cs typeface="Helvetica Neue"/>
                <a:sym typeface="Helvetica Neue"/>
              </a:defRPr>
            </a:pPr>
            <a:r>
              <a:t>Date of birth: 2013</a:t>
            </a:r>
          </a:p>
          <a:p>
            <a:pPr marL="195579" indent="-195579" defTabSz="257047">
              <a:spcBef>
                <a:spcPts val="1800"/>
              </a:spcBef>
              <a:buSzPct val="145000"/>
              <a:buFontTx/>
              <a:defRPr sz="1408">
                <a:latin typeface="Helvetica Neue"/>
                <a:ea typeface="Helvetica Neue"/>
                <a:cs typeface="Helvetica Neue"/>
                <a:sym typeface="Helvetica Neue"/>
              </a:defRPr>
            </a:pPr>
            <a:r>
              <a:t>Ranked in the first place in the last 3 years (2017-2019)</a:t>
            </a:r>
          </a:p>
          <a:p>
            <a:pPr marL="195579" indent="-195579" defTabSz="257047">
              <a:spcBef>
                <a:spcPts val="1800"/>
              </a:spcBef>
              <a:buSzPct val="145000"/>
              <a:buFontTx/>
              <a:defRPr sz="1408">
                <a:latin typeface="Helvetica Neue"/>
                <a:ea typeface="Helvetica Neue"/>
                <a:cs typeface="Helvetica Neue"/>
                <a:sym typeface="Helvetica Neue"/>
              </a:defRPr>
            </a:pPr>
            <a:r>
              <a:t>Completely open-source time series database</a:t>
            </a:r>
          </a:p>
          <a:p>
            <a:pPr marL="195579" indent="-195579" defTabSz="257047">
              <a:spcBef>
                <a:spcPts val="1800"/>
              </a:spcBef>
              <a:buSzPct val="145000"/>
              <a:buFontTx/>
              <a:defRPr sz="1408">
                <a:latin typeface="Helvetica Neue"/>
                <a:ea typeface="Helvetica Neue"/>
                <a:cs typeface="Helvetica Neue"/>
                <a:sym typeface="Helvetica Neue"/>
              </a:defRPr>
            </a:pPr>
            <a:r>
              <a:t>Working on all current operating systems</a:t>
            </a:r>
          </a:p>
          <a:p>
            <a:pPr marL="195579" indent="-195579" defTabSz="257047">
              <a:spcBef>
                <a:spcPts val="1800"/>
              </a:spcBef>
              <a:buSzPct val="145000"/>
              <a:buFontTx/>
              <a:defRPr sz="1408">
                <a:latin typeface="Helvetica Neue"/>
                <a:ea typeface="Helvetica Neue"/>
                <a:cs typeface="Helvetica Neue"/>
                <a:sym typeface="Helvetica Neue"/>
              </a:defRPr>
            </a:pPr>
            <a:r>
              <a:t>Supports a very large set of programming languages</a:t>
            </a:r>
          </a:p>
          <a:p>
            <a:pPr marL="195579" indent="-195579" defTabSz="257047">
              <a:spcBef>
                <a:spcPts val="1800"/>
              </a:spcBef>
              <a:buSzPct val="145000"/>
              <a:buFontTx/>
              <a:defRPr sz="1408">
                <a:latin typeface="Helvetica Neue"/>
                <a:ea typeface="Helvetica Neue"/>
                <a:cs typeface="Helvetica Neue"/>
                <a:sym typeface="Helvetica Neue"/>
              </a:defRPr>
            </a:pPr>
            <a:r>
              <a:t>Optimized for heavy writing load </a:t>
            </a:r>
          </a:p>
          <a:p>
            <a:pPr marL="195579" indent="-195579" defTabSz="257047">
              <a:spcBef>
                <a:spcPts val="1800"/>
              </a:spcBef>
              <a:buSzPct val="145000"/>
              <a:buFontTx/>
              <a:defRPr sz="1408">
                <a:latin typeface="Helvetica Neue"/>
                <a:ea typeface="Helvetica Neue"/>
                <a:cs typeface="Helvetica Neue"/>
                <a:sym typeface="Helvetica Neue"/>
              </a:defRPr>
            </a:pPr>
            <a:r>
              <a:t>Works amazingly well with concurrency</a:t>
            </a:r>
          </a:p>
          <a:p>
            <a:pPr marL="195579" indent="-195579" defTabSz="257047">
              <a:spcBef>
                <a:spcPts val="1800"/>
              </a:spcBef>
              <a:buSzPct val="145000"/>
              <a:buFontTx/>
              <a:defRPr sz="1408">
                <a:latin typeface="Helvetica Neue"/>
                <a:ea typeface="Helvetica Neue"/>
                <a:cs typeface="Helvetica Neue"/>
                <a:sym typeface="Helvetica Neue"/>
              </a:defRPr>
            </a:pPr>
            <a:r>
              <a:t>Schema-Free database</a:t>
            </a:r>
          </a:p>
        </p:txBody>
      </p:sp>
      <p:sp>
        <p:nvSpPr>
          <p:cNvPr id="17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Why choose InfluxDB?</a:t>
            </a:r>
          </a:p>
        </p:txBody>
      </p:sp>
      <p:sp>
        <p:nvSpPr>
          <p:cNvPr id="182" name="Content Placeholder 2"/>
          <p:cNvSpPr txBox="1"/>
          <p:nvPr>
            <p:ph type="body" idx="1"/>
          </p:nvPr>
        </p:nvSpPr>
        <p:spPr>
          <a:xfrm>
            <a:off x="457200" y="990898"/>
            <a:ext cx="8229600" cy="3603725"/>
          </a:xfrm>
          <a:prstGeom prst="rect">
            <a:avLst/>
          </a:prstGeom>
        </p:spPr>
        <p:txBody>
          <a:bodyPr/>
          <a:lstStyle/>
          <a:p>
            <a:pPr marL="182244" indent="-182244" defTabSz="239522">
              <a:spcBef>
                <a:spcPts val="1700"/>
              </a:spcBef>
              <a:buSzPct val="145000"/>
              <a:buFontTx/>
              <a:defRPr sz="1312">
                <a:latin typeface="Helvetica Neue"/>
                <a:ea typeface="Helvetica Neue"/>
                <a:cs typeface="Helvetica Neue"/>
                <a:sym typeface="Helvetica Neue"/>
              </a:defRPr>
            </a:pPr>
            <a:r>
              <a:t>Super easy to install, configure and launch</a:t>
            </a:r>
          </a:p>
          <a:p>
            <a:pPr marL="182244" indent="-182244" defTabSz="239522">
              <a:spcBef>
                <a:spcPts val="1700"/>
              </a:spcBef>
              <a:buSzPct val="145000"/>
              <a:buFontTx/>
              <a:defRPr sz="1312">
                <a:latin typeface="Helvetica Neue"/>
                <a:ea typeface="Helvetica Neue"/>
                <a:cs typeface="Helvetica Neue"/>
                <a:sym typeface="Helvetica Neue"/>
              </a:defRPr>
            </a:pPr>
            <a:r>
              <a:t>As a NoSQL-like database, you don’t have to setup your database</a:t>
            </a:r>
          </a:p>
          <a:p>
            <a:pPr marL="182244" indent="-182244" defTabSz="239522">
              <a:spcBef>
                <a:spcPts val="1700"/>
              </a:spcBef>
              <a:buSzPct val="145000"/>
              <a:buFontTx/>
              <a:defRPr sz="1312">
                <a:latin typeface="Helvetica Neue"/>
                <a:ea typeface="Helvetica Neue"/>
                <a:cs typeface="Helvetica Neue"/>
                <a:sym typeface="Helvetica Neue"/>
              </a:defRPr>
            </a:pPr>
            <a:r>
              <a:t>InfluxData provides a visualization tool</a:t>
            </a:r>
          </a:p>
          <a:p>
            <a:pPr marL="182244" indent="-182244" defTabSz="239522">
              <a:spcBef>
                <a:spcPts val="1700"/>
              </a:spcBef>
              <a:buSzPct val="145000"/>
              <a:buFontTx/>
              <a:defRPr sz="1312">
                <a:latin typeface="Helvetica Neue"/>
                <a:ea typeface="Helvetica Neue"/>
                <a:cs typeface="Helvetica Neue"/>
                <a:sym typeface="Helvetica Neue"/>
              </a:defRPr>
            </a:pPr>
            <a:r>
              <a:t>Uses Flux, a new processing language, which is becoming a new tech trend, or an SQL-like language (it can also be used with HTTP requests) </a:t>
            </a:r>
          </a:p>
          <a:p>
            <a:pPr marL="182244" indent="-182244" defTabSz="239522">
              <a:spcBef>
                <a:spcPts val="1700"/>
              </a:spcBef>
              <a:buSzPct val="145000"/>
              <a:buFontTx/>
              <a:defRPr sz="1312">
                <a:latin typeface="Helvetica Neue"/>
                <a:ea typeface="Helvetica Neue"/>
                <a:cs typeface="Helvetica Neue"/>
                <a:sym typeface="Helvetica Neue"/>
              </a:defRPr>
            </a:pPr>
            <a:r>
              <a:t>Gives more power to the user but at the same time reduces the power of the database</a:t>
            </a:r>
          </a:p>
          <a:p>
            <a:pPr marL="182244" indent="-182244" defTabSz="239522">
              <a:spcBef>
                <a:spcPts val="1700"/>
              </a:spcBef>
              <a:buSzPct val="145000"/>
              <a:buFontTx/>
              <a:defRPr sz="1312">
                <a:latin typeface="Helvetica Neue"/>
                <a:ea typeface="Helvetica Neue"/>
                <a:cs typeface="Helvetica Neue"/>
                <a:sym typeface="Helvetica Neue"/>
              </a:defRPr>
            </a:pPr>
            <a:r>
              <a:t>Stores data in LSM trees, which are better suited for storing time series data comparing to general-purpose storage provided by Postgresql</a:t>
            </a:r>
          </a:p>
          <a:p>
            <a:pPr marL="182244" indent="-182244" defTabSz="239522">
              <a:spcBef>
                <a:spcPts val="1700"/>
              </a:spcBef>
              <a:buSzPct val="145000"/>
              <a:buFontTx/>
              <a:defRPr sz="1312">
                <a:latin typeface="Helvetica Neue"/>
                <a:ea typeface="Helvetica Neue"/>
                <a:cs typeface="Helvetica Neue"/>
                <a:sym typeface="Helvetica Neue"/>
              </a:defRPr>
            </a:pPr>
            <a:r>
              <a:t>Drawbacks: </a:t>
            </a:r>
            <a:br/>
            <a:r>
              <a:t>1. No same-time insert </a:t>
            </a:r>
            <a:br/>
            <a:r>
              <a:t>2. Poor performance for deletion with predicates</a:t>
            </a:r>
          </a:p>
        </p:txBody>
      </p:sp>
      <p:sp>
        <p:nvSpPr>
          <p:cNvPr id="18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Graphite</a:t>
            </a:r>
          </a:p>
        </p:txBody>
      </p:sp>
      <p:sp>
        <p:nvSpPr>
          <p:cNvPr id="187" name="Content Placeholder 2"/>
          <p:cNvSpPr txBox="1"/>
          <p:nvPr>
            <p:ph type="body" idx="1"/>
          </p:nvPr>
        </p:nvSpPr>
        <p:spPr>
          <a:xfrm>
            <a:off x="457200" y="1200151"/>
            <a:ext cx="8229600" cy="3394472"/>
          </a:xfrm>
          <a:prstGeom prst="rect">
            <a:avLst/>
          </a:prstGeom>
        </p:spPr>
        <p:txBody>
          <a:bodyPr/>
          <a:lstStyle/>
          <a:p>
            <a:pPr marL="244475" indent="-244475" defTabSz="321310">
              <a:spcBef>
                <a:spcPts val="2300"/>
              </a:spcBef>
              <a:buSzPct val="145000"/>
              <a:buFontTx/>
              <a:defRPr sz="1760">
                <a:latin typeface="Helvetica Neue"/>
                <a:ea typeface="Helvetica Neue"/>
                <a:cs typeface="Helvetica Neue"/>
                <a:sym typeface="Helvetica Neue"/>
              </a:defRPr>
            </a:pPr>
            <a:r>
              <a:t>Very widely used time series database system</a:t>
            </a:r>
          </a:p>
          <a:p>
            <a:pPr marL="244475" indent="-244475" defTabSz="321310">
              <a:spcBef>
                <a:spcPts val="2300"/>
              </a:spcBef>
              <a:buSzPct val="145000"/>
              <a:buFontTx/>
              <a:defRPr sz="1760">
                <a:latin typeface="Helvetica Neue"/>
                <a:ea typeface="Helvetica Neue"/>
                <a:cs typeface="Helvetica Neue"/>
                <a:sym typeface="Helvetica Neue"/>
              </a:defRPr>
            </a:pPr>
            <a:r>
              <a:t>Powerful monitoring tool that stores numeric time series data</a:t>
            </a:r>
          </a:p>
          <a:p>
            <a:pPr marL="244475" indent="-244475" defTabSz="321310">
              <a:spcBef>
                <a:spcPts val="2300"/>
              </a:spcBef>
              <a:buSzPct val="145000"/>
              <a:buFontTx/>
              <a:defRPr sz="1760">
                <a:latin typeface="Helvetica Neue"/>
                <a:ea typeface="Helvetica Neue"/>
                <a:cs typeface="Helvetica Neue"/>
                <a:sym typeface="Helvetica Neue"/>
              </a:defRPr>
            </a:pPr>
            <a:r>
              <a:t>Can display the stored data on demand via its Graphite-web interface at a fair speed</a:t>
            </a:r>
          </a:p>
          <a:p>
            <a:pPr marL="244475" indent="-244475" defTabSz="321310">
              <a:spcBef>
                <a:spcPts val="2300"/>
              </a:spcBef>
              <a:buSzPct val="145000"/>
              <a:buFontTx/>
              <a:defRPr sz="1760">
                <a:latin typeface="Helvetica Neue"/>
                <a:ea typeface="Helvetica Neue"/>
                <a:cs typeface="Helvetica Neue"/>
                <a:sym typeface="Helvetica Neue"/>
              </a:defRPr>
            </a:pPr>
            <a:r>
              <a:t>Most of the time used as a system, network and application performance metric store</a:t>
            </a:r>
          </a:p>
          <a:p>
            <a:pPr marL="244475" indent="-244475" defTabSz="321310">
              <a:spcBef>
                <a:spcPts val="2300"/>
              </a:spcBef>
              <a:buSzPct val="145000"/>
              <a:buFontTx/>
              <a:defRPr sz="1760">
                <a:latin typeface="Helvetica Neue"/>
                <a:ea typeface="Helvetica Neue"/>
                <a:cs typeface="Helvetica Neue"/>
                <a:sym typeface="Helvetica Neue"/>
              </a:defRPr>
            </a:pPr>
            <a:r>
              <a:t>Big companies such as Booking.com, Reddit and GitHub use it on a daily basis to be able to easily detect outage on their architecture</a:t>
            </a:r>
          </a:p>
        </p:txBody>
      </p:sp>
      <p:sp>
        <p:nvSpPr>
          <p:cNvPr id="18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457200" y="205978"/>
            <a:ext cx="8229600" cy="1099792"/>
          </a:xfrm>
          <a:prstGeom prst="rect">
            <a:avLst/>
          </a:prstGeom>
        </p:spPr>
        <p:txBody>
          <a:bodyPr/>
          <a:lstStyle>
            <a:lvl1pPr defTabSz="403097">
              <a:defRPr sz="5520">
                <a:latin typeface="Helvetica Neue Medium"/>
                <a:ea typeface="Helvetica Neue Medium"/>
                <a:cs typeface="Helvetica Neue Medium"/>
                <a:sym typeface="Helvetica Neue Medium"/>
              </a:defRPr>
            </a:lvl1pPr>
          </a:lstStyle>
          <a:p>
            <a:pPr/>
            <a:r>
              <a:t>Main presentation topics</a:t>
            </a:r>
          </a:p>
        </p:txBody>
      </p:sp>
      <p:sp>
        <p:nvSpPr>
          <p:cNvPr id="104" name="Content Placeholder 2"/>
          <p:cNvSpPr txBox="1"/>
          <p:nvPr>
            <p:ph type="body" idx="1"/>
          </p:nvPr>
        </p:nvSpPr>
        <p:spPr>
          <a:xfrm>
            <a:off x="457200" y="1363415"/>
            <a:ext cx="8229600" cy="3231208"/>
          </a:xfrm>
          <a:prstGeom prst="rect">
            <a:avLst/>
          </a:prstGeom>
        </p:spPr>
        <p:txBody>
          <a:bodyPr/>
          <a:lstStyle/>
          <a:p>
            <a:pPr marL="213359" indent="-213359" defTabSz="280415">
              <a:spcBef>
                <a:spcPts val="2000"/>
              </a:spcBef>
              <a:buSzPct val="145000"/>
              <a:buFontTx/>
              <a:defRPr sz="1536">
                <a:latin typeface="Helvetica Neue"/>
                <a:ea typeface="Helvetica Neue"/>
                <a:cs typeface="Helvetica Neue"/>
                <a:sym typeface="Helvetica Neue"/>
              </a:defRPr>
            </a:pPr>
            <a:r>
              <a:t>Relational vs Tagset data model</a:t>
            </a:r>
          </a:p>
          <a:p>
            <a:pPr marL="213359" indent="-213359" defTabSz="280415">
              <a:spcBef>
                <a:spcPts val="2000"/>
              </a:spcBef>
              <a:buSzPct val="145000"/>
              <a:buFontTx/>
              <a:defRPr sz="1536">
                <a:latin typeface="Helvetica Neue"/>
                <a:ea typeface="Helvetica Neue"/>
                <a:cs typeface="Helvetica Neue"/>
                <a:sym typeface="Helvetica Neue"/>
              </a:defRPr>
            </a:pPr>
            <a:r>
              <a:t>What is a time series database and some of the current available options</a:t>
            </a:r>
          </a:p>
          <a:p>
            <a:pPr marL="213359" indent="-213359" defTabSz="280415">
              <a:spcBef>
                <a:spcPts val="2000"/>
              </a:spcBef>
              <a:buSzPct val="145000"/>
              <a:buFontTx/>
              <a:defRPr sz="1536">
                <a:latin typeface="Helvetica Neue"/>
                <a:ea typeface="Helvetica Neue"/>
                <a:cs typeface="Helvetica Neue"/>
                <a:sym typeface="Helvetica Neue"/>
              </a:defRPr>
            </a:pPr>
            <a:r>
              <a:t>InfluxDB compared to other time series databases</a:t>
            </a:r>
          </a:p>
          <a:p>
            <a:pPr marL="213359" indent="-213359" defTabSz="280415">
              <a:spcBef>
                <a:spcPts val="2000"/>
              </a:spcBef>
              <a:buSzPct val="145000"/>
              <a:buFontTx/>
              <a:defRPr sz="1536">
                <a:latin typeface="Helvetica Neue"/>
                <a:ea typeface="Helvetica Neue"/>
                <a:cs typeface="Helvetica Neue"/>
                <a:sym typeface="Helvetica Neue"/>
              </a:defRPr>
            </a:pPr>
            <a:r>
              <a:t>Setup of Couchbase, anyplace and influxDB</a:t>
            </a:r>
          </a:p>
          <a:p>
            <a:pPr marL="213359" indent="-213359" defTabSz="280415">
              <a:spcBef>
                <a:spcPts val="2000"/>
              </a:spcBef>
              <a:buSzPct val="145000"/>
              <a:buFontTx/>
              <a:defRPr sz="1536">
                <a:latin typeface="Helvetica Neue"/>
                <a:ea typeface="Helvetica Neue"/>
                <a:cs typeface="Helvetica Neue"/>
                <a:sym typeface="Helvetica Neue"/>
              </a:defRPr>
            </a:pPr>
            <a:r>
              <a:t>Api Usage</a:t>
            </a:r>
          </a:p>
          <a:p>
            <a:pPr marL="213359" indent="-213359" defTabSz="280415">
              <a:spcBef>
                <a:spcPts val="2000"/>
              </a:spcBef>
              <a:buSzPct val="145000"/>
              <a:buFontTx/>
              <a:defRPr sz="1536">
                <a:latin typeface="Helvetica Neue"/>
                <a:ea typeface="Helvetica Neue"/>
                <a:cs typeface="Helvetica Neue"/>
                <a:sym typeface="Helvetica Neue"/>
              </a:defRPr>
            </a:pPr>
            <a:r>
              <a:t>Security issues</a:t>
            </a:r>
          </a:p>
          <a:p>
            <a:pPr marL="213359" indent="-213359" defTabSz="280415">
              <a:spcBef>
                <a:spcPts val="2000"/>
              </a:spcBef>
              <a:buSzPct val="145000"/>
              <a:buFontTx/>
              <a:defRPr sz="1536">
                <a:latin typeface="Helvetica Neue"/>
                <a:ea typeface="Helvetica Neue"/>
                <a:cs typeface="Helvetica Neue"/>
                <a:sym typeface="Helvetica Neue"/>
              </a:defRPr>
            </a:pPr>
            <a:r>
              <a:t>InfluxDB Tutorial</a:t>
            </a:r>
          </a:p>
        </p:txBody>
      </p:sp>
      <p:sp>
        <p:nvSpPr>
          <p:cNvPr id="105"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Why choose Graphite?</a:t>
            </a:r>
          </a:p>
        </p:txBody>
      </p:sp>
      <p:sp>
        <p:nvSpPr>
          <p:cNvPr id="192" name="Content Placeholder 2"/>
          <p:cNvSpPr txBox="1"/>
          <p:nvPr>
            <p:ph type="body" idx="1"/>
          </p:nvPr>
        </p:nvSpPr>
        <p:spPr>
          <a:xfrm>
            <a:off x="457200" y="1200151"/>
            <a:ext cx="8229600" cy="3394472"/>
          </a:xfrm>
          <a:prstGeom prst="rect">
            <a:avLst/>
          </a:prstGeom>
        </p:spPr>
        <p:txBody>
          <a:bodyPr/>
          <a:lstStyle/>
          <a:p>
            <a:pPr marL="324485" indent="-324485" defTabSz="426466">
              <a:spcBef>
                <a:spcPts val="3000"/>
              </a:spcBef>
              <a:buSzPct val="145000"/>
              <a:buFontTx/>
              <a:defRPr sz="2336">
                <a:latin typeface="Helvetica Neue"/>
                <a:ea typeface="Helvetica Neue"/>
                <a:cs typeface="Helvetica Neue"/>
                <a:sym typeface="Helvetica Neue"/>
              </a:defRPr>
            </a:pPr>
            <a:r>
              <a:t>Built to deal with numeric data</a:t>
            </a:r>
          </a:p>
          <a:p>
            <a:pPr marL="324485" indent="-324485" defTabSz="426466">
              <a:spcBef>
                <a:spcPts val="3000"/>
              </a:spcBef>
              <a:buSzPct val="145000"/>
              <a:buFontTx/>
              <a:defRPr sz="2336">
                <a:latin typeface="Helvetica Neue"/>
                <a:ea typeface="Helvetica Neue"/>
                <a:cs typeface="Helvetica Neue"/>
                <a:sym typeface="Helvetica Neue"/>
              </a:defRPr>
            </a:pPr>
            <a:r>
              <a:t>Graphite Web is an interface for developers to monitor their application</a:t>
            </a:r>
          </a:p>
          <a:p>
            <a:pPr marL="324485" indent="-324485" defTabSz="426466">
              <a:spcBef>
                <a:spcPts val="3000"/>
              </a:spcBef>
              <a:buSzPct val="145000"/>
              <a:buFontTx/>
              <a:defRPr sz="2336">
                <a:latin typeface="Helvetica Neue"/>
                <a:ea typeface="Helvetica Neue"/>
                <a:cs typeface="Helvetica Neue"/>
                <a:sym typeface="Helvetica Neue"/>
              </a:defRPr>
            </a:pPr>
            <a:r>
              <a:t>Connects with a lot of tools natively</a:t>
            </a:r>
          </a:p>
          <a:p>
            <a:pPr marL="324485" indent="-324485" defTabSz="426466">
              <a:spcBef>
                <a:spcPts val="3000"/>
              </a:spcBef>
              <a:buSzPct val="145000"/>
              <a:buFontTx/>
              <a:defRPr sz="2336">
                <a:latin typeface="Helvetica Neue"/>
                <a:ea typeface="Helvetica Neue"/>
                <a:cs typeface="Helvetica Neue"/>
                <a:sym typeface="Helvetica Neue"/>
              </a:defRPr>
            </a:pPr>
            <a:r>
              <a:t>Makes it easy for developers to connect with their existing infrastructure </a:t>
            </a:r>
          </a:p>
        </p:txBody>
      </p:sp>
      <p:sp>
        <p:nvSpPr>
          <p:cNvPr id="19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7" name="Screenshot 2019-11-23 at 18.42.26.jpg" descr="Screenshot 2019-11-23 at 18.42.26.jpg"/>
          <p:cNvPicPr>
            <a:picLocks noChangeAspect="1"/>
          </p:cNvPicPr>
          <p:nvPr/>
        </p:nvPicPr>
        <p:blipFill>
          <a:blip r:embed="rId2">
            <a:extLst/>
          </a:blip>
          <a:stretch>
            <a:fillRect/>
          </a:stretch>
        </p:blipFill>
        <p:spPr>
          <a:xfrm>
            <a:off x="962341" y="269819"/>
            <a:ext cx="7219318" cy="4603862"/>
          </a:xfrm>
          <a:prstGeom prst="rect">
            <a:avLst/>
          </a:prstGeom>
          <a:ln w="12700">
            <a:miter lim="400000"/>
          </a:ln>
        </p:spPr>
      </p:pic>
      <p:sp>
        <p:nvSpPr>
          <p:cNvPr id="198"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Screenshot 2019-11-23 at 18.42.48.jpg" descr="Screenshot 2019-11-23 at 18.42.48.jpg"/>
          <p:cNvPicPr>
            <a:picLocks noChangeAspect="1"/>
          </p:cNvPicPr>
          <p:nvPr/>
        </p:nvPicPr>
        <p:blipFill>
          <a:blip r:embed="rId2">
            <a:extLst/>
          </a:blip>
          <a:stretch>
            <a:fillRect/>
          </a:stretch>
        </p:blipFill>
        <p:spPr>
          <a:xfrm>
            <a:off x="998889" y="32676"/>
            <a:ext cx="7306151" cy="4818600"/>
          </a:xfrm>
          <a:prstGeom prst="rect">
            <a:avLst/>
          </a:prstGeom>
          <a:ln w="12700">
            <a:miter lim="400000"/>
          </a:ln>
        </p:spPr>
      </p:pic>
      <p:sp>
        <p:nvSpPr>
          <p:cNvPr id="202"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Screenshot 2019-11-23 at 18.43.26.jpg" descr="Screenshot 2019-11-23 at 18.43.26.jpg"/>
          <p:cNvPicPr>
            <a:picLocks noChangeAspect="1"/>
          </p:cNvPicPr>
          <p:nvPr/>
        </p:nvPicPr>
        <p:blipFill>
          <a:blip r:embed="rId2">
            <a:extLst/>
          </a:blip>
          <a:stretch>
            <a:fillRect/>
          </a:stretch>
        </p:blipFill>
        <p:spPr>
          <a:xfrm>
            <a:off x="1014797" y="276136"/>
            <a:ext cx="7114406" cy="4591228"/>
          </a:xfrm>
          <a:prstGeom prst="rect">
            <a:avLst/>
          </a:prstGeom>
          <a:ln w="12700">
            <a:miter lim="400000"/>
          </a:ln>
        </p:spPr>
      </p:pic>
      <p:sp>
        <p:nvSpPr>
          <p:cNvPr id="20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TimescaleDB</a:t>
            </a:r>
          </a:p>
        </p:txBody>
      </p:sp>
      <p:sp>
        <p:nvSpPr>
          <p:cNvPr id="209" name="Content Placeholder 2"/>
          <p:cNvSpPr txBox="1"/>
          <p:nvPr>
            <p:ph type="body" idx="1"/>
          </p:nvPr>
        </p:nvSpPr>
        <p:spPr>
          <a:xfrm>
            <a:off x="457200" y="1200151"/>
            <a:ext cx="8229600" cy="3394472"/>
          </a:xfrm>
          <a:prstGeom prst="rect">
            <a:avLst/>
          </a:prstGeom>
        </p:spPr>
        <p:txBody>
          <a:bodyPr/>
          <a:lstStyle/>
          <a:p>
            <a:pPr marL="293370" indent="-293370" defTabSz="385572">
              <a:spcBef>
                <a:spcPts val="2700"/>
              </a:spcBef>
              <a:buSzPct val="145000"/>
              <a:buFontTx/>
              <a:defRPr sz="2112">
                <a:latin typeface="Helvetica Neue"/>
                <a:ea typeface="Helvetica Neue"/>
                <a:cs typeface="Helvetica Neue"/>
                <a:sym typeface="Helvetica Neue"/>
              </a:defRPr>
            </a:pPr>
            <a:r>
              <a:t>Open-sourced </a:t>
            </a:r>
          </a:p>
          <a:p>
            <a:pPr marL="293370" indent="-293370" defTabSz="385572">
              <a:spcBef>
                <a:spcPts val="2700"/>
              </a:spcBef>
              <a:buSzPct val="145000"/>
              <a:buFontTx/>
              <a:defRPr sz="2112">
                <a:latin typeface="Helvetica Neue"/>
                <a:ea typeface="Helvetica Neue"/>
                <a:cs typeface="Helvetica Neue"/>
                <a:sym typeface="Helvetica Neue"/>
              </a:defRPr>
            </a:pPr>
            <a:r>
              <a:t>Based on SQL premises</a:t>
            </a:r>
          </a:p>
          <a:p>
            <a:pPr marL="293370" indent="-293370" defTabSz="385572">
              <a:spcBef>
                <a:spcPts val="2700"/>
              </a:spcBef>
              <a:buSzPct val="145000"/>
              <a:buFontTx/>
              <a:defRPr sz="2112">
                <a:latin typeface="Helvetica Neue"/>
                <a:ea typeface="Helvetica Neue"/>
                <a:cs typeface="Helvetica Neue"/>
                <a:sym typeface="Helvetica Neue"/>
              </a:defRPr>
            </a:pPr>
            <a:r>
              <a:t>Very large set of supported programming languages </a:t>
            </a:r>
          </a:p>
          <a:p>
            <a:pPr marL="293370" indent="-293370" defTabSz="385572">
              <a:spcBef>
                <a:spcPts val="2700"/>
              </a:spcBef>
              <a:buSzPct val="145000"/>
              <a:buFontTx/>
              <a:defRPr sz="2112">
                <a:latin typeface="Helvetica Neue"/>
                <a:ea typeface="Helvetica Neue"/>
                <a:cs typeface="Helvetica Neue"/>
                <a:sym typeface="Helvetica Neue"/>
              </a:defRPr>
            </a:pPr>
            <a:r>
              <a:t>Directly tied with PostgresSQL</a:t>
            </a:r>
          </a:p>
          <a:p>
            <a:pPr marL="293370" indent="-293370" defTabSz="385572">
              <a:spcBef>
                <a:spcPts val="2700"/>
              </a:spcBef>
              <a:buSzPct val="145000"/>
              <a:buFontTx/>
              <a:defRPr sz="2112">
                <a:latin typeface="Helvetica Neue"/>
                <a:ea typeface="Helvetica Neue"/>
                <a:cs typeface="Helvetica Neue"/>
                <a:sym typeface="Helvetica Neue"/>
              </a:defRPr>
            </a:pPr>
            <a:r>
              <a:t>Offers a unique set of time series related operations (like fast ingest)</a:t>
            </a:r>
          </a:p>
        </p:txBody>
      </p:sp>
      <p:sp>
        <p:nvSpPr>
          <p:cNvPr id="21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prstGeom prst="rect">
            <a:avLst/>
          </a:prstGeom>
        </p:spPr>
        <p:txBody>
          <a:bodyPr/>
          <a:lstStyle>
            <a:lvl1pPr defTabSz="368045">
              <a:defRPr sz="5040">
                <a:latin typeface="Helvetica Neue Medium"/>
                <a:ea typeface="Helvetica Neue Medium"/>
                <a:cs typeface="Helvetica Neue Medium"/>
                <a:sym typeface="Helvetica Neue Medium"/>
              </a:defRPr>
            </a:lvl1pPr>
          </a:lstStyle>
          <a:p>
            <a:pPr/>
            <a:r>
              <a:t>Why choose TimescaleDB?</a:t>
            </a:r>
          </a:p>
        </p:txBody>
      </p:sp>
      <p:sp>
        <p:nvSpPr>
          <p:cNvPr id="214" name="Content Placeholder 2"/>
          <p:cNvSpPr txBox="1"/>
          <p:nvPr>
            <p:ph type="body" idx="1"/>
          </p:nvPr>
        </p:nvSpPr>
        <p:spPr>
          <a:xfrm>
            <a:off x="457200" y="1200151"/>
            <a:ext cx="8229600" cy="3394472"/>
          </a:xfrm>
          <a:prstGeom prst="rect">
            <a:avLst/>
          </a:prstGeom>
        </p:spPr>
        <p:txBody>
          <a:bodyPr/>
          <a:lstStyle/>
          <a:p>
            <a:pPr marL="244475" indent="-244475" defTabSz="321310">
              <a:spcBef>
                <a:spcPts val="2300"/>
              </a:spcBef>
              <a:buSzPct val="145000"/>
              <a:buFontTx/>
              <a:defRPr sz="1760">
                <a:latin typeface="Helvetica Neue"/>
                <a:ea typeface="Helvetica Neue"/>
                <a:cs typeface="Helvetica Neue"/>
                <a:sym typeface="Helvetica Neue"/>
              </a:defRPr>
            </a:pPr>
            <a:r>
              <a:t>Supports the SQL language natively</a:t>
            </a:r>
          </a:p>
          <a:p>
            <a:pPr marL="244475" indent="-244475" defTabSz="321310">
              <a:spcBef>
                <a:spcPts val="2300"/>
              </a:spcBef>
              <a:buSzPct val="145000"/>
              <a:buFontTx/>
              <a:defRPr sz="1760">
                <a:latin typeface="Helvetica Neue"/>
                <a:ea typeface="Helvetica Neue"/>
                <a:cs typeface="Helvetica Neue"/>
                <a:sym typeface="Helvetica Neue"/>
              </a:defRPr>
            </a:pPr>
            <a:r>
              <a:t>No need to learn a new language</a:t>
            </a:r>
          </a:p>
          <a:p>
            <a:pPr marL="244475" indent="-244475" defTabSz="321310">
              <a:spcBef>
                <a:spcPts val="2300"/>
              </a:spcBef>
              <a:buSzPct val="145000"/>
              <a:buFontTx/>
              <a:defRPr sz="1760">
                <a:latin typeface="Helvetica Neue"/>
                <a:ea typeface="Helvetica Neue"/>
                <a:cs typeface="Helvetica Neue"/>
                <a:sym typeface="Helvetica Neue"/>
              </a:defRPr>
            </a:pPr>
            <a:r>
              <a:t>Big companies rely on SQL-constraint systems in order to ensure system reliability and accessibility</a:t>
            </a:r>
          </a:p>
          <a:p>
            <a:pPr marL="244475" indent="-244475" defTabSz="321310">
              <a:spcBef>
                <a:spcPts val="2300"/>
              </a:spcBef>
              <a:buSzPct val="145000"/>
              <a:buFontTx/>
              <a:defRPr sz="1760">
                <a:latin typeface="Helvetica Neue"/>
                <a:ea typeface="Helvetica Neue"/>
                <a:cs typeface="Helvetica Neue"/>
                <a:sym typeface="Helvetica Neue"/>
              </a:defRPr>
            </a:pPr>
            <a:r>
              <a:t>Drawbacks: </a:t>
            </a:r>
            <a:br/>
            <a:r>
              <a:t>1. Quickly reaches disk bandwidth limit, which can be lifted by using more expensive disks with higher read / write bandwidth such as high-end SSDs</a:t>
            </a:r>
            <a:br/>
            <a:r>
              <a:t>2. Requires much more storage space comparing to VictoriaMetrics and InfluxDB for storing the same amount of data points</a:t>
            </a:r>
          </a:p>
        </p:txBody>
      </p:sp>
      <p:sp>
        <p:nvSpPr>
          <p:cNvPr id="21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oter Placeholder 3"/>
          <p:cNvSpPr txBox="1"/>
          <p:nvPr/>
        </p:nvSpPr>
        <p:spPr>
          <a:xfrm>
            <a:off x="3169920" y="4680664"/>
            <a:ext cx="2804161" cy="447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https://www.cs.ucy.ac.cy/courses/EPL646</a:t>
            </a:r>
          </a:p>
        </p:txBody>
      </p:sp>
      <p:sp>
        <p:nvSpPr>
          <p:cNvPr id="219"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0" name="Screenshot 2019-11-23 at 19.12.27.jpg" descr="Screenshot 2019-11-23 at 19.12.27.jpg"/>
          <p:cNvPicPr>
            <a:picLocks noChangeAspect="1"/>
          </p:cNvPicPr>
          <p:nvPr/>
        </p:nvPicPr>
        <p:blipFill>
          <a:blip r:embed="rId2">
            <a:extLst/>
          </a:blip>
          <a:stretch>
            <a:fillRect/>
          </a:stretch>
        </p:blipFill>
        <p:spPr>
          <a:xfrm>
            <a:off x="153589" y="402654"/>
            <a:ext cx="8836822" cy="4660517"/>
          </a:xfrm>
          <a:prstGeom prst="rect">
            <a:avLst/>
          </a:prstGeom>
          <a:ln w="12700">
            <a:miter lim="400000"/>
          </a:ln>
        </p:spPr>
      </p:pic>
      <p:sp>
        <p:nvSpPr>
          <p:cNvPr id="22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Screenshot 2019-11-23 at 20.00.30.jpg" descr="Screenshot 2019-11-23 at 20.00.30.jpg"/>
          <p:cNvPicPr>
            <a:picLocks noChangeAspect="1"/>
          </p:cNvPicPr>
          <p:nvPr/>
        </p:nvPicPr>
        <p:blipFill>
          <a:blip r:embed="rId2">
            <a:extLst/>
          </a:blip>
          <a:stretch>
            <a:fillRect/>
          </a:stretch>
        </p:blipFill>
        <p:spPr>
          <a:xfrm>
            <a:off x="2262174" y="0"/>
            <a:ext cx="4968231" cy="5143501"/>
          </a:xfrm>
          <a:prstGeom prst="rect">
            <a:avLst/>
          </a:prstGeom>
          <a:ln w="12700">
            <a:miter lim="400000"/>
          </a:ln>
        </p:spPr>
      </p:pic>
      <p:sp>
        <p:nvSpPr>
          <p:cNvPr id="22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OpenTSDB</a:t>
            </a:r>
          </a:p>
        </p:txBody>
      </p:sp>
      <p:sp>
        <p:nvSpPr>
          <p:cNvPr id="228" name="Content Placeholder 2"/>
          <p:cNvSpPr txBox="1"/>
          <p:nvPr>
            <p:ph type="body" idx="1"/>
          </p:nvPr>
        </p:nvSpPr>
        <p:spPr>
          <a:xfrm>
            <a:off x="457200" y="1200151"/>
            <a:ext cx="8229600" cy="3394472"/>
          </a:xfrm>
          <a:prstGeom prst="rect">
            <a:avLst/>
          </a:prstGeom>
        </p:spPr>
        <p:txBody>
          <a:bodyPr/>
          <a:lstStyle/>
          <a:p>
            <a:pPr marL="364489" indent="-364489" defTabSz="479044">
              <a:spcBef>
                <a:spcPts val="3400"/>
              </a:spcBef>
              <a:buSzPct val="145000"/>
              <a:buFontTx/>
              <a:defRPr sz="2624">
                <a:latin typeface="Helvetica Neue"/>
                <a:ea typeface="Helvetica Neue"/>
                <a:cs typeface="Helvetica Neue"/>
                <a:sym typeface="Helvetica Neue"/>
              </a:defRPr>
            </a:pPr>
            <a:r>
              <a:t>Able to store hundreds of billions of data rows over distributed instances of TSD servers</a:t>
            </a:r>
          </a:p>
          <a:p>
            <a:pPr marL="364489" indent="-364489" defTabSz="479044">
              <a:spcBef>
                <a:spcPts val="3400"/>
              </a:spcBef>
              <a:buSzPct val="145000"/>
              <a:buFontTx/>
              <a:defRPr sz="2624">
                <a:latin typeface="Helvetica Neue"/>
                <a:ea typeface="Helvetica Neue"/>
                <a:cs typeface="Helvetica Neue"/>
                <a:sym typeface="Helvetica Neue"/>
              </a:defRPr>
            </a:pPr>
            <a:r>
              <a:t>Schema free database built on Apache HBase</a:t>
            </a:r>
          </a:p>
          <a:p>
            <a:pPr marL="364489" indent="-364489" defTabSz="479044">
              <a:spcBef>
                <a:spcPts val="3400"/>
              </a:spcBef>
              <a:buSzPct val="145000"/>
              <a:buFontTx/>
              <a:defRPr sz="2624">
                <a:latin typeface="Helvetica Neue"/>
                <a:ea typeface="Helvetica Neue"/>
                <a:cs typeface="Helvetica Neue"/>
                <a:sym typeface="Helvetica Neue"/>
              </a:defRPr>
            </a:pPr>
            <a:r>
              <a:t>HBase is a non-relational management system written to handle big tables storage in an elegant and efficient way</a:t>
            </a:r>
          </a:p>
        </p:txBody>
      </p:sp>
      <p:sp>
        <p:nvSpPr>
          <p:cNvPr id="229"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Why choose OpenTSDB?</a:t>
            </a:r>
          </a:p>
        </p:txBody>
      </p:sp>
      <p:sp>
        <p:nvSpPr>
          <p:cNvPr id="233" name="Content Placeholder 2"/>
          <p:cNvSpPr txBox="1"/>
          <p:nvPr>
            <p:ph type="body" idx="1"/>
          </p:nvPr>
        </p:nvSpPr>
        <p:spPr>
          <a:xfrm>
            <a:off x="457200" y="1200151"/>
            <a:ext cx="8229600" cy="3394472"/>
          </a:xfrm>
          <a:prstGeom prst="rect">
            <a:avLst/>
          </a:prstGeom>
        </p:spPr>
        <p:txBody>
          <a:bodyPr/>
          <a:lstStyle/>
          <a:p>
            <a:pPr marL="364489" indent="-364489" defTabSz="479044">
              <a:spcBef>
                <a:spcPts val="3400"/>
              </a:spcBef>
              <a:buSzPct val="145000"/>
              <a:buFontTx/>
              <a:defRPr sz="2624">
                <a:latin typeface="Helvetica Neue"/>
                <a:ea typeface="Helvetica Neue"/>
                <a:cs typeface="Helvetica Neue"/>
                <a:sym typeface="Helvetica Neue"/>
              </a:defRPr>
            </a:pPr>
            <a:r>
              <a:t>Can handle several millions writes per second </a:t>
            </a:r>
          </a:p>
          <a:p>
            <a:pPr marL="364489" indent="-364489" defTabSz="479044">
              <a:spcBef>
                <a:spcPts val="3400"/>
              </a:spcBef>
              <a:buSzPct val="145000"/>
              <a:buFontTx/>
              <a:defRPr sz="2624">
                <a:latin typeface="Helvetica Neue"/>
                <a:ea typeface="Helvetica Neue"/>
                <a:cs typeface="Helvetica Neue"/>
                <a:sym typeface="Helvetica Neue"/>
              </a:defRPr>
            </a:pPr>
            <a:r>
              <a:t>Better performance than InfluxDB, when dealing with more than one million writes per second.</a:t>
            </a:r>
          </a:p>
          <a:p>
            <a:pPr marL="364489" indent="-364489" defTabSz="479044">
              <a:spcBef>
                <a:spcPts val="3400"/>
              </a:spcBef>
              <a:buSzPct val="145000"/>
              <a:buFontTx/>
              <a:defRPr sz="2624">
                <a:latin typeface="Helvetica Neue"/>
                <a:ea typeface="Helvetica Neue"/>
                <a:cs typeface="Helvetica Neue"/>
                <a:sym typeface="Helvetica Neue"/>
              </a:defRPr>
            </a:pPr>
            <a:r>
              <a:t>OpenTSDB integrates with Cassandra, BigTable, CollectD, StatsD, Chef and even Puppet for deployment management</a:t>
            </a:r>
          </a:p>
        </p:txBody>
      </p:sp>
      <p:sp>
        <p:nvSpPr>
          <p:cNvPr id="234"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Relational data model</a:t>
            </a:r>
          </a:p>
        </p:txBody>
      </p:sp>
      <p:sp>
        <p:nvSpPr>
          <p:cNvPr id="109" name="Content Placeholder 2"/>
          <p:cNvSpPr txBox="1"/>
          <p:nvPr>
            <p:ph type="body" idx="1"/>
          </p:nvPr>
        </p:nvSpPr>
        <p:spPr>
          <a:xfrm>
            <a:off x="457200" y="1200151"/>
            <a:ext cx="8229600" cy="3728145"/>
          </a:xfrm>
          <a:prstGeom prst="rect">
            <a:avLst/>
          </a:prstGeom>
        </p:spPr>
        <p:txBody>
          <a:bodyPr/>
          <a:lstStyle/>
          <a:p>
            <a:pPr marL="226695" indent="-226695" defTabSz="297941">
              <a:spcBef>
                <a:spcPts val="2100"/>
              </a:spcBef>
              <a:buSzPct val="145000"/>
              <a:buFontTx/>
              <a:defRPr sz="1632">
                <a:latin typeface="Helvetica Neue"/>
                <a:ea typeface="Helvetica Neue"/>
                <a:cs typeface="Helvetica Neue"/>
                <a:sym typeface="Helvetica Neue"/>
              </a:defRPr>
            </a:pPr>
            <a:r>
              <a:t>The database management system is responsible for describing the data structures, for storing data and retrieval procedures are responsible for answering queries</a:t>
            </a:r>
          </a:p>
          <a:p>
            <a:pPr marL="226695" indent="-226695" defTabSz="297941">
              <a:spcBef>
                <a:spcPts val="2100"/>
              </a:spcBef>
              <a:buSzPct val="145000"/>
              <a:buFontTx/>
              <a:defRPr sz="1632">
                <a:latin typeface="Helvetica Neue"/>
                <a:ea typeface="Helvetica Neue"/>
                <a:cs typeface="Helvetica Neue"/>
                <a:sym typeface="Helvetica Neue"/>
              </a:defRPr>
            </a:pPr>
            <a:r>
              <a:t>Most relational databases use the SQL data definition and query language</a:t>
            </a:r>
          </a:p>
          <a:p>
            <a:pPr marL="226695" indent="-226695" defTabSz="297941">
              <a:spcBef>
                <a:spcPts val="2100"/>
              </a:spcBef>
              <a:buSzPct val="145000"/>
              <a:buFontTx/>
              <a:defRPr sz="1632">
                <a:latin typeface="Helvetica Neue"/>
                <a:ea typeface="Helvetica Neue"/>
                <a:cs typeface="Helvetica Neue"/>
                <a:sym typeface="Helvetica Neue"/>
              </a:defRPr>
            </a:pPr>
            <a:r>
              <a:t>Each time-series measurement is recorded in its own row, with a time field followed by any number of other fields</a:t>
            </a:r>
          </a:p>
          <a:p>
            <a:pPr marL="226695" indent="-226695" defTabSz="297941">
              <a:spcBef>
                <a:spcPts val="2100"/>
              </a:spcBef>
              <a:buSzPct val="145000"/>
              <a:buFontTx/>
              <a:defRPr sz="1632">
                <a:latin typeface="Helvetica Neue"/>
                <a:ea typeface="Helvetica Neue"/>
                <a:cs typeface="Helvetica Neue"/>
                <a:sym typeface="Helvetica Neue"/>
              </a:defRPr>
            </a:pPr>
            <a:r>
              <a:t>Fields support various and more complex data types</a:t>
            </a:r>
          </a:p>
          <a:p>
            <a:pPr marL="226695" indent="-226695" defTabSz="297941">
              <a:spcBef>
                <a:spcPts val="2100"/>
              </a:spcBef>
              <a:buSzPct val="145000"/>
              <a:buFontTx/>
              <a:defRPr sz="1632">
                <a:latin typeface="Helvetica Neue"/>
                <a:ea typeface="Helvetica Neue"/>
                <a:cs typeface="Helvetica Neue"/>
                <a:sym typeface="Helvetica Neue"/>
              </a:defRPr>
            </a:pPr>
            <a:r>
              <a:t>Create indexes on any field or on multiple fields</a:t>
            </a:r>
          </a:p>
          <a:p>
            <a:pPr marL="226695" indent="-226695" defTabSz="297941">
              <a:spcBef>
                <a:spcPts val="2100"/>
              </a:spcBef>
              <a:buSzPct val="145000"/>
              <a:buFontTx/>
              <a:defRPr sz="1632">
                <a:latin typeface="Helvetica Neue"/>
                <a:ea typeface="Helvetica Neue"/>
                <a:cs typeface="Helvetica Neue"/>
                <a:sym typeface="Helvetica Neue"/>
              </a:defRPr>
            </a:pPr>
            <a:r>
              <a:t>Any of these fields can be used as a foreign key to secondary tables</a:t>
            </a:r>
          </a:p>
        </p:txBody>
      </p:sp>
      <p:sp>
        <p:nvSpPr>
          <p:cNvPr id="110"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Screenshot 2019-11-23 at 19.24.22.jpg" descr="Screenshot 2019-11-23 at 19.24.22.jpg"/>
          <p:cNvPicPr>
            <a:picLocks noChangeAspect="1"/>
          </p:cNvPicPr>
          <p:nvPr/>
        </p:nvPicPr>
        <p:blipFill>
          <a:blip r:embed="rId2">
            <a:extLst/>
          </a:blip>
          <a:stretch>
            <a:fillRect/>
          </a:stretch>
        </p:blipFill>
        <p:spPr>
          <a:xfrm>
            <a:off x="993869" y="3359"/>
            <a:ext cx="7517445" cy="4865743"/>
          </a:xfrm>
          <a:prstGeom prst="rect">
            <a:avLst/>
          </a:prstGeom>
          <a:ln w="12700">
            <a:miter lim="400000"/>
          </a:ln>
        </p:spPr>
      </p:pic>
      <p:sp>
        <p:nvSpPr>
          <p:cNvPr id="23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Screenshot 2019-11-23 at 19.24.29.jpg" descr="Screenshot 2019-11-23 at 19.24.29.jpg"/>
          <p:cNvPicPr>
            <a:picLocks noChangeAspect="1"/>
          </p:cNvPicPr>
          <p:nvPr/>
        </p:nvPicPr>
        <p:blipFill>
          <a:blip r:embed="rId2">
            <a:extLst/>
          </a:blip>
          <a:stretch>
            <a:fillRect/>
          </a:stretch>
        </p:blipFill>
        <p:spPr>
          <a:xfrm>
            <a:off x="933421" y="110956"/>
            <a:ext cx="7704080" cy="4921588"/>
          </a:xfrm>
          <a:prstGeom prst="rect">
            <a:avLst/>
          </a:prstGeom>
          <a:ln w="12700">
            <a:miter lim="400000"/>
          </a:ln>
        </p:spPr>
      </p:pic>
      <p:sp>
        <p:nvSpPr>
          <p:cNvPr id="243"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6" name="Screenshot 2019-11-23 at 19.24.40.jpg" descr="Screenshot 2019-11-23 at 19.24.40.jpg"/>
          <p:cNvPicPr>
            <a:picLocks noChangeAspect="1"/>
          </p:cNvPicPr>
          <p:nvPr/>
        </p:nvPicPr>
        <p:blipFill>
          <a:blip r:embed="rId2">
            <a:extLst/>
          </a:blip>
          <a:stretch>
            <a:fillRect/>
          </a:stretch>
        </p:blipFill>
        <p:spPr>
          <a:xfrm>
            <a:off x="690835" y="-15272"/>
            <a:ext cx="7762330" cy="4965171"/>
          </a:xfrm>
          <a:prstGeom prst="rect">
            <a:avLst/>
          </a:prstGeom>
          <a:ln w="12700">
            <a:miter lim="400000"/>
          </a:ln>
        </p:spPr>
      </p:pic>
      <p:sp>
        <p:nvSpPr>
          <p:cNvPr id="247"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VictoriaMetrics</a:t>
            </a:r>
          </a:p>
        </p:txBody>
      </p:sp>
      <p:sp>
        <p:nvSpPr>
          <p:cNvPr id="250" name="Content Placeholder 2"/>
          <p:cNvSpPr txBox="1"/>
          <p:nvPr>
            <p:ph type="body" idx="1"/>
          </p:nvPr>
        </p:nvSpPr>
        <p:spPr>
          <a:xfrm>
            <a:off x="457200" y="1200151"/>
            <a:ext cx="8229600" cy="3394472"/>
          </a:xfrm>
          <a:prstGeom prst="rect">
            <a:avLst/>
          </a:prstGeom>
        </p:spPr>
        <p:txBody>
          <a:bodyPr/>
          <a:lstStyle/>
          <a:p>
            <a:pPr marL="248920" indent="-248920" defTabSz="327152">
              <a:spcBef>
                <a:spcPts val="2300"/>
              </a:spcBef>
              <a:buSzPct val="145000"/>
              <a:buFontTx/>
              <a:defRPr sz="1792">
                <a:latin typeface="Helvetica Neue"/>
                <a:ea typeface="Helvetica Neue"/>
                <a:cs typeface="Helvetica Neue"/>
                <a:sym typeface="Helvetica Neue"/>
              </a:defRPr>
            </a:pPr>
            <a:r>
              <a:t>Supports native PromQL (doesn’t support SQL)</a:t>
            </a:r>
          </a:p>
          <a:p>
            <a:pPr marL="248920" indent="-248920" defTabSz="327152">
              <a:spcBef>
                <a:spcPts val="2300"/>
              </a:spcBef>
              <a:buSzPct val="145000"/>
              <a:buFontTx/>
              <a:defRPr sz="1792">
                <a:latin typeface="Helvetica Neue"/>
                <a:ea typeface="Helvetica Neue"/>
                <a:cs typeface="Helvetica Neue"/>
                <a:sym typeface="Helvetica Neue"/>
              </a:defRPr>
            </a:pPr>
            <a:r>
              <a:t>Supports wide range of retention periods starting from 1 month</a:t>
            </a:r>
          </a:p>
          <a:p>
            <a:pPr marL="248920" indent="-248920" defTabSz="327152">
              <a:spcBef>
                <a:spcPts val="2300"/>
              </a:spcBef>
              <a:buSzPct val="145000"/>
              <a:buFontTx/>
              <a:defRPr sz="1792">
                <a:latin typeface="Helvetica Neue"/>
                <a:ea typeface="Helvetica Neue"/>
                <a:cs typeface="Helvetica Neue"/>
                <a:sym typeface="Helvetica Neue"/>
              </a:defRPr>
            </a:pPr>
            <a:r>
              <a:t>Compresses on-disk data better than competitors (according to their website), which means it can handle longer retentions without downsampling</a:t>
            </a:r>
          </a:p>
          <a:p>
            <a:pPr marL="248920" indent="-248920" defTabSz="327152">
              <a:spcBef>
                <a:spcPts val="2300"/>
              </a:spcBef>
              <a:buSzPct val="145000"/>
              <a:buFontTx/>
              <a:defRPr sz="1792">
                <a:latin typeface="Helvetica Neue"/>
                <a:ea typeface="Helvetica Neue"/>
                <a:cs typeface="Helvetica Neue"/>
                <a:sym typeface="Helvetica Neue"/>
              </a:defRPr>
            </a:pPr>
            <a:r>
              <a:t>Excels on heavy queries over thousands of metrics with millions of data points</a:t>
            </a:r>
          </a:p>
          <a:p>
            <a:pPr marL="248920" indent="-248920" defTabSz="327152">
              <a:spcBef>
                <a:spcPts val="2300"/>
              </a:spcBef>
              <a:buSzPct val="145000"/>
              <a:buFontTx/>
              <a:defRPr sz="1792">
                <a:latin typeface="Helvetica Neue"/>
                <a:ea typeface="Helvetica Neue"/>
                <a:cs typeface="Helvetica Neue"/>
                <a:sym typeface="Helvetica Neue"/>
              </a:defRPr>
            </a:pPr>
            <a:r>
              <a:t>Open Source under Apache2 license</a:t>
            </a:r>
          </a:p>
        </p:txBody>
      </p:sp>
      <p:sp>
        <p:nvSpPr>
          <p:cNvPr id="251"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prstGeom prst="rect">
            <a:avLst/>
          </a:prstGeom>
        </p:spPr>
        <p:txBody>
          <a:bodyPr/>
          <a:lstStyle>
            <a:lvl1pPr defTabSz="344677">
              <a:defRPr sz="4719">
                <a:latin typeface="Helvetica Neue Medium"/>
                <a:ea typeface="Helvetica Neue Medium"/>
                <a:cs typeface="Helvetica Neue Medium"/>
                <a:sym typeface="Helvetica Neue Medium"/>
              </a:defRPr>
            </a:lvl1pPr>
          </a:lstStyle>
          <a:p>
            <a:pPr/>
            <a:r>
              <a:t>Why choose VictoriaMetrics?</a:t>
            </a:r>
          </a:p>
        </p:txBody>
      </p:sp>
      <p:sp>
        <p:nvSpPr>
          <p:cNvPr id="255" name="Content Placeholder 2"/>
          <p:cNvSpPr txBox="1"/>
          <p:nvPr>
            <p:ph type="body" idx="1"/>
          </p:nvPr>
        </p:nvSpPr>
        <p:spPr>
          <a:xfrm>
            <a:off x="457200" y="1200151"/>
            <a:ext cx="8229600" cy="3668763"/>
          </a:xfrm>
          <a:prstGeom prst="rect">
            <a:avLst/>
          </a:prstGeom>
        </p:spPr>
        <p:txBody>
          <a:bodyPr/>
          <a:lstStyle/>
          <a:p>
            <a:pPr marL="200025" indent="-200025" defTabSz="262889">
              <a:spcBef>
                <a:spcPts val="1800"/>
              </a:spcBef>
              <a:buSzPct val="145000"/>
              <a:buFontTx/>
              <a:defRPr sz="1440">
                <a:latin typeface="Helvetica Neue"/>
                <a:ea typeface="Helvetica Neue"/>
                <a:cs typeface="Helvetica Neue"/>
                <a:sym typeface="Helvetica Neue"/>
              </a:defRPr>
            </a:pPr>
            <a:r>
              <a:t>Requires fewer hardware resources (RAM, CPU, storage) which allows for saving hardware costs</a:t>
            </a:r>
          </a:p>
          <a:p>
            <a:pPr marL="200025" indent="-200025" defTabSz="262889">
              <a:spcBef>
                <a:spcPts val="1800"/>
              </a:spcBef>
              <a:buSzPct val="145000"/>
              <a:buFontTx/>
              <a:defRPr sz="1440">
                <a:latin typeface="Helvetica Neue"/>
                <a:ea typeface="Helvetica Neue"/>
                <a:cs typeface="Helvetica Neue"/>
                <a:sym typeface="Helvetica Neue"/>
              </a:defRPr>
            </a:pPr>
            <a:r>
              <a:t>Outperforms InfluxDB and TimescaleDB on data ingestion</a:t>
            </a:r>
          </a:p>
          <a:p>
            <a:pPr marL="200025" indent="-200025" defTabSz="262889">
              <a:spcBef>
                <a:spcPts val="1800"/>
              </a:spcBef>
              <a:buSzPct val="145000"/>
              <a:buFontTx/>
              <a:defRPr sz="1440">
                <a:latin typeface="Helvetica Neue"/>
                <a:ea typeface="Helvetica Neue"/>
                <a:cs typeface="Helvetica Neue"/>
                <a:sym typeface="Helvetica Neue"/>
              </a:defRPr>
            </a:pPr>
            <a:r>
              <a:t>VictoriaMetrics has the best optimization for disk IO bandwidth usage, compared to InfluxDB and TimescaleDB.</a:t>
            </a:r>
          </a:p>
          <a:p>
            <a:pPr marL="200025" indent="-200025" defTabSz="262889">
              <a:spcBef>
                <a:spcPts val="1800"/>
              </a:spcBef>
              <a:buSzPct val="145000"/>
              <a:buFontTx/>
              <a:defRPr sz="1440">
                <a:latin typeface="Helvetica Neue"/>
                <a:ea typeface="Helvetica Neue"/>
                <a:cs typeface="Helvetica Neue"/>
                <a:sym typeface="Helvetica Neue"/>
              </a:defRPr>
            </a:pPr>
            <a:r>
              <a:t>VictoriaMetrics provides better vertical scalability for both data ingestion and querying, compared to InfluxDB and TimescaleDB</a:t>
            </a:r>
          </a:p>
          <a:p>
            <a:pPr marL="200025" indent="-200025" defTabSz="262889">
              <a:spcBef>
                <a:spcPts val="1800"/>
              </a:spcBef>
              <a:buSzPct val="145000"/>
              <a:buFontTx/>
              <a:defRPr sz="1440">
                <a:latin typeface="Helvetica Neue"/>
                <a:ea typeface="Helvetica Neue"/>
                <a:cs typeface="Helvetica Neue"/>
                <a:sym typeface="Helvetica Neue"/>
              </a:defRPr>
            </a:pPr>
            <a:r>
              <a:t>Stores data in LSM trees, which are better suited for storing time series data comparing to general-purpose storage provided by Postgresql</a:t>
            </a:r>
          </a:p>
          <a:p>
            <a:pPr marL="200025" indent="-200025" defTabSz="262889">
              <a:spcBef>
                <a:spcPts val="1800"/>
              </a:spcBef>
              <a:buSzPct val="145000"/>
              <a:buFontTx/>
              <a:defRPr sz="1440">
                <a:latin typeface="Helvetica Neue"/>
                <a:ea typeface="Helvetica Neue"/>
                <a:cs typeface="Helvetica Neue"/>
                <a:sym typeface="Helvetica Neue"/>
              </a:defRPr>
            </a:pPr>
            <a:r>
              <a:t>Drawbacks: It is a relatively new database, which was written from scratch and may contain unpolished code</a:t>
            </a:r>
          </a:p>
        </p:txBody>
      </p:sp>
      <p:sp>
        <p:nvSpPr>
          <p:cNvPr id="256"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0" name="Screenshot 2019-11-23 at 18.36.52.jpg" descr="Screenshot 2019-11-23 at 18.36.52.jpg"/>
          <p:cNvPicPr>
            <a:picLocks noChangeAspect="1"/>
          </p:cNvPicPr>
          <p:nvPr/>
        </p:nvPicPr>
        <p:blipFill>
          <a:blip r:embed="rId2">
            <a:extLst/>
          </a:blip>
          <a:stretch>
            <a:fillRect/>
          </a:stretch>
        </p:blipFill>
        <p:spPr>
          <a:xfrm>
            <a:off x="676195" y="232953"/>
            <a:ext cx="7791610" cy="4677594"/>
          </a:xfrm>
          <a:prstGeom prst="rect">
            <a:avLst/>
          </a:prstGeom>
          <a:ln w="12700">
            <a:miter lim="400000"/>
          </a:ln>
        </p:spPr>
      </p:pic>
      <p:sp>
        <p:nvSpPr>
          <p:cNvPr id="26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Screenshot 2019-11-23 at 18.37.01.jpg" descr="Screenshot 2019-11-23 at 18.37.01.jpg"/>
          <p:cNvPicPr>
            <a:picLocks noChangeAspect="1"/>
          </p:cNvPicPr>
          <p:nvPr/>
        </p:nvPicPr>
        <p:blipFill>
          <a:blip r:embed="rId2">
            <a:extLst/>
          </a:blip>
          <a:stretch>
            <a:fillRect/>
          </a:stretch>
        </p:blipFill>
        <p:spPr>
          <a:xfrm>
            <a:off x="972135" y="200825"/>
            <a:ext cx="8027994" cy="4741850"/>
          </a:xfrm>
          <a:prstGeom prst="rect">
            <a:avLst/>
          </a:prstGeom>
          <a:ln w="12700">
            <a:miter lim="400000"/>
          </a:ln>
        </p:spPr>
      </p:pic>
      <p:sp>
        <p:nvSpPr>
          <p:cNvPr id="26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prstGeom prst="rect">
            <a:avLst/>
          </a:prstGeom>
        </p:spPr>
        <p:txBody>
          <a:bodyPr/>
          <a:lstStyle>
            <a:lvl1pPr defTabSz="286258">
              <a:defRPr sz="3920">
                <a:latin typeface="Helvetica Neue Medium"/>
                <a:ea typeface="Helvetica Neue Medium"/>
                <a:cs typeface="Helvetica Neue Medium"/>
                <a:sym typeface="Helvetica Neue Medium"/>
              </a:defRPr>
            </a:lvl1pPr>
          </a:lstStyle>
          <a:p>
            <a:pPr/>
            <a:r>
              <a:t>RAM usage for various cardinalities</a:t>
            </a:r>
          </a:p>
        </p:txBody>
      </p:sp>
      <p:sp>
        <p:nvSpPr>
          <p:cNvPr id="26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9" name="Screenshot 2019-11-23 at 18.39.53.jpg" descr="Screenshot 2019-11-23 at 18.39.53.jpg"/>
          <p:cNvPicPr>
            <a:picLocks noChangeAspect="1"/>
          </p:cNvPicPr>
          <p:nvPr/>
        </p:nvPicPr>
        <p:blipFill>
          <a:blip r:embed="rId2">
            <a:extLst/>
          </a:blip>
          <a:stretch>
            <a:fillRect/>
          </a:stretch>
        </p:blipFill>
        <p:spPr>
          <a:xfrm>
            <a:off x="791672" y="1013164"/>
            <a:ext cx="7560656" cy="4132682"/>
          </a:xfrm>
          <a:prstGeom prst="rect">
            <a:avLst/>
          </a:prstGeom>
          <a:ln w="12700">
            <a:miter lim="400000"/>
          </a:ln>
        </p:spPr>
      </p:pic>
      <p:sp>
        <p:nvSpPr>
          <p:cNvPr id="27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Our mission</a:t>
            </a:r>
          </a:p>
        </p:txBody>
      </p:sp>
      <p:sp>
        <p:nvSpPr>
          <p:cNvPr id="273" name="Content Placeholder 2"/>
          <p:cNvSpPr txBox="1"/>
          <p:nvPr>
            <p:ph type="body" idx="1"/>
          </p:nvPr>
        </p:nvSpPr>
        <p:spPr>
          <a:xfrm>
            <a:off x="457200" y="1200151"/>
            <a:ext cx="8229600" cy="3394472"/>
          </a:xfrm>
          <a:prstGeom prst="rect">
            <a:avLst/>
          </a:prstGeom>
        </p:spPr>
        <p:txBody>
          <a:bodyPr/>
          <a:lstStyle/>
          <a:p>
            <a:pPr marL="355600" indent="-355600" defTabSz="467359">
              <a:spcBef>
                <a:spcPts val="3300"/>
              </a:spcBef>
              <a:buSzPct val="145000"/>
              <a:buFontTx/>
              <a:defRPr sz="2560">
                <a:latin typeface="Helvetica Neue"/>
                <a:ea typeface="Helvetica Neue"/>
                <a:cs typeface="Helvetica Neue"/>
                <a:sym typeface="Helvetica Neue"/>
              </a:defRPr>
            </a:pPr>
            <a:r>
              <a:t>Install and configure couchbase</a:t>
            </a:r>
          </a:p>
          <a:p>
            <a:pPr marL="355600" indent="-355600" defTabSz="467359">
              <a:spcBef>
                <a:spcPts val="3300"/>
              </a:spcBef>
              <a:buSzPct val="145000"/>
              <a:buFontTx/>
              <a:defRPr sz="2560">
                <a:latin typeface="Helvetica Neue"/>
                <a:ea typeface="Helvetica Neue"/>
                <a:cs typeface="Helvetica Neue"/>
                <a:sym typeface="Helvetica Neue"/>
              </a:defRPr>
            </a:pPr>
            <a:r>
              <a:t>Install and configure anyplace</a:t>
            </a:r>
          </a:p>
          <a:p>
            <a:pPr marL="355600" indent="-355600" defTabSz="467359">
              <a:spcBef>
                <a:spcPts val="3300"/>
              </a:spcBef>
              <a:buSzPct val="145000"/>
              <a:buFontTx/>
              <a:defRPr sz="2560">
                <a:latin typeface="Helvetica Neue"/>
                <a:ea typeface="Helvetica Neue"/>
                <a:cs typeface="Helvetica Neue"/>
                <a:sym typeface="Helvetica Neue"/>
              </a:defRPr>
            </a:pPr>
            <a:r>
              <a:t>Install and configure influxDB</a:t>
            </a:r>
          </a:p>
          <a:p>
            <a:pPr marL="355600" indent="-355600" defTabSz="467359">
              <a:spcBef>
                <a:spcPts val="3300"/>
              </a:spcBef>
              <a:buSzPct val="145000"/>
              <a:buFontTx/>
              <a:defRPr sz="2560">
                <a:latin typeface="Helvetica Neue"/>
                <a:ea typeface="Helvetica Neue"/>
                <a:cs typeface="Helvetica Neue"/>
                <a:sym typeface="Helvetica Neue"/>
              </a:defRPr>
            </a:pPr>
            <a:r>
              <a:t>Create API endpoints to connect anyplace with influxDB</a:t>
            </a:r>
          </a:p>
        </p:txBody>
      </p:sp>
      <p:sp>
        <p:nvSpPr>
          <p:cNvPr id="274"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What is Anyplace?</a:t>
            </a:r>
          </a:p>
        </p:txBody>
      </p:sp>
      <p:sp>
        <p:nvSpPr>
          <p:cNvPr id="278" name="Content Placeholder 2"/>
          <p:cNvSpPr txBox="1"/>
          <p:nvPr>
            <p:ph type="body" idx="1"/>
          </p:nvPr>
        </p:nvSpPr>
        <p:spPr>
          <a:xfrm>
            <a:off x="457200" y="1200151"/>
            <a:ext cx="8229600" cy="3394472"/>
          </a:xfrm>
          <a:prstGeom prst="rect">
            <a:avLst/>
          </a:prstGeom>
        </p:spPr>
        <p:txBody>
          <a:bodyPr/>
          <a:lstStyle/>
          <a:p>
            <a:pPr marL="422275" indent="-422275" defTabSz="554990">
              <a:spcBef>
                <a:spcPts val="3900"/>
              </a:spcBef>
              <a:buSzPct val="145000"/>
              <a:buFontTx/>
              <a:defRPr sz="3040">
                <a:latin typeface="Helvetica Neue"/>
                <a:ea typeface="Helvetica Neue"/>
                <a:cs typeface="Helvetica Neue"/>
                <a:sym typeface="Helvetica Neue"/>
              </a:defRPr>
            </a:pPr>
            <a:r>
              <a:t>A free and open Indoor Navigation Service with excellent accuracy</a:t>
            </a:r>
          </a:p>
          <a:p>
            <a:pPr marL="422275" indent="-422275" defTabSz="554990">
              <a:spcBef>
                <a:spcPts val="3900"/>
              </a:spcBef>
              <a:buSzPct val="145000"/>
              <a:buFontTx/>
              <a:defRPr sz="3040">
                <a:latin typeface="Helvetica Neue"/>
                <a:ea typeface="Helvetica Neue"/>
                <a:cs typeface="Helvetica Neue"/>
                <a:sym typeface="Helvetica Neue"/>
              </a:defRPr>
            </a:pPr>
            <a:r>
              <a:t>A first-of-a-kind indoor information service offering GPS-less localization, navigation and search inside buildings using ordinary smartphones</a:t>
            </a:r>
          </a:p>
        </p:txBody>
      </p:sp>
      <p:sp>
        <p:nvSpPr>
          <p:cNvPr id="279"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Screenshot 2019-11-23 at 18.57.17.jpg" descr="Screenshot 2019-11-23 at 18.57.17.jpg"/>
          <p:cNvPicPr>
            <a:picLocks noChangeAspect="1"/>
          </p:cNvPicPr>
          <p:nvPr/>
        </p:nvPicPr>
        <p:blipFill>
          <a:blip r:embed="rId2">
            <a:extLst/>
          </a:blip>
          <a:stretch>
            <a:fillRect/>
          </a:stretch>
        </p:blipFill>
        <p:spPr>
          <a:xfrm>
            <a:off x="596576" y="143998"/>
            <a:ext cx="7433074" cy="5000432"/>
          </a:xfrm>
          <a:prstGeom prst="rect">
            <a:avLst/>
          </a:prstGeom>
          <a:ln w="12700">
            <a:miter lim="400000"/>
          </a:ln>
        </p:spPr>
      </p:pic>
      <p:sp>
        <p:nvSpPr>
          <p:cNvPr id="11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Awards</a:t>
            </a:r>
          </a:p>
        </p:txBody>
      </p:sp>
      <p:sp>
        <p:nvSpPr>
          <p:cNvPr id="283" name="Content Placeholder 2"/>
          <p:cNvSpPr txBox="1"/>
          <p:nvPr>
            <p:ph type="body" idx="1"/>
          </p:nvPr>
        </p:nvSpPr>
        <p:spPr>
          <a:xfrm>
            <a:off x="457200" y="1200151"/>
            <a:ext cx="8229600" cy="3394472"/>
          </a:xfrm>
          <a:prstGeom prst="rect">
            <a:avLst/>
          </a:prstGeom>
        </p:spPr>
        <p:txBody>
          <a:bodyPr/>
          <a:lstStyle/>
          <a:p>
            <a:pPr marL="213359" indent="-213359" defTabSz="280415">
              <a:spcBef>
                <a:spcPts val="2000"/>
              </a:spcBef>
              <a:buSzPct val="145000"/>
              <a:buFontTx/>
              <a:defRPr sz="1536">
                <a:latin typeface="Helvetica Neue"/>
                <a:ea typeface="Helvetica Neue"/>
                <a:cs typeface="Helvetica Neue"/>
                <a:sym typeface="Helvetica Neue"/>
              </a:defRPr>
            </a:pPr>
            <a:r>
              <a:t>2018 - Best Demo Award 19th IEEE International Conference on Mobile Data Management June 26 - June 28, 2018, Aalborg, Denmark.</a:t>
            </a:r>
          </a:p>
          <a:p>
            <a:pPr marL="213359" indent="-213359" defTabSz="280415">
              <a:spcBef>
                <a:spcPts val="2000"/>
              </a:spcBef>
              <a:buSzPct val="145000"/>
              <a:buFontTx/>
              <a:defRPr sz="1536">
                <a:latin typeface="Helvetica Neue"/>
                <a:ea typeface="Helvetica Neue"/>
                <a:cs typeface="Helvetica Neue"/>
                <a:sym typeface="Helvetica Neue"/>
              </a:defRPr>
            </a:pPr>
            <a:r>
              <a:t>2017 - Honorable Mention Award 18th IEEE International Conference on Mobile Data Management May 29 - June 1, 2017, KAIST, Daejeon, South Korea.</a:t>
            </a:r>
          </a:p>
          <a:p>
            <a:pPr marL="213359" indent="-213359" defTabSz="280415">
              <a:spcBef>
                <a:spcPts val="2000"/>
              </a:spcBef>
              <a:buSzPct val="145000"/>
              <a:buFontTx/>
              <a:defRPr sz="1536">
                <a:latin typeface="Helvetica Neue"/>
                <a:ea typeface="Helvetica Neue"/>
                <a:cs typeface="Helvetica Neue"/>
                <a:sym typeface="Helvetica Neue"/>
              </a:defRPr>
            </a:pPr>
            <a:r>
              <a:t>2014 - 1st place at Evaluation of RF-based Indoor Localization Solutions for the Future Internet (EVARILOS Open Challenge), European Union, Berlin, Germany</a:t>
            </a:r>
          </a:p>
          <a:p>
            <a:pPr marL="213359" indent="-213359" defTabSz="280415">
              <a:spcBef>
                <a:spcPts val="2000"/>
              </a:spcBef>
              <a:buSzPct val="145000"/>
              <a:buFontTx/>
              <a:defRPr sz="1536">
                <a:latin typeface="Helvetica Neue"/>
                <a:ea typeface="Helvetica Neue"/>
                <a:cs typeface="Helvetica Neue"/>
                <a:sym typeface="Helvetica Neue"/>
              </a:defRPr>
            </a:pPr>
            <a:r>
              <a:t>2014 - 2nd place at Microsoft Research Indoor Localization Competition at IEEE/ACM IPSN 2014, Berlin, Germany.</a:t>
            </a:r>
          </a:p>
          <a:p>
            <a:pPr marL="213359" indent="-213359" defTabSz="280415">
              <a:spcBef>
                <a:spcPts val="2000"/>
              </a:spcBef>
              <a:buSzPct val="145000"/>
              <a:buFontTx/>
              <a:defRPr sz="1536">
                <a:latin typeface="Helvetica Neue"/>
                <a:ea typeface="Helvetica Neue"/>
                <a:cs typeface="Helvetica Neue"/>
                <a:sym typeface="Helvetica Neue"/>
              </a:defRPr>
            </a:pPr>
            <a:r>
              <a:t>2012 - Best Demo Award at IEEE Mobile Data Management Conference, Bangalore, India.</a:t>
            </a:r>
          </a:p>
        </p:txBody>
      </p:sp>
      <p:sp>
        <p:nvSpPr>
          <p:cNvPr id="284"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Title 1"/>
          <p:cNvSpPr txBox="1"/>
          <p:nvPr>
            <p:ph type="title"/>
          </p:nvPr>
        </p:nvSpPr>
        <p:spPr>
          <a:xfrm>
            <a:off x="457200" y="91857"/>
            <a:ext cx="8229600" cy="857251"/>
          </a:xfrm>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Anyplace architecture</a:t>
            </a:r>
          </a:p>
        </p:txBody>
      </p:sp>
      <p:sp>
        <p:nvSpPr>
          <p:cNvPr id="28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9" name="Screenshot 2019-11-26 at 18.51.27.jpg" descr="Screenshot 2019-11-26 at 18.51.27.jpg"/>
          <p:cNvPicPr>
            <a:picLocks noChangeAspect="1"/>
          </p:cNvPicPr>
          <p:nvPr/>
        </p:nvPicPr>
        <p:blipFill>
          <a:blip r:embed="rId2">
            <a:extLst/>
          </a:blip>
          <a:stretch>
            <a:fillRect/>
          </a:stretch>
        </p:blipFill>
        <p:spPr>
          <a:xfrm>
            <a:off x="742041" y="916401"/>
            <a:ext cx="7659918" cy="4106717"/>
          </a:xfrm>
          <a:prstGeom prst="rect">
            <a:avLst/>
          </a:prstGeom>
          <a:ln w="12700">
            <a:miter lim="400000"/>
          </a:ln>
        </p:spPr>
      </p:pic>
      <p:sp>
        <p:nvSpPr>
          <p:cNvPr id="29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Anyplace architecture</a:t>
            </a:r>
          </a:p>
        </p:txBody>
      </p:sp>
      <p:sp>
        <p:nvSpPr>
          <p:cNvPr id="29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4" name="Screenshot 2019-11-26 at 18.51.27.jpg" descr="Screenshot 2019-11-26 at 18.51.27.jpg"/>
          <p:cNvPicPr>
            <a:picLocks noChangeAspect="1"/>
          </p:cNvPicPr>
          <p:nvPr/>
        </p:nvPicPr>
        <p:blipFill>
          <a:blip r:embed="rId2">
            <a:extLst/>
          </a:blip>
          <a:stretch>
            <a:fillRect/>
          </a:stretch>
        </p:blipFill>
        <p:spPr>
          <a:xfrm>
            <a:off x="742041" y="973462"/>
            <a:ext cx="7659918" cy="4106716"/>
          </a:xfrm>
          <a:prstGeom prst="rect">
            <a:avLst/>
          </a:prstGeom>
          <a:ln w="12700">
            <a:miter lim="400000"/>
          </a:ln>
        </p:spPr>
      </p:pic>
      <p:sp>
        <p:nvSpPr>
          <p:cNvPr id="295" name="Line"/>
          <p:cNvSpPr/>
          <p:nvPr/>
        </p:nvSpPr>
        <p:spPr>
          <a:xfrm flipH="1">
            <a:off x="5663963" y="1480304"/>
            <a:ext cx="591654" cy="850147"/>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96" name="Line"/>
          <p:cNvSpPr/>
          <p:nvPr/>
        </p:nvSpPr>
        <p:spPr>
          <a:xfrm flipH="1">
            <a:off x="4270961" y="1734304"/>
            <a:ext cx="591654" cy="850147"/>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97" name="Line"/>
          <p:cNvSpPr/>
          <p:nvPr/>
        </p:nvSpPr>
        <p:spPr>
          <a:xfrm flipH="1">
            <a:off x="5790963" y="3001526"/>
            <a:ext cx="591654" cy="850146"/>
          </a:xfrm>
          <a:prstGeom prst="line">
            <a:avLst/>
          </a:prstGeom>
          <a:ln w="25400">
            <a:solidFill>
              <a:schemeClr val="accent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98" name="Oval"/>
          <p:cNvSpPr/>
          <p:nvPr/>
        </p:nvSpPr>
        <p:spPr>
          <a:xfrm>
            <a:off x="2598577" y="2448881"/>
            <a:ext cx="868760" cy="1270001"/>
          </a:xfrm>
          <a:prstGeom prst="ellipse">
            <a:avLst/>
          </a:prstGeom>
          <a:ln w="25400">
            <a:solidFill>
              <a:srgbClr val="8C3A38"/>
            </a:solidFill>
          </a:ln>
          <a:effectLst>
            <a:outerShdw sx="100000" sy="100000" kx="0" ky="0" algn="b" rotWithShape="0" blurRad="38100" dist="23000" dir="5400000">
              <a:srgbClr val="000000">
                <a:alpha val="35000"/>
              </a:srgbClr>
            </a:outerShdw>
          </a:effectLst>
        </p:spPr>
        <p:txBody>
          <a:bodyPr lIns="45719" rIns="45719" anchor="ctr"/>
          <a:lstStyle/>
          <a:p>
            <a:pPr>
              <a:defRPr>
                <a:solidFill>
                  <a:srgbClr val="FFFFFF"/>
                </a:solidFill>
              </a:defRPr>
            </a:pPr>
          </a:p>
        </p:txBody>
      </p:sp>
      <p:sp>
        <p:nvSpPr>
          <p:cNvPr id="29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Scala </a:t>
            </a:r>
          </a:p>
        </p:txBody>
      </p:sp>
      <p:sp>
        <p:nvSpPr>
          <p:cNvPr id="302" name="Content Placeholder 2"/>
          <p:cNvSpPr txBox="1"/>
          <p:nvPr>
            <p:ph type="body" idx="1"/>
          </p:nvPr>
        </p:nvSpPr>
        <p:spPr>
          <a:xfrm>
            <a:off x="457200" y="1200151"/>
            <a:ext cx="8229600" cy="3394472"/>
          </a:xfrm>
          <a:prstGeom prst="rect">
            <a:avLst/>
          </a:prstGeom>
        </p:spPr>
        <p:txBody>
          <a:bodyPr/>
          <a:lstStyle/>
          <a:p>
            <a:pPr marL="324485" indent="-324485" defTabSz="426466">
              <a:spcBef>
                <a:spcPts val="3000"/>
              </a:spcBef>
              <a:buSzPct val="145000"/>
              <a:buFontTx/>
              <a:defRPr sz="2336">
                <a:latin typeface="Helvetica Neue"/>
                <a:ea typeface="Helvetica Neue"/>
                <a:cs typeface="Helvetica Neue"/>
                <a:sym typeface="Helvetica Neue"/>
              </a:defRPr>
            </a:pPr>
            <a:r>
              <a:t>Object-oriented and functional programming high-level language</a:t>
            </a:r>
          </a:p>
          <a:p>
            <a:pPr marL="324485" indent="-324485" defTabSz="426466">
              <a:spcBef>
                <a:spcPts val="3000"/>
              </a:spcBef>
              <a:buSzPct val="145000"/>
              <a:buFontTx/>
              <a:defRPr sz="2336">
                <a:latin typeface="Helvetica Neue"/>
                <a:ea typeface="Helvetica Neue"/>
                <a:cs typeface="Helvetica Neue"/>
                <a:sym typeface="Helvetica Neue"/>
              </a:defRPr>
            </a:pPr>
            <a:r>
              <a:t>Scala's static types help avoid bugs in complex applications</a:t>
            </a:r>
          </a:p>
          <a:p>
            <a:pPr marL="324485" indent="-324485" defTabSz="426466">
              <a:spcBef>
                <a:spcPts val="3000"/>
              </a:spcBef>
              <a:buSzPct val="145000"/>
              <a:buFontTx/>
              <a:defRPr sz="2336">
                <a:latin typeface="Helvetica Neue"/>
                <a:ea typeface="Helvetica Neue"/>
                <a:cs typeface="Helvetica Neue"/>
                <a:sym typeface="Helvetica Neue"/>
              </a:defRPr>
            </a:pPr>
            <a:r>
              <a:t>Its JVM and JavaScript runtimes gives the ability to users to build high-performance systems and gives access to huge ecosystems of libraries</a:t>
            </a:r>
          </a:p>
        </p:txBody>
      </p:sp>
      <p:sp>
        <p:nvSpPr>
          <p:cNvPr id="30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Play framework</a:t>
            </a:r>
          </a:p>
        </p:txBody>
      </p:sp>
      <p:sp>
        <p:nvSpPr>
          <p:cNvPr id="307" name="Content Placeholder 2"/>
          <p:cNvSpPr txBox="1"/>
          <p:nvPr>
            <p:ph type="body" idx="1"/>
          </p:nvPr>
        </p:nvSpPr>
        <p:spPr>
          <a:xfrm>
            <a:off x="457200" y="1200151"/>
            <a:ext cx="8229600" cy="3394472"/>
          </a:xfrm>
          <a:prstGeom prst="rect">
            <a:avLst/>
          </a:prstGeom>
        </p:spPr>
        <p:txBody>
          <a:bodyPr/>
          <a:lstStyle/>
          <a:p>
            <a:pPr marL="275590" indent="-275590" defTabSz="362204">
              <a:spcBef>
                <a:spcPts val="2600"/>
              </a:spcBef>
              <a:buSzPct val="145000"/>
              <a:buFontTx/>
              <a:defRPr sz="1984">
                <a:latin typeface="Helvetica Neue"/>
                <a:ea typeface="Helvetica Neue"/>
                <a:cs typeface="Helvetica Neue"/>
                <a:sym typeface="Helvetica Neue"/>
              </a:defRPr>
            </a:pPr>
            <a:r>
              <a:t>Lightweight, stateless, web-friendly architecture </a:t>
            </a:r>
          </a:p>
          <a:p>
            <a:pPr marL="275590" indent="-275590" defTabSz="362204">
              <a:spcBef>
                <a:spcPts val="2600"/>
              </a:spcBef>
              <a:buSzPct val="145000"/>
              <a:buFontTx/>
              <a:defRPr sz="1984">
                <a:latin typeface="Helvetica Neue"/>
                <a:ea typeface="Helvetica Neue"/>
                <a:cs typeface="Helvetica Neue"/>
                <a:sym typeface="Helvetica Neue"/>
              </a:defRPr>
            </a:pPr>
            <a:r>
              <a:t>Uses Akka and Akka Streams under the covers to provide predictable and minimal resource consumption (CPU, memory, threads)</a:t>
            </a:r>
          </a:p>
          <a:p>
            <a:pPr marL="275590" indent="-275590" defTabSz="362204">
              <a:spcBef>
                <a:spcPts val="2600"/>
              </a:spcBef>
              <a:buSzPct val="145000"/>
              <a:buFontTx/>
              <a:defRPr sz="1984">
                <a:latin typeface="Helvetica Neue"/>
                <a:ea typeface="Helvetica Neue"/>
                <a:cs typeface="Helvetica Neue"/>
                <a:sym typeface="Helvetica Neue"/>
              </a:defRPr>
            </a:pPr>
            <a:r>
              <a:t>Akka and Akka Streams abstract away from the imperative nature of how the data is inputted into the application giving us a declarative way of describing, handling it and hiding details that we don’t care about. Streaming helps you ingest, process, analyze, and store data in a quick and responsive manner.</a:t>
            </a:r>
          </a:p>
        </p:txBody>
      </p:sp>
      <p:sp>
        <p:nvSpPr>
          <p:cNvPr id="30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What is couchbase?</a:t>
            </a:r>
          </a:p>
        </p:txBody>
      </p:sp>
      <p:sp>
        <p:nvSpPr>
          <p:cNvPr id="312"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Content Placeholder 2"/>
          <p:cNvSpPr txBox="1"/>
          <p:nvPr>
            <p:ph type="body" idx="1"/>
          </p:nvPr>
        </p:nvSpPr>
        <p:spPr>
          <a:xfrm>
            <a:off x="457200" y="1200151"/>
            <a:ext cx="8229600" cy="3394472"/>
          </a:xfrm>
          <a:prstGeom prst="rect">
            <a:avLst/>
          </a:prstGeom>
        </p:spPr>
        <p:txBody>
          <a:bodyPr/>
          <a:lstStyle/>
          <a:p>
            <a:pPr marL="293370" indent="-293370" defTabSz="385572">
              <a:spcBef>
                <a:spcPts val="2700"/>
              </a:spcBef>
              <a:buSzPct val="145000"/>
              <a:buFontTx/>
              <a:defRPr sz="2112">
                <a:latin typeface="Helvetica Neue"/>
                <a:ea typeface="Helvetica Neue"/>
                <a:cs typeface="Helvetica Neue"/>
                <a:sym typeface="Helvetica Neue"/>
              </a:defRPr>
            </a:pPr>
            <a:r>
              <a:t>An open-source, distributed multi-model NoSQL document-oriented database software package that is optimized for interactive applications.</a:t>
            </a:r>
          </a:p>
          <a:p>
            <a:pPr marL="293370" indent="-293370" defTabSz="385572">
              <a:spcBef>
                <a:spcPts val="2700"/>
              </a:spcBef>
              <a:buSzPct val="145000"/>
              <a:buFontTx/>
              <a:defRPr sz="2112">
                <a:latin typeface="Helvetica Neue"/>
                <a:ea typeface="Helvetica Neue"/>
                <a:cs typeface="Helvetica Neue"/>
                <a:sym typeface="Helvetica Neue"/>
              </a:defRPr>
            </a:pPr>
            <a:r>
              <a:t>Designed to provide easy-to-scale key-value or JSON document access with low latency and high sustained throughput. </a:t>
            </a:r>
          </a:p>
          <a:p>
            <a:pPr marL="293370" indent="-293370" defTabSz="385572">
              <a:spcBef>
                <a:spcPts val="2700"/>
              </a:spcBef>
              <a:buSzPct val="145000"/>
              <a:buFontTx/>
              <a:defRPr sz="2112">
                <a:latin typeface="Helvetica Neue"/>
                <a:ea typeface="Helvetica Neue"/>
                <a:cs typeface="Helvetica Neue"/>
                <a:sym typeface="Helvetica Neue"/>
              </a:defRPr>
            </a:pPr>
            <a:r>
              <a:t>Designed to be clustered from a single machine to very large-scale deployments using many machines.</a:t>
            </a:r>
          </a:p>
        </p:txBody>
      </p:sp>
      <p:sp>
        <p:nvSpPr>
          <p:cNvPr id="31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itle 1"/>
          <p:cNvSpPr txBox="1"/>
          <p:nvPr>
            <p:ph type="title"/>
          </p:nvPr>
        </p:nvSpPr>
        <p:spPr>
          <a:prstGeom prst="rect">
            <a:avLst/>
          </a:prstGeom>
        </p:spPr>
        <p:txBody>
          <a:bodyPr/>
          <a:lstStyle>
            <a:lvl1pPr defTabSz="245363">
              <a:defRPr sz="3359">
                <a:latin typeface="Helvetica Neue Medium"/>
                <a:ea typeface="Helvetica Neue Medium"/>
                <a:cs typeface="Helvetica Neue Medium"/>
                <a:sym typeface="Helvetica Neue Medium"/>
              </a:defRPr>
            </a:lvl1pPr>
          </a:lstStyle>
          <a:p>
            <a:pPr/>
            <a:r>
              <a:t>Installation &amp; configuration of Couchbase</a:t>
            </a:r>
          </a:p>
        </p:txBody>
      </p:sp>
      <p:sp>
        <p:nvSpPr>
          <p:cNvPr id="317" name="Content Placeholder 2"/>
          <p:cNvSpPr txBox="1"/>
          <p:nvPr>
            <p:ph type="body" idx="1"/>
          </p:nvPr>
        </p:nvSpPr>
        <p:spPr>
          <a:xfrm>
            <a:off x="457200" y="1200151"/>
            <a:ext cx="8229600" cy="3394472"/>
          </a:xfrm>
          <a:prstGeom prst="rect">
            <a:avLst/>
          </a:prstGeom>
        </p:spPr>
        <p:txBody>
          <a:bodyPr/>
          <a:lstStyle/>
          <a:p>
            <a:pPr marL="0" indent="0" defTabSz="274574">
              <a:spcBef>
                <a:spcPts val="1900"/>
              </a:spcBef>
              <a:buSzTx/>
              <a:buFontTx/>
              <a:buNone/>
              <a:defRPr sz="1879">
                <a:latin typeface="Helvetica Neue"/>
                <a:ea typeface="Helvetica Neue"/>
                <a:cs typeface="Helvetica Neue"/>
                <a:sym typeface="Helvetica Neue"/>
              </a:defRPr>
            </a:pPr>
            <a:r>
              <a:rPr b="1"/>
              <a:t>Install Couchbase</a:t>
            </a:r>
            <a:r>
              <a:t>:</a:t>
            </a:r>
          </a:p>
          <a:p>
            <a:pPr marL="0" indent="0" defTabSz="274574">
              <a:spcBef>
                <a:spcPts val="1900"/>
              </a:spcBef>
              <a:buSzTx/>
              <a:buFontTx/>
              <a:buNone/>
              <a:defRPr sz="1879">
                <a:latin typeface="Helvetica Neue"/>
                <a:ea typeface="Helvetica Neue"/>
                <a:cs typeface="Helvetica Neue"/>
                <a:sym typeface="Helvetica Neue"/>
              </a:defRPr>
            </a:pPr>
            <a:r>
              <a:t>curl -O https://packages.couchbase.com/releases/couchbase-release/couchbase-release-1.0-6-amd64.deb</a:t>
            </a:r>
          </a:p>
          <a:p>
            <a:pPr marL="0" indent="0" defTabSz="274574">
              <a:spcBef>
                <a:spcPts val="1900"/>
              </a:spcBef>
              <a:buSzTx/>
              <a:buFontTx/>
              <a:buNone/>
              <a:defRPr sz="1879">
                <a:latin typeface="Helvetica Neue"/>
                <a:ea typeface="Helvetica Neue"/>
                <a:cs typeface="Helvetica Neue"/>
                <a:sym typeface="Helvetica Neue"/>
              </a:defRPr>
            </a:pPr>
            <a:r>
              <a:t>sudo dpkg -i ./couchbase-release-1.0-6-amd64.deb</a:t>
            </a:r>
          </a:p>
          <a:p>
            <a:pPr marL="0" indent="0" defTabSz="274574">
              <a:spcBef>
                <a:spcPts val="1900"/>
              </a:spcBef>
              <a:buSzTx/>
              <a:buFontTx/>
              <a:buNone/>
              <a:defRPr sz="1879">
                <a:latin typeface="Helvetica Neue"/>
                <a:ea typeface="Helvetica Neue"/>
                <a:cs typeface="Helvetica Neue"/>
                <a:sym typeface="Helvetica Neue"/>
              </a:defRPr>
            </a:pPr>
            <a:r>
              <a:t>sudo apt-get update</a:t>
            </a:r>
          </a:p>
          <a:p>
            <a:pPr marL="0" indent="0" defTabSz="274574">
              <a:spcBef>
                <a:spcPts val="1900"/>
              </a:spcBef>
              <a:buSzTx/>
              <a:buFontTx/>
              <a:buNone/>
              <a:defRPr sz="1879">
                <a:latin typeface="Helvetica Neue"/>
                <a:ea typeface="Helvetica Neue"/>
                <a:cs typeface="Helvetica Neue"/>
                <a:sym typeface="Helvetica Neue"/>
              </a:defRPr>
            </a:pPr>
            <a:r>
              <a:t>sudo apt-get install couchbase-server-community</a:t>
            </a:r>
          </a:p>
          <a:p>
            <a:pPr marL="0" indent="0" defTabSz="274574">
              <a:spcBef>
                <a:spcPts val="1900"/>
              </a:spcBef>
              <a:buSzTx/>
              <a:buFontTx/>
              <a:buNone/>
              <a:defRPr sz="939">
                <a:latin typeface="Helvetica Neue"/>
                <a:ea typeface="Helvetica Neue"/>
                <a:cs typeface="Helvetica Neue"/>
                <a:sym typeface="Helvetica Neue"/>
              </a:defRPr>
            </a:pPr>
            <a:r>
              <a:t>Please note that you have to update your firewall configuration to allow connections to the following ports: 4369, 8091 to 8094, 9100 to 9105, 9998, 9999, 11209 to 11211, 11214, 11215, 18091 to 18093, and from 21100 to 21299.</a:t>
            </a:r>
          </a:p>
        </p:txBody>
      </p:sp>
      <p:sp>
        <p:nvSpPr>
          <p:cNvPr id="31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itle 1"/>
          <p:cNvSpPr txBox="1"/>
          <p:nvPr>
            <p:ph type="title"/>
          </p:nvPr>
        </p:nvSpPr>
        <p:spPr>
          <a:prstGeom prst="rect">
            <a:avLst/>
          </a:prstGeom>
        </p:spPr>
        <p:txBody>
          <a:bodyPr/>
          <a:lstStyle>
            <a:lvl1pPr defTabSz="245363">
              <a:defRPr sz="3359">
                <a:latin typeface="Helvetica Neue Medium"/>
                <a:ea typeface="Helvetica Neue Medium"/>
                <a:cs typeface="Helvetica Neue Medium"/>
                <a:sym typeface="Helvetica Neue Medium"/>
              </a:defRPr>
            </a:lvl1pPr>
          </a:lstStyle>
          <a:p>
            <a:pPr/>
            <a:r>
              <a:t>Installation &amp; configuration of Couchbase</a:t>
            </a:r>
          </a:p>
        </p:txBody>
      </p:sp>
      <p:sp>
        <p:nvSpPr>
          <p:cNvPr id="322" name="Content Placeholder 2"/>
          <p:cNvSpPr txBox="1"/>
          <p:nvPr>
            <p:ph type="body" idx="1"/>
          </p:nvPr>
        </p:nvSpPr>
        <p:spPr>
          <a:xfrm>
            <a:off x="457200" y="1200151"/>
            <a:ext cx="8229600" cy="3394472"/>
          </a:xfrm>
          <a:prstGeom prst="rect">
            <a:avLst/>
          </a:prstGeom>
        </p:spPr>
        <p:txBody>
          <a:bodyPr/>
          <a:lstStyle/>
          <a:p>
            <a:pPr marL="0" indent="0" defTabSz="297941">
              <a:spcBef>
                <a:spcPts val="2100"/>
              </a:spcBef>
              <a:buSzTx/>
              <a:buFontTx/>
              <a:buNone/>
              <a:defRPr sz="2040">
                <a:latin typeface="Helvetica Neue"/>
                <a:ea typeface="Helvetica Neue"/>
                <a:cs typeface="Helvetica Neue"/>
                <a:sym typeface="Helvetica Neue"/>
              </a:defRPr>
            </a:pPr>
            <a:r>
              <a:rPr b="1"/>
              <a:t>Start couchbase</a:t>
            </a:r>
            <a:r>
              <a:t>:</a:t>
            </a:r>
          </a:p>
          <a:p>
            <a:pPr marL="0" indent="0" defTabSz="297941">
              <a:spcBef>
                <a:spcPts val="2100"/>
              </a:spcBef>
              <a:buSzTx/>
              <a:buFontTx/>
              <a:buNone/>
              <a:defRPr sz="2040">
                <a:latin typeface="Helvetica Neue"/>
                <a:ea typeface="Helvetica Neue"/>
                <a:cs typeface="Helvetica Neue"/>
                <a:sym typeface="Helvetica Neue"/>
              </a:defRPr>
            </a:pPr>
            <a:r>
              <a:t>sudo service couchbase-server start</a:t>
            </a:r>
          </a:p>
          <a:p>
            <a:pPr marL="0" indent="0" defTabSz="297941">
              <a:spcBef>
                <a:spcPts val="2100"/>
              </a:spcBef>
              <a:buSzTx/>
              <a:buFontTx/>
              <a:buNone/>
              <a:defRPr sz="2040">
                <a:latin typeface="Helvetica Neue"/>
                <a:ea typeface="Helvetica Neue"/>
                <a:cs typeface="Helvetica Neue"/>
                <a:sym typeface="Helvetica Neue"/>
              </a:defRPr>
            </a:pPr>
            <a:r>
              <a:rPr b="1"/>
              <a:t>Stop couchbase</a:t>
            </a:r>
            <a:r>
              <a:t>:</a:t>
            </a:r>
          </a:p>
          <a:p>
            <a:pPr marL="0" indent="0" defTabSz="297941">
              <a:spcBef>
                <a:spcPts val="2100"/>
              </a:spcBef>
              <a:buSzTx/>
              <a:buFontTx/>
              <a:buNone/>
              <a:defRPr sz="2040">
                <a:latin typeface="Helvetica Neue"/>
                <a:ea typeface="Helvetica Neue"/>
                <a:cs typeface="Helvetica Neue"/>
                <a:sym typeface="Helvetica Neue"/>
              </a:defRPr>
            </a:pPr>
            <a:r>
              <a:t>sudo service couchbase-server stop</a:t>
            </a:r>
          </a:p>
          <a:p>
            <a:pPr marL="0" indent="0" defTabSz="297941">
              <a:spcBef>
                <a:spcPts val="2100"/>
              </a:spcBef>
              <a:buSzTx/>
              <a:buFontTx/>
              <a:buNone/>
              <a:defRPr sz="2040">
                <a:latin typeface="Helvetica Neue"/>
                <a:ea typeface="Helvetica Neue"/>
                <a:cs typeface="Helvetica Neue"/>
                <a:sym typeface="Helvetica Neue"/>
              </a:defRPr>
            </a:pPr>
            <a:r>
              <a:rPr b="1"/>
              <a:t>Check status</a:t>
            </a:r>
            <a:r>
              <a:t>:</a:t>
            </a:r>
          </a:p>
          <a:p>
            <a:pPr marL="0" indent="0" defTabSz="297941">
              <a:spcBef>
                <a:spcPts val="2100"/>
              </a:spcBef>
              <a:buSzTx/>
              <a:buFontTx/>
              <a:buNone/>
              <a:defRPr sz="2040">
                <a:latin typeface="Helvetica Neue"/>
                <a:ea typeface="Helvetica Neue"/>
                <a:cs typeface="Helvetica Neue"/>
                <a:sym typeface="Helvetica Neue"/>
              </a:defRPr>
            </a:pPr>
            <a:r>
              <a:t>sudo service couchbase-server status</a:t>
            </a:r>
          </a:p>
        </p:txBody>
      </p:sp>
      <p:sp>
        <p:nvSpPr>
          <p:cNvPr id="32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prstGeom prst="rect">
            <a:avLst/>
          </a:prstGeom>
        </p:spPr>
        <p:txBody>
          <a:bodyPr/>
          <a:lstStyle>
            <a:lvl1pPr defTabSz="245363">
              <a:defRPr sz="3359">
                <a:latin typeface="Helvetica Neue Medium"/>
                <a:ea typeface="Helvetica Neue Medium"/>
                <a:cs typeface="Helvetica Neue Medium"/>
                <a:sym typeface="Helvetica Neue Medium"/>
              </a:defRPr>
            </a:lvl1pPr>
          </a:lstStyle>
          <a:p>
            <a:pPr/>
            <a:r>
              <a:t>Installation &amp; configuration of Couchbase</a:t>
            </a:r>
          </a:p>
        </p:txBody>
      </p:sp>
      <p:sp>
        <p:nvSpPr>
          <p:cNvPr id="327" name="Content Placeholder 2"/>
          <p:cNvSpPr txBox="1"/>
          <p:nvPr>
            <p:ph type="body" idx="1"/>
          </p:nvPr>
        </p:nvSpPr>
        <p:spPr>
          <a:xfrm>
            <a:off x="457200" y="1200151"/>
            <a:ext cx="8229600" cy="3394472"/>
          </a:xfrm>
          <a:prstGeom prst="rect">
            <a:avLst/>
          </a:prstGeom>
        </p:spPr>
        <p:txBody>
          <a:bodyPr/>
          <a:lstStyle/>
          <a:p>
            <a:pPr marL="0" indent="0" defTabSz="584200">
              <a:spcBef>
                <a:spcPts val="4200"/>
              </a:spcBef>
              <a:buSzTx/>
              <a:buFontTx/>
              <a:buNone/>
              <a:defRPr sz="4000">
                <a:latin typeface="Helvetica Neue"/>
                <a:ea typeface="Helvetica Neue"/>
                <a:cs typeface="Helvetica Neue"/>
                <a:sym typeface="Helvetica Neue"/>
              </a:defRPr>
            </a:pPr>
            <a:r>
              <a:rPr b="1"/>
              <a:t>Configuration: </a:t>
            </a:r>
            <a:r>
              <a:t>Visit the below address to configure Couchbase</a:t>
            </a:r>
            <a:endParaRPr b="1"/>
          </a:p>
          <a:p>
            <a:pPr marL="0" indent="0" defTabSz="584200">
              <a:spcBef>
                <a:spcPts val="4200"/>
              </a:spcBef>
              <a:buSzTx/>
              <a:buFontTx/>
              <a:buNone/>
              <a:defRPr sz="4000">
                <a:latin typeface="Helvetica Neue"/>
                <a:ea typeface="Helvetica Neue"/>
                <a:cs typeface="Helvetica Neue"/>
                <a:sym typeface="Helvetica Neue"/>
              </a:defRPr>
            </a:pPr>
            <a:r>
              <a:rPr>
                <a:uFill>
                  <a:solidFill>
                    <a:srgbClr val="0000FF"/>
                  </a:solidFill>
                </a:uFill>
                <a:hlinkClick r:id="rId2" invalidUrl="" action="" tgtFrame="" tooltip="" history="1" highlightClick="0" endSnd="0"/>
              </a:rPr>
              <a:t>http://localhost:8091/</a:t>
            </a:r>
          </a:p>
          <a:p>
            <a:pPr marL="0" indent="0" defTabSz="584200">
              <a:spcBef>
                <a:spcPts val="4200"/>
              </a:spcBef>
              <a:buSzTx/>
              <a:buFontTx/>
              <a:buNone/>
              <a:defRPr sz="2000">
                <a:latin typeface="Helvetica Neue"/>
                <a:ea typeface="Helvetica Neue"/>
                <a:cs typeface="Helvetica Neue"/>
                <a:sym typeface="Helvetica Neue"/>
              </a:defRPr>
            </a:pPr>
            <a:r>
              <a:t>*Make sure that port 8091 is open</a:t>
            </a:r>
          </a:p>
        </p:txBody>
      </p:sp>
      <p:sp>
        <p:nvSpPr>
          <p:cNvPr id="32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32" name="Content Placeholder 2"/>
          <p:cNvSpPr txBox="1"/>
          <p:nvPr>
            <p:ph type="body" idx="1"/>
          </p:nvPr>
        </p:nvSpPr>
        <p:spPr>
          <a:xfrm>
            <a:off x="457200" y="1200151"/>
            <a:ext cx="8229600" cy="3394472"/>
          </a:xfrm>
          <a:prstGeom prst="rect">
            <a:avLst/>
          </a:prstGeom>
        </p:spPr>
        <p:txBody>
          <a:bodyPr/>
          <a:lstStyle/>
          <a:p>
            <a:pPr marL="0" indent="0" defTabSz="584200">
              <a:spcBef>
                <a:spcPts val="4200"/>
              </a:spcBef>
              <a:buSzTx/>
              <a:buFontTx/>
              <a:buNone/>
              <a:defRPr>
                <a:latin typeface="Helvetica Neue"/>
                <a:ea typeface="Helvetica Neue"/>
                <a:cs typeface="Helvetica Neue"/>
                <a:sym typeface="Helvetica Neue"/>
              </a:defRPr>
            </a:pPr>
            <a:r>
              <a:rPr b="1"/>
              <a:t>Install</a:t>
            </a:r>
            <a:r>
              <a:t>:</a:t>
            </a:r>
          </a:p>
          <a:p>
            <a:pPr marL="0" indent="0" defTabSz="584200">
              <a:spcBef>
                <a:spcPts val="4200"/>
              </a:spcBef>
              <a:buSzTx/>
              <a:buFontTx/>
              <a:buNone/>
              <a:defRPr>
                <a:latin typeface="Helvetica Neue"/>
                <a:ea typeface="Helvetica Neue"/>
                <a:cs typeface="Helvetica Neue"/>
                <a:sym typeface="Helvetica Neue"/>
              </a:defRPr>
            </a:pPr>
            <a:r>
              <a:t>wget https://anyplace.cs.ucy.ac.cy/downloads/anyplace_v3.zip </a:t>
            </a:r>
          </a:p>
          <a:p>
            <a:pPr marL="0" indent="0" defTabSz="584200">
              <a:spcBef>
                <a:spcPts val="4200"/>
              </a:spcBef>
              <a:buSzTx/>
              <a:buFontTx/>
              <a:buNone/>
              <a:defRPr>
                <a:latin typeface="Helvetica Neue"/>
                <a:ea typeface="Helvetica Neue"/>
                <a:cs typeface="Helvetica Neue"/>
                <a:sym typeface="Helvetica Neue"/>
              </a:defRPr>
            </a:pPr>
            <a:r>
              <a:t>unzip anyplace_v3.zip</a:t>
            </a:r>
          </a:p>
        </p:txBody>
      </p:sp>
      <p:sp>
        <p:nvSpPr>
          <p:cNvPr id="33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lvl1pPr defTabSz="286258">
              <a:defRPr sz="3920">
                <a:latin typeface="Helvetica Neue Medium"/>
                <a:ea typeface="Helvetica Neue Medium"/>
                <a:cs typeface="Helvetica Neue Medium"/>
                <a:sym typeface="Helvetica Neue Medium"/>
              </a:defRPr>
            </a:lvl1pPr>
          </a:lstStyle>
          <a:p>
            <a:pPr/>
            <a:r>
              <a:t>Advantages of Relation data model</a:t>
            </a:r>
          </a:p>
        </p:txBody>
      </p:sp>
      <p:sp>
        <p:nvSpPr>
          <p:cNvPr id="118" name="Content Placeholder 2"/>
          <p:cNvSpPr txBox="1"/>
          <p:nvPr>
            <p:ph type="body" idx="1"/>
          </p:nvPr>
        </p:nvSpPr>
        <p:spPr>
          <a:xfrm>
            <a:off x="457200" y="1200151"/>
            <a:ext cx="8229600" cy="3394472"/>
          </a:xfrm>
          <a:prstGeom prst="rect">
            <a:avLst/>
          </a:prstGeom>
        </p:spPr>
        <p:txBody>
          <a:bodyPr/>
          <a:lstStyle/>
          <a:p>
            <a:pPr marL="226695" indent="-226695" defTabSz="297941">
              <a:spcBef>
                <a:spcPts val="2100"/>
              </a:spcBef>
              <a:buSzPct val="145000"/>
              <a:buFontTx/>
              <a:defRPr sz="1632">
                <a:latin typeface="Helvetica Neue"/>
                <a:ea typeface="Helvetica Neue"/>
                <a:cs typeface="Helvetica Neue"/>
                <a:sym typeface="Helvetica Neue"/>
              </a:defRPr>
            </a:pPr>
            <a:r>
              <a:t>A narrow or wide table, based on how much data and metadata we want to record per reading</a:t>
            </a:r>
          </a:p>
          <a:p>
            <a:pPr marL="226695" indent="-226695" defTabSz="297941">
              <a:spcBef>
                <a:spcPts val="2100"/>
              </a:spcBef>
              <a:buSzPct val="145000"/>
              <a:buFontTx/>
              <a:defRPr sz="1632">
                <a:latin typeface="Helvetica Neue"/>
                <a:ea typeface="Helvetica Neue"/>
                <a:cs typeface="Helvetica Neue"/>
                <a:sym typeface="Helvetica Neue"/>
              </a:defRPr>
            </a:pPr>
            <a:r>
              <a:t>Many indexes to speed up queries or few indexes to reduce disk usage</a:t>
            </a:r>
          </a:p>
          <a:p>
            <a:pPr marL="226695" indent="-226695" defTabSz="297941">
              <a:spcBef>
                <a:spcPts val="2100"/>
              </a:spcBef>
              <a:buSzPct val="145000"/>
              <a:buFontTx/>
              <a:defRPr sz="1632">
                <a:latin typeface="Helvetica Neue"/>
                <a:ea typeface="Helvetica Neue"/>
                <a:cs typeface="Helvetica Neue"/>
                <a:sym typeface="Helvetica Neue"/>
              </a:defRPr>
            </a:pPr>
            <a:r>
              <a:t>Denormalized metadata within the measurement row, or normalized metadata that lives in a separate table</a:t>
            </a:r>
          </a:p>
          <a:p>
            <a:pPr marL="226695" indent="-226695" defTabSz="297941">
              <a:spcBef>
                <a:spcPts val="2100"/>
              </a:spcBef>
              <a:buSzPct val="145000"/>
              <a:buFontTx/>
              <a:defRPr sz="1632">
                <a:latin typeface="Helvetica Neue"/>
                <a:ea typeface="Helvetica Neue"/>
                <a:cs typeface="Helvetica Neue"/>
                <a:sym typeface="Helvetica Neue"/>
              </a:defRPr>
            </a:pPr>
            <a:r>
              <a:t>A rigid schema that validates input types or a schemaless JSON blob to increase iteration speed</a:t>
            </a:r>
          </a:p>
          <a:p>
            <a:pPr marL="226695" indent="-226695" defTabSz="297941">
              <a:spcBef>
                <a:spcPts val="2100"/>
              </a:spcBef>
              <a:buSzPct val="145000"/>
              <a:buFontTx/>
              <a:defRPr sz="1632">
                <a:latin typeface="Helvetica Neue"/>
                <a:ea typeface="Helvetica Neue"/>
                <a:cs typeface="Helvetica Neue"/>
                <a:sym typeface="Helvetica Neue"/>
              </a:defRPr>
            </a:pPr>
            <a:r>
              <a:t>Check constraints that validate inputs, for instance checking for uniqueness or non-null values</a:t>
            </a:r>
          </a:p>
        </p:txBody>
      </p:sp>
      <p:sp>
        <p:nvSpPr>
          <p:cNvPr id="119"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37" name="Content Placeholder 2"/>
          <p:cNvSpPr txBox="1"/>
          <p:nvPr>
            <p:ph type="body" idx="1"/>
          </p:nvPr>
        </p:nvSpPr>
        <p:spPr>
          <a:xfrm>
            <a:off x="457200" y="1200151"/>
            <a:ext cx="8229600" cy="3394472"/>
          </a:xfrm>
          <a:prstGeom prst="rect">
            <a:avLst/>
          </a:prstGeom>
        </p:spPr>
        <p:txBody>
          <a:bodyPr/>
          <a:lstStyle/>
          <a:p>
            <a:pPr marL="0" indent="0" defTabSz="303783">
              <a:spcBef>
                <a:spcPts val="0"/>
              </a:spcBef>
              <a:buSzTx/>
              <a:buFontTx/>
              <a:buNone/>
              <a:defRPr sz="1664">
                <a:latin typeface="Helvetica Neue"/>
                <a:ea typeface="Helvetica Neue"/>
                <a:cs typeface="Helvetica Neue"/>
                <a:sym typeface="Helvetica Neue"/>
              </a:defRPr>
            </a:pPr>
            <a:r>
              <a:rPr b="1"/>
              <a:t>Configuration</a:t>
            </a:r>
            <a:r>
              <a:t>: Edit configuration file under anyplace folder</a:t>
            </a:r>
          </a:p>
          <a:p>
            <a:pPr marL="0" indent="0" defTabSz="303783">
              <a:spcBef>
                <a:spcPts val="0"/>
              </a:spcBef>
              <a:buSzTx/>
              <a:buFontTx/>
              <a:buNone/>
              <a:defRPr sz="1664">
                <a:latin typeface="Helvetica Neue"/>
                <a:ea typeface="Helvetica Neue"/>
                <a:cs typeface="Helvetica Neue"/>
                <a:sym typeface="Helvetica Neue"/>
              </a:defRPr>
            </a:pPr>
            <a:r>
              <a:t>vim conf/application.conf</a:t>
            </a:r>
          </a:p>
          <a:p>
            <a:pPr marL="0" indent="0" defTabSz="303783">
              <a:spcBef>
                <a:spcPts val="0"/>
              </a:spcBef>
              <a:buSzTx/>
              <a:buFontTx/>
              <a:buNone/>
              <a:defRPr sz="1664">
                <a:latin typeface="Helvetica Neue"/>
                <a:ea typeface="Helvetica Neue"/>
                <a:cs typeface="Helvetica Neue"/>
                <a:sym typeface="Helvetica Neue"/>
              </a:defRPr>
            </a:pPr>
          </a:p>
          <a:p>
            <a:pPr marL="0" indent="0" defTabSz="303783">
              <a:spcBef>
                <a:spcPts val="0"/>
              </a:spcBef>
              <a:buSzTx/>
              <a:buFontTx/>
              <a:buNone/>
              <a:defRPr sz="1664">
                <a:latin typeface="Helvetica Neue"/>
                <a:ea typeface="Helvetica Neue"/>
                <a:cs typeface="Helvetica Neue"/>
                <a:sym typeface="Helvetica Neue"/>
              </a:defRPr>
            </a:pPr>
            <a:r>
              <a:rPr b="1"/>
              <a:t>Edit the following fields accordingly</a:t>
            </a:r>
            <a:r>
              <a:t>:</a:t>
            </a:r>
            <a:r>
              <a:rPr sz="1508"/>
              <a:t> (all must be in double quotes except port numbers)</a:t>
            </a:r>
            <a:endParaRPr sz="1508"/>
          </a:p>
          <a:p>
            <a:pPr marL="0" indent="0" defTabSz="303783">
              <a:spcBef>
                <a:spcPts val="0"/>
              </a:spcBef>
              <a:buSzTx/>
              <a:buFontTx/>
              <a:buNone/>
              <a:defRPr sz="1664">
                <a:latin typeface="Helvetica Neue"/>
                <a:ea typeface="Helvetica Neue"/>
                <a:cs typeface="Helvetica Neue"/>
                <a:sym typeface="Helvetica Neue"/>
              </a:defRPr>
            </a:pPr>
            <a:r>
              <a:t>application.secret=&lt; This is a Play Framework parameter &gt;</a:t>
            </a:r>
          </a:p>
          <a:p>
            <a:pPr marL="0" indent="0" defTabSz="303783">
              <a:spcBef>
                <a:spcPts val="0"/>
              </a:spcBef>
              <a:buSzTx/>
              <a:buFontTx/>
              <a:buNone/>
              <a:defRPr sz="1664">
                <a:latin typeface="Helvetica Neue"/>
                <a:ea typeface="Helvetica Neue"/>
                <a:cs typeface="Helvetica Neue"/>
                <a:sym typeface="Helvetica Neue"/>
              </a:defRPr>
            </a:pPr>
            <a:r>
              <a:t>couchbase.hostname=&lt; Default is "http://localhost"&gt;</a:t>
            </a:r>
          </a:p>
          <a:p>
            <a:pPr marL="0" indent="0" defTabSz="303783">
              <a:spcBef>
                <a:spcPts val="0"/>
              </a:spcBef>
              <a:buSzTx/>
              <a:buFontTx/>
              <a:buNone/>
              <a:defRPr sz="1664">
                <a:latin typeface="Helvetica Neue"/>
                <a:ea typeface="Helvetica Neue"/>
                <a:cs typeface="Helvetica Neue"/>
                <a:sym typeface="Helvetica Neue"/>
              </a:defRPr>
            </a:pPr>
            <a:r>
              <a:t>couchbase.port=&lt; Default is 8091&gt;</a:t>
            </a:r>
          </a:p>
          <a:p>
            <a:pPr marL="0" indent="0" defTabSz="303783">
              <a:spcBef>
                <a:spcPts val="0"/>
              </a:spcBef>
              <a:buSzTx/>
              <a:buFontTx/>
              <a:buNone/>
              <a:defRPr sz="1664">
                <a:latin typeface="Helvetica Neue"/>
                <a:ea typeface="Helvetica Neue"/>
                <a:cs typeface="Helvetica Neue"/>
                <a:sym typeface="Helvetica Neue"/>
              </a:defRPr>
            </a:pPr>
            <a:r>
              <a:t>couchbase.bucket=&lt; Name of couchbase bucket, must be the same with username &gt;</a:t>
            </a:r>
          </a:p>
          <a:p>
            <a:pPr marL="0" indent="0" defTabSz="303783">
              <a:spcBef>
                <a:spcPts val="0"/>
              </a:spcBef>
              <a:buSzTx/>
              <a:buFontTx/>
              <a:buNone/>
              <a:defRPr sz="1664">
                <a:latin typeface="Helvetica Neue"/>
                <a:ea typeface="Helvetica Neue"/>
                <a:cs typeface="Helvetica Neue"/>
                <a:sym typeface="Helvetica Neue"/>
              </a:defRPr>
            </a:pPr>
            <a:r>
              <a:t>couchbase.username=&lt; Username for couchbase database &gt;</a:t>
            </a:r>
          </a:p>
          <a:p>
            <a:pPr marL="0" indent="0" defTabSz="303783">
              <a:spcBef>
                <a:spcPts val="0"/>
              </a:spcBef>
              <a:buSzTx/>
              <a:buFontTx/>
              <a:buNone/>
              <a:defRPr sz="1664">
                <a:latin typeface="Helvetica Neue"/>
                <a:ea typeface="Helvetica Neue"/>
                <a:cs typeface="Helvetica Neue"/>
                <a:sym typeface="Helvetica Neue"/>
              </a:defRPr>
            </a:pPr>
            <a:r>
              <a:t>couchbase.password=&lt; Password for couchbase database &gt;</a:t>
            </a:r>
          </a:p>
          <a:p>
            <a:pPr marL="0" indent="0" defTabSz="303783">
              <a:spcBef>
                <a:spcPts val="0"/>
              </a:spcBef>
              <a:buSzTx/>
              <a:buFontTx/>
              <a:buNone/>
              <a:defRPr sz="1664">
                <a:latin typeface="Helvetica Neue"/>
                <a:ea typeface="Helvetica Neue"/>
                <a:cs typeface="Helvetica Neue"/>
                <a:sym typeface="Helvetica Neue"/>
              </a:defRPr>
            </a:pPr>
            <a:r>
              <a:t>influxdb.hostname=&lt; Default is "http://localhost"&gt;</a:t>
            </a:r>
          </a:p>
          <a:p>
            <a:pPr marL="0" indent="0" defTabSz="303783">
              <a:spcBef>
                <a:spcPts val="0"/>
              </a:spcBef>
              <a:buSzTx/>
              <a:buFontTx/>
              <a:buNone/>
              <a:defRPr sz="1664">
                <a:latin typeface="Helvetica Neue"/>
                <a:ea typeface="Helvetica Neue"/>
                <a:cs typeface="Helvetica Neue"/>
                <a:sym typeface="Helvetica Neue"/>
              </a:defRPr>
            </a:pPr>
            <a:r>
              <a:t>influxdb.port=&lt; Default is 8086 &gt;</a:t>
            </a:r>
          </a:p>
          <a:p>
            <a:pPr marL="0" indent="0" defTabSz="303783">
              <a:spcBef>
                <a:spcPts val="0"/>
              </a:spcBef>
              <a:buSzTx/>
              <a:buFontTx/>
              <a:buNone/>
              <a:defRPr sz="1664">
                <a:latin typeface="Helvetica Neue"/>
                <a:ea typeface="Helvetica Neue"/>
                <a:cs typeface="Helvetica Neue"/>
                <a:sym typeface="Helvetica Neue"/>
              </a:defRPr>
            </a:pPr>
            <a:r>
              <a:t>influxdb.database=&lt; Name of influxDB database &gt;</a:t>
            </a:r>
          </a:p>
        </p:txBody>
      </p:sp>
      <p:sp>
        <p:nvSpPr>
          <p:cNvPr id="33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42" name="Content Placeholder 2"/>
          <p:cNvSpPr txBox="1"/>
          <p:nvPr>
            <p:ph type="body" idx="1"/>
          </p:nvPr>
        </p:nvSpPr>
        <p:spPr>
          <a:xfrm>
            <a:off x="457200" y="1200151"/>
            <a:ext cx="8229600" cy="3394472"/>
          </a:xfrm>
          <a:prstGeom prst="rect">
            <a:avLst/>
          </a:prstGeom>
        </p:spPr>
        <p:txBody>
          <a:bodyPr/>
          <a:lstStyle/>
          <a:p>
            <a:pPr marL="0" indent="0" defTabSz="274574">
              <a:spcBef>
                <a:spcPts val="1900"/>
              </a:spcBef>
              <a:buSzTx/>
              <a:buFontTx/>
              <a:buNone/>
              <a:defRPr sz="1504">
                <a:latin typeface="Helvetica Neue"/>
                <a:ea typeface="Helvetica Neue"/>
                <a:cs typeface="Helvetica Neue"/>
                <a:sym typeface="Helvetica Neue"/>
              </a:defRPr>
            </a:pPr>
            <a:r>
              <a:rPr b="1"/>
              <a:t>Create couchbase views</a:t>
            </a:r>
            <a:r>
              <a:t>:</a:t>
            </a:r>
          </a:p>
          <a:p>
            <a:pPr marL="0" indent="0" defTabSz="274574">
              <a:spcBef>
                <a:spcPts val="1900"/>
              </a:spcBef>
              <a:buSzTx/>
              <a:buFontTx/>
              <a:buNone/>
              <a:defRPr sz="1504">
                <a:latin typeface="Helvetica Neue"/>
                <a:ea typeface="Helvetica Neue"/>
                <a:cs typeface="Helvetica Neue"/>
                <a:sym typeface="Helvetica Neue"/>
              </a:defRPr>
            </a:pPr>
            <a:r>
              <a:t>git clone https://github.com/dmsl/anyplace.git </a:t>
            </a:r>
          </a:p>
          <a:p>
            <a:pPr marL="0" indent="0" defTabSz="274574">
              <a:spcBef>
                <a:spcPts val="1900"/>
              </a:spcBef>
              <a:buSzTx/>
              <a:buFontTx/>
              <a:buNone/>
              <a:defRPr sz="1504">
                <a:latin typeface="Helvetica Neue"/>
                <a:ea typeface="Helvetica Neue"/>
                <a:cs typeface="Helvetica Neue"/>
                <a:sym typeface="Helvetica Neue"/>
              </a:defRPr>
            </a:pPr>
            <a:r>
              <a:t>cd anyplace/server/anyplace_views </a:t>
            </a:r>
          </a:p>
          <a:p>
            <a:pPr marL="0" indent="0" defTabSz="274574">
              <a:spcBef>
                <a:spcPts val="1900"/>
              </a:spcBef>
              <a:buSzTx/>
              <a:buFontTx/>
              <a:buNone/>
              <a:defRPr sz="1504">
                <a:latin typeface="Helvetica Neue"/>
                <a:ea typeface="Helvetica Neue"/>
                <a:cs typeface="Helvetica Neue"/>
                <a:sym typeface="Helvetica Neue"/>
              </a:defRPr>
            </a:pPr>
            <a:r>
              <a:t>chmod +x create-views.sh</a:t>
            </a:r>
          </a:p>
          <a:p>
            <a:pPr marL="0" indent="0" defTabSz="274574">
              <a:spcBef>
                <a:spcPts val="1900"/>
              </a:spcBef>
              <a:buSzTx/>
              <a:buFontTx/>
              <a:buNone/>
              <a:defRPr sz="1504">
                <a:latin typeface="Helvetica Neue"/>
                <a:ea typeface="Helvetica Neue"/>
                <a:cs typeface="Helvetica Neue"/>
                <a:sym typeface="Helvetica Neue"/>
              </a:defRPr>
            </a:pPr>
            <a:r>
              <a:t>vim create-views.sh </a:t>
            </a:r>
          </a:p>
          <a:p>
            <a:pPr marL="0" indent="0" defTabSz="274574">
              <a:spcBef>
                <a:spcPts val="1900"/>
              </a:spcBef>
              <a:buSzTx/>
              <a:buFontTx/>
              <a:buNone/>
              <a:defRPr sz="1504">
                <a:latin typeface="Helvetica Neue"/>
                <a:ea typeface="Helvetica Neue"/>
                <a:cs typeface="Helvetica Neue"/>
                <a:sym typeface="Helvetica Neue"/>
              </a:defRPr>
            </a:pPr>
            <a:r>
              <a:rPr b="1"/>
              <a:t>Add (USERNAME, PASSWORD and BUCKET) according to your couchbase account, save and close the script</a:t>
            </a:r>
            <a:endParaRPr b="1"/>
          </a:p>
          <a:p>
            <a:pPr marL="0" indent="0" defTabSz="274574">
              <a:spcBef>
                <a:spcPts val="1900"/>
              </a:spcBef>
              <a:buSzTx/>
              <a:buFontTx/>
              <a:buNone/>
              <a:defRPr sz="1504">
                <a:latin typeface="Helvetica Neue"/>
                <a:ea typeface="Helvetica Neue"/>
                <a:cs typeface="Helvetica Neue"/>
                <a:sym typeface="Helvetica Neue"/>
              </a:defRPr>
            </a:pPr>
            <a:r>
              <a:rPr b="1"/>
              <a:t>Run the script to create the views: </a:t>
            </a:r>
            <a:r>
              <a:t>./create-views.sh </a:t>
            </a:r>
          </a:p>
        </p:txBody>
      </p:sp>
      <p:sp>
        <p:nvSpPr>
          <p:cNvPr id="34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47" name="Content Placeholder 2"/>
          <p:cNvSpPr txBox="1"/>
          <p:nvPr>
            <p:ph type="body" idx="1"/>
          </p:nvPr>
        </p:nvSpPr>
        <p:spPr>
          <a:xfrm>
            <a:off x="457200" y="1200151"/>
            <a:ext cx="8229600" cy="3394472"/>
          </a:xfrm>
          <a:prstGeom prst="rect">
            <a:avLst/>
          </a:prstGeom>
        </p:spPr>
        <p:txBody>
          <a:bodyPr/>
          <a:lstStyle/>
          <a:p>
            <a:pPr marL="0" indent="0" defTabSz="373887">
              <a:spcBef>
                <a:spcPts val="2600"/>
              </a:spcBef>
              <a:buSzTx/>
              <a:buFontTx/>
              <a:buNone/>
              <a:defRPr sz="2048">
                <a:latin typeface="Helvetica Neue"/>
                <a:ea typeface="Helvetica Neue"/>
                <a:cs typeface="Helvetica Neue"/>
                <a:sym typeface="Helvetica Neue"/>
              </a:defRPr>
            </a:pPr>
            <a:r>
              <a:rPr b="1"/>
              <a:t>To launch anyplace</a:t>
            </a:r>
            <a:r>
              <a:t>:</a:t>
            </a:r>
          </a:p>
          <a:p>
            <a:pPr marL="0" indent="0" defTabSz="373887">
              <a:spcBef>
                <a:spcPts val="2600"/>
              </a:spcBef>
              <a:buSzTx/>
              <a:buFontTx/>
              <a:buNone/>
              <a:defRPr sz="2048">
                <a:latin typeface="Helvetica Neue"/>
                <a:ea typeface="Helvetica Neue"/>
                <a:cs typeface="Helvetica Neue"/>
                <a:sym typeface="Helvetica Neue"/>
              </a:defRPr>
            </a:pPr>
            <a:r>
              <a:t>cd anyplace_v3/bin</a:t>
            </a:r>
          </a:p>
          <a:p>
            <a:pPr marL="0" indent="0" defTabSz="373887">
              <a:spcBef>
                <a:spcPts val="2600"/>
              </a:spcBef>
              <a:buSzTx/>
              <a:buFontTx/>
              <a:buNone/>
              <a:defRPr sz="2048">
                <a:latin typeface="Helvetica Neue"/>
                <a:ea typeface="Helvetica Neue"/>
                <a:cs typeface="Helvetica Neue"/>
                <a:sym typeface="Helvetica Neue"/>
              </a:defRPr>
            </a:pPr>
            <a:r>
              <a:t>chmod +x anyplace_v3</a:t>
            </a:r>
          </a:p>
          <a:p>
            <a:pPr marL="0" indent="0" defTabSz="373887">
              <a:spcBef>
                <a:spcPts val="2600"/>
              </a:spcBef>
              <a:buSzTx/>
              <a:buFontTx/>
              <a:buNone/>
              <a:defRPr sz="2048">
                <a:latin typeface="Helvetica Neue"/>
                <a:ea typeface="Helvetica Neue"/>
                <a:cs typeface="Helvetica Neue"/>
                <a:sym typeface="Helvetica Neue"/>
              </a:defRPr>
            </a:pPr>
            <a:r>
              <a:t>./anyplace_v3 (alternatively use: $ nohup ./anyplace_v3 &gt; anyplace.log 2&gt;&amp;1 )</a:t>
            </a:r>
          </a:p>
          <a:p>
            <a:pPr marL="0" indent="0" defTabSz="373887">
              <a:spcBef>
                <a:spcPts val="2600"/>
              </a:spcBef>
              <a:buSzTx/>
              <a:buFontTx/>
              <a:buNone/>
              <a:defRPr sz="2048">
                <a:latin typeface="Helvetica Neue"/>
                <a:ea typeface="Helvetica Neue"/>
                <a:cs typeface="Helvetica Neue"/>
                <a:sym typeface="Helvetica Neue"/>
              </a:defRPr>
            </a:pPr>
            <a:r>
              <a:rPr b="1"/>
              <a:t>To stop anyplace:</a:t>
            </a:r>
            <a:r>
              <a:t> Press Ctrl-C or kill the respective process</a:t>
            </a:r>
          </a:p>
        </p:txBody>
      </p:sp>
      <p:sp>
        <p:nvSpPr>
          <p:cNvPr id="34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52" name="Content Placeholder 2"/>
          <p:cNvSpPr txBox="1"/>
          <p:nvPr>
            <p:ph type="body" idx="1"/>
          </p:nvPr>
        </p:nvSpPr>
        <p:spPr>
          <a:xfrm>
            <a:off x="457200" y="1200151"/>
            <a:ext cx="8229600" cy="3394472"/>
          </a:xfrm>
          <a:prstGeom prst="rect">
            <a:avLst/>
          </a:prstGeom>
        </p:spPr>
        <p:txBody>
          <a:bodyPr/>
          <a:lstStyle/>
          <a:p>
            <a:pPr marL="0" indent="0" defTabSz="543305">
              <a:spcBef>
                <a:spcPts val="3900"/>
              </a:spcBef>
              <a:buSzTx/>
              <a:buFontTx/>
              <a:buNone/>
              <a:defRPr sz="2976">
                <a:latin typeface="Helvetica Neue"/>
                <a:ea typeface="Helvetica Neue"/>
                <a:cs typeface="Helvetica Neue"/>
                <a:sym typeface="Helvetica Neue"/>
              </a:defRPr>
            </a:pPr>
            <a:r>
              <a:rPr b="1"/>
              <a:t>To test anyplace visit the following URLs</a:t>
            </a:r>
            <a:r>
              <a:t>:</a:t>
            </a:r>
          </a:p>
          <a:p>
            <a:pPr marL="0" indent="0" defTabSz="543305">
              <a:spcBef>
                <a:spcPts val="3900"/>
              </a:spcBef>
              <a:buSzTx/>
              <a:buFontTx/>
              <a:buNone/>
              <a:defRPr sz="2976">
                <a:latin typeface="Helvetica Neue"/>
                <a:ea typeface="Helvetica Neue"/>
                <a:cs typeface="Helvetica Neue"/>
                <a:sym typeface="Helvetica Neue"/>
              </a:defRPr>
            </a:pPr>
            <a:r>
              <a:t>http://localhost:9000/viewer</a:t>
            </a:r>
          </a:p>
          <a:p>
            <a:pPr marL="0" indent="0" defTabSz="543305">
              <a:spcBef>
                <a:spcPts val="3900"/>
              </a:spcBef>
              <a:buSzTx/>
              <a:buFontTx/>
              <a:buNone/>
              <a:defRPr sz="2976">
                <a:latin typeface="Helvetica Neue"/>
                <a:ea typeface="Helvetica Neue"/>
                <a:cs typeface="Helvetica Neue"/>
                <a:sym typeface="Helvetica Neue"/>
              </a:defRPr>
            </a:pPr>
            <a:r>
              <a:t>http://localhost:9000/architect</a:t>
            </a:r>
          </a:p>
          <a:p>
            <a:pPr marL="0" indent="0" defTabSz="543305">
              <a:spcBef>
                <a:spcPts val="3900"/>
              </a:spcBef>
              <a:buSzTx/>
              <a:buFontTx/>
              <a:buNone/>
              <a:defRPr sz="2976">
                <a:latin typeface="Helvetica Neue"/>
                <a:ea typeface="Helvetica Neue"/>
                <a:cs typeface="Helvetica Neue"/>
                <a:sym typeface="Helvetica Neue"/>
              </a:defRPr>
            </a:pPr>
            <a:r>
              <a:t>http://localhost:9000/developers</a:t>
            </a:r>
          </a:p>
        </p:txBody>
      </p:sp>
      <p:sp>
        <p:nvSpPr>
          <p:cNvPr id="35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Title 1"/>
          <p:cNvSpPr txBox="1"/>
          <p:nvPr>
            <p:ph type="title"/>
          </p:nvPr>
        </p:nvSpPr>
        <p:spPr>
          <a:prstGeom prst="rect">
            <a:avLst/>
          </a:prstGeom>
        </p:spPr>
        <p:txBody>
          <a:bodyPr/>
          <a:lstStyle>
            <a:lvl1pPr defTabSz="257047">
              <a:defRPr sz="3520">
                <a:latin typeface="Helvetica Neue Medium"/>
                <a:ea typeface="Helvetica Neue Medium"/>
                <a:cs typeface="Helvetica Neue Medium"/>
                <a:sym typeface="Helvetica Neue Medium"/>
              </a:defRPr>
            </a:lvl1pPr>
          </a:lstStyle>
          <a:p>
            <a:pPr/>
            <a:r>
              <a:t>Installation &amp; configuration of anyplace</a:t>
            </a:r>
          </a:p>
        </p:txBody>
      </p:sp>
      <p:sp>
        <p:nvSpPr>
          <p:cNvPr id="357" name="Content Placeholder 2"/>
          <p:cNvSpPr txBox="1"/>
          <p:nvPr>
            <p:ph type="body" idx="1"/>
          </p:nvPr>
        </p:nvSpPr>
        <p:spPr>
          <a:xfrm>
            <a:off x="457200" y="1200151"/>
            <a:ext cx="8229600" cy="3394472"/>
          </a:xfrm>
          <a:prstGeom prst="rect">
            <a:avLst/>
          </a:prstGeom>
        </p:spPr>
        <p:txBody>
          <a:bodyPr/>
          <a:lstStyle/>
          <a:p>
            <a:pPr marL="0" indent="0" defTabSz="457200">
              <a:spcBef>
                <a:spcPts val="0"/>
              </a:spcBef>
              <a:buSzTx/>
              <a:buFontTx/>
              <a:buNone/>
              <a:defRPr sz="2500">
                <a:solidFill>
                  <a:srgbClr val="24292E"/>
                </a:solidFill>
                <a:latin typeface="Helvetica Neue"/>
                <a:ea typeface="Helvetica Neue"/>
                <a:cs typeface="Helvetica Neue"/>
                <a:sym typeface="Helvetica Neue"/>
              </a:defRPr>
            </a:pPr>
            <a:r>
              <a:t>Install a free certificate from </a:t>
            </a:r>
            <a:r>
              <a:rPr>
                <a:solidFill>
                  <a:srgbClr val="0366D6"/>
                </a:solidFill>
                <a:hlinkClick r:id="rId2" invalidUrl="" action="" tgtFrame="" tooltip="" history="1" highlightClick="0" endSnd="0"/>
              </a:rPr>
              <a:t>https://letsencrypt.org/</a:t>
            </a:r>
            <a:r>
              <a:t> on your Anyplace Server to obtain a secure https connection.</a:t>
            </a:r>
          </a:p>
          <a:p>
            <a:pPr marL="0" indent="0" defTabSz="457200">
              <a:spcBef>
                <a:spcPts val="0"/>
              </a:spcBef>
              <a:buSzTx/>
              <a:buFontTx/>
              <a:buNone/>
              <a:defRPr sz="2500">
                <a:solidFill>
                  <a:srgbClr val="24292E"/>
                </a:solidFill>
                <a:latin typeface="Helvetica Neue"/>
                <a:ea typeface="Helvetica Neue"/>
                <a:cs typeface="Helvetica Neue"/>
                <a:sym typeface="Helvetica Neue"/>
              </a:defRPr>
            </a:pPr>
          </a:p>
          <a:p>
            <a:pPr marL="0" indent="0" defTabSz="457200">
              <a:spcBef>
                <a:spcPts val="0"/>
              </a:spcBef>
              <a:buSzTx/>
              <a:buFontTx/>
              <a:buNone/>
              <a:defRPr sz="2500">
                <a:solidFill>
                  <a:srgbClr val="24292E"/>
                </a:solidFill>
                <a:latin typeface="Helvetica Neue"/>
                <a:ea typeface="Helvetica Neue"/>
                <a:cs typeface="Helvetica Neue"/>
                <a:sym typeface="Helvetica Neue"/>
              </a:defRPr>
            </a:pPr>
            <a:r>
              <a:t>(Optional) Install a free load balancer from </a:t>
            </a:r>
            <a:r>
              <a:rPr>
                <a:solidFill>
                  <a:srgbClr val="0366D6"/>
                </a:solidFill>
                <a:hlinkClick r:id="rId3" invalidUrl="" action="" tgtFrame="" tooltip="" history="1" highlightClick="0" endSnd="0"/>
              </a:rPr>
              <a:t>HAProxy</a:t>
            </a:r>
            <a:r>
              <a:t> to scale your installation to multiple Anplace servers. In case of Anyplace cluster configuration, please install the certificate on the load balancer.</a:t>
            </a:r>
          </a:p>
        </p:txBody>
      </p:sp>
      <p:sp>
        <p:nvSpPr>
          <p:cNvPr id="35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Title 1"/>
          <p:cNvSpPr txBox="1"/>
          <p:nvPr>
            <p:ph type="title"/>
          </p:nvPr>
        </p:nvSpPr>
        <p:spPr>
          <a:prstGeom prst="rect">
            <a:avLst/>
          </a:prstGeom>
        </p:spPr>
        <p:txBody>
          <a:bodyPr/>
          <a:lstStyle>
            <a:lvl1pPr defTabSz="262889">
              <a:defRPr sz="3600">
                <a:latin typeface="Helvetica Neue Medium"/>
                <a:ea typeface="Helvetica Neue Medium"/>
                <a:cs typeface="Helvetica Neue Medium"/>
                <a:sym typeface="Helvetica Neue Medium"/>
              </a:defRPr>
            </a:lvl1pPr>
          </a:lstStyle>
          <a:p>
            <a:pPr/>
            <a:r>
              <a:t>Installation &amp; configuration of influxDB</a:t>
            </a:r>
          </a:p>
        </p:txBody>
      </p:sp>
      <p:sp>
        <p:nvSpPr>
          <p:cNvPr id="362" name="Content Placeholder 2"/>
          <p:cNvSpPr txBox="1"/>
          <p:nvPr>
            <p:ph type="body" idx="1"/>
          </p:nvPr>
        </p:nvSpPr>
        <p:spPr>
          <a:xfrm>
            <a:off x="457200" y="1200151"/>
            <a:ext cx="8229600" cy="3394472"/>
          </a:xfrm>
          <a:prstGeom prst="rect">
            <a:avLst/>
          </a:prstGeom>
        </p:spPr>
        <p:txBody>
          <a:bodyPr/>
          <a:lstStyle/>
          <a:p>
            <a:pPr marL="0" indent="0" defTabSz="315468">
              <a:spcBef>
                <a:spcPts val="2200"/>
              </a:spcBef>
              <a:buSzTx/>
              <a:buFontTx/>
              <a:buNone/>
              <a:defRPr sz="1728">
                <a:latin typeface="Helvetica Neue"/>
                <a:ea typeface="Helvetica Neue"/>
                <a:cs typeface="Helvetica Neue"/>
                <a:sym typeface="Helvetica Neue"/>
              </a:defRPr>
            </a:pPr>
            <a:r>
              <a:rPr b="1"/>
              <a:t>Download influxDB on ubuntu</a:t>
            </a:r>
            <a:r>
              <a:t>:</a:t>
            </a:r>
          </a:p>
          <a:p>
            <a:pPr marL="0" indent="0" defTabSz="315468">
              <a:spcBef>
                <a:spcPts val="2200"/>
              </a:spcBef>
              <a:buSzTx/>
              <a:buFontTx/>
              <a:buNone/>
              <a:defRPr sz="1728">
                <a:latin typeface="Helvetica Neue"/>
                <a:ea typeface="Helvetica Neue"/>
                <a:cs typeface="Helvetica Neue"/>
                <a:sym typeface="Helvetica Neue"/>
              </a:defRPr>
            </a:pPr>
            <a:r>
              <a:t>wget -qO- https://repos.influxdata.com/influxdb.key | sudo apt-key add -</a:t>
            </a:r>
          </a:p>
          <a:p>
            <a:pPr marL="0" indent="0" defTabSz="315468">
              <a:spcBef>
                <a:spcPts val="2200"/>
              </a:spcBef>
              <a:buSzTx/>
              <a:buFontTx/>
              <a:buNone/>
              <a:defRPr sz="1728">
                <a:latin typeface="Helvetica Neue"/>
                <a:ea typeface="Helvetica Neue"/>
                <a:cs typeface="Helvetica Neue"/>
                <a:sym typeface="Helvetica Neue"/>
              </a:defRPr>
            </a:pPr>
            <a:r>
              <a:t>source /etc/lsb-release</a:t>
            </a:r>
          </a:p>
          <a:p>
            <a:pPr marL="0" indent="0" defTabSz="315468">
              <a:spcBef>
                <a:spcPts val="2200"/>
              </a:spcBef>
              <a:buSzTx/>
              <a:buFontTx/>
              <a:buNone/>
              <a:defRPr sz="1728">
                <a:latin typeface="Helvetica Neue"/>
                <a:ea typeface="Helvetica Neue"/>
                <a:cs typeface="Helvetica Neue"/>
                <a:sym typeface="Helvetica Neue"/>
              </a:defRPr>
            </a:pPr>
            <a:r>
              <a:t>echo "deb https://repos.influxdata.com/${DISTRIB_ID,,} ${DISTRIB_CODENAME} stable" | sudo tee /etc/apt/sources.list.d/influxdb.list</a:t>
            </a:r>
          </a:p>
          <a:p>
            <a:pPr marL="0" indent="0" defTabSz="315468">
              <a:spcBef>
                <a:spcPts val="2200"/>
              </a:spcBef>
              <a:buSzTx/>
              <a:buFontTx/>
              <a:buNone/>
              <a:defRPr b="1" sz="1728">
                <a:latin typeface="Helvetica Neue"/>
                <a:ea typeface="Helvetica Neue"/>
                <a:cs typeface="Helvetica Neue"/>
                <a:sym typeface="Helvetica Neue"/>
              </a:defRPr>
            </a:pPr>
            <a:r>
              <a:t>Install influxDB:</a:t>
            </a:r>
          </a:p>
          <a:p>
            <a:pPr marL="0" indent="0" defTabSz="315468">
              <a:spcBef>
                <a:spcPts val="2200"/>
              </a:spcBef>
              <a:buSzTx/>
              <a:buFontTx/>
              <a:buNone/>
              <a:defRPr sz="1728">
                <a:latin typeface="Helvetica Neue"/>
                <a:ea typeface="Helvetica Neue"/>
                <a:cs typeface="Helvetica Neue"/>
                <a:sym typeface="Helvetica Neue"/>
              </a:defRPr>
            </a:pPr>
            <a:r>
              <a:t>sudo apt-get update &amp;&amp; sudo apt-get install influxdb</a:t>
            </a:r>
          </a:p>
        </p:txBody>
      </p:sp>
      <p:sp>
        <p:nvSpPr>
          <p:cNvPr id="36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prstGeom prst="rect">
            <a:avLst/>
          </a:prstGeom>
        </p:spPr>
        <p:txBody>
          <a:bodyPr/>
          <a:lstStyle>
            <a:lvl1pPr defTabSz="262889">
              <a:defRPr sz="3600">
                <a:latin typeface="Helvetica Neue Medium"/>
                <a:ea typeface="Helvetica Neue Medium"/>
                <a:cs typeface="Helvetica Neue Medium"/>
                <a:sym typeface="Helvetica Neue Medium"/>
              </a:defRPr>
            </a:lvl1pPr>
          </a:lstStyle>
          <a:p>
            <a:pPr/>
            <a:r>
              <a:t>Installation &amp; configuration of influxDB</a:t>
            </a:r>
          </a:p>
        </p:txBody>
      </p:sp>
      <p:sp>
        <p:nvSpPr>
          <p:cNvPr id="367" name="Content Placeholder 2"/>
          <p:cNvSpPr txBox="1"/>
          <p:nvPr>
            <p:ph type="body" idx="1"/>
          </p:nvPr>
        </p:nvSpPr>
        <p:spPr>
          <a:xfrm>
            <a:off x="457200" y="1200151"/>
            <a:ext cx="8229600" cy="3394472"/>
          </a:xfrm>
          <a:prstGeom prst="rect">
            <a:avLst/>
          </a:prstGeom>
        </p:spPr>
        <p:txBody>
          <a:bodyPr/>
          <a:lstStyle/>
          <a:p>
            <a:pPr marL="0" indent="0" defTabSz="473201">
              <a:spcBef>
                <a:spcPts val="3400"/>
              </a:spcBef>
              <a:buSzTx/>
              <a:buFontTx/>
              <a:buNone/>
              <a:defRPr b="1" sz="2592">
                <a:latin typeface="Helvetica Neue"/>
                <a:ea typeface="Helvetica Neue"/>
                <a:cs typeface="Helvetica Neue"/>
                <a:sym typeface="Helvetica Neue"/>
              </a:defRPr>
            </a:pPr>
            <a:r>
              <a:t>Start influxDB: </a:t>
            </a:r>
            <a:br/>
            <a:r>
              <a:rPr b="0"/>
              <a:t>sudo service influxdb start</a:t>
            </a:r>
          </a:p>
          <a:p>
            <a:pPr marL="0" indent="0" defTabSz="473201">
              <a:spcBef>
                <a:spcPts val="3400"/>
              </a:spcBef>
              <a:buSzTx/>
              <a:buFontTx/>
              <a:buNone/>
              <a:defRPr sz="2592">
                <a:latin typeface="Helvetica Neue"/>
                <a:ea typeface="Helvetica Neue"/>
                <a:cs typeface="Helvetica Neue"/>
                <a:sym typeface="Helvetica Neue"/>
              </a:defRPr>
            </a:pPr>
            <a:r>
              <a:rPr b="1"/>
              <a:t>Stop influxDB</a:t>
            </a:r>
            <a:r>
              <a:t>: </a:t>
            </a:r>
            <a:br/>
            <a:r>
              <a:t>sudo service influxdb stop</a:t>
            </a:r>
          </a:p>
          <a:p>
            <a:pPr marL="0" indent="0" defTabSz="473201">
              <a:spcBef>
                <a:spcPts val="3400"/>
              </a:spcBef>
              <a:buSzTx/>
              <a:buFontTx/>
              <a:buNone/>
              <a:defRPr sz="2592">
                <a:latin typeface="Helvetica Neue"/>
                <a:ea typeface="Helvetica Neue"/>
                <a:cs typeface="Helvetica Neue"/>
                <a:sym typeface="Helvetica Neue"/>
              </a:defRPr>
            </a:pPr>
            <a:r>
              <a:rPr b="1"/>
              <a:t>Check status of influxDB</a:t>
            </a:r>
            <a:r>
              <a:t>: </a:t>
            </a:r>
            <a:br/>
            <a:r>
              <a:t>sudo service influxdb status</a:t>
            </a:r>
          </a:p>
        </p:txBody>
      </p:sp>
      <p:sp>
        <p:nvSpPr>
          <p:cNvPr id="36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itle 1"/>
          <p:cNvSpPr txBox="1"/>
          <p:nvPr>
            <p:ph type="title"/>
          </p:nvPr>
        </p:nvSpPr>
        <p:spPr>
          <a:prstGeom prst="rect">
            <a:avLst/>
          </a:prstGeom>
        </p:spPr>
        <p:txBody>
          <a:bodyPr/>
          <a:lstStyle>
            <a:lvl1pPr defTabSz="262889">
              <a:defRPr sz="3600">
                <a:latin typeface="Helvetica Neue Medium"/>
                <a:ea typeface="Helvetica Neue Medium"/>
                <a:cs typeface="Helvetica Neue Medium"/>
                <a:sym typeface="Helvetica Neue Medium"/>
              </a:defRPr>
            </a:lvl1pPr>
          </a:lstStyle>
          <a:p>
            <a:pPr/>
            <a:r>
              <a:t>Installation &amp; configuration of influxDB</a:t>
            </a:r>
          </a:p>
        </p:txBody>
      </p:sp>
      <p:sp>
        <p:nvSpPr>
          <p:cNvPr id="372" name="Content Placeholder 2"/>
          <p:cNvSpPr txBox="1"/>
          <p:nvPr>
            <p:ph type="body" idx="1"/>
          </p:nvPr>
        </p:nvSpPr>
        <p:spPr>
          <a:xfrm>
            <a:off x="457200" y="1200151"/>
            <a:ext cx="8229600" cy="3394472"/>
          </a:xfrm>
          <a:prstGeom prst="rect">
            <a:avLst/>
          </a:prstGeom>
        </p:spPr>
        <p:txBody>
          <a:bodyPr/>
          <a:lstStyle/>
          <a:p>
            <a:pPr marL="0" indent="0" defTabSz="350520">
              <a:spcBef>
                <a:spcPts val="2500"/>
              </a:spcBef>
              <a:buSzTx/>
              <a:buFontTx/>
              <a:buNone/>
              <a:defRPr sz="1920">
                <a:latin typeface="Helvetica Neue"/>
                <a:ea typeface="Helvetica Neue"/>
                <a:cs typeface="Helvetica Neue"/>
                <a:sym typeface="Helvetica Neue"/>
              </a:defRPr>
            </a:pPr>
            <a:r>
              <a:rPr b="1"/>
              <a:t>Configure influxDB</a:t>
            </a:r>
            <a:r>
              <a:t>: </a:t>
            </a:r>
            <a:br/>
            <a:r>
              <a:t>vim /etc/influxdb/influxdb.conf</a:t>
            </a:r>
          </a:p>
          <a:p>
            <a:pPr marL="0" indent="0" defTabSz="350520">
              <a:spcBef>
                <a:spcPts val="2500"/>
              </a:spcBef>
              <a:buSzTx/>
              <a:buFontTx/>
              <a:buNone/>
              <a:defRPr sz="1920">
                <a:latin typeface="Helvetica Neue"/>
                <a:ea typeface="Helvetica Neue"/>
                <a:cs typeface="Helvetica Neue"/>
                <a:sym typeface="Helvetica Neue"/>
              </a:defRPr>
            </a:pPr>
            <a:r>
              <a:rPr b="1"/>
              <a:t>To view the default configuration settings</a:t>
            </a:r>
            <a:r>
              <a:t>:</a:t>
            </a:r>
            <a:br/>
            <a:r>
              <a:t>influxd config</a:t>
            </a:r>
          </a:p>
          <a:p>
            <a:pPr marL="0" indent="0" defTabSz="350520">
              <a:spcBef>
                <a:spcPts val="2500"/>
              </a:spcBef>
              <a:buSzTx/>
              <a:buFontTx/>
              <a:buNone/>
              <a:defRPr sz="1920">
                <a:latin typeface="Helvetica Neue"/>
                <a:ea typeface="Helvetica Neue"/>
                <a:cs typeface="Helvetica Neue"/>
                <a:sym typeface="Helvetica Neue"/>
              </a:defRPr>
            </a:pPr>
            <a:r>
              <a:rPr b="1"/>
              <a:t>To use your own configuration file execute influxDB with</a:t>
            </a:r>
            <a:r>
              <a:t>: </a:t>
            </a:r>
            <a:br/>
            <a:r>
              <a:t>influxd -config /etc/influxdb/influxdb.conf</a:t>
            </a:r>
          </a:p>
          <a:p>
            <a:pPr marL="0" indent="0" defTabSz="350520">
              <a:spcBef>
                <a:spcPts val="2500"/>
              </a:spcBef>
              <a:buSzTx/>
              <a:buFontTx/>
              <a:buNone/>
              <a:defRPr sz="1200">
                <a:latin typeface="Helvetica Neue"/>
                <a:ea typeface="Helvetica Neue"/>
                <a:cs typeface="Helvetica Neue"/>
                <a:sym typeface="Helvetica Neue"/>
              </a:defRPr>
            </a:pPr>
            <a:r>
              <a:t>TCP port 8086 is available for client-server communication using the InfluxDB API</a:t>
            </a:r>
            <a:br/>
            <a:r>
              <a:t>TCP port 8088 is available for the RPC service to perform back up and restore operations</a:t>
            </a:r>
            <a:br/>
            <a:r>
              <a:t>Both ports should be open to use influxDB</a:t>
            </a:r>
          </a:p>
        </p:txBody>
      </p:sp>
      <p:sp>
        <p:nvSpPr>
          <p:cNvPr id="373"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API route mapping</a:t>
            </a:r>
          </a:p>
        </p:txBody>
      </p:sp>
      <p:sp>
        <p:nvSpPr>
          <p:cNvPr id="377" name="Content Placeholder 2"/>
          <p:cNvSpPr txBox="1"/>
          <p:nvPr>
            <p:ph type="body" idx="1"/>
          </p:nvPr>
        </p:nvSpPr>
        <p:spPr>
          <a:xfrm>
            <a:off x="457200" y="1200151"/>
            <a:ext cx="8229600" cy="3394472"/>
          </a:xfrm>
          <a:prstGeom prst="rect">
            <a:avLst/>
          </a:prstGeom>
        </p:spPr>
        <p:txBody>
          <a:bodyPr/>
          <a:lstStyle/>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Anyplace API - InfluxDB</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POST        /anyplace/influxdb/insert                                                  controllers.AnyplaceInfluxdb.insertInfluxdb()</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POST        /anyplace/influxdb/query_2_points                                          controllers.AnyplaceInfluxdb.query2PointsInfluxdb()</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a:latin typeface="Menlo"/>
                <a:ea typeface="Menlo"/>
                <a:cs typeface="Menlo"/>
                <a:sym typeface="Menlo"/>
              </a:defRPr>
            </a:pPr>
            <a:r>
              <a:t>* located in anyplace/server/conf/routes</a:t>
            </a:r>
          </a:p>
        </p:txBody>
      </p:sp>
      <p:sp>
        <p:nvSpPr>
          <p:cNvPr id="378"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How it works?</a:t>
            </a:r>
          </a:p>
        </p:txBody>
      </p:sp>
      <p:sp>
        <p:nvSpPr>
          <p:cNvPr id="382"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3" name="78863777_464095597547412_3032716350901452800_n.png" descr="78863777_464095597547412_3032716350901452800_n.png"/>
          <p:cNvPicPr>
            <a:picLocks noChangeAspect="1"/>
          </p:cNvPicPr>
          <p:nvPr/>
        </p:nvPicPr>
        <p:blipFill>
          <a:blip r:embed="rId2">
            <a:extLst/>
          </a:blip>
          <a:stretch>
            <a:fillRect/>
          </a:stretch>
        </p:blipFill>
        <p:spPr>
          <a:xfrm>
            <a:off x="495300" y="1238250"/>
            <a:ext cx="8153400" cy="3124200"/>
          </a:xfrm>
          <a:prstGeom prst="rect">
            <a:avLst/>
          </a:prstGeom>
          <a:ln w="12700">
            <a:miter lim="400000"/>
          </a:ln>
        </p:spPr>
      </p:pic>
      <p:sp>
        <p:nvSpPr>
          <p:cNvPr id="38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457200" y="713978"/>
            <a:ext cx="8229600" cy="857251"/>
          </a:xfrm>
          <a:prstGeom prst="rect">
            <a:avLst/>
          </a:prstGeom>
        </p:spPr>
        <p:txBody>
          <a:bodyPr/>
          <a:lstStyle>
            <a:lvl1pPr defTabSz="262889">
              <a:defRPr sz="3600">
                <a:latin typeface="Helvetica Neue Medium"/>
                <a:ea typeface="Helvetica Neue Medium"/>
                <a:cs typeface="Helvetica Neue Medium"/>
                <a:sym typeface="Helvetica Neue Medium"/>
              </a:defRPr>
            </a:lvl1pPr>
          </a:lstStyle>
          <a:p>
            <a:pPr/>
            <a:r>
              <a:t>Disadvantages of Relation data model</a:t>
            </a:r>
          </a:p>
        </p:txBody>
      </p:sp>
      <p:sp>
        <p:nvSpPr>
          <p:cNvPr id="123" name="Content Placeholder 2"/>
          <p:cNvSpPr txBox="1"/>
          <p:nvPr>
            <p:ph type="body" idx="1"/>
          </p:nvPr>
        </p:nvSpPr>
        <p:spPr>
          <a:xfrm>
            <a:off x="457200" y="2106712"/>
            <a:ext cx="8229600" cy="2487912"/>
          </a:xfrm>
          <a:prstGeom prst="rect">
            <a:avLst/>
          </a:prstGeom>
        </p:spPr>
        <p:txBody>
          <a:bodyPr/>
          <a:lstStyle>
            <a:lvl1pPr marL="444500" indent="-444500" defTabSz="584200">
              <a:spcBef>
                <a:spcPts val="4200"/>
              </a:spcBef>
              <a:buSzPct val="145000"/>
              <a:buFontTx/>
              <a:defRPr>
                <a:latin typeface="Helvetica Neue"/>
                <a:ea typeface="Helvetica Neue"/>
                <a:cs typeface="Helvetica Neue"/>
                <a:sym typeface="Helvetica Neue"/>
              </a:defRPr>
            </a:lvl1pPr>
          </a:lstStyle>
          <a:p>
            <a:pPr/>
            <a:r>
              <a:t>Need to select a schema and explicitly decide whether or not to use indexes</a:t>
            </a:r>
          </a:p>
        </p:txBody>
      </p:sp>
      <p:sp>
        <p:nvSpPr>
          <p:cNvPr id="124"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How it works?</a:t>
            </a:r>
          </a:p>
        </p:txBody>
      </p:sp>
      <p:sp>
        <p:nvSpPr>
          <p:cNvPr id="387"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8" name="77154977_2470497806530779_8203765148884664320_n.png" descr="77154977_2470497806530779_8203765148884664320_n.png"/>
          <p:cNvPicPr>
            <a:picLocks noChangeAspect="1"/>
          </p:cNvPicPr>
          <p:nvPr/>
        </p:nvPicPr>
        <p:blipFill>
          <a:blip r:embed="rId2">
            <a:extLst/>
          </a:blip>
          <a:stretch>
            <a:fillRect/>
          </a:stretch>
        </p:blipFill>
        <p:spPr>
          <a:xfrm>
            <a:off x="546820" y="1280295"/>
            <a:ext cx="8050360" cy="3282672"/>
          </a:xfrm>
          <a:prstGeom prst="rect">
            <a:avLst/>
          </a:prstGeom>
          <a:ln w="12700">
            <a:miter lim="400000"/>
          </a:ln>
        </p:spPr>
      </p:pic>
      <p:sp>
        <p:nvSpPr>
          <p:cNvPr id="38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
        <p:nvSpPr>
          <p:cNvPr id="392"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GeoHash</a:t>
            </a:r>
          </a:p>
        </p:txBody>
      </p:sp>
      <p:sp>
        <p:nvSpPr>
          <p:cNvPr id="393" name="Content Placeholder 2"/>
          <p:cNvSpPr txBox="1"/>
          <p:nvPr>
            <p:ph type="body" idx="1"/>
          </p:nvPr>
        </p:nvSpPr>
        <p:spPr>
          <a:xfrm>
            <a:off x="457200" y="1200151"/>
            <a:ext cx="8229600" cy="3394472"/>
          </a:xfrm>
          <a:prstGeom prst="rect">
            <a:avLst/>
          </a:prstGeom>
        </p:spPr>
        <p:txBody>
          <a:bodyPr/>
          <a:lstStyle>
            <a:lvl1pPr marL="280736" indent="-280736">
              <a:spcBef>
                <a:spcPts val="600"/>
              </a:spcBef>
              <a:buFontTx/>
              <a:defRPr sz="2800"/>
            </a:lvl1pPr>
          </a:lstStyle>
          <a:p>
            <a:pPr/>
            <a:r>
              <a:t>Spatial Hashing</a:t>
            </a:r>
          </a:p>
        </p:txBody>
      </p:sp>
      <p:sp>
        <p:nvSpPr>
          <p:cNvPr id="394"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95" name="Table"/>
          <p:cNvGraphicFramePr/>
          <p:nvPr/>
        </p:nvGraphicFramePr>
        <p:xfrm>
          <a:off x="538241" y="1794633"/>
          <a:ext cx="7777121" cy="204490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41105"/>
                <a:gridCol w="1941105"/>
                <a:gridCol w="1941105"/>
                <a:gridCol w="1941105"/>
              </a:tblGrid>
              <a:tr h="338701">
                <a:tc>
                  <a:txBody>
                    <a:bodyPr/>
                    <a:lstStyle/>
                    <a:p>
                      <a:pPr algn="ctr">
                        <a:defRPr b="0" sz="1800">
                          <a:solidFill>
                            <a:srgbClr val="000000"/>
                          </a:solidFill>
                        </a:defRPr>
                      </a:pPr>
                      <a:r>
                        <a:rPr b="1">
                          <a:solidFill>
                            <a:srgbClr val="FFFFFF"/>
                          </a:solidFill>
                          <a:sym typeface="Helvetica"/>
                        </a:rPr>
                        <a:t>Latitude</a:t>
                      </a:r>
                    </a:p>
                  </a:txBody>
                  <a:tcPr marL="0" marR="0" marT="0" marB="0" anchor="ctr" anchorCtr="0" horzOverflow="overflow"/>
                </a:tc>
                <a:tc>
                  <a:txBody>
                    <a:bodyPr/>
                    <a:lstStyle/>
                    <a:p>
                      <a:pPr algn="ctr">
                        <a:defRPr b="0" sz="1800">
                          <a:solidFill>
                            <a:srgbClr val="000000"/>
                          </a:solidFill>
                        </a:defRPr>
                      </a:pPr>
                      <a:r>
                        <a:rPr b="1">
                          <a:solidFill>
                            <a:srgbClr val="FFFFFF"/>
                          </a:solidFill>
                          <a:sym typeface="Helvetica"/>
                        </a:rPr>
                        <a:t>Longitude</a:t>
                      </a:r>
                    </a:p>
                  </a:txBody>
                  <a:tcPr marL="0" marR="0" marT="0" marB="0" anchor="ctr" anchorCtr="0" horzOverflow="overflow"/>
                </a:tc>
                <a:tc>
                  <a:txBody>
                    <a:bodyPr/>
                    <a:lstStyle/>
                    <a:p>
                      <a:pPr algn="ctr">
                        <a:defRPr b="0" sz="1800">
                          <a:solidFill>
                            <a:srgbClr val="000000"/>
                          </a:solidFill>
                        </a:defRPr>
                      </a:pPr>
                      <a:r>
                        <a:rPr b="1">
                          <a:solidFill>
                            <a:srgbClr val="FFFFFF"/>
                          </a:solidFill>
                          <a:sym typeface="Helvetica"/>
                        </a:rPr>
                        <a:t>Precision</a:t>
                      </a:r>
                    </a:p>
                  </a:txBody>
                  <a:tcPr marL="0" marR="0" marT="0" marB="0" anchor="ctr" anchorCtr="0" horzOverflow="overflow"/>
                </a:tc>
                <a:tc>
                  <a:txBody>
                    <a:bodyPr/>
                    <a:lstStyle/>
                    <a:p>
                      <a:pPr algn="l">
                        <a:defRPr b="0" sz="1800">
                          <a:solidFill>
                            <a:srgbClr val="000000"/>
                          </a:solidFill>
                        </a:defRPr>
                      </a:pPr>
                      <a:r>
                        <a:rPr b="1">
                          <a:solidFill>
                            <a:srgbClr val="FFFFFF"/>
                          </a:solidFill>
                          <a:sym typeface="Helvetica"/>
                        </a:rPr>
                        <a:t>Geohash</a:t>
                      </a:r>
                    </a:p>
                  </a:txBody>
                  <a:tcPr marL="0" marR="0" marT="0" marB="0" anchor="ctr" anchorCtr="0" horzOverflow="overflow"/>
                </a:tc>
              </a:tr>
              <a:tr h="338701">
                <a:tc>
                  <a:txBody>
                    <a:bodyPr/>
                    <a:lstStyle/>
                    <a:p>
                      <a:pPr algn="ctr">
                        <a:defRPr sz="1800"/>
                      </a:pPr>
                      <a:r>
                        <a:t>10</a:t>
                      </a:r>
                    </a:p>
                  </a:txBody>
                  <a:tcPr marL="0" marR="0" marT="0" marB="0" anchor="ctr" anchorCtr="0" horzOverflow="overflow"/>
                </a:tc>
                <a:tc>
                  <a:txBody>
                    <a:bodyPr/>
                    <a:lstStyle/>
                    <a:p>
                      <a:pPr algn="ctr">
                        <a:defRPr sz="1800"/>
                      </a:pPr>
                      <a:r>
                        <a:t>30</a:t>
                      </a:r>
                    </a:p>
                  </a:txBody>
                  <a:tcPr marL="0" marR="0" marT="0" marB="0" anchor="ctr" anchorCtr="0" horzOverflow="overflow"/>
                </a:tc>
                <a:tc>
                  <a:txBody>
                    <a:bodyPr/>
                    <a:lstStyle/>
                    <a:p>
                      <a:pPr algn="ctr">
                        <a:defRPr sz="1800"/>
                      </a:pPr>
                      <a:r>
                        <a:t>8</a:t>
                      </a:r>
                    </a:p>
                  </a:txBody>
                  <a:tcPr marL="0" marR="0" marT="0" marB="0" anchor="ctr" anchorCtr="0" horzOverflow="overflow"/>
                </a:tc>
                <a:tc>
                  <a:txBody>
                    <a:bodyPr/>
                    <a:lstStyle/>
                    <a:p>
                      <a:pPr algn="l">
                        <a:defRPr sz="1800"/>
                      </a:pPr>
                      <a:r>
                        <a:t>s9v2fsmq</a:t>
                      </a:r>
                    </a:p>
                  </a:txBody>
                  <a:tcPr marL="0" marR="0" marT="0" marB="0" anchor="ctr" anchorCtr="0" horzOverflow="overflow"/>
                </a:tc>
              </a:tr>
              <a:tr h="338701">
                <a:tc>
                  <a:txBody>
                    <a:bodyPr/>
                    <a:lstStyle/>
                    <a:p>
                      <a:pPr algn="ctr">
                        <a:defRPr sz="1800"/>
                      </a:pPr>
                      <a:r>
                        <a:t>10</a:t>
                      </a:r>
                    </a:p>
                  </a:txBody>
                  <a:tcPr marL="0" marR="0" marT="0" marB="0" anchor="ctr" anchorCtr="0" horzOverflow="overflow"/>
                </a:tc>
                <a:tc>
                  <a:txBody>
                    <a:bodyPr/>
                    <a:lstStyle/>
                    <a:p>
                      <a:pPr algn="ctr">
                        <a:defRPr sz="1800"/>
                      </a:pPr>
                      <a:r>
                        <a:t>30</a:t>
                      </a:r>
                    </a:p>
                  </a:txBody>
                  <a:tcPr marL="0" marR="0" marT="0" marB="0" anchor="ctr" anchorCtr="0" horzOverflow="overflow"/>
                </a:tc>
                <a:tc>
                  <a:txBody>
                    <a:bodyPr/>
                    <a:lstStyle/>
                    <a:p>
                      <a:pPr algn="ctr">
                        <a:defRPr sz="1800"/>
                      </a:pPr>
                      <a:r>
                        <a:t>6</a:t>
                      </a:r>
                    </a:p>
                  </a:txBody>
                  <a:tcPr marL="0" marR="0" marT="0" marB="0" anchor="ctr" anchorCtr="0" horzOverflow="overflow"/>
                </a:tc>
                <a:tc>
                  <a:txBody>
                    <a:bodyPr/>
                    <a:lstStyle/>
                    <a:p>
                      <a:pPr algn="l">
                        <a:defRPr sz="1800"/>
                      </a:pPr>
                      <a:r>
                        <a:t>s9v2fs</a:t>
                      </a:r>
                    </a:p>
                  </a:txBody>
                  <a:tcPr marL="0" marR="0" marT="0" marB="0" anchor="ctr" anchorCtr="0" horzOverflow="overflow"/>
                </a:tc>
              </a:tr>
              <a:tr h="338701">
                <a:tc>
                  <a:txBody>
                    <a:bodyPr/>
                    <a:lstStyle/>
                    <a:p>
                      <a:pPr algn="ctr">
                        <a:defRPr sz="1800"/>
                      </a:pPr>
                      <a:r>
                        <a:t>31</a:t>
                      </a:r>
                    </a:p>
                  </a:txBody>
                  <a:tcPr marL="0" marR="0" marT="0" marB="0" anchor="ctr" anchorCtr="0" horzOverflow="overflow"/>
                </a:tc>
                <a:tc>
                  <a:txBody>
                    <a:bodyPr/>
                    <a:lstStyle/>
                    <a:p>
                      <a:pPr algn="ctr">
                        <a:defRPr sz="1800"/>
                      </a:pPr>
                      <a:r>
                        <a:t>30</a:t>
                      </a:r>
                    </a:p>
                  </a:txBody>
                  <a:tcPr marL="0" marR="0" marT="0" marB="0" anchor="ctr" anchorCtr="0" horzOverflow="overflow"/>
                </a:tc>
                <a:tc>
                  <a:txBody>
                    <a:bodyPr/>
                    <a:lstStyle/>
                    <a:p>
                      <a:pPr algn="ctr">
                        <a:defRPr sz="1800"/>
                      </a:pPr>
                      <a:r>
                        <a:t>8</a:t>
                      </a:r>
                    </a:p>
                  </a:txBody>
                  <a:tcPr marL="0" marR="0" marT="0" marB="0" anchor="ctr" anchorCtr="0" horzOverflow="overflow"/>
                </a:tc>
                <a:tc>
                  <a:txBody>
                    <a:bodyPr/>
                    <a:lstStyle/>
                    <a:p>
                      <a:pPr algn="l">
                        <a:defRPr sz="1800"/>
                      </a:pPr>
                      <a:r>
                        <a:t>stt26em</a:t>
                      </a:r>
                    </a:p>
                  </a:txBody>
                  <a:tcPr marL="0" marR="0" marT="0" marB="0" anchor="ctr" anchorCtr="0" horzOverflow="overflow"/>
                </a:tc>
              </a:tr>
              <a:tr h="338701">
                <a:tc>
                  <a:txBody>
                    <a:bodyPr/>
                    <a:lstStyle/>
                    <a:p>
                      <a:pPr algn="ctr">
                        <a:defRPr sz="1800"/>
                      </a:pPr>
                      <a:r>
                        <a:t>31.05</a:t>
                      </a:r>
                    </a:p>
                  </a:txBody>
                  <a:tcPr marL="0" marR="0" marT="0" marB="0" anchor="ctr" anchorCtr="0" horzOverflow="overflow"/>
                </a:tc>
                <a:tc>
                  <a:txBody>
                    <a:bodyPr/>
                    <a:lstStyle/>
                    <a:p>
                      <a:pPr algn="ctr">
                        <a:defRPr sz="1800"/>
                      </a:pPr>
                      <a:r>
                        <a:t>30.101</a:t>
                      </a:r>
                    </a:p>
                  </a:txBody>
                  <a:tcPr marL="0" marR="0" marT="0" marB="0" anchor="ctr" anchorCtr="0" horzOverflow="overflow"/>
                </a:tc>
                <a:tc>
                  <a:txBody>
                    <a:bodyPr/>
                    <a:lstStyle/>
                    <a:p>
                      <a:pPr algn="ctr">
                        <a:defRPr sz="1800"/>
                      </a:pPr>
                      <a:r>
                        <a:t>8</a:t>
                      </a:r>
                    </a:p>
                  </a:txBody>
                  <a:tcPr marL="0" marR="0" marT="0" marB="0" anchor="ctr" anchorCtr="0" horzOverflow="overflow"/>
                </a:tc>
                <a:tc>
                  <a:txBody>
                    <a:bodyPr/>
                    <a:lstStyle/>
                    <a:p>
                      <a:pPr algn="l">
                        <a:defRPr sz="1800"/>
                      </a:pPr>
                      <a:r>
                        <a:t>stt2suqz</a:t>
                      </a:r>
                    </a:p>
                  </a:txBody>
                  <a:tcPr marL="0" marR="0" marT="0" marB="0" anchor="ctr" anchorCtr="0" horzOverflow="overflow"/>
                </a:tc>
              </a:tr>
              <a:tr h="338701">
                <a:tc>
                  <a:txBody>
                    <a:bodyPr/>
                    <a:lstStyle/>
                    <a:p>
                      <a:pPr algn="ctr">
                        <a:defRPr sz="1800"/>
                      </a:pPr>
                      <a:r>
                        <a:t>31.051</a:t>
                      </a:r>
                    </a:p>
                  </a:txBody>
                  <a:tcPr marL="0" marR="0" marT="0" marB="0" anchor="ctr" anchorCtr="0" horzOverflow="overflow"/>
                </a:tc>
                <a:tc>
                  <a:txBody>
                    <a:bodyPr/>
                    <a:lstStyle/>
                    <a:p>
                      <a:pPr algn="ctr">
                        <a:defRPr sz="1800"/>
                      </a:pPr>
                      <a:r>
                        <a:t>30.101</a:t>
                      </a:r>
                    </a:p>
                  </a:txBody>
                  <a:tcPr marL="0" marR="0" marT="0" marB="0" anchor="ctr" anchorCtr="0" horzOverflow="overflow"/>
                </a:tc>
                <a:tc>
                  <a:txBody>
                    <a:bodyPr/>
                    <a:lstStyle/>
                    <a:p>
                      <a:pPr algn="ctr">
                        <a:defRPr sz="1800"/>
                      </a:pPr>
                      <a:r>
                        <a:t>8</a:t>
                      </a:r>
                    </a:p>
                  </a:txBody>
                  <a:tcPr marL="0" marR="0" marT="0" marB="0" anchor="ctr" anchorCtr="0" horzOverflow="overflow"/>
                </a:tc>
                <a:tc>
                  <a:txBody>
                    <a:bodyPr/>
                    <a:lstStyle/>
                    <a:p>
                      <a:pPr algn="l">
                        <a:defRPr sz="1800"/>
                      </a:pPr>
                      <a:r>
                        <a:t>stt2suwv</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Geohash Lookups"/>
          <p:cNvSpPr txBox="1"/>
          <p:nvPr>
            <p:ph type="title"/>
          </p:nvPr>
        </p:nvSpPr>
        <p:spPr>
          <a:prstGeom prst="rect">
            <a:avLst/>
          </a:prstGeom>
        </p:spPr>
        <p:txBody>
          <a:bodyPr/>
          <a:lstStyle/>
          <a:p>
            <a:pPr/>
            <a:r>
              <a:t>Geohash Lookups</a:t>
            </a:r>
          </a:p>
        </p:txBody>
      </p:sp>
      <p:sp>
        <p:nvSpPr>
          <p:cNvPr id="398" name="Body"/>
          <p:cNvSpPr txBox="1"/>
          <p:nvPr>
            <p:ph type="body" idx="1"/>
          </p:nvPr>
        </p:nvSpPr>
        <p:spPr>
          <a:prstGeom prst="rect">
            <a:avLst/>
          </a:prstGeom>
        </p:spPr>
        <p:txBody>
          <a:bodyPr/>
          <a:lstStyle/>
          <a:p>
            <a:pPr marL="0" indent="0">
              <a:buSzTx/>
              <a:buFontTx/>
              <a:buNone/>
            </a:pPr>
          </a:p>
        </p:txBody>
      </p:sp>
      <p:sp>
        <p:nvSpPr>
          <p:cNvPr id="3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0" name="Image" descr="Image"/>
          <p:cNvPicPr>
            <a:picLocks noChangeAspect="1"/>
          </p:cNvPicPr>
          <p:nvPr/>
        </p:nvPicPr>
        <p:blipFill>
          <a:blip r:embed="rId2">
            <a:extLst/>
          </a:blip>
          <a:stretch>
            <a:fillRect/>
          </a:stretch>
        </p:blipFill>
        <p:spPr>
          <a:xfrm>
            <a:off x="3599034" y="1342199"/>
            <a:ext cx="1539390" cy="3231027"/>
          </a:xfrm>
          <a:prstGeom prst="rect">
            <a:avLst/>
          </a:prstGeom>
          <a:ln w="12700">
            <a:miter lim="400000"/>
          </a:ln>
        </p:spPr>
      </p:pic>
      <p:sp>
        <p:nvSpPr>
          <p:cNvPr id="40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
        <p:nvSpPr>
          <p:cNvPr id="404"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 practice</a:t>
            </a:r>
          </a:p>
        </p:txBody>
      </p:sp>
      <p:sp>
        <p:nvSpPr>
          <p:cNvPr id="405" name="Content Placeholder 2"/>
          <p:cNvSpPr txBox="1"/>
          <p:nvPr>
            <p:ph type="body" idx="1"/>
          </p:nvPr>
        </p:nvSpPr>
        <p:spPr>
          <a:xfrm>
            <a:off x="457200" y="1200151"/>
            <a:ext cx="8229600" cy="3394472"/>
          </a:xfrm>
          <a:prstGeom prst="rect">
            <a:avLst/>
          </a:prstGeom>
        </p:spPr>
        <p:txBody>
          <a:bodyPr/>
          <a:lstStyle/>
          <a:p>
            <a:pPr marL="0" indent="0" defTabSz="338327">
              <a:lnSpc>
                <a:spcPts val="2100"/>
              </a:lnSpc>
              <a:spcBef>
                <a:spcPts val="0"/>
              </a:spcBef>
              <a:buSzTx/>
              <a:buFontTx/>
              <a:buNone/>
              <a:defRPr sz="888">
                <a:latin typeface="Menlo"/>
                <a:ea typeface="Menlo"/>
                <a:cs typeface="Menlo"/>
                <a:sym typeface="Menlo"/>
              </a:defRPr>
            </a:pPr>
            <a:r>
              <a:t>curl --header "Content-Type: application/json" \</a:t>
            </a:r>
          </a:p>
          <a:p>
            <a:pPr marL="0" indent="0" defTabSz="338327">
              <a:lnSpc>
                <a:spcPts val="2100"/>
              </a:lnSpc>
              <a:spcBef>
                <a:spcPts val="0"/>
              </a:spcBef>
              <a:buSzTx/>
              <a:buFontTx/>
              <a:buNone/>
              <a:defRPr sz="888">
                <a:latin typeface="Menlo"/>
                <a:ea typeface="Menlo"/>
                <a:cs typeface="Menlo"/>
                <a:sym typeface="Menlo"/>
              </a:defRPr>
            </a:pPr>
            <a:r>
              <a:t>  --request POST \</a:t>
            </a:r>
          </a:p>
          <a:p>
            <a:pPr marL="0" indent="0" defTabSz="338327">
              <a:lnSpc>
                <a:spcPts val="2100"/>
              </a:lnSpc>
              <a:spcBef>
                <a:spcPts val="0"/>
              </a:spcBef>
              <a:buSzTx/>
              <a:buFontTx/>
              <a:buNone/>
              <a:defRPr sz="888">
                <a:latin typeface="Menlo"/>
                <a:ea typeface="Menlo"/>
                <a:cs typeface="Menlo"/>
                <a:sym typeface="Menlo"/>
              </a:defRPr>
            </a:pPr>
            <a:r>
              <a:t>  --data '{"deviceID":"5","point1":{"latitude":"37.350101","longitude":"37.3501"},"point2":{"latitude":"37.35012","longitude":"37.3502"}, "beginTime":1, "endTime":10}' \</a:t>
            </a:r>
          </a:p>
          <a:p>
            <a:pPr marL="0" indent="0" defTabSz="338327">
              <a:lnSpc>
                <a:spcPts val="2100"/>
              </a:lnSpc>
              <a:spcBef>
                <a:spcPts val="0"/>
              </a:spcBef>
              <a:buSzTx/>
              <a:buFontTx/>
              <a:buNone/>
              <a:defRPr sz="888">
                <a:latin typeface="Menlo"/>
                <a:ea typeface="Menlo"/>
                <a:cs typeface="Menlo"/>
                <a:sym typeface="Menlo"/>
              </a:defRPr>
            </a:pPr>
            <a:r>
              <a:t>  </a:t>
            </a:r>
            <a:r>
              <a:rPr u="sng">
                <a:solidFill>
                  <a:srgbClr val="0000FF"/>
                </a:solidFill>
                <a:uFill>
                  <a:solidFill>
                    <a:srgbClr val="0000FF"/>
                  </a:solidFill>
                </a:uFill>
                <a:hlinkClick r:id="rId2" invalidUrl="" action="" tgtFrame="" tooltip="" history="1" highlightClick="0" endSnd="0"/>
              </a:rPr>
              <a:t>http://10.16.30.47:9000/anyplace/influxdb/query_2_points</a:t>
            </a:r>
          </a:p>
          <a:p>
            <a:pPr marL="0" indent="0" defTabSz="338327">
              <a:lnSpc>
                <a:spcPts val="2100"/>
              </a:lnSpc>
              <a:spcBef>
                <a:spcPts val="0"/>
              </a:spcBef>
              <a:buSzTx/>
              <a:buFontTx/>
              <a:buNone/>
              <a:defRPr sz="888">
                <a:latin typeface="Menlo"/>
                <a:ea typeface="Menlo"/>
                <a:cs typeface="Menlo"/>
                <a:sym typeface="Menlo"/>
              </a:defRPr>
            </a:pPr>
          </a:p>
          <a:p>
            <a:pPr marL="0" indent="0" defTabSz="338327">
              <a:lnSpc>
                <a:spcPts val="2100"/>
              </a:lnSpc>
              <a:spcBef>
                <a:spcPts val="0"/>
              </a:spcBef>
              <a:buSzTx/>
              <a:buFontTx/>
              <a:buNone/>
              <a:defRPr sz="888">
                <a:latin typeface="Menlo"/>
                <a:ea typeface="Menlo"/>
                <a:cs typeface="Menlo"/>
                <a:sym typeface="Menlo"/>
              </a:defRPr>
            </a:pPr>
            <a:r>
              <a:t>{ </a:t>
            </a:r>
          </a:p>
          <a:p>
            <a:pPr marL="0" indent="0" defTabSz="338327">
              <a:lnSpc>
                <a:spcPts val="2100"/>
              </a:lnSpc>
              <a:spcBef>
                <a:spcPts val="0"/>
              </a:spcBef>
              <a:buSzTx/>
              <a:buFontTx/>
              <a:buNone/>
              <a:defRPr sz="888">
                <a:latin typeface="Menlo"/>
                <a:ea typeface="Menlo"/>
                <a:cs typeface="Menlo"/>
                <a:sym typeface="Menlo"/>
              </a:defRPr>
            </a:pPr>
            <a:r>
              <a:t>   "5":[ </a:t>
            </a:r>
          </a:p>
          <a:p>
            <a:pPr marL="0" indent="0" defTabSz="338327">
              <a:lnSpc>
                <a:spcPts val="2100"/>
              </a:lnSpc>
              <a:spcBef>
                <a:spcPts val="0"/>
              </a:spcBef>
              <a:buSzTx/>
              <a:buFontTx/>
              <a:buNone/>
              <a:defRPr sz="888">
                <a:latin typeface="Menlo"/>
                <a:ea typeface="Menlo"/>
                <a:cs typeface="Menlo"/>
                <a:sym typeface="Menlo"/>
              </a:defRPr>
            </a:pPr>
            <a:r>
              <a:t>      { </a:t>
            </a:r>
          </a:p>
          <a:p>
            <a:pPr marL="0" indent="0" defTabSz="338327">
              <a:lnSpc>
                <a:spcPts val="2100"/>
              </a:lnSpc>
              <a:spcBef>
                <a:spcPts val="0"/>
              </a:spcBef>
              <a:buSzTx/>
              <a:buFontTx/>
              <a:buNone/>
              <a:defRPr sz="888">
                <a:latin typeface="Menlo"/>
                <a:ea typeface="Menlo"/>
                <a:cs typeface="Menlo"/>
                <a:sym typeface="Menlo"/>
              </a:defRPr>
            </a:pPr>
            <a:r>
              <a:t>         "deviceID":"5","point":{ "latitude":"37.350101","longitude":"37.3501"},</a:t>
            </a:r>
          </a:p>
          <a:p>
            <a:pPr marL="0" indent="0" defTabSz="338327">
              <a:lnSpc>
                <a:spcPts val="2100"/>
              </a:lnSpc>
              <a:spcBef>
                <a:spcPts val="0"/>
              </a:spcBef>
              <a:buSzTx/>
              <a:buFontTx/>
              <a:buNone/>
              <a:defRPr sz="888">
                <a:latin typeface="Menlo"/>
                <a:ea typeface="Menlo"/>
                <a:cs typeface="Menlo"/>
                <a:sym typeface="Menlo"/>
              </a:defRPr>
            </a:pPr>
            <a:r>
              <a:t>         "timestamp":1,"ifxtime":"2019-11-23T20:43:31.81891762Z"</a:t>
            </a:r>
          </a:p>
          <a:p>
            <a:pPr marL="0" indent="0" defTabSz="338327">
              <a:lnSpc>
                <a:spcPts val="2100"/>
              </a:lnSpc>
              <a:spcBef>
                <a:spcPts val="0"/>
              </a:spcBef>
              <a:buSzTx/>
              <a:buFontTx/>
              <a:buNone/>
              <a:defRPr sz="888">
                <a:latin typeface="Menlo"/>
                <a:ea typeface="Menlo"/>
                <a:cs typeface="Menlo"/>
                <a:sym typeface="Menlo"/>
              </a:defRPr>
            </a:pPr>
            <a:r>
              <a:t>      },</a:t>
            </a:r>
          </a:p>
          <a:p>
            <a:pPr marL="0" indent="0" defTabSz="338327">
              <a:lnSpc>
                <a:spcPts val="2100"/>
              </a:lnSpc>
              <a:spcBef>
                <a:spcPts val="0"/>
              </a:spcBef>
              <a:buSzTx/>
              <a:buFontTx/>
              <a:buNone/>
              <a:defRPr sz="888">
                <a:latin typeface="Menlo"/>
                <a:ea typeface="Menlo"/>
                <a:cs typeface="Menlo"/>
                <a:sym typeface="Menlo"/>
              </a:defRPr>
            </a:pPr>
            <a:r>
              <a:t>      { </a:t>
            </a:r>
          </a:p>
          <a:p>
            <a:pPr marL="0" indent="0" defTabSz="338327">
              <a:lnSpc>
                <a:spcPts val="2100"/>
              </a:lnSpc>
              <a:spcBef>
                <a:spcPts val="0"/>
              </a:spcBef>
              <a:buSzTx/>
              <a:buFontTx/>
              <a:buNone/>
              <a:defRPr sz="888">
                <a:latin typeface="Menlo"/>
                <a:ea typeface="Menlo"/>
                <a:cs typeface="Menlo"/>
                <a:sym typeface="Menlo"/>
              </a:defRPr>
            </a:pPr>
            <a:r>
              <a:t>         "deviceID":"5","point":{ "latitude":"37.350102","longitude":"37.3502"},</a:t>
            </a:r>
          </a:p>
          <a:p>
            <a:pPr marL="0" indent="0" defTabSz="338327">
              <a:lnSpc>
                <a:spcPts val="2100"/>
              </a:lnSpc>
              <a:spcBef>
                <a:spcPts val="0"/>
              </a:spcBef>
              <a:buSzTx/>
              <a:buFontTx/>
              <a:buNone/>
              <a:defRPr sz="888">
                <a:latin typeface="Menlo"/>
                <a:ea typeface="Menlo"/>
                <a:cs typeface="Menlo"/>
                <a:sym typeface="Menlo"/>
              </a:defRPr>
            </a:pPr>
            <a:r>
              <a:t>         "timestamp":2,"ifxtime":"2019-11-23T20:43:32.056097637Z"</a:t>
            </a:r>
          </a:p>
          <a:p>
            <a:pPr marL="0" indent="0" defTabSz="338327">
              <a:lnSpc>
                <a:spcPts val="2100"/>
              </a:lnSpc>
              <a:spcBef>
                <a:spcPts val="0"/>
              </a:spcBef>
              <a:buSzTx/>
              <a:buFontTx/>
              <a:buNone/>
              <a:defRPr sz="888">
                <a:latin typeface="Menlo"/>
                <a:ea typeface="Menlo"/>
                <a:cs typeface="Menlo"/>
                <a:sym typeface="Menlo"/>
              </a:defRPr>
            </a:pPr>
            <a:r>
              <a:t>      },</a:t>
            </a:r>
          </a:p>
          <a:p>
            <a:pPr marL="0" indent="0" defTabSz="338327">
              <a:lnSpc>
                <a:spcPts val="2100"/>
              </a:lnSpc>
              <a:spcBef>
                <a:spcPts val="0"/>
              </a:spcBef>
              <a:buSzTx/>
              <a:buFontTx/>
              <a:buNone/>
              <a:defRPr sz="888">
                <a:latin typeface="Menlo"/>
                <a:ea typeface="Menlo"/>
                <a:cs typeface="Menlo"/>
                <a:sym typeface="Menlo"/>
              </a:defRPr>
            </a:pPr>
            <a:r>
              <a:t>      { </a:t>
            </a:r>
          </a:p>
          <a:p>
            <a:pPr marL="0" indent="0" defTabSz="338327">
              <a:lnSpc>
                <a:spcPts val="2100"/>
              </a:lnSpc>
              <a:spcBef>
                <a:spcPts val="0"/>
              </a:spcBef>
              <a:buSzTx/>
              <a:buFontTx/>
              <a:buNone/>
              <a:defRPr sz="888">
                <a:latin typeface="Menlo"/>
                <a:ea typeface="Menlo"/>
                <a:cs typeface="Menlo"/>
                <a:sym typeface="Menlo"/>
              </a:defRPr>
            </a:pPr>
            <a:r>
              <a:t>         “deviceID":"5","point":{“latitude":"37.35011", "longitude":"37.3501"},</a:t>
            </a:r>
          </a:p>
          <a:p>
            <a:pPr marL="0" indent="0" defTabSz="338327">
              <a:lnSpc>
                <a:spcPts val="2100"/>
              </a:lnSpc>
              <a:spcBef>
                <a:spcPts val="0"/>
              </a:spcBef>
              <a:buSzTx/>
              <a:buFontTx/>
              <a:buNone/>
              <a:defRPr sz="888">
                <a:latin typeface="Menlo"/>
                <a:ea typeface="Menlo"/>
                <a:cs typeface="Menlo"/>
                <a:sym typeface="Menlo"/>
              </a:defRPr>
            </a:pPr>
            <a:r>
              <a:t>         “timestamp":10, "ifxtime":"2019-11-23T20:43:32.287098102Z"</a:t>
            </a:r>
          </a:p>
          <a:p>
            <a:pPr marL="0" indent="0" defTabSz="338327">
              <a:lnSpc>
                <a:spcPts val="2100"/>
              </a:lnSpc>
              <a:spcBef>
                <a:spcPts val="0"/>
              </a:spcBef>
              <a:buSzTx/>
              <a:buFontTx/>
              <a:buNone/>
              <a:defRPr sz="888">
                <a:latin typeface="Menlo"/>
                <a:ea typeface="Menlo"/>
                <a:cs typeface="Menlo"/>
                <a:sym typeface="Menlo"/>
              </a:defRPr>
            </a:pPr>
            <a:r>
              <a:t>      }</a:t>
            </a:r>
          </a:p>
          <a:p>
            <a:pPr marL="0" indent="0" defTabSz="338327">
              <a:lnSpc>
                <a:spcPts val="2100"/>
              </a:lnSpc>
              <a:spcBef>
                <a:spcPts val="0"/>
              </a:spcBef>
              <a:buSzTx/>
              <a:buFontTx/>
              <a:buNone/>
              <a:defRPr sz="888">
                <a:latin typeface="Menlo"/>
                <a:ea typeface="Menlo"/>
                <a:cs typeface="Menlo"/>
                <a:sym typeface="Menlo"/>
              </a:defRPr>
            </a:pPr>
            <a:r>
              <a:t>   ]</a:t>
            </a:r>
          </a:p>
          <a:p>
            <a:pPr marL="0" indent="0" defTabSz="338327">
              <a:lnSpc>
                <a:spcPts val="2100"/>
              </a:lnSpc>
              <a:spcBef>
                <a:spcPts val="0"/>
              </a:spcBef>
              <a:buSzTx/>
              <a:buFontTx/>
              <a:buNone/>
              <a:defRPr sz="888">
                <a:latin typeface="Menlo"/>
                <a:ea typeface="Menlo"/>
                <a:cs typeface="Menlo"/>
                <a:sym typeface="Menlo"/>
              </a:defRPr>
            </a:pPr>
            <a:r>
              <a:t>}</a:t>
            </a:r>
          </a:p>
          <a:p>
            <a:pPr marL="0" indent="0" defTabSz="338327">
              <a:lnSpc>
                <a:spcPts val="2100"/>
              </a:lnSpc>
              <a:spcBef>
                <a:spcPts val="0"/>
              </a:spcBef>
              <a:buSzTx/>
              <a:buFontTx/>
              <a:buNone/>
              <a:defRPr sz="888">
                <a:latin typeface="Menlo"/>
                <a:ea typeface="Menlo"/>
                <a:cs typeface="Menlo"/>
                <a:sym typeface="Menlo"/>
              </a:defRPr>
            </a:pPr>
          </a:p>
          <a:p>
            <a:pPr marL="0" indent="0" defTabSz="338327">
              <a:lnSpc>
                <a:spcPts val="1900"/>
              </a:lnSpc>
              <a:spcBef>
                <a:spcPts val="0"/>
              </a:spcBef>
              <a:buSzTx/>
              <a:buFontTx/>
              <a:buNone/>
              <a:defRPr sz="740">
                <a:latin typeface="Menlo"/>
                <a:ea typeface="Menlo"/>
                <a:cs typeface="Menlo"/>
                <a:sym typeface="Menlo"/>
              </a:defRPr>
            </a:pPr>
            <a:r>
              <a:t>* We use strings as we have encountered issues with queries due to floating point representation issues</a:t>
            </a:r>
          </a:p>
          <a:p>
            <a:pPr lvl="1" marL="0" indent="169163" defTabSz="338327">
              <a:lnSpc>
                <a:spcPts val="1900"/>
              </a:lnSpc>
              <a:spcBef>
                <a:spcPts val="0"/>
              </a:spcBef>
              <a:buSzTx/>
              <a:buFontTx/>
              <a:buNone/>
              <a:defRPr sz="740">
                <a:latin typeface="Menlo"/>
                <a:ea typeface="Menlo"/>
                <a:cs typeface="Menlo"/>
                <a:sym typeface="Menlo"/>
              </a:defRPr>
            </a:pPr>
            <a:r>
              <a:t>0.13 != “0.13”.asFloat()</a:t>
            </a:r>
          </a:p>
        </p:txBody>
      </p:sp>
      <p:sp>
        <p:nvSpPr>
          <p:cNvPr id="406"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
        <p:nvSpPr>
          <p:cNvPr id="409"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 practice</a:t>
            </a:r>
          </a:p>
        </p:txBody>
      </p:sp>
      <p:sp>
        <p:nvSpPr>
          <p:cNvPr id="410" name="Content Placeholder 2"/>
          <p:cNvSpPr txBox="1"/>
          <p:nvPr>
            <p:ph type="body" idx="1"/>
          </p:nvPr>
        </p:nvSpPr>
        <p:spPr>
          <a:xfrm>
            <a:off x="1003300" y="984251"/>
            <a:ext cx="8229600" cy="3394472"/>
          </a:xfrm>
          <a:prstGeom prst="rect">
            <a:avLst/>
          </a:prstGeom>
        </p:spPr>
        <p:txBody>
          <a:bodyPr/>
          <a:lstStyle/>
          <a:p>
            <a:pPr marL="0" indent="0" defTabSz="425195">
              <a:lnSpc>
                <a:spcPts val="2600"/>
              </a:lnSpc>
              <a:spcBef>
                <a:spcPts val="0"/>
              </a:spcBef>
              <a:buSzTx/>
              <a:buFontTx/>
              <a:buNone/>
              <a:defRPr sz="1116">
                <a:latin typeface="Menlo"/>
                <a:ea typeface="Menlo"/>
                <a:cs typeface="Menlo"/>
                <a:sym typeface="Menlo"/>
              </a:defRPr>
            </a:pPr>
            <a:r>
              <a:t>curl --header "Content-Type: application/json" \</a:t>
            </a:r>
          </a:p>
          <a:p>
            <a:pPr marL="0" indent="0" defTabSz="425195">
              <a:lnSpc>
                <a:spcPts val="2600"/>
              </a:lnSpc>
              <a:spcBef>
                <a:spcPts val="0"/>
              </a:spcBef>
              <a:buSzTx/>
              <a:buFontTx/>
              <a:buNone/>
              <a:defRPr sz="1116">
                <a:latin typeface="Menlo"/>
                <a:ea typeface="Menlo"/>
                <a:cs typeface="Menlo"/>
                <a:sym typeface="Menlo"/>
              </a:defRPr>
            </a:pPr>
            <a:r>
              <a:t>--request POST \</a:t>
            </a:r>
          </a:p>
          <a:p>
            <a:pPr marL="0" indent="0" defTabSz="425195">
              <a:lnSpc>
                <a:spcPts val="2600"/>
              </a:lnSpc>
              <a:spcBef>
                <a:spcPts val="0"/>
              </a:spcBef>
              <a:buSzTx/>
              <a:buFontTx/>
              <a:buNone/>
              <a:defRPr sz="1116">
                <a:latin typeface="Menlo"/>
                <a:ea typeface="Menlo"/>
                <a:cs typeface="Menlo"/>
                <a:sym typeface="Menlo"/>
              </a:defRPr>
            </a:pPr>
            <a:r>
              <a:t>--data '{"deviceID":"5","point":{"latitude":"37.350101","longitude":"37.3501"},"distance":"16", "beginTime":1, "endTime":20}' \</a:t>
            </a:r>
          </a:p>
          <a:p>
            <a:pPr marL="0" indent="0" defTabSz="425195">
              <a:lnSpc>
                <a:spcPts val="2600"/>
              </a:lnSpc>
              <a:spcBef>
                <a:spcPts val="0"/>
              </a:spcBef>
              <a:buSzTx/>
              <a:buFontTx/>
              <a:buNone/>
              <a:defRPr sz="1116" u="sng">
                <a:solidFill>
                  <a:srgbClr val="0000EE"/>
                </a:solidFill>
                <a:latin typeface="Menlo"/>
                <a:ea typeface="Menlo"/>
                <a:cs typeface="Menlo"/>
                <a:sym typeface="Menlo"/>
              </a:defRPr>
            </a:pPr>
            <a:r>
              <a:rPr>
                <a:solidFill>
                  <a:srgbClr val="0000FF"/>
                </a:solidFill>
                <a:uFill>
                  <a:solidFill>
                    <a:srgbClr val="0000FF"/>
                  </a:solidFill>
                </a:uFill>
                <a:hlinkClick r:id="rId2" invalidUrl="" action="" tgtFrame="" tooltip="" history="1" highlightClick="0" endSnd="0"/>
              </a:rPr>
              <a:t>http://10.16.30.47:9000/anyplace/influxdb/query_1_point_distance</a:t>
            </a:r>
            <a:endParaRPr u="none">
              <a:solidFill>
                <a:srgbClr val="000000"/>
              </a:solidFill>
            </a:endParaRPr>
          </a:p>
          <a:p>
            <a:pPr marL="0" indent="0" defTabSz="425195">
              <a:lnSpc>
                <a:spcPts val="2600"/>
              </a:lnSpc>
              <a:spcBef>
                <a:spcPts val="0"/>
              </a:spcBef>
              <a:buSzTx/>
              <a:buFontTx/>
              <a:buNone/>
              <a:defRPr sz="1116">
                <a:latin typeface="Menlo"/>
                <a:ea typeface="Menlo"/>
                <a:cs typeface="Menlo"/>
                <a:sym typeface="Menlo"/>
              </a:defRPr>
            </a:pPr>
          </a:p>
          <a:p>
            <a:pPr marL="0" indent="0" defTabSz="425195">
              <a:lnSpc>
                <a:spcPts val="2600"/>
              </a:lnSpc>
              <a:spcBef>
                <a:spcPts val="0"/>
              </a:spcBef>
              <a:buSzTx/>
              <a:buFontTx/>
              <a:buNone/>
              <a:defRPr sz="1116">
                <a:latin typeface="Menlo"/>
                <a:ea typeface="Menlo"/>
                <a:cs typeface="Menlo"/>
                <a:sym typeface="Menlo"/>
              </a:defRPr>
            </a:pPr>
            <a:r>
              <a:t>{</a:t>
            </a:r>
          </a:p>
          <a:p>
            <a:pPr marL="0" indent="0" defTabSz="425195">
              <a:lnSpc>
                <a:spcPts val="2600"/>
              </a:lnSpc>
              <a:spcBef>
                <a:spcPts val="0"/>
              </a:spcBef>
              <a:buSzTx/>
              <a:buFontTx/>
              <a:buNone/>
              <a:defRPr sz="1116">
                <a:latin typeface="Menlo"/>
                <a:ea typeface="Menlo"/>
                <a:cs typeface="Menlo"/>
                <a:sym typeface="Menlo"/>
              </a:defRPr>
            </a:pPr>
            <a:r>
              <a:t>   "5":[ </a:t>
            </a:r>
          </a:p>
          <a:p>
            <a:pPr marL="0" indent="0" defTabSz="425195">
              <a:lnSpc>
                <a:spcPts val="2600"/>
              </a:lnSpc>
              <a:spcBef>
                <a:spcPts val="0"/>
              </a:spcBef>
              <a:buSzTx/>
              <a:buFontTx/>
              <a:buNone/>
              <a:defRPr sz="1116">
                <a:latin typeface="Menlo"/>
                <a:ea typeface="Menlo"/>
                <a:cs typeface="Menlo"/>
                <a:sym typeface="Menlo"/>
              </a:defRPr>
            </a:pPr>
            <a:r>
              <a:t>      { “deviceID":"5", "point":{ "latitude":"37.350101","longitude":"37.3501"},</a:t>
            </a:r>
          </a:p>
          <a:p>
            <a:pPr marL="0" indent="0" defTabSz="425195">
              <a:lnSpc>
                <a:spcPts val="2600"/>
              </a:lnSpc>
              <a:spcBef>
                <a:spcPts val="0"/>
              </a:spcBef>
              <a:buSzTx/>
              <a:buFontTx/>
              <a:buNone/>
              <a:defRPr sz="1116">
                <a:latin typeface="Menlo"/>
                <a:ea typeface="Menlo"/>
                <a:cs typeface="Menlo"/>
                <a:sym typeface="Menlo"/>
              </a:defRPr>
            </a:pPr>
            <a:r>
              <a:t>         "timestamp":1,"ifxtime":"2019-11-23T20:43:31.81891762Z"},</a:t>
            </a:r>
          </a:p>
          <a:p>
            <a:pPr marL="0" indent="0" defTabSz="425195">
              <a:lnSpc>
                <a:spcPts val="2600"/>
              </a:lnSpc>
              <a:spcBef>
                <a:spcPts val="0"/>
              </a:spcBef>
              <a:buSzTx/>
              <a:buFontTx/>
              <a:buNone/>
              <a:defRPr sz="1116">
                <a:latin typeface="Menlo"/>
                <a:ea typeface="Menlo"/>
                <a:cs typeface="Menlo"/>
                <a:sym typeface="Menlo"/>
              </a:defRPr>
            </a:pPr>
            <a:r>
              <a:t>      { "deviceID":"5","point":{ "latitude":"37.350102","longitude":"37.3502"},</a:t>
            </a:r>
          </a:p>
          <a:p>
            <a:pPr marL="0" indent="0" defTabSz="425195">
              <a:lnSpc>
                <a:spcPts val="2600"/>
              </a:lnSpc>
              <a:spcBef>
                <a:spcPts val="0"/>
              </a:spcBef>
              <a:buSzTx/>
              <a:buFontTx/>
              <a:buNone/>
              <a:defRPr sz="1116">
                <a:latin typeface="Menlo"/>
                <a:ea typeface="Menlo"/>
                <a:cs typeface="Menlo"/>
                <a:sym typeface="Menlo"/>
              </a:defRPr>
            </a:pPr>
            <a:r>
              <a:t>         "timestamp":2,"ifxtime":"2019-11-23T20:43:32.056097637Z"},</a:t>
            </a:r>
          </a:p>
          <a:p>
            <a:pPr marL="0" indent="0" defTabSz="425195">
              <a:lnSpc>
                <a:spcPts val="2600"/>
              </a:lnSpc>
              <a:spcBef>
                <a:spcPts val="0"/>
              </a:spcBef>
              <a:buSzTx/>
              <a:buFontTx/>
              <a:buNone/>
              <a:defRPr sz="1116">
                <a:latin typeface="Menlo"/>
                <a:ea typeface="Menlo"/>
                <a:cs typeface="Menlo"/>
                <a:sym typeface="Menlo"/>
              </a:defRPr>
            </a:pPr>
            <a:r>
              <a:t>      { “deviceID":"5", "point":{  "latitude":"37.35011", “longitude":"37.3501" },</a:t>
            </a:r>
          </a:p>
          <a:p>
            <a:pPr marL="0" indent="0" defTabSz="425195">
              <a:lnSpc>
                <a:spcPts val="2600"/>
              </a:lnSpc>
              <a:spcBef>
                <a:spcPts val="0"/>
              </a:spcBef>
              <a:buSzTx/>
              <a:buFontTx/>
              <a:buNone/>
              <a:defRPr sz="1116">
                <a:latin typeface="Menlo"/>
                <a:ea typeface="Menlo"/>
                <a:cs typeface="Menlo"/>
                <a:sym typeface="Menlo"/>
              </a:defRPr>
            </a:pPr>
            <a:r>
              <a:t>         “timestamp":10, "ifxtime":"2019-11-23T20:43:32.287098102Z"}</a:t>
            </a:r>
          </a:p>
          <a:p>
            <a:pPr marL="0" indent="0" defTabSz="425195">
              <a:lnSpc>
                <a:spcPts val="2600"/>
              </a:lnSpc>
              <a:spcBef>
                <a:spcPts val="0"/>
              </a:spcBef>
              <a:buSzTx/>
              <a:buFontTx/>
              <a:buNone/>
              <a:defRPr sz="1116">
                <a:latin typeface="Menlo"/>
                <a:ea typeface="Menlo"/>
                <a:cs typeface="Menlo"/>
                <a:sym typeface="Menlo"/>
              </a:defRPr>
            </a:pPr>
            <a:r>
              <a:t>   ]</a:t>
            </a:r>
          </a:p>
          <a:p>
            <a:pPr marL="0" indent="0" defTabSz="425195">
              <a:lnSpc>
                <a:spcPts val="2600"/>
              </a:lnSpc>
              <a:spcBef>
                <a:spcPts val="0"/>
              </a:spcBef>
              <a:buSzTx/>
              <a:buFontTx/>
              <a:buNone/>
              <a:defRPr sz="1116">
                <a:latin typeface="Menlo"/>
                <a:ea typeface="Menlo"/>
                <a:cs typeface="Menlo"/>
                <a:sym typeface="Menlo"/>
              </a:defRPr>
            </a:pPr>
            <a:r>
              <a:t>}</a:t>
            </a:r>
          </a:p>
          <a:p>
            <a:pPr marL="0" indent="0" defTabSz="425195">
              <a:lnSpc>
                <a:spcPts val="2600"/>
              </a:lnSpc>
              <a:spcBef>
                <a:spcPts val="0"/>
              </a:spcBef>
              <a:buSzTx/>
              <a:buFontTx/>
              <a:buNone/>
              <a:defRPr sz="1116">
                <a:latin typeface="Menlo"/>
                <a:ea typeface="Menlo"/>
                <a:cs typeface="Menlo"/>
                <a:sym typeface="Menlo"/>
              </a:defRPr>
            </a:pPr>
          </a:p>
          <a:p>
            <a:pPr marL="0" indent="0" defTabSz="425195">
              <a:lnSpc>
                <a:spcPts val="2400"/>
              </a:lnSpc>
              <a:spcBef>
                <a:spcPts val="0"/>
              </a:spcBef>
              <a:buSzTx/>
              <a:buFontTx/>
              <a:buNone/>
              <a:defRPr sz="930">
                <a:latin typeface="Menlo"/>
                <a:ea typeface="Menlo"/>
                <a:cs typeface="Menlo"/>
                <a:sym typeface="Menlo"/>
              </a:defRPr>
            </a:pPr>
            <a:r>
              <a:t>* We use strings as we have encountered issues with queries due to floating point representation issues</a:t>
            </a:r>
          </a:p>
          <a:p>
            <a:pPr lvl="1" marL="0" indent="212597" defTabSz="425195">
              <a:lnSpc>
                <a:spcPts val="2400"/>
              </a:lnSpc>
              <a:spcBef>
                <a:spcPts val="0"/>
              </a:spcBef>
              <a:buSzTx/>
              <a:buFontTx/>
              <a:buNone/>
              <a:defRPr sz="930">
                <a:latin typeface="Menlo"/>
                <a:ea typeface="Menlo"/>
                <a:cs typeface="Menlo"/>
                <a:sym typeface="Menlo"/>
              </a:defRPr>
            </a:pPr>
            <a:r>
              <a:t>0.13 != “0.13”.asFloat()</a:t>
            </a:r>
          </a:p>
        </p:txBody>
      </p:sp>
      <p:sp>
        <p:nvSpPr>
          <p:cNvPr id="411"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
        <p:nvSpPr>
          <p:cNvPr id="414"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 practice</a:t>
            </a:r>
          </a:p>
        </p:txBody>
      </p:sp>
      <p:sp>
        <p:nvSpPr>
          <p:cNvPr id="415" name="Content Placeholder 2"/>
          <p:cNvSpPr txBox="1"/>
          <p:nvPr>
            <p:ph type="body" idx="1"/>
          </p:nvPr>
        </p:nvSpPr>
        <p:spPr>
          <a:xfrm>
            <a:off x="1003300" y="984251"/>
            <a:ext cx="8229600" cy="3394472"/>
          </a:xfrm>
          <a:prstGeom prst="rect">
            <a:avLst/>
          </a:prstGeom>
        </p:spPr>
        <p:txBody>
          <a:bodyPr/>
          <a:lstStyle/>
          <a:p>
            <a:pPr marL="0" indent="0" defTabSz="457200">
              <a:lnSpc>
                <a:spcPts val="2800"/>
              </a:lnSpc>
              <a:spcBef>
                <a:spcPts val="0"/>
              </a:spcBef>
              <a:buSzTx/>
              <a:buFontTx/>
              <a:buNone/>
              <a:defRPr sz="1200">
                <a:latin typeface="Menlo"/>
                <a:ea typeface="Menlo"/>
                <a:cs typeface="Menlo"/>
                <a:sym typeface="Menlo"/>
              </a:defRPr>
            </a:pPr>
            <a:r>
              <a:t>curl --header "Content-Type: application/json" \</a:t>
            </a:r>
          </a:p>
          <a:p>
            <a:pPr marL="0" indent="0" defTabSz="457200">
              <a:lnSpc>
                <a:spcPts val="2800"/>
              </a:lnSpc>
              <a:spcBef>
                <a:spcPts val="0"/>
              </a:spcBef>
              <a:buSzTx/>
              <a:buFontTx/>
              <a:buNone/>
              <a:defRPr sz="1200">
                <a:latin typeface="Menlo"/>
                <a:ea typeface="Menlo"/>
                <a:cs typeface="Menlo"/>
                <a:sym typeface="Menlo"/>
              </a:defRPr>
            </a:pPr>
            <a:r>
              <a:t>  --request POST \</a:t>
            </a:r>
          </a:p>
          <a:p>
            <a:pPr marL="0" indent="0" defTabSz="457200">
              <a:lnSpc>
                <a:spcPts val="2800"/>
              </a:lnSpc>
              <a:spcBef>
                <a:spcPts val="0"/>
              </a:spcBef>
              <a:buSzTx/>
              <a:buFontTx/>
              <a:buNone/>
              <a:defRPr sz="1200">
                <a:latin typeface="Menlo"/>
                <a:ea typeface="Menlo"/>
                <a:cs typeface="Menlo"/>
                <a:sym typeface="Menlo"/>
              </a:defRPr>
            </a:pPr>
            <a:r>
              <a:t>  --data '{"deviceID":"myDevice", "point":{"latitude":"22","longitude":"17"}, "timestamp":900000333}' \</a:t>
            </a:r>
          </a:p>
          <a:p>
            <a:pPr marL="0" indent="0" defTabSz="457200">
              <a:lnSpc>
                <a:spcPts val="2800"/>
              </a:lnSpc>
              <a:spcBef>
                <a:spcPts val="0"/>
              </a:spcBef>
              <a:buSzTx/>
              <a:buFontTx/>
              <a:buNone/>
              <a:defRPr sz="1200">
                <a:latin typeface="Menlo"/>
                <a:ea typeface="Menlo"/>
                <a:cs typeface="Menlo"/>
                <a:sym typeface="Menlo"/>
              </a:defRPr>
            </a:pPr>
            <a:r>
              <a:t>http://10.16.30.47:9000/anyplace/influxdb/insert</a:t>
            </a:r>
          </a:p>
          <a:p>
            <a:pPr marL="0" indent="0" defTabSz="457200">
              <a:lnSpc>
                <a:spcPts val="2800"/>
              </a:lnSpc>
              <a:spcBef>
                <a:spcPts val="0"/>
              </a:spcBef>
              <a:buSzTx/>
              <a:buFontTx/>
              <a:buNone/>
              <a:defRPr sz="1200">
                <a:latin typeface="Menlo"/>
                <a:ea typeface="Menlo"/>
                <a:cs typeface="Menlo"/>
                <a:sym typeface="Menlo"/>
              </a:defRPr>
            </a:pPr>
          </a:p>
          <a:p>
            <a:pPr marL="0" indent="0" defTabSz="457200">
              <a:lnSpc>
                <a:spcPts val="2800"/>
              </a:lnSpc>
              <a:spcBef>
                <a:spcPts val="0"/>
              </a:spcBef>
              <a:buSzTx/>
              <a:buFontTx/>
              <a:buNone/>
              <a:defRPr sz="1200">
                <a:latin typeface="Menlo"/>
                <a:ea typeface="Menlo"/>
                <a:cs typeface="Menlo"/>
                <a:sym typeface="Menlo"/>
              </a:defRPr>
            </a:pPr>
          </a:p>
          <a:p>
            <a:pPr marL="0" indent="0" defTabSz="457200">
              <a:lnSpc>
                <a:spcPts val="2800"/>
              </a:lnSpc>
              <a:spcBef>
                <a:spcPts val="0"/>
              </a:spcBef>
              <a:buSzTx/>
              <a:buFontTx/>
              <a:buNone/>
              <a:defRPr sz="1200">
                <a:latin typeface="Menlo"/>
                <a:ea typeface="Menlo"/>
                <a:cs typeface="Menlo"/>
                <a:sym typeface="Menlo"/>
              </a:defRPr>
            </a:pPr>
            <a:r>
              <a:t>$ influx -database anyplace</a:t>
            </a:r>
          </a:p>
          <a:p>
            <a:pPr marL="0" indent="0" defTabSz="457200">
              <a:lnSpc>
                <a:spcPts val="2800"/>
              </a:lnSpc>
              <a:spcBef>
                <a:spcPts val="0"/>
              </a:spcBef>
              <a:buSzTx/>
              <a:buFontTx/>
              <a:buNone/>
              <a:defRPr sz="1200">
                <a:latin typeface="Menlo"/>
                <a:ea typeface="Menlo"/>
                <a:cs typeface="Menlo"/>
                <a:sym typeface="Menlo"/>
              </a:defRPr>
            </a:pPr>
            <a:r>
              <a:t>Connected to http://localhost:8086 version 1.7.8</a:t>
            </a:r>
          </a:p>
          <a:p>
            <a:pPr marL="0" indent="0" defTabSz="457200">
              <a:lnSpc>
                <a:spcPts val="2800"/>
              </a:lnSpc>
              <a:spcBef>
                <a:spcPts val="0"/>
              </a:spcBef>
              <a:buSzTx/>
              <a:buFontTx/>
              <a:buNone/>
              <a:defRPr sz="1200">
                <a:latin typeface="Menlo"/>
                <a:ea typeface="Menlo"/>
                <a:cs typeface="Menlo"/>
                <a:sym typeface="Menlo"/>
              </a:defRPr>
            </a:pPr>
            <a:r>
              <a:t>InfluxDB shell version: 1.7.8</a:t>
            </a:r>
          </a:p>
          <a:p>
            <a:pPr marL="0" indent="0" defTabSz="457200">
              <a:lnSpc>
                <a:spcPts val="2800"/>
              </a:lnSpc>
              <a:spcBef>
                <a:spcPts val="0"/>
              </a:spcBef>
              <a:buSzTx/>
              <a:buFontTx/>
              <a:buNone/>
              <a:defRPr sz="1200">
                <a:latin typeface="Menlo"/>
                <a:ea typeface="Menlo"/>
                <a:cs typeface="Menlo"/>
                <a:sym typeface="Menlo"/>
              </a:defRPr>
            </a:pPr>
            <a:r>
              <a:t>&gt; select * from location where deviceID =~ /myDevice/</a:t>
            </a:r>
          </a:p>
          <a:p>
            <a:pPr marL="0" indent="0" defTabSz="457200">
              <a:lnSpc>
                <a:spcPts val="2800"/>
              </a:lnSpc>
              <a:spcBef>
                <a:spcPts val="0"/>
              </a:spcBef>
              <a:buSzTx/>
              <a:buFontTx/>
              <a:buNone/>
              <a:defRPr sz="1200">
                <a:latin typeface="Menlo"/>
                <a:ea typeface="Menlo"/>
                <a:cs typeface="Menlo"/>
                <a:sym typeface="Menlo"/>
              </a:defRPr>
            </a:pPr>
            <a:r>
              <a:t>name: location</a:t>
            </a:r>
          </a:p>
          <a:p>
            <a:pPr marL="0" indent="0" defTabSz="457200">
              <a:lnSpc>
                <a:spcPts val="2800"/>
              </a:lnSpc>
              <a:spcBef>
                <a:spcPts val="0"/>
              </a:spcBef>
              <a:buSzTx/>
              <a:buFontTx/>
              <a:buNone/>
              <a:defRPr sz="1200">
                <a:latin typeface="Menlo"/>
                <a:ea typeface="Menlo"/>
                <a:cs typeface="Menlo"/>
                <a:sym typeface="Menlo"/>
              </a:defRPr>
            </a:pPr>
            <a:r>
              <a:t>time                deviceID      geohash  latitude longitude timestamp</a:t>
            </a:r>
          </a:p>
          <a:p>
            <a:pPr marL="0" indent="0" defTabSz="457200">
              <a:lnSpc>
                <a:spcPts val="2800"/>
              </a:lnSpc>
              <a:spcBef>
                <a:spcPts val="0"/>
              </a:spcBef>
              <a:buSzTx/>
              <a:buFontTx/>
              <a:buNone/>
              <a:defRPr sz="1200">
                <a:latin typeface="Menlo"/>
                <a:ea typeface="Menlo"/>
                <a:cs typeface="Menlo"/>
                <a:sym typeface="Menlo"/>
              </a:defRPr>
            </a:pPr>
            <a:r>
              <a:t>----                --------      -------  -------- --------- ---------</a:t>
            </a:r>
          </a:p>
          <a:p>
            <a:pPr marL="0" indent="0" defTabSz="457200">
              <a:lnSpc>
                <a:spcPts val="2800"/>
              </a:lnSpc>
              <a:spcBef>
                <a:spcPts val="0"/>
              </a:spcBef>
              <a:buSzTx/>
              <a:buFontTx/>
              <a:buNone/>
              <a:defRPr sz="1200">
                <a:latin typeface="Menlo"/>
                <a:ea typeface="Menlo"/>
                <a:cs typeface="Menlo"/>
                <a:sym typeface="Menlo"/>
              </a:defRPr>
            </a:pPr>
            <a:r>
              <a:t>1575021195168509151 myDevice      s7uj4ugp 22       17        900000320</a:t>
            </a:r>
          </a:p>
          <a:p>
            <a:pPr marL="0" indent="0" defTabSz="457200">
              <a:lnSpc>
                <a:spcPts val="2800"/>
              </a:lnSpc>
              <a:spcBef>
                <a:spcPts val="0"/>
              </a:spcBef>
              <a:buSzTx/>
              <a:buFontTx/>
              <a:buNone/>
              <a:defRPr sz="1200">
                <a:latin typeface="Menlo"/>
                <a:ea typeface="Menlo"/>
                <a:cs typeface="Menlo"/>
                <a:sym typeface="Menlo"/>
              </a:defRPr>
            </a:pPr>
          </a:p>
          <a:p>
            <a:pPr marL="0" indent="0" defTabSz="457200">
              <a:lnSpc>
                <a:spcPts val="2600"/>
              </a:lnSpc>
              <a:spcBef>
                <a:spcPts val="0"/>
              </a:spcBef>
              <a:buSzTx/>
              <a:buFontTx/>
              <a:buNone/>
              <a:defRPr sz="1000">
                <a:latin typeface="Menlo"/>
                <a:ea typeface="Menlo"/>
                <a:cs typeface="Menlo"/>
                <a:sym typeface="Menlo"/>
              </a:defRPr>
            </a:pPr>
            <a:r>
              <a:t>* We use strings as we have encountered issues with queries due to floating point representation issues</a:t>
            </a:r>
          </a:p>
          <a:p>
            <a:pPr lvl="1" marL="0" indent="228600" defTabSz="457200">
              <a:lnSpc>
                <a:spcPts val="2600"/>
              </a:lnSpc>
              <a:spcBef>
                <a:spcPts val="0"/>
              </a:spcBef>
              <a:buSzTx/>
              <a:buFontTx/>
              <a:buNone/>
              <a:defRPr sz="1000">
                <a:latin typeface="Menlo"/>
                <a:ea typeface="Menlo"/>
                <a:cs typeface="Menlo"/>
                <a:sym typeface="Menlo"/>
              </a:defRPr>
            </a:pPr>
            <a:r>
              <a:t>0.13 != “0.13”.asFloat()</a:t>
            </a:r>
          </a:p>
        </p:txBody>
      </p:sp>
      <p:sp>
        <p:nvSpPr>
          <p:cNvPr id="416"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Security issue</a:t>
            </a:r>
          </a:p>
        </p:txBody>
      </p:sp>
      <p:sp>
        <p:nvSpPr>
          <p:cNvPr id="419" name="Content Placeholder 2"/>
          <p:cNvSpPr txBox="1"/>
          <p:nvPr>
            <p:ph type="body" idx="1"/>
          </p:nvPr>
        </p:nvSpPr>
        <p:spPr>
          <a:xfrm>
            <a:off x="457200" y="1200151"/>
            <a:ext cx="8229600" cy="3394472"/>
          </a:xfrm>
          <a:prstGeom prst="rect">
            <a:avLst/>
          </a:prstGeom>
        </p:spPr>
        <p:txBody>
          <a:bodyPr/>
          <a:lstStyle/>
          <a:p>
            <a:pPr marL="422275" indent="-422275" defTabSz="554990">
              <a:spcBef>
                <a:spcPts val="3900"/>
              </a:spcBef>
              <a:buSzPct val="145000"/>
              <a:buFontTx/>
              <a:defRPr sz="3040">
                <a:latin typeface="Helvetica Neue"/>
                <a:ea typeface="Helvetica Neue"/>
                <a:cs typeface="Helvetica Neue"/>
                <a:sym typeface="Helvetica Neue"/>
              </a:defRPr>
            </a:pPr>
            <a:r>
              <a:t>Use API key of user concatenated with a name for the device, which will be stored in couchbase along with the deviceID</a:t>
            </a:r>
          </a:p>
          <a:p>
            <a:pPr marL="422275" indent="-422275" defTabSz="554990">
              <a:spcBef>
                <a:spcPts val="3900"/>
              </a:spcBef>
              <a:buSzPct val="145000"/>
              <a:buFontTx/>
              <a:defRPr sz="3040">
                <a:latin typeface="Helvetica Neue"/>
                <a:ea typeface="Helvetica Neue"/>
                <a:cs typeface="Helvetica Neue"/>
                <a:sym typeface="Helvetica Neue"/>
              </a:defRPr>
            </a:pPr>
            <a:r>
              <a:t>The deviceID will be unique and will be created automatically within the anyplace system </a:t>
            </a:r>
          </a:p>
        </p:txBody>
      </p:sp>
      <p:sp>
        <p:nvSpPr>
          <p:cNvPr id="42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Future work</a:t>
            </a:r>
          </a:p>
        </p:txBody>
      </p:sp>
      <p:sp>
        <p:nvSpPr>
          <p:cNvPr id="424" name="Content Placeholder 2"/>
          <p:cNvSpPr txBox="1"/>
          <p:nvPr>
            <p:ph type="body" idx="1"/>
          </p:nvPr>
        </p:nvSpPr>
        <p:spPr>
          <a:xfrm>
            <a:off x="457200" y="1200151"/>
            <a:ext cx="8229600" cy="3394472"/>
          </a:xfrm>
          <a:prstGeom prst="rect">
            <a:avLst/>
          </a:prstGeom>
        </p:spPr>
        <p:txBody>
          <a:bodyPr/>
          <a:lstStyle/>
          <a:p>
            <a:pPr marL="422275" indent="-422275" defTabSz="554990">
              <a:spcBef>
                <a:spcPts val="3900"/>
              </a:spcBef>
              <a:buSzPct val="145000"/>
              <a:buFontTx/>
              <a:defRPr sz="3040">
                <a:latin typeface="Helvetica Neue"/>
                <a:ea typeface="Helvetica Neue"/>
                <a:cs typeface="Helvetica Neue"/>
                <a:sym typeface="Helvetica Neue"/>
              </a:defRPr>
            </a:pPr>
            <a:r>
              <a:t>A graphical representation of the data could be created to indicate the path followed by a device, over a specific time period</a:t>
            </a:r>
          </a:p>
          <a:p>
            <a:pPr marL="422275" indent="-422275" defTabSz="554990">
              <a:spcBef>
                <a:spcPts val="3900"/>
              </a:spcBef>
              <a:buSzPct val="145000"/>
              <a:buFontTx/>
              <a:defRPr sz="3040">
                <a:latin typeface="Helvetica Neue"/>
                <a:ea typeface="Helvetica Neue"/>
                <a:cs typeface="Helvetica Neue"/>
                <a:sym typeface="Helvetica Neue"/>
              </a:defRPr>
            </a:pPr>
            <a:r>
              <a:t>A custom retention policy could be used for influxDB so that the old data will be dropped after passing a specified threshold/limit</a:t>
            </a:r>
          </a:p>
        </p:txBody>
      </p:sp>
      <p:sp>
        <p:nvSpPr>
          <p:cNvPr id="42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(1)</a:t>
            </a:r>
          </a:p>
        </p:txBody>
      </p:sp>
      <p:sp>
        <p:nvSpPr>
          <p:cNvPr id="429" name="Content Placeholder 2"/>
          <p:cNvSpPr txBox="1"/>
          <p:nvPr>
            <p:ph type="body" idx="1"/>
          </p:nvPr>
        </p:nvSpPr>
        <p:spPr>
          <a:xfrm>
            <a:off x="457200" y="1200151"/>
            <a:ext cx="8229600" cy="3394472"/>
          </a:xfrm>
          <a:prstGeom prst="rect">
            <a:avLst/>
          </a:prstGeom>
        </p:spPr>
        <p:txBody>
          <a:bodyPr/>
          <a:lstStyle/>
          <a:p>
            <a:pPr marL="0" indent="0" defTabSz="338835">
              <a:spcBef>
                <a:spcPts val="2400"/>
              </a:spcBef>
              <a:buSzTx/>
              <a:buFontTx/>
              <a:buNone/>
              <a:defRPr sz="1856">
                <a:latin typeface="Helvetica Neue"/>
                <a:ea typeface="Helvetica Neue"/>
                <a:cs typeface="Helvetica Neue"/>
                <a:sym typeface="Helvetica Neue"/>
              </a:defRPr>
            </a:pPr>
            <a:r>
              <a:rPr b="1"/>
              <a:t>Open Command Line Interface (CLI):</a:t>
            </a:r>
            <a:r>
              <a:t> influx -precision rfc3339</a:t>
            </a:r>
          </a:p>
          <a:p>
            <a:pPr marL="0" indent="0" defTabSz="338835">
              <a:spcBef>
                <a:spcPts val="2400"/>
              </a:spcBef>
              <a:buSzTx/>
              <a:buFontTx/>
              <a:buNone/>
              <a:defRPr sz="1856">
                <a:latin typeface="Helvetica Neue"/>
                <a:ea typeface="Helvetica Neue"/>
                <a:cs typeface="Helvetica Neue"/>
                <a:sym typeface="Helvetica Neue"/>
              </a:defRPr>
            </a:pPr>
            <a:r>
              <a:rPr b="1"/>
              <a:t>Create a database</a:t>
            </a:r>
            <a:r>
              <a:t>: CREATE DATABASE mydb</a:t>
            </a:r>
          </a:p>
          <a:p>
            <a:pPr marL="0" indent="0" defTabSz="338835">
              <a:spcBef>
                <a:spcPts val="2400"/>
              </a:spcBef>
              <a:buSzTx/>
              <a:buFontTx/>
              <a:buNone/>
              <a:defRPr sz="1856">
                <a:latin typeface="Helvetica Neue"/>
                <a:ea typeface="Helvetica Neue"/>
                <a:cs typeface="Helvetica Neue"/>
                <a:sym typeface="Helvetica Neue"/>
              </a:defRPr>
            </a:pPr>
            <a:r>
              <a:rPr b="1"/>
              <a:t>Display all existing databases</a:t>
            </a:r>
            <a:r>
              <a:t>: SHOW DATABASES</a:t>
            </a:r>
          </a:p>
          <a:p>
            <a:pPr marL="0" indent="0" defTabSz="338835">
              <a:spcBef>
                <a:spcPts val="2400"/>
              </a:spcBef>
              <a:buSzTx/>
              <a:buFontTx/>
              <a:buNone/>
              <a:defRPr sz="1856">
                <a:latin typeface="Helvetica Neue"/>
                <a:ea typeface="Helvetica Neue"/>
                <a:cs typeface="Helvetica Neue"/>
                <a:sym typeface="Helvetica Neue"/>
              </a:defRPr>
            </a:pPr>
            <a:r>
              <a:rPr b="1"/>
              <a:t>Set the database for all future requests</a:t>
            </a:r>
            <a:r>
              <a:t>: USE mydb </a:t>
            </a:r>
          </a:p>
          <a:p>
            <a:pPr marL="0" indent="0" defTabSz="338835">
              <a:spcBef>
                <a:spcPts val="2400"/>
              </a:spcBef>
              <a:buSzTx/>
              <a:buFontTx/>
              <a:buNone/>
              <a:defRPr sz="1856">
                <a:latin typeface="Helvetica Neue"/>
                <a:ea typeface="Helvetica Neue"/>
                <a:cs typeface="Helvetica Neue"/>
                <a:sym typeface="Helvetica Neue"/>
              </a:defRPr>
            </a:pPr>
            <a:r>
              <a:rPr b="1"/>
              <a:t>Drop database</a:t>
            </a:r>
            <a:r>
              <a:t>: DROP DATABASE mydb</a:t>
            </a:r>
          </a:p>
          <a:p>
            <a:pPr marL="0" indent="0" defTabSz="338835">
              <a:spcBef>
                <a:spcPts val="2400"/>
              </a:spcBef>
              <a:buSzTx/>
              <a:buFontTx/>
              <a:buNone/>
              <a:defRPr sz="985">
                <a:latin typeface="Helvetica Neue"/>
                <a:ea typeface="Helvetica Neue"/>
                <a:cs typeface="Helvetica Neue"/>
                <a:sym typeface="Helvetica Neue"/>
              </a:defRPr>
            </a:pPr>
            <a:r>
              <a:t>The -precision argument specifies the format/precision of any returned timestamps. In the example above, rfc3339 tells InfluxDB to return timestamps in RFC3339 format (YYYY-MM-DDTHH:MM:SS.nnnnnnnnnZ)</a:t>
            </a:r>
          </a:p>
        </p:txBody>
      </p:sp>
      <p:sp>
        <p:nvSpPr>
          <p:cNvPr id="43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(2)</a:t>
            </a:r>
          </a:p>
        </p:txBody>
      </p:sp>
      <p:sp>
        <p:nvSpPr>
          <p:cNvPr id="434" name="Content Placeholder 2"/>
          <p:cNvSpPr txBox="1"/>
          <p:nvPr>
            <p:ph type="body" idx="1"/>
          </p:nvPr>
        </p:nvSpPr>
        <p:spPr>
          <a:xfrm>
            <a:off x="457200" y="1200151"/>
            <a:ext cx="8229600" cy="3394472"/>
          </a:xfrm>
          <a:prstGeom prst="rect">
            <a:avLst/>
          </a:prstGeom>
        </p:spPr>
        <p:txBody>
          <a:bodyPr/>
          <a:lstStyle/>
          <a:p>
            <a:pPr marL="0" indent="0" defTabSz="321310">
              <a:spcBef>
                <a:spcPts val="2300"/>
              </a:spcBef>
              <a:buSzTx/>
              <a:buFontTx/>
              <a:buNone/>
              <a:defRPr sz="1760">
                <a:latin typeface="Helvetica Neue"/>
                <a:ea typeface="Helvetica Neue"/>
                <a:cs typeface="Helvetica Neue"/>
                <a:sym typeface="Helvetica Neue"/>
              </a:defRPr>
            </a:pPr>
            <a:r>
              <a:rPr b="1"/>
              <a:t>Insert data into the database</a:t>
            </a:r>
            <a:r>
              <a:t>:</a:t>
            </a:r>
            <a:br/>
            <a:r>
              <a:t>INSERT &lt;measurement&gt;,&lt;tag&gt;=&lt;value-string&gt;[,&lt;tag&gt;=&lt;value-string&gt;…]&lt;space&gt;&lt;field&gt;=&lt;value&gt;[,&lt;field&gt;=&lt;value&gt;…]</a:t>
            </a:r>
            <a:br/>
            <a:r>
              <a:rPr b="1" sz="1540"/>
              <a:t>Examples</a:t>
            </a:r>
            <a:r>
              <a:rPr sz="1540"/>
              <a:t>:</a:t>
            </a:r>
            <a:br>
              <a:rPr sz="1540"/>
            </a:br>
            <a:r>
              <a:rPr sz="1540"/>
              <a:t>INSERT epl421,student=Donald grade=9</a:t>
            </a:r>
            <a:br>
              <a:rPr sz="1540"/>
            </a:br>
            <a:r>
              <a:rPr sz="1540"/>
              <a:t>INSERT epl421,student=Tom grade=8</a:t>
            </a:r>
            <a:br>
              <a:rPr sz="1540"/>
            </a:br>
            <a:r>
              <a:rPr sz="1540"/>
              <a:t>INSERT epl421,student=Jerry grade=10</a:t>
            </a:r>
            <a:endParaRPr sz="1540"/>
          </a:p>
          <a:p>
            <a:pPr marL="0" indent="0" defTabSz="321310">
              <a:spcBef>
                <a:spcPts val="2300"/>
              </a:spcBef>
              <a:buSzTx/>
              <a:buFontTx/>
              <a:buNone/>
              <a:defRPr sz="1760">
                <a:latin typeface="Helvetica Neue"/>
                <a:ea typeface="Helvetica Neue"/>
                <a:cs typeface="Helvetica Neue"/>
                <a:sym typeface="Helvetica Neue"/>
              </a:defRPr>
            </a:pPr>
            <a:r>
              <a:rPr b="1"/>
              <a:t>Select the data we just wrote</a:t>
            </a:r>
            <a:r>
              <a:t>:</a:t>
            </a:r>
            <a:br/>
            <a:r>
              <a:t>SELECT &lt;tag&gt;[,&lt;tag&gt;…], &lt;field&gt;[,&lt;field&gt;…] FROM &lt;measurement&gt;</a:t>
            </a:r>
            <a:br/>
            <a:r>
              <a:rPr b="1"/>
              <a:t>Examples</a:t>
            </a:r>
            <a:r>
              <a:t>:</a:t>
            </a:r>
            <a:br/>
            <a:r>
              <a:rPr sz="1540"/>
              <a:t>SELECT "student", "grade" FROM "epl421"</a:t>
            </a:r>
            <a:br>
              <a:rPr sz="1540"/>
            </a:br>
            <a:r>
              <a:rPr sz="1540"/>
              <a:t>SELECT * FROM “epl421" LIMIT 2</a:t>
            </a:r>
          </a:p>
        </p:txBody>
      </p:sp>
      <p:sp>
        <p:nvSpPr>
          <p:cNvPr id="43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Tagset data model</a:t>
            </a:r>
          </a:p>
        </p:txBody>
      </p:sp>
      <p:sp>
        <p:nvSpPr>
          <p:cNvPr id="128" name="Content Placeholder 2"/>
          <p:cNvSpPr txBox="1"/>
          <p:nvPr>
            <p:ph type="body" idx="1"/>
          </p:nvPr>
        </p:nvSpPr>
        <p:spPr>
          <a:xfrm>
            <a:off x="457200" y="1200151"/>
            <a:ext cx="8229600" cy="3394472"/>
          </a:xfrm>
          <a:prstGeom prst="rect">
            <a:avLst/>
          </a:prstGeom>
        </p:spPr>
        <p:txBody>
          <a:bodyPr/>
          <a:lstStyle/>
          <a:p>
            <a:pPr marL="226695" indent="-226695" defTabSz="297941">
              <a:spcBef>
                <a:spcPts val="2100"/>
              </a:spcBef>
              <a:buSzPct val="145000"/>
              <a:buFontTx/>
              <a:defRPr sz="1632">
                <a:latin typeface="Helvetica Neue"/>
                <a:ea typeface="Helvetica Neue"/>
                <a:cs typeface="Helvetica Neue"/>
                <a:sym typeface="Helvetica Neue"/>
              </a:defRPr>
            </a:pPr>
            <a:r>
              <a:t>Each measurement has a timestamp, an associated set of tags (tagset) and a set of fields (fieldset)</a:t>
            </a:r>
          </a:p>
          <a:p>
            <a:pPr marL="226695" indent="-226695" defTabSz="297941">
              <a:spcBef>
                <a:spcPts val="2100"/>
              </a:spcBef>
              <a:buSzPct val="145000"/>
              <a:buFontTx/>
              <a:defRPr sz="1632">
                <a:latin typeface="Helvetica Neue"/>
                <a:ea typeface="Helvetica Neue"/>
                <a:cs typeface="Helvetica Neue"/>
                <a:sym typeface="Helvetica Neue"/>
              </a:defRPr>
            </a:pPr>
            <a:r>
              <a:t>The fieldset represents the actual measurement data values. </a:t>
            </a:r>
          </a:p>
          <a:p>
            <a:pPr marL="226695" indent="-226695" defTabSz="297941">
              <a:spcBef>
                <a:spcPts val="2100"/>
              </a:spcBef>
              <a:buSzPct val="145000"/>
              <a:buFontTx/>
              <a:defRPr sz="1632">
                <a:latin typeface="Helvetica Neue"/>
                <a:ea typeface="Helvetica Neue"/>
                <a:cs typeface="Helvetica Neue"/>
                <a:sym typeface="Helvetica Neue"/>
              </a:defRPr>
            </a:pPr>
            <a:r>
              <a:t>The tagset represents the metadata to describe the measurements</a:t>
            </a:r>
          </a:p>
          <a:p>
            <a:pPr marL="226695" indent="-226695" defTabSz="297941">
              <a:spcBef>
                <a:spcPts val="2100"/>
              </a:spcBef>
              <a:buSzPct val="145000"/>
              <a:buFontTx/>
              <a:defRPr sz="1632">
                <a:latin typeface="Helvetica Neue"/>
                <a:ea typeface="Helvetica Neue"/>
                <a:cs typeface="Helvetica Neue"/>
                <a:sym typeface="Helvetica Neue"/>
              </a:defRPr>
            </a:pPr>
            <a:r>
              <a:t>Field data types are limited to floats, ints, strings, and booleans, and cannot be changed without rewriting the data</a:t>
            </a:r>
          </a:p>
          <a:p>
            <a:pPr marL="226695" indent="-226695" defTabSz="297941">
              <a:spcBef>
                <a:spcPts val="2100"/>
              </a:spcBef>
              <a:buSzPct val="145000"/>
              <a:buFontTx/>
              <a:defRPr sz="1632">
                <a:latin typeface="Helvetica Neue"/>
                <a:ea typeface="Helvetica Neue"/>
                <a:cs typeface="Helvetica Neue"/>
                <a:sym typeface="Helvetica Neue"/>
              </a:defRPr>
            </a:pPr>
            <a:r>
              <a:t>Tagset values are always represented as strings and cannot be updated</a:t>
            </a:r>
          </a:p>
          <a:p>
            <a:pPr marL="226695" indent="-226695" defTabSz="297941">
              <a:spcBef>
                <a:spcPts val="2100"/>
              </a:spcBef>
              <a:buSzPct val="145000"/>
              <a:buFontTx/>
              <a:defRPr sz="1632">
                <a:latin typeface="Helvetica Neue"/>
                <a:ea typeface="Helvetica Neue"/>
                <a:cs typeface="Helvetica Neue"/>
                <a:sym typeface="Helvetica Neue"/>
              </a:defRPr>
            </a:pPr>
            <a:r>
              <a:t>Tagset values are indexed while fieldset values are not</a:t>
            </a:r>
          </a:p>
        </p:txBody>
      </p:sp>
      <p:sp>
        <p:nvSpPr>
          <p:cNvPr id="129"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(3)</a:t>
            </a:r>
          </a:p>
        </p:txBody>
      </p:sp>
      <p:sp>
        <p:nvSpPr>
          <p:cNvPr id="439" name="Content Placeholder 2"/>
          <p:cNvSpPr txBox="1"/>
          <p:nvPr>
            <p:ph type="body" idx="1"/>
          </p:nvPr>
        </p:nvSpPr>
        <p:spPr>
          <a:xfrm>
            <a:off x="457200" y="1200151"/>
            <a:ext cx="8229600" cy="3394472"/>
          </a:xfrm>
          <a:prstGeom prst="rect">
            <a:avLst/>
          </a:prstGeom>
        </p:spPr>
        <p:txBody>
          <a:bodyPr/>
          <a:lstStyle/>
          <a:p>
            <a:pPr marL="0" indent="0" defTabSz="525779">
              <a:spcBef>
                <a:spcPts val="3700"/>
              </a:spcBef>
              <a:buSzTx/>
              <a:buFontTx/>
              <a:buNone/>
              <a:defRPr sz="2880">
                <a:latin typeface="Helvetica Neue"/>
                <a:ea typeface="Helvetica Neue"/>
                <a:cs typeface="Helvetica Neue"/>
                <a:sym typeface="Helvetica Neue"/>
              </a:defRPr>
            </a:pPr>
            <a:r>
              <a:t>We could use a curl command in a bash script to insert data into influxDB. The inserts could be written in a file (up to 5000 inserts), where each line should have the following structure:</a:t>
            </a:r>
            <a:br/>
            <a:br/>
            <a:r>
              <a:rPr sz="2609"/>
              <a:t>&lt;measurement&gt;,&lt;tag&gt;=&lt;value-string&gt;[,&lt;tag&gt;=&lt;value-string&gt;…]&lt;space&gt;&lt;field&gt;=&lt;value&gt;[,&lt;field&gt;=&lt;value&gt;…]  </a:t>
            </a:r>
          </a:p>
        </p:txBody>
      </p:sp>
      <p:sp>
        <p:nvSpPr>
          <p:cNvPr id="44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(4)</a:t>
            </a:r>
          </a:p>
        </p:txBody>
      </p:sp>
      <p:sp>
        <p:nvSpPr>
          <p:cNvPr id="444" name="Content Placeholder 2"/>
          <p:cNvSpPr txBox="1"/>
          <p:nvPr>
            <p:ph type="body" idx="1"/>
          </p:nvPr>
        </p:nvSpPr>
        <p:spPr>
          <a:xfrm>
            <a:off x="457200" y="1200151"/>
            <a:ext cx="8229600" cy="3394472"/>
          </a:xfrm>
          <a:prstGeom prst="rect">
            <a:avLst/>
          </a:prstGeom>
        </p:spPr>
        <p:txBody>
          <a:bodyPr/>
          <a:lstStyle/>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enlo"/>
                <a:ea typeface="Menlo"/>
                <a:cs typeface="Menlo"/>
                <a:sym typeface="Menlo"/>
              </a:defRPr>
            </a:pPr>
            <a:r>
              <a:t>The below bash script was used to insert data into influxDB (0.5 billion inserts). In this case the curl command is used to insert 500 lines of data from the insertTmp.txt file into the database ‘mydb’.</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#!/bin/bash</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influx -execute 'CREATE DATABASE anyplace'</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for j in `seq 1 1000000`</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do</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x=$RANDOM</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y=$RANDOM</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timestamp=$j</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geohash="$(./geohash $x $y 8)"</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for i in `seq 1 500`</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do	</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echo "location,deviceID=$i timestamp=$timestamp,x=$x,y=$y"</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done &gt; insertTmp.txt</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curl -i -XPOST 'http://localhost:8086/write?db=mydb' --data-binary @insertTmp.txt &amp;&gt; /dev/null</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echo "Done loop $j"</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done</a:t>
            </a:r>
          </a:p>
        </p:txBody>
      </p:sp>
      <p:sp>
        <p:nvSpPr>
          <p:cNvPr id="44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(5)</a:t>
            </a:r>
          </a:p>
        </p:txBody>
      </p:sp>
      <p:sp>
        <p:nvSpPr>
          <p:cNvPr id="449" name="Content Placeholder 2"/>
          <p:cNvSpPr txBox="1"/>
          <p:nvPr>
            <p:ph type="body" idx="1"/>
          </p:nvPr>
        </p:nvSpPr>
        <p:spPr>
          <a:xfrm>
            <a:off x="457200" y="1200151"/>
            <a:ext cx="8229600" cy="3394472"/>
          </a:xfrm>
          <a:prstGeom prst="rect">
            <a:avLst/>
          </a:prstGeom>
        </p:spPr>
        <p:txBody>
          <a:bodyPr/>
          <a:lstStyle/>
          <a:p>
            <a:pPr marL="0" indent="0" defTabSz="584200">
              <a:spcBef>
                <a:spcPts val="4200"/>
              </a:spcBef>
              <a:buSzTx/>
              <a:buFontTx/>
              <a:buNone/>
              <a:defRPr>
                <a:latin typeface="Helvetica Neue"/>
                <a:ea typeface="Helvetica Neue"/>
                <a:cs typeface="Helvetica Neue"/>
                <a:sym typeface="Helvetica Neue"/>
              </a:defRPr>
            </a:pPr>
            <a:r>
              <a:t>When a record is inserted into influxDB it takes as time the current time in nano seconds. However, this time can be specified by the user.</a:t>
            </a:r>
          </a:p>
          <a:p>
            <a:pPr marL="0" indent="0" defTabSz="584200">
              <a:spcBef>
                <a:spcPts val="4200"/>
              </a:spcBef>
              <a:buSzTx/>
              <a:buFontTx/>
              <a:buNone/>
              <a:defRPr sz="2300">
                <a:latin typeface="Helvetica Neue"/>
                <a:ea typeface="Helvetica Neue"/>
                <a:cs typeface="Helvetica Neue"/>
                <a:sym typeface="Helvetica Neue"/>
              </a:defRPr>
            </a:pPr>
            <a:r>
              <a:t>INSERT &lt;measurement&gt;,&lt;tag&gt;=&lt;value&gt;[,&lt;tag&gt;=&lt;value&gt;…] &lt;field&gt;=&lt;value&gt;[,&lt;field&gt;=&lt;value&gt;…] &lt;time-in-nanoseconds&gt;</a:t>
            </a:r>
          </a:p>
        </p:txBody>
      </p:sp>
      <p:sp>
        <p:nvSpPr>
          <p:cNvPr id="45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(6)</a:t>
            </a:r>
          </a:p>
        </p:txBody>
      </p:sp>
      <p:sp>
        <p:nvSpPr>
          <p:cNvPr id="454" name="Content Placeholder 2"/>
          <p:cNvSpPr txBox="1"/>
          <p:nvPr>
            <p:ph type="body" idx="1"/>
          </p:nvPr>
        </p:nvSpPr>
        <p:spPr>
          <a:xfrm>
            <a:off x="457200" y="1200151"/>
            <a:ext cx="8229600" cy="3394472"/>
          </a:xfrm>
          <a:prstGeom prst="rect">
            <a:avLst/>
          </a:prstGeom>
        </p:spPr>
        <p:txBody>
          <a:bodyPr/>
          <a:lstStyle/>
          <a:p>
            <a:pPr marL="0" indent="0" defTabSz="490727">
              <a:spcBef>
                <a:spcPts val="3500"/>
              </a:spcBef>
              <a:buSzTx/>
              <a:buFontTx/>
              <a:buNone/>
              <a:defRPr sz="1932">
                <a:latin typeface="Helvetica Neue"/>
                <a:ea typeface="Helvetica Neue"/>
                <a:cs typeface="Helvetica Neue"/>
                <a:sym typeface="Helvetica Neue"/>
              </a:defRPr>
            </a:pPr>
            <a:r>
              <a:rPr b="1"/>
              <a:t>More advanced select query</a:t>
            </a:r>
            <a:r>
              <a:t>:</a:t>
            </a:r>
            <a:br/>
            <a:r>
              <a:rPr sz="1848"/>
              <a:t>SELECT * FROM "epl421" WHERE "grade" &gt; 9</a:t>
            </a:r>
            <a:br>
              <a:rPr sz="1848"/>
            </a:br>
            <a:r>
              <a:rPr sz="1848"/>
              <a:t>SELECT * FROM "epl421" WHERE (“grade" &lt; 9 and "grade" &gt; 6)</a:t>
            </a:r>
            <a:br>
              <a:rPr sz="1848"/>
            </a:br>
            <a:br/>
            <a:r>
              <a:rPr b="1"/>
              <a:t>Select query with curl command using GET</a:t>
            </a:r>
            <a:r>
              <a:t>:</a:t>
            </a:r>
            <a:br/>
            <a:r>
              <a:t>curl -G 'http://localhost:8086/query?pretty=true' --data-urlencode "db=mydb" --data-urlencode "q=SELECT \"user\" FROM \"epl421\" WHERE \”grade\"='10'"</a:t>
            </a:r>
            <a:br/>
            <a:br/>
            <a:r>
              <a:rPr sz="1512"/>
              <a:t>Appending ‘pretty=true’ to the URL enables pretty-printed JSON output. While this is useful for debugging or when querying directly with tools like curl, it is not recommended for production use as it consumes unnecessary network bandwidth.</a:t>
            </a:r>
          </a:p>
        </p:txBody>
      </p:sp>
      <p:sp>
        <p:nvSpPr>
          <p:cNvPr id="45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(7)</a:t>
            </a:r>
          </a:p>
        </p:txBody>
      </p:sp>
      <p:sp>
        <p:nvSpPr>
          <p:cNvPr id="459" name="Content Placeholder 2"/>
          <p:cNvSpPr txBox="1"/>
          <p:nvPr>
            <p:ph type="body" idx="1"/>
          </p:nvPr>
        </p:nvSpPr>
        <p:spPr>
          <a:xfrm>
            <a:off x="457200" y="1200151"/>
            <a:ext cx="8229600" cy="3394472"/>
          </a:xfrm>
          <a:prstGeom prst="rect">
            <a:avLst/>
          </a:prstGeom>
        </p:spPr>
        <p:txBody>
          <a:bodyPr/>
          <a:lstStyle/>
          <a:p>
            <a:pPr marL="0" indent="0" defTabSz="560831">
              <a:spcBef>
                <a:spcPts val="4000"/>
              </a:spcBef>
              <a:buSzTx/>
              <a:buFontTx/>
              <a:buNone/>
              <a:defRPr sz="2208">
                <a:latin typeface="Helvetica Neue"/>
                <a:ea typeface="Helvetica Neue"/>
                <a:cs typeface="Helvetica Neue"/>
                <a:sym typeface="Helvetica Neue"/>
              </a:defRPr>
            </a:pPr>
            <a:r>
              <a:t>This script was used to find the records for a device based on deviceID and two points (x1, y1) and (x2, y2)</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#!/bin/bash</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if [ ! $# -eq 5 ]; then</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echo "Error! The number of arguments is not correct"</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echo "usage: deviceID lat1 lat2 long1 long2"</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	exit 1</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fi</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q1="select * from location where (\”deviceID\" = '$2') and ((x+180&gt;=$5+180) and (x+180 &lt;$6+180) and (y+90&gt;=$3+90) and (y+90&lt;=$4+90))"</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q2="select * from location where (\"deviceID\" = '$5')  and ((x+180&lt;=$5+180) or (x+180 &gt;$6+180) and (y+90&gt;=$3+90) and (y+90&lt;=$4+90))"</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if [[ $1 -gt $2 ]]; then q="$q2"; else q="$q1"; fi</a:t>
            </a: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p>
          <a:p>
            <a:pPr marL="0" indent="0">
              <a:spcBef>
                <a:spcPts val="0"/>
              </a:spcBef>
              <a:buSzTx/>
              <a:buFont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056">
                <a:latin typeface="Menlo"/>
                <a:ea typeface="Menlo"/>
                <a:cs typeface="Menlo"/>
                <a:sym typeface="Menlo"/>
              </a:defRPr>
            </a:pPr>
            <a:r>
              <a:t>curl -G 'http://localhost:8086/query?pretty=true' --data-urlencode "db=anyplace" --data-urlencode "q=$q"</a:t>
            </a:r>
          </a:p>
        </p:txBody>
      </p:sp>
      <p:sp>
        <p:nvSpPr>
          <p:cNvPr id="46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(8)</a:t>
            </a:r>
          </a:p>
        </p:txBody>
      </p:sp>
      <p:sp>
        <p:nvSpPr>
          <p:cNvPr id="464" name="Content Placeholder 2"/>
          <p:cNvSpPr txBox="1"/>
          <p:nvPr>
            <p:ph type="body" idx="1"/>
          </p:nvPr>
        </p:nvSpPr>
        <p:spPr>
          <a:xfrm>
            <a:off x="457200" y="1200151"/>
            <a:ext cx="8229600" cy="3394472"/>
          </a:xfrm>
          <a:prstGeom prst="rect">
            <a:avLst/>
          </a:prstGeom>
        </p:spPr>
        <p:txBody>
          <a:bodyPr/>
          <a:lstStyle/>
          <a:p>
            <a:pPr marL="0" indent="0" defTabSz="572516">
              <a:spcBef>
                <a:spcPts val="4100"/>
              </a:spcBef>
              <a:buSzTx/>
              <a:buFontTx/>
              <a:buNone/>
              <a:defRPr sz="2254">
                <a:latin typeface="Helvetica Neue"/>
                <a:ea typeface="Helvetica Neue"/>
                <a:cs typeface="Helvetica Neue"/>
                <a:sym typeface="Helvetica Neue"/>
              </a:defRPr>
            </a:pPr>
            <a:r>
              <a:rPr b="1"/>
              <a:t>Drop series</a:t>
            </a:r>
            <a:r>
              <a:t>: The DROP SERIES query deletes all points from a series in a database, and it drops the series from the index.</a:t>
            </a:r>
            <a:br/>
            <a:br/>
            <a:r>
              <a:rPr sz="1960"/>
              <a:t>DROP SERIES FROM &lt;measurement_name[,measurement_name]&gt; WHERE &lt;tag_key&gt;=‘&lt;tag_value&gt;’</a:t>
            </a:r>
            <a:endParaRPr sz="1960"/>
          </a:p>
          <a:p>
            <a:pPr marL="0" indent="0" defTabSz="572516">
              <a:spcBef>
                <a:spcPts val="4100"/>
              </a:spcBef>
              <a:buSzTx/>
              <a:buFontTx/>
              <a:buNone/>
              <a:defRPr sz="2254">
                <a:latin typeface="Helvetica Neue"/>
                <a:ea typeface="Helvetica Neue"/>
                <a:cs typeface="Helvetica Neue"/>
                <a:sym typeface="Helvetica Neue"/>
              </a:defRPr>
            </a:pPr>
            <a:r>
              <a:rPr b="1" sz="1960"/>
              <a:t>Example</a:t>
            </a:r>
            <a:r>
              <a:rPr sz="1960"/>
              <a:t>: DROP SERIES FROM "epl421" WHERE "user" = 'Tom'</a:t>
            </a:r>
            <a:endParaRPr sz="1960"/>
          </a:p>
          <a:p>
            <a:pPr marL="0" indent="0" defTabSz="572516">
              <a:spcBef>
                <a:spcPts val="4100"/>
              </a:spcBef>
              <a:buSzTx/>
              <a:buFontTx/>
              <a:buNone/>
              <a:defRPr sz="1666">
                <a:latin typeface="Helvetica Neue"/>
                <a:ea typeface="Helvetica Neue"/>
                <a:cs typeface="Helvetica Neue"/>
                <a:sym typeface="Helvetica Neue"/>
              </a:defRPr>
            </a:pPr>
            <a:r>
              <a:rPr sz="1960"/>
              <a:t>*</a:t>
            </a:r>
            <a:r>
              <a:t>A successful DROP SERIES query returns an empty result.</a:t>
            </a:r>
          </a:p>
        </p:txBody>
      </p:sp>
      <p:sp>
        <p:nvSpPr>
          <p:cNvPr id="46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(9)</a:t>
            </a:r>
          </a:p>
        </p:txBody>
      </p:sp>
      <p:sp>
        <p:nvSpPr>
          <p:cNvPr id="469" name="Content Placeholder 2"/>
          <p:cNvSpPr txBox="1"/>
          <p:nvPr>
            <p:ph type="body" idx="1"/>
          </p:nvPr>
        </p:nvSpPr>
        <p:spPr>
          <a:xfrm>
            <a:off x="457200" y="1200151"/>
            <a:ext cx="8229600" cy="3394472"/>
          </a:xfrm>
          <a:prstGeom prst="rect">
            <a:avLst/>
          </a:prstGeom>
        </p:spPr>
        <p:txBody>
          <a:bodyPr/>
          <a:lstStyle/>
          <a:p>
            <a:pPr marL="0" indent="0" defTabSz="519937">
              <a:spcBef>
                <a:spcPts val="3700"/>
              </a:spcBef>
              <a:buSzTx/>
              <a:buFontTx/>
              <a:buNone/>
              <a:defRPr sz="2046">
                <a:latin typeface="Helvetica Neue"/>
                <a:ea typeface="Helvetica Neue"/>
                <a:cs typeface="Helvetica Neue"/>
                <a:sym typeface="Helvetica Neue"/>
              </a:defRPr>
            </a:pPr>
            <a:r>
              <a:rPr b="1"/>
              <a:t>Delete series</a:t>
            </a:r>
            <a:r>
              <a:t>: The DELETE query deletes all points from a series in a database. Unlike DROP SERIES, it does not drop the series from the index and it supports time intervals in the WHERE clause.</a:t>
            </a:r>
            <a:br/>
            <a:br/>
            <a:r>
              <a:rPr sz="1779"/>
              <a:t>DELETE FROM &lt;measurement_name&gt; WHERE [&lt;tag_key&gt;='&lt;tag_value&gt;'] | [&lt;time interval&gt;]</a:t>
            </a:r>
            <a:endParaRPr sz="1779"/>
          </a:p>
          <a:p>
            <a:pPr marL="0" indent="0" defTabSz="519937">
              <a:spcBef>
                <a:spcPts val="3700"/>
              </a:spcBef>
              <a:buSzTx/>
              <a:buFontTx/>
              <a:buNone/>
              <a:defRPr sz="2046">
                <a:latin typeface="Helvetica Neue"/>
                <a:ea typeface="Helvetica Neue"/>
                <a:cs typeface="Helvetica Neue"/>
                <a:sym typeface="Helvetica Neue"/>
              </a:defRPr>
            </a:pPr>
            <a:r>
              <a:rPr b="1" sz="1779"/>
              <a:t>Example</a:t>
            </a:r>
            <a:r>
              <a:rPr sz="1779"/>
              <a:t>: DELETE FROM "epl421" WHERE "user" = 'Flash'</a:t>
            </a:r>
            <a:endParaRPr sz="1779"/>
          </a:p>
          <a:p>
            <a:pPr marL="0" indent="0" defTabSz="519937">
              <a:spcBef>
                <a:spcPts val="3700"/>
              </a:spcBef>
              <a:buSzTx/>
              <a:buFontTx/>
              <a:buNone/>
              <a:defRPr sz="1513">
                <a:latin typeface="Helvetica Neue"/>
                <a:ea typeface="Helvetica Neue"/>
                <a:cs typeface="Helvetica Neue"/>
                <a:sym typeface="Helvetica Neue"/>
              </a:defRPr>
            </a:pPr>
            <a:r>
              <a:rPr sz="1779"/>
              <a:t>*</a:t>
            </a:r>
            <a:r>
              <a:t>A successful DELETE query returns an empty result.</a:t>
            </a:r>
          </a:p>
        </p:txBody>
      </p:sp>
      <p:sp>
        <p:nvSpPr>
          <p:cNvPr id="47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(10)</a:t>
            </a:r>
          </a:p>
        </p:txBody>
      </p:sp>
      <p:sp>
        <p:nvSpPr>
          <p:cNvPr id="474" name="Content Placeholder 2"/>
          <p:cNvSpPr txBox="1"/>
          <p:nvPr>
            <p:ph type="body" idx="1"/>
          </p:nvPr>
        </p:nvSpPr>
        <p:spPr>
          <a:xfrm>
            <a:off x="457200" y="1200151"/>
            <a:ext cx="8229600" cy="3394472"/>
          </a:xfrm>
          <a:prstGeom prst="rect">
            <a:avLst/>
          </a:prstGeom>
        </p:spPr>
        <p:txBody>
          <a:bodyPr/>
          <a:lstStyle/>
          <a:p>
            <a:pPr marL="0" indent="0" defTabSz="531622">
              <a:spcBef>
                <a:spcPts val="3800"/>
              </a:spcBef>
              <a:buSzTx/>
              <a:buFontTx/>
              <a:buNone/>
              <a:defRPr sz="2093">
                <a:latin typeface="Helvetica Neue"/>
                <a:ea typeface="Helvetica Neue"/>
                <a:cs typeface="Helvetica Neue"/>
                <a:sym typeface="Helvetica Neue"/>
              </a:defRPr>
            </a:pPr>
            <a:r>
              <a:rPr b="1"/>
              <a:t>Drop measurement</a:t>
            </a:r>
            <a:r>
              <a:t>: The DROP MEASUREMENT query deletes all data and series from the specified measurement and deletes the measurement from the index.</a:t>
            </a:r>
          </a:p>
          <a:p>
            <a:pPr marL="0" indent="0" defTabSz="531622">
              <a:spcBef>
                <a:spcPts val="3800"/>
              </a:spcBef>
              <a:buSzTx/>
              <a:buFontTx/>
              <a:buNone/>
              <a:defRPr sz="2093">
                <a:latin typeface="Helvetica Neue"/>
                <a:ea typeface="Helvetica Neue"/>
                <a:cs typeface="Helvetica Neue"/>
                <a:sym typeface="Helvetica Neue"/>
              </a:defRPr>
            </a:pPr>
            <a:r>
              <a:t>DROP MEASUREMENT &lt;measurement_name&gt;</a:t>
            </a:r>
          </a:p>
          <a:p>
            <a:pPr marL="0" indent="0" defTabSz="531622">
              <a:spcBef>
                <a:spcPts val="3800"/>
              </a:spcBef>
              <a:buSzTx/>
              <a:buFontTx/>
              <a:buNone/>
              <a:defRPr sz="2093">
                <a:latin typeface="Helvetica Neue"/>
                <a:ea typeface="Helvetica Neue"/>
                <a:cs typeface="Helvetica Neue"/>
                <a:sym typeface="Helvetica Neue"/>
              </a:defRPr>
            </a:pPr>
            <a:r>
              <a:rPr b="1" sz="1820"/>
              <a:t>Example</a:t>
            </a:r>
            <a:r>
              <a:rPr sz="1820"/>
              <a:t>: </a:t>
            </a:r>
            <a:r>
              <a:t>DROP MEASUREMENT “epl421"</a:t>
            </a:r>
          </a:p>
          <a:p>
            <a:pPr marL="0" indent="0" defTabSz="531622">
              <a:spcBef>
                <a:spcPts val="3800"/>
              </a:spcBef>
              <a:buSzTx/>
              <a:buFontTx/>
              <a:buNone/>
              <a:defRPr sz="1638">
                <a:latin typeface="Helvetica Neue"/>
                <a:ea typeface="Helvetica Neue"/>
                <a:cs typeface="Helvetica Neue"/>
                <a:sym typeface="Helvetica Neue"/>
              </a:defRPr>
            </a:pPr>
            <a:r>
              <a:t>*A successful DROP MEASUREMENT query returns an empty result.</a:t>
            </a:r>
          </a:p>
        </p:txBody>
      </p:sp>
      <p:sp>
        <p:nvSpPr>
          <p:cNvPr id="47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InfluxDB tutorial (11)</a:t>
            </a:r>
          </a:p>
        </p:txBody>
      </p:sp>
      <p:sp>
        <p:nvSpPr>
          <p:cNvPr id="479" name="Content Placeholder 2"/>
          <p:cNvSpPr txBox="1"/>
          <p:nvPr>
            <p:ph type="body" idx="1"/>
          </p:nvPr>
        </p:nvSpPr>
        <p:spPr>
          <a:xfrm>
            <a:off x="457200" y="1200151"/>
            <a:ext cx="8229600" cy="3394472"/>
          </a:xfrm>
          <a:prstGeom prst="rect">
            <a:avLst/>
          </a:prstGeom>
        </p:spPr>
        <p:txBody>
          <a:bodyPr/>
          <a:lstStyle/>
          <a:p>
            <a:pPr marL="0" indent="0" defTabSz="344677">
              <a:spcBef>
                <a:spcPts val="2400"/>
              </a:spcBef>
              <a:buSzTx/>
              <a:buFontTx/>
              <a:buNone/>
              <a:defRPr sz="1416">
                <a:latin typeface="Helvetica Neue"/>
                <a:ea typeface="Helvetica Neue"/>
                <a:cs typeface="Helvetica Neue"/>
                <a:sym typeface="Helvetica Neue"/>
              </a:defRPr>
            </a:pPr>
            <a:r>
              <a:rPr b="1" sz="1533"/>
              <a:t>Create retention policy:</a:t>
            </a:r>
            <a:r>
              <a:rPr sz="1533"/>
              <a:t> CREATE RETENTION POLICY &lt;retention_policy_name&gt; ON &lt;database_name&gt; DURATION &lt;duration&gt; REPLICATION &lt;n&gt; [SHARD DURATION &lt;duration&gt;] [DEFAULT]</a:t>
            </a:r>
            <a:br>
              <a:rPr sz="1533"/>
            </a:br>
            <a:br/>
            <a:r>
              <a:rPr b="1" sz="1357"/>
              <a:t>Example</a:t>
            </a:r>
            <a:r>
              <a:rPr sz="1357"/>
              <a:t>: CREATE RETENTION POLICY "one_day_only" ON "mydb" DURATION 1d REPLICATION 1</a:t>
            </a:r>
            <a:br>
              <a:rPr sz="1357"/>
            </a:br>
            <a:br/>
            <a:r>
              <a:t>The </a:t>
            </a:r>
            <a:r>
              <a:rPr b="1"/>
              <a:t>DURATION</a:t>
            </a:r>
            <a:r>
              <a:t> clause determines how long InfluxDB keeps the data. The &lt;duration&gt; is a duration literal or INF (infinite). The minimum duration for a retention policy is one hour and the maximum duration is INF.</a:t>
            </a:r>
            <a:br/>
            <a:br/>
            <a:r>
              <a:t>The </a:t>
            </a:r>
            <a:r>
              <a:rPr b="1"/>
              <a:t>REPLICATION</a:t>
            </a:r>
            <a:r>
              <a:t> clause determines how many independent copies of each point are stored in the cluster.</a:t>
            </a:r>
            <a:br/>
            <a:br/>
            <a:r>
              <a:rPr b="1"/>
              <a:t>Modify retention policy</a:t>
            </a:r>
            <a:r>
              <a:t>: </a:t>
            </a:r>
            <a:r>
              <a:rPr sz="1357"/>
              <a:t>ALTER RETENTION POLICY &lt;retention_policy_name&gt; ON &lt;database_name&gt; DURATION &lt;duration&gt; REPLICATION &lt;n&gt; SHARD DURATION &lt;duration&gt; DEFAULT</a:t>
            </a:r>
            <a:br>
              <a:rPr sz="1357"/>
            </a:br>
            <a:r>
              <a:rPr sz="884"/>
              <a:t>By default, the replication factor n usually equals the number of data nodes. However, if you have four or more data nodes, the default replication factor n is 3.</a:t>
            </a:r>
          </a:p>
        </p:txBody>
      </p:sp>
      <p:sp>
        <p:nvSpPr>
          <p:cNvPr id="48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References</a:t>
            </a:r>
          </a:p>
        </p:txBody>
      </p:sp>
      <p:sp>
        <p:nvSpPr>
          <p:cNvPr id="484" name="Content Placeholder 2"/>
          <p:cNvSpPr txBox="1"/>
          <p:nvPr>
            <p:ph type="body" idx="1"/>
          </p:nvPr>
        </p:nvSpPr>
        <p:spPr>
          <a:xfrm>
            <a:off x="457200" y="1200151"/>
            <a:ext cx="8229600" cy="3394472"/>
          </a:xfrm>
          <a:prstGeom prst="rect">
            <a:avLst/>
          </a:prstGeom>
        </p:spPr>
        <p:txBody>
          <a:bodyPr/>
          <a:lstStyle/>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2" invalidUrl="" action="" tgtFrame="" tooltip="" history="1" highlightClick="0" endSnd="0"/>
              </a:rPr>
              <a:t>https://medium.com/schkn/4-best-time-series-databases-to-watch-in-2019-ef1e89a72377</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3" invalidUrl="" action="" tgtFrame="" tooltip="" history="1" highlightClick="0" endSnd="0"/>
              </a:rPr>
              <a:t>https://medium.com/schkn/sql-is-dead-hail-to-flux-8e8498756049</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4" invalidUrl="" action="" tgtFrame="" tooltip="" history="1" highlightClick="0" endSnd="0"/>
              </a:rPr>
              <a:t>https://victoriametrics.com</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5" invalidUrl="" action="" tgtFrame="" tooltip="" history="1" highlightClick="0" endSnd="0"/>
              </a:rPr>
              <a:t>https://medium.com/@valyala/insert-benchmarks-with-inch-influxdb-vs-victoriametrics-e31a41ae2893</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6" invalidUrl="" action="" tgtFrame="" tooltip="" history="1" highlightClick="0" endSnd="0"/>
              </a:rPr>
              <a:t>https://blog.usejournal.com/open-sourcing-victoriametrics-f31e34485c2b</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7" invalidUrl="" action="" tgtFrame="" tooltip="" history="1" highlightClick="0" endSnd="0"/>
              </a:rPr>
              <a:t>https://medium.com/@valyala/measuring-vertical-scalability-for-time-series-databases-in-google-cloud-92550d78d8ae</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8" invalidUrl="" action="" tgtFrame="" tooltip="" history="1" highlightClick="0" endSnd="0"/>
              </a:rPr>
              <a:t>https://github.com/influxdata/influxdb/tree/1.8</a:t>
            </a:r>
            <a:endParaRPr u="sng">
              <a:solidFill>
                <a:srgbClr val="0000FF"/>
              </a:solidFill>
              <a:uFill>
                <a:solidFill>
                  <a:srgbClr val="0000FF"/>
                </a:solidFill>
              </a:uFill>
            </a:endParaRPr>
          </a:p>
          <a:p>
            <a:pPr marL="182244" indent="-182244" defTabSz="239522">
              <a:spcBef>
                <a:spcPts val="1700"/>
              </a:spcBef>
              <a:buSzPct val="145000"/>
              <a:buFontTx/>
              <a:defRPr sz="1312">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9" invalidUrl="" action="" tgtFrame="" tooltip="" history="1" highlightClick="0" endSnd="0"/>
              </a:rPr>
              <a:t>https://www.irondb.io/2018/08/tsdbs-at-scale-part-one/</a:t>
            </a:r>
          </a:p>
        </p:txBody>
      </p:sp>
      <p:sp>
        <p:nvSpPr>
          <p:cNvPr id="48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Screenshot 2019-11-23 at 18.57.51.jpg" descr="Screenshot 2019-11-23 at 18.57.51.jpg"/>
          <p:cNvPicPr>
            <a:picLocks noChangeAspect="1"/>
          </p:cNvPicPr>
          <p:nvPr/>
        </p:nvPicPr>
        <p:blipFill>
          <a:blip r:embed="rId2">
            <a:extLst/>
          </a:blip>
          <a:stretch>
            <a:fillRect/>
          </a:stretch>
        </p:blipFill>
        <p:spPr>
          <a:xfrm>
            <a:off x="221897" y="318628"/>
            <a:ext cx="8489472" cy="4836812"/>
          </a:xfrm>
          <a:prstGeom prst="rect">
            <a:avLst/>
          </a:prstGeom>
          <a:ln w="12700">
            <a:miter lim="400000"/>
          </a:ln>
        </p:spPr>
      </p:pic>
      <p:sp>
        <p:nvSpPr>
          <p:cNvPr id="134"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Title 1"/>
          <p:cNvSpPr txBox="1"/>
          <p:nvPr>
            <p:ph type="title"/>
          </p:nvPr>
        </p:nvSpPr>
        <p:spPr>
          <a:prstGeom prst="rect">
            <a:avLst/>
          </a:prstGeom>
        </p:spPr>
        <p:txBody>
          <a:bodyPr/>
          <a:lstStyle>
            <a:lvl1pPr defTabSz="373887">
              <a:defRPr sz="5119">
                <a:latin typeface="Helvetica Neue Medium"/>
                <a:ea typeface="Helvetica Neue Medium"/>
                <a:cs typeface="Helvetica Neue Medium"/>
                <a:sym typeface="Helvetica Neue Medium"/>
              </a:defRPr>
            </a:lvl1pPr>
          </a:lstStyle>
          <a:p>
            <a:pPr/>
            <a:r>
              <a:t>References</a:t>
            </a:r>
          </a:p>
        </p:txBody>
      </p:sp>
      <p:sp>
        <p:nvSpPr>
          <p:cNvPr id="489" name="Content Placeholder 2"/>
          <p:cNvSpPr txBox="1"/>
          <p:nvPr>
            <p:ph type="body" idx="1"/>
          </p:nvPr>
        </p:nvSpPr>
        <p:spPr>
          <a:xfrm>
            <a:off x="457200" y="1200151"/>
            <a:ext cx="8229600" cy="3394472"/>
          </a:xfrm>
          <a:prstGeom prst="rect">
            <a:avLst/>
          </a:prstGeom>
        </p:spPr>
        <p:txBody>
          <a:bodyPr/>
          <a:lstStyle/>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2" invalidUrl="" action="" tgtFrame="" tooltip="" history="1" highlightClick="0" endSnd="0"/>
              </a:rPr>
              <a:t>https://www.influxdata.com/?source=post_page-----ef1e89a72377----------------------</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3" invalidUrl="" action="" tgtFrame="" tooltip="" history="1" highlightClick="0" endSnd="0"/>
              </a:rPr>
              <a:t>https://blog.timescale.com/blog/sql-vs-flux-influxdb-query-language-time-series-database-290977a01a8a/</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3" invalidUrl="" action="" tgtFrame="" tooltip="" history="1" highlightClick="0" endSnd="0"/>
              </a:rPr>
              <a:t>https://blog.timescale.com/blog/sql-vs-flux-influxdb-query-language-time-series-database-290977a01a8a/</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4" invalidUrl="" action="" tgtFrame="" tooltip="" history="1" highlightClick="0" endSnd="0"/>
              </a:rPr>
              <a:t>https://medium.com/schkn/sql-is-dead-hail-to-flux-8e8498756049</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5" invalidUrl="" action="" tgtFrame="" tooltip="" history="1" highlightClick="0" endSnd="0"/>
              </a:rPr>
              <a:t>https://www.influxdata.com/blog/influxdb-outperforms-graphite-in-time-series-data-metrics-benchmark/</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6" invalidUrl="" action="" tgtFrame="" tooltip="" history="1" highlightClick="0" endSnd="0"/>
              </a:rPr>
              <a:t>https://medium.com/@valyala/high-cardinality-tsdb-benchmarks-victoriametrics-vs-timescaledb-vs-influxdb-13e6ee64dd6b</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7" invalidUrl="" action="" tgtFrame="" tooltip="" history="1" highlightClick="0" endSnd="0"/>
              </a:rPr>
              <a:t>https://www.slant.co/versus/6000/33519/~influxdb_vs_victoriametrics</a:t>
            </a:r>
            <a:endParaRPr u="sng">
              <a:solidFill>
                <a:srgbClr val="0000FF"/>
              </a:solidFill>
              <a:uFill>
                <a:solidFill>
                  <a:srgbClr val="0000FF"/>
                </a:solidFill>
              </a:uFill>
            </a:endParaRPr>
          </a:p>
          <a:p>
            <a:pPr marL="177800" indent="-177800" defTabSz="233679">
              <a:spcBef>
                <a:spcPts val="1600"/>
              </a:spcBef>
              <a:buSzPct val="145000"/>
              <a:buFontTx/>
              <a:defRPr sz="1280">
                <a:solidFill>
                  <a:srgbClr val="FFFFFF"/>
                </a:solidFill>
                <a:latin typeface="Helvetica Neue"/>
                <a:ea typeface="Helvetica Neue"/>
                <a:cs typeface="Helvetica Neue"/>
                <a:sym typeface="Helvetica Neue"/>
              </a:defRPr>
            </a:pPr>
            <a:r>
              <a:rPr u="sng">
                <a:solidFill>
                  <a:srgbClr val="0000FF"/>
                </a:solidFill>
                <a:uFill>
                  <a:solidFill>
                    <a:srgbClr val="0000FF"/>
                  </a:solidFill>
                </a:uFill>
                <a:hlinkClick r:id="rId8" invalidUrl="" action="" tgtFrame="" tooltip="" history="1" highlightClick="0" endSnd="0"/>
              </a:rPr>
              <a:t>https://www.techrepublic.com/article/why-time-series-databases-are-exploding-in-popularity/</a:t>
            </a:r>
          </a:p>
        </p:txBody>
      </p:sp>
      <p:sp>
        <p:nvSpPr>
          <p:cNvPr id="49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Title 1"/>
          <p:cNvSpPr txBox="1"/>
          <p:nvPr>
            <p:ph type="title"/>
          </p:nvPr>
        </p:nvSpPr>
        <p:spPr>
          <a:prstGeom prst="rect">
            <a:avLst/>
          </a:prstGeom>
        </p:spPr>
        <p:txBody>
          <a:bodyPr/>
          <a:lstStyle>
            <a:lvl1pPr defTabSz="350520">
              <a:defRPr sz="4800">
                <a:latin typeface="Helvetica Neue Medium"/>
                <a:ea typeface="Helvetica Neue Medium"/>
                <a:cs typeface="Helvetica Neue Medium"/>
                <a:sym typeface="Helvetica Neue Medium"/>
              </a:defRPr>
            </a:lvl1pPr>
          </a:lstStyle>
          <a:p>
            <a:pPr/>
            <a:r>
              <a:t>References (implementation)</a:t>
            </a:r>
          </a:p>
        </p:txBody>
      </p:sp>
      <p:sp>
        <p:nvSpPr>
          <p:cNvPr id="494" name="Content Placeholder 2"/>
          <p:cNvSpPr txBox="1"/>
          <p:nvPr>
            <p:ph type="body" idx="1"/>
          </p:nvPr>
        </p:nvSpPr>
        <p:spPr>
          <a:xfrm>
            <a:off x="457200" y="1200151"/>
            <a:ext cx="8229600" cy="3394472"/>
          </a:xfrm>
          <a:prstGeom prst="rect">
            <a:avLst/>
          </a:prstGeom>
        </p:spPr>
        <p:txBody>
          <a:bodyPr/>
          <a:lstStyle/>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2" invalidUrl="" action="" tgtFrame="" tooltip="" history="1" highlightClick="0" endSnd="0"/>
              </a:rPr>
              <a:t>https://docs.influxdata.com/influxdb/v1.7/introduction/installation/</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3" invalidUrl="" action="" tgtFrame="" tooltip="" history="1" highlightClick="0" endSnd="0"/>
              </a:rPr>
              <a:t>https://anyplace.cs.ucy.ac.cy</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4" invalidUrl="" action="" tgtFrame="" tooltip="" history="1" highlightClick="0" endSnd="0"/>
              </a:rPr>
              <a:t>https://github.com/dmsl/anyplace/tree/master/server</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5" invalidUrl="" action="" tgtFrame="" tooltip="" history="1" highlightClick="0" endSnd="0"/>
              </a:rPr>
              <a:t>https://github.com/Solliet/anyplace</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6" invalidUrl="" action="" tgtFrame="" tooltip="" history="1" highlightClick="0" endSnd="0"/>
              </a:rPr>
              <a:t>https://www.couchbase.com/downloads</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7" invalidUrl="" action="" tgtFrame="" tooltip="" history="1" highlightClick="0" endSnd="0"/>
              </a:rPr>
              <a:t>https://en.wikipedia.org/wiki/Geohash</a:t>
            </a:r>
          </a:p>
          <a:p>
            <a:pPr marL="222250" indent="-222250" defTabSz="292100">
              <a:spcBef>
                <a:spcPts val="2100"/>
              </a:spcBef>
              <a:buSzPct val="145000"/>
              <a:buFontTx/>
              <a:defRPr sz="1600">
                <a:latin typeface="Helvetica Neue"/>
                <a:ea typeface="Helvetica Neue"/>
                <a:cs typeface="Helvetica Neue"/>
                <a:sym typeface="Helvetica Neue"/>
              </a:defRPr>
            </a:pPr>
            <a:r>
              <a:rPr u="sng">
                <a:solidFill>
                  <a:srgbClr val="0000FF"/>
                </a:solidFill>
                <a:uFill>
                  <a:solidFill>
                    <a:srgbClr val="0000FF"/>
                  </a:solidFill>
                </a:uFill>
                <a:hlinkClick r:id="rId8" invalidUrl="" action="" tgtFrame="" tooltip="" history="1" highlightClick="0" endSnd="0"/>
              </a:rPr>
              <a:t>https://github.com/Solliet/geohash_sisiphus</a:t>
            </a:r>
          </a:p>
        </p:txBody>
      </p:sp>
      <p:sp>
        <p:nvSpPr>
          <p:cNvPr id="495"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6"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Title 1"/>
          <p:cNvSpPr txBox="1"/>
          <p:nvPr>
            <p:ph type="title"/>
          </p:nvPr>
        </p:nvSpPr>
        <p:spPr>
          <a:xfrm>
            <a:off x="660400" y="1231950"/>
            <a:ext cx="8229600" cy="1342579"/>
          </a:xfrm>
          <a:prstGeom prst="rect">
            <a:avLst/>
          </a:prstGeom>
        </p:spPr>
        <p:txBody>
          <a:bodyPr/>
          <a:lstStyle>
            <a:lvl1pPr defTabSz="350520">
              <a:defRPr sz="4800">
                <a:latin typeface="Helvetica Neue Medium"/>
                <a:ea typeface="Helvetica Neue Medium"/>
                <a:cs typeface="Helvetica Neue Medium"/>
                <a:sym typeface="Helvetica Neue Medium"/>
              </a:defRPr>
            </a:lvl1pPr>
          </a:lstStyle>
          <a:p>
            <a:pPr/>
            <a:r>
              <a:t>Thank you for your attention!</a:t>
            </a:r>
          </a:p>
        </p:txBody>
      </p:sp>
      <p:sp>
        <p:nvSpPr>
          <p:cNvPr id="499" name="Content Placeholder 2"/>
          <p:cNvSpPr txBox="1"/>
          <p:nvPr>
            <p:ph type="body" sz="quarter" idx="1"/>
          </p:nvPr>
        </p:nvSpPr>
        <p:spPr>
          <a:xfrm>
            <a:off x="2787327" y="2971661"/>
            <a:ext cx="3569346" cy="1169939"/>
          </a:xfrm>
          <a:prstGeom prst="rect">
            <a:avLst/>
          </a:prstGeom>
        </p:spPr>
        <p:txBody>
          <a:bodyPr/>
          <a:lstStyle>
            <a:lvl1pPr marL="444500" indent="-444500" defTabSz="584200">
              <a:spcBef>
                <a:spcPts val="4200"/>
              </a:spcBef>
              <a:buSzPct val="145000"/>
              <a:buFontTx/>
              <a:defRPr>
                <a:latin typeface="Helvetica Neue"/>
                <a:ea typeface="Helvetica Neue"/>
                <a:cs typeface="Helvetica Neue"/>
                <a:sym typeface="Helvetica Neue"/>
              </a:defRPr>
            </a:lvl1pPr>
          </a:lstStyle>
          <a:p>
            <a:pPr/>
            <a:r>
              <a:t>Any questions?</a:t>
            </a:r>
          </a:p>
        </p:txBody>
      </p:sp>
      <p:sp>
        <p:nvSpPr>
          <p:cNvPr id="500" name="Slide Number Placeholder 4"/>
          <p:cNvSpPr txBox="1"/>
          <p:nvPr>
            <p:ph type="sldNum" sz="quarter" idx="2"/>
          </p:nvPr>
        </p:nvSpPr>
        <p:spPr>
          <a:xfrm>
            <a:off x="8413144" y="4769564"/>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1"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457200" y="739378"/>
            <a:ext cx="8229600" cy="857251"/>
          </a:xfrm>
          <a:prstGeom prst="rect">
            <a:avLst/>
          </a:prstGeom>
        </p:spPr>
        <p:txBody>
          <a:bodyPr/>
          <a:lstStyle>
            <a:lvl1pPr defTabSz="303783">
              <a:defRPr sz="4160">
                <a:latin typeface="Helvetica Neue Medium"/>
                <a:ea typeface="Helvetica Neue Medium"/>
                <a:cs typeface="Helvetica Neue Medium"/>
                <a:sym typeface="Helvetica Neue Medium"/>
              </a:defRPr>
            </a:lvl1pPr>
          </a:lstStyle>
          <a:p>
            <a:pPr/>
            <a:r>
              <a:t>Advantages of tagset data model </a:t>
            </a:r>
          </a:p>
        </p:txBody>
      </p:sp>
      <p:sp>
        <p:nvSpPr>
          <p:cNvPr id="137" name="Content Placeholder 2"/>
          <p:cNvSpPr txBox="1"/>
          <p:nvPr>
            <p:ph type="body" idx="1"/>
          </p:nvPr>
        </p:nvSpPr>
        <p:spPr>
          <a:xfrm>
            <a:off x="457200" y="1913633"/>
            <a:ext cx="8229600" cy="2680991"/>
          </a:xfrm>
          <a:prstGeom prst="rect">
            <a:avLst/>
          </a:prstGeom>
        </p:spPr>
        <p:txBody>
          <a:bodyPr/>
          <a:lstStyle/>
          <a:p>
            <a:pPr marL="444500" indent="-444500" defTabSz="584200">
              <a:spcBef>
                <a:spcPts val="4200"/>
              </a:spcBef>
              <a:buSzPct val="145000"/>
              <a:buFontTx/>
              <a:defRPr>
                <a:latin typeface="Helvetica Neue"/>
                <a:ea typeface="Helvetica Neue"/>
                <a:cs typeface="Helvetica Neue"/>
                <a:sym typeface="Helvetica Neue"/>
              </a:defRPr>
            </a:pPr>
            <a:r>
              <a:t>Very easy to get started</a:t>
            </a:r>
          </a:p>
          <a:p>
            <a:pPr marL="444500" indent="-444500" defTabSz="584200">
              <a:spcBef>
                <a:spcPts val="4200"/>
              </a:spcBef>
              <a:buSzPct val="145000"/>
              <a:buFontTx/>
              <a:defRPr>
                <a:latin typeface="Helvetica Neue"/>
                <a:ea typeface="Helvetica Neue"/>
                <a:cs typeface="Helvetica Neue"/>
                <a:sym typeface="Helvetica Neue"/>
              </a:defRPr>
            </a:pPr>
            <a:r>
              <a:t>No need to create schemas or indexes</a:t>
            </a:r>
          </a:p>
        </p:txBody>
      </p:sp>
      <p:sp>
        <p:nvSpPr>
          <p:cNvPr id="138" name="Slide Number Placeholder 4"/>
          <p:cNvSpPr txBox="1"/>
          <p:nvPr>
            <p:ph type="sldNum" sz="quarter" idx="2"/>
          </p:nvPr>
        </p:nvSpPr>
        <p:spPr>
          <a:xfrm>
            <a:off x="8497902" y="4769564"/>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 name="Footer Placeholder 3"/>
          <p:cNvSpPr txBox="1"/>
          <p:nvPr/>
        </p:nvSpPr>
        <p:spPr>
          <a:xfrm>
            <a:off x="3062590" y="4769564"/>
            <a:ext cx="301882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https://www.cs.ucy.ac.cy/courses/EPL421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Θέμα του Office">
  <a:themeElements>
    <a:clrScheme name="Θέμα του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Θέμα του Office">
      <a:majorFont>
        <a:latin typeface="Helvetica"/>
        <a:ea typeface="Helvetica"/>
        <a:cs typeface="Helvetica"/>
      </a:majorFont>
      <a:minorFont>
        <a:latin typeface="Calibri"/>
        <a:ea typeface="Calibri"/>
        <a:cs typeface="Calibri"/>
      </a:minorFont>
    </a:fontScheme>
    <a:fmtScheme name="Θέμα του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Θέμα του Office">
  <a:themeElements>
    <a:clrScheme name="Θέμα του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Θέμα του Office">
      <a:majorFont>
        <a:latin typeface="Helvetica"/>
        <a:ea typeface="Helvetica"/>
        <a:cs typeface="Helvetica"/>
      </a:majorFont>
      <a:minorFont>
        <a:latin typeface="Calibri"/>
        <a:ea typeface="Calibri"/>
        <a:cs typeface="Calibri"/>
      </a:minorFont>
    </a:fontScheme>
    <a:fmtScheme name="Θέμα του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