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80"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75" r:id="rId21"/>
    <p:sldId id="276" r:id="rId22"/>
    <p:sldId id="277" r:id="rId23"/>
    <p:sldId id="278" r:id="rId24"/>
    <p:sldId id="279" r:id="rId25"/>
    <p:sldId id="307" r:id="rId26"/>
    <p:sldId id="308" r:id="rId27"/>
    <p:sldId id="306" r:id="rId28"/>
  </p:sldIdLst>
  <p:sldSz cx="9144000" cy="5143500" type="screen16x9"/>
  <p:notesSz cx="6858000" cy="9144000"/>
  <p:embeddedFontLs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660"/>
  </p:normalViewPr>
  <p:slideViewPr>
    <p:cSldViewPr snapToGrid="0">
      <p:cViewPr varScale="1">
        <p:scale>
          <a:sx n="107" d="100"/>
          <a:sy n="107" d="100"/>
        </p:scale>
        <p:origin x="797"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3116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898453f66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898453f66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endParaRPr dirty="0"/>
          </a:p>
        </p:txBody>
      </p:sp>
    </p:spTree>
    <p:extLst>
      <p:ext uri="{BB962C8B-B14F-4D97-AF65-F5344CB8AC3E}">
        <p14:creationId xmlns:p14="http://schemas.microsoft.com/office/powerpoint/2010/main" val="2018856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98453f66_4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98453f66_4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p>
        </p:txBody>
      </p:sp>
    </p:spTree>
    <p:extLst>
      <p:ext uri="{BB962C8B-B14F-4D97-AF65-F5344CB8AC3E}">
        <p14:creationId xmlns:p14="http://schemas.microsoft.com/office/powerpoint/2010/main" val="3570524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898453f66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898453f66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4172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d898453f66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d898453f66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rgbClr val="222222"/>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606992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898453f66_0_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d898453f66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910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898453f66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898453f66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9085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d898453f66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d898453f66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5206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898453f66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898453f66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700"/>
              </a:spcBef>
              <a:spcAft>
                <a:spcPts val="0"/>
              </a:spcAft>
              <a:buNone/>
            </a:pPr>
            <a:endParaRPr sz="1200" dirty="0">
              <a:solidFill>
                <a:srgbClr val="333333"/>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3249801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d898453f66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d898453f66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2000"/>
              </a:spcBef>
              <a:spcAft>
                <a:spcPts val="0"/>
              </a:spcAft>
              <a:buNone/>
            </a:pPr>
            <a:endParaRPr dirty="0"/>
          </a:p>
        </p:txBody>
      </p:sp>
    </p:spTree>
    <p:extLst>
      <p:ext uri="{BB962C8B-B14F-4D97-AF65-F5344CB8AC3E}">
        <p14:creationId xmlns:p14="http://schemas.microsoft.com/office/powerpoint/2010/main" val="2291948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d898453f66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d898453f66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4018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898453f66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898453f66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dirty="0"/>
          </a:p>
        </p:txBody>
      </p:sp>
    </p:spTree>
    <p:extLst>
      <p:ext uri="{BB962C8B-B14F-4D97-AF65-F5344CB8AC3E}">
        <p14:creationId xmlns:p14="http://schemas.microsoft.com/office/powerpoint/2010/main" val="3034081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d898453f66_4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d898453f66_4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case of Google API server we can obtain them from the self service website.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898453f66_4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898453f66_4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seen in the example below.</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d898453f66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d898453f66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seen below, to make sure we have acquired the token correctly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d898453f66_4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d898453f66_4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434343"/>
                </a:solidFill>
                <a:latin typeface="Roboto"/>
                <a:ea typeface="Roboto"/>
                <a:cs typeface="Roboto"/>
                <a:sym typeface="Roboto"/>
              </a:rPr>
              <a:t>Applications can handle the first two cases trivially, usually by simply showing an error message to the user. If the network is down or the user decided not to grant access, there's not much that your application can do about it. The last two cases are a little more complicated, because well-behaved applications are expected to handle these failures automatically.</a:t>
            </a:r>
            <a:endParaRPr sz="1800">
              <a:solidFill>
                <a:srgbClr val="434343"/>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800">
              <a:solidFill>
                <a:srgbClr val="434343"/>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800">
                <a:solidFill>
                  <a:srgbClr val="434343"/>
                </a:solidFill>
                <a:latin typeface="Roboto"/>
                <a:ea typeface="Roboto"/>
                <a:cs typeface="Roboto"/>
                <a:sym typeface="Roboto"/>
              </a:rPr>
              <a:t>The third failure case, having insufficient credentials, is communicated via the Bundle you receive in your AccountManagerCallback. If the Bundle includes an Intent in the KEY_INTENT key, then the authenticator is telling you that it needs to interact directly with the user before it can give you a valid token.</a:t>
            </a:r>
            <a:endParaRPr sz="1800">
              <a:solidFill>
                <a:srgbClr val="434343"/>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800">
              <a:solidFill>
                <a:srgbClr val="434343"/>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800">
                <a:solidFill>
                  <a:srgbClr val="434343"/>
                </a:solidFill>
                <a:latin typeface="Roboto"/>
                <a:ea typeface="Roboto"/>
                <a:cs typeface="Roboto"/>
                <a:sym typeface="Roboto"/>
              </a:rPr>
              <a:t>There may be many reasons for the authenticator to return an Intent. It may be the first time the user has logged in to this account.</a:t>
            </a:r>
            <a:endParaRPr sz="1800">
              <a:solidFill>
                <a:srgbClr val="434343"/>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800">
                <a:solidFill>
                  <a:srgbClr val="434343"/>
                </a:solidFill>
                <a:latin typeface="Roboto"/>
                <a:ea typeface="Roboto"/>
                <a:cs typeface="Roboto"/>
                <a:sym typeface="Roboto"/>
              </a:rPr>
              <a:t>Perhaps the user's account has expired and they need to log in again, or perhaps their stored credentials are incorrect.</a:t>
            </a:r>
            <a:endParaRPr sz="1800">
              <a:solidFill>
                <a:srgbClr val="434343"/>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800">
                <a:solidFill>
                  <a:srgbClr val="434343"/>
                </a:solidFill>
                <a:latin typeface="Roboto"/>
                <a:ea typeface="Roboto"/>
                <a:cs typeface="Roboto"/>
                <a:sym typeface="Roboto"/>
              </a:rPr>
              <a:t>Maybe the account requires two-factor authentication or it needs to activate the camera to do a retina scan. </a:t>
            </a:r>
            <a:endParaRPr sz="1800">
              <a:solidFill>
                <a:srgbClr val="434343"/>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 sz="1800">
                <a:solidFill>
                  <a:srgbClr val="434343"/>
                </a:solidFill>
                <a:latin typeface="Roboto"/>
                <a:ea typeface="Roboto"/>
                <a:cs typeface="Roboto"/>
                <a:sym typeface="Roboto"/>
              </a:rPr>
              <a:t>It doesn't really matter what the reason is. If you want a valid token, you're going to have to fire off the Intent to get 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898453f66_4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898453f66_4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Roboto"/>
                <a:ea typeface="Roboto"/>
                <a:cs typeface="Roboto"/>
                <a:sym typeface="Roboto"/>
              </a:rPr>
              <a:t> So this is a failure that can only be detected while trying to authorize a token to gain access to an online service.</a:t>
            </a:r>
            <a:endParaRPr sz="1800">
              <a:solidFill>
                <a:srgbClr val="434343"/>
              </a:solidFill>
              <a:latin typeface="Roboto"/>
              <a:ea typeface="Roboto"/>
              <a:cs typeface="Roboto"/>
              <a:sym typeface="Roboto"/>
            </a:endParaRPr>
          </a:p>
          <a:p>
            <a:pPr marL="0" lvl="0" indent="0" algn="l" rtl="0">
              <a:lnSpc>
                <a:spcPct val="115000"/>
              </a:lnSpc>
              <a:spcBef>
                <a:spcPts val="1200"/>
              </a:spcBef>
              <a:spcAft>
                <a:spcPts val="1200"/>
              </a:spcAft>
              <a:buClr>
                <a:schemeClr val="dk1"/>
              </a:buClr>
              <a:buSzPts val="1100"/>
              <a:buFont typeface="Arial"/>
              <a:buNone/>
            </a:pPr>
            <a:r>
              <a:rPr lang="en" sz="1800">
                <a:solidFill>
                  <a:srgbClr val="434343"/>
                </a:solidFill>
                <a:latin typeface="Roboto"/>
                <a:ea typeface="Roboto"/>
                <a:cs typeface="Roboto"/>
                <a:sym typeface="Roboto"/>
              </a:rPr>
              <a:t>The last case, where the token has expired, it is not actually an AccountManager failure. The only way to discover whether a token is expired or not is to contact the server, and it would be wasteful and expensive for AccountManager to continually go online to check the state of all of its tokens. So this is a failure that can only be detected when an application like yours tries to use the auth token to access an online service.</a:t>
            </a:r>
            <a:endParaRPr sz="1800">
              <a:solidFill>
                <a:srgbClr val="434343"/>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d898453f66_4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d898453f66_4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Roboto"/>
                <a:ea typeface="Roboto"/>
                <a:cs typeface="Roboto"/>
                <a:sym typeface="Roboto"/>
              </a:rPr>
              <a:t>The example below shows how to connect to a Google server. Since Google uses the industry standard OAuth2 protocol to authenticate requests, the techniques discussed here are broadly applicable. Keep in mind, though, that every server is different. You may find yourself needing to make minor adjustments to these instructions to account for your specific situation.</a:t>
            </a:r>
            <a:endParaRPr sz="1800">
              <a:solidFill>
                <a:srgbClr val="434343"/>
              </a:solidFill>
              <a:latin typeface="Roboto"/>
              <a:ea typeface="Roboto"/>
              <a:cs typeface="Roboto"/>
              <a:sym typeface="Roboto"/>
            </a:endParaRPr>
          </a:p>
          <a:p>
            <a:pPr marL="0" lvl="0" indent="0" algn="l" rtl="0">
              <a:lnSpc>
                <a:spcPct val="115000"/>
              </a:lnSpc>
              <a:spcBef>
                <a:spcPts val="1200"/>
              </a:spcBef>
              <a:spcAft>
                <a:spcPts val="1200"/>
              </a:spcAft>
              <a:buClr>
                <a:schemeClr val="dk1"/>
              </a:buClr>
              <a:buSzPts val="1100"/>
              <a:buFont typeface="Arial"/>
              <a:buNone/>
            </a:pPr>
            <a:r>
              <a:rPr lang="en" sz="1800">
                <a:solidFill>
                  <a:srgbClr val="434343"/>
                </a:solidFill>
                <a:latin typeface="Roboto"/>
                <a:ea typeface="Roboto"/>
                <a:cs typeface="Roboto"/>
                <a:sym typeface="Roboto"/>
              </a:rPr>
              <a:t>The Google APIs require you to supply four values with each request: the API key, the client ID, the client secret, and the auth key. The first three come from the Google API Console website. The last is the string value you obtained by calling AccountManager.getAuthToken(). You pass these to the Google Server as part of an HTTP request.</a:t>
            </a:r>
            <a:endParaRPr sz="1800">
              <a:solidFill>
                <a:srgbClr val="434343"/>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898453f66_4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898453f66_4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434343"/>
                </a:solidFill>
                <a:latin typeface="Roboto"/>
                <a:ea typeface="Roboto"/>
                <a:cs typeface="Roboto"/>
                <a:sym typeface="Roboto"/>
              </a:rPr>
              <a:t>If the request returns an HTTP error code of 401, then your token has been denied. As mentioned in the last section, the most common reason for this is that the token has expired. The fix is simple: call AccountManager.invalidateAuthToken() and repeat the token acquisition process one more time.</a:t>
            </a:r>
            <a:endParaRPr sz="1800">
              <a:solidFill>
                <a:srgbClr val="434343"/>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 sz="1800">
                <a:solidFill>
                  <a:srgbClr val="434343"/>
                </a:solidFill>
                <a:latin typeface="Roboto"/>
                <a:ea typeface="Roboto"/>
                <a:cs typeface="Roboto"/>
                <a:sym typeface="Roboto"/>
              </a:rPr>
              <a:t>Because expired tokens are such a common occurrence, and fixing them is so easy, many applications just assume the token has expired before even asking for it. If renewing a token is a cheap operation for your server, you might prefer to call AccountManager.invalidateAuthToken() before the first call to AccountManager.getAuthToken(), and spare yourself the need to request an auth token twice.</a:t>
            </a:r>
            <a:endParaRPr sz="1800">
              <a:solidFill>
                <a:srgbClr val="434343"/>
              </a:solidFill>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d898453f66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d898453f66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0375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898453f6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d898453f6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215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898453f66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898453f66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0880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d898453f66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d898453f66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rgbClr val="434343"/>
              </a:solidFill>
              <a:latin typeface="Roboto"/>
              <a:ea typeface="Roboto"/>
              <a:cs typeface="Roboto"/>
              <a:sym typeface="Roboto"/>
            </a:endParaRPr>
          </a:p>
        </p:txBody>
      </p:sp>
    </p:spTree>
    <p:extLst>
      <p:ext uri="{BB962C8B-B14F-4D97-AF65-F5344CB8AC3E}">
        <p14:creationId xmlns:p14="http://schemas.microsoft.com/office/powerpoint/2010/main" val="2291972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d898453f66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d898453f66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endParaRPr dirty="0"/>
          </a:p>
        </p:txBody>
      </p:sp>
    </p:spTree>
    <p:extLst>
      <p:ext uri="{BB962C8B-B14F-4D97-AF65-F5344CB8AC3E}">
        <p14:creationId xmlns:p14="http://schemas.microsoft.com/office/powerpoint/2010/main" val="2607002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898453f66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898453f66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2942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898453f6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898453f6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1567420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d898453f66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d898453f66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dirty="0"/>
          </a:p>
        </p:txBody>
      </p:sp>
    </p:spTree>
    <p:extLst>
      <p:ext uri="{BB962C8B-B14F-4D97-AF65-F5344CB8AC3E}">
        <p14:creationId xmlns:p14="http://schemas.microsoft.com/office/powerpoint/2010/main" val="4007081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3">
            <a:alphaModFix/>
          </a:blip>
          <a:stretch>
            <a:fillRect/>
          </a:stretch>
        </p:blipFill>
        <p:spPr>
          <a:xfrm>
            <a:off x="7084935" y="0"/>
            <a:ext cx="2059064" cy="792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developer.android.com/reference/android/accounts/AccountManagerCallback" TargetMode="External"/><Relationship Id="rId7" Type="http://schemas.openxmlformats.org/officeDocument/2006/relationships/hyperlink" Target="https://developer.android.com/reference/android/os/Bundle"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developer.android.com/reference/android/accounts/AccountManagerFuture" TargetMode="External"/><Relationship Id="rId5" Type="http://schemas.openxmlformats.org/officeDocument/2006/relationships/hyperlink" Target="https://developer.android.com/reference/android/accounts/AccountManagerCallback#run(android.accounts.AccountManagerFuture%3CV%3E)" TargetMode="External"/><Relationship Id="rId4" Type="http://schemas.openxmlformats.org/officeDocument/2006/relationships/hyperlink" Target="https://developer.android.com/reference/android/accounts/AccountManager" TargetMode="External"/><Relationship Id="rId9"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Kotlin_(programming_language)"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 Id="rId5" Type="http://schemas.openxmlformats.org/officeDocument/2006/relationships/hyperlink" Target="https://github.com/myndocs/kotlin-oauth2-server" TargetMode="External"/><Relationship Id="rId4" Type="http://schemas.openxmlformats.org/officeDocument/2006/relationships/hyperlink" Target="https://www.scottbrady91.com/Kotlin/Experimenting-with-Kotlin-and-OAuth"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428450" y="1570950"/>
            <a:ext cx="53742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KOTLIN</a:t>
            </a:r>
            <a:endParaRPr dirty="0"/>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dirty="0"/>
              <a:t>some OAUTH Implementation</a:t>
            </a:r>
            <a:endParaRPr dirty="0"/>
          </a:p>
        </p:txBody>
      </p:sp>
      <p:pic>
        <p:nvPicPr>
          <p:cNvPr id="87" name="Google Shape;87;p13"/>
          <p:cNvPicPr preferRelativeResize="0"/>
          <p:nvPr/>
        </p:nvPicPr>
        <p:blipFill>
          <a:blip r:embed="rId3">
            <a:alphaModFix/>
          </a:blip>
          <a:stretch>
            <a:fillRect/>
          </a:stretch>
        </p:blipFill>
        <p:spPr>
          <a:xfrm>
            <a:off x="366900" y="1181163"/>
            <a:ext cx="1689887" cy="1689887"/>
          </a:xfrm>
          <a:prstGeom prst="rect">
            <a:avLst/>
          </a:prstGeom>
          <a:noFill/>
          <a:ln>
            <a:noFill/>
          </a:ln>
        </p:spPr>
      </p:pic>
      <p:sp>
        <p:nvSpPr>
          <p:cNvPr id="88" name="Google Shape;88;p13"/>
          <p:cNvSpPr txBox="1">
            <a:spLocks noGrp="1"/>
          </p:cNvSpPr>
          <p:nvPr>
            <p:ph type="subTitle" idx="1"/>
          </p:nvPr>
        </p:nvSpPr>
        <p:spPr>
          <a:xfrm>
            <a:off x="598100" y="3148850"/>
            <a:ext cx="8222100" cy="1322100"/>
          </a:xfrm>
          <a:prstGeom prst="rect">
            <a:avLst/>
          </a:prstGeom>
        </p:spPr>
        <p:txBody>
          <a:bodyPr spcFirstLastPara="1" wrap="square" lIns="91425" tIns="91425" rIns="91425" bIns="91425" anchor="t" anchorCtr="0">
            <a:normAutofit fontScale="77500" lnSpcReduction="20000"/>
          </a:bodyPr>
          <a:lstStyle/>
          <a:p>
            <a:pPr marL="0" lvl="0" indent="0" algn="r" rtl="0">
              <a:spcBef>
                <a:spcPts val="0"/>
              </a:spcBef>
              <a:spcAft>
                <a:spcPts val="0"/>
              </a:spcAft>
              <a:buNone/>
            </a:pPr>
            <a:r>
              <a:rPr lang="en" dirty="0"/>
              <a:t>Chrisdan Charalambous</a:t>
            </a:r>
            <a:endParaRPr dirty="0"/>
          </a:p>
          <a:p>
            <a:pPr marL="0" lvl="0" indent="0" algn="r" rtl="0">
              <a:spcBef>
                <a:spcPts val="0"/>
              </a:spcBef>
              <a:spcAft>
                <a:spcPts val="0"/>
              </a:spcAft>
              <a:buNone/>
            </a:pPr>
            <a:r>
              <a:rPr lang="en" dirty="0"/>
              <a:t>Christos Fesas</a:t>
            </a:r>
            <a:endParaRPr dirty="0"/>
          </a:p>
          <a:p>
            <a:pPr marL="0" lvl="0" indent="0" algn="r" rtl="0">
              <a:spcBef>
                <a:spcPts val="0"/>
              </a:spcBef>
              <a:spcAft>
                <a:spcPts val="0"/>
              </a:spcAft>
              <a:buNone/>
            </a:pPr>
            <a:r>
              <a:rPr lang="en" dirty="0"/>
              <a:t>Stefanos Theodosiou</a:t>
            </a:r>
          </a:p>
          <a:p>
            <a:pPr marL="0" lvl="0" indent="0" algn="r" rtl="0">
              <a:spcBef>
                <a:spcPts val="0"/>
              </a:spcBef>
              <a:spcAft>
                <a:spcPts val="0"/>
              </a:spcAft>
              <a:buNone/>
            </a:pPr>
            <a:r>
              <a:rPr lang="en" dirty="0"/>
              <a:t>CS UCY</a:t>
            </a:r>
            <a:endParaRPr dirty="0"/>
          </a:p>
        </p:txBody>
      </p:sp>
      <p:sp>
        <p:nvSpPr>
          <p:cNvPr id="2" name="Slide Number Placeholder 1">
            <a:extLst>
              <a:ext uri="{FF2B5EF4-FFF2-40B4-BE49-F238E27FC236}">
                <a16:creationId xmlns:a16="http://schemas.microsoft.com/office/drawing/2014/main" id="{472E13E7-AFCE-4317-9D8F-FB582A9D4B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extLst>
      <p:ext uri="{BB962C8B-B14F-4D97-AF65-F5344CB8AC3E}">
        <p14:creationId xmlns:p14="http://schemas.microsoft.com/office/powerpoint/2010/main" val="16304286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build="p"/>
      <p:bldP spid="8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body" idx="1"/>
          </p:nvPr>
        </p:nvSpPr>
        <p:spPr>
          <a:xfrm>
            <a:off x="311700" y="308175"/>
            <a:ext cx="8520600" cy="42606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 sz="1500" b="1" u="sng" dirty="0">
                <a:solidFill>
                  <a:schemeClr val="dk1"/>
                </a:solidFill>
              </a:rPr>
              <a:t>Extended Functions:</a:t>
            </a:r>
            <a:endParaRPr sz="1500" b="1" u="sng" dirty="0">
              <a:solidFill>
                <a:schemeClr val="dk1"/>
              </a:solidFill>
            </a:endParaRPr>
          </a:p>
          <a:p>
            <a:pPr marL="0" lvl="0" indent="0" algn="l" rtl="0">
              <a:spcBef>
                <a:spcPts val="1200"/>
              </a:spcBef>
              <a:spcAft>
                <a:spcPts val="0"/>
              </a:spcAft>
              <a:buNone/>
            </a:pPr>
            <a:r>
              <a:rPr lang="en" dirty="0"/>
              <a:t>Kotlin adds the concept of an extension function which allows a function to be "glued" onto the public function list of any class without being formally placed inside of the class</a:t>
            </a:r>
            <a:r>
              <a:rPr lang="en" sz="1600" dirty="0"/>
              <a:t>.</a:t>
            </a:r>
            <a:endParaRPr sz="1600" dirty="0"/>
          </a:p>
          <a:p>
            <a:pPr marL="457200" lvl="0" indent="-327025" algn="l" rtl="0">
              <a:lnSpc>
                <a:spcPct val="160000"/>
              </a:lnSpc>
              <a:spcBef>
                <a:spcPts val="1200"/>
              </a:spcBef>
              <a:spcAft>
                <a:spcPts val="0"/>
              </a:spcAft>
              <a:buClr>
                <a:schemeClr val="dk1"/>
              </a:buClr>
              <a:buSzPts val="1550"/>
              <a:buFont typeface="Arial"/>
              <a:buChar char="●"/>
            </a:pPr>
            <a:r>
              <a:rPr lang="en" sz="1550" b="1" u="sng" dirty="0">
                <a:solidFill>
                  <a:schemeClr val="dk1"/>
                </a:solidFill>
                <a:highlight>
                  <a:srgbClr val="FFFFFF"/>
                </a:highlight>
                <a:latin typeface="Arial"/>
                <a:ea typeface="Arial"/>
                <a:cs typeface="Arial"/>
                <a:sym typeface="Arial"/>
              </a:rPr>
              <a:t>Unpacking arguments</a:t>
            </a:r>
            <a:endParaRPr sz="1550" b="1" u="sng" dirty="0">
              <a:solidFill>
                <a:schemeClr val="dk1"/>
              </a:solidFill>
              <a:highlight>
                <a:srgbClr val="FFFFFF"/>
              </a:highlight>
              <a:latin typeface="Arial"/>
              <a:ea typeface="Arial"/>
              <a:cs typeface="Arial"/>
              <a:sym typeface="Arial"/>
            </a:endParaRPr>
          </a:p>
          <a:p>
            <a:pPr marL="0" lvl="0" indent="0" algn="l" rtl="0">
              <a:spcBef>
                <a:spcPts val="0"/>
              </a:spcBef>
              <a:spcAft>
                <a:spcPts val="0"/>
              </a:spcAft>
              <a:buNone/>
            </a:pPr>
            <a:r>
              <a:rPr lang="en" dirty="0"/>
              <a:t>Similar to Python, the spread operator asterisk (*) unpacks an array's contents as comma-separated arguments to a function:</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143" name="Google Shape;143;p22"/>
          <p:cNvPicPr preferRelativeResize="0"/>
          <p:nvPr/>
        </p:nvPicPr>
        <p:blipFill>
          <a:blip r:embed="rId3">
            <a:alphaModFix/>
          </a:blip>
          <a:stretch>
            <a:fillRect/>
          </a:stretch>
        </p:blipFill>
        <p:spPr>
          <a:xfrm>
            <a:off x="311700" y="3368200"/>
            <a:ext cx="3606225" cy="1081075"/>
          </a:xfrm>
          <a:prstGeom prst="rect">
            <a:avLst/>
          </a:prstGeom>
          <a:noFill/>
          <a:ln>
            <a:noFill/>
          </a:ln>
        </p:spPr>
      </p:pic>
      <p:sp>
        <p:nvSpPr>
          <p:cNvPr id="144" name="Google Shape;144;p22"/>
          <p:cNvSpPr/>
          <p:nvPr/>
        </p:nvSpPr>
        <p:spPr>
          <a:xfrm>
            <a:off x="975919" y="3685687"/>
            <a:ext cx="1251300" cy="4461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pic>
        <p:nvPicPr>
          <p:cNvPr id="145" name="Google Shape;145;p22"/>
          <p:cNvPicPr preferRelativeResize="0"/>
          <p:nvPr/>
        </p:nvPicPr>
        <p:blipFill>
          <a:blip r:embed="rId4">
            <a:alphaModFix/>
          </a:blip>
          <a:stretch>
            <a:fillRect/>
          </a:stretch>
        </p:blipFill>
        <p:spPr>
          <a:xfrm>
            <a:off x="4495100" y="3458900"/>
            <a:ext cx="3562350" cy="1019175"/>
          </a:xfrm>
          <a:prstGeom prst="rect">
            <a:avLst/>
          </a:prstGeom>
          <a:noFill/>
          <a:ln>
            <a:noFill/>
          </a:ln>
        </p:spPr>
      </p:pic>
      <p:sp>
        <p:nvSpPr>
          <p:cNvPr id="146" name="Google Shape;146;p22"/>
          <p:cNvSpPr/>
          <p:nvPr/>
        </p:nvSpPr>
        <p:spPr>
          <a:xfrm>
            <a:off x="7261588" y="3739687"/>
            <a:ext cx="550800" cy="3381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 name="Slide Number Placeholder 1">
            <a:extLst>
              <a:ext uri="{FF2B5EF4-FFF2-40B4-BE49-F238E27FC236}">
                <a16:creationId xmlns:a16="http://schemas.microsoft.com/office/drawing/2014/main" id="{C20ABF4A-E87E-42B4-87F6-08F79BEF0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26205970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Effect transition="in" filter="fade">
                                      <p:cBhvr>
                                        <p:cTn id="7" dur="500"/>
                                        <p:tgtEl>
                                          <p:spTgt spid="1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Effect transition="in" filter="fade">
                                      <p:cBhvr>
                                        <p:cTn id="12" dur="500"/>
                                        <p:tgtEl>
                                          <p:spTgt spid="1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2">
                                            <p:txEl>
                                              <p:pRg st="2" end="2"/>
                                            </p:txEl>
                                          </p:spTgt>
                                        </p:tgtEl>
                                        <p:attrNameLst>
                                          <p:attrName>style.visibility</p:attrName>
                                        </p:attrNameLst>
                                      </p:cBhvr>
                                      <p:to>
                                        <p:strVal val="visible"/>
                                      </p:to>
                                    </p:set>
                                    <p:animEffect transition="in" filter="fade">
                                      <p:cBhvr>
                                        <p:cTn id="17" dur="500"/>
                                        <p:tgtEl>
                                          <p:spTgt spid="1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2">
                                            <p:txEl>
                                              <p:pRg st="3" end="3"/>
                                            </p:txEl>
                                          </p:spTgt>
                                        </p:tgtEl>
                                        <p:attrNameLst>
                                          <p:attrName>style.visibility</p:attrName>
                                        </p:attrNameLst>
                                      </p:cBhvr>
                                      <p:to>
                                        <p:strVal val="visible"/>
                                      </p:to>
                                    </p:set>
                                    <p:animEffect transition="in" filter="fade">
                                      <p:cBhvr>
                                        <p:cTn id="22" dur="500"/>
                                        <p:tgtEl>
                                          <p:spTgt spid="1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311700" y="981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Null Safety </a:t>
            </a:r>
            <a:endParaRPr dirty="0"/>
          </a:p>
        </p:txBody>
      </p:sp>
      <p:sp>
        <p:nvSpPr>
          <p:cNvPr id="152" name="Google Shape;152;p23"/>
          <p:cNvSpPr txBox="1">
            <a:spLocks noGrp="1"/>
          </p:cNvSpPr>
          <p:nvPr>
            <p:ph type="body" idx="1"/>
          </p:nvPr>
        </p:nvSpPr>
        <p:spPr>
          <a:xfrm>
            <a:off x="337250" y="705925"/>
            <a:ext cx="8520600" cy="33390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Char char="●"/>
            </a:pPr>
            <a:r>
              <a:rPr lang="en" dirty="0"/>
              <a:t>Kotlin makes a distinction between nullable and non-nullable data types. </a:t>
            </a:r>
            <a:endParaRPr dirty="0"/>
          </a:p>
          <a:p>
            <a:pPr marL="457200" lvl="0" indent="-334327" algn="l" rtl="0">
              <a:spcBef>
                <a:spcPts val="0"/>
              </a:spcBef>
              <a:spcAft>
                <a:spcPts val="0"/>
              </a:spcAft>
              <a:buSzPct val="100000"/>
              <a:buChar char="●"/>
            </a:pPr>
            <a:r>
              <a:rPr lang="en" dirty="0"/>
              <a:t>All nullable objects must be declared with a "?" postfix after the type name. </a:t>
            </a:r>
            <a:endParaRPr dirty="0"/>
          </a:p>
          <a:p>
            <a:pPr marL="457200" lvl="0" indent="-334327" algn="l" rtl="0">
              <a:spcBef>
                <a:spcPts val="0"/>
              </a:spcBef>
              <a:spcAft>
                <a:spcPts val="0"/>
              </a:spcAft>
              <a:buSzPct val="100000"/>
              <a:buChar char="●"/>
            </a:pPr>
            <a:r>
              <a:rPr lang="en" dirty="0"/>
              <a:t>Operations on nullable objects need special care from developers.</a:t>
            </a:r>
            <a:endParaRPr dirty="0"/>
          </a:p>
          <a:p>
            <a:pPr marL="457200" lvl="0" indent="-334327" algn="l" rtl="0">
              <a:spcBef>
                <a:spcPts val="0"/>
              </a:spcBef>
              <a:spcAft>
                <a:spcPts val="0"/>
              </a:spcAft>
              <a:buSzPct val="100000"/>
              <a:buChar char="●"/>
            </a:pPr>
            <a:r>
              <a:rPr lang="en" dirty="0"/>
              <a:t>Kotlin provides null-safe operators to help developers:</a:t>
            </a:r>
            <a:br>
              <a:rPr lang="en" dirty="0"/>
            </a:br>
            <a:r>
              <a:rPr lang="en" dirty="0"/>
              <a:t>-  “?.” (safe navigation operator)</a:t>
            </a:r>
            <a:br>
              <a:rPr lang="en" dirty="0"/>
            </a:br>
            <a:r>
              <a:rPr lang="en" dirty="0"/>
              <a:t>-  “?:” (null coalescing operator) often referred to as the Elvis operator.</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153" name="Google Shape;153;p23"/>
          <p:cNvPicPr preferRelativeResize="0"/>
          <p:nvPr/>
        </p:nvPicPr>
        <p:blipFill>
          <a:blip r:embed="rId3">
            <a:alphaModFix/>
          </a:blip>
          <a:stretch>
            <a:fillRect/>
          </a:stretch>
        </p:blipFill>
        <p:spPr>
          <a:xfrm>
            <a:off x="286150" y="4000500"/>
            <a:ext cx="4143375" cy="1143000"/>
          </a:xfrm>
          <a:prstGeom prst="rect">
            <a:avLst/>
          </a:prstGeom>
          <a:noFill/>
          <a:ln>
            <a:noFill/>
          </a:ln>
        </p:spPr>
      </p:pic>
      <p:pic>
        <p:nvPicPr>
          <p:cNvPr id="154" name="Google Shape;154;p23"/>
          <p:cNvPicPr preferRelativeResize="0"/>
          <p:nvPr/>
        </p:nvPicPr>
        <p:blipFill>
          <a:blip r:embed="rId4">
            <a:alphaModFix/>
          </a:blip>
          <a:stretch>
            <a:fillRect/>
          </a:stretch>
        </p:blipFill>
        <p:spPr>
          <a:xfrm>
            <a:off x="286150" y="2711425"/>
            <a:ext cx="7258050" cy="1333500"/>
          </a:xfrm>
          <a:prstGeom prst="rect">
            <a:avLst/>
          </a:prstGeom>
          <a:noFill/>
          <a:ln>
            <a:noFill/>
          </a:ln>
        </p:spPr>
      </p:pic>
      <p:sp>
        <p:nvSpPr>
          <p:cNvPr id="2" name="Slide Number Placeholder 1">
            <a:extLst>
              <a:ext uri="{FF2B5EF4-FFF2-40B4-BE49-F238E27FC236}">
                <a16:creationId xmlns:a16="http://schemas.microsoft.com/office/drawing/2014/main" id="{E1E01D3E-8AF8-4FF0-84DC-A2FE8AA79D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9161053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5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
                                            <p:txEl>
                                              <p:pRg st="0" end="0"/>
                                            </p:txEl>
                                          </p:spTgt>
                                        </p:tgtEl>
                                        <p:attrNameLst>
                                          <p:attrName>style.visibility</p:attrName>
                                        </p:attrNameLst>
                                      </p:cBhvr>
                                      <p:to>
                                        <p:strVal val="visible"/>
                                      </p:to>
                                    </p:set>
                                    <p:animEffect transition="in" filter="fade">
                                      <p:cBhvr>
                                        <p:cTn id="12" dur="500"/>
                                        <p:tgtEl>
                                          <p:spTgt spid="15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2">
                                            <p:txEl>
                                              <p:pRg st="1" end="1"/>
                                            </p:txEl>
                                          </p:spTgt>
                                        </p:tgtEl>
                                        <p:attrNameLst>
                                          <p:attrName>style.visibility</p:attrName>
                                        </p:attrNameLst>
                                      </p:cBhvr>
                                      <p:to>
                                        <p:strVal val="visible"/>
                                      </p:to>
                                    </p:set>
                                    <p:animEffect transition="in" filter="fade">
                                      <p:cBhvr>
                                        <p:cTn id="17" dur="500"/>
                                        <p:tgtEl>
                                          <p:spTgt spid="15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2">
                                            <p:txEl>
                                              <p:pRg st="2" end="2"/>
                                            </p:txEl>
                                          </p:spTgt>
                                        </p:tgtEl>
                                        <p:attrNameLst>
                                          <p:attrName>style.visibility</p:attrName>
                                        </p:attrNameLst>
                                      </p:cBhvr>
                                      <p:to>
                                        <p:strVal val="visible"/>
                                      </p:to>
                                    </p:set>
                                    <p:animEffect transition="in" filter="fade">
                                      <p:cBhvr>
                                        <p:cTn id="22" dur="500"/>
                                        <p:tgtEl>
                                          <p:spTgt spid="15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2">
                                            <p:txEl>
                                              <p:pRg st="3" end="3"/>
                                            </p:txEl>
                                          </p:spTgt>
                                        </p:tgtEl>
                                        <p:attrNameLst>
                                          <p:attrName>style.visibility</p:attrName>
                                        </p:attrNameLst>
                                      </p:cBhvr>
                                      <p:to>
                                        <p:strVal val="visible"/>
                                      </p:to>
                                    </p:set>
                                    <p:animEffect transition="in" filter="fade">
                                      <p:cBhvr>
                                        <p:cTn id="27" dur="500"/>
                                        <p:tgtEl>
                                          <p:spTgt spid="1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P spid="15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body" idx="1"/>
          </p:nvPr>
        </p:nvSpPr>
        <p:spPr>
          <a:xfrm>
            <a:off x="311700" y="1017800"/>
            <a:ext cx="8520600" cy="355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Classes are final by default</a:t>
            </a:r>
            <a:endParaRPr dirty="0"/>
          </a:p>
          <a:p>
            <a:pPr marL="457200" lvl="0" indent="-342900" algn="l" rtl="0">
              <a:spcBef>
                <a:spcPts val="0"/>
              </a:spcBef>
              <a:spcAft>
                <a:spcPts val="0"/>
              </a:spcAft>
              <a:buSzPts val="1800"/>
              <a:buChar char="●"/>
            </a:pPr>
            <a:r>
              <a:rPr lang="en" dirty="0"/>
              <a:t>Abstract classes are open by default (overridable)</a:t>
            </a:r>
            <a:endParaRPr dirty="0"/>
          </a:p>
          <a:p>
            <a:pPr marL="457200" lvl="0" indent="-342900" algn="l" rtl="0">
              <a:spcBef>
                <a:spcPts val="0"/>
              </a:spcBef>
              <a:spcAft>
                <a:spcPts val="0"/>
              </a:spcAft>
              <a:buSzPts val="1800"/>
              <a:buChar char="●"/>
            </a:pPr>
            <a:r>
              <a:rPr lang="en" dirty="0"/>
              <a:t>Classes are public by default</a:t>
            </a:r>
            <a:endParaRPr dirty="0"/>
          </a:p>
          <a:p>
            <a:pPr marL="457200" lvl="0" indent="-342900" algn="l" rtl="0">
              <a:spcBef>
                <a:spcPts val="0"/>
              </a:spcBef>
              <a:spcAft>
                <a:spcPts val="0"/>
              </a:spcAft>
              <a:buSzPts val="1800"/>
              <a:buChar char="●"/>
            </a:pPr>
            <a:r>
              <a:rPr lang="en" dirty="0"/>
              <a:t>Primary and secondary constructors</a:t>
            </a:r>
            <a:endParaRPr dirty="0"/>
          </a:p>
        </p:txBody>
      </p:sp>
      <p:pic>
        <p:nvPicPr>
          <p:cNvPr id="160" name="Google Shape;160;p24"/>
          <p:cNvPicPr preferRelativeResize="0"/>
          <p:nvPr/>
        </p:nvPicPr>
        <p:blipFill>
          <a:blip r:embed="rId3">
            <a:alphaModFix/>
          </a:blip>
          <a:stretch>
            <a:fillRect/>
          </a:stretch>
        </p:blipFill>
        <p:spPr>
          <a:xfrm>
            <a:off x="6274400" y="1056075"/>
            <a:ext cx="2457450" cy="1428750"/>
          </a:xfrm>
          <a:prstGeom prst="rect">
            <a:avLst/>
          </a:prstGeom>
          <a:noFill/>
          <a:ln>
            <a:noFill/>
          </a:ln>
        </p:spPr>
      </p:pic>
      <p:pic>
        <p:nvPicPr>
          <p:cNvPr id="161" name="Google Shape;161;p24"/>
          <p:cNvPicPr preferRelativeResize="0"/>
          <p:nvPr/>
        </p:nvPicPr>
        <p:blipFill>
          <a:blip r:embed="rId4">
            <a:alphaModFix/>
          </a:blip>
          <a:stretch>
            <a:fillRect/>
          </a:stretch>
        </p:blipFill>
        <p:spPr>
          <a:xfrm>
            <a:off x="394925" y="2520975"/>
            <a:ext cx="5889074" cy="2248850"/>
          </a:xfrm>
          <a:prstGeom prst="rect">
            <a:avLst/>
          </a:prstGeom>
          <a:noFill/>
          <a:ln>
            <a:noFill/>
          </a:ln>
        </p:spPr>
      </p:pic>
      <p:sp>
        <p:nvSpPr>
          <p:cNvPr id="162" name="Google Shape;162;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Small syntax properties of KOTLIN</a:t>
            </a:r>
            <a:endParaRPr dirty="0"/>
          </a:p>
        </p:txBody>
      </p:sp>
      <p:sp>
        <p:nvSpPr>
          <p:cNvPr id="2" name="Slide Number Placeholder 1">
            <a:extLst>
              <a:ext uri="{FF2B5EF4-FFF2-40B4-BE49-F238E27FC236}">
                <a16:creationId xmlns:a16="http://schemas.microsoft.com/office/drawing/2014/main" id="{6C32F027-B82B-42E8-8F17-B969482DC5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44558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500"/>
                                        <p:tgtEl>
                                          <p:spTgt spid="1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9">
                                            <p:txEl>
                                              <p:pRg st="0" end="0"/>
                                            </p:txEl>
                                          </p:spTgt>
                                        </p:tgtEl>
                                        <p:attrNameLst>
                                          <p:attrName>style.visibility</p:attrName>
                                        </p:attrNameLst>
                                      </p:cBhvr>
                                      <p:to>
                                        <p:strVal val="visible"/>
                                      </p:to>
                                    </p:set>
                                    <p:animEffect transition="in" filter="fade">
                                      <p:cBhvr>
                                        <p:cTn id="12" dur="500"/>
                                        <p:tgtEl>
                                          <p:spTgt spid="1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9">
                                            <p:txEl>
                                              <p:pRg st="1" end="1"/>
                                            </p:txEl>
                                          </p:spTgt>
                                        </p:tgtEl>
                                        <p:attrNameLst>
                                          <p:attrName>style.visibility</p:attrName>
                                        </p:attrNameLst>
                                      </p:cBhvr>
                                      <p:to>
                                        <p:strVal val="visible"/>
                                      </p:to>
                                    </p:set>
                                    <p:animEffect transition="in" filter="fade">
                                      <p:cBhvr>
                                        <p:cTn id="17" dur="500"/>
                                        <p:tgtEl>
                                          <p:spTgt spid="1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9">
                                            <p:txEl>
                                              <p:pRg st="2" end="2"/>
                                            </p:txEl>
                                          </p:spTgt>
                                        </p:tgtEl>
                                        <p:attrNameLst>
                                          <p:attrName>style.visibility</p:attrName>
                                        </p:attrNameLst>
                                      </p:cBhvr>
                                      <p:to>
                                        <p:strVal val="visible"/>
                                      </p:to>
                                    </p:set>
                                    <p:animEffect transition="in" filter="fade">
                                      <p:cBhvr>
                                        <p:cTn id="22" dur="500"/>
                                        <p:tgtEl>
                                          <p:spTgt spid="1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9">
                                            <p:txEl>
                                              <p:pRg st="3" end="3"/>
                                            </p:txEl>
                                          </p:spTgt>
                                        </p:tgtEl>
                                        <p:attrNameLst>
                                          <p:attrName>style.visibility</p:attrName>
                                        </p:attrNameLst>
                                      </p:cBhvr>
                                      <p:to>
                                        <p:strVal val="visible"/>
                                      </p:to>
                                    </p:set>
                                    <p:animEffect transition="in" filter="fade">
                                      <p:cBhvr>
                                        <p:cTn id="27" dur="500"/>
                                        <p:tgtEl>
                                          <p:spTgt spid="1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build="p"/>
      <p:bldP spid="1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Features of KOTLIN</a:t>
            </a:r>
            <a:endParaRPr dirty="0"/>
          </a:p>
        </p:txBody>
      </p:sp>
      <p:sp>
        <p:nvSpPr>
          <p:cNvPr id="168" name="Google Shape;168;p25"/>
          <p:cNvSpPr txBox="1">
            <a:spLocks noGrp="1"/>
          </p:cNvSpPr>
          <p:nvPr>
            <p:ph type="body" idx="1"/>
          </p:nvPr>
        </p:nvSpPr>
        <p:spPr>
          <a:xfrm>
            <a:off x="311700" y="1017800"/>
            <a:ext cx="8520600" cy="3807600"/>
          </a:xfrm>
          <a:prstGeom prst="rect">
            <a:avLst/>
          </a:prstGeom>
        </p:spPr>
        <p:txBody>
          <a:bodyPr spcFirstLastPara="1" wrap="square" lIns="91425" tIns="91425" rIns="91425" bIns="91425" anchor="t" anchorCtr="0">
            <a:normAutofit/>
          </a:bodyPr>
          <a:lstStyle/>
          <a:p>
            <a:pPr marL="457200" lvl="0" indent="-312261" algn="l" rtl="0">
              <a:lnSpc>
                <a:spcPct val="160000"/>
              </a:lnSpc>
              <a:spcBef>
                <a:spcPts val="400"/>
              </a:spcBef>
              <a:spcAft>
                <a:spcPts val="0"/>
              </a:spcAft>
              <a:buClr>
                <a:srgbClr val="000000"/>
              </a:buClr>
              <a:buSzPct val="86111"/>
              <a:buFont typeface="Arial"/>
              <a:buChar char="●"/>
            </a:pPr>
            <a:r>
              <a:rPr lang="en" dirty="0"/>
              <a:t>Kotlin interactive shell</a:t>
            </a:r>
            <a:endParaRPr dirty="0"/>
          </a:p>
          <a:p>
            <a:pPr marL="457200" lvl="0" indent="0" algn="l" rtl="0">
              <a:lnSpc>
                <a:spcPct val="160000"/>
              </a:lnSpc>
              <a:spcBef>
                <a:spcPts val="400"/>
              </a:spcBef>
              <a:spcAft>
                <a:spcPts val="0"/>
              </a:spcAft>
              <a:buNone/>
            </a:pPr>
            <a:endParaRPr dirty="0"/>
          </a:p>
          <a:p>
            <a:pPr marL="457200" lvl="0" indent="0" algn="l" rtl="0">
              <a:lnSpc>
                <a:spcPct val="160000"/>
              </a:lnSpc>
              <a:spcBef>
                <a:spcPts val="400"/>
              </a:spcBef>
              <a:spcAft>
                <a:spcPts val="0"/>
              </a:spcAft>
              <a:buNone/>
            </a:pPr>
            <a:endParaRPr dirty="0"/>
          </a:p>
          <a:p>
            <a:pPr marL="0" lvl="0" indent="0" algn="l" rtl="0">
              <a:spcBef>
                <a:spcPts val="0"/>
              </a:spcBef>
              <a:spcAft>
                <a:spcPts val="0"/>
              </a:spcAft>
              <a:buNone/>
            </a:pPr>
            <a:endParaRPr dirty="0"/>
          </a:p>
          <a:p>
            <a:pPr marL="457200" lvl="0" indent="-312261" algn="l" rtl="0">
              <a:lnSpc>
                <a:spcPct val="160000"/>
              </a:lnSpc>
              <a:spcBef>
                <a:spcPts val="1200"/>
              </a:spcBef>
              <a:spcAft>
                <a:spcPts val="0"/>
              </a:spcAft>
              <a:buClr>
                <a:srgbClr val="000000"/>
              </a:buClr>
              <a:buSzPct val="86111"/>
              <a:buFont typeface="Arial"/>
              <a:buChar char="●"/>
            </a:pPr>
            <a:r>
              <a:rPr lang="en" dirty="0"/>
              <a:t>Kotlin as a scripting language</a:t>
            </a:r>
            <a:endParaRPr dirty="0"/>
          </a:p>
          <a:p>
            <a:pPr marL="457200" lvl="0" indent="0" algn="l" rtl="0">
              <a:lnSpc>
                <a:spcPct val="160000"/>
              </a:lnSpc>
              <a:spcBef>
                <a:spcPts val="400"/>
              </a:spcBef>
              <a:spcAft>
                <a:spcPts val="0"/>
              </a:spcAft>
              <a:buNone/>
            </a:pPr>
            <a:endParaRPr dirty="0"/>
          </a:p>
          <a:p>
            <a:pPr marL="0" lvl="0" indent="0" algn="l" rtl="0">
              <a:lnSpc>
                <a:spcPct val="160000"/>
              </a:lnSpc>
              <a:spcBef>
                <a:spcPts val="400"/>
              </a:spcBef>
              <a:spcAft>
                <a:spcPts val="0"/>
              </a:spcAft>
              <a:buNone/>
            </a:pPr>
            <a:endParaRPr dirty="0"/>
          </a:p>
          <a:p>
            <a:pPr marL="0" lvl="0" indent="0" algn="l" rtl="0">
              <a:lnSpc>
                <a:spcPct val="160000"/>
              </a:lnSpc>
              <a:spcBef>
                <a:spcPts val="400"/>
              </a:spcBef>
              <a:spcAft>
                <a:spcPts val="0"/>
              </a:spcAft>
              <a:buNone/>
            </a:pPr>
            <a:endParaRPr dirty="0"/>
          </a:p>
          <a:p>
            <a:pPr marL="0" lvl="0" indent="0" algn="l" rtl="0">
              <a:spcBef>
                <a:spcPts val="0"/>
              </a:spcBef>
              <a:spcAft>
                <a:spcPts val="1200"/>
              </a:spcAft>
              <a:buNone/>
            </a:pPr>
            <a:endParaRPr dirty="0"/>
          </a:p>
        </p:txBody>
      </p:sp>
      <p:pic>
        <p:nvPicPr>
          <p:cNvPr id="169" name="Google Shape;169;p25"/>
          <p:cNvPicPr preferRelativeResize="0"/>
          <p:nvPr/>
        </p:nvPicPr>
        <p:blipFill>
          <a:blip r:embed="rId3">
            <a:alphaModFix/>
          </a:blip>
          <a:stretch>
            <a:fillRect/>
          </a:stretch>
        </p:blipFill>
        <p:spPr>
          <a:xfrm>
            <a:off x="855388" y="1621875"/>
            <a:ext cx="4362450" cy="1485900"/>
          </a:xfrm>
          <a:prstGeom prst="rect">
            <a:avLst/>
          </a:prstGeom>
          <a:noFill/>
          <a:ln>
            <a:noFill/>
          </a:ln>
        </p:spPr>
      </p:pic>
      <p:pic>
        <p:nvPicPr>
          <p:cNvPr id="170" name="Google Shape;170;p25"/>
          <p:cNvPicPr preferRelativeResize="0"/>
          <p:nvPr/>
        </p:nvPicPr>
        <p:blipFill>
          <a:blip r:embed="rId4">
            <a:alphaModFix/>
          </a:blip>
          <a:stretch>
            <a:fillRect/>
          </a:stretch>
        </p:blipFill>
        <p:spPr>
          <a:xfrm>
            <a:off x="855388" y="4031925"/>
            <a:ext cx="5638800" cy="933450"/>
          </a:xfrm>
          <a:prstGeom prst="rect">
            <a:avLst/>
          </a:prstGeom>
          <a:noFill/>
          <a:ln>
            <a:noFill/>
          </a:ln>
        </p:spPr>
      </p:pic>
      <p:pic>
        <p:nvPicPr>
          <p:cNvPr id="171" name="Google Shape;171;p25"/>
          <p:cNvPicPr preferRelativeResize="0"/>
          <p:nvPr/>
        </p:nvPicPr>
        <p:blipFill>
          <a:blip r:embed="rId5">
            <a:alphaModFix/>
          </a:blip>
          <a:stretch>
            <a:fillRect/>
          </a:stretch>
        </p:blipFill>
        <p:spPr>
          <a:xfrm>
            <a:off x="855388" y="3555675"/>
            <a:ext cx="5153025" cy="476250"/>
          </a:xfrm>
          <a:prstGeom prst="rect">
            <a:avLst/>
          </a:prstGeom>
          <a:noFill/>
          <a:ln>
            <a:noFill/>
          </a:ln>
        </p:spPr>
      </p:pic>
      <p:sp>
        <p:nvSpPr>
          <p:cNvPr id="2" name="Slide Number Placeholder 1">
            <a:extLst>
              <a:ext uri="{FF2B5EF4-FFF2-40B4-BE49-F238E27FC236}">
                <a16:creationId xmlns:a16="http://schemas.microsoft.com/office/drawing/2014/main" id="{F32264C6-A234-4E93-B685-758B112F45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40142705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5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8">
                                            <p:txEl>
                                              <p:pRg st="0" end="0"/>
                                            </p:txEl>
                                          </p:spTgt>
                                        </p:tgtEl>
                                        <p:attrNameLst>
                                          <p:attrName>style.visibility</p:attrName>
                                        </p:attrNameLst>
                                      </p:cBhvr>
                                      <p:to>
                                        <p:strVal val="visible"/>
                                      </p:to>
                                    </p:set>
                                    <p:animEffect transition="in" filter="fade">
                                      <p:cBhvr>
                                        <p:cTn id="12" dur="500"/>
                                        <p:tgtEl>
                                          <p:spTgt spid="16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8">
                                            <p:txEl>
                                              <p:pRg st="4" end="4"/>
                                            </p:txEl>
                                          </p:spTgt>
                                        </p:tgtEl>
                                        <p:attrNameLst>
                                          <p:attrName>style.visibility</p:attrName>
                                        </p:attrNameLst>
                                      </p:cBhvr>
                                      <p:to>
                                        <p:strVal val="visible"/>
                                      </p:to>
                                    </p:set>
                                    <p:animEffect transition="in" filter="fade">
                                      <p:cBhvr>
                                        <p:cTn id="17" dur="500"/>
                                        <p:tgtEl>
                                          <p:spTgt spid="1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p:bldP spid="16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Modern Applications of KOTLIN:</a:t>
            </a:r>
            <a:endParaRPr dirty="0"/>
          </a:p>
        </p:txBody>
      </p:sp>
      <p:sp>
        <p:nvSpPr>
          <p:cNvPr id="177" name="Google Shape;177;p26"/>
          <p:cNvSpPr txBox="1">
            <a:spLocks noGrp="1"/>
          </p:cNvSpPr>
          <p:nvPr>
            <p:ph type="body" idx="1"/>
          </p:nvPr>
        </p:nvSpPr>
        <p:spPr>
          <a:xfrm>
            <a:off x="311700" y="1017800"/>
            <a:ext cx="8520600" cy="35589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dirty="0"/>
              <a:t>When Kotlin was announced as an official Android development language it became the third language fully supported for Android, in addition to Java and C++.</a:t>
            </a:r>
            <a:endParaRPr dirty="0"/>
          </a:p>
          <a:p>
            <a:pPr marL="457200" lvl="0" indent="-334327" algn="l" rtl="0">
              <a:spcBef>
                <a:spcPts val="0"/>
              </a:spcBef>
              <a:spcAft>
                <a:spcPts val="0"/>
              </a:spcAft>
              <a:buSzPct val="100000"/>
              <a:buChar char="●"/>
            </a:pPr>
            <a:r>
              <a:rPr lang="en" dirty="0"/>
              <a:t>As of 2020, Kotlin is still most widely used on Android, with Google estimating that 70% of the top 1000 apps on the Play Store are written in Kotlin. Google itself has 60 apps written in Kotlin, including Maps and Drive.</a:t>
            </a:r>
            <a:endParaRPr dirty="0"/>
          </a:p>
          <a:p>
            <a:pPr marL="457200" lvl="0" indent="-334327" algn="l" rtl="0">
              <a:spcBef>
                <a:spcPts val="0"/>
              </a:spcBef>
              <a:spcAft>
                <a:spcPts val="0"/>
              </a:spcAft>
              <a:buSzPct val="100000"/>
              <a:buChar char="●"/>
            </a:pPr>
            <a:r>
              <a:rPr lang="en" dirty="0"/>
              <a:t>Kotlin on Android is seen as beneficial for its null-pointer safety as well as for its features that make for shorter, more readable code.</a:t>
            </a:r>
            <a:endParaRPr dirty="0"/>
          </a:p>
          <a:p>
            <a:pPr marL="457200" lvl="0" indent="-334327" algn="l" rtl="0">
              <a:spcBef>
                <a:spcPts val="0"/>
              </a:spcBef>
              <a:spcAft>
                <a:spcPts val="0"/>
              </a:spcAft>
              <a:buSzPct val="100000"/>
              <a:buChar char="●"/>
            </a:pPr>
            <a:r>
              <a:rPr lang="en" dirty="0"/>
              <a:t>In addition to its prominent use on Android, Kotlin is gaining traction in server-side development. </a:t>
            </a:r>
            <a:endParaRPr dirty="0"/>
          </a:p>
          <a:p>
            <a:pPr marL="457200" lvl="0" indent="-334327" algn="l" rtl="0">
              <a:spcBef>
                <a:spcPts val="0"/>
              </a:spcBef>
              <a:spcAft>
                <a:spcPts val="0"/>
              </a:spcAft>
              <a:buSzPct val="100000"/>
              <a:buChar char="●"/>
            </a:pPr>
            <a:r>
              <a:rPr lang="en" dirty="0"/>
              <a:t>From a survey of developers who use Kotlin, that 56% were using it for mobile apps, while 47% were using it for a web back-end. </a:t>
            </a:r>
            <a:endParaRPr dirty="0"/>
          </a:p>
          <a:p>
            <a:pPr marL="457200" lvl="0" indent="-334327" algn="l" rtl="0">
              <a:spcBef>
                <a:spcPts val="0"/>
              </a:spcBef>
              <a:spcAft>
                <a:spcPts val="0"/>
              </a:spcAft>
              <a:buSzPct val="100000"/>
              <a:buChar char="●"/>
            </a:pPr>
            <a:r>
              <a:rPr lang="en" dirty="0"/>
              <a:t>Most Kotlin users were targeting Android (or otherwise on the JVM).</a:t>
            </a:r>
            <a:endParaRPr dirty="0"/>
          </a:p>
        </p:txBody>
      </p:sp>
      <p:sp>
        <p:nvSpPr>
          <p:cNvPr id="2" name="Slide Number Placeholder 1">
            <a:extLst>
              <a:ext uri="{FF2B5EF4-FFF2-40B4-BE49-F238E27FC236}">
                <a16:creationId xmlns:a16="http://schemas.microsoft.com/office/drawing/2014/main" id="{B5A118E4-98A3-4609-A7FA-A0CAAD0FBE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2995543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fade">
                                      <p:cBhvr>
                                        <p:cTn id="7" dur="500"/>
                                        <p:tgtEl>
                                          <p:spTgt spid="1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7">
                                            <p:txEl>
                                              <p:pRg st="0" end="0"/>
                                            </p:txEl>
                                          </p:spTgt>
                                        </p:tgtEl>
                                        <p:attrNameLst>
                                          <p:attrName>style.visibility</p:attrName>
                                        </p:attrNameLst>
                                      </p:cBhvr>
                                      <p:to>
                                        <p:strVal val="visible"/>
                                      </p:to>
                                    </p:set>
                                    <p:animEffect transition="in" filter="fade">
                                      <p:cBhvr>
                                        <p:cTn id="12" dur="500"/>
                                        <p:tgtEl>
                                          <p:spTgt spid="17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7">
                                            <p:txEl>
                                              <p:pRg st="1" end="1"/>
                                            </p:txEl>
                                          </p:spTgt>
                                        </p:tgtEl>
                                        <p:attrNameLst>
                                          <p:attrName>style.visibility</p:attrName>
                                        </p:attrNameLst>
                                      </p:cBhvr>
                                      <p:to>
                                        <p:strVal val="visible"/>
                                      </p:to>
                                    </p:set>
                                    <p:animEffect transition="in" filter="fade">
                                      <p:cBhvr>
                                        <p:cTn id="17" dur="500"/>
                                        <p:tgtEl>
                                          <p:spTgt spid="17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7">
                                            <p:txEl>
                                              <p:pRg st="2" end="2"/>
                                            </p:txEl>
                                          </p:spTgt>
                                        </p:tgtEl>
                                        <p:attrNameLst>
                                          <p:attrName>style.visibility</p:attrName>
                                        </p:attrNameLst>
                                      </p:cBhvr>
                                      <p:to>
                                        <p:strVal val="visible"/>
                                      </p:to>
                                    </p:set>
                                    <p:animEffect transition="in" filter="fade">
                                      <p:cBhvr>
                                        <p:cTn id="22" dur="500"/>
                                        <p:tgtEl>
                                          <p:spTgt spid="17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7">
                                            <p:txEl>
                                              <p:pRg st="3" end="3"/>
                                            </p:txEl>
                                          </p:spTgt>
                                        </p:tgtEl>
                                        <p:attrNameLst>
                                          <p:attrName>style.visibility</p:attrName>
                                        </p:attrNameLst>
                                      </p:cBhvr>
                                      <p:to>
                                        <p:strVal val="visible"/>
                                      </p:to>
                                    </p:set>
                                    <p:animEffect transition="in" filter="fade">
                                      <p:cBhvr>
                                        <p:cTn id="27" dur="500"/>
                                        <p:tgtEl>
                                          <p:spTgt spid="17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7">
                                            <p:txEl>
                                              <p:pRg st="4" end="4"/>
                                            </p:txEl>
                                          </p:spTgt>
                                        </p:tgtEl>
                                        <p:attrNameLst>
                                          <p:attrName>style.visibility</p:attrName>
                                        </p:attrNameLst>
                                      </p:cBhvr>
                                      <p:to>
                                        <p:strVal val="visible"/>
                                      </p:to>
                                    </p:set>
                                    <p:animEffect transition="in" filter="fade">
                                      <p:cBhvr>
                                        <p:cTn id="32" dur="500"/>
                                        <p:tgtEl>
                                          <p:spTgt spid="17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7">
                                            <p:txEl>
                                              <p:pRg st="5" end="5"/>
                                            </p:txEl>
                                          </p:spTgt>
                                        </p:tgtEl>
                                        <p:attrNameLst>
                                          <p:attrName>style.visibility</p:attrName>
                                        </p:attrNameLst>
                                      </p:cBhvr>
                                      <p:to>
                                        <p:strVal val="visible"/>
                                      </p:to>
                                    </p:set>
                                    <p:animEffect transition="in" filter="fade">
                                      <p:cBhvr>
                                        <p:cTn id="37" dur="500"/>
                                        <p:tgtEl>
                                          <p:spTgt spid="1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p:bldP spid="17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Companies that use KOTLIN</a:t>
            </a:r>
            <a:endParaRPr dirty="0"/>
          </a:p>
        </p:txBody>
      </p:sp>
      <p:pic>
        <p:nvPicPr>
          <p:cNvPr id="183" name="Google Shape;183;p27"/>
          <p:cNvPicPr preferRelativeResize="0"/>
          <p:nvPr/>
        </p:nvPicPr>
        <p:blipFill>
          <a:blip r:embed="rId3">
            <a:alphaModFix/>
          </a:blip>
          <a:stretch>
            <a:fillRect/>
          </a:stretch>
        </p:blipFill>
        <p:spPr>
          <a:xfrm>
            <a:off x="5107875" y="1127613"/>
            <a:ext cx="3965650" cy="2194625"/>
          </a:xfrm>
          <a:prstGeom prst="rect">
            <a:avLst/>
          </a:prstGeom>
          <a:noFill/>
          <a:ln>
            <a:noFill/>
          </a:ln>
        </p:spPr>
      </p:pic>
      <p:pic>
        <p:nvPicPr>
          <p:cNvPr id="184" name="Google Shape;184;p27"/>
          <p:cNvPicPr preferRelativeResize="0"/>
          <p:nvPr/>
        </p:nvPicPr>
        <p:blipFill>
          <a:blip r:embed="rId4">
            <a:alphaModFix/>
          </a:blip>
          <a:stretch>
            <a:fillRect/>
          </a:stretch>
        </p:blipFill>
        <p:spPr>
          <a:xfrm>
            <a:off x="311700" y="1127625"/>
            <a:ext cx="4577175" cy="2992200"/>
          </a:xfrm>
          <a:prstGeom prst="rect">
            <a:avLst/>
          </a:prstGeom>
          <a:noFill/>
          <a:ln>
            <a:noFill/>
          </a:ln>
        </p:spPr>
      </p:pic>
      <p:sp>
        <p:nvSpPr>
          <p:cNvPr id="2" name="Slide Number Placeholder 1">
            <a:extLst>
              <a:ext uri="{FF2B5EF4-FFF2-40B4-BE49-F238E27FC236}">
                <a16:creationId xmlns:a16="http://schemas.microsoft.com/office/drawing/2014/main" id="{8BA3C95A-16D0-493F-AD46-7902110ED7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1439987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500"/>
                                        <p:tgtEl>
                                          <p:spTgt spid="18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animEffect transition="in" filter="fade">
                                      <p:cBhvr>
                                        <p:cTn id="12" dur="500"/>
                                        <p:tgtEl>
                                          <p:spTgt spid="1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3"/>
                                        </p:tgtEl>
                                        <p:attrNameLst>
                                          <p:attrName>style.visibility</p:attrName>
                                        </p:attrNameLst>
                                      </p:cBhvr>
                                      <p:to>
                                        <p:strVal val="visible"/>
                                      </p:to>
                                    </p:set>
                                    <p:animEffect transition="in" filter="fade">
                                      <p:cBhvr>
                                        <p:cTn id="17" dur="5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 to OAuth 2.0</a:t>
            </a:r>
            <a:endParaRPr dirty="0"/>
          </a:p>
        </p:txBody>
      </p:sp>
      <p:sp>
        <p:nvSpPr>
          <p:cNvPr id="190" name="Google Shape;190;p2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333333"/>
              </a:buClr>
              <a:buSzPts val="1800"/>
              <a:buChar char="●"/>
            </a:pPr>
            <a:r>
              <a:rPr lang="en" dirty="0">
                <a:solidFill>
                  <a:srgbClr val="333333"/>
                </a:solidFill>
                <a:highlight>
                  <a:srgbClr val="FFFFFF"/>
                </a:highlight>
              </a:rPr>
              <a:t>Authorization framework.</a:t>
            </a:r>
            <a:endParaRPr dirty="0">
              <a:solidFill>
                <a:srgbClr val="333333"/>
              </a:solidFill>
              <a:highlight>
                <a:srgbClr val="FFFFFF"/>
              </a:highlight>
            </a:endParaRPr>
          </a:p>
          <a:p>
            <a:pPr marL="457200" lvl="0" indent="-342900" algn="l" rtl="0">
              <a:spcBef>
                <a:spcPts val="0"/>
              </a:spcBef>
              <a:spcAft>
                <a:spcPts val="0"/>
              </a:spcAft>
              <a:buClr>
                <a:srgbClr val="333333"/>
              </a:buClr>
              <a:buSzPts val="1800"/>
              <a:buChar char="●"/>
            </a:pPr>
            <a:r>
              <a:rPr lang="en" dirty="0">
                <a:solidFill>
                  <a:srgbClr val="333333"/>
                </a:solidFill>
                <a:highlight>
                  <a:srgbClr val="FFFFFF"/>
                </a:highlight>
              </a:rPr>
              <a:t>Enables applications to obtain limited access to user accounts on an HTTP service.</a:t>
            </a:r>
            <a:endParaRPr dirty="0">
              <a:solidFill>
                <a:srgbClr val="333333"/>
              </a:solidFill>
              <a:highlight>
                <a:srgbClr val="FFFFFF"/>
              </a:highlight>
            </a:endParaRPr>
          </a:p>
          <a:p>
            <a:pPr marL="457200" lvl="0" indent="-342900" algn="l" rtl="0">
              <a:spcBef>
                <a:spcPts val="0"/>
              </a:spcBef>
              <a:spcAft>
                <a:spcPts val="0"/>
              </a:spcAft>
              <a:buClr>
                <a:srgbClr val="333333"/>
              </a:buClr>
              <a:buSzPts val="1800"/>
              <a:buChar char="●"/>
            </a:pPr>
            <a:r>
              <a:rPr lang="en" dirty="0">
                <a:solidFill>
                  <a:srgbClr val="333333"/>
                </a:solidFill>
                <a:highlight>
                  <a:srgbClr val="FFFFFF"/>
                </a:highlight>
              </a:rPr>
              <a:t>Works by delegating user authentication to the service that hosts the user account, and authorizing third-party applications to access the user account.</a:t>
            </a:r>
            <a:endParaRPr dirty="0">
              <a:solidFill>
                <a:srgbClr val="333333"/>
              </a:solidFill>
              <a:highlight>
                <a:srgbClr val="FFFFFF"/>
              </a:highlight>
            </a:endParaRPr>
          </a:p>
          <a:p>
            <a:pPr marL="457200" lvl="0" indent="-342900" algn="l" rtl="0">
              <a:spcBef>
                <a:spcPts val="0"/>
              </a:spcBef>
              <a:spcAft>
                <a:spcPts val="0"/>
              </a:spcAft>
              <a:buClr>
                <a:srgbClr val="333333"/>
              </a:buClr>
              <a:buSzPts val="1800"/>
              <a:buChar char="●"/>
            </a:pPr>
            <a:r>
              <a:rPr lang="en" dirty="0">
                <a:solidFill>
                  <a:srgbClr val="333333"/>
                </a:solidFill>
                <a:highlight>
                  <a:srgbClr val="FFFFFF"/>
                </a:highlight>
              </a:rPr>
              <a:t>Provides authorization flows for web and desktop applications, and mobile devices.</a:t>
            </a:r>
            <a:endParaRPr sz="2400" dirty="0"/>
          </a:p>
        </p:txBody>
      </p:sp>
      <p:sp>
        <p:nvSpPr>
          <p:cNvPr id="2" name="Slide Number Placeholder 1">
            <a:extLst>
              <a:ext uri="{FF2B5EF4-FFF2-40B4-BE49-F238E27FC236}">
                <a16:creationId xmlns:a16="http://schemas.microsoft.com/office/drawing/2014/main" id="{A9F4ABA2-2108-4F1A-B21C-27CA2692D4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8067712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500"/>
                                        <p:tgtEl>
                                          <p:spTgt spid="1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0">
                                            <p:txEl>
                                              <p:pRg st="0" end="0"/>
                                            </p:txEl>
                                          </p:spTgt>
                                        </p:tgtEl>
                                        <p:attrNameLst>
                                          <p:attrName>style.visibility</p:attrName>
                                        </p:attrNameLst>
                                      </p:cBhvr>
                                      <p:to>
                                        <p:strVal val="visible"/>
                                      </p:to>
                                    </p:set>
                                    <p:animEffect transition="in" filter="fade">
                                      <p:cBhvr>
                                        <p:cTn id="12" dur="500"/>
                                        <p:tgtEl>
                                          <p:spTgt spid="19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0">
                                            <p:txEl>
                                              <p:pRg st="1" end="1"/>
                                            </p:txEl>
                                          </p:spTgt>
                                        </p:tgtEl>
                                        <p:attrNameLst>
                                          <p:attrName>style.visibility</p:attrName>
                                        </p:attrNameLst>
                                      </p:cBhvr>
                                      <p:to>
                                        <p:strVal val="visible"/>
                                      </p:to>
                                    </p:set>
                                    <p:animEffect transition="in" filter="fade">
                                      <p:cBhvr>
                                        <p:cTn id="17" dur="500"/>
                                        <p:tgtEl>
                                          <p:spTgt spid="19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0">
                                            <p:txEl>
                                              <p:pRg st="2" end="2"/>
                                            </p:txEl>
                                          </p:spTgt>
                                        </p:tgtEl>
                                        <p:attrNameLst>
                                          <p:attrName>style.visibility</p:attrName>
                                        </p:attrNameLst>
                                      </p:cBhvr>
                                      <p:to>
                                        <p:strVal val="visible"/>
                                      </p:to>
                                    </p:set>
                                    <p:animEffect transition="in" filter="fade">
                                      <p:cBhvr>
                                        <p:cTn id="22" dur="500"/>
                                        <p:tgtEl>
                                          <p:spTgt spid="19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0">
                                            <p:txEl>
                                              <p:pRg st="3" end="3"/>
                                            </p:txEl>
                                          </p:spTgt>
                                        </p:tgtEl>
                                        <p:attrNameLst>
                                          <p:attrName>style.visibility</p:attrName>
                                        </p:attrNameLst>
                                      </p:cBhvr>
                                      <p:to>
                                        <p:strVal val="visible"/>
                                      </p:to>
                                    </p:set>
                                    <p:animEffect transition="in" filter="fade">
                                      <p:cBhvr>
                                        <p:cTn id="27" dur="500"/>
                                        <p:tgtEl>
                                          <p:spTgt spid="1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 grpId="0"/>
      <p:bldP spid="19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Application Registration &amp; Roles</a:t>
            </a:r>
            <a:endParaRPr dirty="0"/>
          </a:p>
        </p:txBody>
      </p:sp>
      <p:sp>
        <p:nvSpPr>
          <p:cNvPr id="196" name="Google Shape;196;p29"/>
          <p:cNvSpPr txBox="1">
            <a:spLocks noGrp="1"/>
          </p:cNvSpPr>
          <p:nvPr>
            <p:ph type="body" idx="1"/>
          </p:nvPr>
        </p:nvSpPr>
        <p:spPr>
          <a:xfrm>
            <a:off x="311700" y="1017800"/>
            <a:ext cx="8730900" cy="2853600"/>
          </a:xfrm>
          <a:prstGeom prst="rect">
            <a:avLst/>
          </a:prstGeom>
        </p:spPr>
        <p:txBody>
          <a:bodyPr spcFirstLastPara="1" wrap="square" lIns="91425" tIns="91425" rIns="91425" bIns="91425" anchor="t" anchorCtr="0">
            <a:normAutofit/>
          </a:bodyPr>
          <a:lstStyle/>
          <a:p>
            <a:pPr marL="457200" marR="1028700" lvl="0" indent="-352865" algn="l" rtl="0">
              <a:lnSpc>
                <a:spcPct val="115000"/>
              </a:lnSpc>
              <a:spcBef>
                <a:spcPts val="0"/>
              </a:spcBef>
              <a:spcAft>
                <a:spcPts val="0"/>
              </a:spcAft>
              <a:buClr>
                <a:srgbClr val="333333"/>
              </a:buClr>
              <a:buSzPct val="100000"/>
              <a:buChar char="●"/>
            </a:pPr>
            <a:r>
              <a:rPr lang="en" sz="1900" dirty="0">
                <a:solidFill>
                  <a:srgbClr val="333333"/>
                </a:solidFill>
                <a:highlight>
                  <a:srgbClr val="FFFFFF"/>
                </a:highlight>
              </a:rPr>
              <a:t>Before using OAuth with an application, the application must be registered with the service. This is done through a registration form in the “developer” or “API” portion of the service’s website.</a:t>
            </a:r>
            <a:br>
              <a:rPr lang="en" sz="1900" dirty="0">
                <a:solidFill>
                  <a:srgbClr val="333333"/>
                </a:solidFill>
                <a:highlight>
                  <a:srgbClr val="FFFFFF"/>
                </a:highlight>
              </a:rPr>
            </a:br>
            <a:endParaRPr sz="1900" dirty="0">
              <a:solidFill>
                <a:srgbClr val="333333"/>
              </a:solidFill>
              <a:highlight>
                <a:srgbClr val="FFFFFF"/>
              </a:highlight>
            </a:endParaRPr>
          </a:p>
          <a:p>
            <a:pPr marL="457200" marR="1028700" lvl="0" indent="-352865" algn="l" rtl="0">
              <a:spcBef>
                <a:spcPts val="0"/>
              </a:spcBef>
              <a:spcAft>
                <a:spcPts val="0"/>
              </a:spcAft>
              <a:buClr>
                <a:srgbClr val="333333"/>
              </a:buClr>
              <a:buSzPct val="100000"/>
              <a:buChar char="●"/>
            </a:pPr>
            <a:r>
              <a:rPr lang="en" sz="1900" dirty="0">
                <a:solidFill>
                  <a:srgbClr val="333333"/>
                </a:solidFill>
                <a:highlight>
                  <a:srgbClr val="FFFFFF"/>
                </a:highlight>
              </a:rPr>
              <a:t>OAuth defines four roles:</a:t>
            </a:r>
            <a:br>
              <a:rPr lang="en" sz="1900" dirty="0">
                <a:solidFill>
                  <a:srgbClr val="333333"/>
                </a:solidFill>
                <a:highlight>
                  <a:srgbClr val="FFFFFF"/>
                </a:highlight>
              </a:rPr>
            </a:br>
            <a:r>
              <a:rPr lang="en" sz="1900" dirty="0">
                <a:solidFill>
                  <a:srgbClr val="333333"/>
                </a:solidFill>
                <a:highlight>
                  <a:srgbClr val="FFFFFF"/>
                </a:highlight>
              </a:rPr>
              <a:t>Resource Owner, Client, Resource Server, Authorization Server.</a:t>
            </a:r>
            <a:endParaRPr sz="1900" dirty="0">
              <a:solidFill>
                <a:srgbClr val="333333"/>
              </a:solidFill>
              <a:highlight>
                <a:srgbClr val="FFFFFF"/>
              </a:highlight>
            </a:endParaRPr>
          </a:p>
          <a:p>
            <a:pPr marL="0" lvl="0" indent="0" algn="l" rtl="0">
              <a:spcBef>
                <a:spcPts val="1700"/>
              </a:spcBef>
              <a:spcAft>
                <a:spcPts val="1200"/>
              </a:spcAft>
              <a:buNone/>
            </a:pPr>
            <a:endParaRPr dirty="0"/>
          </a:p>
        </p:txBody>
      </p:sp>
      <p:sp>
        <p:nvSpPr>
          <p:cNvPr id="2" name="Slide Number Placeholder 1">
            <a:extLst>
              <a:ext uri="{FF2B5EF4-FFF2-40B4-BE49-F238E27FC236}">
                <a16:creationId xmlns:a16="http://schemas.microsoft.com/office/drawing/2014/main" id="{3B824770-DD0A-4D31-B7B7-8457B44837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307976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fade">
                                      <p:cBhvr>
                                        <p:cTn id="7" dur="500"/>
                                        <p:tgtEl>
                                          <p:spTgt spid="1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6">
                                            <p:txEl>
                                              <p:pRg st="0" end="0"/>
                                            </p:txEl>
                                          </p:spTgt>
                                        </p:tgtEl>
                                        <p:attrNameLst>
                                          <p:attrName>style.visibility</p:attrName>
                                        </p:attrNameLst>
                                      </p:cBhvr>
                                      <p:to>
                                        <p:strVal val="visible"/>
                                      </p:to>
                                    </p:set>
                                    <p:animEffect transition="in" filter="fade">
                                      <p:cBhvr>
                                        <p:cTn id="12" dur="500"/>
                                        <p:tgtEl>
                                          <p:spTgt spid="19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6">
                                            <p:txEl>
                                              <p:pRg st="1" end="1"/>
                                            </p:txEl>
                                          </p:spTgt>
                                        </p:tgtEl>
                                        <p:attrNameLst>
                                          <p:attrName>style.visibility</p:attrName>
                                        </p:attrNameLst>
                                      </p:cBhvr>
                                      <p:to>
                                        <p:strVal val="visible"/>
                                      </p:to>
                                    </p:set>
                                    <p:animEffect transition="in" filter="fade">
                                      <p:cBhvr>
                                        <p:cTn id="17" dur="500"/>
                                        <p:tgtEl>
                                          <p:spTgt spid="19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P spid="19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30"/>
          <p:cNvPicPr preferRelativeResize="0"/>
          <p:nvPr/>
        </p:nvPicPr>
        <p:blipFill rotWithShape="1">
          <a:blip r:embed="rId3">
            <a:alphaModFix/>
          </a:blip>
          <a:srcRect l="3910" t="12526"/>
          <a:stretch/>
        </p:blipFill>
        <p:spPr>
          <a:xfrm>
            <a:off x="386525" y="926375"/>
            <a:ext cx="6069749" cy="3664050"/>
          </a:xfrm>
          <a:prstGeom prst="rect">
            <a:avLst/>
          </a:prstGeom>
          <a:noFill/>
          <a:ln>
            <a:noFill/>
          </a:ln>
        </p:spPr>
      </p:pic>
      <p:sp>
        <p:nvSpPr>
          <p:cNvPr id="202" name="Google Shape;202;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Abstract Protocol Flow</a:t>
            </a:r>
            <a:endParaRPr dirty="0"/>
          </a:p>
        </p:txBody>
      </p:sp>
      <p:sp>
        <p:nvSpPr>
          <p:cNvPr id="2" name="Slide Number Placeholder 1">
            <a:extLst>
              <a:ext uri="{FF2B5EF4-FFF2-40B4-BE49-F238E27FC236}">
                <a16:creationId xmlns:a16="http://schemas.microsoft.com/office/drawing/2014/main" id="{D750AB1D-FC83-4791-9200-8FFACDA324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40757108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fade">
                                      <p:cBhvr>
                                        <p:cTn id="7" dur="500"/>
                                        <p:tgtEl>
                                          <p:spTgt spid="2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1"/>
                                        </p:tgtEl>
                                        <p:attrNameLst>
                                          <p:attrName>style.visibility</p:attrName>
                                        </p:attrNameLst>
                                      </p:cBhvr>
                                      <p:to>
                                        <p:strVal val="visible"/>
                                      </p:to>
                                    </p:set>
                                    <p:animEffect transition="in" filter="fade">
                                      <p:cBhvr>
                                        <p:cTn id="12"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Authorization Grant Types</a:t>
            </a:r>
            <a:endParaRPr dirty="0"/>
          </a:p>
        </p:txBody>
      </p:sp>
      <p:sp>
        <p:nvSpPr>
          <p:cNvPr id="208" name="Google Shape;208;p31"/>
          <p:cNvSpPr txBox="1">
            <a:spLocks noGrp="1"/>
          </p:cNvSpPr>
          <p:nvPr>
            <p:ph type="body" idx="1"/>
          </p:nvPr>
        </p:nvSpPr>
        <p:spPr>
          <a:xfrm>
            <a:off x="311700" y="912550"/>
            <a:ext cx="8520600" cy="365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Authorization Code</a:t>
            </a:r>
            <a:br>
              <a:rPr lang="en" dirty="0"/>
            </a:br>
            <a:r>
              <a:rPr lang="en" dirty="0"/>
              <a:t>-  Most commonly used, redirection-based flow, through user agent.</a:t>
            </a:r>
            <a:br>
              <a:rPr lang="en" dirty="0"/>
            </a:br>
            <a:r>
              <a:rPr lang="en" dirty="0"/>
              <a:t>-  Client secret confidentiality can be maintained.</a:t>
            </a:r>
            <a:endParaRPr dirty="0"/>
          </a:p>
          <a:p>
            <a:pPr marL="457200" lvl="0" indent="-342900" algn="l" rtl="0">
              <a:spcBef>
                <a:spcPts val="0"/>
              </a:spcBef>
              <a:spcAft>
                <a:spcPts val="0"/>
              </a:spcAft>
              <a:buSzPts val="1800"/>
              <a:buChar char="●"/>
            </a:pPr>
            <a:r>
              <a:rPr lang="en" dirty="0"/>
              <a:t>Implicit</a:t>
            </a:r>
            <a:br>
              <a:rPr lang="en" dirty="0"/>
            </a:br>
            <a:r>
              <a:rPr lang="en" dirty="0"/>
              <a:t>-  Similar to above type but client secret confidentiality is not guaranteed.</a:t>
            </a:r>
            <a:endParaRPr dirty="0"/>
          </a:p>
          <a:p>
            <a:pPr marL="457200" lvl="0" indent="-342900" algn="l" rtl="0">
              <a:spcBef>
                <a:spcPts val="0"/>
              </a:spcBef>
              <a:spcAft>
                <a:spcPts val="0"/>
              </a:spcAft>
              <a:buSzPts val="1800"/>
              <a:buChar char="●"/>
            </a:pPr>
            <a:r>
              <a:rPr lang="en" sz="1950" dirty="0">
                <a:solidFill>
                  <a:srgbClr val="323232"/>
                </a:solidFill>
                <a:highlight>
                  <a:srgbClr val="FFFFFF"/>
                </a:highlight>
              </a:rPr>
              <a:t>Resource Owner Password Credentials</a:t>
            </a:r>
            <a:br>
              <a:rPr lang="en" sz="1950" dirty="0">
                <a:solidFill>
                  <a:srgbClr val="323232"/>
                </a:solidFill>
                <a:highlight>
                  <a:srgbClr val="FFFFFF"/>
                </a:highlight>
              </a:rPr>
            </a:br>
            <a:r>
              <a:rPr lang="en" sz="1950" dirty="0">
                <a:solidFill>
                  <a:srgbClr val="323232"/>
                </a:solidFill>
                <a:highlight>
                  <a:srgbClr val="FFFFFF"/>
                </a:highlight>
              </a:rPr>
              <a:t>-</a:t>
            </a:r>
            <a:r>
              <a:rPr lang="en" dirty="0"/>
              <a:t>  Used with trusted Applications, such as those owned by the service itself.</a:t>
            </a:r>
            <a:endParaRPr sz="1950" dirty="0">
              <a:solidFill>
                <a:srgbClr val="323232"/>
              </a:solidFill>
              <a:highlight>
                <a:srgbClr val="FFFFFF"/>
              </a:highlight>
            </a:endParaRPr>
          </a:p>
          <a:p>
            <a:pPr marL="457200" lvl="0" indent="-342900" algn="l" rtl="0">
              <a:spcBef>
                <a:spcPts val="0"/>
              </a:spcBef>
              <a:spcAft>
                <a:spcPts val="0"/>
              </a:spcAft>
              <a:buSzPts val="1800"/>
              <a:buChar char="●"/>
            </a:pPr>
            <a:r>
              <a:rPr lang="en" sz="1950" dirty="0">
                <a:solidFill>
                  <a:srgbClr val="323232"/>
                </a:solidFill>
                <a:highlight>
                  <a:srgbClr val="FFFFFF"/>
                </a:highlight>
              </a:rPr>
              <a:t>Client Credentials</a:t>
            </a:r>
            <a:br>
              <a:rPr lang="en" sz="1950" dirty="0">
                <a:solidFill>
                  <a:srgbClr val="323232"/>
                </a:solidFill>
                <a:highlight>
                  <a:srgbClr val="FFFFFF"/>
                </a:highlight>
              </a:rPr>
            </a:br>
            <a:r>
              <a:rPr lang="en" sz="1950" dirty="0">
                <a:solidFill>
                  <a:srgbClr val="323232"/>
                </a:solidFill>
                <a:highlight>
                  <a:srgbClr val="FFFFFF"/>
                </a:highlight>
              </a:rPr>
              <a:t>-  Provides an application a way to access its own service account.</a:t>
            </a:r>
            <a:endParaRPr dirty="0"/>
          </a:p>
        </p:txBody>
      </p:sp>
      <p:sp>
        <p:nvSpPr>
          <p:cNvPr id="2" name="Slide Number Placeholder 1">
            <a:extLst>
              <a:ext uri="{FF2B5EF4-FFF2-40B4-BE49-F238E27FC236}">
                <a16:creationId xmlns:a16="http://schemas.microsoft.com/office/drawing/2014/main" id="{BAD65106-BA0E-4605-8FA0-33A8B4A027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6688439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500"/>
                                        <p:tgtEl>
                                          <p:spTgt spid="2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8">
                                            <p:txEl>
                                              <p:pRg st="0" end="0"/>
                                            </p:txEl>
                                          </p:spTgt>
                                        </p:tgtEl>
                                        <p:attrNameLst>
                                          <p:attrName>style.visibility</p:attrName>
                                        </p:attrNameLst>
                                      </p:cBhvr>
                                      <p:to>
                                        <p:strVal val="visible"/>
                                      </p:to>
                                    </p:set>
                                    <p:animEffect transition="in" filter="fade">
                                      <p:cBhvr>
                                        <p:cTn id="12" dur="500"/>
                                        <p:tgtEl>
                                          <p:spTgt spid="2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8">
                                            <p:txEl>
                                              <p:pRg st="1" end="1"/>
                                            </p:txEl>
                                          </p:spTgt>
                                        </p:tgtEl>
                                        <p:attrNameLst>
                                          <p:attrName>style.visibility</p:attrName>
                                        </p:attrNameLst>
                                      </p:cBhvr>
                                      <p:to>
                                        <p:strVal val="visible"/>
                                      </p:to>
                                    </p:set>
                                    <p:animEffect transition="in" filter="fade">
                                      <p:cBhvr>
                                        <p:cTn id="17" dur="500"/>
                                        <p:tgtEl>
                                          <p:spTgt spid="20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8">
                                            <p:txEl>
                                              <p:pRg st="2" end="2"/>
                                            </p:txEl>
                                          </p:spTgt>
                                        </p:tgtEl>
                                        <p:attrNameLst>
                                          <p:attrName>style.visibility</p:attrName>
                                        </p:attrNameLst>
                                      </p:cBhvr>
                                      <p:to>
                                        <p:strVal val="visible"/>
                                      </p:to>
                                    </p:set>
                                    <p:animEffect transition="in" filter="fade">
                                      <p:cBhvr>
                                        <p:cTn id="22" dur="500"/>
                                        <p:tgtEl>
                                          <p:spTgt spid="20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8">
                                            <p:txEl>
                                              <p:pRg st="3" end="3"/>
                                            </p:txEl>
                                          </p:spTgt>
                                        </p:tgtEl>
                                        <p:attrNameLst>
                                          <p:attrName>style.visibility</p:attrName>
                                        </p:attrNameLst>
                                      </p:cBhvr>
                                      <p:to>
                                        <p:strVal val="visible"/>
                                      </p:to>
                                    </p:set>
                                    <p:animEffect transition="in" filter="fade">
                                      <p:cBhvr>
                                        <p:cTn id="27" dur="500"/>
                                        <p:tgtEl>
                                          <p:spTgt spid="2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p:bldP spid="20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KOTLIN : Basic Information</a:t>
            </a:r>
            <a:endParaRPr/>
          </a:p>
        </p:txBody>
      </p:sp>
      <p:sp>
        <p:nvSpPr>
          <p:cNvPr id="94" name="Google Shape;94;p14"/>
          <p:cNvSpPr txBox="1">
            <a:spLocks noGrp="1"/>
          </p:cNvSpPr>
          <p:nvPr>
            <p:ph type="body" idx="1"/>
          </p:nvPr>
        </p:nvSpPr>
        <p:spPr>
          <a:xfrm>
            <a:off x="311700" y="1260025"/>
            <a:ext cx="8520600" cy="33390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 dirty="0"/>
              <a:t>Cross-platform , statically typed, general-purpose programming language.</a:t>
            </a:r>
            <a:br>
              <a:rPr lang="en" dirty="0"/>
            </a:br>
            <a:endParaRPr dirty="0"/>
          </a:p>
          <a:p>
            <a:pPr marL="457200" lvl="0" indent="-342900" algn="l" rtl="0">
              <a:spcBef>
                <a:spcPts val="0"/>
              </a:spcBef>
              <a:spcAft>
                <a:spcPts val="0"/>
              </a:spcAft>
              <a:buSzPts val="1800"/>
              <a:buChar char="●"/>
            </a:pPr>
            <a:r>
              <a:rPr lang="en" dirty="0"/>
              <a:t>Interopate fully with Java &amp; complains with JVM.</a:t>
            </a:r>
            <a:br>
              <a:rPr lang="en" dirty="0"/>
            </a:br>
            <a:endParaRPr dirty="0"/>
          </a:p>
          <a:p>
            <a:pPr marL="457200" lvl="0" indent="-342900" algn="l" rtl="0">
              <a:spcBef>
                <a:spcPts val="0"/>
              </a:spcBef>
              <a:spcAft>
                <a:spcPts val="0"/>
              </a:spcAft>
              <a:buSzPts val="1800"/>
              <a:buChar char="●"/>
            </a:pPr>
            <a:r>
              <a:rPr lang="en" dirty="0"/>
              <a:t>Mainly targets JVM , but compiles to Javascript .</a:t>
            </a:r>
            <a:br>
              <a:rPr lang="en" dirty="0"/>
            </a:br>
            <a:endParaRPr dirty="0"/>
          </a:p>
          <a:p>
            <a:pPr marL="457200" lvl="0" indent="-342900" algn="l" rtl="0">
              <a:spcBef>
                <a:spcPts val="0"/>
              </a:spcBef>
              <a:spcAft>
                <a:spcPts val="0"/>
              </a:spcAft>
              <a:buSzPts val="1800"/>
              <a:buChar char="●"/>
            </a:pPr>
            <a:r>
              <a:rPr lang="en" dirty="0"/>
              <a:t>Inspired by : ​</a:t>
            </a:r>
            <a:endParaRPr dirty="0"/>
          </a:p>
          <a:p>
            <a:pPr marL="1079500" lvl="0" indent="-320675" algn="l" rtl="0">
              <a:spcBef>
                <a:spcPts val="0"/>
              </a:spcBef>
              <a:spcAft>
                <a:spcPts val="0"/>
              </a:spcAft>
              <a:buClr>
                <a:srgbClr val="000000"/>
              </a:buClr>
              <a:buSzPts val="1450"/>
              <a:buFont typeface="Arial"/>
              <a:buChar char="●"/>
            </a:pPr>
            <a:r>
              <a:rPr lang="en" dirty="0"/>
              <a:t>Java​</a:t>
            </a:r>
            <a:endParaRPr dirty="0"/>
          </a:p>
          <a:p>
            <a:pPr marL="1079500" lvl="0" indent="-320675" algn="l" rtl="0">
              <a:spcBef>
                <a:spcPts val="0"/>
              </a:spcBef>
              <a:spcAft>
                <a:spcPts val="0"/>
              </a:spcAft>
              <a:buClr>
                <a:srgbClr val="000000"/>
              </a:buClr>
              <a:buSzPts val="1450"/>
              <a:buFont typeface="Arial"/>
              <a:buChar char="●"/>
            </a:pPr>
            <a:r>
              <a:rPr lang="en" dirty="0"/>
              <a:t>C#​</a:t>
            </a:r>
            <a:endParaRPr dirty="0"/>
          </a:p>
          <a:p>
            <a:pPr marL="1079500" lvl="0" indent="-320675" algn="l" rtl="0">
              <a:spcBef>
                <a:spcPts val="0"/>
              </a:spcBef>
              <a:spcAft>
                <a:spcPts val="0"/>
              </a:spcAft>
              <a:buClr>
                <a:srgbClr val="000000"/>
              </a:buClr>
              <a:buSzPts val="1450"/>
              <a:buFont typeface="Arial"/>
              <a:buChar char="●"/>
            </a:pPr>
            <a:r>
              <a:rPr lang="en" dirty="0"/>
              <a:t>JavaScript​</a:t>
            </a:r>
            <a:endParaRPr dirty="0"/>
          </a:p>
          <a:p>
            <a:pPr marL="1079500" lvl="0" indent="-320675" algn="l" rtl="0">
              <a:spcBef>
                <a:spcPts val="0"/>
              </a:spcBef>
              <a:spcAft>
                <a:spcPts val="0"/>
              </a:spcAft>
              <a:buClr>
                <a:srgbClr val="000000"/>
              </a:buClr>
              <a:buSzPts val="1450"/>
              <a:buFont typeface="Arial"/>
              <a:buChar char="●"/>
            </a:pPr>
            <a:r>
              <a:rPr lang="en" dirty="0"/>
              <a:t>Scala​</a:t>
            </a:r>
            <a:endParaRPr dirty="0"/>
          </a:p>
          <a:p>
            <a:pPr marL="1079500" lvl="0" indent="-320675" algn="l" rtl="0">
              <a:spcBef>
                <a:spcPts val="0"/>
              </a:spcBef>
              <a:spcAft>
                <a:spcPts val="0"/>
              </a:spcAft>
              <a:buClr>
                <a:srgbClr val="000000"/>
              </a:buClr>
              <a:buSzPts val="1450"/>
              <a:buFont typeface="Arial"/>
              <a:buChar char="●"/>
            </a:pPr>
            <a:r>
              <a:rPr lang="en" dirty="0"/>
              <a:t>Groovy </a:t>
            </a:r>
            <a:endParaRPr dirty="0"/>
          </a:p>
        </p:txBody>
      </p:sp>
      <p:sp>
        <p:nvSpPr>
          <p:cNvPr id="2" name="Slide Number Placeholder 1">
            <a:extLst>
              <a:ext uri="{FF2B5EF4-FFF2-40B4-BE49-F238E27FC236}">
                <a16:creationId xmlns:a16="http://schemas.microsoft.com/office/drawing/2014/main" id="{465719E9-C81F-4712-8EC8-BDFF547340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3663255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
                                            <p:txEl>
                                              <p:pRg st="0" end="0"/>
                                            </p:txEl>
                                          </p:spTgt>
                                        </p:tgtEl>
                                        <p:attrNameLst>
                                          <p:attrName>style.visibility</p:attrName>
                                        </p:attrNameLst>
                                      </p:cBhvr>
                                      <p:to>
                                        <p:strVal val="visible"/>
                                      </p:to>
                                    </p:set>
                                    <p:animEffect transition="in" filter="fade">
                                      <p:cBhvr>
                                        <p:cTn id="10" dur="500"/>
                                        <p:tgtEl>
                                          <p:spTgt spid="9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4">
                                            <p:txEl>
                                              <p:pRg st="1" end="1"/>
                                            </p:txEl>
                                          </p:spTgt>
                                        </p:tgtEl>
                                        <p:attrNameLst>
                                          <p:attrName>style.visibility</p:attrName>
                                        </p:attrNameLst>
                                      </p:cBhvr>
                                      <p:to>
                                        <p:strVal val="visible"/>
                                      </p:to>
                                    </p:set>
                                    <p:animEffect transition="in" filter="fade">
                                      <p:cBhvr>
                                        <p:cTn id="15" dur="500"/>
                                        <p:tgtEl>
                                          <p:spTgt spid="9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4">
                                            <p:txEl>
                                              <p:pRg st="2" end="2"/>
                                            </p:txEl>
                                          </p:spTgt>
                                        </p:tgtEl>
                                        <p:attrNameLst>
                                          <p:attrName>style.visibility</p:attrName>
                                        </p:attrNameLst>
                                      </p:cBhvr>
                                      <p:to>
                                        <p:strVal val="visible"/>
                                      </p:to>
                                    </p:set>
                                    <p:animEffect transition="in" filter="fade">
                                      <p:cBhvr>
                                        <p:cTn id="20" dur="500"/>
                                        <p:tgtEl>
                                          <p:spTgt spid="9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4">
                                            <p:txEl>
                                              <p:pRg st="3" end="3"/>
                                            </p:txEl>
                                          </p:spTgt>
                                        </p:tgtEl>
                                        <p:attrNameLst>
                                          <p:attrName>style.visibility</p:attrName>
                                        </p:attrNameLst>
                                      </p:cBhvr>
                                      <p:to>
                                        <p:strVal val="visible"/>
                                      </p:to>
                                    </p:set>
                                    <p:animEffect transition="in" filter="fade">
                                      <p:cBhvr>
                                        <p:cTn id="25" dur="500"/>
                                        <p:tgtEl>
                                          <p:spTgt spid="9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4">
                                            <p:txEl>
                                              <p:pRg st="4" end="4"/>
                                            </p:txEl>
                                          </p:spTgt>
                                        </p:tgtEl>
                                        <p:attrNameLst>
                                          <p:attrName>style.visibility</p:attrName>
                                        </p:attrNameLst>
                                      </p:cBhvr>
                                      <p:to>
                                        <p:strVal val="visible"/>
                                      </p:to>
                                    </p:set>
                                    <p:animEffect transition="in" filter="fade">
                                      <p:cBhvr>
                                        <p:cTn id="30" dur="500"/>
                                        <p:tgtEl>
                                          <p:spTgt spid="9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4">
                                            <p:txEl>
                                              <p:pRg st="5" end="5"/>
                                            </p:txEl>
                                          </p:spTgt>
                                        </p:tgtEl>
                                        <p:attrNameLst>
                                          <p:attrName>style.visibility</p:attrName>
                                        </p:attrNameLst>
                                      </p:cBhvr>
                                      <p:to>
                                        <p:strVal val="visible"/>
                                      </p:to>
                                    </p:set>
                                    <p:animEffect transition="in" filter="fade">
                                      <p:cBhvr>
                                        <p:cTn id="35" dur="500"/>
                                        <p:tgtEl>
                                          <p:spTgt spid="9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4">
                                            <p:txEl>
                                              <p:pRg st="6" end="6"/>
                                            </p:txEl>
                                          </p:spTgt>
                                        </p:tgtEl>
                                        <p:attrNameLst>
                                          <p:attrName>style.visibility</p:attrName>
                                        </p:attrNameLst>
                                      </p:cBhvr>
                                      <p:to>
                                        <p:strVal val="visible"/>
                                      </p:to>
                                    </p:set>
                                    <p:animEffect transition="in" filter="fade">
                                      <p:cBhvr>
                                        <p:cTn id="40" dur="500"/>
                                        <p:tgtEl>
                                          <p:spTgt spid="9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4">
                                            <p:txEl>
                                              <p:pRg st="7" end="7"/>
                                            </p:txEl>
                                          </p:spTgt>
                                        </p:tgtEl>
                                        <p:attrNameLst>
                                          <p:attrName>style.visibility</p:attrName>
                                        </p:attrNameLst>
                                      </p:cBhvr>
                                      <p:to>
                                        <p:strVal val="visible"/>
                                      </p:to>
                                    </p:set>
                                    <p:animEffect transition="in" filter="fade">
                                      <p:cBhvr>
                                        <p:cTn id="45" dur="500"/>
                                        <p:tgtEl>
                                          <p:spTgt spid="94">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94">
                                            <p:txEl>
                                              <p:pRg st="8" end="8"/>
                                            </p:txEl>
                                          </p:spTgt>
                                        </p:tgtEl>
                                        <p:attrNameLst>
                                          <p:attrName>style.visibility</p:attrName>
                                        </p:attrNameLst>
                                      </p:cBhvr>
                                      <p:to>
                                        <p:strVal val="visible"/>
                                      </p:to>
                                    </p:set>
                                    <p:animEffect transition="in" filter="fade">
                                      <p:cBhvr>
                                        <p:cTn id="50" dur="500"/>
                                        <p:tgtEl>
                                          <p:spTgt spid="94">
                                            <p:txEl>
                                              <p:pRg st="8" end="8"/>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fade">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KOTLIN: OAUTH2 Implementation</a:t>
            </a:r>
            <a:endParaRPr dirty="0"/>
          </a:p>
        </p:txBody>
      </p:sp>
      <p:sp>
        <p:nvSpPr>
          <p:cNvPr id="234" name="Google Shape;234;p32"/>
          <p:cNvSpPr txBox="1">
            <a:spLocks noGrp="1"/>
          </p:cNvSpPr>
          <p:nvPr>
            <p:ph type="body" idx="1"/>
          </p:nvPr>
        </p:nvSpPr>
        <p:spPr>
          <a:xfrm>
            <a:off x="311700" y="1188975"/>
            <a:ext cx="5803200" cy="3339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To begin using OAuth2, you need to know a few things about the API you're trying to access:</a:t>
            </a:r>
            <a:endParaRPr dirty="0"/>
          </a:p>
          <a:p>
            <a:pPr marL="457200" lvl="0" indent="-325755" algn="l" rtl="0">
              <a:lnSpc>
                <a:spcPct val="100000"/>
              </a:lnSpc>
              <a:spcBef>
                <a:spcPts val="1200"/>
              </a:spcBef>
              <a:spcAft>
                <a:spcPts val="0"/>
              </a:spcAft>
              <a:buSzPct val="100000"/>
              <a:buChar char="●"/>
            </a:pPr>
            <a:r>
              <a:rPr lang="en" dirty="0"/>
              <a:t>The url of the service you want to access.</a:t>
            </a:r>
            <a:endParaRPr dirty="0"/>
          </a:p>
          <a:p>
            <a:pPr marL="0" lvl="0" indent="0" algn="l" rtl="0">
              <a:lnSpc>
                <a:spcPct val="100000"/>
              </a:lnSpc>
              <a:spcBef>
                <a:spcPts val="0"/>
              </a:spcBef>
              <a:spcAft>
                <a:spcPts val="0"/>
              </a:spcAft>
              <a:buNone/>
            </a:pPr>
            <a:endParaRPr dirty="0"/>
          </a:p>
          <a:p>
            <a:pPr marL="457200" lvl="0" indent="-325755" algn="l" rtl="0">
              <a:lnSpc>
                <a:spcPct val="100000"/>
              </a:lnSpc>
              <a:spcBef>
                <a:spcPts val="0"/>
              </a:spcBef>
              <a:spcAft>
                <a:spcPts val="0"/>
              </a:spcAft>
              <a:buSzPct val="100000"/>
              <a:buChar char="●"/>
            </a:pPr>
            <a:r>
              <a:rPr lang="en" dirty="0"/>
              <a:t>The auth scope, which is a string that defines the specific type of access your app is asking for. For instance, the auth scope for read-only access to Google Tasks is View your tasks, while the auth scope for read-write access to Google Tasks is Manage your tasks.</a:t>
            </a:r>
            <a:endParaRPr dirty="0"/>
          </a:p>
          <a:p>
            <a:pPr marL="457200" lvl="0" indent="0" algn="l" rtl="0">
              <a:lnSpc>
                <a:spcPct val="100000"/>
              </a:lnSpc>
              <a:spcBef>
                <a:spcPts val="0"/>
              </a:spcBef>
              <a:spcAft>
                <a:spcPts val="0"/>
              </a:spcAft>
              <a:buNone/>
            </a:pPr>
            <a:endParaRPr dirty="0"/>
          </a:p>
          <a:p>
            <a:pPr marL="457200" lvl="0" indent="-325755" algn="l" rtl="0">
              <a:lnSpc>
                <a:spcPct val="100000"/>
              </a:lnSpc>
              <a:spcBef>
                <a:spcPts val="0"/>
              </a:spcBef>
              <a:spcAft>
                <a:spcPts val="0"/>
              </a:spcAft>
              <a:buSzPct val="100000"/>
              <a:buChar char="●"/>
            </a:pPr>
            <a:r>
              <a:rPr lang="en" dirty="0"/>
              <a:t>A client id and client secret, which are strings that identify your app to the service. You need to obtain these strings directly from the service owner. Google has a self-service system for obtaining client ids and secrets.</a:t>
            </a:r>
            <a:endParaRPr dirty="0"/>
          </a:p>
        </p:txBody>
      </p:sp>
      <p:pic>
        <p:nvPicPr>
          <p:cNvPr id="235" name="Google Shape;235;p32"/>
          <p:cNvPicPr preferRelativeResize="0"/>
          <p:nvPr/>
        </p:nvPicPr>
        <p:blipFill>
          <a:blip r:embed="rId3">
            <a:alphaModFix/>
          </a:blip>
          <a:stretch>
            <a:fillRect/>
          </a:stretch>
        </p:blipFill>
        <p:spPr>
          <a:xfrm>
            <a:off x="6268194" y="713900"/>
            <a:ext cx="2672351" cy="3615250"/>
          </a:xfrm>
          <a:prstGeom prst="rect">
            <a:avLst/>
          </a:prstGeom>
          <a:noFill/>
          <a:ln>
            <a:noFill/>
          </a:ln>
        </p:spPr>
      </p:pic>
      <p:sp>
        <p:nvSpPr>
          <p:cNvPr id="236" name="Google Shape;236;p3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500"/>
                                        <p:tgtEl>
                                          <p:spTgt spid="2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3"/>
                                        </p:tgtEl>
                                        <p:attrNameLst>
                                          <p:attrName>style.visibility</p:attrName>
                                        </p:attrNameLst>
                                      </p:cBhvr>
                                      <p:to>
                                        <p:strVal val="visible"/>
                                      </p:to>
                                    </p:set>
                                    <p:animEffect transition="in" filter="fade">
                                      <p:cBhvr>
                                        <p:cTn id="12" dur="500"/>
                                        <p:tgtEl>
                                          <p:spTgt spid="2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4">
                                            <p:txEl>
                                              <p:pRg st="0" end="0"/>
                                            </p:txEl>
                                          </p:spTgt>
                                        </p:tgtEl>
                                        <p:attrNameLst>
                                          <p:attrName>style.visibility</p:attrName>
                                        </p:attrNameLst>
                                      </p:cBhvr>
                                      <p:to>
                                        <p:strVal val="visible"/>
                                      </p:to>
                                    </p:set>
                                    <p:animEffect transition="in" filter="fade">
                                      <p:cBhvr>
                                        <p:cTn id="17" dur="500"/>
                                        <p:tgtEl>
                                          <p:spTgt spid="23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4">
                                            <p:txEl>
                                              <p:pRg st="1" end="1"/>
                                            </p:txEl>
                                          </p:spTgt>
                                        </p:tgtEl>
                                        <p:attrNameLst>
                                          <p:attrName>style.visibility</p:attrName>
                                        </p:attrNameLst>
                                      </p:cBhvr>
                                      <p:to>
                                        <p:strVal val="visible"/>
                                      </p:to>
                                    </p:set>
                                    <p:animEffect transition="in" filter="fade">
                                      <p:cBhvr>
                                        <p:cTn id="22" dur="500"/>
                                        <p:tgtEl>
                                          <p:spTgt spid="23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4">
                                            <p:txEl>
                                              <p:pRg st="3" end="3"/>
                                            </p:txEl>
                                          </p:spTgt>
                                        </p:tgtEl>
                                        <p:attrNameLst>
                                          <p:attrName>style.visibility</p:attrName>
                                        </p:attrNameLst>
                                      </p:cBhvr>
                                      <p:to>
                                        <p:strVal val="visible"/>
                                      </p:to>
                                    </p:set>
                                    <p:animEffect transition="in" filter="fade">
                                      <p:cBhvr>
                                        <p:cTn id="27" dur="500"/>
                                        <p:tgtEl>
                                          <p:spTgt spid="23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4">
                                            <p:txEl>
                                              <p:pRg st="5" end="5"/>
                                            </p:txEl>
                                          </p:spTgt>
                                        </p:tgtEl>
                                        <p:attrNameLst>
                                          <p:attrName>style.visibility</p:attrName>
                                        </p:attrNameLst>
                                      </p:cBhvr>
                                      <p:to>
                                        <p:strVal val="visible"/>
                                      </p:to>
                                    </p:set>
                                    <p:animEffect transition="in" filter="fade">
                                      <p:cBhvr>
                                        <p:cTn id="32" dur="500"/>
                                        <p:tgtEl>
                                          <p:spTgt spid="23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p:bldP spid="23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KOTLIN: OAUTH2 Implementation - Permissions  </a:t>
            </a:r>
            <a:endParaRPr dirty="0"/>
          </a:p>
        </p:txBody>
      </p:sp>
      <p:sp>
        <p:nvSpPr>
          <p:cNvPr id="242" name="Google Shape;242;p3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700" b="1" u="sng" dirty="0">
                <a:solidFill>
                  <a:schemeClr val="dk1"/>
                </a:solidFill>
                <a:highlight>
                  <a:srgbClr val="FFFFFF"/>
                </a:highlight>
                <a:latin typeface="Arial"/>
                <a:ea typeface="Arial"/>
                <a:cs typeface="Arial"/>
                <a:sym typeface="Arial"/>
              </a:rPr>
              <a:t>Request the internet permission</a:t>
            </a:r>
            <a:endParaRPr sz="1700" b="1" u="sng" dirty="0">
              <a:solidFill>
                <a:schemeClr val="dk1"/>
              </a:solidFill>
              <a:highlight>
                <a:srgbClr val="FFFFFF"/>
              </a:highlight>
              <a:latin typeface="Arial"/>
              <a:ea typeface="Arial"/>
              <a:cs typeface="Arial"/>
              <a:sym typeface="Arial"/>
            </a:endParaRPr>
          </a:p>
          <a:p>
            <a:pPr marL="0" lvl="0" indent="0" algn="l" rtl="0">
              <a:spcBef>
                <a:spcPts val="1200"/>
              </a:spcBef>
              <a:spcAft>
                <a:spcPts val="0"/>
              </a:spcAft>
              <a:buNone/>
            </a:pPr>
            <a:r>
              <a:rPr lang="en" dirty="0">
                <a:solidFill>
                  <a:srgbClr val="202124"/>
                </a:solidFill>
                <a:highlight>
                  <a:srgbClr val="FFFFFF"/>
                </a:highlight>
                <a:latin typeface="Arial"/>
                <a:ea typeface="Arial"/>
                <a:cs typeface="Arial"/>
                <a:sym typeface="Arial"/>
              </a:rPr>
              <a:t>For apps targeting Android 6.0 (API level 23) and higher, the getAuthToken() method itself doesn't require any permissions. To perform operations on the token, however, you need to add the INTERNET permission to your manifest file.</a:t>
            </a:r>
            <a:endParaRPr dirty="0">
              <a:solidFill>
                <a:srgbClr val="202124"/>
              </a:solidFill>
              <a:highlight>
                <a:srgbClr val="FFFFFF"/>
              </a:highlight>
              <a:latin typeface="Arial"/>
              <a:ea typeface="Arial"/>
              <a:cs typeface="Arial"/>
              <a:sym typeface="Arial"/>
            </a:endParaRPr>
          </a:p>
          <a:p>
            <a:pPr marL="0" lvl="0" indent="0" algn="l" rtl="0">
              <a:spcBef>
                <a:spcPts val="1200"/>
              </a:spcBef>
              <a:spcAft>
                <a:spcPts val="0"/>
              </a:spcAft>
              <a:buNone/>
            </a:pPr>
            <a:endParaRPr sz="1700" b="1" dirty="0">
              <a:solidFill>
                <a:srgbClr val="202124"/>
              </a:solidFill>
              <a:highlight>
                <a:srgbClr val="FFFFFF"/>
              </a:highlight>
              <a:latin typeface="Arial"/>
              <a:ea typeface="Arial"/>
              <a:cs typeface="Arial"/>
              <a:sym typeface="Arial"/>
            </a:endParaRPr>
          </a:p>
          <a:p>
            <a:pPr marL="0" lvl="0" indent="0" algn="l" rtl="0">
              <a:spcBef>
                <a:spcPts val="1200"/>
              </a:spcBef>
              <a:spcAft>
                <a:spcPts val="1200"/>
              </a:spcAft>
              <a:buNone/>
            </a:pPr>
            <a:endParaRPr dirty="0"/>
          </a:p>
        </p:txBody>
      </p:sp>
      <p:pic>
        <p:nvPicPr>
          <p:cNvPr id="243" name="Google Shape;243;p33"/>
          <p:cNvPicPr preferRelativeResize="0"/>
          <p:nvPr/>
        </p:nvPicPr>
        <p:blipFill>
          <a:blip r:embed="rId3">
            <a:alphaModFix/>
          </a:blip>
          <a:stretch>
            <a:fillRect/>
          </a:stretch>
        </p:blipFill>
        <p:spPr>
          <a:xfrm>
            <a:off x="481275" y="2921613"/>
            <a:ext cx="6381750" cy="1171575"/>
          </a:xfrm>
          <a:prstGeom prst="rect">
            <a:avLst/>
          </a:prstGeom>
          <a:noFill/>
          <a:ln>
            <a:noFill/>
          </a:ln>
        </p:spPr>
      </p:pic>
      <p:sp>
        <p:nvSpPr>
          <p:cNvPr id="244" name="Google Shape;244;p3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1"/>
                                        </p:tgtEl>
                                        <p:attrNameLst>
                                          <p:attrName>style.visibility</p:attrName>
                                        </p:attrNameLst>
                                      </p:cBhvr>
                                      <p:to>
                                        <p:strVal val="visible"/>
                                      </p:to>
                                    </p:set>
                                    <p:animEffect transition="in" filter="fade">
                                      <p:cBhvr>
                                        <p:cTn id="7" dur="500"/>
                                        <p:tgtEl>
                                          <p:spTgt spid="2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2">
                                            <p:txEl>
                                              <p:pRg st="0" end="0"/>
                                            </p:txEl>
                                          </p:spTgt>
                                        </p:tgtEl>
                                        <p:attrNameLst>
                                          <p:attrName>style.visibility</p:attrName>
                                        </p:attrNameLst>
                                      </p:cBhvr>
                                      <p:to>
                                        <p:strVal val="visible"/>
                                      </p:to>
                                    </p:set>
                                    <p:animEffect transition="in" filter="fade">
                                      <p:cBhvr>
                                        <p:cTn id="12" dur="500"/>
                                        <p:tgtEl>
                                          <p:spTgt spid="2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2">
                                            <p:txEl>
                                              <p:pRg st="1" end="1"/>
                                            </p:txEl>
                                          </p:spTgt>
                                        </p:tgtEl>
                                        <p:attrNameLst>
                                          <p:attrName>style.visibility</p:attrName>
                                        </p:attrNameLst>
                                      </p:cBhvr>
                                      <p:to>
                                        <p:strVal val="visible"/>
                                      </p:to>
                                    </p:set>
                                    <p:animEffect transition="in" filter="fade">
                                      <p:cBhvr>
                                        <p:cTn id="17" dur="500"/>
                                        <p:tgtEl>
                                          <p:spTgt spid="2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p:bldP spid="24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txBox="1">
            <a:spLocks noGrp="1"/>
          </p:cNvSpPr>
          <p:nvPr>
            <p:ph type="title"/>
          </p:nvPr>
        </p:nvSpPr>
        <p:spPr>
          <a:xfrm>
            <a:off x="261694" y="452862"/>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KOTLIN: OAUTH2 Implementation - Request Token</a:t>
            </a:r>
            <a:endParaRPr dirty="0"/>
          </a:p>
        </p:txBody>
      </p:sp>
      <p:sp>
        <p:nvSpPr>
          <p:cNvPr id="250" name="Google Shape;250;p34"/>
          <p:cNvSpPr txBox="1">
            <a:spLocks noGrp="1"/>
          </p:cNvSpPr>
          <p:nvPr>
            <p:ph type="body" idx="1"/>
          </p:nvPr>
        </p:nvSpPr>
        <p:spPr>
          <a:xfrm>
            <a:off x="311700" y="2571750"/>
            <a:ext cx="8520600" cy="477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200" dirty="0"/>
              <a:t>OnTokenAcquired is a class that implements </a:t>
            </a:r>
            <a:r>
              <a:rPr lang="en" sz="1200" dirty="0">
                <a:uFill>
                  <a:noFill/>
                </a:uFill>
                <a:hlinkClick r:id="rId3"/>
              </a:rPr>
              <a:t>AccountManagerCallback</a:t>
            </a:r>
            <a:r>
              <a:rPr lang="en" sz="1200" dirty="0"/>
              <a:t>. </a:t>
            </a:r>
            <a:r>
              <a:rPr lang="en" sz="1200" dirty="0">
                <a:uFill>
                  <a:noFill/>
                </a:uFill>
                <a:hlinkClick r:id="rId4"/>
              </a:rPr>
              <a:t>AccountManager</a:t>
            </a:r>
            <a:r>
              <a:rPr lang="en" sz="1200" dirty="0"/>
              <a:t> calls </a:t>
            </a:r>
            <a:r>
              <a:rPr lang="en" sz="1200" dirty="0">
                <a:uFill>
                  <a:noFill/>
                </a:uFill>
                <a:hlinkClick r:id="rId5"/>
              </a:rPr>
              <a:t>run()</a:t>
            </a:r>
            <a:r>
              <a:rPr lang="en" sz="1200" dirty="0"/>
              <a:t> on OnTokenAcquired with an </a:t>
            </a:r>
            <a:r>
              <a:rPr lang="en" sz="1200" dirty="0">
                <a:uFill>
                  <a:noFill/>
                </a:uFill>
                <a:hlinkClick r:id="rId6"/>
              </a:rPr>
              <a:t>AccountManagerFuture</a:t>
            </a:r>
            <a:r>
              <a:rPr lang="en" sz="1200" dirty="0"/>
              <a:t> that contains a </a:t>
            </a:r>
            <a:r>
              <a:rPr lang="en" sz="1200" dirty="0">
                <a:uFill>
                  <a:noFill/>
                </a:uFill>
                <a:hlinkClick r:id="rId7"/>
              </a:rPr>
              <a:t>Bundle</a:t>
            </a:r>
            <a:r>
              <a:rPr lang="en" sz="1200" dirty="0"/>
              <a:t>. If the call succeeded, the token is inside the </a:t>
            </a:r>
            <a:r>
              <a:rPr lang="en" sz="1200" dirty="0">
                <a:uFill>
                  <a:noFill/>
                </a:uFill>
                <a:hlinkClick r:id="rId7"/>
              </a:rPr>
              <a:t>Bundle</a:t>
            </a:r>
            <a:r>
              <a:rPr lang="en" sz="1200" dirty="0">
                <a:solidFill>
                  <a:srgbClr val="202124"/>
                </a:solidFill>
                <a:highlight>
                  <a:srgbClr val="FFFFFF"/>
                </a:highlight>
              </a:rPr>
              <a:t>.</a:t>
            </a:r>
            <a:endParaRPr sz="1200" dirty="0">
              <a:solidFill>
                <a:srgbClr val="202124"/>
              </a:solidFill>
              <a:highlight>
                <a:srgbClr val="FFFFFF"/>
              </a:highlight>
            </a:endParaRPr>
          </a:p>
        </p:txBody>
      </p:sp>
      <p:pic>
        <p:nvPicPr>
          <p:cNvPr id="251" name="Google Shape;251;p34"/>
          <p:cNvPicPr preferRelativeResize="0"/>
          <p:nvPr/>
        </p:nvPicPr>
        <p:blipFill>
          <a:blip r:embed="rId8">
            <a:alphaModFix/>
          </a:blip>
          <a:stretch>
            <a:fillRect/>
          </a:stretch>
        </p:blipFill>
        <p:spPr>
          <a:xfrm>
            <a:off x="361706" y="992820"/>
            <a:ext cx="5485481" cy="1652100"/>
          </a:xfrm>
          <a:prstGeom prst="rect">
            <a:avLst/>
          </a:prstGeom>
          <a:noFill/>
          <a:ln>
            <a:noFill/>
          </a:ln>
        </p:spPr>
      </p:pic>
      <p:pic>
        <p:nvPicPr>
          <p:cNvPr id="252" name="Google Shape;252;p34"/>
          <p:cNvPicPr preferRelativeResize="0"/>
          <p:nvPr/>
        </p:nvPicPr>
        <p:blipFill>
          <a:blip r:embed="rId9">
            <a:alphaModFix/>
          </a:blip>
          <a:stretch>
            <a:fillRect/>
          </a:stretch>
        </p:blipFill>
        <p:spPr>
          <a:xfrm>
            <a:off x="311700" y="3213712"/>
            <a:ext cx="5857776" cy="1823975"/>
          </a:xfrm>
          <a:prstGeom prst="rect">
            <a:avLst/>
          </a:prstGeom>
          <a:noFill/>
          <a:ln>
            <a:noFill/>
          </a:ln>
        </p:spPr>
      </p:pic>
      <p:sp>
        <p:nvSpPr>
          <p:cNvPr id="253" name="Google Shape;253;p3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Effect transition="in" filter="fade">
                                      <p:cBhvr>
                                        <p:cTn id="7" dur="500"/>
                                        <p:tgtEl>
                                          <p:spTgt spid="251"/>
                                        </p:tgtEl>
                                      </p:cBhvr>
                                    </p:animEffect>
                                  </p:childTnLst>
                                </p:cTn>
                              </p:par>
                              <p:par>
                                <p:cTn id="8" presetID="10" presetClass="entr" presetSubtype="0" fill="hold" nodeType="withEffect">
                                  <p:stCondLst>
                                    <p:cond delay="0"/>
                                  </p:stCondLst>
                                  <p:childTnLst>
                                    <p:set>
                                      <p:cBhvr>
                                        <p:cTn id="9" dur="1" fill="hold">
                                          <p:stCondLst>
                                            <p:cond delay="0"/>
                                          </p:stCondLst>
                                        </p:cTn>
                                        <p:tgtEl>
                                          <p:spTgt spid="252"/>
                                        </p:tgtEl>
                                        <p:attrNameLst>
                                          <p:attrName>style.visibility</p:attrName>
                                        </p:attrNameLst>
                                      </p:cBhvr>
                                      <p:to>
                                        <p:strVal val="visible"/>
                                      </p:to>
                                    </p:set>
                                    <p:animEffect transition="in" filter="fade">
                                      <p:cBhvr>
                                        <p:cTn id="10" dur="500"/>
                                        <p:tgtEl>
                                          <p:spTgt spid="25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9"/>
                                        </p:tgtEl>
                                        <p:attrNameLst>
                                          <p:attrName>style.visibility</p:attrName>
                                        </p:attrNameLst>
                                      </p:cBhvr>
                                      <p:to>
                                        <p:strVal val="visible"/>
                                      </p:to>
                                    </p:set>
                                    <p:animEffect transition="in" filter="fade">
                                      <p:cBhvr>
                                        <p:cTn id="15" dur="500"/>
                                        <p:tgtEl>
                                          <p:spTgt spid="24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0">
                                            <p:txEl>
                                              <p:pRg st="0" end="0"/>
                                            </p:txEl>
                                          </p:spTgt>
                                        </p:tgtEl>
                                        <p:attrNameLst>
                                          <p:attrName>style.visibility</p:attrName>
                                        </p:attrNameLst>
                                      </p:cBhvr>
                                      <p:to>
                                        <p:strVal val="visible"/>
                                      </p:to>
                                    </p:set>
                                    <p:animEffect transition="in" filter="fade">
                                      <p:cBhvr>
                                        <p:cTn id="20" dur="500"/>
                                        <p:tgtEl>
                                          <p:spTgt spid="2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 grpId="0"/>
      <p:bldP spid="25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ts val="990"/>
              <a:buNone/>
            </a:pPr>
            <a:r>
              <a:rPr lang="en" sz="2600" dirty="0"/>
              <a:t>KOTLIN: OAUTH2 Implementation - Request Token Again</a:t>
            </a:r>
            <a:endParaRPr sz="2600" dirty="0"/>
          </a:p>
        </p:txBody>
      </p:sp>
      <p:sp>
        <p:nvSpPr>
          <p:cNvPr id="259" name="Google Shape;259;p35"/>
          <p:cNvSpPr txBox="1">
            <a:spLocks noGrp="1"/>
          </p:cNvSpPr>
          <p:nvPr>
            <p:ph type="body" idx="1"/>
          </p:nvPr>
        </p:nvSpPr>
        <p:spPr>
          <a:xfrm>
            <a:off x="357725" y="1017800"/>
            <a:ext cx="8520600" cy="33390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dirty="0"/>
              <a:t>Your first request for an auth token might fail for several reasons:</a:t>
            </a:r>
            <a:endParaRPr dirty="0"/>
          </a:p>
          <a:p>
            <a:pPr marL="0" lvl="0" indent="0" algn="l" rtl="0">
              <a:lnSpc>
                <a:spcPct val="100000"/>
              </a:lnSpc>
              <a:spcBef>
                <a:spcPts val="0"/>
              </a:spcBef>
              <a:spcAft>
                <a:spcPts val="0"/>
              </a:spcAft>
              <a:buNone/>
            </a:pPr>
            <a:endParaRPr dirty="0"/>
          </a:p>
          <a:p>
            <a:pPr marL="457200" lvl="0" indent="-342900" algn="l" rtl="0">
              <a:lnSpc>
                <a:spcPct val="200000"/>
              </a:lnSpc>
              <a:spcBef>
                <a:spcPts val="0"/>
              </a:spcBef>
              <a:spcAft>
                <a:spcPts val="0"/>
              </a:spcAft>
              <a:buSzPts val="1800"/>
              <a:buChar char="●"/>
            </a:pPr>
            <a:r>
              <a:rPr lang="en" dirty="0"/>
              <a:t>An error in the device or network caused AccountManager to fail.</a:t>
            </a:r>
            <a:endParaRPr dirty="0"/>
          </a:p>
          <a:p>
            <a:pPr marL="457200" lvl="0" indent="-342900" algn="l" rtl="0">
              <a:lnSpc>
                <a:spcPct val="200000"/>
              </a:lnSpc>
              <a:spcBef>
                <a:spcPts val="0"/>
              </a:spcBef>
              <a:spcAft>
                <a:spcPts val="0"/>
              </a:spcAft>
              <a:buSzPts val="1800"/>
              <a:buChar char="●"/>
            </a:pPr>
            <a:r>
              <a:rPr lang="en" dirty="0"/>
              <a:t>The user decided not to grant your app access to the account.</a:t>
            </a:r>
            <a:endParaRPr dirty="0"/>
          </a:p>
          <a:p>
            <a:pPr marL="457200" lvl="0" indent="-342900" algn="l" rtl="0">
              <a:lnSpc>
                <a:spcPct val="200000"/>
              </a:lnSpc>
              <a:spcBef>
                <a:spcPts val="0"/>
              </a:spcBef>
              <a:spcAft>
                <a:spcPts val="0"/>
              </a:spcAft>
              <a:buSzPts val="1800"/>
              <a:buChar char="●"/>
            </a:pPr>
            <a:r>
              <a:rPr lang="en" dirty="0"/>
              <a:t>The stored account credentials aren't sufficient to gain access to the account.</a:t>
            </a:r>
            <a:endParaRPr dirty="0"/>
          </a:p>
          <a:p>
            <a:pPr marL="457200" lvl="0" indent="-342900" algn="l" rtl="0">
              <a:lnSpc>
                <a:spcPct val="200000"/>
              </a:lnSpc>
              <a:spcBef>
                <a:spcPts val="0"/>
              </a:spcBef>
              <a:spcAft>
                <a:spcPts val="0"/>
              </a:spcAft>
              <a:buSzPts val="1800"/>
              <a:buChar char="●"/>
            </a:pPr>
            <a:r>
              <a:rPr lang="en" dirty="0"/>
              <a:t>The cached auth token has expired.</a:t>
            </a:r>
            <a:endParaRPr dirty="0"/>
          </a:p>
        </p:txBody>
      </p:sp>
      <p:sp>
        <p:nvSpPr>
          <p:cNvPr id="260" name="Google Shape;260;p3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500"/>
                                        <p:tgtEl>
                                          <p:spTgt spid="2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9">
                                            <p:txEl>
                                              <p:pRg st="0" end="0"/>
                                            </p:txEl>
                                          </p:spTgt>
                                        </p:tgtEl>
                                        <p:attrNameLst>
                                          <p:attrName>style.visibility</p:attrName>
                                        </p:attrNameLst>
                                      </p:cBhvr>
                                      <p:to>
                                        <p:strVal val="visible"/>
                                      </p:to>
                                    </p:set>
                                    <p:animEffect transition="in" filter="fade">
                                      <p:cBhvr>
                                        <p:cTn id="12" dur="500"/>
                                        <p:tgtEl>
                                          <p:spTgt spid="2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9">
                                            <p:txEl>
                                              <p:pRg st="2" end="2"/>
                                            </p:txEl>
                                          </p:spTgt>
                                        </p:tgtEl>
                                        <p:attrNameLst>
                                          <p:attrName>style.visibility</p:attrName>
                                        </p:attrNameLst>
                                      </p:cBhvr>
                                      <p:to>
                                        <p:strVal val="visible"/>
                                      </p:to>
                                    </p:set>
                                    <p:animEffect transition="in" filter="fade">
                                      <p:cBhvr>
                                        <p:cTn id="17" dur="500"/>
                                        <p:tgtEl>
                                          <p:spTgt spid="2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9">
                                            <p:txEl>
                                              <p:pRg st="3" end="3"/>
                                            </p:txEl>
                                          </p:spTgt>
                                        </p:tgtEl>
                                        <p:attrNameLst>
                                          <p:attrName>style.visibility</p:attrName>
                                        </p:attrNameLst>
                                      </p:cBhvr>
                                      <p:to>
                                        <p:strVal val="visible"/>
                                      </p:to>
                                    </p:set>
                                    <p:animEffect transition="in" filter="fade">
                                      <p:cBhvr>
                                        <p:cTn id="22" dur="500"/>
                                        <p:tgtEl>
                                          <p:spTgt spid="2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9">
                                            <p:txEl>
                                              <p:pRg st="4" end="4"/>
                                            </p:txEl>
                                          </p:spTgt>
                                        </p:tgtEl>
                                        <p:attrNameLst>
                                          <p:attrName>style.visibility</p:attrName>
                                        </p:attrNameLst>
                                      </p:cBhvr>
                                      <p:to>
                                        <p:strVal val="visible"/>
                                      </p:to>
                                    </p:set>
                                    <p:animEffect transition="in" filter="fade">
                                      <p:cBhvr>
                                        <p:cTn id="27" dur="500"/>
                                        <p:tgtEl>
                                          <p:spTgt spid="2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9">
                                            <p:txEl>
                                              <p:pRg st="5" end="5"/>
                                            </p:txEl>
                                          </p:spTgt>
                                        </p:tgtEl>
                                        <p:attrNameLst>
                                          <p:attrName>style.visibility</p:attrName>
                                        </p:attrNameLst>
                                      </p:cBhvr>
                                      <p:to>
                                        <p:strVal val="visible"/>
                                      </p:to>
                                    </p:set>
                                    <p:animEffect transition="in" filter="fade">
                                      <p:cBhvr>
                                        <p:cTn id="32" dur="500"/>
                                        <p:tgtEl>
                                          <p:spTgt spid="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P spid="25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rgbClr val="000000"/>
              </a:buClr>
              <a:buSzPct val="38076"/>
              <a:buFont typeface="Arial"/>
              <a:buNone/>
            </a:pPr>
            <a:r>
              <a:rPr lang="en" sz="2600" dirty="0"/>
              <a:t>KOTLIN: OAUTH2 Implementation - Intent</a:t>
            </a:r>
            <a:endParaRPr dirty="0"/>
          </a:p>
        </p:txBody>
      </p:sp>
      <p:sp>
        <p:nvSpPr>
          <p:cNvPr id="266" name="Google Shape;266;p36"/>
          <p:cNvSpPr txBox="1">
            <a:spLocks noGrp="1"/>
          </p:cNvSpPr>
          <p:nvPr>
            <p:ph type="body" idx="1"/>
          </p:nvPr>
        </p:nvSpPr>
        <p:spPr>
          <a:xfrm>
            <a:off x="311700" y="1017800"/>
            <a:ext cx="8520600" cy="2133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If a KEY_INTENT is identified, then we must modify the Bundle to accept the correct number of credentials from the token request. </a:t>
            </a:r>
            <a:endParaRPr dirty="0"/>
          </a:p>
          <a:p>
            <a:pPr marL="457200" lvl="0" indent="-342900" algn="l" rtl="0">
              <a:spcBef>
                <a:spcPts val="0"/>
              </a:spcBef>
              <a:spcAft>
                <a:spcPts val="0"/>
              </a:spcAft>
              <a:buSzPts val="1800"/>
              <a:buChar char="●"/>
            </a:pPr>
            <a:r>
              <a:rPr lang="en" dirty="0"/>
              <a:t>After the modification are made then we must re-run the token acquisition implementation. </a:t>
            </a:r>
            <a:endParaRPr dirty="0"/>
          </a:p>
        </p:txBody>
      </p:sp>
      <p:pic>
        <p:nvPicPr>
          <p:cNvPr id="267" name="Google Shape;267;p36"/>
          <p:cNvPicPr preferRelativeResize="0"/>
          <p:nvPr/>
        </p:nvPicPr>
        <p:blipFill>
          <a:blip r:embed="rId3">
            <a:alphaModFix/>
          </a:blip>
          <a:stretch>
            <a:fillRect/>
          </a:stretch>
        </p:blipFill>
        <p:spPr>
          <a:xfrm>
            <a:off x="311700" y="2627550"/>
            <a:ext cx="6229975" cy="1562975"/>
          </a:xfrm>
          <a:prstGeom prst="rect">
            <a:avLst/>
          </a:prstGeom>
          <a:noFill/>
          <a:ln>
            <a:noFill/>
          </a:ln>
        </p:spPr>
      </p:pic>
      <p:sp>
        <p:nvSpPr>
          <p:cNvPr id="268" name="Google Shape;268;p3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5"/>
                                        </p:tgtEl>
                                        <p:attrNameLst>
                                          <p:attrName>style.visibility</p:attrName>
                                        </p:attrNameLst>
                                      </p:cBhvr>
                                      <p:to>
                                        <p:strVal val="visible"/>
                                      </p:to>
                                    </p:set>
                                    <p:animEffect transition="in" filter="fade">
                                      <p:cBhvr>
                                        <p:cTn id="7" dur="500"/>
                                        <p:tgtEl>
                                          <p:spTgt spid="2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6">
                                            <p:txEl>
                                              <p:pRg st="0" end="0"/>
                                            </p:txEl>
                                          </p:spTgt>
                                        </p:tgtEl>
                                        <p:attrNameLst>
                                          <p:attrName>style.visibility</p:attrName>
                                        </p:attrNameLst>
                                      </p:cBhvr>
                                      <p:to>
                                        <p:strVal val="visible"/>
                                      </p:to>
                                    </p:set>
                                    <p:animEffect transition="in" filter="fade">
                                      <p:cBhvr>
                                        <p:cTn id="12" dur="500"/>
                                        <p:tgtEl>
                                          <p:spTgt spid="26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6">
                                            <p:txEl>
                                              <p:pRg st="1" end="1"/>
                                            </p:txEl>
                                          </p:spTgt>
                                        </p:tgtEl>
                                        <p:attrNameLst>
                                          <p:attrName>style.visibility</p:attrName>
                                        </p:attrNameLst>
                                      </p:cBhvr>
                                      <p:to>
                                        <p:strVal val="visible"/>
                                      </p:to>
                                    </p:set>
                                    <p:animEffect transition="in" filter="fade">
                                      <p:cBhvr>
                                        <p:cTn id="17" dur="500"/>
                                        <p:tgtEl>
                                          <p:spTgt spid="2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p:bldP spid="26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dirty="0"/>
              <a:t>KOTLIN: OAUTH2 Implementation - Online Connection</a:t>
            </a:r>
            <a:endParaRPr dirty="0"/>
          </a:p>
        </p:txBody>
      </p:sp>
      <p:sp>
        <p:nvSpPr>
          <p:cNvPr id="274" name="Google Shape;274;p37"/>
          <p:cNvSpPr txBox="1">
            <a:spLocks noGrp="1"/>
          </p:cNvSpPr>
          <p:nvPr>
            <p:ph type="body" idx="1"/>
          </p:nvPr>
        </p:nvSpPr>
        <p:spPr>
          <a:xfrm>
            <a:off x="311700" y="901550"/>
            <a:ext cx="8520600" cy="2887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Google Servers run with standard practise OAUTH 2 protocol. </a:t>
            </a:r>
            <a:endParaRPr dirty="0"/>
          </a:p>
          <a:p>
            <a:pPr marL="457200" lvl="0" indent="-342900" algn="l" rtl="0">
              <a:spcBef>
                <a:spcPts val="0"/>
              </a:spcBef>
              <a:spcAft>
                <a:spcPts val="0"/>
              </a:spcAft>
              <a:buSzPts val="1800"/>
              <a:buChar char="●"/>
            </a:pPr>
            <a:r>
              <a:rPr lang="en" dirty="0"/>
              <a:t>Google API server’s require 4 keys:</a:t>
            </a:r>
            <a:endParaRPr dirty="0"/>
          </a:p>
          <a:p>
            <a:pPr marL="914400" lvl="1" indent="-317500" algn="l" rtl="0">
              <a:spcBef>
                <a:spcPts val="0"/>
              </a:spcBef>
              <a:spcAft>
                <a:spcPts val="0"/>
              </a:spcAft>
              <a:buSzPts val="1400"/>
              <a:buChar char="○"/>
            </a:pPr>
            <a:r>
              <a:rPr lang="en" dirty="0"/>
              <a:t>Client ID</a:t>
            </a:r>
            <a:endParaRPr dirty="0"/>
          </a:p>
          <a:p>
            <a:pPr marL="914400" lvl="1" indent="-317500" algn="l" rtl="0">
              <a:spcBef>
                <a:spcPts val="0"/>
              </a:spcBef>
              <a:spcAft>
                <a:spcPts val="0"/>
              </a:spcAft>
              <a:buSzPts val="1400"/>
              <a:buChar char="○"/>
            </a:pPr>
            <a:r>
              <a:rPr lang="en" dirty="0"/>
              <a:t>Client Secret</a:t>
            </a:r>
            <a:endParaRPr dirty="0"/>
          </a:p>
          <a:p>
            <a:pPr marL="914400" lvl="1" indent="-317500" algn="l" rtl="0">
              <a:spcBef>
                <a:spcPts val="0"/>
              </a:spcBef>
              <a:spcAft>
                <a:spcPts val="0"/>
              </a:spcAft>
              <a:buSzPts val="1400"/>
              <a:buChar char="○"/>
            </a:pPr>
            <a:r>
              <a:rPr lang="en" dirty="0"/>
              <a:t>API Key</a:t>
            </a:r>
            <a:endParaRPr dirty="0"/>
          </a:p>
          <a:p>
            <a:pPr marL="914400" lvl="1" indent="-317500" algn="l" rtl="0">
              <a:spcBef>
                <a:spcPts val="0"/>
              </a:spcBef>
              <a:spcAft>
                <a:spcPts val="0"/>
              </a:spcAft>
              <a:buSzPts val="1400"/>
              <a:buChar char="○"/>
            </a:pPr>
            <a:r>
              <a:rPr lang="en" dirty="0"/>
              <a:t>Auth Key</a:t>
            </a:r>
            <a:endParaRPr dirty="0"/>
          </a:p>
          <a:p>
            <a:pPr marL="457200" lvl="0" indent="-342900" algn="l" rtl="0">
              <a:spcBef>
                <a:spcPts val="0"/>
              </a:spcBef>
              <a:spcAft>
                <a:spcPts val="0"/>
              </a:spcAft>
              <a:buSzPts val="1800"/>
              <a:buChar char="●"/>
            </a:pPr>
            <a:r>
              <a:rPr lang="en" dirty="0"/>
              <a:t>First 3 can be accessed from the Google API Self Service Website.</a:t>
            </a:r>
            <a:endParaRPr dirty="0"/>
          </a:p>
          <a:p>
            <a:pPr marL="457200" lvl="0" indent="-342900" algn="l" rtl="0">
              <a:spcBef>
                <a:spcPts val="0"/>
              </a:spcBef>
              <a:spcAft>
                <a:spcPts val="0"/>
              </a:spcAft>
              <a:buSzPts val="1800"/>
              <a:buChar char="●"/>
            </a:pPr>
            <a:r>
              <a:rPr lang="en" dirty="0"/>
              <a:t>The last can only be accessed after authorization of the token.</a:t>
            </a:r>
            <a:endParaRPr dirty="0"/>
          </a:p>
        </p:txBody>
      </p:sp>
      <p:pic>
        <p:nvPicPr>
          <p:cNvPr id="275" name="Google Shape;275;p37"/>
          <p:cNvPicPr preferRelativeResize="0"/>
          <p:nvPr/>
        </p:nvPicPr>
        <p:blipFill>
          <a:blip r:embed="rId3">
            <a:alphaModFix/>
          </a:blip>
          <a:stretch>
            <a:fillRect/>
          </a:stretch>
        </p:blipFill>
        <p:spPr>
          <a:xfrm>
            <a:off x="311700" y="3466650"/>
            <a:ext cx="5950700" cy="1223525"/>
          </a:xfrm>
          <a:prstGeom prst="rect">
            <a:avLst/>
          </a:prstGeom>
          <a:noFill/>
          <a:ln>
            <a:noFill/>
          </a:ln>
        </p:spPr>
      </p:pic>
      <p:sp>
        <p:nvSpPr>
          <p:cNvPr id="276" name="Google Shape;276;p3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500"/>
                                        <p:tgtEl>
                                          <p:spTgt spid="2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4">
                                            <p:txEl>
                                              <p:pRg st="0" end="0"/>
                                            </p:txEl>
                                          </p:spTgt>
                                        </p:tgtEl>
                                        <p:attrNameLst>
                                          <p:attrName>style.visibility</p:attrName>
                                        </p:attrNameLst>
                                      </p:cBhvr>
                                      <p:to>
                                        <p:strVal val="visible"/>
                                      </p:to>
                                    </p:set>
                                    <p:animEffect transition="in" filter="fade">
                                      <p:cBhvr>
                                        <p:cTn id="12" dur="500"/>
                                        <p:tgtEl>
                                          <p:spTgt spid="27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4">
                                            <p:txEl>
                                              <p:pRg st="1" end="1"/>
                                            </p:txEl>
                                          </p:spTgt>
                                        </p:tgtEl>
                                        <p:attrNameLst>
                                          <p:attrName>style.visibility</p:attrName>
                                        </p:attrNameLst>
                                      </p:cBhvr>
                                      <p:to>
                                        <p:strVal val="visible"/>
                                      </p:to>
                                    </p:set>
                                    <p:animEffect transition="in" filter="fade">
                                      <p:cBhvr>
                                        <p:cTn id="17" dur="500"/>
                                        <p:tgtEl>
                                          <p:spTgt spid="274">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74">
                                            <p:txEl>
                                              <p:pRg st="2" end="2"/>
                                            </p:txEl>
                                          </p:spTgt>
                                        </p:tgtEl>
                                        <p:attrNameLst>
                                          <p:attrName>style.visibility</p:attrName>
                                        </p:attrNameLst>
                                      </p:cBhvr>
                                      <p:to>
                                        <p:strVal val="visible"/>
                                      </p:to>
                                    </p:set>
                                    <p:animEffect transition="in" filter="fade">
                                      <p:cBhvr>
                                        <p:cTn id="20" dur="500"/>
                                        <p:tgtEl>
                                          <p:spTgt spid="274">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4">
                                            <p:txEl>
                                              <p:pRg st="3" end="3"/>
                                            </p:txEl>
                                          </p:spTgt>
                                        </p:tgtEl>
                                        <p:attrNameLst>
                                          <p:attrName>style.visibility</p:attrName>
                                        </p:attrNameLst>
                                      </p:cBhvr>
                                      <p:to>
                                        <p:strVal val="visible"/>
                                      </p:to>
                                    </p:set>
                                    <p:animEffect transition="in" filter="fade">
                                      <p:cBhvr>
                                        <p:cTn id="23" dur="500"/>
                                        <p:tgtEl>
                                          <p:spTgt spid="274">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74">
                                            <p:txEl>
                                              <p:pRg st="4" end="4"/>
                                            </p:txEl>
                                          </p:spTgt>
                                        </p:tgtEl>
                                        <p:attrNameLst>
                                          <p:attrName>style.visibility</p:attrName>
                                        </p:attrNameLst>
                                      </p:cBhvr>
                                      <p:to>
                                        <p:strVal val="visible"/>
                                      </p:to>
                                    </p:set>
                                    <p:animEffect transition="in" filter="fade">
                                      <p:cBhvr>
                                        <p:cTn id="26" dur="500"/>
                                        <p:tgtEl>
                                          <p:spTgt spid="274">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74">
                                            <p:txEl>
                                              <p:pRg st="5" end="5"/>
                                            </p:txEl>
                                          </p:spTgt>
                                        </p:tgtEl>
                                        <p:attrNameLst>
                                          <p:attrName>style.visibility</p:attrName>
                                        </p:attrNameLst>
                                      </p:cBhvr>
                                      <p:to>
                                        <p:strVal val="visible"/>
                                      </p:to>
                                    </p:set>
                                    <p:animEffect transition="in" filter="fade">
                                      <p:cBhvr>
                                        <p:cTn id="29" dur="500"/>
                                        <p:tgtEl>
                                          <p:spTgt spid="27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74">
                                            <p:txEl>
                                              <p:pRg st="6" end="6"/>
                                            </p:txEl>
                                          </p:spTgt>
                                        </p:tgtEl>
                                        <p:attrNameLst>
                                          <p:attrName>style.visibility</p:attrName>
                                        </p:attrNameLst>
                                      </p:cBhvr>
                                      <p:to>
                                        <p:strVal val="visible"/>
                                      </p:to>
                                    </p:set>
                                    <p:animEffect transition="in" filter="fade">
                                      <p:cBhvr>
                                        <p:cTn id="34" dur="500"/>
                                        <p:tgtEl>
                                          <p:spTgt spid="27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74">
                                            <p:txEl>
                                              <p:pRg st="7" end="7"/>
                                            </p:txEl>
                                          </p:spTgt>
                                        </p:tgtEl>
                                        <p:attrNameLst>
                                          <p:attrName>style.visibility</p:attrName>
                                        </p:attrNameLst>
                                      </p:cBhvr>
                                      <p:to>
                                        <p:strVal val="visible"/>
                                      </p:to>
                                    </p:set>
                                    <p:animEffect transition="in" filter="fade">
                                      <p:cBhvr>
                                        <p:cTn id="39" dur="500"/>
                                        <p:tgtEl>
                                          <p:spTgt spid="2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 grpId="0"/>
      <p:bldP spid="27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dirty="0"/>
              <a:t>KOTLIN: OAUTH2 Implementation - Troubleshooting</a:t>
            </a:r>
            <a:endParaRPr dirty="0"/>
          </a:p>
          <a:p>
            <a:pPr marL="0" lvl="0" indent="0" algn="l" rtl="0">
              <a:spcBef>
                <a:spcPts val="0"/>
              </a:spcBef>
              <a:spcAft>
                <a:spcPts val="0"/>
              </a:spcAft>
              <a:buNone/>
            </a:pPr>
            <a:endParaRPr dirty="0"/>
          </a:p>
        </p:txBody>
      </p:sp>
      <p:sp>
        <p:nvSpPr>
          <p:cNvPr id="282" name="Google Shape;282;p38"/>
          <p:cNvSpPr txBox="1">
            <a:spLocks noGrp="1"/>
          </p:cNvSpPr>
          <p:nvPr>
            <p:ph type="body" idx="1"/>
          </p:nvPr>
        </p:nvSpPr>
        <p:spPr>
          <a:xfrm>
            <a:off x="311700" y="1017800"/>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If the request returns an HTTP error code of 401 “Unauthorized”, then the token was denied.</a:t>
            </a:r>
            <a:endParaRPr dirty="0"/>
          </a:p>
          <a:p>
            <a:pPr marL="457200" lvl="0" indent="-342900" algn="l" rtl="0">
              <a:spcBef>
                <a:spcPts val="0"/>
              </a:spcBef>
              <a:spcAft>
                <a:spcPts val="0"/>
              </a:spcAft>
              <a:buSzPts val="1800"/>
              <a:buChar char="●"/>
            </a:pPr>
            <a:r>
              <a:rPr lang="en" dirty="0"/>
              <a:t>The most common reason is the token expiring. </a:t>
            </a:r>
            <a:endParaRPr dirty="0"/>
          </a:p>
          <a:p>
            <a:pPr marL="457200" lvl="0" indent="-342900" algn="l" rtl="0">
              <a:spcBef>
                <a:spcPts val="0"/>
              </a:spcBef>
              <a:spcAft>
                <a:spcPts val="0"/>
              </a:spcAft>
              <a:buSzPts val="1800"/>
              <a:buChar char="●"/>
            </a:pPr>
            <a:r>
              <a:rPr lang="en" dirty="0"/>
              <a:t>The best fix is to request a new token and authenticate it every time we want to gain access to the server.</a:t>
            </a:r>
            <a:endParaRPr dirty="0"/>
          </a:p>
          <a:p>
            <a:pPr marL="457200" lvl="0" indent="0" algn="l" rtl="0">
              <a:spcBef>
                <a:spcPts val="1200"/>
              </a:spcBef>
              <a:spcAft>
                <a:spcPts val="0"/>
              </a:spcAft>
              <a:buNone/>
            </a:pPr>
            <a:endParaRPr dirty="0"/>
          </a:p>
          <a:p>
            <a:pPr marL="0" lvl="0" indent="0" algn="l" rtl="0">
              <a:spcBef>
                <a:spcPts val="1200"/>
              </a:spcBef>
              <a:spcAft>
                <a:spcPts val="1200"/>
              </a:spcAft>
              <a:buNone/>
            </a:pPr>
            <a:r>
              <a:rPr lang="en" dirty="0"/>
              <a:t>Note: Most servers assume token are expired before even asking for them, so they may never ask for a token after the initial connection. </a:t>
            </a:r>
            <a:endParaRPr dirty="0"/>
          </a:p>
        </p:txBody>
      </p:sp>
      <p:sp>
        <p:nvSpPr>
          <p:cNvPr id="283" name="Google Shape;283;p3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500"/>
                                        <p:tgtEl>
                                          <p:spTgt spid="2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2">
                                            <p:txEl>
                                              <p:pRg st="0" end="0"/>
                                            </p:txEl>
                                          </p:spTgt>
                                        </p:tgtEl>
                                        <p:attrNameLst>
                                          <p:attrName>style.visibility</p:attrName>
                                        </p:attrNameLst>
                                      </p:cBhvr>
                                      <p:to>
                                        <p:strVal val="visible"/>
                                      </p:to>
                                    </p:set>
                                    <p:animEffect transition="in" filter="fade">
                                      <p:cBhvr>
                                        <p:cTn id="12" dur="500"/>
                                        <p:tgtEl>
                                          <p:spTgt spid="2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2">
                                            <p:txEl>
                                              <p:pRg st="1" end="1"/>
                                            </p:txEl>
                                          </p:spTgt>
                                        </p:tgtEl>
                                        <p:attrNameLst>
                                          <p:attrName>style.visibility</p:attrName>
                                        </p:attrNameLst>
                                      </p:cBhvr>
                                      <p:to>
                                        <p:strVal val="visible"/>
                                      </p:to>
                                    </p:set>
                                    <p:animEffect transition="in" filter="fade">
                                      <p:cBhvr>
                                        <p:cTn id="17" dur="500"/>
                                        <p:tgtEl>
                                          <p:spTgt spid="28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2">
                                            <p:txEl>
                                              <p:pRg st="2" end="2"/>
                                            </p:txEl>
                                          </p:spTgt>
                                        </p:tgtEl>
                                        <p:attrNameLst>
                                          <p:attrName>style.visibility</p:attrName>
                                        </p:attrNameLst>
                                      </p:cBhvr>
                                      <p:to>
                                        <p:strVal val="visible"/>
                                      </p:to>
                                    </p:set>
                                    <p:animEffect transition="in" filter="fade">
                                      <p:cBhvr>
                                        <p:cTn id="22" dur="500"/>
                                        <p:tgtEl>
                                          <p:spTgt spid="28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2">
                                            <p:txEl>
                                              <p:pRg st="4" end="4"/>
                                            </p:txEl>
                                          </p:spTgt>
                                        </p:tgtEl>
                                        <p:attrNameLst>
                                          <p:attrName>style.visibility</p:attrName>
                                        </p:attrNameLst>
                                      </p:cBhvr>
                                      <p:to>
                                        <p:strVal val="visible"/>
                                      </p:to>
                                    </p:set>
                                    <p:animEffect transition="in" filter="fade">
                                      <p:cBhvr>
                                        <p:cTn id="27" dur="500"/>
                                        <p:tgtEl>
                                          <p:spTgt spid="2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0"/>
      <p:bldP spid="28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Thank you for your time !</a:t>
            </a:r>
            <a:endParaRPr dirty="0"/>
          </a:p>
        </p:txBody>
      </p:sp>
      <p:sp>
        <p:nvSpPr>
          <p:cNvPr id="262" name="Google Shape;262;p3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References :</a:t>
            </a:r>
            <a:endParaRPr dirty="0"/>
          </a:p>
          <a:p>
            <a:pPr marL="0" lvl="0" indent="0" algn="l" rtl="0">
              <a:spcBef>
                <a:spcPts val="1200"/>
              </a:spcBef>
              <a:spcAft>
                <a:spcPts val="0"/>
              </a:spcAft>
              <a:buNone/>
            </a:pPr>
            <a:r>
              <a:rPr lang="en" u="sng" dirty="0">
                <a:solidFill>
                  <a:schemeClr val="hlink"/>
                </a:solidFill>
                <a:hlinkClick r:id="rId3"/>
              </a:rPr>
              <a:t>https://en.wikipedia.org/wiki/Kotlin_(programming_language)</a:t>
            </a:r>
            <a:endParaRPr dirty="0"/>
          </a:p>
          <a:p>
            <a:pPr marL="0" lvl="0" indent="0" algn="l" rtl="0">
              <a:spcBef>
                <a:spcPts val="1200"/>
              </a:spcBef>
              <a:spcAft>
                <a:spcPts val="0"/>
              </a:spcAft>
              <a:buNone/>
            </a:pPr>
            <a:r>
              <a:rPr lang="en" u="sng" dirty="0">
                <a:solidFill>
                  <a:schemeClr val="hlink"/>
                </a:solidFill>
                <a:hlinkClick r:id="rId4"/>
              </a:rPr>
              <a:t>https://www.scottbrady91.com/Kotlin/Experimenting-with-Kotlin-and-OAuth</a:t>
            </a:r>
            <a:endParaRPr dirty="0"/>
          </a:p>
          <a:p>
            <a:pPr marL="0" lvl="0" indent="0" algn="l" rtl="0">
              <a:spcBef>
                <a:spcPts val="1200"/>
              </a:spcBef>
              <a:spcAft>
                <a:spcPts val="0"/>
              </a:spcAft>
              <a:buNone/>
            </a:pPr>
            <a:r>
              <a:rPr lang="en" u="sng" dirty="0">
                <a:solidFill>
                  <a:schemeClr val="hlink"/>
                </a:solidFill>
                <a:hlinkClick r:id="rId5"/>
              </a:rPr>
              <a:t>https://github.com/myndocs/kotlin-oauth2-server</a:t>
            </a:r>
            <a:endParaRPr dirty="0"/>
          </a:p>
          <a:p>
            <a:pPr marL="0" lvl="0" indent="0" algn="l" rtl="0">
              <a:spcBef>
                <a:spcPts val="1200"/>
              </a:spcBef>
              <a:spcAft>
                <a:spcPts val="1200"/>
              </a:spcAft>
              <a:buNone/>
            </a:pPr>
            <a:endParaRPr dirty="0"/>
          </a:p>
        </p:txBody>
      </p:sp>
      <p:sp>
        <p:nvSpPr>
          <p:cNvPr id="263" name="Google Shape;263;p3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US" dirty="0"/>
              <a:t>Stefanos Theodosiou</a:t>
            </a:r>
          </a:p>
          <a:p>
            <a:pPr marL="0" lvl="0" indent="0" algn="ctr" rtl="0">
              <a:spcBef>
                <a:spcPts val="0"/>
              </a:spcBef>
              <a:spcAft>
                <a:spcPts val="0"/>
              </a:spcAft>
              <a:buNone/>
            </a:pPr>
            <a:r>
              <a:rPr lang="en-US" dirty="0"/>
              <a:t>Christos </a:t>
            </a:r>
            <a:r>
              <a:rPr lang="en-US" dirty="0" err="1"/>
              <a:t>Fesas</a:t>
            </a:r>
            <a:endParaRPr lang="en-US" dirty="0"/>
          </a:p>
          <a:p>
            <a:pPr marL="0" lvl="0" indent="0" algn="ctr" rtl="0">
              <a:spcBef>
                <a:spcPts val="0"/>
              </a:spcBef>
              <a:spcAft>
                <a:spcPts val="0"/>
              </a:spcAft>
              <a:buNone/>
            </a:pPr>
            <a:r>
              <a:rPr lang="en-US" dirty="0" err="1"/>
              <a:t>Chrisdan</a:t>
            </a:r>
            <a:r>
              <a:rPr lang="en-US" dirty="0"/>
              <a:t> Charalambous</a:t>
            </a:r>
          </a:p>
          <a:p>
            <a:pPr marL="0" lvl="0" indent="0" algn="ctr" rtl="0">
              <a:spcBef>
                <a:spcPts val="0"/>
              </a:spcBef>
              <a:spcAft>
                <a:spcPts val="0"/>
              </a:spcAft>
              <a:buNone/>
            </a:pPr>
            <a:r>
              <a:rPr lang="en-US" dirty="0"/>
              <a:t>CS UCY </a:t>
            </a:r>
            <a:endParaRPr dirty="0"/>
          </a:p>
        </p:txBody>
      </p:sp>
      <p:sp>
        <p:nvSpPr>
          <p:cNvPr id="2" name="Slide Number Placeholder 1">
            <a:extLst>
              <a:ext uri="{FF2B5EF4-FFF2-40B4-BE49-F238E27FC236}">
                <a16:creationId xmlns:a16="http://schemas.microsoft.com/office/drawing/2014/main" id="{A5B5A7D3-BA20-44AB-97FD-46BB4FB195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4584600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Effect transition="in" filter="fade">
                                      <p:cBhvr>
                                        <p:cTn id="7" dur="500"/>
                                        <p:tgtEl>
                                          <p:spTgt spid="2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2">
                                            <p:txEl>
                                              <p:pRg st="1" end="1"/>
                                            </p:txEl>
                                          </p:spTgt>
                                        </p:tgtEl>
                                        <p:attrNameLst>
                                          <p:attrName>style.visibility</p:attrName>
                                        </p:attrNameLst>
                                      </p:cBhvr>
                                      <p:to>
                                        <p:strVal val="visible"/>
                                      </p:to>
                                    </p:set>
                                    <p:animEffect transition="in" filter="fade">
                                      <p:cBhvr>
                                        <p:cTn id="12" dur="500"/>
                                        <p:tgtEl>
                                          <p:spTgt spid="2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2">
                                            <p:txEl>
                                              <p:pRg st="2" end="2"/>
                                            </p:txEl>
                                          </p:spTgt>
                                        </p:tgtEl>
                                        <p:attrNameLst>
                                          <p:attrName>style.visibility</p:attrName>
                                        </p:attrNameLst>
                                      </p:cBhvr>
                                      <p:to>
                                        <p:strVal val="visible"/>
                                      </p:to>
                                    </p:set>
                                    <p:animEffect transition="in" filter="fade">
                                      <p:cBhvr>
                                        <p:cTn id="17" dur="500"/>
                                        <p:tgtEl>
                                          <p:spTgt spid="2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2">
                                            <p:txEl>
                                              <p:pRg st="3" end="3"/>
                                            </p:txEl>
                                          </p:spTgt>
                                        </p:tgtEl>
                                        <p:attrNameLst>
                                          <p:attrName>style.visibility</p:attrName>
                                        </p:attrNameLst>
                                      </p:cBhvr>
                                      <p:to>
                                        <p:strVal val="visible"/>
                                      </p:to>
                                    </p:set>
                                    <p:animEffect transition="in" filter="fade">
                                      <p:cBhvr>
                                        <p:cTn id="22" dur="500"/>
                                        <p:tgtEl>
                                          <p:spTgt spid="2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1"/>
                                        </p:tgtEl>
                                        <p:attrNameLst>
                                          <p:attrName>style.visibility</p:attrName>
                                        </p:attrNameLst>
                                      </p:cBhvr>
                                      <p:to>
                                        <p:strVal val="visible"/>
                                      </p:to>
                                    </p:set>
                                    <p:animEffect transition="in" filter="fade">
                                      <p:cBhvr>
                                        <p:cTn id="27" dur="500"/>
                                        <p:tgtEl>
                                          <p:spTgt spid="26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3">
                                            <p:txEl>
                                              <p:pRg st="0" end="0"/>
                                            </p:txEl>
                                          </p:spTgt>
                                        </p:tgtEl>
                                        <p:attrNameLst>
                                          <p:attrName>style.visibility</p:attrName>
                                        </p:attrNameLst>
                                      </p:cBhvr>
                                      <p:to>
                                        <p:strVal val="visible"/>
                                      </p:to>
                                    </p:set>
                                    <p:animEffect transition="in" filter="fade">
                                      <p:cBhvr>
                                        <p:cTn id="30" dur="500"/>
                                        <p:tgtEl>
                                          <p:spTgt spid="26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3">
                                            <p:txEl>
                                              <p:pRg st="1" end="1"/>
                                            </p:txEl>
                                          </p:spTgt>
                                        </p:tgtEl>
                                        <p:attrNameLst>
                                          <p:attrName>style.visibility</p:attrName>
                                        </p:attrNameLst>
                                      </p:cBhvr>
                                      <p:to>
                                        <p:strVal val="visible"/>
                                      </p:to>
                                    </p:set>
                                    <p:animEffect transition="in" filter="fade">
                                      <p:cBhvr>
                                        <p:cTn id="35" dur="500"/>
                                        <p:tgtEl>
                                          <p:spTgt spid="26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3">
                                            <p:txEl>
                                              <p:pRg st="2" end="2"/>
                                            </p:txEl>
                                          </p:spTgt>
                                        </p:tgtEl>
                                        <p:attrNameLst>
                                          <p:attrName>style.visibility</p:attrName>
                                        </p:attrNameLst>
                                      </p:cBhvr>
                                      <p:to>
                                        <p:strVal val="visible"/>
                                      </p:to>
                                    </p:set>
                                    <p:animEffect transition="in" filter="fade">
                                      <p:cBhvr>
                                        <p:cTn id="40" dur="500"/>
                                        <p:tgtEl>
                                          <p:spTgt spid="26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63">
                                            <p:txEl>
                                              <p:pRg st="3" end="3"/>
                                            </p:txEl>
                                          </p:spTgt>
                                        </p:tgtEl>
                                        <p:attrNameLst>
                                          <p:attrName>style.visibility</p:attrName>
                                        </p:attrNameLst>
                                      </p:cBhvr>
                                      <p:to>
                                        <p:strVal val="visible"/>
                                      </p:to>
                                    </p:set>
                                    <p:animEffect transition="in" filter="fade">
                                      <p:cBhvr>
                                        <p:cTn id="45" dur="500"/>
                                        <p:tgtEl>
                                          <p:spTgt spid="2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 grpId="0"/>
      <p:bldP spid="262" grpId="0" build="p"/>
      <p:bldP spid="26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Developed by : JetBrains (Roman Elizarov is  the current lead language designer).</a:t>
            </a:r>
            <a:br>
              <a:rPr lang="en" dirty="0"/>
            </a:br>
            <a:endParaRPr dirty="0"/>
          </a:p>
          <a:p>
            <a:pPr marL="457200" lvl="0" indent="-342900" algn="l" rtl="0">
              <a:spcBef>
                <a:spcPts val="0"/>
              </a:spcBef>
              <a:spcAft>
                <a:spcPts val="0"/>
              </a:spcAft>
              <a:buSzPts val="1800"/>
              <a:buChar char="●"/>
            </a:pPr>
            <a:r>
              <a:rPr lang="en" dirty="0"/>
              <a:t>Developed under  Apache license 2.0 , as an open source language.</a:t>
            </a:r>
            <a:br>
              <a:rPr lang="en" dirty="0"/>
            </a:br>
            <a:endParaRPr dirty="0"/>
          </a:p>
          <a:p>
            <a:pPr marL="457200" lvl="0" indent="-342900" algn="l" rtl="0">
              <a:spcBef>
                <a:spcPts val="0"/>
              </a:spcBef>
              <a:spcAft>
                <a:spcPts val="0"/>
              </a:spcAft>
              <a:buSzPts val="1800"/>
              <a:buChar char="●"/>
            </a:pPr>
            <a:r>
              <a:rPr lang="en" dirty="0"/>
              <a:t>Object - oriented &amp; Functional constructs.</a:t>
            </a:r>
            <a:br>
              <a:rPr lang="en" dirty="0"/>
            </a:br>
            <a:endParaRPr dirty="0"/>
          </a:p>
          <a:p>
            <a:pPr marL="457200" lvl="0" indent="-342900" algn="l" rtl="0">
              <a:spcBef>
                <a:spcPts val="0"/>
              </a:spcBef>
              <a:spcAft>
                <a:spcPts val="0"/>
              </a:spcAft>
              <a:buSzPts val="1800"/>
              <a:buChar char="●"/>
            </a:pPr>
            <a:r>
              <a:rPr lang="en" dirty="0"/>
              <a:t>Easy to learn language</a:t>
            </a:r>
            <a:br>
              <a:rPr lang="en" dirty="0"/>
            </a:br>
            <a:endParaRPr dirty="0"/>
          </a:p>
          <a:p>
            <a:pPr marL="457200" lvl="0" indent="-342900" algn="l" rtl="0">
              <a:spcBef>
                <a:spcPts val="0"/>
              </a:spcBef>
              <a:spcAft>
                <a:spcPts val="0"/>
              </a:spcAft>
              <a:buSzPts val="1800"/>
              <a:buChar char="●"/>
            </a:pPr>
            <a:r>
              <a:rPr lang="en" dirty="0"/>
              <a:t>.kt , .kts , .ktm (extensions)</a:t>
            </a:r>
            <a:br>
              <a:rPr lang="en" dirty="0"/>
            </a:br>
            <a:endParaRPr dirty="0"/>
          </a:p>
        </p:txBody>
      </p:sp>
      <p:sp>
        <p:nvSpPr>
          <p:cNvPr id="100" name="Google Shape;100;p15"/>
          <p:cNvSpPr txBox="1">
            <a:spLocks noGrp="1"/>
          </p:cNvSpPr>
          <p:nvPr>
            <p:ph type="title"/>
          </p:nvPr>
        </p:nvSpPr>
        <p:spPr>
          <a:xfrm>
            <a:off x="311700" y="3543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KOTLIN : Basic Information</a:t>
            </a:r>
            <a:endParaRPr dirty="0"/>
          </a:p>
        </p:txBody>
      </p:sp>
      <p:sp>
        <p:nvSpPr>
          <p:cNvPr id="2" name="Slide Number Placeholder 1">
            <a:extLst>
              <a:ext uri="{FF2B5EF4-FFF2-40B4-BE49-F238E27FC236}">
                <a16:creationId xmlns:a16="http://schemas.microsoft.com/office/drawing/2014/main" id="{2824CF74-93DC-4D7B-9064-30832CBA6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9614312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
                                            <p:txEl>
                                              <p:pRg st="0" end="0"/>
                                            </p:txEl>
                                          </p:spTgt>
                                        </p:tgtEl>
                                        <p:attrNameLst>
                                          <p:attrName>style.visibility</p:attrName>
                                        </p:attrNameLst>
                                      </p:cBhvr>
                                      <p:to>
                                        <p:strVal val="visible"/>
                                      </p:to>
                                    </p:set>
                                    <p:animEffect transition="in" filter="fade">
                                      <p:cBhvr>
                                        <p:cTn id="12" dur="500"/>
                                        <p:tgtEl>
                                          <p:spTgt spid="9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9">
                                            <p:txEl>
                                              <p:pRg st="1" end="1"/>
                                            </p:txEl>
                                          </p:spTgt>
                                        </p:tgtEl>
                                        <p:attrNameLst>
                                          <p:attrName>style.visibility</p:attrName>
                                        </p:attrNameLst>
                                      </p:cBhvr>
                                      <p:to>
                                        <p:strVal val="visible"/>
                                      </p:to>
                                    </p:set>
                                    <p:animEffect transition="in" filter="fade">
                                      <p:cBhvr>
                                        <p:cTn id="17" dur="500"/>
                                        <p:tgtEl>
                                          <p:spTgt spid="9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9">
                                            <p:txEl>
                                              <p:pRg st="2" end="2"/>
                                            </p:txEl>
                                          </p:spTgt>
                                        </p:tgtEl>
                                        <p:attrNameLst>
                                          <p:attrName>style.visibility</p:attrName>
                                        </p:attrNameLst>
                                      </p:cBhvr>
                                      <p:to>
                                        <p:strVal val="visible"/>
                                      </p:to>
                                    </p:set>
                                    <p:animEffect transition="in" filter="fade">
                                      <p:cBhvr>
                                        <p:cTn id="22" dur="500"/>
                                        <p:tgtEl>
                                          <p:spTgt spid="9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9">
                                            <p:txEl>
                                              <p:pRg st="3" end="3"/>
                                            </p:txEl>
                                          </p:spTgt>
                                        </p:tgtEl>
                                        <p:attrNameLst>
                                          <p:attrName>style.visibility</p:attrName>
                                        </p:attrNameLst>
                                      </p:cBhvr>
                                      <p:to>
                                        <p:strVal val="visible"/>
                                      </p:to>
                                    </p:set>
                                    <p:animEffect transition="in" filter="fade">
                                      <p:cBhvr>
                                        <p:cTn id="27" dur="500"/>
                                        <p:tgtEl>
                                          <p:spTgt spid="9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9">
                                            <p:txEl>
                                              <p:pRg st="4" end="4"/>
                                            </p:txEl>
                                          </p:spTgt>
                                        </p:tgtEl>
                                        <p:attrNameLst>
                                          <p:attrName>style.visibility</p:attrName>
                                        </p:attrNameLst>
                                      </p:cBhvr>
                                      <p:to>
                                        <p:strVal val="visible"/>
                                      </p:to>
                                    </p:set>
                                    <p:animEffect transition="in" filter="fade">
                                      <p:cBhvr>
                                        <p:cTn id="32" dur="500"/>
                                        <p:tgtEl>
                                          <p:spTgt spid="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P spid="10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General-purpose programming language</a:t>
            </a:r>
            <a:br>
              <a:rPr lang="en" dirty="0"/>
            </a:br>
            <a:endParaRPr dirty="0"/>
          </a:p>
          <a:p>
            <a:pPr marL="457200" lvl="0" indent="-342900" algn="l" rtl="0">
              <a:spcBef>
                <a:spcPts val="0"/>
              </a:spcBef>
              <a:spcAft>
                <a:spcPts val="0"/>
              </a:spcAft>
              <a:buSzPts val="1800"/>
              <a:buChar char="●"/>
            </a:pPr>
            <a:r>
              <a:rPr lang="en" dirty="0"/>
              <a:t>Server-side &amp; Client-side development.</a:t>
            </a:r>
            <a:br>
              <a:rPr lang="en" dirty="0"/>
            </a:br>
            <a:endParaRPr dirty="0"/>
          </a:p>
          <a:p>
            <a:pPr marL="457200" lvl="0" indent="-342900" algn="l" rtl="0">
              <a:spcBef>
                <a:spcPts val="0"/>
              </a:spcBef>
              <a:spcAft>
                <a:spcPts val="0"/>
              </a:spcAft>
              <a:buSzPts val="1800"/>
              <a:buChar char="●"/>
            </a:pPr>
            <a:r>
              <a:rPr lang="en" dirty="0"/>
              <a:t>Desktop programs development.</a:t>
            </a:r>
            <a:br>
              <a:rPr lang="en" dirty="0"/>
            </a:br>
            <a:endParaRPr dirty="0"/>
          </a:p>
          <a:p>
            <a:pPr marL="457200" lvl="0" indent="-342900" algn="l" rtl="0">
              <a:spcBef>
                <a:spcPts val="0"/>
              </a:spcBef>
              <a:spcAft>
                <a:spcPts val="0"/>
              </a:spcAft>
              <a:buSzPts val="1800"/>
              <a:buChar char="●"/>
            </a:pPr>
            <a:r>
              <a:rPr lang="en" dirty="0"/>
              <a:t>Mobile apps development . ( cross-platform development)</a:t>
            </a:r>
            <a:endParaRPr dirty="0"/>
          </a:p>
        </p:txBody>
      </p:sp>
      <p:sp>
        <p:nvSpPr>
          <p:cNvPr id="106" name="Google Shape;106;p16"/>
          <p:cNvSpPr txBox="1">
            <a:spLocks noGrp="1"/>
          </p:cNvSpPr>
          <p:nvPr>
            <p:ph type="title"/>
          </p:nvPr>
        </p:nvSpPr>
        <p:spPr>
          <a:xfrm>
            <a:off x="311700" y="3543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KOTLIN : Usage</a:t>
            </a:r>
            <a:endParaRPr dirty="0"/>
          </a:p>
        </p:txBody>
      </p:sp>
      <p:sp>
        <p:nvSpPr>
          <p:cNvPr id="2" name="Slide Number Placeholder 1">
            <a:extLst>
              <a:ext uri="{FF2B5EF4-FFF2-40B4-BE49-F238E27FC236}">
                <a16:creationId xmlns:a16="http://schemas.microsoft.com/office/drawing/2014/main" id="{69588B5D-0956-43AF-91BB-F58DB9ACF0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0632973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5">
                                            <p:txEl>
                                              <p:pRg st="0" end="0"/>
                                            </p:txEl>
                                          </p:spTgt>
                                        </p:tgtEl>
                                        <p:attrNameLst>
                                          <p:attrName>style.visibility</p:attrName>
                                        </p:attrNameLst>
                                      </p:cBhvr>
                                      <p:to>
                                        <p:strVal val="visible"/>
                                      </p:to>
                                    </p:set>
                                    <p:animEffect transition="in" filter="fade">
                                      <p:cBhvr>
                                        <p:cTn id="12" dur="500"/>
                                        <p:tgtEl>
                                          <p:spTgt spid="10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5">
                                            <p:txEl>
                                              <p:pRg st="1" end="1"/>
                                            </p:txEl>
                                          </p:spTgt>
                                        </p:tgtEl>
                                        <p:attrNameLst>
                                          <p:attrName>style.visibility</p:attrName>
                                        </p:attrNameLst>
                                      </p:cBhvr>
                                      <p:to>
                                        <p:strVal val="visible"/>
                                      </p:to>
                                    </p:set>
                                    <p:animEffect transition="in" filter="fade">
                                      <p:cBhvr>
                                        <p:cTn id="17" dur="500"/>
                                        <p:tgtEl>
                                          <p:spTgt spid="10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5">
                                            <p:txEl>
                                              <p:pRg st="2" end="2"/>
                                            </p:txEl>
                                          </p:spTgt>
                                        </p:tgtEl>
                                        <p:attrNameLst>
                                          <p:attrName>style.visibility</p:attrName>
                                        </p:attrNameLst>
                                      </p:cBhvr>
                                      <p:to>
                                        <p:strVal val="visible"/>
                                      </p:to>
                                    </p:set>
                                    <p:animEffect transition="in" filter="fade">
                                      <p:cBhvr>
                                        <p:cTn id="22" dur="500"/>
                                        <p:tgtEl>
                                          <p:spTgt spid="10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5">
                                            <p:txEl>
                                              <p:pRg st="3" end="3"/>
                                            </p:txEl>
                                          </p:spTgt>
                                        </p:tgtEl>
                                        <p:attrNameLst>
                                          <p:attrName>style.visibility</p:attrName>
                                        </p:attrNameLst>
                                      </p:cBhvr>
                                      <p:to>
                                        <p:strVal val="visible"/>
                                      </p:to>
                                    </p:set>
                                    <p:animEffect transition="in" filter="fade">
                                      <p:cBhvr>
                                        <p:cTn id="27" dur="500"/>
                                        <p:tgtEl>
                                          <p:spTgt spid="10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build="p"/>
      <p:bldP spid="10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KOTLIN : Timeline</a:t>
            </a:r>
            <a:endParaRPr dirty="0"/>
          </a:p>
        </p:txBody>
      </p:sp>
      <p:sp>
        <p:nvSpPr>
          <p:cNvPr id="112" name="Google Shape;112;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July 2011: JetBrains  exposes project Kotlin with its lead developer being Dmitry Jemerov.</a:t>
            </a:r>
            <a:br>
              <a:rPr lang="en" dirty="0"/>
            </a:br>
            <a:endParaRPr dirty="0"/>
          </a:p>
          <a:p>
            <a:pPr marL="457200" lvl="0" indent="-342900" algn="l" rtl="0">
              <a:spcBef>
                <a:spcPts val="0"/>
              </a:spcBef>
              <a:spcAft>
                <a:spcPts val="0"/>
              </a:spcAft>
              <a:buSzPts val="1800"/>
              <a:buChar char="●"/>
            </a:pPr>
            <a:r>
              <a:rPr lang="en" dirty="0"/>
              <a:t>February 2012: Kotlin becomes an open source project.</a:t>
            </a:r>
            <a:br>
              <a:rPr lang="en" dirty="0"/>
            </a:br>
            <a:endParaRPr dirty="0"/>
          </a:p>
          <a:p>
            <a:pPr marL="457200" lvl="0" indent="-342900" algn="l" rtl="0">
              <a:spcBef>
                <a:spcPts val="0"/>
              </a:spcBef>
              <a:spcAft>
                <a:spcPts val="0"/>
              </a:spcAft>
              <a:buSzPts val="1800"/>
              <a:buChar char="●"/>
            </a:pPr>
            <a:r>
              <a:rPr lang="en" dirty="0"/>
              <a:t>February 2016: Kotlin official release v1.0.</a:t>
            </a:r>
            <a:br>
              <a:rPr lang="en" dirty="0"/>
            </a:br>
            <a:endParaRPr dirty="0"/>
          </a:p>
          <a:p>
            <a:pPr marL="457200" lvl="0" indent="-342900" algn="l" rtl="0">
              <a:spcBef>
                <a:spcPts val="0"/>
              </a:spcBef>
              <a:spcAft>
                <a:spcPts val="0"/>
              </a:spcAft>
              <a:buSzPts val="1800"/>
              <a:buChar char="●"/>
            </a:pPr>
            <a:r>
              <a:rPr lang="en" dirty="0"/>
              <a:t>2017 : Google announced first-class support for Kotlin on Android.</a:t>
            </a:r>
            <a:br>
              <a:rPr lang="en" dirty="0"/>
            </a:br>
            <a:endParaRPr dirty="0"/>
          </a:p>
          <a:p>
            <a:pPr marL="457200" lvl="0" indent="-342900" algn="l" rtl="0">
              <a:spcBef>
                <a:spcPts val="0"/>
              </a:spcBef>
              <a:spcAft>
                <a:spcPts val="0"/>
              </a:spcAft>
              <a:buSzPts val="1800"/>
              <a:buChar char="●"/>
            </a:pPr>
            <a:r>
              <a:rPr lang="en" dirty="0"/>
              <a:t>November 2017:  Kotlin v1.2 sharing code between JVM and JavaScript.</a:t>
            </a:r>
            <a:endParaRPr dirty="0"/>
          </a:p>
        </p:txBody>
      </p:sp>
      <p:sp>
        <p:nvSpPr>
          <p:cNvPr id="2" name="Slide Number Placeholder 1">
            <a:extLst>
              <a:ext uri="{FF2B5EF4-FFF2-40B4-BE49-F238E27FC236}">
                <a16:creationId xmlns:a16="http://schemas.microsoft.com/office/drawing/2014/main" id="{C343C46B-4012-447D-8539-4D1023EB9B1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43646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
                                            <p:txEl>
                                              <p:pRg st="0" end="0"/>
                                            </p:txEl>
                                          </p:spTgt>
                                        </p:tgtEl>
                                        <p:attrNameLst>
                                          <p:attrName>style.visibility</p:attrName>
                                        </p:attrNameLst>
                                      </p:cBhvr>
                                      <p:to>
                                        <p:strVal val="visible"/>
                                      </p:to>
                                    </p:set>
                                    <p:animEffect transition="in" filter="fade">
                                      <p:cBhvr>
                                        <p:cTn id="12" dur="500"/>
                                        <p:tgtEl>
                                          <p:spTgt spid="1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
                                            <p:txEl>
                                              <p:pRg st="1" end="1"/>
                                            </p:txEl>
                                          </p:spTgt>
                                        </p:tgtEl>
                                        <p:attrNameLst>
                                          <p:attrName>style.visibility</p:attrName>
                                        </p:attrNameLst>
                                      </p:cBhvr>
                                      <p:to>
                                        <p:strVal val="visible"/>
                                      </p:to>
                                    </p:set>
                                    <p:animEffect transition="in" filter="fade">
                                      <p:cBhvr>
                                        <p:cTn id="17" dur="500"/>
                                        <p:tgtEl>
                                          <p:spTgt spid="1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
                                            <p:txEl>
                                              <p:pRg st="2" end="2"/>
                                            </p:txEl>
                                          </p:spTgt>
                                        </p:tgtEl>
                                        <p:attrNameLst>
                                          <p:attrName>style.visibility</p:attrName>
                                        </p:attrNameLst>
                                      </p:cBhvr>
                                      <p:to>
                                        <p:strVal val="visible"/>
                                      </p:to>
                                    </p:set>
                                    <p:animEffect transition="in" filter="fade">
                                      <p:cBhvr>
                                        <p:cTn id="22" dur="500"/>
                                        <p:tgtEl>
                                          <p:spTgt spid="1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
                                            <p:txEl>
                                              <p:pRg st="3" end="3"/>
                                            </p:txEl>
                                          </p:spTgt>
                                        </p:tgtEl>
                                        <p:attrNameLst>
                                          <p:attrName>style.visibility</p:attrName>
                                        </p:attrNameLst>
                                      </p:cBhvr>
                                      <p:to>
                                        <p:strVal val="visible"/>
                                      </p:to>
                                    </p:set>
                                    <p:animEffect transition="in" filter="fade">
                                      <p:cBhvr>
                                        <p:cTn id="27" dur="500"/>
                                        <p:tgtEl>
                                          <p:spTgt spid="11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
                                            <p:txEl>
                                              <p:pRg st="4" end="4"/>
                                            </p:txEl>
                                          </p:spTgt>
                                        </p:tgtEl>
                                        <p:attrNameLst>
                                          <p:attrName>style.visibility</p:attrName>
                                        </p:attrNameLst>
                                      </p:cBhvr>
                                      <p:to>
                                        <p:strVal val="visible"/>
                                      </p:to>
                                    </p:set>
                                    <p:animEffect transition="in" filter="fade">
                                      <p:cBhvr>
                                        <p:cTn id="32" dur="500"/>
                                        <p:tgtEl>
                                          <p:spTgt spid="1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KOTLIN : Timeline</a:t>
            </a:r>
            <a:endParaRPr dirty="0"/>
          </a:p>
          <a:p>
            <a:pPr marL="0" lvl="0" indent="0" algn="l" rtl="0">
              <a:spcBef>
                <a:spcPts val="0"/>
              </a:spcBef>
              <a:spcAft>
                <a:spcPts val="0"/>
              </a:spcAft>
              <a:buNone/>
            </a:pPr>
            <a:endParaRPr dirty="0"/>
          </a:p>
        </p:txBody>
      </p:sp>
      <p:sp>
        <p:nvSpPr>
          <p:cNvPr id="118" name="Google Shape;118;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October 2018: Kotlin v1.3 supporting asynchronous programming.</a:t>
            </a:r>
            <a:br>
              <a:rPr lang="en" dirty="0"/>
            </a:br>
            <a:endParaRPr dirty="0"/>
          </a:p>
          <a:p>
            <a:pPr marL="457200" lvl="0" indent="-342900" algn="l" rtl="0">
              <a:spcBef>
                <a:spcPts val="0"/>
              </a:spcBef>
              <a:spcAft>
                <a:spcPts val="0"/>
              </a:spcAft>
              <a:buSzPts val="1800"/>
              <a:buChar char="●"/>
            </a:pPr>
            <a:r>
              <a:rPr lang="en" dirty="0"/>
              <a:t>May 2019: Google announces Kotlin as the preferred language for Android apps.</a:t>
            </a:r>
            <a:br>
              <a:rPr lang="en" dirty="0"/>
            </a:br>
            <a:endParaRPr dirty="0"/>
          </a:p>
          <a:p>
            <a:pPr marL="457200" lvl="0" indent="-342900" algn="l" rtl="0">
              <a:spcBef>
                <a:spcPts val="0"/>
              </a:spcBef>
              <a:spcAft>
                <a:spcPts val="0"/>
              </a:spcAft>
              <a:buSzPts val="1800"/>
              <a:buChar char="●"/>
            </a:pPr>
            <a:r>
              <a:rPr lang="en" dirty="0"/>
              <a:t>August 2020: Kotlin v1.4 slight changes for the support of Apple platforms.</a:t>
            </a:r>
            <a:br>
              <a:rPr lang="en" dirty="0"/>
            </a:br>
            <a:endParaRPr dirty="0"/>
          </a:p>
          <a:p>
            <a:pPr marL="457200" lvl="0" indent="-342900" algn="l" rtl="0">
              <a:spcBef>
                <a:spcPts val="0"/>
              </a:spcBef>
              <a:spcAft>
                <a:spcPts val="0"/>
              </a:spcAft>
              <a:buSzPts val="1800"/>
              <a:buChar char="●"/>
            </a:pPr>
            <a:r>
              <a:rPr lang="en" dirty="0"/>
              <a:t>March 2021: Kotlin v1.5  latest release .</a:t>
            </a:r>
            <a:endParaRPr dirty="0"/>
          </a:p>
        </p:txBody>
      </p:sp>
      <p:sp>
        <p:nvSpPr>
          <p:cNvPr id="2" name="Slide Number Placeholder 1">
            <a:extLst>
              <a:ext uri="{FF2B5EF4-FFF2-40B4-BE49-F238E27FC236}">
                <a16:creationId xmlns:a16="http://schemas.microsoft.com/office/drawing/2014/main" id="{883902D9-B6BC-4206-A34B-40C0E5F7F9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4124678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fade">
                                      <p:cBhvr>
                                        <p:cTn id="7" dur="500"/>
                                        <p:tgtEl>
                                          <p:spTgt spid="1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8">
                                            <p:txEl>
                                              <p:pRg st="0" end="0"/>
                                            </p:txEl>
                                          </p:spTgt>
                                        </p:tgtEl>
                                        <p:attrNameLst>
                                          <p:attrName>style.visibility</p:attrName>
                                        </p:attrNameLst>
                                      </p:cBhvr>
                                      <p:to>
                                        <p:strVal val="visible"/>
                                      </p:to>
                                    </p:set>
                                    <p:animEffect transition="in" filter="fade">
                                      <p:cBhvr>
                                        <p:cTn id="12" dur="500"/>
                                        <p:tgtEl>
                                          <p:spTgt spid="1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8">
                                            <p:txEl>
                                              <p:pRg st="1" end="1"/>
                                            </p:txEl>
                                          </p:spTgt>
                                        </p:tgtEl>
                                        <p:attrNameLst>
                                          <p:attrName>style.visibility</p:attrName>
                                        </p:attrNameLst>
                                      </p:cBhvr>
                                      <p:to>
                                        <p:strVal val="visible"/>
                                      </p:to>
                                    </p:set>
                                    <p:animEffect transition="in" filter="fade">
                                      <p:cBhvr>
                                        <p:cTn id="17" dur="500"/>
                                        <p:tgtEl>
                                          <p:spTgt spid="1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8">
                                            <p:txEl>
                                              <p:pRg st="2" end="2"/>
                                            </p:txEl>
                                          </p:spTgt>
                                        </p:tgtEl>
                                        <p:attrNameLst>
                                          <p:attrName>style.visibility</p:attrName>
                                        </p:attrNameLst>
                                      </p:cBhvr>
                                      <p:to>
                                        <p:strVal val="visible"/>
                                      </p:to>
                                    </p:set>
                                    <p:animEffect transition="in" filter="fade">
                                      <p:cBhvr>
                                        <p:cTn id="22" dur="500"/>
                                        <p:tgtEl>
                                          <p:spTgt spid="1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8">
                                            <p:txEl>
                                              <p:pRg st="3" end="3"/>
                                            </p:txEl>
                                          </p:spTgt>
                                        </p:tgtEl>
                                        <p:attrNameLst>
                                          <p:attrName>style.visibility</p:attrName>
                                        </p:attrNameLst>
                                      </p:cBhvr>
                                      <p:to>
                                        <p:strVal val="visible"/>
                                      </p:to>
                                    </p:set>
                                    <p:animEffect transition="in" filter="fade">
                                      <p:cBhvr>
                                        <p:cTn id="27" dur="500"/>
                                        <p:tgtEl>
                                          <p:spTgt spid="1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KOTLIN vs Java</a:t>
            </a:r>
            <a:endParaRPr dirty="0"/>
          </a:p>
          <a:p>
            <a:pPr marL="0" lvl="0" indent="0" algn="l" rtl="0">
              <a:spcBef>
                <a:spcPts val="0"/>
              </a:spcBef>
              <a:spcAft>
                <a:spcPts val="0"/>
              </a:spcAft>
              <a:buNone/>
            </a:pPr>
            <a:endParaRPr dirty="0"/>
          </a:p>
        </p:txBody>
      </p:sp>
      <p:sp>
        <p:nvSpPr>
          <p:cNvPr id="124" name="Google Shape;124;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Kotlin Application Deployment is faster, lightweight &amp; prevents applications from increasing size.</a:t>
            </a:r>
            <a:br>
              <a:rPr lang="en" dirty="0"/>
            </a:br>
            <a:endParaRPr dirty="0"/>
          </a:p>
          <a:p>
            <a:pPr marL="457200" lvl="0" indent="-342900" algn="l" rtl="0">
              <a:spcBef>
                <a:spcPts val="0"/>
              </a:spcBef>
              <a:spcAft>
                <a:spcPts val="0"/>
              </a:spcAft>
              <a:buSzPts val="1800"/>
              <a:buChar char="●"/>
            </a:pPr>
            <a:r>
              <a:rPr lang="en" dirty="0"/>
              <a:t>Kotlin is less verbose and more concise.</a:t>
            </a:r>
            <a:br>
              <a:rPr lang="en" dirty="0"/>
            </a:br>
            <a:endParaRPr dirty="0"/>
          </a:p>
          <a:p>
            <a:pPr marL="457200" lvl="0" indent="-342900" algn="l" rtl="0">
              <a:spcBef>
                <a:spcPts val="0"/>
              </a:spcBef>
              <a:spcAft>
                <a:spcPts val="0"/>
              </a:spcAft>
              <a:buSzPts val="1800"/>
              <a:buChar char="●"/>
            </a:pPr>
            <a:r>
              <a:rPr lang="en" dirty="0"/>
              <a:t>Kotlin is more type-safe, and has the feature of smart cast.</a:t>
            </a:r>
            <a:br>
              <a:rPr lang="en" dirty="0"/>
            </a:br>
            <a:endParaRPr dirty="0"/>
          </a:p>
          <a:p>
            <a:pPr marL="457200" lvl="0" indent="-342900" algn="l" rtl="0">
              <a:spcBef>
                <a:spcPts val="0"/>
              </a:spcBef>
              <a:spcAft>
                <a:spcPts val="0"/>
              </a:spcAft>
              <a:buSzPts val="1800"/>
              <a:buChar char="●"/>
            </a:pPr>
            <a:r>
              <a:rPr lang="en" dirty="0"/>
              <a:t>Kotlin has a higher-order functions .</a:t>
            </a:r>
            <a:endParaRPr dirty="0"/>
          </a:p>
        </p:txBody>
      </p:sp>
      <p:sp>
        <p:nvSpPr>
          <p:cNvPr id="2" name="Slide Number Placeholder 1">
            <a:extLst>
              <a:ext uri="{FF2B5EF4-FFF2-40B4-BE49-F238E27FC236}">
                <a16:creationId xmlns:a16="http://schemas.microsoft.com/office/drawing/2014/main" id="{127A3461-8C1A-4E7F-8212-BF24933282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36987687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4">
                                            <p:txEl>
                                              <p:pRg st="0" end="0"/>
                                            </p:txEl>
                                          </p:spTgt>
                                        </p:tgtEl>
                                        <p:attrNameLst>
                                          <p:attrName>style.visibility</p:attrName>
                                        </p:attrNameLst>
                                      </p:cBhvr>
                                      <p:to>
                                        <p:strVal val="visible"/>
                                      </p:to>
                                    </p:set>
                                    <p:animEffect transition="in" filter="fade">
                                      <p:cBhvr>
                                        <p:cTn id="12" dur="500"/>
                                        <p:tgtEl>
                                          <p:spTgt spid="1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4">
                                            <p:txEl>
                                              <p:pRg st="1" end="1"/>
                                            </p:txEl>
                                          </p:spTgt>
                                        </p:tgtEl>
                                        <p:attrNameLst>
                                          <p:attrName>style.visibility</p:attrName>
                                        </p:attrNameLst>
                                      </p:cBhvr>
                                      <p:to>
                                        <p:strVal val="visible"/>
                                      </p:to>
                                    </p:set>
                                    <p:animEffect transition="in" filter="fade">
                                      <p:cBhvr>
                                        <p:cTn id="17" dur="500"/>
                                        <p:tgtEl>
                                          <p:spTgt spid="12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4">
                                            <p:txEl>
                                              <p:pRg st="2" end="2"/>
                                            </p:txEl>
                                          </p:spTgt>
                                        </p:tgtEl>
                                        <p:attrNameLst>
                                          <p:attrName>style.visibility</p:attrName>
                                        </p:attrNameLst>
                                      </p:cBhvr>
                                      <p:to>
                                        <p:strVal val="visible"/>
                                      </p:to>
                                    </p:set>
                                    <p:animEffect transition="in" filter="fade">
                                      <p:cBhvr>
                                        <p:cTn id="22" dur="500"/>
                                        <p:tgtEl>
                                          <p:spTgt spid="12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4">
                                            <p:txEl>
                                              <p:pRg st="3" end="3"/>
                                            </p:txEl>
                                          </p:spTgt>
                                        </p:tgtEl>
                                        <p:attrNameLst>
                                          <p:attrName>style.visibility</p:attrName>
                                        </p:attrNameLst>
                                      </p:cBhvr>
                                      <p:to>
                                        <p:strVal val="visible"/>
                                      </p:to>
                                    </p:set>
                                    <p:animEffect transition="in" filter="fade">
                                      <p:cBhvr>
                                        <p:cTn id="27" dur="500"/>
                                        <p:tgtEl>
                                          <p:spTgt spid="1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Programming : Design</a:t>
            </a:r>
            <a:endParaRPr dirty="0"/>
          </a:p>
          <a:p>
            <a:pPr marL="0" lvl="0" indent="0" algn="l" rtl="0">
              <a:spcBef>
                <a:spcPts val="0"/>
              </a:spcBef>
              <a:spcAft>
                <a:spcPts val="0"/>
              </a:spcAft>
              <a:buNone/>
            </a:pPr>
            <a:endParaRPr dirty="0"/>
          </a:p>
        </p:txBody>
      </p:sp>
      <p:sp>
        <p:nvSpPr>
          <p:cNvPr id="130" name="Google Shape;130;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 Designed to be an industrial-strength object-oriented language.</a:t>
            </a:r>
            <a:br>
              <a:rPr lang="en" dirty="0"/>
            </a:br>
            <a:endParaRPr dirty="0"/>
          </a:p>
          <a:p>
            <a:pPr marL="457200" lvl="0" indent="-342900" algn="l" rtl="0">
              <a:spcBef>
                <a:spcPts val="0"/>
              </a:spcBef>
              <a:spcAft>
                <a:spcPts val="0"/>
              </a:spcAft>
              <a:buSzPts val="1800"/>
              <a:buChar char="●"/>
            </a:pPr>
            <a:r>
              <a:rPr lang="en" dirty="0"/>
              <a:t>According to Kotlin developers, you can call JavaScript code from Kotlin</a:t>
            </a:r>
            <a:br>
              <a:rPr lang="en" dirty="0"/>
            </a:br>
            <a:endParaRPr dirty="0"/>
          </a:p>
          <a:p>
            <a:pPr marL="457200" lvl="0" indent="-342900" algn="l" rtl="0">
              <a:spcBef>
                <a:spcPts val="0"/>
              </a:spcBef>
              <a:spcAft>
                <a:spcPts val="0"/>
              </a:spcAft>
              <a:buSzPts val="1800"/>
              <a:buChar char="●"/>
            </a:pPr>
            <a:r>
              <a:rPr lang="en" dirty="0"/>
              <a:t>Generate libraries that can be consumed as modules.</a:t>
            </a:r>
            <a:br>
              <a:rPr lang="en" dirty="0"/>
            </a:br>
            <a:endParaRPr dirty="0"/>
          </a:p>
          <a:p>
            <a:pPr marL="457200" lvl="0" indent="-342900" algn="l" rtl="0">
              <a:spcBef>
                <a:spcPts val="0"/>
              </a:spcBef>
              <a:spcAft>
                <a:spcPts val="0"/>
              </a:spcAft>
              <a:buSzPts val="1800"/>
              <a:buChar char="●"/>
            </a:pPr>
            <a:r>
              <a:rPr lang="en" dirty="0"/>
              <a:t>JVM version of Kotlin standard library depends on Java Class Library.</a:t>
            </a:r>
            <a:endParaRPr dirty="0"/>
          </a:p>
          <a:p>
            <a:pPr marL="0" lvl="0" indent="0" algn="l" rtl="0">
              <a:spcBef>
                <a:spcPts val="1200"/>
              </a:spcBef>
              <a:spcAft>
                <a:spcPts val="1200"/>
              </a:spcAft>
              <a:buNone/>
            </a:pPr>
            <a:endParaRPr dirty="0"/>
          </a:p>
        </p:txBody>
      </p:sp>
      <p:sp>
        <p:nvSpPr>
          <p:cNvPr id="2" name="Slide Number Placeholder 1">
            <a:extLst>
              <a:ext uri="{FF2B5EF4-FFF2-40B4-BE49-F238E27FC236}">
                <a16:creationId xmlns:a16="http://schemas.microsoft.com/office/drawing/2014/main" id="{14FC8BD6-D408-45F4-8A4F-DB40A723C7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21976539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500"/>
                                        <p:tgtEl>
                                          <p:spTgt spid="1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0">
                                            <p:txEl>
                                              <p:pRg st="0" end="0"/>
                                            </p:txEl>
                                          </p:spTgt>
                                        </p:tgtEl>
                                        <p:attrNameLst>
                                          <p:attrName>style.visibility</p:attrName>
                                        </p:attrNameLst>
                                      </p:cBhvr>
                                      <p:to>
                                        <p:strVal val="visible"/>
                                      </p:to>
                                    </p:set>
                                    <p:animEffect transition="in" filter="fade">
                                      <p:cBhvr>
                                        <p:cTn id="12" dur="500"/>
                                        <p:tgtEl>
                                          <p:spTgt spid="13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0">
                                            <p:txEl>
                                              <p:pRg st="1" end="1"/>
                                            </p:txEl>
                                          </p:spTgt>
                                        </p:tgtEl>
                                        <p:attrNameLst>
                                          <p:attrName>style.visibility</p:attrName>
                                        </p:attrNameLst>
                                      </p:cBhvr>
                                      <p:to>
                                        <p:strVal val="visible"/>
                                      </p:to>
                                    </p:set>
                                    <p:animEffect transition="in" filter="fade">
                                      <p:cBhvr>
                                        <p:cTn id="17" dur="500"/>
                                        <p:tgtEl>
                                          <p:spTgt spid="13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0">
                                            <p:txEl>
                                              <p:pRg st="2" end="2"/>
                                            </p:txEl>
                                          </p:spTgt>
                                        </p:tgtEl>
                                        <p:attrNameLst>
                                          <p:attrName>style.visibility</p:attrName>
                                        </p:attrNameLst>
                                      </p:cBhvr>
                                      <p:to>
                                        <p:strVal val="visible"/>
                                      </p:to>
                                    </p:set>
                                    <p:animEffect transition="in" filter="fade">
                                      <p:cBhvr>
                                        <p:cTn id="22" dur="500"/>
                                        <p:tgtEl>
                                          <p:spTgt spid="13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0">
                                            <p:txEl>
                                              <p:pRg st="3" end="3"/>
                                            </p:txEl>
                                          </p:spTgt>
                                        </p:tgtEl>
                                        <p:attrNameLst>
                                          <p:attrName>style.visibility</p:attrName>
                                        </p:attrNameLst>
                                      </p:cBhvr>
                                      <p:to>
                                        <p:strVal val="visible"/>
                                      </p:to>
                                    </p:set>
                                    <p:animEffect transition="in" filter="fade">
                                      <p:cBhvr>
                                        <p:cTn id="27" dur="500"/>
                                        <p:tgtEl>
                                          <p:spTgt spid="1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Programming : Syntax</a:t>
            </a:r>
            <a:endParaRPr dirty="0"/>
          </a:p>
        </p:txBody>
      </p:sp>
      <p:sp>
        <p:nvSpPr>
          <p:cNvPr id="136" name="Google Shape;136;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Like in C, C++, C#, Java, and Go, the entry point to a Kotlin program is a function named "main", which may be passed an array containing any command-line arguments.</a:t>
            </a:r>
            <a:endParaRPr dirty="0"/>
          </a:p>
          <a:p>
            <a:pPr marL="0" lvl="0" indent="0" algn="l" rtl="0">
              <a:spcBef>
                <a:spcPts val="1200"/>
              </a:spcBef>
              <a:spcAft>
                <a:spcPts val="1200"/>
              </a:spcAft>
              <a:buNone/>
            </a:pPr>
            <a:endParaRPr dirty="0"/>
          </a:p>
        </p:txBody>
      </p:sp>
      <p:pic>
        <p:nvPicPr>
          <p:cNvPr id="137" name="Google Shape;137;p21"/>
          <p:cNvPicPr preferRelativeResize="0"/>
          <p:nvPr/>
        </p:nvPicPr>
        <p:blipFill>
          <a:blip r:embed="rId3">
            <a:alphaModFix/>
          </a:blip>
          <a:stretch>
            <a:fillRect/>
          </a:stretch>
        </p:blipFill>
        <p:spPr>
          <a:xfrm>
            <a:off x="557225" y="2318463"/>
            <a:ext cx="4648200" cy="2143125"/>
          </a:xfrm>
          <a:prstGeom prst="rect">
            <a:avLst/>
          </a:prstGeom>
          <a:noFill/>
          <a:ln>
            <a:noFill/>
          </a:ln>
        </p:spPr>
      </p:pic>
      <p:sp>
        <p:nvSpPr>
          <p:cNvPr id="2" name="Slide Number Placeholder 1">
            <a:extLst>
              <a:ext uri="{FF2B5EF4-FFF2-40B4-BE49-F238E27FC236}">
                <a16:creationId xmlns:a16="http://schemas.microsoft.com/office/drawing/2014/main" id="{DA642B9C-6D39-4AEF-BFF7-233A15C874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3424059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500"/>
                                        <p:tgtEl>
                                          <p:spTgt spid="1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6">
                                            <p:txEl>
                                              <p:pRg st="0" end="0"/>
                                            </p:txEl>
                                          </p:spTgt>
                                        </p:tgtEl>
                                        <p:attrNameLst>
                                          <p:attrName>style.visibility</p:attrName>
                                        </p:attrNameLst>
                                      </p:cBhvr>
                                      <p:to>
                                        <p:strVal val="visible"/>
                                      </p:to>
                                    </p:set>
                                    <p:animEffect transition="in" filter="fade">
                                      <p:cBhvr>
                                        <p:cTn id="12" dur="500"/>
                                        <p:tgtEl>
                                          <p:spTgt spid="1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6" grpId="0"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2116</Words>
  <Application>Microsoft Office PowerPoint</Application>
  <PresentationFormat>On-screen Show (16:9)</PresentationFormat>
  <Paragraphs>187</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Roboto</vt:lpstr>
      <vt:lpstr>Arial</vt:lpstr>
      <vt:lpstr>Simple Light</vt:lpstr>
      <vt:lpstr>KOTLIN</vt:lpstr>
      <vt:lpstr>KOTLIN : Basic Information</vt:lpstr>
      <vt:lpstr>KOTLIN : Basic Information</vt:lpstr>
      <vt:lpstr>KOTLIN : Usage</vt:lpstr>
      <vt:lpstr>KOTLIN : Timeline</vt:lpstr>
      <vt:lpstr>KOTLIN : Timeline </vt:lpstr>
      <vt:lpstr>KOTLIN vs Java </vt:lpstr>
      <vt:lpstr>Programming : Design </vt:lpstr>
      <vt:lpstr>Programming : Syntax</vt:lpstr>
      <vt:lpstr>PowerPoint Presentation</vt:lpstr>
      <vt:lpstr>Null Safety </vt:lpstr>
      <vt:lpstr>Small syntax properties of KOTLIN</vt:lpstr>
      <vt:lpstr>Features of KOTLIN</vt:lpstr>
      <vt:lpstr>Modern Applications of KOTLIN:</vt:lpstr>
      <vt:lpstr>Companies that use KOTLIN</vt:lpstr>
      <vt:lpstr>Introduction to OAuth 2.0</vt:lpstr>
      <vt:lpstr>Application Registration &amp; Roles</vt:lpstr>
      <vt:lpstr>Abstract Protocol Flow</vt:lpstr>
      <vt:lpstr>Authorization Grant Types</vt:lpstr>
      <vt:lpstr>KOTLIN: OAUTH2 Implementation</vt:lpstr>
      <vt:lpstr>KOTLIN: OAUTH2 Implementation - Permissions  </vt:lpstr>
      <vt:lpstr>KOTLIN: OAUTH2 Implementation - Request Token</vt:lpstr>
      <vt:lpstr>KOTLIN: OAUTH2 Implementation - Request Token Again</vt:lpstr>
      <vt:lpstr>KOTLIN: OAUTH2 Implementation - Intent</vt:lpstr>
      <vt:lpstr>KOTLIN: OAUTH2 Implementation - Online Connection</vt:lpstr>
      <vt:lpstr>KOTLIN: OAUTH2 Implementation - Troubleshooting </vt:lpstr>
      <vt:lpstr>Thank you for your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KOTLIN</dc:title>
  <dc:creator>Stefanos Theodosiou</dc:creator>
  <cp:lastModifiedBy>Stefanos Theodosiou</cp:lastModifiedBy>
  <cp:revision>3</cp:revision>
  <dcterms:modified xsi:type="dcterms:W3CDTF">2021-05-10T07:32:36Z</dcterms:modified>
</cp:coreProperties>
</file>