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71" r:id="rId9"/>
    <p:sldId id="265" r:id="rId10"/>
    <p:sldId id="262" r:id="rId11"/>
    <p:sldId id="268" r:id="rId12"/>
    <p:sldId id="266" r:id="rId13"/>
    <p:sldId id="270" r:id="rId14"/>
    <p:sldId id="277" r:id="rId15"/>
    <p:sldId id="278" r:id="rId16"/>
    <p:sldId id="280" r:id="rId17"/>
    <p:sldId id="272" r:id="rId18"/>
    <p:sldId id="273" r:id="rId19"/>
    <p:sldId id="274" r:id="rId20"/>
    <p:sldId id="275" r:id="rId21"/>
    <p:sldId id="281" r:id="rId22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182D1C-731E-48DC-A058-34B93C58C084}" v="1" dt="2021-05-09T13:59:35.768"/>
    <p1510:client id="{E3742AF9-6BBF-7446-9D09-3A4D1925C111}" v="5172" dt="2021-05-10T06:05:09.316"/>
    <p1510:client id="{ECBED4D5-81C5-BC45-8B8F-502649409F36}" v="931" dt="2021-05-09T19:47:51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7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03F57-CFA1-F74E-A6A4-96EFD0D89C62}" type="datetimeFigureOut">
              <a:rPr lang="en-CY" smtClean="0"/>
              <a:t>10/05/2021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41E-6D94-AC4B-9947-9DF57684BD9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8937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154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10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33697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11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6373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12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67728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13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24956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14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5653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15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09118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16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8465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17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1622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18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8127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19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7596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20972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20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4119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1491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76098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9381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6594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1161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9282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2B41E-6D94-AC4B-9947-9DF57684BD92}" type="slidenum">
              <a:rPr lang="en-CY" smtClean="0"/>
              <a:t>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0703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97C2-74CD-FA4F-85FE-B0384A9FE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1DB0D-FA6A-F24F-A27A-868F003CD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EAB19-BC4A-2C42-A58D-18F65204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72D5-989F-D349-B3B6-26D070F387D2}" type="datetime1">
              <a:rPr lang="en-US" smtClean="0"/>
              <a:t>5/10/21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D916-CFE1-FD40-86AE-4E009914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A48D-0E11-9641-8615-CECE1CBF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492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393E-D988-914C-8EE7-0E4BC610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FD640-A415-2349-BDD4-F16135B58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08FEB-C583-0449-AE90-7CD9D8E9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16E1-9E28-5E48-A768-E330E3567A24}" type="datetime1">
              <a:rPr lang="en-US" smtClean="0"/>
              <a:t>5/10/21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20AC-B285-2F4D-AA73-76A0B090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5213-8279-FE45-96E4-2C03EFBB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54354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CB048-7EE6-6342-A49B-C77B94B21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482A8-896C-8A4B-9941-9A12E9EAA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BD86-DD5B-8B48-A3ED-EB066BCD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AEC0-3780-FD4A-8633-58591026BEF8}" type="datetime1">
              <a:rPr lang="en-US" smtClean="0"/>
              <a:t>5/10/21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D007-387C-B044-947A-522CCEF5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1CED-8F42-F94F-ABF9-7F39192E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3496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1F54-204E-7A49-8B43-F1CF6227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046B-9B30-0546-9C08-630E3A0F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1D4FB-DC6A-6747-8BCC-63DA40B2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85E0-F3FF-E942-82BE-BD075BAEFC8A}" type="datetime1">
              <a:rPr lang="en-US" smtClean="0"/>
              <a:t>5/10/21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E5BC5-42AE-A245-9F9F-4FC7D51A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D188-0A9D-F84E-8D9E-362D65DD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5371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CC71-28D4-BD44-9124-A014B2F7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0D6C8-76A3-F446-A276-A9CB819E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0119-4346-1844-BF38-4EE289F7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F5F6-EF6A-DB4D-8F87-490C8540887A}" type="datetime1">
              <a:rPr lang="en-US" smtClean="0"/>
              <a:t>5/10/21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31F4A-BC16-264D-A0B9-7FD072D7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CE9E-A6FA-624E-AEA2-E550A5B7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2877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4254-FD32-B442-B60D-761C803D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7486-B6C8-A84F-AD34-71E21398F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BDB8F-F363-D24B-A5AF-9E2AA5B4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70A35-BE7A-2847-AA83-6F6DBEEB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C7DC-76E2-2F48-8872-8683B73B81DA}" type="datetime1">
              <a:rPr lang="en-US" smtClean="0"/>
              <a:t>5/10/21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FC2B8-2CFA-6F4F-9626-3EBB71AF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C61A3-3AA3-2B4D-A3B6-D6C970E7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4155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8756-52E2-524D-BDCA-0232BCFF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5474-B1B0-2744-8F2C-E83360B99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3D6AC-0DDB-274B-809D-A874EB4A6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310E4-7B9F-5449-8E65-D3270D902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97BAF-ACE3-4249-89D9-3B95A7716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79ED7-9343-7E44-AC97-4F176B6E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3447-ADEE-1E4F-BFB5-8C4AD69EF590}" type="datetime1">
              <a:rPr lang="en-US" smtClean="0"/>
              <a:t>5/10/21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8DD3B-0693-F74D-9B99-5D977582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CCE55-32EE-2E46-8E25-0AF9910B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9539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5E0D-5D2B-F642-B5F9-7E2DC01C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40657-5FF8-E144-9CC4-23165361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2B81-71A5-A445-BF97-395BA19CE31B}" type="datetime1">
              <a:rPr lang="en-US" smtClean="0"/>
              <a:t>5/10/21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9184-5646-E14A-82FD-40BC2B5D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3FBC4-6A98-DC4B-8F9D-2757DEF3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5300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85B03-9EFE-BE4B-BDDB-78B0AAA2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CCB5-BBF0-1F46-829F-636534419971}" type="datetime1">
              <a:rPr lang="en-US" smtClean="0"/>
              <a:t>5/10/21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D9D9C-338D-0A4A-968A-F30988DE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9E6E0-6642-E742-8A5F-9707F6B0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4710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9D0-2064-B643-B2CF-B5400902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62FB-9F72-B34C-90F4-59B5F3AD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0BE9A-0E7A-7E4C-B356-C485BB81C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0227-F59E-134B-9C55-E5EF30E8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6C6-192A-E34A-987D-E6253639B3C4}" type="datetime1">
              <a:rPr lang="en-US" smtClean="0"/>
              <a:t>5/10/21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3F13E-F95F-644E-99F6-CB74B70E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B9A3C-8753-5B4F-8227-6031568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86295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6FDE-C7D3-8543-8D10-7AE500CE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89C4C-2EB5-F44A-A8F0-6E7282FC9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D5969-6226-9343-AF2E-6162C5AC6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8C398-5E3C-614C-BEBD-ACC777B2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FDBE-BF35-D342-B82B-564CF9EF483B}" type="datetime1">
              <a:rPr lang="en-US" smtClean="0"/>
              <a:t>5/10/21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4FBDA-C47A-7145-B7A9-06A04313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03E7-1E72-5F43-AED9-093AF7E0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7890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0B4DB-AA9C-464C-92B7-CF508394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03ED4-31C0-6344-A716-A33E2D58C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6978-8B50-9A41-BB89-E0623C573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CB63-909A-3C48-B542-C207C401B34F}" type="datetime1">
              <a:rPr lang="en-US" smtClean="0"/>
              <a:t>5/10/21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97EB-4C16-5043-BC10-6B9E9C112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B2A6-8BE7-264C-911A-BCC8390C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2A78-37EA-2D4D-89DA-9F4E9149E165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3304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39214-7EA7-F748-8352-1BAE011BF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39" y="4553607"/>
            <a:ext cx="6331904" cy="846503"/>
          </a:xfrm>
        </p:spPr>
        <p:txBody>
          <a:bodyPr anchor="t">
            <a:noAutofit/>
          </a:bodyPr>
          <a:lstStyle/>
          <a:p>
            <a:r>
              <a:rPr lang="en-CY" sz="4000" b="1">
                <a:solidFill>
                  <a:srgbClr val="4C82CB"/>
                </a:solidFill>
              </a:rPr>
              <a:t>Go Docker </a:t>
            </a:r>
            <a:r>
              <a:rPr lang="en-GB" sz="4000" b="1">
                <a:solidFill>
                  <a:srgbClr val="4C82CB"/>
                </a:solidFill>
              </a:rPr>
              <a:t>Kubernetes</a:t>
            </a:r>
            <a:br>
              <a:rPr lang="en-CY" sz="3600">
                <a:solidFill>
                  <a:srgbClr val="000000"/>
                </a:solidFill>
              </a:rPr>
            </a:br>
            <a:endParaRPr lang="en-CY" sz="36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4B25-AB8E-9340-A77E-7F8CBDA2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100" y="5728468"/>
            <a:ext cx="6235572" cy="846503"/>
          </a:xfrm>
        </p:spPr>
        <p:txBody>
          <a:bodyPr anchor="b">
            <a:normAutofit fontScale="85000" lnSpcReduction="20000"/>
          </a:bodyPr>
          <a:lstStyle/>
          <a:p>
            <a:pPr algn="l"/>
            <a:r>
              <a:rPr lang="en-CY" sz="1800">
                <a:solidFill>
                  <a:srgbClr val="000000"/>
                </a:solidFill>
              </a:rPr>
              <a:t>Andronikos Charalambous</a:t>
            </a:r>
          </a:p>
          <a:p>
            <a:pPr algn="l"/>
            <a:r>
              <a:rPr lang="en-CY" sz="1800">
                <a:solidFill>
                  <a:srgbClr val="000000"/>
                </a:solidFill>
              </a:rPr>
              <a:t>Christina Hadjizorzi</a:t>
            </a:r>
          </a:p>
          <a:p>
            <a:pPr algn="l"/>
            <a:r>
              <a:rPr lang="en-CY" sz="1800">
                <a:solidFill>
                  <a:srgbClr val="000000"/>
                </a:solidFill>
              </a:rPr>
              <a:t>Joanna Georgiou 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CmGamm: Svg Docker Container Logo">
            <a:extLst>
              <a:ext uri="{FF2B5EF4-FFF2-40B4-BE49-F238E27FC236}">
                <a16:creationId xmlns:a16="http://schemas.microsoft.com/office/drawing/2014/main" id="{BF2038CF-53E9-8745-BEF5-3B4D8E49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100" y="389581"/>
            <a:ext cx="2629584" cy="26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Kubernetes Icon (Page 1) - Line.17QQ.com">
            <a:extLst>
              <a:ext uri="{FF2B5EF4-FFF2-40B4-BE49-F238E27FC236}">
                <a16:creationId xmlns:a16="http://schemas.microsoft.com/office/drawing/2014/main" id="{405C5A00-B592-0345-B939-31662688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61" y="718782"/>
            <a:ext cx="2365405" cy="12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t's Go! with the Go Programming Language - Avenga">
            <a:extLst>
              <a:ext uri="{FF2B5EF4-FFF2-40B4-BE49-F238E27FC236}">
                <a16:creationId xmlns:a16="http://schemas.microsoft.com/office/drawing/2014/main" id="{1E3C6B5F-8DE6-B14F-B204-1676BF2C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4899" y="3918720"/>
            <a:ext cx="3217333" cy="180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8A560-2BCB-6149-B2F5-220AAA59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1</a:t>
            </a:fld>
            <a:endParaRPr lang="en-CY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7D05932-8E74-AC44-8BF7-010279CC7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3652" y="0"/>
            <a:ext cx="2616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6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17AD9-DAAE-3546-A55C-494703D2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CY" b="1">
                <a:solidFill>
                  <a:srgbClr val="4C82CB"/>
                </a:solidFill>
              </a:rPr>
              <a:t>Kubernetes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6" descr="Kubernetes Icon (Page 1) - Line.17QQ.com">
            <a:extLst>
              <a:ext uri="{FF2B5EF4-FFF2-40B4-BE49-F238E27FC236}">
                <a16:creationId xmlns:a16="http://schemas.microsoft.com/office/drawing/2014/main" id="{B259DDD4-643B-9A46-9884-D55E2FF0A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485375"/>
            <a:ext cx="3661831" cy="190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5FF9-6E84-414A-A90F-9E9A2359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224" y="2154478"/>
            <a:ext cx="5023928" cy="3906494"/>
          </a:xfrm>
        </p:spPr>
        <p:txBody>
          <a:bodyPr anchor="ctr">
            <a:normAutofit/>
          </a:bodyPr>
          <a:lstStyle/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Developed by </a:t>
            </a:r>
            <a:r>
              <a:rPr lang="en-GB" sz="2000">
                <a:solidFill>
                  <a:srgbClr val="000000"/>
                </a:solidFill>
              </a:rPr>
              <a:t>Google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Release in 2014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Written in Go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Open Source container orchestration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 Manage hybrid cloud and multicloud deployments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Deliver applications faster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Make developers more productive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2D823-A8D9-5D44-893A-EEEE62E6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10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1459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15D52-B9D9-1B4A-BD0C-4B87EE6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Y" sz="4000">
                <a:solidFill>
                  <a:srgbClr val="FFFFFF"/>
                </a:solidFill>
              </a:rPr>
              <a:t>Kubernetes Features</a:t>
            </a:r>
          </a:p>
        </p:txBody>
      </p:sp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C2335D97-6FAB-D84B-A592-0CA3E6A92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0" y="3038422"/>
            <a:ext cx="11100257" cy="32072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333C0-4002-0F4B-AED0-2F37D8A9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11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0391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186A-A32E-5245-AA71-01362F37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Y"/>
              <a:t>System Architecture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A51FE5-B03D-8041-8A07-4D71CDB8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4" y="1361358"/>
            <a:ext cx="9131300" cy="4902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38C4C-48B9-6F45-8C76-C418C02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12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695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15D52-B9D9-1B4A-BD0C-4B87EE6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Y" sz="4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2FA-3964-C84D-BE03-32DB58BA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High performance http server that handles requests for internal processing using a worker queue.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We used the net/http library (ListenAndServe function) for building an http server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In order to maximize the performance we build our worker queue using goroutines and channels for communication among them.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endParaRPr lang="en-CY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CY" sz="200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CY" sz="20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3C841-D53C-B843-9A66-70E46C76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13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3150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15D52-B9D9-1B4A-BD0C-4B87EE6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Y" sz="4000">
                <a:solidFill>
                  <a:schemeClr val="bg1"/>
                </a:solidFill>
              </a:rPr>
              <a:t>Simple Http Server</a:t>
            </a:r>
          </a:p>
        </p:txBody>
      </p:sp>
      <p:pic>
        <p:nvPicPr>
          <p:cNvPr id="9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C16FDD-E394-2B4F-8A9B-C5ECD4FE8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18280" y="2584905"/>
            <a:ext cx="6845300" cy="40386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6E067-513F-6146-A206-F476FBDB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14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1403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5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Picture 57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15D52-B9D9-1B4A-BD0C-4B87EE6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69" y="2821664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Goroutines Example</a:t>
            </a:r>
          </a:p>
        </p:txBody>
      </p:sp>
      <p:sp>
        <p:nvSpPr>
          <p:cNvPr id="85" name="Rectangle 59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885752-0379-F04B-ADA3-F1ECE9400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856" y="213805"/>
            <a:ext cx="3504560" cy="6430389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9C5236-BA6E-2D4B-94E6-8313F4A9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15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7688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5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Picture 57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15D52-B9D9-1B4A-BD0C-4B87EE6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69" y="2821664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Y">
                <a:solidFill>
                  <a:schemeClr val="bg1"/>
                </a:solidFill>
              </a:rPr>
              <a:t>Channels Example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Rectangle 59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C4A508F-42DB-464D-A0EA-65A082630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81540" y="243908"/>
            <a:ext cx="3903552" cy="623309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4512F-AEF3-9A4D-AE1B-DE3F85BC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16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3336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5D52-B9D9-1B4A-BD0C-4B87EE6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Y" sz="3700"/>
              <a:t>Implementation- Http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2FA-3964-C84D-BE03-32DB58BA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Y" sz="2000"/>
          </a:p>
          <a:p>
            <a:pPr marL="514350" indent="-514350">
              <a:buFont typeface="+mj-lt"/>
              <a:buAutoNum type="arabicPeriod"/>
            </a:pPr>
            <a:endParaRPr lang="en-CY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075181-2336-1340-88A5-EC04B4A5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95" y="807593"/>
            <a:ext cx="5854265" cy="523956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2DB43-901D-314F-B9B0-B3BAEEF7BC6A}"/>
              </a:ext>
            </a:extLst>
          </p:cNvPr>
          <p:cNvSpPr txBox="1"/>
          <p:nvPr/>
        </p:nvSpPr>
        <p:spPr>
          <a:xfrm>
            <a:off x="484214" y="2556387"/>
            <a:ext cx="387224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Y"/>
              <a:t>Initialize the dispatcher which starts our workers.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Y"/>
              <a:t>Each time a client make a request a new goroutine spawns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CY"/>
              <a:t>The requests is been handled by the Collector function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6D63F64-FBED-3347-A07B-6EF199964BA1}"/>
              </a:ext>
            </a:extLst>
          </p:cNvPr>
          <p:cNvSpPr/>
          <p:nvPr/>
        </p:nvSpPr>
        <p:spPr>
          <a:xfrm>
            <a:off x="5715000" y="2251587"/>
            <a:ext cx="3494314" cy="3048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0F5E897-6252-6743-A291-BCD657A6EA13}"/>
              </a:ext>
            </a:extLst>
          </p:cNvPr>
          <p:cNvSpPr/>
          <p:nvPr/>
        </p:nvSpPr>
        <p:spPr>
          <a:xfrm>
            <a:off x="8686800" y="2929114"/>
            <a:ext cx="1589314" cy="37011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9F193-7F67-9249-8A57-9EEF1021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17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8236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1341B-72CF-EC41-A7A1-2D8E7548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CY" sz="4000"/>
              <a:t>Init Dispatcher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C04441-67BB-4A57-8DBD-96E100C6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2383971"/>
            <a:ext cx="4058559" cy="3833950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-"/>
            </a:pPr>
            <a:r>
              <a:rPr lang="en-US" sz="1800"/>
              <a:t>Create the workers and starts them</a:t>
            </a:r>
          </a:p>
          <a:p>
            <a:pPr>
              <a:buFont typeface="System Font Regular"/>
              <a:buChar char="-"/>
            </a:pPr>
            <a:r>
              <a:rPr lang="en-US" sz="1800"/>
              <a:t>Spawns a new goroutine to wait for incoming tasks</a:t>
            </a:r>
          </a:p>
          <a:p>
            <a:pPr>
              <a:buFont typeface="System Font Regular"/>
              <a:buChar char="-"/>
            </a:pPr>
            <a:r>
              <a:rPr lang="en-US" sz="1800"/>
              <a:t>When task is received new goroutine is spawn and gets the next available worker to do the task 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711BC9F-F26B-AF4F-BAC9-E909A6283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3" b="-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5B9AD-E2BB-7E46-809B-278C5BEF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18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2822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22B4-848A-6D48-BEDD-CCECA6B5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CY"/>
              <a:t>Collect 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907810-0B8A-4F28-8092-4C49203D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pPr>
              <a:buFont typeface="System Font Regular"/>
              <a:buChar char="-"/>
            </a:pPr>
            <a:r>
              <a:rPr lang="en-US" sz="2400"/>
              <a:t>When client makes a request for a task this function is been called</a:t>
            </a:r>
          </a:p>
          <a:p>
            <a:pPr>
              <a:buFont typeface="System Font Regular"/>
              <a:buChar char="-"/>
            </a:pPr>
            <a:r>
              <a:rPr lang="en-US" sz="2400"/>
              <a:t>Extracts the parameters of the request</a:t>
            </a:r>
          </a:p>
          <a:p>
            <a:pPr>
              <a:buFont typeface="System Font Regular"/>
              <a:buChar char="-"/>
            </a:pPr>
            <a:r>
              <a:rPr lang="en-US" sz="2400"/>
              <a:t>It creates a new Task structure and add it to the Task Queue</a:t>
            </a:r>
          </a:p>
          <a:p>
            <a:pPr>
              <a:buFont typeface="System Font Regular"/>
              <a:buChar char="-"/>
            </a:pPr>
            <a:r>
              <a:rPr lang="en-US" sz="2400"/>
              <a:t>Return back to the client that the task has been created to the queue and it will be processed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7B5A15B-2B20-534C-B59D-10DB0203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3" y="628158"/>
            <a:ext cx="4793927" cy="5606934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DC37A-A716-AB4B-BF3A-C5E4E9E1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19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3247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15D52-B9D9-1B4A-BD0C-4B87EE64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Y" sz="40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2FA-3964-C84D-BE03-32DB58BA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2753935"/>
            <a:ext cx="10218117" cy="360332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Y" sz="2000">
                <a:solidFill>
                  <a:srgbClr val="000000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CY" sz="2000">
                <a:solidFill>
                  <a:srgbClr val="000000"/>
                </a:solidFill>
              </a:rPr>
              <a:t>Go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Y" sz="1600">
                <a:solidFill>
                  <a:srgbClr val="000000"/>
                </a:solidFill>
              </a:rPr>
              <a:t>Why Go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Y" sz="1600">
                <a:solidFill>
                  <a:srgbClr val="000000"/>
                </a:solidFill>
              </a:rPr>
              <a:t>Who is using Go</a:t>
            </a:r>
          </a:p>
          <a:p>
            <a:pPr marL="514350" indent="-514350">
              <a:buFont typeface="+mj-lt"/>
              <a:buAutoNum type="arabicPeriod"/>
            </a:pPr>
            <a:r>
              <a:rPr lang="en-CY" sz="2000">
                <a:solidFill>
                  <a:srgbClr val="000000"/>
                </a:solidFill>
              </a:rPr>
              <a:t>Docker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Y" sz="1600">
                <a:solidFill>
                  <a:srgbClr val="000000"/>
                </a:solidFill>
              </a:rPr>
              <a:t>Docker workflow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Y" sz="1600">
                <a:solidFill>
                  <a:srgbClr val="000000"/>
                </a:solidFill>
              </a:rPr>
              <a:t>Virtual machines vs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CY" sz="2000">
                <a:solidFill>
                  <a:srgbClr val="000000"/>
                </a:solidFill>
              </a:rPr>
              <a:t>Kubernetes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Y" sz="1600">
                <a:solidFill>
                  <a:srgbClr val="000000"/>
                </a:solidFill>
              </a:rPr>
              <a:t>Intro to Kubernetes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Y" sz="1600">
                <a:solidFill>
                  <a:srgbClr val="000000"/>
                </a:solidFill>
              </a:rPr>
              <a:t>Kubernetes Features</a:t>
            </a:r>
            <a:endParaRPr lang="en-CY" sz="40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Y" sz="2000">
                <a:solidFill>
                  <a:srgbClr val="000000"/>
                </a:solidFill>
              </a:rPr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CY" sz="2000">
                <a:solidFill>
                  <a:srgbClr val="000000"/>
                </a:solidFill>
              </a:rPr>
              <a:t>Demo </a:t>
            </a:r>
          </a:p>
          <a:p>
            <a:pPr marL="514350" indent="-514350">
              <a:buFont typeface="+mj-lt"/>
              <a:buAutoNum type="arabicPeriod"/>
            </a:pPr>
            <a:endParaRPr lang="en-CY" sz="200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CY" sz="20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3D014-EFFE-4F47-9AD1-E0F30E2C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9296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6C15F-B4F8-8547-ADA8-FE03DAF2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99B1319-71DB-4793-974D-760EC0FCD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1E79D-FD94-4249-8763-4226B220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20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6334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1CB8F-6636-FF43-892A-EADA0FBB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 for your attention!</a:t>
            </a:r>
            <a:br>
              <a:rPr lang="en-US" sz="28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hy should you learn Go programming language? Basics of Golang | TechGig">
            <a:extLst>
              <a:ext uri="{FF2B5EF4-FFF2-40B4-BE49-F238E27FC236}">
                <a16:creationId xmlns:a16="http://schemas.microsoft.com/office/drawing/2014/main" id="{386DC1ED-433C-A346-84A8-6AE8C150D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3" t="27552" r="27933" b="22730"/>
          <a:stretch/>
        </p:blipFill>
        <p:spPr bwMode="auto">
          <a:xfrm>
            <a:off x="340470" y="2568734"/>
            <a:ext cx="4141760" cy="263493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6DE34-9DFC-3047-8C65-1052CFD6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211" y="6223702"/>
            <a:ext cx="51123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60892A78-37EA-2D4D-89DA-9F4E9149E165}" type="slidenum">
              <a:rPr lang="en-US" sz="1100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21</a:t>
            </a:fld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8467F-42AE-E54C-95B4-F6A9BB9D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087" y="58115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kern="1200">
                <a:solidFill>
                  <a:srgbClr val="4C82CB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6FBC189-18E3-4E44-BF44-428A286FC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69D1B-0DF5-574D-BB20-CE82065B76C6}"/>
              </a:ext>
            </a:extLst>
          </p:cNvPr>
          <p:cNvSpPr txBox="1"/>
          <p:nvPr/>
        </p:nvSpPr>
        <p:spPr>
          <a:xfrm>
            <a:off x="6858000" y="1959429"/>
            <a:ext cx="502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C82CB"/>
              </a:buClr>
              <a:buFont typeface="Wingdings" pitchFamily="2" charset="2"/>
              <a:buChar char="Ø"/>
            </a:pPr>
            <a:r>
              <a:rPr lang="en-CY"/>
              <a:t>Architecture with:</a:t>
            </a:r>
          </a:p>
          <a:p>
            <a:pPr marL="742950" lvl="1" indent="-285750">
              <a:buClr>
                <a:srgbClr val="4C82CB"/>
              </a:buClr>
              <a:buFont typeface="Wingdings" pitchFamily="2" charset="2"/>
              <a:buChar char="Ø"/>
            </a:pPr>
            <a:r>
              <a:rPr lang="en-CY"/>
              <a:t>Go</a:t>
            </a:r>
          </a:p>
          <a:p>
            <a:pPr marL="742950" lvl="1" indent="-285750">
              <a:buClr>
                <a:srgbClr val="4C82CB"/>
              </a:buClr>
              <a:buFont typeface="Wingdings" pitchFamily="2" charset="2"/>
              <a:buChar char="Ø"/>
            </a:pPr>
            <a:r>
              <a:rPr lang="en-CY"/>
              <a:t>Docker</a:t>
            </a:r>
          </a:p>
          <a:p>
            <a:pPr marL="742950" lvl="1" indent="-285750">
              <a:buClr>
                <a:srgbClr val="4C82CB"/>
              </a:buClr>
              <a:buFont typeface="Wingdings" pitchFamily="2" charset="2"/>
              <a:buChar char="Ø"/>
            </a:pPr>
            <a:r>
              <a:rPr lang="en-CY"/>
              <a:t>Kubernetes</a:t>
            </a:r>
          </a:p>
          <a:p>
            <a:pPr lvl="1">
              <a:buClr>
                <a:srgbClr val="4C82CB"/>
              </a:buClr>
            </a:pPr>
            <a:endParaRPr lang="en-CY"/>
          </a:p>
          <a:p>
            <a:pPr marL="285750" indent="-285750">
              <a:buClr>
                <a:srgbClr val="4C82CB"/>
              </a:buClr>
              <a:buFont typeface="Wingdings" pitchFamily="2" charset="2"/>
              <a:buChar char="Ø"/>
            </a:pPr>
            <a:r>
              <a:rPr lang="en-GB"/>
              <a:t>T</a:t>
            </a:r>
            <a:r>
              <a:rPr lang="en-CY"/>
              <a:t>his architecture used for cloud computing </a:t>
            </a:r>
          </a:p>
          <a:p>
            <a:pPr marL="742950" lvl="1" indent="-285750">
              <a:buClr>
                <a:srgbClr val="4C82CB"/>
              </a:buClr>
              <a:buFont typeface="Wingdings" pitchFamily="2" charset="2"/>
              <a:buChar char="Ø"/>
            </a:pPr>
            <a:r>
              <a:rPr lang="en-CY"/>
              <a:t>Efficient </a:t>
            </a:r>
          </a:p>
          <a:p>
            <a:pPr marL="742950" lvl="1" indent="-285750">
              <a:buClr>
                <a:srgbClr val="4C82CB"/>
              </a:buClr>
              <a:buFont typeface="Wingdings" pitchFamily="2" charset="2"/>
              <a:buChar char="Ø"/>
            </a:pPr>
            <a:r>
              <a:rPr lang="en-CY"/>
              <a:t>Scalability</a:t>
            </a:r>
          </a:p>
          <a:p>
            <a:pPr marL="742950" lvl="1" indent="-285750">
              <a:buClr>
                <a:srgbClr val="4C82CB"/>
              </a:buClr>
              <a:buFont typeface="Wingdings" pitchFamily="2" charset="2"/>
              <a:buChar char="Ø"/>
            </a:pPr>
            <a:endParaRPr lang="en-CY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281130-9FA2-7A46-B1B1-0F76EC92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6013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ED84C8-634B-C64F-8352-81AFBB83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585" y="585241"/>
            <a:ext cx="5215567" cy="821698"/>
          </a:xfrm>
        </p:spPr>
        <p:txBody>
          <a:bodyPr>
            <a:normAutofit/>
          </a:bodyPr>
          <a:lstStyle/>
          <a:p>
            <a:pPr algn="ctr"/>
            <a:r>
              <a:rPr lang="en-CY" b="1">
                <a:solidFill>
                  <a:srgbClr val="4C82CB"/>
                </a:solidFill>
              </a:rPr>
              <a:t>Go 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Let's Go! with the Go Programming Language - Avenga">
            <a:extLst>
              <a:ext uri="{FF2B5EF4-FFF2-40B4-BE49-F238E27FC236}">
                <a16:creationId xmlns:a16="http://schemas.microsoft.com/office/drawing/2014/main" id="{7C0197D6-2622-7245-99A2-4658D42C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409210"/>
            <a:ext cx="3661831" cy="20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3131-1678-1141-860B-260A7230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94209"/>
            <a:ext cx="4977578" cy="3930394"/>
          </a:xfrm>
        </p:spPr>
        <p:txBody>
          <a:bodyPr anchor="ctr">
            <a:normAutofit/>
          </a:bodyPr>
          <a:lstStyle/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Designed by Google (Robert Griesemer, Rob Pike, Ken Thompson) 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First Release 2009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Developed for high performance and fast development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Open Source Programming Language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Simple, Reliable, Efficient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Easy to write programs that get the most out of multicore and networked machines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endParaRPr lang="en-CY" sz="200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EA177-37C7-2C45-9E1C-535CDE97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01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BDE6A-6CBC-4D49-A38D-25682209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596127"/>
            <a:ext cx="4981507" cy="1454051"/>
          </a:xfrm>
        </p:spPr>
        <p:txBody>
          <a:bodyPr>
            <a:normAutofit/>
          </a:bodyPr>
          <a:lstStyle/>
          <a:p>
            <a:pPr algn="ctr"/>
            <a:r>
              <a:rPr lang="en-CY" b="1">
                <a:solidFill>
                  <a:srgbClr val="4C82CB"/>
                </a:solidFill>
              </a:rPr>
              <a:t>Why Go </a:t>
            </a:r>
          </a:p>
        </p:txBody>
      </p:sp>
      <p:sp>
        <p:nvSpPr>
          <p:cNvPr id="307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E5AFD2-71BF-AF4F-A1F5-C8E33FCA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224975"/>
            <a:ext cx="3661831" cy="242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2356-E1E4-EE46-8C0B-66BD09BB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224" y="1740073"/>
            <a:ext cx="5027857" cy="3395598"/>
          </a:xfrm>
        </p:spPr>
        <p:txBody>
          <a:bodyPr anchor="ctr">
            <a:normAutofit fontScale="92500" lnSpcReduction="10000"/>
          </a:bodyPr>
          <a:lstStyle/>
          <a:p>
            <a:pPr>
              <a:buClr>
                <a:srgbClr val="4C82CB"/>
              </a:buClr>
              <a:buFont typeface="Wingdings" pitchFamily="2" charset="2"/>
              <a:buChar char="Ø"/>
            </a:pPr>
            <a:endParaRPr lang="en-CY" sz="2000">
              <a:solidFill>
                <a:srgbClr val="000000"/>
              </a:solidFill>
            </a:endParaRP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Compiled Language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Goroutines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Channels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Concurrency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Cross Platform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Own Runtime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Built-in Framework for Testing and Profiling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CY" sz="2000">
                <a:solidFill>
                  <a:srgbClr val="000000"/>
                </a:solidFill>
              </a:rPr>
              <a:t>Garbage Collection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1DCDA-F202-E745-881D-08627F4E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214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38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F9F8C3-5634-1743-90BE-8BF46E28CA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/>
          <a:stretch/>
        </p:blipFill>
        <p:spPr bwMode="auto">
          <a:xfrm>
            <a:off x="684575" y="685800"/>
            <a:ext cx="108216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EF88F-75EB-6847-9B43-CC62290B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2890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5296F-41E2-D542-B64E-3526CA23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85" y="142422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CY" b="1">
                <a:solidFill>
                  <a:srgbClr val="4C82CB"/>
                </a:solidFill>
              </a:rPr>
              <a:t>Docker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How To: GNAT Pro with Docker | The AdaCore Blog">
            <a:extLst>
              <a:ext uri="{FF2B5EF4-FFF2-40B4-BE49-F238E27FC236}">
                <a16:creationId xmlns:a16="http://schemas.microsoft.com/office/drawing/2014/main" id="{CFF4D5B2-59FE-954D-8911-CDD7416F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523642"/>
            <a:ext cx="3661831" cy="183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83E2-5858-BA4C-B3DD-C23F4DB3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786" y="1600200"/>
            <a:ext cx="6664243" cy="4362189"/>
          </a:xfrm>
        </p:spPr>
        <p:txBody>
          <a:bodyPr anchor="ctr">
            <a:normAutofit/>
          </a:bodyPr>
          <a:lstStyle/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GB" sz="2000"/>
              <a:t>Developed by Solomon Hykes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GB" sz="2000"/>
              <a:t>Release in 2013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GB" sz="2000"/>
              <a:t>Use OS-level virtualization to deliver software in packages called containers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GB" sz="2000"/>
              <a:t>Fast, Easy and portable application development</a:t>
            </a:r>
          </a:p>
          <a:p>
            <a:pPr>
              <a:buClr>
                <a:srgbClr val="4C82CB"/>
              </a:buClr>
              <a:buFont typeface="Wingdings" pitchFamily="2" charset="2"/>
              <a:buChar char="Ø"/>
            </a:pPr>
            <a:r>
              <a:rPr lang="en-GB" sz="2000"/>
              <a:t>Docker’s comprehensive end to end platform includes UIs, CLIs, APIs and security </a:t>
            </a:r>
          </a:p>
          <a:p>
            <a:pPr marL="457200" lvl="1" indent="0">
              <a:buClr>
                <a:srgbClr val="4C82CB"/>
              </a:buClr>
              <a:buNone/>
            </a:pPr>
            <a:endParaRPr lang="en-CY" sz="1600">
              <a:solidFill>
                <a:srgbClr val="000000"/>
              </a:solidFill>
            </a:endParaRPr>
          </a:p>
          <a:p>
            <a:pPr marL="457200" lvl="1" indent="0">
              <a:buClr>
                <a:srgbClr val="4C82CB"/>
              </a:buClr>
              <a:buNone/>
            </a:pPr>
            <a:endParaRPr lang="en-CY" sz="16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3B36-37F5-2F4B-9D0D-1247918E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2227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uild, Share and Run Multi-Service Applications with Docker Enterprise 3.0  | Mirantis">
            <a:extLst>
              <a:ext uri="{FF2B5EF4-FFF2-40B4-BE49-F238E27FC236}">
                <a16:creationId xmlns:a16="http://schemas.microsoft.com/office/drawing/2014/main" id="{6A94C037-28B1-1241-B244-745C30EF9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4263"/>
            <a:ext cx="12192000" cy="46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E49D1D-EF4B-E94D-A1D4-E7AC76E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4186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26D3B7-3F2E-294B-B2F6-9414103B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985"/>
            <a:ext cx="12191999" cy="703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F81DDC-3931-964A-A051-C6CDD8DF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2A78-37EA-2D4D-89DA-9F4E9149E165}" type="slidenum">
              <a:rPr lang="en-CY" smtClean="0"/>
              <a:t>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3859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415</Words>
  <Application>Microsoft Macintosh PowerPoint</Application>
  <PresentationFormat>Widescreen</PresentationFormat>
  <Paragraphs>124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System Font Regular</vt:lpstr>
      <vt:lpstr>Wingdings</vt:lpstr>
      <vt:lpstr>Office Theme</vt:lpstr>
      <vt:lpstr>Go Docker Kubernetes </vt:lpstr>
      <vt:lpstr>Contents</vt:lpstr>
      <vt:lpstr>Introduction</vt:lpstr>
      <vt:lpstr>Go </vt:lpstr>
      <vt:lpstr>Why Go </vt:lpstr>
      <vt:lpstr>PowerPoint Presentation</vt:lpstr>
      <vt:lpstr>Docker</vt:lpstr>
      <vt:lpstr>PowerPoint Presentation</vt:lpstr>
      <vt:lpstr>PowerPoint Presentation</vt:lpstr>
      <vt:lpstr>Kubernetes</vt:lpstr>
      <vt:lpstr>Kubernetes Features</vt:lpstr>
      <vt:lpstr>System Architecture</vt:lpstr>
      <vt:lpstr>Implementation</vt:lpstr>
      <vt:lpstr>Simple Http Server</vt:lpstr>
      <vt:lpstr>Goroutines Example</vt:lpstr>
      <vt:lpstr>Channels Example</vt:lpstr>
      <vt:lpstr>Implementation- Http Server</vt:lpstr>
      <vt:lpstr>Init Dispatcher</vt:lpstr>
      <vt:lpstr>Collect Work</vt:lpstr>
      <vt:lpstr>Demo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Docker Kubernetes </dc:title>
  <dc:creator>Christina Hadjizorzi</dc:creator>
  <cp:lastModifiedBy>Christina Hadjizorzi</cp:lastModifiedBy>
  <cp:revision>7</cp:revision>
  <dcterms:created xsi:type="dcterms:W3CDTF">2021-05-07T08:43:48Z</dcterms:created>
  <dcterms:modified xsi:type="dcterms:W3CDTF">2021-05-10T07:06:48Z</dcterms:modified>
</cp:coreProperties>
</file>