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7" r:id="rId3"/>
    <p:sldId id="291" r:id="rId4"/>
    <p:sldId id="306" r:id="rId5"/>
    <p:sldId id="273" r:id="rId6"/>
    <p:sldId id="274" r:id="rId7"/>
    <p:sldId id="271" r:id="rId8"/>
    <p:sldId id="290" r:id="rId9"/>
    <p:sldId id="305" r:id="rId10"/>
    <p:sldId id="280" r:id="rId11"/>
    <p:sldId id="296" r:id="rId12"/>
    <p:sldId id="297" r:id="rId13"/>
    <p:sldId id="298" r:id="rId14"/>
    <p:sldId id="303" r:id="rId15"/>
    <p:sldId id="304" r:id="rId16"/>
    <p:sldId id="322" r:id="rId17"/>
    <p:sldId id="299" r:id="rId18"/>
    <p:sldId id="307" r:id="rId19"/>
    <p:sldId id="286" r:id="rId20"/>
    <p:sldId id="292" r:id="rId21"/>
    <p:sldId id="300" r:id="rId22"/>
    <p:sldId id="293" r:id="rId23"/>
    <p:sldId id="301" r:id="rId24"/>
    <p:sldId id="302" r:id="rId25"/>
    <p:sldId id="294" r:id="rId26"/>
    <p:sldId id="295" r:id="rId27"/>
    <p:sldId id="308" r:id="rId28"/>
    <p:sldId id="309" r:id="rId29"/>
    <p:sldId id="310" r:id="rId30"/>
    <p:sldId id="312" r:id="rId31"/>
    <p:sldId id="313" r:id="rId32"/>
    <p:sldId id="314" r:id="rId33"/>
    <p:sldId id="311" r:id="rId34"/>
    <p:sldId id="315" r:id="rId35"/>
    <p:sldId id="316" r:id="rId36"/>
    <p:sldId id="317" r:id="rId37"/>
    <p:sldId id="318" r:id="rId38"/>
    <p:sldId id="324" r:id="rId39"/>
    <p:sldId id="333" r:id="rId40"/>
    <p:sldId id="325" r:id="rId41"/>
    <p:sldId id="275" r:id="rId42"/>
    <p:sldId id="323" r:id="rId43"/>
    <p:sldId id="276" r:id="rId44"/>
    <p:sldId id="32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DA50-B124-40AD-AFA9-E91B0F301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AC0E67-CA52-4BB5-A7CC-86777A2C9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5EAE8-CF34-48A9-9AE6-3A067CDBBB8F}"/>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6FFB88C7-E15C-4375-841D-1785B8B78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2E767-1B42-43CF-A5AA-A822F041B6A1}"/>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41962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277F-7BCB-4F5F-AA98-95FA26D11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5DBCC1-57B9-4B2E-906C-4DE5552E0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4BF84-83C0-4261-853C-A8593363AD49}"/>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6B148E16-CB8E-422B-9B65-643945BD1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F9F8D-4149-4898-A021-23CBDF3FEE24}"/>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47100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BD4AC-FAC5-4674-9016-ED0C07B6B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7FE16F-9E95-4C09-A013-689B8E055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96259-D3D0-4905-8C00-C5949187B104}"/>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71613403-0449-4629-AEFC-98FD3189B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A0F5E-DFC3-4AE7-860E-E919ABD494D7}"/>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186433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AF3A-C5AA-41F5-BB80-17E7B22F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F4FD9-6978-4398-AA89-92CBA1EE1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D844E-6CDE-4C31-8734-F07093BD2BCE}"/>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22F32151-E91F-440C-B62A-6B7D54A92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9D3ED-7486-4CB1-9B58-3E980C91E235}"/>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43914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F875-BF79-4640-8156-D33BBF05F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900CF8-3A04-48F0-8739-F921D69CA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EE2C1-CB7C-44DC-93E4-C636A1FFFD9E}"/>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E36B3487-EB97-485D-B81C-B9D320C8F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B399-37D2-4A09-BA08-69532A7AEB74}"/>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171159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CD09-3B3C-4C4D-9E28-7B9CA04DA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8C025-5705-41A3-AF60-C335892BD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4E2957-1E1C-4804-B025-E16BEA270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4FA0F-55C5-4424-A1C4-F860E8D14CA1}"/>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6" name="Footer Placeholder 5">
            <a:extLst>
              <a:ext uri="{FF2B5EF4-FFF2-40B4-BE49-F238E27FC236}">
                <a16:creationId xmlns:a16="http://schemas.microsoft.com/office/drawing/2014/main" id="{E6F8AB08-8362-4684-81F0-E118B911B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2F6B6-069F-4983-9D92-707F3CC4CC89}"/>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21359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BB8-4694-484A-A9B0-7E5121E61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98986-37C3-4AB7-85CE-C3672AA5E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6399AA-A170-4492-A7BB-C11DA4067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97018-8E30-4C93-9534-BB7229554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5B49B-C090-4BD6-A8C8-32F5103A1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4FBC5-224B-4357-A435-15826A0B5EB4}"/>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8" name="Footer Placeholder 7">
            <a:extLst>
              <a:ext uri="{FF2B5EF4-FFF2-40B4-BE49-F238E27FC236}">
                <a16:creationId xmlns:a16="http://schemas.microsoft.com/office/drawing/2014/main" id="{EF0DF00B-E639-43A3-957C-21210B587F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ABE4F8-5BFE-417E-9689-C5C0E0D0E033}"/>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36169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6562-9E9F-4080-8D43-A96158A74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67DD1-9829-45DE-85FA-8E1927843535}"/>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4" name="Footer Placeholder 3">
            <a:extLst>
              <a:ext uri="{FF2B5EF4-FFF2-40B4-BE49-F238E27FC236}">
                <a16:creationId xmlns:a16="http://schemas.microsoft.com/office/drawing/2014/main" id="{40D97EFF-1691-46CC-B85B-642AA42F4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9301B-E464-468D-8824-ABBB99FFF0F4}"/>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421136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19FC5-8417-45C0-88CB-BB6E975C6482}"/>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3" name="Footer Placeholder 2">
            <a:extLst>
              <a:ext uri="{FF2B5EF4-FFF2-40B4-BE49-F238E27FC236}">
                <a16:creationId xmlns:a16="http://schemas.microsoft.com/office/drawing/2014/main" id="{5D867B5B-E799-4280-BDBA-DA5D13D009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CFFC43-3823-474A-B9EC-523C78C1883D}"/>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5544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32C3-0423-4C02-9F3C-0016BD5A8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250DE-4092-485D-9D04-6BD92C2BC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3C511-5CDD-4C59-BDF7-ED5D07569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672C7-234E-4C2F-914B-EFC5EE33DEA6}"/>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6" name="Footer Placeholder 5">
            <a:extLst>
              <a:ext uri="{FF2B5EF4-FFF2-40B4-BE49-F238E27FC236}">
                <a16:creationId xmlns:a16="http://schemas.microsoft.com/office/drawing/2014/main" id="{5CD777DE-C460-4D85-A3AE-4F2829361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3999-0982-4621-B390-4F22703CBEC2}"/>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6800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6531-36D4-4C95-AC22-9F6D94CAB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EC11-9293-489C-8474-C3108BE35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9B2B4-45E6-41B6-9F20-2E632F92C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C7383-B7A7-4AC4-9463-56962D9EE3A6}"/>
              </a:ext>
            </a:extLst>
          </p:cNvPr>
          <p:cNvSpPr>
            <a:spLocks noGrp="1"/>
          </p:cNvSpPr>
          <p:nvPr>
            <p:ph type="dt" sz="half" idx="10"/>
          </p:nvPr>
        </p:nvSpPr>
        <p:spPr/>
        <p:txBody>
          <a:bodyPr/>
          <a:lstStyle/>
          <a:p>
            <a:fld id="{1998FA78-964F-4C86-9047-B5B625D731A8}" type="datetimeFigureOut">
              <a:rPr lang="en-US" smtClean="0"/>
              <a:t>4/6/2022</a:t>
            </a:fld>
            <a:endParaRPr lang="en-US"/>
          </a:p>
        </p:txBody>
      </p:sp>
      <p:sp>
        <p:nvSpPr>
          <p:cNvPr id="6" name="Footer Placeholder 5">
            <a:extLst>
              <a:ext uri="{FF2B5EF4-FFF2-40B4-BE49-F238E27FC236}">
                <a16:creationId xmlns:a16="http://schemas.microsoft.com/office/drawing/2014/main" id="{0AEE87C4-68E9-44A6-86CC-B7D34A866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89304-0831-4B96-8F2D-5411A67A5FD1}"/>
              </a:ext>
            </a:extLst>
          </p:cNvPr>
          <p:cNvSpPr>
            <a:spLocks noGrp="1"/>
          </p:cNvSpPr>
          <p:nvPr>
            <p:ph type="sldNum" sz="quarter" idx="12"/>
          </p:nvPr>
        </p:nvSpPr>
        <p:spPr/>
        <p:txBody>
          <a:bodyPr/>
          <a:lstStyle/>
          <a:p>
            <a:fld id="{976660FA-4F70-47FE-BBF0-17D0774EF976}" type="slidenum">
              <a:rPr lang="en-US" smtClean="0"/>
              <a:t>‹#›</a:t>
            </a:fld>
            <a:endParaRPr lang="en-US"/>
          </a:p>
        </p:txBody>
      </p:sp>
    </p:spTree>
    <p:extLst>
      <p:ext uri="{BB962C8B-B14F-4D97-AF65-F5344CB8AC3E}">
        <p14:creationId xmlns:p14="http://schemas.microsoft.com/office/powerpoint/2010/main" val="306640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B563F-1CF3-4B21-AA97-9252E811B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5478B-59AD-4AF3-B307-1002E027E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B55B-4505-4C2F-B8C5-6110D7007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8FA78-964F-4C86-9047-B5B625D731A8}" type="datetimeFigureOut">
              <a:rPr lang="en-US" smtClean="0"/>
              <a:t>4/6/2022</a:t>
            </a:fld>
            <a:endParaRPr lang="en-US"/>
          </a:p>
        </p:txBody>
      </p:sp>
      <p:sp>
        <p:nvSpPr>
          <p:cNvPr id="5" name="Footer Placeholder 4">
            <a:extLst>
              <a:ext uri="{FF2B5EF4-FFF2-40B4-BE49-F238E27FC236}">
                <a16:creationId xmlns:a16="http://schemas.microsoft.com/office/drawing/2014/main" id="{8B538A65-3793-423A-B1E8-22ACAC353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62D531-636B-47DA-9CC9-0DBDB3E89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660FA-4F70-47FE-BBF0-17D0774EF976}" type="slidenum">
              <a:rPr lang="en-US" smtClean="0"/>
              <a:t>‹#›</a:t>
            </a:fld>
            <a:endParaRPr lang="en-US"/>
          </a:p>
        </p:txBody>
      </p:sp>
    </p:spTree>
    <p:extLst>
      <p:ext uri="{BB962C8B-B14F-4D97-AF65-F5344CB8AC3E}">
        <p14:creationId xmlns:p14="http://schemas.microsoft.com/office/powerpoint/2010/main" val="106675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papaz02@ucy.ac.c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ust-lang.org/tools/inst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spectrum.ieee.org/top-programming-languages/" TargetMode="External"/><Relationship Id="rId7" Type="http://schemas.openxmlformats.org/officeDocument/2006/relationships/hyperlink" Target="https://doc.rust-lang.org/rust-by-example/index.html"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 Id="rId6" Type="http://schemas.openxmlformats.org/officeDocument/2006/relationships/hyperlink" Target="https://devopedia.org/rust-language" TargetMode="External"/><Relationship Id="rId5" Type="http://schemas.openxmlformats.org/officeDocument/2006/relationships/hyperlink" Target="https://en.wikipedia.org/wiki/Rust_(programming_language)" TargetMode="External"/><Relationship Id="rId4" Type="http://schemas.openxmlformats.org/officeDocument/2006/relationships/hyperlink" Target="https://www.rust-lang.or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59976" y="228601"/>
            <a:ext cx="11672047" cy="823446"/>
          </a:xfrm>
        </p:spPr>
        <p:txBody>
          <a:bodyPr>
            <a:noAutofit/>
          </a:bodyPr>
          <a:lstStyle/>
          <a:p>
            <a:pPr marL="0" indent="0" algn="ctr">
              <a:buNone/>
            </a:pPr>
            <a:r>
              <a:rPr lang="en-US" sz="4800" b="1" dirty="0"/>
              <a:t>Rust</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59975" y="4191117"/>
            <a:ext cx="11672047" cy="1149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CS 421: Systems Programming</a:t>
            </a:r>
          </a:p>
          <a:p>
            <a:pPr marL="0" indent="0" algn="ctr">
              <a:buNone/>
            </a:pPr>
            <a:r>
              <a:rPr lang="en-US" dirty="0"/>
              <a:t>Spring Semester 2021-22</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21A7EA6-D478-40DF-B061-B6D21073BD9A}"/>
              </a:ext>
            </a:extLst>
          </p:cNvPr>
          <p:cNvSpPr txBox="1">
            <a:spLocks/>
          </p:cNvSpPr>
          <p:nvPr/>
        </p:nvSpPr>
        <p:spPr>
          <a:xfrm>
            <a:off x="259976" y="5868683"/>
            <a:ext cx="11672047" cy="6723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Dimitris Papazachariou (</a:t>
            </a:r>
            <a:r>
              <a:rPr lang="en-US" sz="2800" dirty="0">
                <a:hlinkClick r:id="rId3"/>
              </a:rPr>
              <a:t>dpapaz02@ucy.ac.cy</a:t>
            </a:r>
            <a:r>
              <a:rPr lang="en-US" sz="2800" dirty="0"/>
              <a:t>)</a:t>
            </a: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8" name="Picture 4" descr="A capitalised letter R set into a sprocket">
            <a:extLst>
              <a:ext uri="{FF2B5EF4-FFF2-40B4-BE49-F238E27FC236}">
                <a16:creationId xmlns:a16="http://schemas.microsoft.com/office/drawing/2014/main" id="{806386D2-D878-40E2-96FA-7425701D7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460" y="1337844"/>
            <a:ext cx="2361080" cy="236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48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Installation</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Download Rust through </a:t>
            </a:r>
            <a:r>
              <a:rPr lang="en-US" b="1" dirty="0" err="1">
                <a:solidFill>
                  <a:srgbClr val="FF0000"/>
                </a:solidFill>
              </a:rPr>
              <a:t>rustup</a:t>
            </a:r>
            <a:r>
              <a:rPr lang="en-US" dirty="0"/>
              <a:t>, a command line tool for managing Rust versions and associated tools.</a:t>
            </a:r>
          </a:p>
          <a:p>
            <a:pPr marL="0" indent="0" algn="just">
              <a:buNone/>
            </a:pPr>
            <a:endParaRPr lang="en-US" dirty="0"/>
          </a:p>
          <a:p>
            <a:pPr marL="0" indent="0" algn="just">
              <a:buNone/>
            </a:pPr>
            <a:endParaRPr lang="en-US" sz="800" dirty="0"/>
          </a:p>
          <a:p>
            <a:pPr marL="0" indent="0" algn="just">
              <a:buNone/>
            </a:pPr>
            <a:r>
              <a:rPr lang="en-US" b="1" u="sng" dirty="0"/>
              <a:t>Installing </a:t>
            </a:r>
            <a:r>
              <a:rPr lang="en-US" b="1" u="sng" dirty="0" err="1"/>
              <a:t>rustup</a:t>
            </a:r>
            <a:r>
              <a:rPr lang="en-US" b="1" u="sng" dirty="0"/>
              <a:t> on Linux or macOS</a:t>
            </a:r>
          </a:p>
          <a:p>
            <a:pPr marL="0" indent="0" algn="just">
              <a:buNone/>
            </a:pPr>
            <a:r>
              <a:rPr lang="en-US" dirty="0"/>
              <a:t>Open a terminal and enter the following command:</a:t>
            </a:r>
          </a:p>
          <a:p>
            <a:pPr marL="0" indent="0" algn="just">
              <a:buNone/>
            </a:pPr>
            <a:r>
              <a:rPr lang="en-US" dirty="0"/>
              <a:t>$ </a:t>
            </a:r>
            <a:r>
              <a:rPr lang="en-US" b="1" i="1" dirty="0">
                <a:solidFill>
                  <a:srgbClr val="FF0000"/>
                </a:solidFill>
              </a:rPr>
              <a:t>curl --proto '=</a:t>
            </a:r>
            <a:r>
              <a:rPr lang="en-US" b="1" i="1" dirty="0" err="1">
                <a:solidFill>
                  <a:srgbClr val="FF0000"/>
                </a:solidFill>
              </a:rPr>
              <a:t>https'</a:t>
            </a:r>
            <a:r>
              <a:rPr lang="en-US" b="1" i="1" dirty="0">
                <a:solidFill>
                  <a:srgbClr val="FF0000"/>
                </a:solidFill>
              </a:rPr>
              <a:t> --tlsv1.2 https://sh.rustup.rs -</a:t>
            </a:r>
            <a:r>
              <a:rPr lang="en-US" b="1" i="1" dirty="0" err="1">
                <a:solidFill>
                  <a:srgbClr val="FF0000"/>
                </a:solidFill>
              </a:rPr>
              <a:t>sSf</a:t>
            </a:r>
            <a:r>
              <a:rPr lang="en-US" b="1" i="1" dirty="0">
                <a:solidFill>
                  <a:srgbClr val="FF0000"/>
                </a:solidFill>
              </a:rPr>
              <a:t> | </a:t>
            </a:r>
            <a:r>
              <a:rPr lang="en-US" b="1" i="1" dirty="0" err="1">
                <a:solidFill>
                  <a:srgbClr val="FF0000"/>
                </a:solidFill>
              </a:rPr>
              <a:t>sh</a:t>
            </a:r>
            <a:endParaRPr lang="en-US" b="1" i="1" dirty="0">
              <a:solidFill>
                <a:srgbClr val="FF0000"/>
              </a:solidFill>
            </a:endParaRPr>
          </a:p>
          <a:p>
            <a:pPr marL="0" indent="0" algn="just">
              <a:buNone/>
            </a:pPr>
            <a:endParaRPr lang="en-US" dirty="0"/>
          </a:p>
          <a:p>
            <a:pPr marL="0" indent="0" algn="just">
              <a:buNone/>
            </a:pPr>
            <a:r>
              <a:rPr lang="en-US" b="1" u="sng" dirty="0"/>
              <a:t>Installing </a:t>
            </a:r>
            <a:r>
              <a:rPr lang="en-US" b="1" u="sng" dirty="0" err="1"/>
              <a:t>rustup</a:t>
            </a:r>
            <a:r>
              <a:rPr lang="en-US" b="1" u="sng" dirty="0"/>
              <a:t> on Windows</a:t>
            </a:r>
          </a:p>
          <a:p>
            <a:pPr marL="0" indent="0" algn="just">
              <a:buFont typeface="Arial" panose="020B0604020202020204" pitchFamily="34" charset="0"/>
              <a:buNone/>
            </a:pPr>
            <a:r>
              <a:rPr lang="en-US" dirty="0"/>
              <a:t>Go to </a:t>
            </a:r>
            <a:r>
              <a:rPr lang="en-US" dirty="0">
                <a:hlinkClick r:id="rId2"/>
              </a:rPr>
              <a:t>https://www.rust-lang.org/tools/install</a:t>
            </a:r>
            <a:r>
              <a:rPr lang="en-US" dirty="0"/>
              <a:t> and follow the instructions for installing Rust.</a:t>
            </a:r>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52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Hello, World! [1/2]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t>Creating a Project Directory</a:t>
            </a:r>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A1DE28-2D4F-4289-B7E3-1A42CB23CD48}"/>
              </a:ext>
            </a:extLst>
          </p:cNvPr>
          <p:cNvPicPr>
            <a:picLocks noChangeAspect="1"/>
          </p:cNvPicPr>
          <p:nvPr/>
        </p:nvPicPr>
        <p:blipFill>
          <a:blip r:embed="rId3"/>
          <a:stretch>
            <a:fillRect/>
          </a:stretch>
        </p:blipFill>
        <p:spPr>
          <a:xfrm>
            <a:off x="386577" y="2182390"/>
            <a:ext cx="6942070" cy="4310436"/>
          </a:xfrm>
          <a:prstGeom prst="rect">
            <a:avLst/>
          </a:prstGeom>
        </p:spPr>
      </p:pic>
    </p:spTree>
    <p:extLst>
      <p:ext uri="{BB962C8B-B14F-4D97-AF65-F5344CB8AC3E}">
        <p14:creationId xmlns:p14="http://schemas.microsoft.com/office/powerpoint/2010/main" val="171580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Hello, World! [2/2]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t>Writing and Running a Rust Program</a:t>
            </a: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684E9A-D0CD-46FB-9C0D-49DB85B931F2}"/>
              </a:ext>
            </a:extLst>
          </p:cNvPr>
          <p:cNvPicPr>
            <a:picLocks noChangeAspect="1"/>
          </p:cNvPicPr>
          <p:nvPr/>
        </p:nvPicPr>
        <p:blipFill>
          <a:blip r:embed="rId3"/>
          <a:stretch>
            <a:fillRect/>
          </a:stretch>
        </p:blipFill>
        <p:spPr>
          <a:xfrm>
            <a:off x="486149" y="2132121"/>
            <a:ext cx="3238686" cy="1353309"/>
          </a:xfrm>
          <a:prstGeom prst="rect">
            <a:avLst/>
          </a:prstGeom>
        </p:spPr>
      </p:pic>
      <p:pic>
        <p:nvPicPr>
          <p:cNvPr id="9" name="Picture 8">
            <a:extLst>
              <a:ext uri="{FF2B5EF4-FFF2-40B4-BE49-F238E27FC236}">
                <a16:creationId xmlns:a16="http://schemas.microsoft.com/office/drawing/2014/main" id="{C41C614E-4D53-4809-AF50-9B1D98F0BF86}"/>
              </a:ext>
            </a:extLst>
          </p:cNvPr>
          <p:cNvPicPr>
            <a:picLocks noChangeAspect="1"/>
          </p:cNvPicPr>
          <p:nvPr/>
        </p:nvPicPr>
        <p:blipFill>
          <a:blip r:embed="rId4"/>
          <a:stretch>
            <a:fillRect/>
          </a:stretch>
        </p:blipFill>
        <p:spPr>
          <a:xfrm>
            <a:off x="486149" y="3605375"/>
            <a:ext cx="8039286" cy="3007503"/>
          </a:xfrm>
          <a:prstGeom prst="rect">
            <a:avLst/>
          </a:prstGeom>
        </p:spPr>
      </p:pic>
    </p:spTree>
    <p:extLst>
      <p:ext uri="{BB962C8B-B14F-4D97-AF65-F5344CB8AC3E}">
        <p14:creationId xmlns:p14="http://schemas.microsoft.com/office/powerpoint/2010/main" val="371631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Cargo [1/4] </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Cargo is </a:t>
            </a:r>
            <a:r>
              <a:rPr lang="en-US" dirty="0">
                <a:solidFill>
                  <a:srgbClr val="FF0000"/>
                </a:solidFill>
              </a:rPr>
              <a:t>Rust’s build system and package manager</a:t>
            </a:r>
            <a:r>
              <a:rPr lang="en-US" dirty="0"/>
              <a:t>. </a:t>
            </a:r>
          </a:p>
          <a:p>
            <a:pPr marL="0" indent="0" algn="just">
              <a:buNone/>
            </a:pPr>
            <a:endParaRPr lang="en-US" dirty="0"/>
          </a:p>
          <a:p>
            <a:pPr algn="just"/>
            <a:r>
              <a:rPr lang="en-US" dirty="0"/>
              <a:t>build your code</a:t>
            </a:r>
          </a:p>
          <a:p>
            <a:pPr algn="just"/>
            <a:endParaRPr lang="en-US" sz="800" dirty="0"/>
          </a:p>
          <a:p>
            <a:pPr algn="just"/>
            <a:r>
              <a:rPr lang="en-US" dirty="0"/>
              <a:t>download the libraries (dependencies) your code depends on</a:t>
            </a:r>
          </a:p>
          <a:p>
            <a:pPr algn="just"/>
            <a:endParaRPr lang="en-US" sz="800" dirty="0"/>
          </a:p>
          <a:p>
            <a:pPr algn="just"/>
            <a:r>
              <a:rPr lang="en-US" dirty="0"/>
              <a:t>build those libraries</a:t>
            </a:r>
          </a:p>
          <a:p>
            <a:pPr algn="just"/>
            <a:endParaRPr lang="en-US" sz="800" dirty="0"/>
          </a:p>
          <a:p>
            <a:pPr algn="just"/>
            <a:r>
              <a:rPr lang="en-US" dirty="0"/>
              <a:t>compile your packages</a:t>
            </a:r>
          </a:p>
          <a:p>
            <a:pPr algn="just"/>
            <a:endParaRPr lang="en-US" sz="800" dirty="0"/>
          </a:p>
          <a:p>
            <a:pPr algn="just"/>
            <a:r>
              <a:rPr lang="en-US" dirty="0"/>
              <a:t>make distributable packages</a:t>
            </a:r>
          </a:p>
          <a:p>
            <a:pPr algn="just"/>
            <a:endParaRPr lang="en-US" sz="800" dirty="0"/>
          </a:p>
          <a:p>
            <a:pPr algn="just"/>
            <a:r>
              <a:rPr lang="en-US" dirty="0"/>
              <a:t>upload packages to crates.io, the Rust community’s package registry</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go Logo">
            <a:extLst>
              <a:ext uri="{FF2B5EF4-FFF2-40B4-BE49-F238E27FC236}">
                <a16:creationId xmlns:a16="http://schemas.microsoft.com/office/drawing/2014/main" id="{80920C34-9740-4B5F-A16B-6C0CAE63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5049" y="1206129"/>
            <a:ext cx="2190508" cy="196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3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Cargo [2/4] </a:t>
            </a:r>
          </a:p>
          <a:p>
            <a:pPr marL="0" indent="0" algn="ctr">
              <a:buNone/>
            </a:pPr>
            <a:r>
              <a:rPr lang="en-US" sz="4800" b="1" dirty="0"/>
              <a:t> </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t>Creating a Project with Cargo</a:t>
            </a:r>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6CC622-1572-4446-916C-65696E0830E8}"/>
              </a:ext>
            </a:extLst>
          </p:cNvPr>
          <p:cNvPicPr>
            <a:picLocks noChangeAspect="1"/>
          </p:cNvPicPr>
          <p:nvPr/>
        </p:nvPicPr>
        <p:blipFill>
          <a:blip r:embed="rId3"/>
          <a:stretch>
            <a:fillRect/>
          </a:stretch>
        </p:blipFill>
        <p:spPr>
          <a:xfrm>
            <a:off x="449404" y="2131019"/>
            <a:ext cx="4871199" cy="1249385"/>
          </a:xfrm>
          <a:prstGeom prst="rect">
            <a:avLst/>
          </a:prstGeom>
        </p:spPr>
      </p:pic>
      <p:pic>
        <p:nvPicPr>
          <p:cNvPr id="8" name="Picture 7">
            <a:extLst>
              <a:ext uri="{FF2B5EF4-FFF2-40B4-BE49-F238E27FC236}">
                <a16:creationId xmlns:a16="http://schemas.microsoft.com/office/drawing/2014/main" id="{7550B433-E4F0-415E-83AE-2F176A976691}"/>
              </a:ext>
            </a:extLst>
          </p:cNvPr>
          <p:cNvPicPr>
            <a:picLocks noChangeAspect="1"/>
          </p:cNvPicPr>
          <p:nvPr/>
        </p:nvPicPr>
        <p:blipFill>
          <a:blip r:embed="rId4"/>
          <a:stretch>
            <a:fillRect/>
          </a:stretch>
        </p:blipFill>
        <p:spPr>
          <a:xfrm>
            <a:off x="449404" y="3498023"/>
            <a:ext cx="10309252" cy="734395"/>
          </a:xfrm>
          <a:prstGeom prst="rect">
            <a:avLst/>
          </a:prstGeom>
        </p:spPr>
      </p:pic>
      <p:pic>
        <p:nvPicPr>
          <p:cNvPr id="10" name="Picture 9">
            <a:extLst>
              <a:ext uri="{FF2B5EF4-FFF2-40B4-BE49-F238E27FC236}">
                <a16:creationId xmlns:a16="http://schemas.microsoft.com/office/drawing/2014/main" id="{CCA26DA5-D06C-4D4F-AF73-AB09E625C5A1}"/>
              </a:ext>
            </a:extLst>
          </p:cNvPr>
          <p:cNvPicPr>
            <a:picLocks noChangeAspect="1"/>
          </p:cNvPicPr>
          <p:nvPr/>
        </p:nvPicPr>
        <p:blipFill>
          <a:blip r:embed="rId5"/>
          <a:stretch>
            <a:fillRect/>
          </a:stretch>
        </p:blipFill>
        <p:spPr>
          <a:xfrm>
            <a:off x="449404" y="4469825"/>
            <a:ext cx="2599020" cy="2159573"/>
          </a:xfrm>
          <a:prstGeom prst="rect">
            <a:avLst/>
          </a:prstGeom>
        </p:spPr>
      </p:pic>
      <p:pic>
        <p:nvPicPr>
          <p:cNvPr id="12" name="Picture 11">
            <a:extLst>
              <a:ext uri="{FF2B5EF4-FFF2-40B4-BE49-F238E27FC236}">
                <a16:creationId xmlns:a16="http://schemas.microsoft.com/office/drawing/2014/main" id="{A360AA74-0C93-44BB-A80D-D8FD6D8C7113}"/>
              </a:ext>
            </a:extLst>
          </p:cNvPr>
          <p:cNvPicPr>
            <a:picLocks noChangeAspect="1"/>
          </p:cNvPicPr>
          <p:nvPr/>
        </p:nvPicPr>
        <p:blipFill>
          <a:blip r:embed="rId6"/>
          <a:stretch>
            <a:fillRect/>
          </a:stretch>
        </p:blipFill>
        <p:spPr>
          <a:xfrm>
            <a:off x="4005968" y="4507254"/>
            <a:ext cx="3641475" cy="1530475"/>
          </a:xfrm>
          <a:prstGeom prst="rect">
            <a:avLst/>
          </a:prstGeom>
        </p:spPr>
      </p:pic>
    </p:spTree>
    <p:extLst>
      <p:ext uri="{BB962C8B-B14F-4D97-AF65-F5344CB8AC3E}">
        <p14:creationId xmlns:p14="http://schemas.microsoft.com/office/powerpoint/2010/main" val="298478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Cargo [3/4] </a:t>
            </a:r>
          </a:p>
          <a:p>
            <a:pPr marL="0" indent="0" algn="ctr">
              <a:buNone/>
            </a:pPr>
            <a:r>
              <a:rPr lang="en-US" sz="4800" b="1" dirty="0"/>
              <a:t> </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t>Building and Running a Cargo Project</a:t>
            </a: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AC9C56-4D76-4EE1-836C-86DFE772CA54}"/>
              </a:ext>
            </a:extLst>
          </p:cNvPr>
          <p:cNvPicPr>
            <a:picLocks noChangeAspect="1"/>
          </p:cNvPicPr>
          <p:nvPr/>
        </p:nvPicPr>
        <p:blipFill>
          <a:blip r:embed="rId3"/>
          <a:stretch>
            <a:fillRect/>
          </a:stretch>
        </p:blipFill>
        <p:spPr>
          <a:xfrm>
            <a:off x="282388" y="2068256"/>
            <a:ext cx="7274859" cy="1155613"/>
          </a:xfrm>
          <a:prstGeom prst="rect">
            <a:avLst/>
          </a:prstGeom>
        </p:spPr>
      </p:pic>
      <p:pic>
        <p:nvPicPr>
          <p:cNvPr id="11" name="Picture 10">
            <a:extLst>
              <a:ext uri="{FF2B5EF4-FFF2-40B4-BE49-F238E27FC236}">
                <a16:creationId xmlns:a16="http://schemas.microsoft.com/office/drawing/2014/main" id="{E9E83CB7-5F09-4F43-997C-B85D6E9E8785}"/>
              </a:ext>
            </a:extLst>
          </p:cNvPr>
          <p:cNvPicPr>
            <a:picLocks noChangeAspect="1"/>
          </p:cNvPicPr>
          <p:nvPr/>
        </p:nvPicPr>
        <p:blipFill>
          <a:blip r:embed="rId4"/>
          <a:stretch>
            <a:fillRect/>
          </a:stretch>
        </p:blipFill>
        <p:spPr>
          <a:xfrm>
            <a:off x="282385" y="3429001"/>
            <a:ext cx="7274859" cy="610004"/>
          </a:xfrm>
          <a:prstGeom prst="rect">
            <a:avLst/>
          </a:prstGeom>
        </p:spPr>
      </p:pic>
      <p:pic>
        <p:nvPicPr>
          <p:cNvPr id="16" name="Picture 15">
            <a:extLst>
              <a:ext uri="{FF2B5EF4-FFF2-40B4-BE49-F238E27FC236}">
                <a16:creationId xmlns:a16="http://schemas.microsoft.com/office/drawing/2014/main" id="{B7416054-9B19-49E4-996D-DD6EB2A32885}"/>
              </a:ext>
            </a:extLst>
          </p:cNvPr>
          <p:cNvPicPr>
            <a:picLocks noChangeAspect="1"/>
          </p:cNvPicPr>
          <p:nvPr/>
        </p:nvPicPr>
        <p:blipFill>
          <a:blip r:embed="rId5"/>
          <a:stretch>
            <a:fillRect/>
          </a:stretch>
        </p:blipFill>
        <p:spPr>
          <a:xfrm>
            <a:off x="282385" y="5092624"/>
            <a:ext cx="7274859" cy="1328564"/>
          </a:xfrm>
          <a:prstGeom prst="rect">
            <a:avLst/>
          </a:prstGeom>
        </p:spPr>
      </p:pic>
      <p:pic>
        <p:nvPicPr>
          <p:cNvPr id="9" name="Picture 8">
            <a:extLst>
              <a:ext uri="{FF2B5EF4-FFF2-40B4-BE49-F238E27FC236}">
                <a16:creationId xmlns:a16="http://schemas.microsoft.com/office/drawing/2014/main" id="{316C0B99-E88C-4FD0-A3B6-B96BDCFB4BFE}"/>
              </a:ext>
            </a:extLst>
          </p:cNvPr>
          <p:cNvPicPr>
            <a:picLocks noChangeAspect="1"/>
          </p:cNvPicPr>
          <p:nvPr/>
        </p:nvPicPr>
        <p:blipFill>
          <a:blip r:embed="rId6"/>
          <a:stretch>
            <a:fillRect/>
          </a:stretch>
        </p:blipFill>
        <p:spPr>
          <a:xfrm>
            <a:off x="282385" y="4274905"/>
            <a:ext cx="7274859" cy="570767"/>
          </a:xfrm>
          <a:prstGeom prst="rect">
            <a:avLst/>
          </a:prstGeom>
        </p:spPr>
      </p:pic>
    </p:spTree>
    <p:extLst>
      <p:ext uri="{BB962C8B-B14F-4D97-AF65-F5344CB8AC3E}">
        <p14:creationId xmlns:p14="http://schemas.microsoft.com/office/powerpoint/2010/main" val="159121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Cargo [4/4] </a:t>
            </a:r>
          </a:p>
          <a:p>
            <a:pPr marL="0" indent="0" algn="ctr">
              <a:buNone/>
            </a:pPr>
            <a:r>
              <a:rPr lang="en-US" sz="4800" b="1" dirty="0"/>
              <a:t> </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7E638B25-99AA-44BB-9681-5A4B2E13FE72}"/>
              </a:ext>
            </a:extLst>
          </p:cNvPr>
          <p:cNvPicPr>
            <a:picLocks noChangeAspect="1"/>
          </p:cNvPicPr>
          <p:nvPr/>
        </p:nvPicPr>
        <p:blipFill>
          <a:blip r:embed="rId3"/>
          <a:stretch>
            <a:fillRect/>
          </a:stretch>
        </p:blipFill>
        <p:spPr>
          <a:xfrm>
            <a:off x="376517" y="2206343"/>
            <a:ext cx="6910737" cy="889742"/>
          </a:xfrm>
          <a:prstGeom prst="rect">
            <a:avLst/>
          </a:prstGeom>
        </p:spPr>
      </p:pic>
      <p:pic>
        <p:nvPicPr>
          <p:cNvPr id="5" name="Picture 4">
            <a:extLst>
              <a:ext uri="{FF2B5EF4-FFF2-40B4-BE49-F238E27FC236}">
                <a16:creationId xmlns:a16="http://schemas.microsoft.com/office/drawing/2014/main" id="{B774E7A1-BDA5-4FBC-AFCA-D005F0371F5A}"/>
              </a:ext>
            </a:extLst>
          </p:cNvPr>
          <p:cNvPicPr>
            <a:picLocks noChangeAspect="1"/>
          </p:cNvPicPr>
          <p:nvPr/>
        </p:nvPicPr>
        <p:blipFill>
          <a:blip r:embed="rId4"/>
          <a:stretch>
            <a:fillRect/>
          </a:stretch>
        </p:blipFill>
        <p:spPr>
          <a:xfrm>
            <a:off x="376517" y="1281748"/>
            <a:ext cx="9197911" cy="715254"/>
          </a:xfrm>
          <a:prstGeom prst="rect">
            <a:avLst/>
          </a:prstGeom>
        </p:spPr>
      </p:pic>
      <p:pic>
        <p:nvPicPr>
          <p:cNvPr id="10" name="Picture 9">
            <a:extLst>
              <a:ext uri="{FF2B5EF4-FFF2-40B4-BE49-F238E27FC236}">
                <a16:creationId xmlns:a16="http://schemas.microsoft.com/office/drawing/2014/main" id="{E0FABC02-E523-4D7A-BBC5-D94121DCDBD1}"/>
              </a:ext>
            </a:extLst>
          </p:cNvPr>
          <p:cNvPicPr>
            <a:picLocks noChangeAspect="1"/>
          </p:cNvPicPr>
          <p:nvPr/>
        </p:nvPicPr>
        <p:blipFill>
          <a:blip r:embed="rId5"/>
          <a:stretch>
            <a:fillRect/>
          </a:stretch>
        </p:blipFill>
        <p:spPr>
          <a:xfrm>
            <a:off x="376516" y="3463263"/>
            <a:ext cx="11039835" cy="3031665"/>
          </a:xfrm>
          <a:prstGeom prst="rect">
            <a:avLst/>
          </a:prstGeom>
        </p:spPr>
      </p:pic>
    </p:spTree>
    <p:extLst>
      <p:ext uri="{BB962C8B-B14F-4D97-AF65-F5344CB8AC3E}">
        <p14:creationId xmlns:p14="http://schemas.microsoft.com/office/powerpoint/2010/main" val="80029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 Rust’s features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3600" dirty="0"/>
              <a:t> Ownership</a:t>
            </a:r>
          </a:p>
          <a:p>
            <a:pPr algn="just">
              <a:buFont typeface="Wingdings" panose="05000000000000000000" pitchFamily="2" charset="2"/>
              <a:buChar char="Ø"/>
            </a:pPr>
            <a:endParaRPr lang="en-US" sz="3600" dirty="0"/>
          </a:p>
          <a:p>
            <a:pPr algn="just">
              <a:buFont typeface="Wingdings" panose="05000000000000000000" pitchFamily="2" charset="2"/>
              <a:buChar char="Ø"/>
            </a:pPr>
            <a:r>
              <a:rPr lang="en-US" sz="3600" dirty="0"/>
              <a:t> References and Borrowing</a:t>
            </a:r>
          </a:p>
          <a:p>
            <a:pPr algn="just">
              <a:buFont typeface="Wingdings" panose="05000000000000000000" pitchFamily="2" charset="2"/>
              <a:buChar char="Ø"/>
            </a:pPr>
            <a:endParaRPr lang="en-US" sz="3600" dirty="0"/>
          </a:p>
          <a:p>
            <a:pPr algn="just">
              <a:buFont typeface="Wingdings" panose="05000000000000000000" pitchFamily="2" charset="2"/>
              <a:buChar char="Ø"/>
            </a:pPr>
            <a:r>
              <a:rPr lang="en-US" sz="3600" dirty="0"/>
              <a:t> Lifetimes</a:t>
            </a:r>
          </a:p>
          <a:p>
            <a:pPr algn="just">
              <a:buFont typeface="Wingdings" panose="05000000000000000000" pitchFamily="2" charset="2"/>
              <a:buChar char="Ø"/>
            </a:pPr>
            <a:endParaRPr lang="en-US" sz="3600" dirty="0"/>
          </a:p>
          <a:p>
            <a:pPr algn="just">
              <a:buFont typeface="Wingdings" panose="05000000000000000000" pitchFamily="2" charset="2"/>
              <a:buChar char="Ø"/>
            </a:pPr>
            <a:r>
              <a:rPr lang="en-US" sz="3600" dirty="0"/>
              <a:t> Slices</a:t>
            </a:r>
          </a:p>
          <a:p>
            <a:pPr marL="0" indent="0" algn="just">
              <a:buNone/>
            </a:pPr>
            <a:endParaRPr lang="en-US" sz="3600" dirty="0"/>
          </a:p>
          <a:p>
            <a:pPr marL="0" indent="0" algn="just">
              <a:buNone/>
            </a:pPr>
            <a:endParaRPr lang="en-US" sz="3600" dirty="0"/>
          </a:p>
          <a:p>
            <a:pPr marL="0" indent="0" algn="just">
              <a:buFont typeface="Arial" panose="020B0604020202020204" pitchFamily="34" charset="0"/>
              <a:buNone/>
            </a:pPr>
            <a:endParaRPr lang="en-US" sz="36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5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000" b="1" dirty="0"/>
              <a:t>Ownership: Rust’s most unique feature</a:t>
            </a:r>
          </a:p>
          <a:p>
            <a:pPr marL="0" indent="0">
              <a:buNone/>
            </a:pPr>
            <a:endParaRPr lang="en-US" sz="4000" b="1" dirty="0"/>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600" b="1" dirty="0">
                <a:solidFill>
                  <a:srgbClr val="FF0000"/>
                </a:solidFill>
              </a:rPr>
              <a:t>Ownership is a set of rules that governs how a Rust program manages memory</a:t>
            </a:r>
            <a:r>
              <a:rPr lang="en-US" sz="2600" dirty="0"/>
              <a:t>.</a:t>
            </a:r>
          </a:p>
          <a:p>
            <a:pPr marL="0" indent="0" algn="just">
              <a:buNone/>
            </a:pPr>
            <a:endParaRPr lang="en-US" sz="2600" dirty="0"/>
          </a:p>
          <a:p>
            <a:pPr marL="0" indent="0" algn="just">
              <a:buNone/>
            </a:pPr>
            <a:r>
              <a:rPr lang="en-US" sz="2600" dirty="0"/>
              <a:t>All programs have to manage the way they use a computer’s memory while running. </a:t>
            </a:r>
          </a:p>
          <a:p>
            <a:pPr marL="0" indent="0" algn="just">
              <a:buNone/>
            </a:pPr>
            <a:endParaRPr lang="en-US" sz="800" dirty="0"/>
          </a:p>
          <a:p>
            <a:pPr marL="0" indent="0" algn="just">
              <a:buNone/>
            </a:pPr>
            <a:r>
              <a:rPr lang="en-US" sz="2600" u="sng" dirty="0"/>
              <a:t>3 approaches</a:t>
            </a:r>
            <a:r>
              <a:rPr lang="en-US" sz="2600" dirty="0"/>
              <a:t>:</a:t>
            </a:r>
          </a:p>
          <a:p>
            <a:pPr marL="514350" indent="-514350" algn="just">
              <a:buFont typeface="+mj-lt"/>
              <a:buAutoNum type="arabicPeriod"/>
            </a:pPr>
            <a:r>
              <a:rPr lang="en-US" sz="2600" dirty="0"/>
              <a:t>some languages have </a:t>
            </a:r>
            <a:r>
              <a:rPr lang="en-US" sz="2600" dirty="0">
                <a:solidFill>
                  <a:srgbClr val="FF0000"/>
                </a:solidFill>
              </a:rPr>
              <a:t>garbage collection </a:t>
            </a:r>
            <a:r>
              <a:rPr lang="en-US" sz="2600" dirty="0"/>
              <a:t>that constantly looks for no-longer used memory as the program runs</a:t>
            </a:r>
          </a:p>
          <a:p>
            <a:pPr marL="514350" indent="-514350" algn="just">
              <a:buFont typeface="+mj-lt"/>
              <a:buAutoNum type="arabicPeriod"/>
            </a:pPr>
            <a:r>
              <a:rPr lang="en-US" sz="2600" dirty="0"/>
              <a:t>in other languages, the programmer must </a:t>
            </a:r>
            <a:r>
              <a:rPr lang="en-US" sz="2600" dirty="0">
                <a:solidFill>
                  <a:srgbClr val="FF0000"/>
                </a:solidFill>
              </a:rPr>
              <a:t>explicitly allocate and free the memory</a:t>
            </a:r>
            <a:endParaRPr lang="en-US" sz="2600" dirty="0"/>
          </a:p>
          <a:p>
            <a:pPr marL="514350" indent="-514350" algn="just">
              <a:buFont typeface="+mj-lt"/>
              <a:buAutoNum type="arabicPeriod"/>
            </a:pPr>
            <a:r>
              <a:rPr lang="en-US" sz="2600" dirty="0"/>
              <a:t>Rust uses a third approach: memory is managed through a system of ownership with </a:t>
            </a:r>
            <a:r>
              <a:rPr lang="en-US" sz="2600" dirty="0">
                <a:solidFill>
                  <a:srgbClr val="FF0000"/>
                </a:solidFill>
              </a:rPr>
              <a:t>a set of rules that the compiler checks</a:t>
            </a:r>
            <a:r>
              <a:rPr lang="en-US" sz="2600" dirty="0"/>
              <a:t>. If any of the rules are violated, the program won’t compile. None of the features of ownership will slow down your program while it’s running.</a:t>
            </a:r>
          </a:p>
          <a:p>
            <a:pPr marL="0" indent="0" algn="just">
              <a:buNone/>
            </a:pPr>
            <a:endParaRPr lang="en-US" sz="2600" dirty="0"/>
          </a:p>
          <a:p>
            <a:pPr marL="0" indent="0" algn="just">
              <a:buFont typeface="Arial" panose="020B0604020202020204" pitchFamily="34" charset="0"/>
              <a:buNone/>
            </a:pPr>
            <a:endParaRPr lang="en-US" sz="26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34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Ownership Rules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sz="3200" dirty="0"/>
              <a:t>Each value in Rust has a variable that’s called its </a:t>
            </a:r>
            <a:r>
              <a:rPr lang="en-US" sz="3200" dirty="0">
                <a:solidFill>
                  <a:srgbClr val="FF0000"/>
                </a:solidFill>
              </a:rPr>
              <a:t>owner</a:t>
            </a:r>
            <a:r>
              <a:rPr lang="en-US" sz="3200" dirty="0"/>
              <a:t>.</a:t>
            </a:r>
          </a:p>
          <a:p>
            <a:pPr marL="514350" indent="-514350" algn="just">
              <a:buFont typeface="+mj-lt"/>
              <a:buAutoNum type="arabicPeriod"/>
            </a:pPr>
            <a:endParaRPr lang="en-US" sz="3200" dirty="0"/>
          </a:p>
          <a:p>
            <a:pPr marL="514350" indent="-514350" algn="just">
              <a:buFont typeface="+mj-lt"/>
              <a:buAutoNum type="arabicPeriod"/>
            </a:pPr>
            <a:r>
              <a:rPr lang="en-US" sz="3200" dirty="0"/>
              <a:t>There can only be </a:t>
            </a:r>
            <a:r>
              <a:rPr lang="en-US" sz="3200" dirty="0">
                <a:solidFill>
                  <a:srgbClr val="FF0000"/>
                </a:solidFill>
              </a:rPr>
              <a:t>one owner at a time</a:t>
            </a:r>
            <a:r>
              <a:rPr lang="en-US" sz="3200" dirty="0"/>
              <a:t>.</a:t>
            </a:r>
          </a:p>
          <a:p>
            <a:pPr marL="514350" indent="-514350" algn="just">
              <a:buFont typeface="+mj-lt"/>
              <a:buAutoNum type="arabicPeriod"/>
            </a:pPr>
            <a:endParaRPr lang="en-US" sz="3200" dirty="0"/>
          </a:p>
          <a:p>
            <a:pPr marL="514350" indent="-514350" algn="just">
              <a:buFont typeface="+mj-lt"/>
              <a:buAutoNum type="arabicPeriod"/>
            </a:pPr>
            <a:r>
              <a:rPr lang="en-US" sz="3200" dirty="0"/>
              <a:t>When the owner goes </a:t>
            </a:r>
            <a:r>
              <a:rPr lang="en-US" sz="3200" dirty="0">
                <a:solidFill>
                  <a:srgbClr val="FF0000"/>
                </a:solidFill>
              </a:rPr>
              <a:t>out of scope</a:t>
            </a:r>
            <a:r>
              <a:rPr lang="en-US" sz="3200" dirty="0"/>
              <a:t>, the value will be </a:t>
            </a:r>
            <a:r>
              <a:rPr lang="en-US" sz="3200" dirty="0">
                <a:solidFill>
                  <a:srgbClr val="FF0000"/>
                </a:solidFill>
              </a:rPr>
              <a:t>dropped</a:t>
            </a:r>
            <a:r>
              <a:rPr lang="en-US" sz="3200" dirty="0"/>
              <a:t>.</a:t>
            </a:r>
          </a:p>
          <a:p>
            <a:pPr marL="0" indent="0" algn="just">
              <a:buNone/>
            </a:pPr>
            <a:endParaRPr lang="en-US" sz="3200" dirty="0"/>
          </a:p>
          <a:p>
            <a:pPr marL="0" indent="0" algn="just">
              <a:buFont typeface="Arial" panose="020B0604020202020204" pitchFamily="34" charset="0"/>
              <a:buNone/>
            </a:pPr>
            <a:endParaRPr lang="en-US" sz="32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61807B-55C1-4840-906F-B98AD9532B8B}"/>
              </a:ext>
            </a:extLst>
          </p:cNvPr>
          <p:cNvPicPr>
            <a:picLocks noChangeAspect="1"/>
          </p:cNvPicPr>
          <p:nvPr/>
        </p:nvPicPr>
        <p:blipFill>
          <a:blip r:embed="rId3"/>
          <a:stretch>
            <a:fillRect/>
          </a:stretch>
        </p:blipFill>
        <p:spPr>
          <a:xfrm>
            <a:off x="864619" y="4794088"/>
            <a:ext cx="10462762" cy="1660500"/>
          </a:xfrm>
          <a:prstGeom prst="rect">
            <a:avLst/>
          </a:prstGeom>
        </p:spPr>
      </p:pic>
    </p:spTree>
    <p:extLst>
      <p:ext uri="{BB962C8B-B14F-4D97-AF65-F5344CB8AC3E}">
        <p14:creationId xmlns:p14="http://schemas.microsoft.com/office/powerpoint/2010/main" val="423193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History [1/2]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t> Rust grew out of a personal project begun in 2006 by Mozilla employee </a:t>
            </a:r>
            <a:r>
              <a:rPr lang="en-US" dirty="0">
                <a:solidFill>
                  <a:srgbClr val="FF0000"/>
                </a:solidFill>
              </a:rPr>
              <a:t>Graydon Hoare</a:t>
            </a:r>
            <a:r>
              <a:rPr lang="en-US" dirty="0"/>
              <a:t>.</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Mozilla began sponsoring the project in 2009 and announced it in </a:t>
            </a:r>
            <a:r>
              <a:rPr lang="en-US" dirty="0">
                <a:solidFill>
                  <a:srgbClr val="FF0000"/>
                </a:solidFill>
              </a:rPr>
              <a:t>2010</a:t>
            </a:r>
            <a:r>
              <a:rPr lang="en-US" dirty="0"/>
              <a:t>.</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a:t>
            </a:r>
            <a:r>
              <a:rPr lang="en-US" dirty="0">
                <a:solidFill>
                  <a:srgbClr val="FF0000"/>
                </a:solidFill>
              </a:rPr>
              <a:t>Rust 1.0</a:t>
            </a:r>
            <a:r>
              <a:rPr lang="en-US" dirty="0"/>
              <a:t>, the first stable release, was released on May 15, </a:t>
            </a:r>
            <a:r>
              <a:rPr lang="en-US" dirty="0">
                <a:solidFill>
                  <a:srgbClr val="FF0000"/>
                </a:solidFill>
              </a:rPr>
              <a:t>2015</a:t>
            </a:r>
            <a:r>
              <a:rPr lang="en-US" dirty="0"/>
              <a:t>.</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On February 8, </a:t>
            </a:r>
            <a:r>
              <a:rPr lang="en-US" dirty="0">
                <a:solidFill>
                  <a:srgbClr val="FF0000"/>
                </a:solidFill>
              </a:rPr>
              <a:t>2021</a:t>
            </a:r>
            <a:r>
              <a:rPr lang="en-US" dirty="0"/>
              <a:t>, the formation of the </a:t>
            </a:r>
            <a:r>
              <a:rPr lang="en-US" dirty="0">
                <a:solidFill>
                  <a:srgbClr val="FF0000"/>
                </a:solidFill>
              </a:rPr>
              <a:t>Rust Foundation </a:t>
            </a:r>
            <a:r>
              <a:rPr lang="en-US" dirty="0"/>
              <a:t>was officially announced by its five founding companies (AWS, Huawei, Google, Microsoft, and Mozilla).</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On April 6, 2021, Google announced support for Rust within Android Open Source Project as an </a:t>
            </a:r>
            <a:r>
              <a:rPr lang="en-US" dirty="0">
                <a:solidFill>
                  <a:srgbClr val="FF0000"/>
                </a:solidFill>
              </a:rPr>
              <a:t>alternative to C/C++</a:t>
            </a:r>
            <a:r>
              <a:rPr lang="en-US" dirty="0"/>
              <a:t>.</a:t>
            </a:r>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8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References and Borrowing</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t>Reference</a:t>
            </a:r>
          </a:p>
          <a:p>
            <a:pPr marL="0" indent="0" algn="just">
              <a:buNone/>
            </a:pPr>
            <a:r>
              <a:rPr lang="en-US" dirty="0"/>
              <a:t>A reference is </a:t>
            </a:r>
            <a:r>
              <a:rPr lang="en-US" dirty="0">
                <a:solidFill>
                  <a:srgbClr val="FF0000"/>
                </a:solidFill>
              </a:rPr>
              <a:t>like a pointer </a:t>
            </a:r>
            <a:r>
              <a:rPr lang="en-US" dirty="0"/>
              <a:t>in that it’s an address we can follow to access data stored at that address that is owned by some other variable.</a:t>
            </a:r>
          </a:p>
          <a:p>
            <a:pPr marL="0" indent="0" algn="just">
              <a:buNone/>
            </a:pPr>
            <a:r>
              <a:rPr lang="en-US" dirty="0"/>
              <a:t>Unlike a pointer, </a:t>
            </a:r>
            <a:r>
              <a:rPr lang="en-US" dirty="0">
                <a:solidFill>
                  <a:srgbClr val="FF0000"/>
                </a:solidFill>
              </a:rPr>
              <a:t>a reference is guaranteed to point to a valid value </a:t>
            </a:r>
            <a:r>
              <a:rPr lang="en-US" dirty="0"/>
              <a:t>of a particular type.</a:t>
            </a:r>
          </a:p>
          <a:p>
            <a:pPr marL="0" indent="0" algn="just">
              <a:buNone/>
            </a:pPr>
            <a:endParaRPr lang="en-US" sz="1600" dirty="0"/>
          </a:p>
          <a:p>
            <a:pPr marL="0" indent="0" algn="just">
              <a:buNone/>
            </a:pPr>
            <a:r>
              <a:rPr lang="en-US" b="1" u="sng" dirty="0"/>
              <a:t>Borrowing</a:t>
            </a:r>
          </a:p>
          <a:p>
            <a:pPr marL="0" indent="0" algn="just">
              <a:buNone/>
            </a:pPr>
            <a:r>
              <a:rPr lang="en-US" dirty="0">
                <a:solidFill>
                  <a:srgbClr val="FF0000"/>
                </a:solidFill>
              </a:rPr>
              <a:t>The action of creating a reference</a:t>
            </a:r>
            <a:r>
              <a:rPr lang="en-US" dirty="0"/>
              <a:t>. </a:t>
            </a:r>
          </a:p>
          <a:p>
            <a:pPr marL="0" indent="0" algn="just">
              <a:buNone/>
            </a:pPr>
            <a:r>
              <a:rPr lang="en-US" dirty="0"/>
              <a:t>As in real life, if a person owns something, you can borrow it from them. When you’re done, you have to give it back. You don’t own it.</a:t>
            </a:r>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References and Borrowing</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7F33B5-99F4-4215-BE4E-E6D94736CCC9}"/>
              </a:ext>
            </a:extLst>
          </p:cNvPr>
          <p:cNvPicPr>
            <a:picLocks noChangeAspect="1"/>
          </p:cNvPicPr>
          <p:nvPr/>
        </p:nvPicPr>
        <p:blipFill>
          <a:blip r:embed="rId3"/>
          <a:stretch>
            <a:fillRect/>
          </a:stretch>
        </p:blipFill>
        <p:spPr>
          <a:xfrm>
            <a:off x="282387" y="4337075"/>
            <a:ext cx="5539491" cy="2354474"/>
          </a:xfrm>
          <a:prstGeom prst="rect">
            <a:avLst/>
          </a:prstGeom>
        </p:spPr>
      </p:pic>
      <p:pic>
        <p:nvPicPr>
          <p:cNvPr id="10" name="Picture 9">
            <a:extLst>
              <a:ext uri="{FF2B5EF4-FFF2-40B4-BE49-F238E27FC236}">
                <a16:creationId xmlns:a16="http://schemas.microsoft.com/office/drawing/2014/main" id="{07C0BE65-FCBD-43D1-826B-1B014C1AADB7}"/>
              </a:ext>
            </a:extLst>
          </p:cNvPr>
          <p:cNvPicPr>
            <a:picLocks noChangeAspect="1"/>
          </p:cNvPicPr>
          <p:nvPr/>
        </p:nvPicPr>
        <p:blipFill>
          <a:blip r:embed="rId4"/>
          <a:stretch>
            <a:fillRect/>
          </a:stretch>
        </p:blipFill>
        <p:spPr>
          <a:xfrm>
            <a:off x="282388" y="3074193"/>
            <a:ext cx="8565778" cy="1142959"/>
          </a:xfrm>
          <a:prstGeom prst="rect">
            <a:avLst/>
          </a:prstGeom>
        </p:spPr>
      </p:pic>
      <p:pic>
        <p:nvPicPr>
          <p:cNvPr id="12" name="Picture 11">
            <a:extLst>
              <a:ext uri="{FF2B5EF4-FFF2-40B4-BE49-F238E27FC236}">
                <a16:creationId xmlns:a16="http://schemas.microsoft.com/office/drawing/2014/main" id="{9450B1C3-C6E4-4160-A2D2-D91A64511392}"/>
              </a:ext>
            </a:extLst>
          </p:cNvPr>
          <p:cNvPicPr>
            <a:picLocks noChangeAspect="1"/>
          </p:cNvPicPr>
          <p:nvPr/>
        </p:nvPicPr>
        <p:blipFill>
          <a:blip r:embed="rId5"/>
          <a:stretch>
            <a:fillRect/>
          </a:stretch>
        </p:blipFill>
        <p:spPr>
          <a:xfrm>
            <a:off x="282387" y="1196909"/>
            <a:ext cx="5351929" cy="1679274"/>
          </a:xfrm>
          <a:prstGeom prst="rect">
            <a:avLst/>
          </a:prstGeom>
        </p:spPr>
      </p:pic>
      <p:sp>
        <p:nvSpPr>
          <p:cNvPr id="14" name="TextBox 13">
            <a:extLst>
              <a:ext uri="{FF2B5EF4-FFF2-40B4-BE49-F238E27FC236}">
                <a16:creationId xmlns:a16="http://schemas.microsoft.com/office/drawing/2014/main" id="{5B05776F-77C7-4E41-A629-0E27C40141FB}"/>
              </a:ext>
            </a:extLst>
          </p:cNvPr>
          <p:cNvSpPr txBox="1"/>
          <p:nvPr/>
        </p:nvSpPr>
        <p:spPr>
          <a:xfrm>
            <a:off x="6370123" y="4920522"/>
            <a:ext cx="5584312" cy="1323439"/>
          </a:xfrm>
          <a:prstGeom prst="rect">
            <a:avLst/>
          </a:prstGeom>
          <a:noFill/>
        </p:spPr>
        <p:txBody>
          <a:bodyPr wrap="square">
            <a:spAutoFit/>
          </a:bodyPr>
          <a:lstStyle/>
          <a:p>
            <a:pPr algn="just"/>
            <a:r>
              <a:rPr lang="en-US" sz="2000" dirty="0"/>
              <a:t>When functions have references as parameters instead of the actual values, we won’t need to return the values in order to give back ownership, because we never had ownership.</a:t>
            </a:r>
          </a:p>
        </p:txBody>
      </p:sp>
    </p:spTree>
    <p:extLst>
      <p:ext uri="{BB962C8B-B14F-4D97-AF65-F5344CB8AC3E}">
        <p14:creationId xmlns:p14="http://schemas.microsoft.com/office/powerpoint/2010/main" val="7183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b="1" dirty="0"/>
              <a:t>What happens if we try to modify something we’re borrowing?</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3966882"/>
            <a:ext cx="11672047" cy="26625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solidFill>
                  <a:srgbClr val="FF0000"/>
                </a:solidFill>
              </a:rPr>
              <a:t>error: cannot borrow `*</a:t>
            </a:r>
            <a:r>
              <a:rPr lang="en-US" sz="2400" dirty="0" err="1">
                <a:solidFill>
                  <a:srgbClr val="FF0000"/>
                </a:solidFill>
              </a:rPr>
              <a:t>some_string</a:t>
            </a:r>
            <a:r>
              <a:rPr lang="en-US" sz="2400" dirty="0">
                <a:solidFill>
                  <a:srgbClr val="FF0000"/>
                </a:solidFill>
              </a:rPr>
              <a:t>` as mutable, as it is behind a `&amp;` reference</a:t>
            </a:r>
          </a:p>
          <a:p>
            <a:pPr marL="0" indent="0" algn="just">
              <a:buNone/>
            </a:pPr>
            <a:endParaRPr lang="en-US" sz="800" dirty="0">
              <a:solidFill>
                <a:srgbClr val="FF0000"/>
              </a:solidFill>
            </a:endParaRPr>
          </a:p>
          <a:p>
            <a:pPr marL="0" indent="0" algn="just">
              <a:buNone/>
            </a:pPr>
            <a:r>
              <a:rPr lang="en-US" sz="2400" dirty="0"/>
              <a:t>------- help: consider changing this to be a mutable reference: `&amp;mut String`</a:t>
            </a:r>
          </a:p>
          <a:p>
            <a:pPr marL="0" indent="0" algn="just">
              <a:buNone/>
            </a:pPr>
            <a:endParaRPr lang="en-US" sz="800" dirty="0"/>
          </a:p>
          <a:p>
            <a:pPr marL="0" indent="0" algn="just">
              <a:buNone/>
            </a:pPr>
            <a:r>
              <a:rPr lang="en-US" sz="2400" dirty="0" err="1"/>
              <a:t>some_string.push_str</a:t>
            </a:r>
            <a:r>
              <a:rPr lang="en-US" sz="2400" dirty="0"/>
              <a:t>(", world");</a:t>
            </a:r>
          </a:p>
          <a:p>
            <a:pPr marL="0" indent="0" algn="just">
              <a:buNone/>
            </a:pPr>
            <a:r>
              <a:rPr lang="en-US" sz="2400" dirty="0"/>
              <a:t>`</a:t>
            </a:r>
            <a:r>
              <a:rPr lang="en-US" sz="2400" dirty="0" err="1"/>
              <a:t>some_string</a:t>
            </a:r>
            <a:r>
              <a:rPr lang="en-US" sz="2400" dirty="0"/>
              <a:t>` is a `&amp;` reference, so the data it refers to cannot be borrowed as mutable</a:t>
            </a:r>
          </a:p>
          <a:p>
            <a:pPr marL="0" indent="0" algn="just">
              <a:buNone/>
            </a:pPr>
            <a:endParaRPr lang="en-US" sz="2400" dirty="0"/>
          </a:p>
          <a:p>
            <a:pPr marL="0" indent="0" algn="just">
              <a:buFont typeface="Arial" panose="020B0604020202020204" pitchFamily="34" charset="0"/>
              <a:buNone/>
            </a:pPr>
            <a:endParaRPr lang="en-US" sz="24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AE48BD2-D4C0-4A3D-AF3A-AD550D2FAD8D}"/>
              </a:ext>
            </a:extLst>
          </p:cNvPr>
          <p:cNvPicPr>
            <a:picLocks noChangeAspect="1"/>
          </p:cNvPicPr>
          <p:nvPr/>
        </p:nvPicPr>
        <p:blipFill>
          <a:blip r:embed="rId3"/>
          <a:stretch>
            <a:fillRect/>
          </a:stretch>
        </p:blipFill>
        <p:spPr>
          <a:xfrm>
            <a:off x="282388" y="1052047"/>
            <a:ext cx="4455953" cy="2554191"/>
          </a:xfrm>
          <a:prstGeom prst="rect">
            <a:avLst/>
          </a:prstGeom>
        </p:spPr>
      </p:pic>
      <p:sp>
        <p:nvSpPr>
          <p:cNvPr id="8" name="TextBox 7">
            <a:extLst>
              <a:ext uri="{FF2B5EF4-FFF2-40B4-BE49-F238E27FC236}">
                <a16:creationId xmlns:a16="http://schemas.microsoft.com/office/drawing/2014/main" id="{4093D8EC-795C-4D8E-87B8-C93C5DE0F54E}"/>
              </a:ext>
            </a:extLst>
          </p:cNvPr>
          <p:cNvSpPr txBox="1"/>
          <p:nvPr/>
        </p:nvSpPr>
        <p:spPr>
          <a:xfrm>
            <a:off x="5429251" y="1586134"/>
            <a:ext cx="6098240" cy="1200329"/>
          </a:xfrm>
          <a:prstGeom prst="rect">
            <a:avLst/>
          </a:prstGeom>
          <a:noFill/>
        </p:spPr>
        <p:txBody>
          <a:bodyPr wrap="square">
            <a:spAutoFit/>
          </a:bodyPr>
          <a:lstStyle/>
          <a:p>
            <a:pPr algn="just"/>
            <a:r>
              <a:rPr lang="en-US" sz="2400" dirty="0"/>
              <a:t>Just as variables are immutable by default, so are references. We’re not allowed to modify something we have a reference to.</a:t>
            </a:r>
          </a:p>
        </p:txBody>
      </p:sp>
    </p:spTree>
    <p:extLst>
      <p:ext uri="{BB962C8B-B14F-4D97-AF65-F5344CB8AC3E}">
        <p14:creationId xmlns:p14="http://schemas.microsoft.com/office/powerpoint/2010/main" val="353730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Mutable References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746812"/>
            <a:ext cx="11672047" cy="18825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Mutable references have one big restriction: you can have </a:t>
            </a:r>
            <a:r>
              <a:rPr lang="en-US" dirty="0">
                <a:solidFill>
                  <a:srgbClr val="FF0000"/>
                </a:solidFill>
              </a:rPr>
              <a:t>only one mutable reference</a:t>
            </a:r>
            <a:r>
              <a:rPr lang="en-US" dirty="0"/>
              <a:t> to a particular piece of data at a time.</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770033-F5E6-49D3-B75D-04A82B2B4B69}"/>
              </a:ext>
            </a:extLst>
          </p:cNvPr>
          <p:cNvPicPr>
            <a:picLocks noChangeAspect="1"/>
          </p:cNvPicPr>
          <p:nvPr/>
        </p:nvPicPr>
        <p:blipFill>
          <a:blip r:embed="rId3"/>
          <a:stretch>
            <a:fillRect/>
          </a:stretch>
        </p:blipFill>
        <p:spPr>
          <a:xfrm>
            <a:off x="466220" y="1401670"/>
            <a:ext cx="5629780" cy="2991347"/>
          </a:xfrm>
          <a:prstGeom prst="rect">
            <a:avLst/>
          </a:prstGeom>
        </p:spPr>
      </p:pic>
    </p:spTree>
    <p:extLst>
      <p:ext uri="{BB962C8B-B14F-4D97-AF65-F5344CB8AC3E}">
        <p14:creationId xmlns:p14="http://schemas.microsoft.com/office/powerpoint/2010/main" val="421185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Two Mutable References</a:t>
            </a:r>
          </a:p>
          <a:p>
            <a:pPr marL="0" indent="0" algn="ctr">
              <a:buNone/>
            </a:pPr>
            <a:endParaRPr lang="en-US" sz="4800" b="1" dirty="0"/>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3599325"/>
            <a:ext cx="11672047" cy="303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FF0000"/>
                </a:solidFill>
              </a:rPr>
              <a:t>error: cannot borrow `s` as mutable more than once at a time</a:t>
            </a:r>
          </a:p>
          <a:p>
            <a:pPr marL="0" indent="0" algn="just">
              <a:buNone/>
            </a:pPr>
            <a:endParaRPr lang="en-US" sz="800" dirty="0"/>
          </a:p>
          <a:p>
            <a:pPr marL="0" indent="0" algn="just">
              <a:buNone/>
            </a:pPr>
            <a:r>
              <a:rPr lang="en-US" dirty="0"/>
              <a:t>let r1 = &amp;mut s;</a:t>
            </a:r>
          </a:p>
          <a:p>
            <a:pPr marL="0" indent="0" algn="just">
              <a:buNone/>
            </a:pPr>
            <a:r>
              <a:rPr lang="en-US" dirty="0"/>
              <a:t>------ first mutable borrow occurs here</a:t>
            </a:r>
          </a:p>
          <a:p>
            <a:pPr marL="0" indent="0" algn="just">
              <a:buNone/>
            </a:pPr>
            <a:r>
              <a:rPr lang="en-US" dirty="0"/>
              <a:t>let r2 = &amp;mut s;</a:t>
            </a:r>
          </a:p>
          <a:p>
            <a:pPr marL="0" indent="0" algn="just">
              <a:buNone/>
            </a:pPr>
            <a:r>
              <a:rPr lang="en-US" dirty="0"/>
              <a:t>^^^^^^ second mutable borrow occurs here</a:t>
            </a:r>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9648ED-4BF7-4611-875E-5622A38389DB}"/>
              </a:ext>
            </a:extLst>
          </p:cNvPr>
          <p:cNvPicPr>
            <a:picLocks noChangeAspect="1"/>
          </p:cNvPicPr>
          <p:nvPr/>
        </p:nvPicPr>
        <p:blipFill>
          <a:blip r:embed="rId3"/>
          <a:stretch>
            <a:fillRect/>
          </a:stretch>
        </p:blipFill>
        <p:spPr>
          <a:xfrm>
            <a:off x="282388" y="1307532"/>
            <a:ext cx="5195088" cy="2121467"/>
          </a:xfrm>
          <a:prstGeom prst="rect">
            <a:avLst/>
          </a:prstGeom>
        </p:spPr>
      </p:pic>
    </p:spTree>
    <p:extLst>
      <p:ext uri="{BB962C8B-B14F-4D97-AF65-F5344CB8AC3E}">
        <p14:creationId xmlns:p14="http://schemas.microsoft.com/office/powerpoint/2010/main" val="424411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000" b="1" dirty="0"/>
              <a:t>Rust can prevent data races at compile time</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Most languages let you mutate whenever you’d like.</a:t>
            </a:r>
          </a:p>
          <a:p>
            <a:pPr marL="0" indent="0" algn="just">
              <a:buNone/>
            </a:pPr>
            <a:endParaRPr lang="en-US" dirty="0"/>
          </a:p>
          <a:p>
            <a:pPr marL="0" indent="0" algn="just">
              <a:buNone/>
            </a:pPr>
            <a:r>
              <a:rPr lang="en-US" dirty="0"/>
              <a:t>The benefit of having the restriction of preventing multiple mutable references to the same data at the same time is that </a:t>
            </a:r>
            <a:r>
              <a:rPr lang="en-US" dirty="0">
                <a:solidFill>
                  <a:srgbClr val="FF0000"/>
                </a:solidFill>
              </a:rPr>
              <a:t>Rust can prevent data races at compile time</a:t>
            </a:r>
            <a:r>
              <a:rPr lang="en-US" dirty="0"/>
              <a:t>.</a:t>
            </a:r>
          </a:p>
          <a:p>
            <a:pPr marL="0" indent="0" algn="just">
              <a:buNone/>
            </a:pPr>
            <a:endParaRPr lang="en-US" dirty="0"/>
          </a:p>
          <a:p>
            <a:pPr marL="0" indent="0" algn="just">
              <a:buNone/>
            </a:pPr>
            <a:r>
              <a:rPr lang="en-US" dirty="0"/>
              <a:t>Data races cause undefined behavior and can be difficult to diagnose and fix when you’re trying to track them down at runtime.</a:t>
            </a:r>
          </a:p>
          <a:p>
            <a:pPr marL="0" indent="0" algn="just">
              <a:buNone/>
            </a:pPr>
            <a:endParaRPr lang="en-US" dirty="0"/>
          </a:p>
          <a:p>
            <a:pPr marL="0" indent="0" algn="just">
              <a:buNone/>
            </a:pPr>
            <a:r>
              <a:rPr lang="en-US" dirty="0"/>
              <a:t>Rust prevents this problem by </a:t>
            </a:r>
            <a:r>
              <a:rPr lang="en-US" dirty="0">
                <a:solidFill>
                  <a:srgbClr val="FF0000"/>
                </a:solidFill>
              </a:rPr>
              <a:t>refusing to compile code with data races</a:t>
            </a:r>
            <a:r>
              <a:rPr lang="en-US" dirty="0"/>
              <a:t>!</a:t>
            </a:r>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38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3800" b="1" dirty="0"/>
              <a:t>Combining mutable and immutable references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3428999"/>
            <a:ext cx="11672047"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FF0000"/>
                </a:solidFill>
              </a:rPr>
              <a:t>error: cannot borrow `s` as mutable because it is also borrowed as immutable</a:t>
            </a:r>
          </a:p>
          <a:p>
            <a:pPr marL="0" indent="0" algn="just">
              <a:buNone/>
            </a:pPr>
            <a:endParaRPr lang="en-US" sz="800" dirty="0"/>
          </a:p>
          <a:p>
            <a:pPr marL="0" indent="0" algn="just">
              <a:buNone/>
            </a:pPr>
            <a:r>
              <a:rPr lang="en-US" dirty="0"/>
              <a:t>let r1 = &amp;s; // no problem</a:t>
            </a:r>
          </a:p>
          <a:p>
            <a:pPr marL="0" indent="0" algn="just">
              <a:buNone/>
            </a:pPr>
            <a:r>
              <a:rPr lang="en-US" dirty="0"/>
              <a:t>-- immutable borrow occurs here</a:t>
            </a:r>
          </a:p>
          <a:p>
            <a:pPr marL="0" indent="0" algn="just">
              <a:buNone/>
            </a:pPr>
            <a:r>
              <a:rPr lang="en-US" dirty="0"/>
              <a:t>let r2 = &amp;s; // no problem</a:t>
            </a:r>
          </a:p>
          <a:p>
            <a:pPr marL="0" indent="0" algn="just">
              <a:buNone/>
            </a:pPr>
            <a:r>
              <a:rPr lang="en-US" dirty="0"/>
              <a:t>let r3 = &amp;mut s; // BIG PROBLEM</a:t>
            </a:r>
          </a:p>
          <a:p>
            <a:pPr marL="0" indent="0" algn="just">
              <a:buNone/>
            </a:pPr>
            <a:r>
              <a:rPr lang="en-US" dirty="0"/>
              <a:t>^^^^^^ mutable borrow occurs here</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DA0443-86FD-47A4-AE0C-582039149B81}"/>
              </a:ext>
            </a:extLst>
          </p:cNvPr>
          <p:cNvPicPr>
            <a:picLocks noChangeAspect="1"/>
          </p:cNvPicPr>
          <p:nvPr/>
        </p:nvPicPr>
        <p:blipFill>
          <a:blip r:embed="rId3"/>
          <a:stretch>
            <a:fillRect/>
          </a:stretch>
        </p:blipFill>
        <p:spPr>
          <a:xfrm>
            <a:off x="412984" y="1173071"/>
            <a:ext cx="5154098" cy="2082313"/>
          </a:xfrm>
          <a:prstGeom prst="rect">
            <a:avLst/>
          </a:prstGeom>
        </p:spPr>
      </p:pic>
    </p:spTree>
    <p:extLst>
      <p:ext uri="{BB962C8B-B14F-4D97-AF65-F5344CB8AC3E}">
        <p14:creationId xmlns:p14="http://schemas.microsoft.com/office/powerpoint/2010/main" val="196762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Non-Lexical Lifetimes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077635"/>
            <a:ext cx="11672047" cy="25517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scopes of the immutable references </a:t>
            </a:r>
            <a:r>
              <a:rPr lang="en-US" dirty="0">
                <a:solidFill>
                  <a:srgbClr val="FF0000"/>
                </a:solidFill>
              </a:rPr>
              <a:t>r1</a:t>
            </a:r>
            <a:r>
              <a:rPr lang="en-US" dirty="0"/>
              <a:t> and </a:t>
            </a:r>
            <a:r>
              <a:rPr lang="en-US" dirty="0">
                <a:solidFill>
                  <a:srgbClr val="FF0000"/>
                </a:solidFill>
              </a:rPr>
              <a:t>r2</a:t>
            </a:r>
            <a:r>
              <a:rPr lang="en-US" dirty="0"/>
              <a:t> end after the </a:t>
            </a:r>
            <a:r>
              <a:rPr lang="en-US" dirty="0" err="1">
                <a:solidFill>
                  <a:srgbClr val="FF0000"/>
                </a:solidFill>
              </a:rPr>
              <a:t>println</a:t>
            </a:r>
            <a:r>
              <a:rPr lang="en-US" dirty="0">
                <a:solidFill>
                  <a:srgbClr val="FF0000"/>
                </a:solidFill>
              </a:rPr>
              <a:t>! </a:t>
            </a:r>
            <a:r>
              <a:rPr lang="en-US" dirty="0"/>
              <a:t>where they are last used, which is before the mutable reference </a:t>
            </a:r>
            <a:r>
              <a:rPr lang="en-US" dirty="0">
                <a:solidFill>
                  <a:srgbClr val="FF0000"/>
                </a:solidFill>
              </a:rPr>
              <a:t>r3</a:t>
            </a:r>
            <a:r>
              <a:rPr lang="en-US" dirty="0"/>
              <a:t> is created. These scopes don’t overlap, so this code is allowed.</a:t>
            </a:r>
          </a:p>
          <a:p>
            <a:pPr marL="0" indent="0" algn="just">
              <a:buNone/>
            </a:pPr>
            <a:endParaRPr lang="en-US" sz="800" dirty="0"/>
          </a:p>
          <a:p>
            <a:pPr marL="0" indent="0" algn="just">
              <a:buNone/>
            </a:pPr>
            <a:r>
              <a:rPr lang="en-US" dirty="0"/>
              <a:t>The </a:t>
            </a:r>
            <a:r>
              <a:rPr lang="en-US" dirty="0">
                <a:solidFill>
                  <a:srgbClr val="FF0000"/>
                </a:solidFill>
              </a:rPr>
              <a:t>ability of the compiler to tell that a reference is no longer being used at a point before the end of the scope </a:t>
            </a:r>
            <a:r>
              <a:rPr lang="en-US" dirty="0"/>
              <a:t>is called Non-Lexical Lifetimes.</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B37124-34CA-4042-8C78-6426F66B3C76}"/>
              </a:ext>
            </a:extLst>
          </p:cNvPr>
          <p:cNvPicPr>
            <a:picLocks noChangeAspect="1"/>
          </p:cNvPicPr>
          <p:nvPr/>
        </p:nvPicPr>
        <p:blipFill>
          <a:blip r:embed="rId3"/>
          <a:stretch>
            <a:fillRect/>
          </a:stretch>
        </p:blipFill>
        <p:spPr>
          <a:xfrm>
            <a:off x="282388" y="1294094"/>
            <a:ext cx="6588883" cy="2551764"/>
          </a:xfrm>
          <a:prstGeom prst="rect">
            <a:avLst/>
          </a:prstGeom>
        </p:spPr>
      </p:pic>
    </p:spTree>
    <p:extLst>
      <p:ext uri="{BB962C8B-B14F-4D97-AF65-F5344CB8AC3E}">
        <p14:creationId xmlns:p14="http://schemas.microsoft.com/office/powerpoint/2010/main" val="215289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Dangling References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In languages with pointers, it’s easy to erroneously create a dangling pointer--a pointer that references a location in memory that may have been given to someone else--by freeing some memory while preserving a pointer to that memory. </a:t>
            </a:r>
          </a:p>
          <a:p>
            <a:pPr marL="0" indent="0" algn="just">
              <a:buNone/>
            </a:pPr>
            <a:endParaRPr lang="en-US" dirty="0"/>
          </a:p>
          <a:p>
            <a:pPr marL="0" indent="0" algn="just">
              <a:buNone/>
            </a:pPr>
            <a:r>
              <a:rPr lang="en-US" dirty="0"/>
              <a:t>In Rust, by contrast, </a:t>
            </a:r>
            <a:r>
              <a:rPr lang="en-US" dirty="0">
                <a:solidFill>
                  <a:srgbClr val="FF0000"/>
                </a:solidFill>
              </a:rPr>
              <a:t>the compiler guarantees that references will never be dangling references</a:t>
            </a:r>
            <a:r>
              <a:rPr lang="en-US" dirty="0"/>
              <a:t>: if you have a reference to some data, the compiler will ensure that </a:t>
            </a:r>
            <a:r>
              <a:rPr lang="en-US" dirty="0">
                <a:solidFill>
                  <a:srgbClr val="FF0000"/>
                </a:solidFill>
              </a:rPr>
              <a:t>the data will not go out of scope before the reference to the data does</a:t>
            </a:r>
            <a:r>
              <a:rPr lang="en-US" dirty="0"/>
              <a:t>.</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8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The Rules of References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2191871"/>
            <a:ext cx="11672047" cy="44375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4000" dirty="0"/>
              <a:t> At any given time, you can have either one mutable reference or any number of immutable references.</a:t>
            </a:r>
          </a:p>
          <a:p>
            <a:pPr algn="just">
              <a:buFont typeface="Wingdings" panose="05000000000000000000" pitchFamily="2" charset="2"/>
              <a:buChar char="q"/>
            </a:pPr>
            <a:endParaRPr lang="en-US" sz="4000" dirty="0"/>
          </a:p>
          <a:p>
            <a:pPr algn="just">
              <a:buFont typeface="Wingdings" panose="05000000000000000000" pitchFamily="2" charset="2"/>
              <a:buChar char="q"/>
            </a:pPr>
            <a:r>
              <a:rPr lang="en-US" sz="4000" dirty="0"/>
              <a:t> References must always be valid.</a:t>
            </a:r>
          </a:p>
          <a:p>
            <a:pPr marL="0" indent="0" algn="just">
              <a:buNone/>
            </a:pPr>
            <a:endParaRPr lang="en-US" sz="4000" dirty="0"/>
          </a:p>
          <a:p>
            <a:pPr marL="0" indent="0" algn="just">
              <a:buFont typeface="Arial" panose="020B0604020202020204" pitchFamily="34" charset="0"/>
              <a:buNone/>
            </a:pPr>
            <a:endParaRPr lang="en-US" sz="40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6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History [2/2]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t> Current stable release: </a:t>
            </a:r>
            <a:r>
              <a:rPr lang="en-US" dirty="0">
                <a:solidFill>
                  <a:srgbClr val="FF0000"/>
                </a:solidFill>
              </a:rPr>
              <a:t>1.59.0</a:t>
            </a:r>
            <a:r>
              <a:rPr lang="en-US" dirty="0"/>
              <a:t> / February 24, 2022</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a:t>
            </a:r>
            <a:r>
              <a:rPr lang="en-US" dirty="0">
                <a:solidFill>
                  <a:srgbClr val="FF0000"/>
                </a:solidFill>
              </a:rPr>
              <a:t>Platforms</a:t>
            </a:r>
            <a:r>
              <a:rPr lang="en-US" dirty="0"/>
              <a:t>: AMD64, i686, arm, AArch64, armv7, </a:t>
            </a:r>
            <a:r>
              <a:rPr lang="en-US" dirty="0" err="1"/>
              <a:t>mips</a:t>
            </a:r>
            <a:r>
              <a:rPr lang="en-US" dirty="0"/>
              <a:t>, mips64, </a:t>
            </a:r>
            <a:r>
              <a:rPr lang="en-US" dirty="0" err="1"/>
              <a:t>mipsel</a:t>
            </a:r>
            <a:r>
              <a:rPr lang="en-US" dirty="0"/>
              <a:t>, mips64el, </a:t>
            </a:r>
            <a:r>
              <a:rPr lang="en-US" dirty="0" err="1"/>
              <a:t>powerpc</a:t>
            </a:r>
            <a:r>
              <a:rPr lang="en-US" dirty="0"/>
              <a:t>, powerpc64, powerpc64le, </a:t>
            </a:r>
            <a:r>
              <a:rPr lang="en-US" dirty="0" err="1"/>
              <a:t>risc</a:t>
            </a:r>
            <a:r>
              <a:rPr lang="en-US" dirty="0"/>
              <a:t>-v, s390x, </a:t>
            </a:r>
            <a:r>
              <a:rPr lang="en-US" dirty="0" err="1"/>
              <a:t>WebAssembly</a:t>
            </a:r>
            <a:endParaRPr lang="en-US" dirty="0"/>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a:t>
            </a:r>
            <a:r>
              <a:rPr lang="en-US" dirty="0">
                <a:solidFill>
                  <a:srgbClr val="FF0000"/>
                </a:solidFill>
              </a:rPr>
              <a:t>OS</a:t>
            </a:r>
            <a:r>
              <a:rPr lang="en-US" dirty="0"/>
              <a:t>:	Windows, Linux, macOS, FreeBSD, NetBSD, </a:t>
            </a:r>
            <a:r>
              <a:rPr lang="en-US" dirty="0" err="1"/>
              <a:t>Illumos</a:t>
            </a:r>
            <a:r>
              <a:rPr lang="en-US" dirty="0"/>
              <a:t>, Haiku, Android, Redox, iOS, Fuchsia</a:t>
            </a:r>
          </a:p>
          <a:p>
            <a:pPr algn="just">
              <a:buFont typeface="Wingdings" panose="05000000000000000000" pitchFamily="2" charset="2"/>
              <a:buChar char="§"/>
            </a:pPr>
            <a:endParaRPr lang="en-US" sz="800" dirty="0"/>
          </a:p>
          <a:p>
            <a:pPr algn="just">
              <a:buFont typeface="Wingdings" panose="05000000000000000000" pitchFamily="2" charset="2"/>
              <a:buChar char="§"/>
            </a:pPr>
            <a:r>
              <a:rPr lang="en-US" dirty="0"/>
              <a:t> </a:t>
            </a:r>
            <a:r>
              <a:rPr lang="en-US" dirty="0">
                <a:solidFill>
                  <a:srgbClr val="FF0000"/>
                </a:solidFill>
              </a:rPr>
              <a:t>License</a:t>
            </a:r>
            <a:r>
              <a:rPr lang="en-US" dirty="0"/>
              <a:t>: MIT or Apache 2.0</a:t>
            </a:r>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6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Lifetimes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Lifetimes allow us to borrow values in many situations while still enabling the compiler to check that the references are valid.</a:t>
            </a:r>
          </a:p>
          <a:p>
            <a:pPr algn="just"/>
            <a:r>
              <a:rPr lang="en-US" dirty="0"/>
              <a:t>Every reference in Rust has a lifetime, which is the scope for which that reference is valid.</a:t>
            </a:r>
          </a:p>
          <a:p>
            <a:pPr algn="just"/>
            <a:r>
              <a:rPr lang="en-US" dirty="0"/>
              <a:t>Most of the time, lifetimes are implicit and inferred. </a:t>
            </a:r>
          </a:p>
          <a:p>
            <a:pPr algn="just"/>
            <a:r>
              <a:rPr lang="en-US" dirty="0"/>
              <a:t>We must </a:t>
            </a:r>
            <a:r>
              <a:rPr lang="en-US" dirty="0">
                <a:solidFill>
                  <a:srgbClr val="FF0000"/>
                </a:solidFill>
              </a:rPr>
              <a:t>annotate lifetimes </a:t>
            </a:r>
            <a:r>
              <a:rPr lang="en-US" dirty="0"/>
              <a:t>when the </a:t>
            </a:r>
            <a:r>
              <a:rPr lang="en-US" dirty="0">
                <a:solidFill>
                  <a:srgbClr val="FF0000"/>
                </a:solidFill>
              </a:rPr>
              <a:t>lifetimes of references could be related </a:t>
            </a:r>
            <a:r>
              <a:rPr lang="en-US" dirty="0"/>
              <a:t>in a few different ways. Rust requires us to annotate the relationships to ensure the actual references used at runtime will definitely be valid.</a:t>
            </a:r>
          </a:p>
          <a:p>
            <a:pPr algn="just"/>
            <a:r>
              <a:rPr lang="en-US" dirty="0"/>
              <a:t>This analysis happens </a:t>
            </a:r>
            <a:r>
              <a:rPr lang="en-US" dirty="0">
                <a:solidFill>
                  <a:srgbClr val="FF0000"/>
                </a:solidFill>
              </a:rPr>
              <a:t>at compile time</a:t>
            </a:r>
            <a:r>
              <a:rPr lang="en-US" dirty="0"/>
              <a:t>, which </a:t>
            </a:r>
            <a:r>
              <a:rPr lang="en-US" dirty="0">
                <a:solidFill>
                  <a:srgbClr val="FF0000"/>
                </a:solidFill>
              </a:rPr>
              <a:t>doesn’t affect runtime performance</a:t>
            </a:r>
            <a:r>
              <a:rPr lang="en-US" dirty="0"/>
              <a:t>!</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5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3600" b="1" dirty="0"/>
              <a:t>Preventing Dangling References with Lifetimes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main aim of lifetimes is </a:t>
            </a:r>
            <a:r>
              <a:rPr lang="en-US" dirty="0">
                <a:solidFill>
                  <a:srgbClr val="FF0000"/>
                </a:solidFill>
              </a:rPr>
              <a:t>to prevent dangling references</a:t>
            </a:r>
            <a:r>
              <a:rPr lang="en-US" dirty="0"/>
              <a:t>, which cause a program to reference data other than the data it’s intended to reference. </a:t>
            </a:r>
          </a:p>
          <a:p>
            <a:pPr marL="0" indent="0" algn="just">
              <a:buNone/>
            </a:pPr>
            <a:endParaRPr lang="en-US" dirty="0"/>
          </a:p>
          <a:p>
            <a:pPr marL="0" indent="0" algn="just">
              <a:buNone/>
            </a:pPr>
            <a:r>
              <a:rPr lang="en-US" dirty="0">
                <a:solidFill>
                  <a:srgbClr val="FF0000"/>
                </a:solidFill>
              </a:rPr>
              <a:t>error: `x` does not live long enough</a:t>
            </a:r>
          </a:p>
          <a:p>
            <a:pPr marL="0" indent="0" algn="just">
              <a:buNone/>
            </a:pPr>
            <a:endParaRPr lang="en-US" sz="800" dirty="0"/>
          </a:p>
          <a:p>
            <a:pPr marL="0" indent="0" algn="just">
              <a:buNone/>
            </a:pPr>
            <a:r>
              <a:rPr lang="en-US" dirty="0"/>
              <a:t>r = &amp;x;</a:t>
            </a:r>
          </a:p>
          <a:p>
            <a:pPr marL="0" indent="0" algn="just">
              <a:buNone/>
            </a:pPr>
            <a:r>
              <a:rPr lang="en-US" dirty="0"/>
              <a:t>^^ borrowed value does not live long enough</a:t>
            </a:r>
          </a:p>
          <a:p>
            <a:pPr marL="0" indent="0" algn="just">
              <a:buNone/>
            </a:pPr>
            <a:r>
              <a:rPr lang="en-US" dirty="0"/>
              <a:t>}</a:t>
            </a:r>
          </a:p>
          <a:p>
            <a:pPr marL="0" indent="0" algn="just">
              <a:buNone/>
            </a:pPr>
            <a:r>
              <a:rPr lang="en-US" dirty="0"/>
              <a:t>- `x` dropped here while still borrowed</a:t>
            </a:r>
          </a:p>
          <a:p>
            <a:pPr marL="0" indent="0" algn="just">
              <a:buNone/>
            </a:pPr>
            <a:r>
              <a:rPr lang="en-US" dirty="0" err="1"/>
              <a:t>println</a:t>
            </a:r>
            <a:r>
              <a:rPr lang="en-US" dirty="0"/>
              <a:t>!("r: {}", r);</a:t>
            </a:r>
          </a:p>
          <a:p>
            <a:pPr marL="0" indent="0" algn="just">
              <a:buNone/>
            </a:pPr>
            <a:r>
              <a:rPr lang="en-US" dirty="0"/>
              <a:t>- borrow later used here</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A3F013-F151-4828-B679-E663E858E617}"/>
              </a:ext>
            </a:extLst>
          </p:cNvPr>
          <p:cNvPicPr>
            <a:picLocks noChangeAspect="1"/>
          </p:cNvPicPr>
          <p:nvPr/>
        </p:nvPicPr>
        <p:blipFill>
          <a:blip r:embed="rId3"/>
          <a:stretch>
            <a:fillRect/>
          </a:stretch>
        </p:blipFill>
        <p:spPr>
          <a:xfrm>
            <a:off x="7629790" y="2560502"/>
            <a:ext cx="4111136" cy="3638591"/>
          </a:xfrm>
          <a:prstGeom prst="rect">
            <a:avLst/>
          </a:prstGeom>
        </p:spPr>
      </p:pic>
    </p:spTree>
    <p:extLst>
      <p:ext uri="{BB962C8B-B14F-4D97-AF65-F5344CB8AC3E}">
        <p14:creationId xmlns:p14="http://schemas.microsoft.com/office/powerpoint/2010/main" val="1570971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The Borrow Checker</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Rust compiler has a borrow checker that </a:t>
            </a:r>
            <a:r>
              <a:rPr lang="en-US" dirty="0">
                <a:solidFill>
                  <a:srgbClr val="FF0000"/>
                </a:solidFill>
              </a:rPr>
              <a:t>compares scopes </a:t>
            </a:r>
            <a:r>
              <a:rPr lang="en-US" dirty="0"/>
              <a:t>to determine whether all borrows are valid. </a:t>
            </a:r>
          </a:p>
          <a:p>
            <a:pPr marL="0" indent="0" algn="just">
              <a:buNone/>
            </a:pPr>
            <a:endParaRPr lang="en-US" sz="800" dirty="0"/>
          </a:p>
          <a:p>
            <a:pPr marL="0" indent="0" algn="just">
              <a:buNone/>
            </a:pPr>
            <a:r>
              <a:rPr lang="en-US" dirty="0"/>
              <a:t>Here, we’ve annotated the lifetime of r with 'a and the lifetime of x with 'b.</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4523A42-73BA-4DB7-A8C3-2F59E3FF7692}"/>
              </a:ext>
            </a:extLst>
          </p:cNvPr>
          <p:cNvPicPr>
            <a:picLocks noChangeAspect="1"/>
          </p:cNvPicPr>
          <p:nvPr/>
        </p:nvPicPr>
        <p:blipFill>
          <a:blip r:embed="rId3"/>
          <a:stretch>
            <a:fillRect/>
          </a:stretch>
        </p:blipFill>
        <p:spPr>
          <a:xfrm>
            <a:off x="282389" y="3405747"/>
            <a:ext cx="4397188" cy="2467488"/>
          </a:xfrm>
          <a:prstGeom prst="rect">
            <a:avLst/>
          </a:prstGeom>
        </p:spPr>
      </p:pic>
      <p:pic>
        <p:nvPicPr>
          <p:cNvPr id="9" name="Picture 8">
            <a:extLst>
              <a:ext uri="{FF2B5EF4-FFF2-40B4-BE49-F238E27FC236}">
                <a16:creationId xmlns:a16="http://schemas.microsoft.com/office/drawing/2014/main" id="{BFF6CCC4-D114-4981-A35F-DA4DFBB8CA35}"/>
              </a:ext>
            </a:extLst>
          </p:cNvPr>
          <p:cNvPicPr>
            <a:picLocks noChangeAspect="1"/>
          </p:cNvPicPr>
          <p:nvPr/>
        </p:nvPicPr>
        <p:blipFill>
          <a:blip r:embed="rId4"/>
          <a:stretch>
            <a:fillRect/>
          </a:stretch>
        </p:blipFill>
        <p:spPr>
          <a:xfrm>
            <a:off x="6406494" y="3411762"/>
            <a:ext cx="4875589" cy="2657365"/>
          </a:xfrm>
          <a:prstGeom prst="rect">
            <a:avLst/>
          </a:prstGeom>
        </p:spPr>
      </p:pic>
      <p:sp>
        <p:nvSpPr>
          <p:cNvPr id="11" name="TextBox 10">
            <a:extLst>
              <a:ext uri="{FF2B5EF4-FFF2-40B4-BE49-F238E27FC236}">
                <a16:creationId xmlns:a16="http://schemas.microsoft.com/office/drawing/2014/main" id="{AF78D69B-FAF3-4A44-AFD8-3E0672B6DD90}"/>
              </a:ext>
            </a:extLst>
          </p:cNvPr>
          <p:cNvSpPr txBox="1"/>
          <p:nvPr/>
        </p:nvSpPr>
        <p:spPr>
          <a:xfrm>
            <a:off x="282387" y="6069127"/>
            <a:ext cx="5002306" cy="461665"/>
          </a:xfrm>
          <a:prstGeom prst="rect">
            <a:avLst/>
          </a:prstGeom>
          <a:noFill/>
        </p:spPr>
        <p:txBody>
          <a:bodyPr wrap="square">
            <a:spAutoFit/>
          </a:bodyPr>
          <a:lstStyle/>
          <a:p>
            <a:pPr marL="0" indent="0" algn="just">
              <a:buNone/>
            </a:pPr>
            <a:r>
              <a:rPr lang="en-US" sz="2400" dirty="0">
                <a:solidFill>
                  <a:srgbClr val="FF0000"/>
                </a:solidFill>
              </a:rPr>
              <a:t>error: `x` does not live long enough</a:t>
            </a:r>
          </a:p>
        </p:txBody>
      </p:sp>
    </p:spTree>
    <p:extLst>
      <p:ext uri="{BB962C8B-B14F-4D97-AF65-F5344CB8AC3E}">
        <p14:creationId xmlns:p14="http://schemas.microsoft.com/office/powerpoint/2010/main" val="429215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Slices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Slices let you reference a contiguous sequence of elements in a collection rather than the whole collection. A slice is a kind of reference, so it does not have ownership.</a:t>
            </a:r>
          </a:p>
          <a:p>
            <a:pPr marL="0" indent="0" algn="just">
              <a:buNone/>
            </a:pPr>
            <a:endParaRPr lang="en-US" dirty="0"/>
          </a:p>
          <a:p>
            <a:pPr marL="0" indent="0" algn="just">
              <a:buNone/>
            </a:pPr>
            <a:r>
              <a:rPr lang="en-US" b="1" u="sng" dirty="0"/>
              <a:t>String Slices</a:t>
            </a:r>
          </a:p>
          <a:p>
            <a:pPr marL="0" indent="0" algn="just">
              <a:buNone/>
            </a:pPr>
            <a:endParaRPr lang="en-US" dirty="0"/>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349DFF-9BA4-40EF-86C8-38BF62115F0F}"/>
              </a:ext>
            </a:extLst>
          </p:cNvPr>
          <p:cNvPicPr>
            <a:picLocks noChangeAspect="1"/>
          </p:cNvPicPr>
          <p:nvPr/>
        </p:nvPicPr>
        <p:blipFill>
          <a:blip r:embed="rId3"/>
          <a:stretch>
            <a:fillRect/>
          </a:stretch>
        </p:blipFill>
        <p:spPr>
          <a:xfrm>
            <a:off x="282388" y="3761091"/>
            <a:ext cx="7149375" cy="1900121"/>
          </a:xfrm>
          <a:prstGeom prst="rect">
            <a:avLst/>
          </a:prstGeom>
        </p:spPr>
      </p:pic>
      <p:pic>
        <p:nvPicPr>
          <p:cNvPr id="8" name="Picture 7">
            <a:extLst>
              <a:ext uri="{FF2B5EF4-FFF2-40B4-BE49-F238E27FC236}">
                <a16:creationId xmlns:a16="http://schemas.microsoft.com/office/drawing/2014/main" id="{17C8FFA1-648D-433A-953F-E7F9150CF2D1}"/>
              </a:ext>
            </a:extLst>
          </p:cNvPr>
          <p:cNvPicPr>
            <a:picLocks noChangeAspect="1"/>
          </p:cNvPicPr>
          <p:nvPr/>
        </p:nvPicPr>
        <p:blipFill>
          <a:blip r:embed="rId4"/>
          <a:stretch>
            <a:fillRect/>
          </a:stretch>
        </p:blipFill>
        <p:spPr>
          <a:xfrm>
            <a:off x="8592671" y="3077003"/>
            <a:ext cx="3025587" cy="3637600"/>
          </a:xfrm>
          <a:prstGeom prst="rect">
            <a:avLst/>
          </a:prstGeom>
        </p:spPr>
      </p:pic>
    </p:spTree>
    <p:extLst>
      <p:ext uri="{BB962C8B-B14F-4D97-AF65-F5344CB8AC3E}">
        <p14:creationId xmlns:p14="http://schemas.microsoft.com/office/powerpoint/2010/main" val="2104541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400" b="1" dirty="0"/>
              <a:t>Building a Single-Threaded Web Server</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182035"/>
            <a:ext cx="11672047" cy="24473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t>Listening to the TCP Connection</a:t>
            </a:r>
          </a:p>
          <a:p>
            <a:pPr marL="0" indent="0" algn="just">
              <a:buNone/>
            </a:pPr>
            <a:r>
              <a:rPr lang="en-US" sz="2400" dirty="0"/>
              <a:t>Using </a:t>
            </a:r>
            <a:r>
              <a:rPr lang="en-US" sz="2400" dirty="0" err="1">
                <a:solidFill>
                  <a:srgbClr val="FF0000"/>
                </a:solidFill>
              </a:rPr>
              <a:t>TcpListener</a:t>
            </a:r>
            <a:r>
              <a:rPr lang="en-US" sz="2400" dirty="0"/>
              <a:t>, we can listen for TCP connections at the address 127.0.0.1:7878. </a:t>
            </a:r>
          </a:p>
          <a:p>
            <a:pPr marL="0" indent="0" algn="just">
              <a:buNone/>
            </a:pPr>
            <a:r>
              <a:rPr lang="en-US" sz="2400" dirty="0"/>
              <a:t>The </a:t>
            </a:r>
            <a:r>
              <a:rPr lang="en-US" sz="2400" dirty="0">
                <a:solidFill>
                  <a:srgbClr val="FF0000"/>
                </a:solidFill>
              </a:rPr>
              <a:t>bind</a:t>
            </a:r>
            <a:r>
              <a:rPr lang="en-US" sz="2400" dirty="0"/>
              <a:t> function will return a new </a:t>
            </a:r>
            <a:r>
              <a:rPr lang="en-US" sz="2400" dirty="0" err="1"/>
              <a:t>TcpListener</a:t>
            </a:r>
            <a:r>
              <a:rPr lang="en-US" sz="2400" dirty="0"/>
              <a:t> instance. </a:t>
            </a:r>
          </a:p>
          <a:p>
            <a:pPr marL="0" indent="0" algn="just">
              <a:buNone/>
            </a:pPr>
            <a:r>
              <a:rPr lang="en-US" sz="2400" dirty="0"/>
              <a:t>We use </a:t>
            </a:r>
            <a:r>
              <a:rPr lang="en-US" sz="2400" dirty="0">
                <a:solidFill>
                  <a:srgbClr val="FF0000"/>
                </a:solidFill>
              </a:rPr>
              <a:t>unwrap</a:t>
            </a:r>
            <a:r>
              <a:rPr lang="en-US" sz="2400" dirty="0"/>
              <a:t> to stop the program if errors happen.</a:t>
            </a:r>
          </a:p>
          <a:p>
            <a:pPr marL="0" indent="0" algn="just">
              <a:buNone/>
            </a:pPr>
            <a:r>
              <a:rPr lang="en-US" sz="2400" dirty="0"/>
              <a:t>The </a:t>
            </a:r>
            <a:r>
              <a:rPr lang="en-US" sz="2400" dirty="0">
                <a:solidFill>
                  <a:srgbClr val="FF0000"/>
                </a:solidFill>
              </a:rPr>
              <a:t>incoming</a:t>
            </a:r>
            <a:r>
              <a:rPr lang="en-US" sz="2400" dirty="0"/>
              <a:t> method on </a:t>
            </a:r>
            <a:r>
              <a:rPr lang="en-US" sz="2400" dirty="0" err="1"/>
              <a:t>TcpListener</a:t>
            </a:r>
            <a:r>
              <a:rPr lang="en-US" sz="2400" dirty="0"/>
              <a:t> returns an iterator that gives us a sequence of streams.</a:t>
            </a:r>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E367E7-679B-4924-81FD-9C8958D323AB}"/>
              </a:ext>
            </a:extLst>
          </p:cNvPr>
          <p:cNvPicPr>
            <a:picLocks noChangeAspect="1"/>
          </p:cNvPicPr>
          <p:nvPr/>
        </p:nvPicPr>
        <p:blipFill>
          <a:blip r:embed="rId3"/>
          <a:stretch>
            <a:fillRect/>
          </a:stretch>
        </p:blipFill>
        <p:spPr>
          <a:xfrm>
            <a:off x="282388" y="1359627"/>
            <a:ext cx="6868180" cy="2644433"/>
          </a:xfrm>
          <a:prstGeom prst="rect">
            <a:avLst/>
          </a:prstGeom>
        </p:spPr>
      </p:pic>
    </p:spTree>
    <p:extLst>
      <p:ext uri="{BB962C8B-B14F-4D97-AF65-F5344CB8AC3E}">
        <p14:creationId xmlns:p14="http://schemas.microsoft.com/office/powerpoint/2010/main" val="179491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prstClr val="black"/>
                </a:solidFill>
                <a:effectLst/>
                <a:uLnTx/>
                <a:uFillTx/>
                <a:latin typeface="Calibri" panose="020F0502020204030204"/>
                <a:ea typeface="+mn-ea"/>
                <a:cs typeface="+mn-cs"/>
              </a:rPr>
              <a:t>Reading the Request</a:t>
            </a:r>
          </a:p>
          <a:p>
            <a:pPr marL="0" indent="0" algn="ctr">
              <a:buNone/>
            </a:pPr>
            <a:endParaRPr lang="en-US" sz="4800" b="1" dirty="0"/>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787153"/>
            <a:ext cx="11672047" cy="1842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a:t>In </a:t>
            </a:r>
            <a:r>
              <a:rPr lang="en-US" sz="2200" dirty="0" err="1">
                <a:solidFill>
                  <a:srgbClr val="FF0000"/>
                </a:solidFill>
              </a:rPr>
              <a:t>handle_connection</a:t>
            </a:r>
            <a:r>
              <a:rPr lang="en-US" sz="2200" dirty="0"/>
              <a:t> function we’ll read data from the TCP stream.</a:t>
            </a:r>
          </a:p>
          <a:p>
            <a:pPr marL="0" indent="0" algn="just">
              <a:buNone/>
            </a:pPr>
            <a:endParaRPr lang="en-US" sz="800" dirty="0"/>
          </a:p>
          <a:p>
            <a:pPr marL="457200" indent="-457200" algn="just">
              <a:buFont typeface="+mj-lt"/>
              <a:buAutoNum type="arabicPeriod"/>
            </a:pPr>
            <a:r>
              <a:rPr lang="en-US" sz="2200" dirty="0"/>
              <a:t>We declare a </a:t>
            </a:r>
            <a:r>
              <a:rPr lang="en-US" sz="2200" dirty="0">
                <a:solidFill>
                  <a:srgbClr val="FF0000"/>
                </a:solidFill>
              </a:rPr>
              <a:t>buffer</a:t>
            </a:r>
            <a:r>
              <a:rPr lang="en-US" sz="2200" dirty="0"/>
              <a:t> on the stack to hold the data that is read in. We pass the buffer to </a:t>
            </a:r>
            <a:r>
              <a:rPr lang="en-US" sz="2200" dirty="0" err="1">
                <a:solidFill>
                  <a:srgbClr val="FF0000"/>
                </a:solidFill>
              </a:rPr>
              <a:t>stream.read</a:t>
            </a:r>
            <a:r>
              <a:rPr lang="en-US" sz="2200" dirty="0"/>
              <a:t>, which will read bytes from the </a:t>
            </a:r>
            <a:r>
              <a:rPr lang="en-US" sz="2200" dirty="0" err="1"/>
              <a:t>TcpStream</a:t>
            </a:r>
            <a:r>
              <a:rPr lang="en-US" sz="2200" dirty="0"/>
              <a:t> and put them in the buffer.</a:t>
            </a:r>
          </a:p>
          <a:p>
            <a:pPr marL="457200" indent="-457200" algn="just">
              <a:buFont typeface="+mj-lt"/>
              <a:buAutoNum type="arabicPeriod"/>
            </a:pPr>
            <a:r>
              <a:rPr lang="en-US" sz="2200" dirty="0"/>
              <a:t>We convert the bytes in the buffer to a string and print that string. </a:t>
            </a:r>
          </a:p>
          <a:p>
            <a:pPr marL="0" indent="0" algn="just">
              <a:buFont typeface="Arial" panose="020B0604020202020204" pitchFamily="34" charset="0"/>
              <a:buNone/>
            </a:pPr>
            <a:endParaRPr lang="en-US" sz="22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5FC7B0-187A-49F5-9F12-016919CDA9F1}"/>
              </a:ext>
            </a:extLst>
          </p:cNvPr>
          <p:cNvPicPr>
            <a:picLocks noChangeAspect="1"/>
          </p:cNvPicPr>
          <p:nvPr/>
        </p:nvPicPr>
        <p:blipFill>
          <a:blip r:embed="rId3"/>
          <a:stretch>
            <a:fillRect/>
          </a:stretch>
        </p:blipFill>
        <p:spPr>
          <a:xfrm>
            <a:off x="282388" y="1167077"/>
            <a:ext cx="4961125" cy="3364639"/>
          </a:xfrm>
          <a:prstGeom prst="rect">
            <a:avLst/>
          </a:prstGeom>
        </p:spPr>
      </p:pic>
      <p:pic>
        <p:nvPicPr>
          <p:cNvPr id="6" name="Picture 5">
            <a:extLst>
              <a:ext uri="{FF2B5EF4-FFF2-40B4-BE49-F238E27FC236}">
                <a16:creationId xmlns:a16="http://schemas.microsoft.com/office/drawing/2014/main" id="{D519E1BD-8725-408F-81C4-DBCD39E01951}"/>
              </a:ext>
            </a:extLst>
          </p:cNvPr>
          <p:cNvPicPr>
            <a:picLocks noChangeAspect="1"/>
          </p:cNvPicPr>
          <p:nvPr/>
        </p:nvPicPr>
        <p:blipFill>
          <a:blip r:embed="rId4"/>
          <a:stretch>
            <a:fillRect/>
          </a:stretch>
        </p:blipFill>
        <p:spPr>
          <a:xfrm>
            <a:off x="5529123" y="1167077"/>
            <a:ext cx="6414991" cy="2759464"/>
          </a:xfrm>
          <a:prstGeom prst="rect">
            <a:avLst/>
          </a:prstGeom>
        </p:spPr>
      </p:pic>
    </p:spTree>
    <p:extLst>
      <p:ext uri="{BB962C8B-B14F-4D97-AF65-F5344CB8AC3E}">
        <p14:creationId xmlns:p14="http://schemas.microsoft.com/office/powerpoint/2010/main" val="3157304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prstClr val="black"/>
                </a:solidFill>
                <a:effectLst/>
                <a:uLnTx/>
                <a:uFillTx/>
                <a:latin typeface="Calibri" panose="020F0502020204030204"/>
                <a:ea typeface="+mn-ea"/>
                <a:cs typeface="+mn-cs"/>
              </a:rPr>
              <a:t>Writing a Response</a:t>
            </a:r>
            <a:endParaRPr lang="en-US" sz="4800" b="1" dirty="0"/>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464424"/>
            <a:ext cx="11672047" cy="216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solidFill>
                  <a:srgbClr val="FF0000"/>
                </a:solidFill>
              </a:rPr>
              <a:t>response</a:t>
            </a:r>
            <a:r>
              <a:rPr lang="en-US" sz="2400" dirty="0"/>
              <a:t> variable holds the success message’s data</a:t>
            </a:r>
          </a:p>
          <a:p>
            <a:pPr marL="0" indent="0" algn="just">
              <a:buNone/>
            </a:pPr>
            <a:r>
              <a:rPr lang="en-US" sz="2400" dirty="0" err="1">
                <a:solidFill>
                  <a:srgbClr val="FF0000"/>
                </a:solidFill>
              </a:rPr>
              <a:t>as_bytes</a:t>
            </a:r>
            <a:r>
              <a:rPr lang="en-US" sz="2400" dirty="0">
                <a:solidFill>
                  <a:srgbClr val="FF0000"/>
                </a:solidFill>
              </a:rPr>
              <a:t> </a:t>
            </a:r>
            <a:r>
              <a:rPr lang="en-US" sz="2400" dirty="0"/>
              <a:t>converts the string data to bytes</a:t>
            </a:r>
          </a:p>
          <a:p>
            <a:pPr marL="0" indent="0" algn="just">
              <a:buNone/>
            </a:pPr>
            <a:r>
              <a:rPr lang="en-US" sz="2400" dirty="0">
                <a:solidFill>
                  <a:srgbClr val="FF0000"/>
                </a:solidFill>
              </a:rPr>
              <a:t>write</a:t>
            </a:r>
            <a:r>
              <a:rPr lang="en-US" sz="2400" dirty="0"/>
              <a:t> method on stream sends those bytes directly down the connection</a:t>
            </a:r>
          </a:p>
          <a:p>
            <a:pPr marL="0" indent="0" algn="just">
              <a:buNone/>
            </a:pPr>
            <a:r>
              <a:rPr lang="en-US" sz="2400" dirty="0">
                <a:solidFill>
                  <a:srgbClr val="FF0000"/>
                </a:solidFill>
              </a:rPr>
              <a:t>flush</a:t>
            </a:r>
            <a:r>
              <a:rPr lang="en-US" sz="2400" dirty="0"/>
              <a:t> will wait and prevent the program from continuing until all the bytes are written to the connection</a:t>
            </a:r>
          </a:p>
          <a:p>
            <a:pPr marL="0" indent="0" algn="just">
              <a:buNone/>
            </a:pPr>
            <a:endParaRPr lang="en-US" sz="2400" dirty="0"/>
          </a:p>
          <a:p>
            <a:pPr marL="0" indent="0" algn="just">
              <a:buFont typeface="Arial" panose="020B0604020202020204" pitchFamily="34" charset="0"/>
              <a:buNone/>
            </a:pPr>
            <a:endParaRPr lang="en-US" sz="24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58B61A-BE21-42E5-B01C-10EBDD131A89}"/>
              </a:ext>
            </a:extLst>
          </p:cNvPr>
          <p:cNvPicPr>
            <a:picLocks noChangeAspect="1"/>
          </p:cNvPicPr>
          <p:nvPr/>
        </p:nvPicPr>
        <p:blipFill>
          <a:blip r:embed="rId3"/>
          <a:stretch>
            <a:fillRect/>
          </a:stretch>
        </p:blipFill>
        <p:spPr>
          <a:xfrm>
            <a:off x="282388" y="1419226"/>
            <a:ext cx="5813612" cy="2779191"/>
          </a:xfrm>
          <a:prstGeom prst="rect">
            <a:avLst/>
          </a:prstGeom>
        </p:spPr>
      </p:pic>
    </p:spTree>
    <p:extLst>
      <p:ext uri="{BB962C8B-B14F-4D97-AF65-F5344CB8AC3E}">
        <p14:creationId xmlns:p14="http://schemas.microsoft.com/office/powerpoint/2010/main" val="1808074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3600" b="1" dirty="0"/>
              <a:t>Validating the Request and Selectively Responding</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450976"/>
            <a:ext cx="11672047" cy="21784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Because we’re reading raw bytes into the buffer, we transform </a:t>
            </a:r>
            <a:r>
              <a:rPr lang="en-US" sz="2400" dirty="0">
                <a:solidFill>
                  <a:srgbClr val="FF0000"/>
                </a:solidFill>
              </a:rPr>
              <a:t>get</a:t>
            </a:r>
            <a:r>
              <a:rPr lang="en-US" sz="2400" dirty="0"/>
              <a:t> into a byte string by adding the </a:t>
            </a:r>
            <a:r>
              <a:rPr lang="en-US" sz="2400" dirty="0">
                <a:solidFill>
                  <a:srgbClr val="FF0000"/>
                </a:solidFill>
              </a:rPr>
              <a:t>b"" </a:t>
            </a:r>
            <a:r>
              <a:rPr lang="en-US" sz="2400" dirty="0"/>
              <a:t>byte string syntax at the start of the content data.</a:t>
            </a:r>
          </a:p>
          <a:p>
            <a:pPr algn="just"/>
            <a:r>
              <a:rPr lang="en-US" sz="2400" dirty="0"/>
              <a:t>Then we check whether </a:t>
            </a:r>
            <a:r>
              <a:rPr lang="en-US" sz="2400" dirty="0">
                <a:solidFill>
                  <a:srgbClr val="FF0000"/>
                </a:solidFill>
              </a:rPr>
              <a:t>buffer</a:t>
            </a:r>
            <a:r>
              <a:rPr lang="en-US" sz="2400" dirty="0"/>
              <a:t> starts with the bytes in </a:t>
            </a:r>
            <a:r>
              <a:rPr lang="en-US" sz="2400" dirty="0">
                <a:solidFill>
                  <a:srgbClr val="FF0000"/>
                </a:solidFill>
              </a:rPr>
              <a:t>get</a:t>
            </a:r>
            <a:r>
              <a:rPr lang="en-US" sz="2400" dirty="0"/>
              <a:t>. </a:t>
            </a:r>
          </a:p>
          <a:p>
            <a:pPr algn="just"/>
            <a:r>
              <a:rPr lang="en-US" sz="2400" dirty="0"/>
              <a:t>We use </a:t>
            </a:r>
            <a:r>
              <a:rPr lang="en-US" sz="2400" dirty="0">
                <a:solidFill>
                  <a:srgbClr val="FF0000"/>
                </a:solidFill>
              </a:rPr>
              <a:t>format!</a:t>
            </a:r>
            <a:r>
              <a:rPr lang="en-US" sz="2400" dirty="0"/>
              <a:t> to add the file’s contents as the body of the response. </a:t>
            </a:r>
          </a:p>
          <a:p>
            <a:pPr algn="just"/>
            <a:r>
              <a:rPr lang="en-US" sz="2400" dirty="0"/>
              <a:t>A simple web server in approximately 40 lines of Rust code.</a:t>
            </a:r>
          </a:p>
          <a:p>
            <a:pPr marL="0" indent="0" algn="just">
              <a:buFont typeface="Arial" panose="020B0604020202020204" pitchFamily="34" charset="0"/>
              <a:buNone/>
            </a:pPr>
            <a:endParaRPr lang="en-US" sz="24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FD6B46D-FC24-4F26-A3C1-1A4C1AC25EF3}"/>
              </a:ext>
            </a:extLst>
          </p:cNvPr>
          <p:cNvPicPr>
            <a:picLocks noChangeAspect="1"/>
          </p:cNvPicPr>
          <p:nvPr/>
        </p:nvPicPr>
        <p:blipFill>
          <a:blip r:embed="rId3"/>
          <a:stretch>
            <a:fillRect/>
          </a:stretch>
        </p:blipFill>
        <p:spPr>
          <a:xfrm>
            <a:off x="237565" y="1419227"/>
            <a:ext cx="4993341" cy="2845668"/>
          </a:xfrm>
          <a:prstGeom prst="rect">
            <a:avLst/>
          </a:prstGeom>
        </p:spPr>
      </p:pic>
      <p:pic>
        <p:nvPicPr>
          <p:cNvPr id="8" name="Picture 7">
            <a:extLst>
              <a:ext uri="{FF2B5EF4-FFF2-40B4-BE49-F238E27FC236}">
                <a16:creationId xmlns:a16="http://schemas.microsoft.com/office/drawing/2014/main" id="{D6A7FADE-3032-492E-98ED-8D0C6A7C34A8}"/>
              </a:ext>
            </a:extLst>
          </p:cNvPr>
          <p:cNvPicPr>
            <a:picLocks noChangeAspect="1"/>
          </p:cNvPicPr>
          <p:nvPr/>
        </p:nvPicPr>
        <p:blipFill>
          <a:blip r:embed="rId4"/>
          <a:stretch>
            <a:fillRect/>
          </a:stretch>
        </p:blipFill>
        <p:spPr>
          <a:xfrm>
            <a:off x="5735948" y="1419227"/>
            <a:ext cx="5583135" cy="2845668"/>
          </a:xfrm>
          <a:prstGeom prst="rect">
            <a:avLst/>
          </a:prstGeom>
        </p:spPr>
      </p:pic>
    </p:spTree>
    <p:extLst>
      <p:ext uri="{BB962C8B-B14F-4D97-AF65-F5344CB8AC3E}">
        <p14:creationId xmlns:p14="http://schemas.microsoft.com/office/powerpoint/2010/main" val="3881514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800" b="1" dirty="0"/>
              <a:t>Building a Multithreaded Web Server</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600" dirty="0"/>
              <a:t>A </a:t>
            </a:r>
            <a:r>
              <a:rPr lang="en-US" sz="3600" dirty="0">
                <a:solidFill>
                  <a:srgbClr val="FF0000"/>
                </a:solidFill>
              </a:rPr>
              <a:t>thread pool </a:t>
            </a:r>
            <a:r>
              <a:rPr lang="en-US" sz="3600" dirty="0"/>
              <a:t>is a group of spawned threads that are waiting and ready to handle a task. When the program receives a new task, it assigns one of the threads in the pool to the task, and that thread will process the task. </a:t>
            </a:r>
          </a:p>
          <a:p>
            <a:pPr marL="0" indent="0" algn="just">
              <a:buNone/>
            </a:pPr>
            <a:endParaRPr lang="en-US" sz="3600" dirty="0"/>
          </a:p>
          <a:p>
            <a:pPr marL="0" indent="0" algn="just">
              <a:buNone/>
            </a:pPr>
            <a:r>
              <a:rPr lang="en-US" sz="3600" dirty="0"/>
              <a:t>A thread pool allows you to process connections concurrently, increasing the throughput of your server.</a:t>
            </a:r>
          </a:p>
          <a:p>
            <a:pPr marL="0" indent="0" algn="just">
              <a:buNone/>
            </a:pPr>
            <a:endParaRPr lang="en-US" sz="3600" dirty="0"/>
          </a:p>
          <a:p>
            <a:pPr marL="0" indent="0" algn="just">
              <a:buFont typeface="Arial" panose="020B0604020202020204" pitchFamily="34" charset="0"/>
              <a:buNone/>
            </a:pPr>
            <a:endParaRPr lang="en-US" sz="36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91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800" b="1" dirty="0"/>
              <a:t>Building a Multithreaded Web Server</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4894729"/>
            <a:ext cx="11672047" cy="1734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We use </a:t>
            </a:r>
            <a:r>
              <a:rPr lang="en-US" sz="2400" dirty="0" err="1">
                <a:solidFill>
                  <a:srgbClr val="FF0000"/>
                </a:solidFill>
              </a:rPr>
              <a:t>ThreadPool</a:t>
            </a:r>
            <a:r>
              <a:rPr lang="en-US" sz="2400" dirty="0">
                <a:solidFill>
                  <a:srgbClr val="FF0000"/>
                </a:solidFill>
              </a:rPr>
              <a:t>::new </a:t>
            </a:r>
            <a:r>
              <a:rPr lang="en-US" sz="2400" dirty="0"/>
              <a:t>to create a new thread pool with a configurable number of threads. </a:t>
            </a:r>
          </a:p>
          <a:p>
            <a:pPr marL="0" indent="0" algn="just">
              <a:buNone/>
            </a:pPr>
            <a:r>
              <a:rPr lang="en-US" sz="2400" dirty="0" err="1">
                <a:solidFill>
                  <a:srgbClr val="FF0000"/>
                </a:solidFill>
              </a:rPr>
              <a:t>pool.execute</a:t>
            </a:r>
            <a:r>
              <a:rPr lang="en-US" sz="2400" dirty="0">
                <a:solidFill>
                  <a:srgbClr val="FF0000"/>
                </a:solidFill>
              </a:rPr>
              <a:t> </a:t>
            </a:r>
            <a:r>
              <a:rPr lang="en-US" sz="2400" dirty="0"/>
              <a:t>takes a closure and gives it to a thread in the pool to run.</a:t>
            </a:r>
          </a:p>
          <a:p>
            <a:pPr marL="0" indent="0" algn="just">
              <a:buNone/>
            </a:pPr>
            <a:r>
              <a:rPr lang="en-US" sz="2400" dirty="0"/>
              <a:t>Rust’s </a:t>
            </a:r>
            <a:r>
              <a:rPr lang="en-US" sz="2400" dirty="0">
                <a:solidFill>
                  <a:srgbClr val="FF0000"/>
                </a:solidFill>
              </a:rPr>
              <a:t>closures</a:t>
            </a:r>
            <a:r>
              <a:rPr lang="en-US" sz="2400" dirty="0"/>
              <a:t> are anonymous functions you can save in a variable or pass as arguments to other functions (influenced by functional programming).</a:t>
            </a:r>
          </a:p>
          <a:p>
            <a:pPr marL="0" indent="0" algn="just">
              <a:buNone/>
            </a:pPr>
            <a:endParaRPr lang="en-US" sz="2400" dirty="0"/>
          </a:p>
          <a:p>
            <a:pPr marL="0" indent="0" algn="just">
              <a:buNone/>
            </a:pPr>
            <a:endParaRPr lang="en-US" sz="24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876A905-814F-4210-80FE-CAD4EB7F877E}"/>
              </a:ext>
            </a:extLst>
          </p:cNvPr>
          <p:cNvPicPr>
            <a:picLocks noChangeAspect="1"/>
          </p:cNvPicPr>
          <p:nvPr/>
        </p:nvPicPr>
        <p:blipFill>
          <a:blip r:embed="rId3"/>
          <a:stretch>
            <a:fillRect/>
          </a:stretch>
        </p:blipFill>
        <p:spPr>
          <a:xfrm>
            <a:off x="282388" y="1419225"/>
            <a:ext cx="6759562" cy="3220009"/>
          </a:xfrm>
          <a:prstGeom prst="rect">
            <a:avLst/>
          </a:prstGeom>
        </p:spPr>
      </p:pic>
    </p:spTree>
    <p:extLst>
      <p:ext uri="{BB962C8B-B14F-4D97-AF65-F5344CB8AC3E}">
        <p14:creationId xmlns:p14="http://schemas.microsoft.com/office/powerpoint/2010/main" val="381373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Rust</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Rust is a </a:t>
            </a:r>
            <a:r>
              <a:rPr lang="en-US" dirty="0">
                <a:solidFill>
                  <a:srgbClr val="FF0000"/>
                </a:solidFill>
              </a:rPr>
              <a:t>systems programming language </a:t>
            </a:r>
            <a:r>
              <a:rPr lang="en-US" dirty="0"/>
              <a:t>focused on three goals: </a:t>
            </a:r>
          </a:p>
          <a:p>
            <a:pPr marL="514350" indent="-514350" algn="just">
              <a:buFont typeface="+mj-lt"/>
              <a:buAutoNum type="arabicPeriod"/>
            </a:pPr>
            <a:r>
              <a:rPr lang="en-US" b="1" dirty="0"/>
              <a:t>safety</a:t>
            </a:r>
          </a:p>
          <a:p>
            <a:pPr marL="514350" indent="-514350" algn="just">
              <a:buFont typeface="+mj-lt"/>
              <a:buAutoNum type="arabicPeriod"/>
            </a:pPr>
            <a:r>
              <a:rPr lang="en-US" b="1" dirty="0"/>
              <a:t>speed</a:t>
            </a:r>
          </a:p>
          <a:p>
            <a:pPr marL="514350" indent="-514350" algn="just">
              <a:buFont typeface="+mj-lt"/>
              <a:buAutoNum type="arabicPeriod"/>
            </a:pPr>
            <a:r>
              <a:rPr lang="en-US" b="1" dirty="0"/>
              <a:t>concurrency</a:t>
            </a:r>
          </a:p>
          <a:p>
            <a:pPr marL="0" indent="0" algn="just">
              <a:buNone/>
            </a:pPr>
            <a:endParaRPr lang="en-US" dirty="0"/>
          </a:p>
          <a:p>
            <a:pPr marL="0" indent="0" algn="just">
              <a:buNone/>
            </a:pPr>
            <a:endParaRPr lang="en-US" sz="800" dirty="0"/>
          </a:p>
          <a:p>
            <a:pPr marL="0" indent="0" algn="just">
              <a:buNone/>
            </a:pPr>
            <a:r>
              <a:rPr lang="en-US" dirty="0">
                <a:solidFill>
                  <a:srgbClr val="FF0000"/>
                </a:solidFill>
              </a:rPr>
              <a:t>systems programming language</a:t>
            </a:r>
          </a:p>
          <a:p>
            <a:pPr algn="just"/>
            <a:r>
              <a:rPr lang="en-US" dirty="0"/>
              <a:t>high-level features such as functional programming</a:t>
            </a:r>
          </a:p>
          <a:p>
            <a:pPr algn="just"/>
            <a:r>
              <a:rPr lang="en-US" dirty="0"/>
              <a:t>mechanisms for low-level memory management</a:t>
            </a:r>
          </a:p>
          <a:p>
            <a:pPr algn="just">
              <a:buFont typeface="Wingdings" panose="05000000000000000000" pitchFamily="2" charset="2"/>
              <a:buChar char="q"/>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547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800" b="1" dirty="0"/>
              <a:t>Building a Multithreaded Web Server</a:t>
            </a:r>
          </a:p>
          <a:p>
            <a:pPr marL="0" indent="0">
              <a:buNone/>
            </a:pPr>
            <a:endParaRPr lang="en-US" sz="4800" b="1"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D04695-7395-417A-9271-C3E165015B5D}"/>
              </a:ext>
            </a:extLst>
          </p:cNvPr>
          <p:cNvPicPr>
            <a:picLocks noChangeAspect="1"/>
          </p:cNvPicPr>
          <p:nvPr/>
        </p:nvPicPr>
        <p:blipFill>
          <a:blip r:embed="rId3"/>
          <a:stretch>
            <a:fillRect/>
          </a:stretch>
        </p:blipFill>
        <p:spPr>
          <a:xfrm>
            <a:off x="282388" y="1334435"/>
            <a:ext cx="5393194" cy="5126497"/>
          </a:xfrm>
          <a:prstGeom prst="rect">
            <a:avLst/>
          </a:prstGeom>
        </p:spPr>
      </p:pic>
    </p:spTree>
    <p:extLst>
      <p:ext uri="{BB962C8B-B14F-4D97-AF65-F5344CB8AC3E}">
        <p14:creationId xmlns:p14="http://schemas.microsoft.com/office/powerpoint/2010/main" val="23500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Summary [1/2]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dirty="0"/>
              <a:t> Rust is a systems programming language focused on safety, speed and concurrency.</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The concepts of ownership, borrowing, and slices ensure memory safety in Rust programs at compile time.</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Rust is hard to learn.</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Having the owner of data automatically clean up that data when the owner goes out of scope means you don’t have to write and debug extra code to get this control.</a:t>
            </a:r>
          </a:p>
          <a:p>
            <a:pPr algn="just">
              <a:buFont typeface="Wingdings" panose="05000000000000000000" pitchFamily="2" charset="2"/>
              <a:buChar char="ü"/>
            </a:pPr>
            <a:endParaRPr lang="en-US" dirty="0"/>
          </a:p>
          <a:p>
            <a:pPr algn="just">
              <a:buFont typeface="Wingdings" panose="05000000000000000000" pitchFamily="2" charset="2"/>
              <a:buChar char="ü"/>
            </a:pPr>
            <a:endParaRPr lang="en-US" dirty="0"/>
          </a:p>
          <a:p>
            <a:pPr marL="0" indent="0" algn="just">
              <a:buNone/>
            </a:pPr>
            <a:r>
              <a:rPr lang="en-US" dirty="0"/>
              <a:t>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buFont typeface="Wingdings" panose="05000000000000000000" pitchFamily="2" charset="2"/>
              <a:buChar char="ü"/>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09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Summary [2/2]</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dirty="0"/>
              <a:t> Most programmers use Cargo to manage their Rust projects.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Rust can prevent data races at compile time.</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Rust compiler guarantees that references will never be dangling references.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 At any given time, you can have either one mutable reference or any number of immutable references.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buFont typeface="Wingdings" panose="05000000000000000000" pitchFamily="2" charset="2"/>
              <a:buChar char="ü"/>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00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References</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n-US" dirty="0">
                <a:hlinkClick r:id="rId2"/>
              </a:rPr>
              <a:t>https://www.tiobe.com/tiobe-index/</a:t>
            </a:r>
            <a:endParaRPr lang="en-US" dirty="0"/>
          </a:p>
          <a:p>
            <a:pPr marL="514350" indent="-514350" algn="just">
              <a:buFont typeface="+mj-lt"/>
              <a:buAutoNum type="arabicPeriod"/>
            </a:pPr>
            <a:r>
              <a:rPr lang="en-US" dirty="0">
                <a:hlinkClick r:id="rId3"/>
              </a:rPr>
              <a:t>https://spectrum.ieee.org/top-programming-languages/</a:t>
            </a:r>
            <a:endParaRPr lang="en-US" dirty="0"/>
          </a:p>
          <a:p>
            <a:pPr marL="514350" indent="-514350" algn="just">
              <a:buFont typeface="+mj-lt"/>
              <a:buAutoNum type="arabicPeriod"/>
            </a:pPr>
            <a:r>
              <a:rPr lang="en-US" dirty="0">
                <a:hlinkClick r:id="rId4"/>
              </a:rPr>
              <a:t>https://www.rust-lang.org/</a:t>
            </a:r>
            <a:endParaRPr lang="en-US" dirty="0"/>
          </a:p>
          <a:p>
            <a:pPr marL="514350" indent="-514350" algn="just">
              <a:buFont typeface="+mj-lt"/>
              <a:buAutoNum type="arabicPeriod"/>
            </a:pPr>
            <a:r>
              <a:rPr lang="en-US" dirty="0">
                <a:hlinkClick r:id="rId5"/>
              </a:rPr>
              <a:t>https://en.wikipedia.org/wiki/Rust_(programming_language)</a:t>
            </a:r>
            <a:endParaRPr lang="en-US" dirty="0"/>
          </a:p>
          <a:p>
            <a:pPr marL="514350" indent="-514350" algn="just">
              <a:buFont typeface="+mj-lt"/>
              <a:buAutoNum type="arabicPeriod"/>
            </a:pPr>
            <a:r>
              <a:rPr lang="en-US" dirty="0">
                <a:hlinkClick r:id="rId6"/>
              </a:rPr>
              <a:t>https://devopedia.org/rust-language</a:t>
            </a:r>
            <a:endParaRPr lang="en-US" dirty="0"/>
          </a:p>
          <a:p>
            <a:pPr marL="514350" indent="-514350" algn="just">
              <a:buFont typeface="+mj-lt"/>
              <a:buAutoNum type="arabicPeriod"/>
            </a:pPr>
            <a:r>
              <a:rPr lang="en-US" dirty="0">
                <a:hlinkClick r:id="rId7"/>
              </a:rPr>
              <a:t>https://doc.rust-lang.org/rust-by-example/index.html</a:t>
            </a: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514350" indent="-514350" algn="just">
              <a:buFont typeface="+mj-lt"/>
              <a:buAutoNum type="arabicPeriod"/>
            </a:pPr>
            <a:endParaRPr lang="en-US" dirty="0"/>
          </a:p>
          <a:p>
            <a:pPr marL="0" indent="0" algn="just">
              <a:buNone/>
            </a:pPr>
            <a:endParaRPr lang="en-US" dirty="0"/>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96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CE930AD-4819-455C-8797-9DF7ADB9F59B}"/>
              </a:ext>
            </a:extLst>
          </p:cNvPr>
          <p:cNvSpPr txBox="1">
            <a:spLocks/>
          </p:cNvSpPr>
          <p:nvPr/>
        </p:nvSpPr>
        <p:spPr>
          <a:xfrm>
            <a:off x="266699" y="2140979"/>
            <a:ext cx="11658600" cy="951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THANK YOU FOR YOUR ATTENTION!</a:t>
            </a:r>
            <a:endParaRPr lang="en-GB" sz="4800" dirty="0"/>
          </a:p>
        </p:txBody>
      </p:sp>
      <p:pic>
        <p:nvPicPr>
          <p:cNvPr id="6" name="Picture 2" descr="https://i.pinimg.com/originals/2a/e9/40/2ae940053b97424fc033a426341822e7.gif">
            <a:extLst>
              <a:ext uri="{FF2B5EF4-FFF2-40B4-BE49-F238E27FC236}">
                <a16:creationId xmlns:a16="http://schemas.microsoft.com/office/drawing/2014/main" id="{600F6459-FE2F-4195-80A7-E1805506B3C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30837" y="3993776"/>
            <a:ext cx="1330325" cy="133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3200" b="1" dirty="0"/>
              <a:t>Rust offers safety, performance and low-level control</a:t>
            </a:r>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ust offers safety, performance and control. Source: Burgdorf 2014, slide 11.">
            <a:extLst>
              <a:ext uri="{FF2B5EF4-FFF2-40B4-BE49-F238E27FC236}">
                <a16:creationId xmlns:a16="http://schemas.microsoft.com/office/drawing/2014/main" id="{D976FBAA-8DB3-4463-B4A5-6E7953195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514" y="1794523"/>
            <a:ext cx="5349737" cy="36608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est Rust programming books and courses">
            <a:extLst>
              <a:ext uri="{FF2B5EF4-FFF2-40B4-BE49-F238E27FC236}">
                <a16:creationId xmlns:a16="http://schemas.microsoft.com/office/drawing/2014/main" id="{EADB1C2C-18C2-41FB-BB86-1516EE05AD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89" y="1794523"/>
            <a:ext cx="5194029" cy="334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38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3800" b="1" dirty="0"/>
              <a:t>Rust has been influenced by many languages</a:t>
            </a:r>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73BEB75-E403-4304-A44C-51E0C2DD0F9C}"/>
              </a:ext>
            </a:extLst>
          </p:cNvPr>
          <p:cNvPicPr>
            <a:picLocks noChangeAspect="1"/>
          </p:cNvPicPr>
          <p:nvPr/>
        </p:nvPicPr>
        <p:blipFill>
          <a:blip r:embed="rId3"/>
          <a:stretch>
            <a:fillRect/>
          </a:stretch>
        </p:blipFill>
        <p:spPr>
          <a:xfrm>
            <a:off x="3055584" y="1773771"/>
            <a:ext cx="6080831" cy="4238154"/>
          </a:xfrm>
          <a:prstGeom prst="rect">
            <a:avLst/>
          </a:prstGeom>
        </p:spPr>
      </p:pic>
    </p:spTree>
    <p:extLst>
      <p:ext uri="{BB962C8B-B14F-4D97-AF65-F5344CB8AC3E}">
        <p14:creationId xmlns:p14="http://schemas.microsoft.com/office/powerpoint/2010/main" val="399047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lgn="ctr">
              <a:buNone/>
            </a:pPr>
            <a:r>
              <a:rPr lang="en-US" sz="4800" b="1" dirty="0"/>
              <a:t>Language Ranking</a:t>
            </a:r>
          </a:p>
          <a:p>
            <a:pPr marL="0" indent="0" algn="ctr">
              <a:buNone/>
            </a:pPr>
            <a:endParaRPr lang="en-US" sz="4800" b="1" dirty="0"/>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4000" b="1" u="sng" dirty="0"/>
              <a:t>Rust</a:t>
            </a:r>
          </a:p>
          <a:p>
            <a:pPr marL="0" indent="0" algn="just">
              <a:buNone/>
            </a:pPr>
            <a:endParaRPr lang="en-US" sz="4000" dirty="0"/>
          </a:p>
          <a:p>
            <a:pPr marL="0" indent="0" algn="just">
              <a:buNone/>
            </a:pPr>
            <a:r>
              <a:rPr lang="en-US" sz="4000" dirty="0"/>
              <a:t>17</a:t>
            </a:r>
            <a:r>
              <a:rPr lang="en-US" sz="4000" baseline="30000" dirty="0"/>
              <a:t>th</a:t>
            </a:r>
            <a:r>
              <a:rPr lang="en-US" sz="4000" dirty="0"/>
              <a:t> place (IEEE Spectrum)</a:t>
            </a:r>
          </a:p>
          <a:p>
            <a:pPr marL="0" indent="0" algn="just">
              <a:buNone/>
            </a:pPr>
            <a:endParaRPr lang="en-US" sz="4000" dirty="0"/>
          </a:p>
          <a:p>
            <a:pPr marL="0" indent="0" algn="just">
              <a:buFont typeface="Arial" panose="020B0604020202020204" pitchFamily="34" charset="0"/>
              <a:buNone/>
            </a:pPr>
            <a:r>
              <a:rPr lang="en-US" sz="4000" dirty="0"/>
              <a:t>26</a:t>
            </a:r>
            <a:r>
              <a:rPr lang="en-US" sz="4000" baseline="30000" dirty="0"/>
              <a:t>th</a:t>
            </a:r>
            <a:r>
              <a:rPr lang="en-US" sz="4000" dirty="0"/>
              <a:t> place (TIOBE)</a:t>
            </a:r>
          </a:p>
          <a:p>
            <a:pPr marL="0" indent="0" algn="just">
              <a:buNone/>
            </a:pPr>
            <a:endParaRPr lang="en-US" sz="4000" dirty="0"/>
          </a:p>
          <a:p>
            <a:pPr marL="0" indent="0" algn="just">
              <a:buFont typeface="Arial" panose="020B0604020202020204" pitchFamily="34" charset="0"/>
              <a:buNone/>
            </a:pPr>
            <a:endParaRPr lang="en-US" sz="40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apitalised letter R set into a sprocket">
            <a:extLst>
              <a:ext uri="{FF2B5EF4-FFF2-40B4-BE49-F238E27FC236}">
                <a16:creationId xmlns:a16="http://schemas.microsoft.com/office/drawing/2014/main" id="{50E9929B-22EA-4DCE-BF22-E5EEC9B1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7553" y="2131920"/>
            <a:ext cx="2816599" cy="281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4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800" b="1" dirty="0"/>
              <a:t>For what use cases is Rust suitable?</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2400" dirty="0"/>
              <a:t> systems programming (main use case)</a:t>
            </a:r>
          </a:p>
          <a:p>
            <a:pPr algn="just">
              <a:buFont typeface="Wingdings" panose="05000000000000000000" pitchFamily="2" charset="2"/>
              <a:buChar char="q"/>
            </a:pPr>
            <a:r>
              <a:rPr lang="en-US" sz="2400" dirty="0"/>
              <a:t> embedded development</a:t>
            </a:r>
          </a:p>
          <a:p>
            <a:pPr algn="just">
              <a:buFont typeface="Wingdings" panose="05000000000000000000" pitchFamily="2" charset="2"/>
              <a:buChar char="q"/>
            </a:pPr>
            <a:r>
              <a:rPr lang="en-US" sz="2400" dirty="0"/>
              <a:t> High-Performance Computing (HPC) and scientific computing</a:t>
            </a:r>
          </a:p>
          <a:p>
            <a:pPr algn="just">
              <a:buFont typeface="Wingdings" panose="05000000000000000000" pitchFamily="2" charset="2"/>
              <a:buChar char="q"/>
            </a:pPr>
            <a:r>
              <a:rPr lang="en-US" sz="2400" dirty="0"/>
              <a:t> web development</a:t>
            </a:r>
          </a:p>
          <a:p>
            <a:pPr algn="just">
              <a:buFont typeface="Wingdings" panose="05000000000000000000" pitchFamily="2" charset="2"/>
              <a:buChar char="q"/>
            </a:pPr>
            <a:r>
              <a:rPr lang="en-US" sz="2400" dirty="0"/>
              <a:t> distributed peer-to-peer computing</a:t>
            </a:r>
          </a:p>
          <a:p>
            <a:pPr algn="just">
              <a:buFont typeface="Wingdings" panose="05000000000000000000" pitchFamily="2" charset="2"/>
              <a:buChar char="q"/>
            </a:pPr>
            <a:r>
              <a:rPr lang="en-US" sz="2400" dirty="0"/>
              <a:t> game development</a:t>
            </a:r>
          </a:p>
          <a:p>
            <a:pPr algn="just">
              <a:buFont typeface="Wingdings" panose="05000000000000000000" pitchFamily="2" charset="2"/>
              <a:buChar char="q"/>
            </a:pPr>
            <a:r>
              <a:rPr lang="en-US" sz="2400" dirty="0"/>
              <a:t> GUI development</a:t>
            </a:r>
          </a:p>
          <a:p>
            <a:pPr algn="just">
              <a:buFont typeface="Wingdings" panose="05000000000000000000" pitchFamily="2" charset="2"/>
              <a:buChar char="q"/>
            </a:pPr>
            <a:r>
              <a:rPr lang="en-US" sz="2400" dirty="0"/>
              <a:t> machine learning</a:t>
            </a:r>
          </a:p>
          <a:p>
            <a:pPr algn="just">
              <a:buFont typeface="Wingdings" panose="05000000000000000000" pitchFamily="2" charset="2"/>
              <a:buChar char="q"/>
            </a:pPr>
            <a:r>
              <a:rPr lang="en-US" sz="2400" dirty="0"/>
              <a:t> quantum computing</a:t>
            </a:r>
          </a:p>
          <a:p>
            <a:pPr algn="just">
              <a:buFont typeface="Wingdings" panose="05000000000000000000" pitchFamily="2" charset="2"/>
              <a:buChar char="q"/>
            </a:pPr>
            <a:r>
              <a:rPr lang="en-US" sz="2400" dirty="0"/>
              <a:t> audio processing</a:t>
            </a:r>
          </a:p>
          <a:p>
            <a:pPr algn="just">
              <a:buFont typeface="Wingdings" panose="05000000000000000000" pitchFamily="2" charset="2"/>
              <a:buChar char="q"/>
            </a:pPr>
            <a:r>
              <a:rPr lang="en-US" sz="2400" dirty="0"/>
              <a:t> …</a:t>
            </a:r>
          </a:p>
          <a:p>
            <a:pPr marL="0" indent="0" algn="just">
              <a:buNone/>
            </a:pPr>
            <a:endParaRPr lang="en-US" sz="2400" dirty="0"/>
          </a:p>
          <a:p>
            <a:pPr marL="0" indent="0" algn="just">
              <a:buFont typeface="Arial" panose="020B0604020202020204" pitchFamily="34" charset="0"/>
              <a:buNone/>
            </a:pPr>
            <a:endParaRPr lang="en-US" sz="2400"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713F8-7C4A-4702-864B-690310EFEC94}"/>
              </a:ext>
            </a:extLst>
          </p:cNvPr>
          <p:cNvSpPr>
            <a:spLocks noGrp="1"/>
          </p:cNvSpPr>
          <p:nvPr>
            <p:ph idx="1"/>
          </p:nvPr>
        </p:nvSpPr>
        <p:spPr>
          <a:xfrm>
            <a:off x="282388" y="228601"/>
            <a:ext cx="11672047" cy="823446"/>
          </a:xfrm>
        </p:spPr>
        <p:txBody>
          <a:bodyPr>
            <a:noAutofit/>
          </a:bodyPr>
          <a:lstStyle/>
          <a:p>
            <a:pPr marL="0" indent="0">
              <a:buNone/>
            </a:pPr>
            <a:r>
              <a:rPr lang="en-US" sz="4800" b="1" dirty="0"/>
              <a:t>What are some criticisms of Rust?</a:t>
            </a:r>
          </a:p>
        </p:txBody>
      </p:sp>
      <p:sp>
        <p:nvSpPr>
          <p:cNvPr id="4" name="Content Placeholder 2">
            <a:extLst>
              <a:ext uri="{FF2B5EF4-FFF2-40B4-BE49-F238E27FC236}">
                <a16:creationId xmlns:a16="http://schemas.microsoft.com/office/drawing/2014/main" id="{A34DC11F-BAA9-4B1B-8B4D-D8F127B6EAF6}"/>
              </a:ext>
            </a:extLst>
          </p:cNvPr>
          <p:cNvSpPr txBox="1">
            <a:spLocks/>
          </p:cNvSpPr>
          <p:nvPr/>
        </p:nvSpPr>
        <p:spPr>
          <a:xfrm>
            <a:off x="282388" y="1419226"/>
            <a:ext cx="11672047" cy="521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dirty="0"/>
              <a:t> complex syntax</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slow compilations</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limited choice of compilers and target architectures compared to C</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limited tooling</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limited or immature third-party libraries</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unsafe and difficult integrations with other languages</a:t>
            </a:r>
          </a:p>
          <a:p>
            <a:pPr algn="just">
              <a:buFont typeface="Wingdings" panose="05000000000000000000" pitchFamily="2" charset="2"/>
              <a:buChar char="q"/>
            </a:pPr>
            <a:endParaRPr lang="en-US" sz="800" dirty="0"/>
          </a:p>
          <a:p>
            <a:pPr algn="just">
              <a:buFont typeface="Wingdings" panose="05000000000000000000" pitchFamily="2" charset="2"/>
              <a:buChar char="q"/>
            </a:pPr>
            <a:r>
              <a:rPr lang="en-US" dirty="0"/>
              <a:t> lack of a strict description of its semantics</a:t>
            </a:r>
          </a:p>
          <a:p>
            <a:pPr marL="0" indent="0" algn="just">
              <a:buNone/>
            </a:pPr>
            <a:endParaRPr lang="en-US" dirty="0"/>
          </a:p>
          <a:p>
            <a:pPr marL="0" indent="0" algn="just">
              <a:buFont typeface="Arial" panose="020B0604020202020204" pitchFamily="34" charset="0"/>
              <a:buNone/>
            </a:pPr>
            <a:endParaRPr lang="en-US" dirty="0"/>
          </a:p>
        </p:txBody>
      </p:sp>
      <p:pic>
        <p:nvPicPr>
          <p:cNvPr id="7" name="Picture 6" descr="Department of Computer Science">
            <a:extLst>
              <a:ext uri="{FF2B5EF4-FFF2-40B4-BE49-F238E27FC236}">
                <a16:creationId xmlns:a16="http://schemas.microsoft.com/office/drawing/2014/main" id="{70A2A7A3-3124-45D9-B782-49168DAE5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293" y="107577"/>
            <a:ext cx="1895719" cy="7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464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TotalTime>
  <Words>2223</Words>
  <Application>Microsoft Office PowerPoint</Application>
  <PresentationFormat>Widescreen</PresentationFormat>
  <Paragraphs>292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Papazachariou</dc:creator>
  <cp:lastModifiedBy>Dimitris Papazachariou</cp:lastModifiedBy>
  <cp:revision>183</cp:revision>
  <dcterms:created xsi:type="dcterms:W3CDTF">2022-03-23T10:23:05Z</dcterms:created>
  <dcterms:modified xsi:type="dcterms:W3CDTF">2022-04-06T14:39:33Z</dcterms:modified>
</cp:coreProperties>
</file>