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96" autoAdjust="0"/>
  </p:normalViewPr>
  <p:slideViewPr>
    <p:cSldViewPr snapToGrid="0">
      <p:cViewPr varScale="1">
        <p:scale>
          <a:sx n="89" d="100"/>
          <a:sy n="89" d="100"/>
        </p:scale>
        <p:origin x="13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1EB32-7455-4ED8-9A92-D3E59837C3C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710179-FB5D-4D75-9EFC-A85844D43B13}">
      <dgm:prSet/>
      <dgm:spPr/>
      <dgm:t>
        <a:bodyPr/>
        <a:lstStyle/>
        <a:p>
          <a:r>
            <a:rPr lang="en-US" b="0"/>
            <a:t>Programming Language</a:t>
          </a:r>
          <a:endParaRPr lang="en-US"/>
        </a:p>
      </dgm:t>
    </dgm:pt>
    <dgm:pt modelId="{FF4E9C36-EE8B-4D37-A10D-FDC62672EAF3}" type="parTrans" cxnId="{52CEBEAB-8589-4564-812B-ADE97433C6CB}">
      <dgm:prSet/>
      <dgm:spPr/>
      <dgm:t>
        <a:bodyPr/>
        <a:lstStyle/>
        <a:p>
          <a:endParaRPr lang="en-US"/>
        </a:p>
      </dgm:t>
    </dgm:pt>
    <dgm:pt modelId="{C5C8DBE8-8E76-451A-A395-D79E2BB92349}" type="sibTrans" cxnId="{52CEBEAB-8589-4564-812B-ADE97433C6CB}">
      <dgm:prSet/>
      <dgm:spPr/>
      <dgm:t>
        <a:bodyPr/>
        <a:lstStyle/>
        <a:p>
          <a:endParaRPr lang="en-US"/>
        </a:p>
      </dgm:t>
    </dgm:pt>
    <dgm:pt modelId="{323093A2-67CC-42B3-8CD1-D4C8260FBF7F}">
      <dgm:prSet/>
      <dgm:spPr/>
      <dgm:t>
        <a:bodyPr/>
        <a:lstStyle/>
        <a:p>
          <a:r>
            <a:rPr lang="en-US" b="0"/>
            <a:t>Python</a:t>
          </a:r>
          <a:endParaRPr lang="en-US"/>
        </a:p>
      </dgm:t>
    </dgm:pt>
    <dgm:pt modelId="{D9FACAB7-2C80-4D3C-9E02-97FF2347D4D2}" type="parTrans" cxnId="{F900B45D-DF92-4D13-AAA1-B0BF2DCD2E5D}">
      <dgm:prSet/>
      <dgm:spPr/>
      <dgm:t>
        <a:bodyPr/>
        <a:lstStyle/>
        <a:p>
          <a:endParaRPr lang="en-US"/>
        </a:p>
      </dgm:t>
    </dgm:pt>
    <dgm:pt modelId="{EE1F7792-A654-4960-934E-2DCB1FD10574}" type="sibTrans" cxnId="{F900B45D-DF92-4D13-AAA1-B0BF2DCD2E5D}">
      <dgm:prSet/>
      <dgm:spPr/>
      <dgm:t>
        <a:bodyPr/>
        <a:lstStyle/>
        <a:p>
          <a:endParaRPr lang="en-US"/>
        </a:p>
      </dgm:t>
    </dgm:pt>
    <dgm:pt modelId="{FCB91FD4-79FD-458C-A455-912FDA0F68D5}">
      <dgm:prSet/>
      <dgm:spPr/>
      <dgm:t>
        <a:bodyPr/>
        <a:lstStyle/>
        <a:p>
          <a:r>
            <a:rPr lang="en-US" b="0"/>
            <a:t>Create new Flask project</a:t>
          </a:r>
          <a:endParaRPr lang="en-US"/>
        </a:p>
      </dgm:t>
    </dgm:pt>
    <dgm:pt modelId="{5247E809-0887-4568-BAFA-1C53078FD9D1}" type="parTrans" cxnId="{C5CC0F8D-F4DA-47DE-AE1A-F35627B427CC}">
      <dgm:prSet/>
      <dgm:spPr/>
      <dgm:t>
        <a:bodyPr/>
        <a:lstStyle/>
        <a:p>
          <a:endParaRPr lang="en-US"/>
        </a:p>
      </dgm:t>
    </dgm:pt>
    <dgm:pt modelId="{3818689F-F2C6-4CD4-857F-2302D0F7E61A}" type="sibTrans" cxnId="{C5CC0F8D-F4DA-47DE-AE1A-F35627B427CC}">
      <dgm:prSet/>
      <dgm:spPr/>
      <dgm:t>
        <a:bodyPr/>
        <a:lstStyle/>
        <a:p>
          <a:endParaRPr lang="en-US"/>
        </a:p>
      </dgm:t>
    </dgm:pt>
    <dgm:pt modelId="{C80E823A-71D2-4406-8BB9-D797460A5407}" type="pres">
      <dgm:prSet presAssocID="{3651EB32-7455-4ED8-9A92-D3E59837C3C4}" presName="cycle" presStyleCnt="0">
        <dgm:presLayoutVars>
          <dgm:dir/>
          <dgm:resizeHandles val="exact"/>
        </dgm:presLayoutVars>
      </dgm:prSet>
      <dgm:spPr/>
    </dgm:pt>
    <dgm:pt modelId="{E478BD11-7D2B-497E-9E19-0903D431DDBE}" type="pres">
      <dgm:prSet presAssocID="{F6710179-FB5D-4D75-9EFC-A85844D43B13}" presName="dummy" presStyleCnt="0"/>
      <dgm:spPr/>
    </dgm:pt>
    <dgm:pt modelId="{A8A941F7-A8E6-4EBA-8BEE-8910DA9976C2}" type="pres">
      <dgm:prSet presAssocID="{F6710179-FB5D-4D75-9EFC-A85844D43B13}" presName="node" presStyleLbl="revTx" presStyleIdx="0" presStyleCnt="2">
        <dgm:presLayoutVars>
          <dgm:bulletEnabled val="1"/>
        </dgm:presLayoutVars>
      </dgm:prSet>
      <dgm:spPr/>
    </dgm:pt>
    <dgm:pt modelId="{8B0AB40F-42A7-4A82-B448-35F2AF1D2783}" type="pres">
      <dgm:prSet presAssocID="{C5C8DBE8-8E76-451A-A395-D79E2BB92349}" presName="sibTrans" presStyleLbl="node1" presStyleIdx="0" presStyleCnt="2"/>
      <dgm:spPr/>
    </dgm:pt>
    <dgm:pt modelId="{965CE917-139F-488E-A5F3-650DB44A01C8}" type="pres">
      <dgm:prSet presAssocID="{FCB91FD4-79FD-458C-A455-912FDA0F68D5}" presName="dummy" presStyleCnt="0"/>
      <dgm:spPr/>
    </dgm:pt>
    <dgm:pt modelId="{3851DA55-9102-4866-AF96-E4B95CBFEFBB}" type="pres">
      <dgm:prSet presAssocID="{FCB91FD4-79FD-458C-A455-912FDA0F68D5}" presName="node" presStyleLbl="revTx" presStyleIdx="1" presStyleCnt="2">
        <dgm:presLayoutVars>
          <dgm:bulletEnabled val="1"/>
        </dgm:presLayoutVars>
      </dgm:prSet>
      <dgm:spPr/>
    </dgm:pt>
    <dgm:pt modelId="{5E552BA0-DEEF-4857-A07F-BE43B887DFBB}" type="pres">
      <dgm:prSet presAssocID="{3818689F-F2C6-4CD4-857F-2302D0F7E61A}" presName="sibTrans" presStyleLbl="node1" presStyleIdx="1" presStyleCnt="2"/>
      <dgm:spPr/>
    </dgm:pt>
  </dgm:ptLst>
  <dgm:cxnLst>
    <dgm:cxn modelId="{D56BDA16-F40D-467A-B002-56F70F80B94A}" type="presOf" srcId="{323093A2-67CC-42B3-8CD1-D4C8260FBF7F}" destId="{A8A941F7-A8E6-4EBA-8BEE-8910DA9976C2}" srcOrd="0" destOrd="1" presId="urn:microsoft.com/office/officeart/2005/8/layout/cycle1"/>
    <dgm:cxn modelId="{F900B45D-DF92-4D13-AAA1-B0BF2DCD2E5D}" srcId="{F6710179-FB5D-4D75-9EFC-A85844D43B13}" destId="{323093A2-67CC-42B3-8CD1-D4C8260FBF7F}" srcOrd="0" destOrd="0" parTransId="{D9FACAB7-2C80-4D3C-9E02-97FF2347D4D2}" sibTransId="{EE1F7792-A654-4960-934E-2DCB1FD10574}"/>
    <dgm:cxn modelId="{E0580D63-EA3D-4CFF-9178-706E20B3D5A1}" type="presOf" srcId="{C5C8DBE8-8E76-451A-A395-D79E2BB92349}" destId="{8B0AB40F-42A7-4A82-B448-35F2AF1D2783}" srcOrd="0" destOrd="0" presId="urn:microsoft.com/office/officeart/2005/8/layout/cycle1"/>
    <dgm:cxn modelId="{C5CC0F8D-F4DA-47DE-AE1A-F35627B427CC}" srcId="{3651EB32-7455-4ED8-9A92-D3E59837C3C4}" destId="{FCB91FD4-79FD-458C-A455-912FDA0F68D5}" srcOrd="1" destOrd="0" parTransId="{5247E809-0887-4568-BAFA-1C53078FD9D1}" sibTransId="{3818689F-F2C6-4CD4-857F-2302D0F7E61A}"/>
    <dgm:cxn modelId="{52CEBEAB-8589-4564-812B-ADE97433C6CB}" srcId="{3651EB32-7455-4ED8-9A92-D3E59837C3C4}" destId="{F6710179-FB5D-4D75-9EFC-A85844D43B13}" srcOrd="0" destOrd="0" parTransId="{FF4E9C36-EE8B-4D37-A10D-FDC62672EAF3}" sibTransId="{C5C8DBE8-8E76-451A-A395-D79E2BB92349}"/>
    <dgm:cxn modelId="{00AC9CC6-3CD7-49A3-8D59-68D80CD18DD5}" type="presOf" srcId="{3818689F-F2C6-4CD4-857F-2302D0F7E61A}" destId="{5E552BA0-DEEF-4857-A07F-BE43B887DFBB}" srcOrd="0" destOrd="0" presId="urn:microsoft.com/office/officeart/2005/8/layout/cycle1"/>
    <dgm:cxn modelId="{C41BC9D3-AFBB-4E55-A31E-7E45B16E32D8}" type="presOf" srcId="{3651EB32-7455-4ED8-9A92-D3E59837C3C4}" destId="{C80E823A-71D2-4406-8BB9-D797460A5407}" srcOrd="0" destOrd="0" presId="urn:microsoft.com/office/officeart/2005/8/layout/cycle1"/>
    <dgm:cxn modelId="{0429F2DE-C0D4-424B-B95D-41588E7C9C0C}" type="presOf" srcId="{FCB91FD4-79FD-458C-A455-912FDA0F68D5}" destId="{3851DA55-9102-4866-AF96-E4B95CBFEFBB}" srcOrd="0" destOrd="0" presId="urn:microsoft.com/office/officeart/2005/8/layout/cycle1"/>
    <dgm:cxn modelId="{E566C4DF-C2B9-4FBB-909C-A1177A9D1FC9}" type="presOf" srcId="{F6710179-FB5D-4D75-9EFC-A85844D43B13}" destId="{A8A941F7-A8E6-4EBA-8BEE-8910DA9976C2}" srcOrd="0" destOrd="0" presId="urn:microsoft.com/office/officeart/2005/8/layout/cycle1"/>
    <dgm:cxn modelId="{001D5051-BE31-45BA-BAF9-DD42D563F875}" type="presParOf" srcId="{C80E823A-71D2-4406-8BB9-D797460A5407}" destId="{E478BD11-7D2B-497E-9E19-0903D431DDBE}" srcOrd="0" destOrd="0" presId="urn:microsoft.com/office/officeart/2005/8/layout/cycle1"/>
    <dgm:cxn modelId="{6FB45DA7-8FF8-4A07-B59B-77C3869E9709}" type="presParOf" srcId="{C80E823A-71D2-4406-8BB9-D797460A5407}" destId="{A8A941F7-A8E6-4EBA-8BEE-8910DA9976C2}" srcOrd="1" destOrd="0" presId="urn:microsoft.com/office/officeart/2005/8/layout/cycle1"/>
    <dgm:cxn modelId="{F8929600-5634-45DF-B319-7D9F46B3407B}" type="presParOf" srcId="{C80E823A-71D2-4406-8BB9-D797460A5407}" destId="{8B0AB40F-42A7-4A82-B448-35F2AF1D2783}" srcOrd="2" destOrd="0" presId="urn:microsoft.com/office/officeart/2005/8/layout/cycle1"/>
    <dgm:cxn modelId="{69B31652-69E9-4415-9EB6-1697AB946D9C}" type="presParOf" srcId="{C80E823A-71D2-4406-8BB9-D797460A5407}" destId="{965CE917-139F-488E-A5F3-650DB44A01C8}" srcOrd="3" destOrd="0" presId="urn:microsoft.com/office/officeart/2005/8/layout/cycle1"/>
    <dgm:cxn modelId="{5299817F-E7B4-42D0-BF49-F5B683F14E7E}" type="presParOf" srcId="{C80E823A-71D2-4406-8BB9-D797460A5407}" destId="{3851DA55-9102-4866-AF96-E4B95CBFEFBB}" srcOrd="4" destOrd="0" presId="urn:microsoft.com/office/officeart/2005/8/layout/cycle1"/>
    <dgm:cxn modelId="{8DB1FF26-8FBE-49B1-AF9F-6DE4B5C0BFB7}" type="presParOf" srcId="{C80E823A-71D2-4406-8BB9-D797460A5407}" destId="{5E552BA0-DEEF-4857-A07F-BE43B887DFBB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941F7-A8E6-4EBA-8BEE-8910DA9976C2}">
      <dsp:nvSpPr>
        <dsp:cNvPr id="0" name=""/>
        <dsp:cNvSpPr/>
      </dsp:nvSpPr>
      <dsp:spPr>
        <a:xfrm>
          <a:off x="6076797" y="1354734"/>
          <a:ext cx="2569570" cy="2569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/>
            <a:t>Programming Language</a:t>
          </a:r>
          <a:endParaRPr lang="en-US" sz="32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kern="1200"/>
            <a:t>Python</a:t>
          </a:r>
          <a:endParaRPr lang="en-US" sz="2500" kern="1200"/>
        </a:p>
      </dsp:txBody>
      <dsp:txXfrm>
        <a:off x="6076797" y="1354734"/>
        <a:ext cx="2569570" cy="2569570"/>
      </dsp:txXfrm>
    </dsp:sp>
    <dsp:sp modelId="{8B0AB40F-42A7-4A82-B448-35F2AF1D2783}">
      <dsp:nvSpPr>
        <dsp:cNvPr id="0" name=""/>
        <dsp:cNvSpPr/>
      </dsp:nvSpPr>
      <dsp:spPr>
        <a:xfrm>
          <a:off x="2620555" y="-2404"/>
          <a:ext cx="5283849" cy="5283849"/>
        </a:xfrm>
        <a:prstGeom prst="circularArrow">
          <a:avLst>
            <a:gd name="adj1" fmla="val 9483"/>
            <a:gd name="adj2" fmla="val 684972"/>
            <a:gd name="adj3" fmla="val 7850695"/>
            <a:gd name="adj4" fmla="val 2264333"/>
            <a:gd name="adj5" fmla="val 11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1DA55-9102-4866-AF96-E4B95CBFEFBB}">
      <dsp:nvSpPr>
        <dsp:cNvPr id="0" name=""/>
        <dsp:cNvSpPr/>
      </dsp:nvSpPr>
      <dsp:spPr>
        <a:xfrm>
          <a:off x="1878591" y="1354734"/>
          <a:ext cx="2569570" cy="2569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/>
            <a:t>Create new Flask project</a:t>
          </a:r>
          <a:endParaRPr lang="en-US" sz="3200" kern="1200"/>
        </a:p>
      </dsp:txBody>
      <dsp:txXfrm>
        <a:off x="1878591" y="1354734"/>
        <a:ext cx="2569570" cy="2569570"/>
      </dsp:txXfrm>
    </dsp:sp>
    <dsp:sp modelId="{5E552BA0-DEEF-4857-A07F-BE43B887DFBB}">
      <dsp:nvSpPr>
        <dsp:cNvPr id="0" name=""/>
        <dsp:cNvSpPr/>
      </dsp:nvSpPr>
      <dsp:spPr>
        <a:xfrm>
          <a:off x="2620555" y="-2404"/>
          <a:ext cx="5283849" cy="5283849"/>
        </a:xfrm>
        <a:prstGeom prst="circularArrow">
          <a:avLst>
            <a:gd name="adj1" fmla="val 9483"/>
            <a:gd name="adj2" fmla="val 684972"/>
            <a:gd name="adj3" fmla="val 18650695"/>
            <a:gd name="adj4" fmla="val 13064333"/>
            <a:gd name="adj5" fmla="val 11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buNone/>
            </a:pPr>
            <a:fld id="{048FDA29-223C-41BA-81AD-87F50B0E9EFD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>
              <a:buNone/>
            </a:pPr>
            <a:fld id="{048FDA29-223C-41BA-81AD-87F50B0E9EFD}" type="slidenum">
              <a:rPr lang="en-US" sz="1400" b="0" strike="noStrike" spc="-1" smtClean="0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1021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Andreas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>
              <a:buNone/>
            </a:pPr>
            <a:fld id="{048FDA29-223C-41BA-81AD-87F50B0E9EFD}" type="slidenum">
              <a:rPr lang="en-US" sz="1400" b="0" strike="noStrike" spc="-1" smtClean="0"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4015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 dirty="0">
                <a:latin typeface="Arial"/>
              </a:rPr>
              <a:t>Andreas</a:t>
            </a:r>
          </a:p>
        </p:txBody>
      </p:sp>
      <p:sp>
        <p:nvSpPr>
          <p:cNvPr id="2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9907C93A-B632-4547-BB71-EC7B0A7D985D}" type="slidenum">
              <a:rPr lang="en-US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Kyriakos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>
              <a:buNone/>
            </a:pPr>
            <a:fld id="{048FDA29-223C-41BA-81AD-87F50B0E9EFD}" type="slidenum">
              <a:rPr lang="en-US" sz="1400" b="0" strike="noStrike" spc="-1" smtClean="0">
                <a:latin typeface="Times New Roman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3462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Kyriakos – </a:t>
            </a:r>
            <a:r>
              <a:rPr lang="en-US" dirty="0" err="1"/>
              <a:t>meso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psot</a:t>
            </a:r>
            <a:r>
              <a:rPr lang="en-US" dirty="0"/>
              <a:t> </a:t>
            </a:r>
            <a:r>
              <a:rPr lang="en-US" dirty="0" err="1"/>
              <a:t>mporume</a:t>
            </a:r>
            <a:r>
              <a:rPr lang="en-US" dirty="0"/>
              <a:t> </a:t>
            </a:r>
            <a:r>
              <a:rPr lang="en-US" dirty="0" err="1"/>
              <a:t>px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eleksume</a:t>
            </a:r>
            <a:r>
              <a:rPr lang="en-US" dirty="0"/>
              <a:t> to login </a:t>
            </a:r>
            <a:r>
              <a:rPr lang="en-US" dirty="0" err="1"/>
              <a:t>kapias</a:t>
            </a:r>
            <a:r>
              <a:rPr lang="en-US" dirty="0"/>
              <a:t> </a:t>
            </a:r>
            <a:r>
              <a:rPr lang="en-US" dirty="0" err="1"/>
              <a:t>formas</a:t>
            </a:r>
            <a:r>
              <a:rPr lang="en-US" dirty="0"/>
              <a:t> an </a:t>
            </a:r>
            <a:r>
              <a:rPr lang="en-US" dirty="0" err="1"/>
              <a:t>einai</a:t>
            </a:r>
            <a:r>
              <a:rPr lang="en-US" dirty="0"/>
              <a:t> </a:t>
            </a:r>
            <a:r>
              <a:rPr lang="en-US" dirty="0" err="1"/>
              <a:t>sosta</a:t>
            </a:r>
            <a:r>
              <a:rPr lang="en-US" dirty="0"/>
              <a:t>,  I </a:t>
            </a:r>
            <a:r>
              <a:rPr lang="en-US" dirty="0" err="1"/>
              <a:t>allios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parume</a:t>
            </a:r>
            <a:r>
              <a:rPr lang="en-US" dirty="0"/>
              <a:t> error message </a:t>
            </a:r>
            <a:r>
              <a:rPr lang="en-US" dirty="0" err="1"/>
              <a:t>meso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render template</a:t>
            </a:r>
          </a:p>
          <a:p>
            <a:r>
              <a:rPr lang="en-US" dirty="0" err="1"/>
              <a:t>Episis</a:t>
            </a:r>
            <a:r>
              <a:rPr lang="en-US" dirty="0"/>
              <a:t> mesa </a:t>
            </a:r>
            <a:r>
              <a:rPr lang="en-US" dirty="0" err="1"/>
              <a:t>sto</a:t>
            </a:r>
            <a:r>
              <a:rPr lang="en-US" dirty="0"/>
              <a:t> request </a:t>
            </a:r>
            <a:r>
              <a:rPr lang="en-US" dirty="0" err="1"/>
              <a:t>mpori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periexei</a:t>
            </a:r>
            <a:r>
              <a:rPr lang="en-US" dirty="0"/>
              <a:t> </a:t>
            </a:r>
            <a:r>
              <a:rPr lang="en-US" dirty="0" err="1"/>
              <a:t>diafores</a:t>
            </a:r>
            <a:r>
              <a:rPr lang="en-US" dirty="0"/>
              <a:t> </a:t>
            </a:r>
            <a:r>
              <a:rPr lang="en-US" dirty="0" err="1"/>
              <a:t>plirofories</a:t>
            </a:r>
            <a:r>
              <a:rPr lang="en-US" dirty="0"/>
              <a:t> </a:t>
            </a:r>
            <a:r>
              <a:rPr lang="en-US" dirty="0" err="1"/>
              <a:t>opos</a:t>
            </a:r>
            <a:r>
              <a:rPr lang="en-US" dirty="0"/>
              <a:t> </a:t>
            </a:r>
            <a:r>
              <a:rPr lang="en-US" dirty="0" err="1"/>
              <a:t>coockies</a:t>
            </a:r>
            <a:r>
              <a:rPr lang="en-US" dirty="0"/>
              <a:t>, sessions, </a:t>
            </a:r>
            <a:r>
              <a:rPr lang="en-US" dirty="0" err="1"/>
              <a:t>dedomena</a:t>
            </a:r>
            <a:r>
              <a:rPr lang="en-US" dirty="0"/>
              <a:t> tis </a:t>
            </a:r>
            <a:r>
              <a:rPr lang="en-US" dirty="0" err="1"/>
              <a:t>formas</a:t>
            </a:r>
            <a:r>
              <a:rPr lang="en-US" dirty="0"/>
              <a:t>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>
              <a:buNone/>
            </a:pPr>
            <a:fld id="{048FDA29-223C-41BA-81AD-87F50B0E9EFD}" type="slidenum">
              <a:rPr lang="en-US" sz="1400" b="0" strike="noStrike" spc="-1" smtClean="0">
                <a:latin typeface="Times New Roman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3397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Andreas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>
              <a:buNone/>
            </a:pPr>
            <a:fld id="{048FDA29-223C-41BA-81AD-87F50B0E9EFD}" type="slidenum">
              <a:rPr lang="en-US" sz="1400" b="0" strike="noStrike" spc="-1" smtClean="0">
                <a:latin typeface="Times New Roman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415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Andreas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>
              <a:buNone/>
            </a:pPr>
            <a:fld id="{048FDA29-223C-41BA-81AD-87F50B0E9EFD}" type="slidenum">
              <a:rPr lang="en-US" sz="1400" b="0" strike="noStrike" spc="-1" smtClean="0">
                <a:latin typeface="Times New Roman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3464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Kyriakos  401 authorization required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>
              <a:buNone/>
            </a:pPr>
            <a:fld id="{048FDA29-223C-41BA-81AD-87F50B0E9EFD}" type="slidenum">
              <a:rPr lang="en-US" sz="1400" b="0" strike="noStrike" spc="-1" smtClean="0">
                <a:latin typeface="Times New Roman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6258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Kyriakos  array of user objects </a:t>
            </a:r>
            <a:r>
              <a:rPr lang="en-US" dirty="0" err="1"/>
              <a:t>stin</a:t>
            </a:r>
            <a:r>
              <a:rPr lang="en-US" dirty="0"/>
              <a:t> </a:t>
            </a:r>
            <a:r>
              <a:rPr lang="en-US" dirty="0" err="1"/>
              <a:t>proti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>
              <a:buNone/>
            </a:pPr>
            <a:fld id="{048FDA29-223C-41BA-81AD-87F50B0E9EFD}" type="slidenum">
              <a:rPr lang="en-US" sz="1400" b="0" strike="noStrike" spc="-1" smtClean="0">
                <a:latin typeface="Times New Roman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7426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Andreas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>
              <a:buNone/>
            </a:pPr>
            <a:fld id="{048FDA29-223C-41BA-81AD-87F50B0E9EFD}" type="slidenum">
              <a:rPr lang="en-US" sz="1400" b="0" strike="noStrike" spc="-1" smtClean="0">
                <a:latin typeface="Times New Roman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3044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Ανδρεας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>
              <a:buNone/>
            </a:pPr>
            <a:fld id="{048FDA29-223C-41BA-81AD-87F50B0E9EFD}" type="slidenum">
              <a:rPr lang="en-US" sz="1400" b="0" strike="noStrike" spc="-1" smtClean="0">
                <a:latin typeface="Times New Roman"/>
              </a:rPr>
              <a:t>19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393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 dirty="0">
                <a:latin typeface="Arial"/>
              </a:rPr>
              <a:t>Andreas</a:t>
            </a: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F8FA7703-AEA6-4B46-822E-221648599EB1}" type="slidenum">
              <a:rPr lang="en-US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Κυριακος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>
              <a:buNone/>
            </a:pPr>
            <a:fld id="{048FDA29-223C-41BA-81AD-87F50B0E9EFD}" type="slidenum">
              <a:rPr lang="en-US" sz="1400" b="0" strike="noStrike" spc="-1" smtClean="0">
                <a:latin typeface="Times New Roman"/>
              </a:rPr>
              <a:t>20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087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Ανδρεας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>
              <a:buNone/>
            </a:pPr>
            <a:fld id="{048FDA29-223C-41BA-81AD-87F50B0E9EFD}" type="slidenum">
              <a:rPr lang="en-US" sz="1400" b="0" strike="noStrike" spc="-1" smtClean="0">
                <a:latin typeface="Times New Roman"/>
              </a:rPr>
              <a:t>21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9941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Κυριακος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gunicorn</a:t>
            </a:r>
            <a:endParaRPr lang="en-US" dirty="0"/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flask-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debugtoolbar</a:t>
            </a:r>
            <a:br>
              <a:rPr lang="en-US" dirty="0"/>
            </a:br>
            <a:r>
              <a:rPr lang="en-US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pytest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&amp;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pyest-cov</a:t>
            </a:r>
            <a:br>
              <a:rPr lang="en-US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flake8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alembic</a:t>
            </a:r>
          </a:p>
          <a:p>
            <a:pPr algn="l"/>
            <a:br>
              <a:rPr lang="en-US" dirty="0"/>
            </a:b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>
              <a:buNone/>
            </a:pPr>
            <a:fld id="{048FDA29-223C-41BA-81AD-87F50B0E9EFD}" type="slidenum">
              <a:rPr lang="en-US" sz="1400" b="0" strike="noStrike" spc="-1" smtClean="0">
                <a:latin typeface="Times New Roman"/>
              </a:rPr>
              <a:t>22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736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Andreas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>
              <a:buNone/>
            </a:pPr>
            <a:fld id="{048FDA29-223C-41BA-81AD-87F50B0E9EFD}" type="slidenum">
              <a:rPr lang="en-US" sz="1400" b="0" strike="noStrike" spc="-1" smtClean="0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6380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 dirty="0">
                <a:latin typeface="Arial"/>
              </a:rPr>
              <a:t>Kyriakos</a:t>
            </a:r>
          </a:p>
        </p:txBody>
      </p:sp>
      <p:sp>
        <p:nvSpPr>
          <p:cNvPr id="21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2BFAC840-4D5E-4A76-B207-3B56CA0328E3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Kyriakos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>
              <a:buNone/>
            </a:pPr>
            <a:fld id="{048FDA29-223C-41BA-81AD-87F50B0E9EFD}" type="slidenum">
              <a:rPr lang="en-US" sz="1400" b="0" strike="noStrike" spc="-1" smtClean="0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4188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Andreas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>
              <a:buNone/>
            </a:pPr>
            <a:fld id="{048FDA29-223C-41BA-81AD-87F50B0E9EFD}" type="slidenum">
              <a:rPr lang="en-US" sz="1400" b="0" strike="noStrike" spc="-1" smtClean="0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1265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Andreas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>
              <a:buNone/>
            </a:pPr>
            <a:fld id="{048FDA29-223C-41BA-81AD-87F50B0E9EFD}" type="slidenum">
              <a:rPr lang="en-US" sz="1400" b="0" strike="noStrike" spc="-1" smtClean="0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5257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Kyriakos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>
              <a:buNone/>
            </a:pPr>
            <a:fld id="{048FDA29-223C-41BA-81AD-87F50B0E9EFD}" type="slidenum">
              <a:rPr lang="en-US" sz="1400" b="0" strike="noStrike" spc="-1" smtClean="0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2268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Kyriakos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>
              <a:buNone/>
            </a:pPr>
            <a:fld id="{048FDA29-223C-41BA-81AD-87F50B0E9EFD}" type="slidenum">
              <a:rPr lang="en-US" sz="1400" b="0" strike="noStrike" spc="-1" smtClean="0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378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FD136CA5-271F-4C24-99A6-7E59B4B2E482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4/10/2022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18C4E9AC-8010-4FCF-A3A5-EF9CCB1D50B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EF778E17-06A2-4729-9FD4-DEC195725EC0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4/10/2022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B4F0153C-FCC3-4374-933C-E496AD29EE9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e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en.wikipedia.org/wiki/Flask_%28web_framework%29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0" strike="noStrike" spc="-1"/>
              <a:t>EPL 421: Προγραμματισμός Συστημάτων</a:t>
            </a:r>
            <a:br>
              <a:rPr lang="en-US" sz="2000"/>
            </a:br>
            <a:br>
              <a:rPr lang="en-US" sz="2000"/>
            </a:br>
            <a:r>
              <a:rPr lang="en-US" sz="2000" b="0" strike="noStrike" spc="-1"/>
              <a:t>Python and Framework (Flask)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43468" y="1782981"/>
            <a:ext cx="4970877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b="0" strike="noStrike" spc="-1" dirty="0">
              <a:latin typeface="+mn-lt"/>
              <a:ea typeface="+mn-ea"/>
              <a:cs typeface="+mn-cs"/>
            </a:endParaRPr>
          </a:p>
          <a:p>
            <a:pPr indent="-2286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latin typeface="+mn-lt"/>
                <a:ea typeface="+mn-ea"/>
                <a:cs typeface="+mn-cs"/>
              </a:rPr>
              <a:t>Kyriakos Kyprianou</a:t>
            </a: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l-GR" sz="2000" b="0" strike="noStrike" spc="-1" dirty="0">
                <a:latin typeface="+mn-lt"/>
                <a:ea typeface="+mn-ea"/>
                <a:cs typeface="+mn-cs"/>
              </a:rPr>
              <a:t>   </a:t>
            </a:r>
            <a:r>
              <a:rPr lang="en-US" sz="2000" b="0" strike="noStrike" spc="-1" dirty="0">
                <a:latin typeface="+mn-lt"/>
                <a:ea typeface="+mn-ea"/>
                <a:cs typeface="+mn-cs"/>
              </a:rPr>
              <a:t>(</a:t>
            </a:r>
            <a:r>
              <a:rPr lang="en-US" sz="2000" b="0" u="sng" strike="noStrike" spc="-1" dirty="0">
                <a:uFillTx/>
                <a:latin typeface="+mn-lt"/>
                <a:ea typeface="+mn-ea"/>
                <a:cs typeface="+mn-cs"/>
              </a:rPr>
              <a:t>kkypri05@ucy.ac.cy</a:t>
            </a:r>
            <a:r>
              <a:rPr lang="en-US" sz="2000" b="0" strike="noStrike" spc="-1" dirty="0">
                <a:latin typeface="+mn-lt"/>
                <a:ea typeface="+mn-ea"/>
                <a:cs typeface="+mn-cs"/>
              </a:rPr>
              <a:t>)</a:t>
            </a:r>
          </a:p>
          <a:p>
            <a:pPr indent="-2286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latin typeface="+mn-lt"/>
                <a:ea typeface="+mn-ea"/>
                <a:cs typeface="+mn-cs"/>
              </a:rPr>
              <a:t>Andreas </a:t>
            </a:r>
            <a:r>
              <a:rPr lang="en-US" sz="2000" b="0" strike="noStrike" spc="-1" dirty="0" err="1">
                <a:latin typeface="+mn-lt"/>
                <a:ea typeface="+mn-ea"/>
                <a:cs typeface="+mn-cs"/>
              </a:rPr>
              <a:t>Naziris</a:t>
            </a:r>
            <a:endParaRPr lang="en-US" sz="2000" b="0" strike="noStrike" spc="-1" dirty="0">
              <a:latin typeface="+mn-lt"/>
              <a:ea typeface="+mn-ea"/>
              <a:cs typeface="+mn-cs"/>
            </a:endParaRP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l-GR" sz="2000" b="0" strike="noStrike" spc="-1" dirty="0">
                <a:latin typeface="+mn-lt"/>
                <a:ea typeface="+mn-ea"/>
                <a:cs typeface="+mn-cs"/>
              </a:rPr>
              <a:t>   </a:t>
            </a:r>
            <a:r>
              <a:rPr lang="en-US" sz="2000" b="0" strike="noStrike" spc="-1" dirty="0">
                <a:latin typeface="+mn-lt"/>
                <a:ea typeface="+mn-ea"/>
                <a:cs typeface="+mn-cs"/>
              </a:rPr>
              <a:t>(</a:t>
            </a:r>
            <a:r>
              <a:rPr lang="en-US" sz="2000" b="0" u="sng" strike="noStrike" spc="-1" dirty="0">
                <a:uFillTx/>
                <a:latin typeface="+mn-lt"/>
                <a:ea typeface="+mn-ea"/>
                <a:cs typeface="+mn-cs"/>
              </a:rPr>
              <a:t>anazir01@ucy.ac.cy</a:t>
            </a:r>
            <a:r>
              <a:rPr lang="en-US" sz="2000" b="0" strike="noStrike" spc="-1" dirty="0">
                <a:latin typeface="+mn-lt"/>
                <a:ea typeface="+mn-ea"/>
                <a:cs typeface="+mn-cs"/>
              </a:rPr>
              <a:t>)</a:t>
            </a:r>
          </a:p>
          <a:p>
            <a:pPr indent="-2286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b="0" strike="noStrike" spc="-1" dirty="0">
              <a:latin typeface="+mn-lt"/>
              <a:ea typeface="+mn-ea"/>
              <a:cs typeface="+mn-cs"/>
            </a:endParaRPr>
          </a:p>
          <a:p>
            <a:pPr indent="-2286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b="0" strike="noStrike" spc="-1" dirty="0">
              <a:latin typeface="+mn-lt"/>
              <a:ea typeface="+mn-ea"/>
              <a:cs typeface="+mn-cs"/>
            </a:endParaRPr>
          </a:p>
        </p:txBody>
      </p:sp>
      <p:pic>
        <p:nvPicPr>
          <p:cNvPr id="93" name="Picture 92"/>
          <p:cNvPicPr/>
          <p:nvPr/>
        </p:nvPicPr>
        <p:blipFill>
          <a:blip r:embed="rId3"/>
          <a:stretch/>
        </p:blipFill>
        <p:spPr>
          <a:xfrm>
            <a:off x="6095999" y="779325"/>
            <a:ext cx="2709334" cy="2423348"/>
          </a:xfrm>
          <a:prstGeom prst="rect">
            <a:avLst/>
          </a:prstGeom>
        </p:spPr>
      </p:pic>
      <p:grpSp>
        <p:nvGrpSpPr>
          <p:cNvPr id="122" name="Group 11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1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8" descr="http://www.ucy.ac.cy/branding/documents/logo/DepartmentsAndUnitsLogo/FacultyOfPureAndAppliedSciences/ComputerScience/Department_of_Computer_Science_en.jpg"/>
          <p:cNvPicPr/>
          <p:nvPr/>
        </p:nvPicPr>
        <p:blipFill>
          <a:blip r:embed="rId4"/>
          <a:stretch/>
        </p:blipFill>
        <p:spPr>
          <a:xfrm>
            <a:off x="6095999" y="4345453"/>
            <a:ext cx="2709334" cy="1043093"/>
          </a:xfrm>
          <a:prstGeom prst="rect">
            <a:avLst/>
          </a:prstGeom>
        </p:spPr>
      </p:pic>
      <p:pic>
        <p:nvPicPr>
          <p:cNvPr id="92" name="Picture 6" descr="Icon&#10;&#10;Description automatically generated"/>
          <p:cNvPicPr/>
          <p:nvPr/>
        </p:nvPicPr>
        <p:blipFill>
          <a:blip r:embed="rId5"/>
          <a:stretch/>
        </p:blipFill>
        <p:spPr>
          <a:xfrm>
            <a:off x="8966200" y="3234761"/>
            <a:ext cx="2590053" cy="2590053"/>
          </a:xfrm>
          <a:prstGeom prst="rect">
            <a:avLst/>
          </a:prstGeom>
        </p:spPr>
      </p:pic>
      <p:sp>
        <p:nvSpPr>
          <p:cNvPr id="90" name="PlaceHolder 3"/>
          <p:cNvSpPr>
            <a:spLocks noGrp="1"/>
          </p:cNvSpPr>
          <p:nvPr>
            <p:ph type="sldNum"/>
          </p:nvPr>
        </p:nvSpPr>
        <p:spPr>
          <a:xfrm>
            <a:off x="880533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buNone/>
            </a:pPr>
            <a:fld id="{0C5D84A9-DD36-454C-BEBB-B1E709A1592D}" type="slidenum">
              <a:rPr lang="en-US" sz="1200" b="0" strike="noStrike" spc="-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>
                <a:spcAft>
                  <a:spcPts val="600"/>
                </a:spcAft>
                <a:buNone/>
              </a:pPr>
              <a:t>1</a:t>
            </a:fld>
            <a:endParaRPr lang="en-US" sz="1200" b="0" strike="noStrike" spc="-1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0" strike="noStrike" spc="-1"/>
              <a:t>Μεθόδοι HTTP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5"/>
          <p:cNvSpPr/>
          <p:nvPr/>
        </p:nvSpPr>
        <p:spPr>
          <a:xfrm>
            <a:off x="1055715" y="2508105"/>
            <a:ext cx="5040285" cy="36324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vert="horz" lIns="91440" tIns="45720" rIns="91440" bIns="45720" numCol="1" spcCol="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strike="noStrike" spc="-1"/>
              <a:t>Χρήση διαφόρων μεθόδων http(GET, POST, PUT, DELETE) για τις διάφορες λειτουργίες της ιστοσελίδας μας</a:t>
            </a:r>
          </a:p>
        </p:txBody>
      </p:sp>
      <p:pic>
        <p:nvPicPr>
          <p:cNvPr id="135" name="Picture 134"/>
          <p:cNvPicPr/>
          <p:nvPr/>
        </p:nvPicPr>
        <p:blipFill>
          <a:blip r:embed="rId3"/>
          <a:stretch/>
        </p:blipFill>
        <p:spPr>
          <a:xfrm>
            <a:off x="6946667" y="1202010"/>
            <a:ext cx="4389120" cy="1725722"/>
          </a:xfrm>
          <a:prstGeom prst="rect">
            <a:avLst/>
          </a:prstGeom>
        </p:spPr>
      </p:pic>
      <p:pic>
        <p:nvPicPr>
          <p:cNvPr id="131" name="Picture 8" descr="http://www.ucy.ac.cy/branding/documents/logo/DepartmentsAndUnitsLogo/FacultyOfPureAndAppliedSciences/ComputerScience/Department_of_Computer_Science_en.jpg"/>
          <p:cNvPicPr/>
          <p:nvPr/>
        </p:nvPicPr>
        <p:blipFill>
          <a:blip r:embed="rId4"/>
          <a:stretch/>
        </p:blipFill>
        <p:spPr>
          <a:xfrm>
            <a:off x="6946667" y="4020755"/>
            <a:ext cx="4389120" cy="1689811"/>
          </a:xfrm>
          <a:prstGeom prst="rect">
            <a:avLst/>
          </a:prstGeom>
        </p:spPr>
      </p:pic>
      <p:sp>
        <p:nvSpPr>
          <p:cNvPr id="133" name="PlaceHolder 2"/>
          <p:cNvSpPr>
            <a:spLocks noGrp="1"/>
          </p:cNvSpPr>
          <p:nvPr>
            <p:ph type="sldNum"/>
          </p:nvPr>
        </p:nvSpPr>
        <p:spPr>
          <a:xfrm>
            <a:off x="8610600" y="64922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buNone/>
            </a:pPr>
            <a:fld id="{09E9EAC0-AD52-4A44-BE78-58E09FBE7B66}" type="slidenum">
              <a:rPr lang="en-US" sz="1200" b="0" strike="noStrike" spc="-1">
                <a:solidFill>
                  <a:schemeClr val="tx1">
                    <a:tint val="75000"/>
                  </a:schemeClr>
                </a:solidFill>
              </a:rPr>
              <a:pPr algn="r">
                <a:spcAft>
                  <a:spcPts val="600"/>
                </a:spcAft>
                <a:buNone/>
              </a:pPr>
              <a:t>10</a:t>
            </a:fld>
            <a:endParaRPr lang="en-US" sz="1200" b="0" strike="noStrike" spc="-1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8" descr="http://www.ucy.ac.cy/branding/documents/logo/DepartmentsAndUnitsLogo/FacultyOfPureAndAppliedSciences/ComputerScience/Department_of_Computer_Science_en.jpg"/>
          <p:cNvPicPr/>
          <p:nvPr/>
        </p:nvPicPr>
        <p:blipFill>
          <a:blip r:embed="rId3"/>
          <a:stretch/>
        </p:blipFill>
        <p:spPr>
          <a:xfrm>
            <a:off x="408791" y="299880"/>
            <a:ext cx="2675880" cy="1029960"/>
          </a:xfrm>
          <a:prstGeom prst="rect">
            <a:avLst/>
          </a:prstGeom>
          <a:ln w="0">
            <a:noFill/>
          </a:ln>
        </p:spPr>
      </p:pic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Στατικά Αρχεία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B7249C08-B992-41DA-BCAE-3EB13024A78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14400" y="1600200"/>
            <a:ext cx="107442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>
                <a:latin typeface="Arial"/>
              </a:rPr>
              <a:t>Μπ</a:t>
            </a:r>
            <a:r>
              <a:rPr lang="en-US" sz="1800" b="0" strike="noStrike" spc="-1" dirty="0" err="1">
                <a:latin typeface="Arial"/>
              </a:rPr>
              <a:t>ορούμε</a:t>
            </a:r>
            <a:r>
              <a:rPr lang="en-US" sz="1800" b="0" strike="noStrike" spc="-1" dirty="0">
                <a:latin typeface="Arial"/>
              </a:rPr>
              <a:t> να </a:t>
            </a:r>
            <a:r>
              <a:rPr lang="en-US" sz="1800" b="0" strike="noStrike" spc="-1" dirty="0" err="1">
                <a:latin typeface="Arial"/>
              </a:rPr>
              <a:t>το</a:t>
            </a:r>
            <a:r>
              <a:rPr lang="en-US" sz="1800" b="0" strike="noStrike" spc="-1" dirty="0">
                <a:latin typeface="Arial"/>
              </a:rPr>
              <a:t>ποθετήσουμε αρχεία στον φάκελο static για να μπορεί ένας χρήστης να τα δει στο url </a:t>
            </a:r>
            <a:r>
              <a:rPr lang="en-US" sz="1800" b="0" i="1" strike="noStrike" spc="-1" dirty="0">
                <a:latin typeface="Arial"/>
              </a:rPr>
              <a:t>/static/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4400" y="2743200"/>
            <a:ext cx="105156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Με το function url_for μπορούμε να πάρουμε το url ενώς αρχείου</a:t>
            </a:r>
          </a:p>
        </p:txBody>
      </p:sp>
      <p:pic>
        <p:nvPicPr>
          <p:cNvPr id="141" name="Picture 140"/>
          <p:cNvPicPr/>
          <p:nvPr/>
        </p:nvPicPr>
        <p:blipFill>
          <a:blip r:embed="rId4"/>
          <a:stretch/>
        </p:blipFill>
        <p:spPr>
          <a:xfrm>
            <a:off x="1076759" y="3428999"/>
            <a:ext cx="4667825" cy="61587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Render Template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Γι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α την ευκολότερη χρήση html στο Flask μπορούμε να κάνουμε render templates αντί να επιστρέφουμε html μέσα σε string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4FC136A2-E6E3-450A-A950-7BF528BE67B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45" name="Picture 8" descr="http://www.ucy.ac.cy/branding/documents/logo/DepartmentsAndUnitsLogo/FacultyOfPureAndAppliedSciences/ComputerScience/Department_of_Computer_Science_en.jpg"/>
          <p:cNvPicPr/>
          <p:nvPr/>
        </p:nvPicPr>
        <p:blipFill>
          <a:blip r:embed="rId3"/>
          <a:stretch/>
        </p:blipFill>
        <p:spPr>
          <a:xfrm>
            <a:off x="0" y="0"/>
            <a:ext cx="2675880" cy="102996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145"/>
          <p:cNvPicPr/>
          <p:nvPr/>
        </p:nvPicPr>
        <p:blipFill>
          <a:blip r:embed="rId4"/>
          <a:stretch/>
        </p:blipFill>
        <p:spPr>
          <a:xfrm>
            <a:off x="1010160" y="2876760"/>
            <a:ext cx="4704840" cy="1238040"/>
          </a:xfrm>
          <a:prstGeom prst="rect">
            <a:avLst/>
          </a:prstGeom>
          <a:ln w="0">
            <a:noFill/>
          </a:ln>
        </p:spPr>
      </p:pic>
      <p:pic>
        <p:nvPicPr>
          <p:cNvPr id="147" name="Picture 146"/>
          <p:cNvPicPr/>
          <p:nvPr/>
        </p:nvPicPr>
        <p:blipFill>
          <a:blip r:embed="rId5"/>
          <a:stretch/>
        </p:blipFill>
        <p:spPr>
          <a:xfrm>
            <a:off x="8381880" y="4114800"/>
            <a:ext cx="2971440" cy="17845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147"/>
          <p:cNvSpPr txBox="1"/>
          <p:nvPr/>
        </p:nvSpPr>
        <p:spPr>
          <a:xfrm>
            <a:off x="838080" y="5166000"/>
            <a:ext cx="5715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>
                <a:latin typeface="Arial"/>
              </a:rPr>
              <a:t>Τα templates β</a:t>
            </a:r>
            <a:r>
              <a:rPr lang="en-US" sz="1800" b="0" strike="noStrike" spc="-1" dirty="0" err="1">
                <a:latin typeface="Arial"/>
              </a:rPr>
              <a:t>ρίσκοντ</a:t>
            </a:r>
            <a:r>
              <a:rPr lang="en-US" sz="1800" b="0" strike="noStrike" spc="-1" dirty="0">
                <a:latin typeface="Arial"/>
              </a:rPr>
              <a:t>αι μέσα στον φάκελο templates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strike="noStrike" spc="-1"/>
              <a:t>Το Αντικείμενο Request</a:t>
            </a:r>
          </a:p>
        </p:txBody>
      </p:sp>
      <p:sp>
        <p:nvSpPr>
          <p:cNvPr id="9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2200" b="0" strike="noStrike" spc="-1"/>
              <a:t>Μπορούμε να πάρουμε πληροφορίες για στοιχεία φορμών, αρχείων ή άλλων στοιχείων μέσω του αντικείμενου request</a:t>
            </a:r>
          </a:p>
        </p:txBody>
      </p:sp>
      <p:pic>
        <p:nvPicPr>
          <p:cNvPr id="153" name="Picture 152"/>
          <p:cNvPicPr/>
          <p:nvPr/>
        </p:nvPicPr>
        <p:blipFill>
          <a:blip r:embed="rId3"/>
          <a:stretch/>
        </p:blipFill>
        <p:spPr>
          <a:xfrm>
            <a:off x="7690104" y="986476"/>
            <a:ext cx="4343400" cy="2705141"/>
          </a:xfrm>
          <a:prstGeom prst="rect">
            <a:avLst/>
          </a:prstGeom>
        </p:spPr>
      </p:pic>
      <p:pic>
        <p:nvPicPr>
          <p:cNvPr id="152" name="Picture 8" descr="http://www.ucy.ac.cy/branding/documents/logo/DepartmentsAndUnitsLogo/FacultyOfPureAndAppliedSciences/ComputerScience/Department_of_Computer_Science_en.jpg"/>
          <p:cNvPicPr/>
          <p:nvPr/>
        </p:nvPicPr>
        <p:blipFill>
          <a:blip r:embed="rId4"/>
          <a:stretch/>
        </p:blipFill>
        <p:spPr>
          <a:xfrm>
            <a:off x="7863840" y="4618752"/>
            <a:ext cx="3995928" cy="1538432"/>
          </a:xfrm>
          <a:prstGeom prst="rect">
            <a:avLst/>
          </a:prstGeom>
        </p:spPr>
      </p:pic>
      <p:sp>
        <p:nvSpPr>
          <p:cNvPr id="151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buNone/>
            </a:pPr>
            <a:fld id="{CC299766-7D65-421C-8F21-ED0D664ACC9D}" type="slidenum">
              <a:rPr lang="en-US" sz="1200" b="0" strike="noStrike" spc="-1">
                <a:solidFill>
                  <a:schemeClr val="tx1">
                    <a:tint val="75000"/>
                  </a:schemeClr>
                </a:solidFill>
              </a:rPr>
              <a:pPr algn="r">
                <a:spcAft>
                  <a:spcPts val="600"/>
                </a:spcAft>
                <a:buNone/>
              </a:pPr>
              <a:t>13</a:t>
            </a:fld>
            <a:endParaRPr lang="en-US" sz="1200" b="0" strike="noStrike" spc="-1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strike="noStrike" spc="-1"/>
              <a:t>Ανέβασμα Αρχείων</a:t>
            </a: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804672" y="2020824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1700" b="0" strike="noStrike" spc="-1" dirty="0"/>
              <a:t>Μπ</a:t>
            </a:r>
            <a:r>
              <a:rPr lang="en-US" sz="1700" b="0" strike="noStrike" spc="-1" dirty="0" err="1"/>
              <a:t>ορούμε</a:t>
            </a:r>
            <a:r>
              <a:rPr lang="en-US" sz="1700" b="0" strike="noStrike" spc="-1" dirty="0"/>
              <a:t> να α</a:t>
            </a:r>
            <a:r>
              <a:rPr lang="en-US" sz="1700" b="0" strike="noStrike" spc="-1" dirty="0" err="1"/>
              <a:t>νε</a:t>
            </a:r>
            <a:r>
              <a:rPr lang="en-US" sz="1700" b="0" strike="noStrike" spc="-1" dirty="0"/>
              <a:t>βάσουμε αρχεία μέσω μιας φόρμας τύπου enctype=”multipart/form-data”. </a:t>
            </a:r>
            <a:r>
              <a:rPr lang="en-US" sz="1700" b="0" strike="noStrike" spc="-1" dirty="0" err="1"/>
              <a:t>Πληροφορίες</a:t>
            </a:r>
            <a:r>
              <a:rPr lang="en-US" sz="1700" b="0" strike="noStrike" spc="-1" dirty="0"/>
              <a:t> </a:t>
            </a:r>
            <a:r>
              <a:rPr lang="en-US" sz="1700" b="0" strike="noStrike" spc="-1" dirty="0" err="1"/>
              <a:t>γι</a:t>
            </a:r>
            <a:r>
              <a:rPr lang="en-US" sz="1700" b="0" strike="noStrike" spc="-1" dirty="0"/>
              <a:t>α τα αρχεία αυτά μπορούμε να βρούμε στο αντικέιμενο request. </a:t>
            </a:r>
            <a:r>
              <a:rPr lang="en-US" sz="1700" b="0" strike="noStrike" spc="-1" dirty="0" err="1"/>
              <a:t>Κάθε</a:t>
            </a:r>
            <a:r>
              <a:rPr lang="en-US" sz="1700" b="0" strike="noStrike" spc="-1" dirty="0"/>
              <a:t> α</a:t>
            </a:r>
            <a:r>
              <a:rPr lang="en-US" sz="1700" b="0" strike="noStrike" spc="-1" dirty="0" err="1"/>
              <a:t>ρχείο</a:t>
            </a:r>
            <a:r>
              <a:rPr lang="en-US" sz="1700" b="0" strike="noStrike" spc="-1" dirty="0"/>
              <a:t> </a:t>
            </a:r>
            <a:r>
              <a:rPr lang="en-US" sz="1700" b="0" strike="noStrike" spc="-1" dirty="0" err="1"/>
              <a:t>έχει</a:t>
            </a:r>
            <a:r>
              <a:rPr lang="en-US" sz="1700" b="0" strike="noStrike" spc="-1" dirty="0"/>
              <a:t> </a:t>
            </a:r>
            <a:r>
              <a:rPr lang="en-US" sz="1700" b="0" strike="noStrike" spc="-1" dirty="0" err="1"/>
              <a:t>μι</a:t>
            </a:r>
            <a:r>
              <a:rPr lang="en-US" sz="1700" b="0" strike="noStrike" spc="-1" dirty="0"/>
              <a:t>α μέθοδο save() η οποία φυλάγει το αρχείο.</a:t>
            </a: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1700" b="0" strike="noStrike" spc="-1" dirty="0"/>
              <a:t>Μπ</a:t>
            </a:r>
            <a:r>
              <a:rPr lang="en-US" sz="1700" b="0" strike="noStrike" spc="-1" dirty="0" err="1"/>
              <a:t>ορούμε</a:t>
            </a:r>
            <a:r>
              <a:rPr lang="en-US" sz="1700" b="0" strike="noStrike" spc="-1" dirty="0"/>
              <a:t> να π</a:t>
            </a:r>
            <a:r>
              <a:rPr lang="en-US" sz="1700" b="0" strike="noStrike" spc="-1" dirty="0" err="1"/>
              <a:t>άρουμε</a:t>
            </a:r>
            <a:r>
              <a:rPr lang="en-US" sz="1700" b="0" strike="noStrike" spc="-1" dirty="0"/>
              <a:t> </a:t>
            </a:r>
            <a:r>
              <a:rPr lang="en-US" sz="1700" b="0" strike="noStrike" spc="-1" dirty="0" err="1"/>
              <a:t>το</a:t>
            </a:r>
            <a:r>
              <a:rPr lang="en-US" sz="1700" b="0" strike="noStrike" spc="-1" dirty="0"/>
              <a:t> </a:t>
            </a:r>
            <a:r>
              <a:rPr lang="en-US" sz="1700" b="0" strike="noStrike" spc="-1" dirty="0" err="1"/>
              <a:t>όνομ</a:t>
            </a:r>
            <a:r>
              <a:rPr lang="en-US" sz="1700" b="0" strike="noStrike" spc="-1" dirty="0"/>
              <a:t>α εν</a:t>
            </a:r>
            <a:r>
              <a:rPr lang="el-GR" sz="1700" b="0" strike="noStrike" spc="-1" dirty="0"/>
              <a:t>ό</a:t>
            </a:r>
            <a:r>
              <a:rPr lang="en-US" sz="1700" b="0" strike="noStrike" spc="-1" dirty="0"/>
              <a:t>ς α</a:t>
            </a:r>
            <a:r>
              <a:rPr lang="en-US" sz="1700" b="0" strike="noStrike" spc="-1" dirty="0" err="1"/>
              <a:t>ρχείο</a:t>
            </a:r>
            <a:r>
              <a:rPr lang="el-GR" sz="1700" spc="-1" dirty="0"/>
              <a:t>υ</a:t>
            </a:r>
            <a:r>
              <a:rPr lang="en-US" sz="1700" b="0" strike="noStrike" spc="-1" dirty="0"/>
              <a:t> με το attribute filename</a:t>
            </a: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1700" b="0" strike="noStrike" spc="-1" dirty="0"/>
              <a:t>Και </a:t>
            </a:r>
            <a:r>
              <a:rPr lang="en-US" sz="1700" b="0" strike="noStrike" spc="-1" dirty="0" err="1"/>
              <a:t>γι</a:t>
            </a:r>
            <a:r>
              <a:rPr lang="en-US" sz="1700" b="0" strike="noStrike" spc="-1" dirty="0"/>
              <a:t>α να είμαστε σίγουροι πως είναι ασφαλής μπορούμε να το περάσουμε από την μέθοδο secure_filename()</a:t>
            </a:r>
          </a:p>
        </p:txBody>
      </p:sp>
      <p:pic>
        <p:nvPicPr>
          <p:cNvPr id="158" name="Picture 157"/>
          <p:cNvPicPr/>
          <p:nvPr/>
        </p:nvPicPr>
        <p:blipFill>
          <a:blip r:embed="rId3"/>
          <a:stretch/>
        </p:blipFill>
        <p:spPr>
          <a:xfrm>
            <a:off x="7008450" y="1095243"/>
            <a:ext cx="4870808" cy="1497349"/>
          </a:xfrm>
          <a:prstGeom prst="rect">
            <a:avLst/>
          </a:prstGeom>
        </p:spPr>
      </p:pic>
      <p:pic>
        <p:nvPicPr>
          <p:cNvPr id="157" name="Picture 8" descr="http://www.ucy.ac.cy/branding/documents/logo/DepartmentsAndUnitsLogo/FacultyOfPureAndAppliedSciences/ComputerScience/Department_of_Computer_Science_en.jpg"/>
          <p:cNvPicPr/>
          <p:nvPr/>
        </p:nvPicPr>
        <p:blipFill>
          <a:blip r:embed="rId4"/>
          <a:stretch/>
        </p:blipFill>
        <p:spPr>
          <a:xfrm>
            <a:off x="8307813" y="3948505"/>
            <a:ext cx="3571444" cy="1375006"/>
          </a:xfrm>
          <a:prstGeom prst="rect">
            <a:avLst/>
          </a:prstGeom>
        </p:spPr>
      </p:pic>
      <p:sp>
        <p:nvSpPr>
          <p:cNvPr id="156" name="PlaceHolder 3"/>
          <p:cNvSpPr>
            <a:spLocks noGrp="1"/>
          </p:cNvSpPr>
          <p:nvPr>
            <p:ph type="sldNum"/>
          </p:nvPr>
        </p:nvSpPr>
        <p:spPr>
          <a:xfrm>
            <a:off x="10243456" y="6356350"/>
            <a:ext cx="111034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buNone/>
            </a:pPr>
            <a:fld id="{F4A0867C-1AC2-4F35-8527-3ECF2F99C7C4}" type="slidenum">
              <a:rPr lang="en-US" sz="1200" b="0" strike="noStrike" spc="-1">
                <a:solidFill>
                  <a:schemeClr val="bg1">
                    <a:alpha val="80000"/>
                  </a:schemeClr>
                </a:solidFill>
              </a:rPr>
              <a:pPr algn="r">
                <a:spcAft>
                  <a:spcPts val="600"/>
                </a:spcAft>
                <a:buNone/>
              </a:pPr>
              <a:t>14</a:t>
            </a:fld>
            <a:endParaRPr lang="en-US" sz="1200" b="0" strike="noStrike" spc="-1">
              <a:solidFill>
                <a:schemeClr val="bg1">
                  <a:alpha val="8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C991AD47-9C99-472F-BDAA-21B183F33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5">
            <a:extLst>
              <a:ext uri="{FF2B5EF4-FFF2-40B4-BE49-F238E27FC236}">
                <a16:creationId xmlns:a16="http://schemas.microsoft.com/office/drawing/2014/main" id="{9E706731-3860-4E73-9335-A870F6741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Freeform 11">
            <a:extLst>
              <a:ext uri="{FF2B5EF4-FFF2-40B4-BE49-F238E27FC236}">
                <a16:creationId xmlns:a16="http://schemas.microsoft.com/office/drawing/2014/main" id="{CD2ED21F-DC95-4AD1-8327-D561F5FCA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911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strike="noStrike" spc="-1" dirty="0"/>
              <a:t>Cookies</a:t>
            </a: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38200" y="2337162"/>
            <a:ext cx="4637442" cy="4155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 dirty="0"/>
              <a:t>Μπ</a:t>
            </a:r>
            <a:r>
              <a:rPr lang="en-US" sz="2400" b="0" strike="noStrike" spc="-1" dirty="0" err="1"/>
              <a:t>ορούμε</a:t>
            </a:r>
            <a:r>
              <a:rPr lang="en-US" sz="2400" b="0" strike="noStrike" spc="-1" dirty="0"/>
              <a:t> να επ</a:t>
            </a:r>
            <a:r>
              <a:rPr lang="en-US" sz="2400" b="0" strike="noStrike" spc="-1" dirty="0" err="1"/>
              <a:t>εξεργ</a:t>
            </a:r>
            <a:r>
              <a:rPr lang="en-US" sz="2400" b="0" strike="noStrike" spc="-1" dirty="0"/>
              <a:t>αστούμε cookies με το attribute cookies.</a:t>
            </a: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 dirty="0"/>
              <a:t>Πα</a:t>
            </a:r>
            <a:r>
              <a:rPr lang="en-US" sz="2400" b="0" strike="noStrike" spc="-1" dirty="0" err="1"/>
              <a:t>ίρνοντ</a:t>
            </a:r>
            <a:r>
              <a:rPr lang="en-US" sz="2400" b="0" strike="noStrike" spc="-1" dirty="0"/>
              <a:t>ας cookies</a:t>
            </a: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 dirty="0" err="1"/>
              <a:t>Θέτοντ</a:t>
            </a:r>
            <a:r>
              <a:rPr lang="en-US" sz="2400" b="0" strike="noStrike" spc="-1" dirty="0"/>
              <a:t>ας cookies</a:t>
            </a:r>
          </a:p>
        </p:txBody>
      </p:sp>
      <p:pic>
        <p:nvPicPr>
          <p:cNvPr id="163" name="Picture 162"/>
          <p:cNvPicPr/>
          <p:nvPr/>
        </p:nvPicPr>
        <p:blipFill>
          <a:blip r:embed="rId3"/>
          <a:stretch/>
        </p:blipFill>
        <p:spPr>
          <a:xfrm>
            <a:off x="7481206" y="580913"/>
            <a:ext cx="4522795" cy="1292338"/>
          </a:xfrm>
          <a:prstGeom prst="rect">
            <a:avLst/>
          </a:prstGeom>
        </p:spPr>
      </p:pic>
      <p:pic>
        <p:nvPicPr>
          <p:cNvPr id="164" name="Picture 163"/>
          <p:cNvPicPr/>
          <p:nvPr/>
        </p:nvPicPr>
        <p:blipFill>
          <a:blip r:embed="rId4"/>
          <a:stretch/>
        </p:blipFill>
        <p:spPr>
          <a:xfrm>
            <a:off x="8387445" y="2325814"/>
            <a:ext cx="3662183" cy="1471635"/>
          </a:xfrm>
          <a:prstGeom prst="rect">
            <a:avLst/>
          </a:prstGeom>
        </p:spPr>
      </p:pic>
      <p:pic>
        <p:nvPicPr>
          <p:cNvPr id="162" name="Picture 8" descr="http://www.ucy.ac.cy/branding/documents/logo/DepartmentsAndUnitsLogo/FacultyOfPureAndAppliedSciences/ComputerScience/Department_of_Computer_Science_en.jpg"/>
          <p:cNvPicPr/>
          <p:nvPr/>
        </p:nvPicPr>
        <p:blipFill>
          <a:blip r:embed="rId5"/>
          <a:stretch/>
        </p:blipFill>
        <p:spPr>
          <a:xfrm>
            <a:off x="9553574" y="5011861"/>
            <a:ext cx="2316691" cy="891926"/>
          </a:xfrm>
          <a:prstGeom prst="rect">
            <a:avLst/>
          </a:prstGeom>
        </p:spPr>
      </p:pic>
      <p:sp>
        <p:nvSpPr>
          <p:cNvPr id="161" name="PlaceHolder 3"/>
          <p:cNvSpPr>
            <a:spLocks noGrp="1"/>
          </p:cNvSpPr>
          <p:nvPr>
            <p:ph type="sldNum"/>
          </p:nvPr>
        </p:nvSpPr>
        <p:spPr>
          <a:xfrm>
            <a:off x="9837536" y="6356350"/>
            <a:ext cx="151626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buNone/>
            </a:pPr>
            <a:fld id="{144D787A-63BD-40DC-83D9-1A7FD032B9EC}" type="slidenum">
              <a:rPr lang="en-US" sz="1200" b="0" strike="noStrike" spc="-1">
                <a:solidFill>
                  <a:schemeClr val="bg1"/>
                </a:solidFill>
              </a:rPr>
              <a:pPr algn="r">
                <a:spcAft>
                  <a:spcPts val="600"/>
                </a:spcAft>
                <a:buNone/>
              </a:pPr>
              <a:t>15</a:t>
            </a:fld>
            <a:endParaRPr lang="en-US" sz="1200" b="0" strike="noStrike" spc="-1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767289" y="1487285"/>
            <a:ext cx="4220967" cy="1717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strike="noStrike" spc="-1">
                <a:solidFill>
                  <a:schemeClr val="bg1"/>
                </a:solidFill>
              </a:rPr>
              <a:t>Σφάλματα και redirects</a:t>
            </a:r>
          </a:p>
        </p:txBody>
      </p:sp>
      <p:pic>
        <p:nvPicPr>
          <p:cNvPr id="170" name="Picture 169"/>
          <p:cNvPicPr/>
          <p:nvPr/>
        </p:nvPicPr>
        <p:blipFill>
          <a:blip r:embed="rId3"/>
          <a:stretch/>
        </p:blipFill>
        <p:spPr>
          <a:xfrm>
            <a:off x="6575222" y="1713041"/>
            <a:ext cx="4849488" cy="969897"/>
          </a:xfrm>
          <a:prstGeom prst="rect">
            <a:avLst/>
          </a:prstGeom>
        </p:spPr>
      </p:pic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767290" y="3428998"/>
            <a:ext cx="4353350" cy="2446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bg1"/>
                </a:solidFill>
              </a:rPr>
              <a:t>Μπ</a:t>
            </a:r>
            <a:r>
              <a:rPr lang="en-US" sz="1800" b="0" strike="noStrike" spc="-1" dirty="0" err="1">
                <a:solidFill>
                  <a:schemeClr val="bg1"/>
                </a:solidFill>
              </a:rPr>
              <a:t>ορούμε</a:t>
            </a:r>
            <a:r>
              <a:rPr lang="en-US" sz="1800" b="0" strike="noStrike" spc="-1" dirty="0">
                <a:solidFill>
                  <a:schemeClr val="bg1"/>
                </a:solidFill>
              </a:rPr>
              <a:t> να </a:t>
            </a:r>
            <a:r>
              <a:rPr lang="en-US" sz="1800" b="0" strike="noStrike" spc="-1" dirty="0" err="1">
                <a:solidFill>
                  <a:schemeClr val="bg1"/>
                </a:solidFill>
              </a:rPr>
              <a:t>τερμ</a:t>
            </a:r>
            <a:r>
              <a:rPr lang="en-US" sz="1800" b="0" strike="noStrike" spc="-1" dirty="0">
                <a:solidFill>
                  <a:schemeClr val="bg1"/>
                </a:solidFill>
              </a:rPr>
              <a:t>ατίσουμε requests με την μέθοδο abort() δίνοντας της ένα κωδικό λάθους (404, 401 …). </a:t>
            </a:r>
            <a:r>
              <a:rPr lang="en-US" sz="1800" b="0" strike="noStrike" spc="-1" dirty="0" err="1">
                <a:solidFill>
                  <a:schemeClr val="bg1"/>
                </a:solidFill>
              </a:rPr>
              <a:t>Αν</a:t>
            </a:r>
            <a:r>
              <a:rPr lang="en-US" sz="1800" b="0" strike="noStrike" spc="-1" dirty="0">
                <a:solidFill>
                  <a:schemeClr val="bg1"/>
                </a:solidFill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</a:rPr>
              <a:t>θέλουμε</a:t>
            </a:r>
            <a:r>
              <a:rPr lang="en-US" sz="1800" b="0" strike="noStrike" spc="-1" dirty="0">
                <a:solidFill>
                  <a:schemeClr val="bg1"/>
                </a:solidFill>
              </a:rPr>
              <a:t> να π</a:t>
            </a:r>
            <a:r>
              <a:rPr lang="en-US" sz="1800" b="0" strike="noStrike" spc="-1" dirty="0" err="1">
                <a:solidFill>
                  <a:schemeClr val="bg1"/>
                </a:solidFill>
              </a:rPr>
              <a:t>άρουμε</a:t>
            </a:r>
            <a:r>
              <a:rPr lang="en-US" sz="1800" b="0" strike="noStrike" spc="-1" dirty="0">
                <a:solidFill>
                  <a:schemeClr val="bg1"/>
                </a:solidFill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</a:rPr>
              <a:t>τον</a:t>
            </a:r>
            <a:r>
              <a:rPr lang="en-US" sz="1800" b="0" strike="noStrike" spc="-1" dirty="0">
                <a:solidFill>
                  <a:schemeClr val="bg1"/>
                </a:solidFill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</a:rPr>
              <a:t>χρήστη</a:t>
            </a:r>
            <a:r>
              <a:rPr lang="en-US" sz="1800" b="0" strike="noStrike" spc="-1" dirty="0">
                <a:solidFill>
                  <a:schemeClr val="bg1"/>
                </a:solidFill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</a:rPr>
              <a:t>σε</a:t>
            </a:r>
            <a:r>
              <a:rPr lang="en-US" sz="1800" b="0" strike="noStrike" spc="-1" dirty="0">
                <a:solidFill>
                  <a:schemeClr val="bg1"/>
                </a:solidFill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</a:rPr>
              <a:t>άλλη</a:t>
            </a:r>
            <a:r>
              <a:rPr lang="en-US" sz="1800" b="0" strike="noStrike" spc="-1" dirty="0">
                <a:solidFill>
                  <a:schemeClr val="bg1"/>
                </a:solidFill>
              </a:rPr>
              <a:t> </a:t>
            </a:r>
            <a:r>
              <a:rPr lang="en-US" sz="1800" b="0" strike="noStrike" spc="-1" dirty="0" err="1">
                <a:solidFill>
                  <a:schemeClr val="bg1"/>
                </a:solidFill>
              </a:rPr>
              <a:t>σελίδ</a:t>
            </a:r>
            <a:r>
              <a:rPr lang="en-US" sz="1800" b="0" strike="noStrike" spc="-1" dirty="0">
                <a:solidFill>
                  <a:schemeClr val="bg1"/>
                </a:solidFill>
              </a:rPr>
              <a:t>α χρησημοποιούμε την μέθοδο redirect()</a:t>
            </a: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 dirty="0" err="1">
                <a:solidFill>
                  <a:schemeClr val="bg1"/>
                </a:solidFill>
              </a:rPr>
              <a:t>Γι</a:t>
            </a:r>
            <a:r>
              <a:rPr lang="en-US" sz="1800" b="0" strike="noStrike" spc="-1" dirty="0">
                <a:solidFill>
                  <a:schemeClr val="bg1"/>
                </a:solidFill>
              </a:rPr>
              <a:t>α αλλαγή της page not found σελίδας χρησημοποιούμε την μέθοδο errorhandler()</a:t>
            </a:r>
          </a:p>
        </p:txBody>
      </p:sp>
      <p:pic>
        <p:nvPicPr>
          <p:cNvPr id="168" name="Picture 8" descr="http://www.ucy.ac.cy/branding/documents/logo/DepartmentsAndUnitsLogo/FacultyOfPureAndAppliedSciences/ComputerScience/Department_of_Computer_Science_en.jpg"/>
          <p:cNvPicPr/>
          <p:nvPr/>
        </p:nvPicPr>
        <p:blipFill>
          <a:blip r:embed="rId4"/>
          <a:stretch/>
        </p:blipFill>
        <p:spPr>
          <a:xfrm>
            <a:off x="8263239" y="5875736"/>
            <a:ext cx="2252590" cy="867247"/>
          </a:xfrm>
          <a:prstGeom prst="rect">
            <a:avLst/>
          </a:prstGeom>
        </p:spPr>
      </p:pic>
      <p:pic>
        <p:nvPicPr>
          <p:cNvPr id="169" name="Picture 168"/>
          <p:cNvPicPr/>
          <p:nvPr/>
        </p:nvPicPr>
        <p:blipFill>
          <a:blip r:embed="rId5"/>
          <a:stretch/>
        </p:blipFill>
        <p:spPr>
          <a:xfrm>
            <a:off x="6571368" y="3204376"/>
            <a:ext cx="4849488" cy="1819445"/>
          </a:xfrm>
          <a:prstGeom prst="rect">
            <a:avLst/>
          </a:prstGeom>
        </p:spPr>
      </p:pic>
      <p:sp>
        <p:nvSpPr>
          <p:cNvPr id="167" name="PlaceHolder 3"/>
          <p:cNvSpPr>
            <a:spLocks noGrp="1"/>
          </p:cNvSpPr>
          <p:nvPr>
            <p:ph type="sldNum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buNone/>
            </a:pPr>
            <a:fld id="{C09E4D3D-453E-4581-908F-BBA88A8B7EAD}" type="slidenum">
              <a:rPr lang="en-US" sz="1200" b="0" strike="noStrike" spc="-1">
                <a:solidFill>
                  <a:schemeClr val="bg1"/>
                </a:solidFill>
              </a:rPr>
              <a:pPr algn="ctr">
                <a:spcAft>
                  <a:spcPts val="600"/>
                </a:spcAft>
                <a:buNone/>
              </a:pPr>
              <a:t>16</a:t>
            </a:fld>
            <a:endParaRPr lang="en-US" sz="1200" b="0" strike="noStrike" spc="-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6" name="Picture 175"/>
          <p:cNvPicPr/>
          <p:nvPr/>
        </p:nvPicPr>
        <p:blipFill>
          <a:blip r:embed="rId3"/>
          <a:stretch/>
        </p:blipFill>
        <p:spPr>
          <a:xfrm>
            <a:off x="1132593" y="774550"/>
            <a:ext cx="4009561" cy="1602889"/>
          </a:xfrm>
          <a:prstGeom prst="rect">
            <a:avLst/>
          </a:prstGeom>
        </p:spPr>
      </p:pic>
      <p:pic>
        <p:nvPicPr>
          <p:cNvPr id="174" name="Picture 8" descr="http://www.ucy.ac.cy/branding/documents/logo/DepartmentsAndUnitsLogo/FacultyOfPureAndAppliedSciences/ComputerScience/Department_of_Computer_Science_en.jpg"/>
          <p:cNvPicPr/>
          <p:nvPr/>
        </p:nvPicPr>
        <p:blipFill>
          <a:blip r:embed="rId4"/>
          <a:stretch/>
        </p:blipFill>
        <p:spPr>
          <a:xfrm>
            <a:off x="1123742" y="4877288"/>
            <a:ext cx="3508165" cy="1350643"/>
          </a:xfrm>
          <a:prstGeom prst="rect">
            <a:avLst/>
          </a:prstGeom>
        </p:spPr>
      </p:pic>
      <p:pic>
        <p:nvPicPr>
          <p:cNvPr id="175" name="Picture 174"/>
          <p:cNvPicPr/>
          <p:nvPr/>
        </p:nvPicPr>
        <p:blipFill>
          <a:blip r:embed="rId5"/>
          <a:stretch/>
        </p:blipFill>
        <p:spPr>
          <a:xfrm>
            <a:off x="1132594" y="2466315"/>
            <a:ext cx="4009561" cy="1965836"/>
          </a:xfrm>
          <a:prstGeom prst="rect">
            <a:avLst/>
          </a:prstGeom>
        </p:spPr>
      </p:pic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041C67D0-A496-4B86-BF61-263FF9EFD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Right Triangle 12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780700" y="1188637"/>
            <a:ext cx="5327272" cy="1642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0" strike="noStrike" spc="-1"/>
              <a:t>JSON APIs</a:t>
            </a: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780700" y="3086514"/>
            <a:ext cx="4617334" cy="1929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1900" b="0" strike="noStrike" spc="-1" dirty="0" err="1"/>
              <a:t>Αν</a:t>
            </a:r>
            <a:r>
              <a:rPr lang="en-US" sz="1900" b="0" strike="noStrike" spc="-1" dirty="0"/>
              <a:t> επ</a:t>
            </a:r>
            <a:r>
              <a:rPr lang="en-US" sz="1900" b="0" strike="noStrike" spc="-1" dirty="0" err="1"/>
              <a:t>ιστρέψουμε</a:t>
            </a:r>
            <a:r>
              <a:rPr lang="en-US" sz="1900" b="0" strike="noStrike" spc="-1" dirty="0"/>
              <a:t> π</a:t>
            </a:r>
            <a:r>
              <a:rPr lang="en-US" sz="1900" b="0" strike="noStrike" spc="-1" dirty="0" err="1"/>
              <a:t>ληροφορίες</a:t>
            </a:r>
            <a:r>
              <a:rPr lang="en-US" sz="1900" b="0" strike="noStrike" spc="-1" dirty="0"/>
              <a:t> </a:t>
            </a:r>
            <a:r>
              <a:rPr lang="en-US" sz="1900" b="0" strike="noStrike" spc="-1" dirty="0" err="1"/>
              <a:t>σε</a:t>
            </a:r>
            <a:r>
              <a:rPr lang="en-US" sz="1900" b="0" strike="noStrike" spc="-1" dirty="0"/>
              <a:t> </a:t>
            </a:r>
            <a:r>
              <a:rPr lang="en-US" sz="1900" b="0" strike="noStrike" spc="-1" dirty="0" err="1"/>
              <a:t>τύ</a:t>
            </a:r>
            <a:r>
              <a:rPr lang="en-US" sz="1900" b="0" strike="noStrike" spc="-1" dirty="0"/>
              <a:t>πο δεδομένων dictionary, τότε θα μετατραπούν σε JSON response. </a:t>
            </a:r>
            <a:r>
              <a:rPr lang="en-US" sz="1900" b="0" strike="noStrike" spc="-1" dirty="0" err="1"/>
              <a:t>Αν</a:t>
            </a:r>
            <a:r>
              <a:rPr lang="en-US" sz="1900" b="0" strike="noStrike" spc="-1" dirty="0"/>
              <a:t> </a:t>
            </a:r>
            <a:r>
              <a:rPr lang="en-US" sz="1900" b="0" strike="noStrike" spc="-1" dirty="0" err="1"/>
              <a:t>θέλουμε</a:t>
            </a:r>
            <a:r>
              <a:rPr lang="en-US" sz="1900" b="0" strike="noStrike" spc="-1" dirty="0"/>
              <a:t> να πα</a:t>
            </a:r>
            <a:r>
              <a:rPr lang="en-US" sz="1900" b="0" strike="noStrike" spc="-1" dirty="0" err="1"/>
              <a:t>ράξουμε</a:t>
            </a:r>
            <a:r>
              <a:rPr lang="en-US" sz="1900" b="0" strike="noStrike" spc="-1" dirty="0"/>
              <a:t> </a:t>
            </a:r>
            <a:r>
              <a:rPr lang="en-US" sz="1900" b="0" strike="noStrike" spc="-1" dirty="0" err="1"/>
              <a:t>json</a:t>
            </a:r>
            <a:r>
              <a:rPr lang="en-US" sz="1900" b="0" strike="noStrike" spc="-1" dirty="0"/>
              <a:t> από </a:t>
            </a:r>
            <a:r>
              <a:rPr lang="en-US" sz="1900" b="0" strike="noStrike" spc="-1" dirty="0" err="1"/>
              <a:t>άλλους</a:t>
            </a:r>
            <a:r>
              <a:rPr lang="en-US" sz="1900" b="0" strike="noStrike" spc="-1" dirty="0"/>
              <a:t> </a:t>
            </a:r>
            <a:r>
              <a:rPr lang="en-US" sz="1900" b="0" strike="noStrike" spc="-1" dirty="0" err="1"/>
              <a:t>τύ</a:t>
            </a:r>
            <a:r>
              <a:rPr lang="en-US" sz="1900" b="0" strike="noStrike" spc="-1" dirty="0"/>
              <a:t>πους δεδομένων μπορούμε να χρησημοπιοίσουμε το function jsonify()</a:t>
            </a:r>
          </a:p>
        </p:txBody>
      </p:sp>
      <p:sp>
        <p:nvSpPr>
          <p:cNvPr id="173" name="PlaceHolder 3"/>
          <p:cNvSpPr>
            <a:spLocks noGrp="1"/>
          </p:cNvSpPr>
          <p:nvPr>
            <p:ph type="sldNum"/>
          </p:nvPr>
        </p:nvSpPr>
        <p:spPr>
          <a:xfrm>
            <a:off x="9683496" y="4892040"/>
            <a:ext cx="1673352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buNone/>
            </a:pPr>
            <a:fld id="{0CA7BF69-B6B7-4253-92A8-9C322BA6B867}" type="slidenum">
              <a:rPr lang="en-US" sz="6600" b="0" strike="noStrike" spc="-1">
                <a:solidFill>
                  <a:srgbClr val="FFFFFF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  <a:buNone/>
              </a:pPr>
              <a:t>17</a:t>
            </a:fld>
            <a:endParaRPr lang="en-US" sz="6600" b="0" strike="noStrike" spc="-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strike="noStrike" spc="-1"/>
              <a:t>Sessions</a:t>
            </a:r>
          </a:p>
        </p:txBody>
      </p:sp>
      <p:sp>
        <p:nvSpPr>
          <p:cNvPr id="1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strike="noStrike" spc="-1" dirty="0"/>
              <a:t>Μπ</a:t>
            </a:r>
            <a:r>
              <a:rPr lang="en-US" sz="2200" b="0" strike="noStrike" spc="-1" dirty="0" err="1"/>
              <a:t>ορούμε</a:t>
            </a:r>
            <a:r>
              <a:rPr lang="en-US" sz="2200" b="0" strike="noStrike" spc="-1" dirty="0"/>
              <a:t> να </a:t>
            </a:r>
            <a:r>
              <a:rPr lang="en-US" sz="2200" b="0" strike="noStrike" spc="-1" dirty="0" err="1"/>
              <a:t>χρησ</a:t>
            </a:r>
            <a:r>
              <a:rPr lang="el-GR" sz="2200" spc="-1" dirty="0"/>
              <a:t>ι</a:t>
            </a:r>
            <a:r>
              <a:rPr lang="en-US" sz="2200" b="0" strike="noStrike" spc="-1" dirty="0" err="1"/>
              <a:t>μο</a:t>
            </a:r>
            <a:r>
              <a:rPr lang="en-US" sz="2200" b="0" strike="noStrike" spc="-1" dirty="0"/>
              <a:t>ποιήσουμε sessions για να φ</a:t>
            </a:r>
            <a:r>
              <a:rPr lang="el-GR" sz="2200" b="0" strike="noStrike" spc="-1" dirty="0"/>
              <a:t>υ</a:t>
            </a:r>
            <a:r>
              <a:rPr lang="en-US" sz="2200" b="0" strike="noStrike" spc="-1" dirty="0" err="1"/>
              <a:t>λάξουμε</a:t>
            </a:r>
            <a:r>
              <a:rPr lang="en-US" sz="2200" b="0" strike="noStrike" spc="-1" dirty="0"/>
              <a:t> πληροφορίες εν</a:t>
            </a:r>
            <a:r>
              <a:rPr lang="el-GR" sz="2200" b="0" strike="noStrike" spc="-1" dirty="0"/>
              <a:t>ό</a:t>
            </a:r>
            <a:r>
              <a:rPr lang="en-US" sz="2200" b="0" strike="noStrike" spc="-1" dirty="0"/>
              <a:t>ς </a:t>
            </a:r>
            <a:r>
              <a:rPr lang="en-US" sz="2200" b="0" strike="noStrike" spc="-1" dirty="0" err="1"/>
              <a:t>χρήστη</a:t>
            </a:r>
            <a:r>
              <a:rPr lang="en-US" sz="2200" b="0" strike="noStrike" spc="-1" dirty="0"/>
              <a:t>. </a:t>
            </a:r>
            <a:endParaRPr lang="el-GR" sz="22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strike="noStrike" spc="-1" dirty="0" err="1"/>
              <a:t>Είν</a:t>
            </a:r>
            <a:r>
              <a:rPr lang="en-US" sz="2200" b="0" strike="noStrike" spc="-1" dirty="0"/>
              <a:t>αι υλοποι</a:t>
            </a:r>
            <a:r>
              <a:rPr lang="el-GR" sz="2200" b="0" strike="noStrike" spc="-1" dirty="0"/>
              <a:t>η</a:t>
            </a:r>
            <a:r>
              <a:rPr lang="en-US" sz="2200" b="0" strike="noStrike" spc="-1" dirty="0" err="1"/>
              <a:t>μένες</a:t>
            </a:r>
            <a:r>
              <a:rPr lang="en-US" sz="2200" b="0" strike="noStrike" spc="-1" dirty="0"/>
              <a:t> με βάση τα cookies με τέτοιο τρόπο που αφήνει τον χρήστη να δει τις πληροφορίες αυτές αλλά όχι να τις αλλάξει (cryptographic signing)</a:t>
            </a:r>
          </a:p>
        </p:txBody>
      </p:sp>
      <p:pic>
        <p:nvPicPr>
          <p:cNvPr id="181" name="Picture 180"/>
          <p:cNvPicPr/>
          <p:nvPr/>
        </p:nvPicPr>
        <p:blipFill>
          <a:blip r:embed="rId3"/>
          <a:stretch/>
        </p:blipFill>
        <p:spPr>
          <a:xfrm>
            <a:off x="7604286" y="329183"/>
            <a:ext cx="4243589" cy="4178728"/>
          </a:xfrm>
          <a:prstGeom prst="rect">
            <a:avLst/>
          </a:prstGeom>
        </p:spPr>
      </p:pic>
      <p:pic>
        <p:nvPicPr>
          <p:cNvPr id="179" name="Picture 8" descr="http://www.ucy.ac.cy/branding/documents/logo/DepartmentsAndUnitsLogo/FacultyOfPureAndAppliedSciences/ComputerScience/Department_of_Computer_Science_en.jpg"/>
          <p:cNvPicPr/>
          <p:nvPr/>
        </p:nvPicPr>
        <p:blipFill>
          <a:blip r:embed="rId4"/>
          <a:stretch/>
        </p:blipFill>
        <p:spPr>
          <a:xfrm>
            <a:off x="7863840" y="4681288"/>
            <a:ext cx="3995928" cy="1538432"/>
          </a:xfrm>
          <a:prstGeom prst="rect">
            <a:avLst/>
          </a:prstGeom>
        </p:spPr>
      </p:pic>
      <p:sp>
        <p:nvSpPr>
          <p:cNvPr id="178" name="PlaceHolder 2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buNone/>
            </a:pPr>
            <a:fld id="{F50E615F-182A-4683-9E3E-7943280FFAD2}" type="slidenum">
              <a:rPr lang="en-US" sz="1200" b="0" strike="noStrike" spc="-1">
                <a:solidFill>
                  <a:schemeClr val="tx1">
                    <a:tint val="75000"/>
                  </a:schemeClr>
                </a:solidFill>
              </a:rPr>
              <a:pPr algn="r">
                <a:spcAft>
                  <a:spcPts val="600"/>
                </a:spcAft>
                <a:buNone/>
              </a:pPr>
              <a:t>18</a:t>
            </a:fld>
            <a:endParaRPr lang="en-US" sz="1200" b="0" strike="noStrike" spc="-1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Συμπεράσματα Υλοποίησης</a:t>
            </a: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 dirty="0" err="1"/>
              <a:t>Υλο</a:t>
            </a:r>
            <a:r>
              <a:rPr lang="en-US" sz="2400" b="0" strike="noStrike" spc="-1" dirty="0"/>
              <a:t>ποιήσαμε ένα απλό file sharing web app, όπου κάποιος μπορεί να ανεβάσει ένα αρχείο και να πάρει πίσω ένα url που δείχνει στο ανεβασμένο αρχείο.</a:t>
            </a: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l-GR" sz="2400" b="0" strike="noStrike" spc="-1" dirty="0"/>
              <a:t>Η εκμάθηση </a:t>
            </a:r>
            <a:r>
              <a:rPr lang="en-US" sz="2400" b="0" strike="noStrike" spc="-1" dirty="0" err="1"/>
              <a:t>του</a:t>
            </a:r>
            <a:r>
              <a:rPr lang="en-US" sz="2400" b="0" strike="noStrike" spc="-1" dirty="0"/>
              <a:t> </a:t>
            </a:r>
            <a:r>
              <a:rPr lang="en-US" sz="2400" b="0" strike="noStrike" spc="-1" dirty="0" err="1"/>
              <a:t>εργ</a:t>
            </a:r>
            <a:r>
              <a:rPr lang="en-US" sz="2400" b="0" strike="noStrike" spc="-1" dirty="0"/>
              <a:t>αλείου</a:t>
            </a:r>
            <a:r>
              <a:rPr lang="el-GR" sz="2400" b="0" strike="noStrike" spc="-1" dirty="0"/>
              <a:t> ήταν αρκετά εύκολη</a:t>
            </a:r>
            <a:r>
              <a:rPr lang="en-US" sz="2400" b="0" strike="noStrike" spc="-1" dirty="0"/>
              <a:t>. </a:t>
            </a:r>
            <a:endParaRPr lang="el-GR" sz="2400" b="0" strike="noStrike" spc="-1" dirty="0"/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l-GR" sz="2400" b="0" strike="noStrike" spc="-1" dirty="0"/>
              <a:t>Κ</a:t>
            </a:r>
            <a:r>
              <a:rPr lang="en-US" sz="2400" b="0" strike="noStrike" spc="-1" dirty="0"/>
              <a:t>ατα</a:t>
            </a:r>
            <a:r>
              <a:rPr lang="en-US" sz="2400" b="0" strike="noStrike" spc="-1" dirty="0" err="1"/>
              <a:t>φέρ</a:t>
            </a:r>
            <a:r>
              <a:rPr lang="en-US" sz="2400" b="0" strike="noStrike" spc="-1" dirty="0"/>
              <a:t>αμε να κτίσουμε το πρόγραμμα μας πολύ γρήγορα δίχως καμία δυσκολία. </a:t>
            </a:r>
            <a:endParaRPr lang="el-GR" sz="2400" b="0" strike="noStrike" spc="-1" dirty="0"/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 dirty="0"/>
              <a:t>Η </a:t>
            </a:r>
            <a:r>
              <a:rPr lang="en-US" sz="2400" b="0" strike="noStrike" spc="-1" dirty="0" err="1"/>
              <a:t>τεμκμηρίωση</a:t>
            </a:r>
            <a:r>
              <a:rPr lang="en-US" sz="2400" b="0" strike="noStrike" spc="-1" dirty="0"/>
              <a:t> </a:t>
            </a:r>
            <a:r>
              <a:rPr lang="en-US" sz="2400" b="0" strike="noStrike" spc="-1" dirty="0" err="1"/>
              <a:t>ήτ</a:t>
            </a:r>
            <a:r>
              <a:rPr lang="en-US" sz="2400" b="0" strike="noStrike" spc="-1" dirty="0"/>
              <a:t>αν άψογη.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8D8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E3A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5" name="Picture 8" descr="http://www.ucy.ac.cy/branding/documents/logo/DepartmentsAndUnitsLogo/FacultyOfPureAndAppliedSciences/ComputerScience/Department_of_Computer_Science_en.jpg"/>
          <p:cNvPicPr/>
          <p:nvPr/>
        </p:nvPicPr>
        <p:blipFill>
          <a:blip r:embed="rId3"/>
          <a:stretch/>
        </p:blipFill>
        <p:spPr>
          <a:xfrm>
            <a:off x="9254442" y="3147548"/>
            <a:ext cx="1462088" cy="562904"/>
          </a:xfrm>
          <a:prstGeom prst="rect">
            <a:avLst/>
          </a:prstGeom>
        </p:spPr>
      </p:pic>
      <p:sp>
        <p:nvSpPr>
          <p:cNvPr id="184" name="PlaceHolder 3"/>
          <p:cNvSpPr>
            <a:spLocks noGrp="1"/>
          </p:cNvSpPr>
          <p:nvPr>
            <p:ph type="sldNum"/>
          </p:nvPr>
        </p:nvSpPr>
        <p:spPr>
          <a:xfrm>
            <a:off x="10341428" y="6356350"/>
            <a:ext cx="101237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buNone/>
            </a:pPr>
            <a:fld id="{EC88D092-1F11-46B0-8CA4-B373094B2A4C}" type="slidenum">
              <a:rPr lang="en-US" sz="1200" b="0" strike="noStrike" spc="-1">
                <a:solidFill>
                  <a:srgbClr val="FFFFFF"/>
                </a:solidFill>
              </a:rPr>
              <a:pPr algn="r">
                <a:spcAft>
                  <a:spcPts val="600"/>
                </a:spcAft>
                <a:buNone/>
              </a:pPr>
              <a:t>19</a:t>
            </a:fld>
            <a:endParaRPr lang="en-US" sz="1200" b="0" strike="noStrike" spc="-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strike="noStrike" kern="1200" spc="-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Ιστορική</a:t>
            </a:r>
            <a:r>
              <a:rPr lang="en-US" sz="4000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0" strike="noStrike" kern="1200" spc="-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Αν</a:t>
            </a:r>
            <a:r>
              <a:rPr lang="en-US" sz="4000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αδρομή</a:t>
            </a: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965200" y="2470248"/>
            <a:ext cx="4048344" cy="353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32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1900" b="0" strike="noStrike" spc="-1" dirty="0"/>
              <a:t>Armin </a:t>
            </a:r>
            <a:r>
              <a:rPr lang="en-US" sz="1900" b="0" strike="noStrike" spc="-1" dirty="0" err="1"/>
              <a:t>Ronacher</a:t>
            </a:r>
            <a:endParaRPr lang="en-US" sz="1900" b="0" strike="noStrike" spc="-1" dirty="0"/>
          </a:p>
          <a:p>
            <a:pPr marL="432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1900" b="0" strike="noStrike" spc="-1" dirty="0"/>
              <a:t>Απ</a:t>
            </a:r>
            <a:r>
              <a:rPr lang="en-US" sz="1900" b="0" strike="noStrike" spc="-1" dirty="0" err="1"/>
              <a:t>ρίλης</a:t>
            </a:r>
            <a:r>
              <a:rPr lang="en-US" sz="1900" b="0" strike="noStrike" spc="-1" dirty="0"/>
              <a:t> 1, 2010</a:t>
            </a:r>
          </a:p>
          <a:p>
            <a:pPr marL="432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1900" b="0" strike="noStrike" spc="-1" dirty="0" err="1"/>
              <a:t>Δημιουργήθηκε</a:t>
            </a:r>
            <a:r>
              <a:rPr lang="en-US" sz="1900" b="0" strike="noStrike" spc="-1" dirty="0"/>
              <a:t> </a:t>
            </a:r>
            <a:r>
              <a:rPr lang="en-US" sz="1900" b="0" strike="noStrike" spc="-1" dirty="0" err="1"/>
              <a:t>ως</a:t>
            </a:r>
            <a:r>
              <a:rPr lang="en-US" sz="1900" b="0" strike="noStrike" spc="-1" dirty="0"/>
              <a:t> α</a:t>
            </a:r>
            <a:r>
              <a:rPr lang="en-US" sz="1900" b="0" strike="noStrike" spc="-1" dirty="0" err="1"/>
              <a:t>στείο</a:t>
            </a:r>
            <a:r>
              <a:rPr lang="en-US" sz="1900" b="0" strike="noStrike" spc="-1" dirty="0"/>
              <a:t> </a:t>
            </a:r>
            <a:r>
              <a:rPr lang="en-US" sz="1900" b="0" strike="noStrike" spc="-1" dirty="0" err="1"/>
              <a:t>γι</a:t>
            </a:r>
            <a:r>
              <a:rPr lang="en-US" sz="1900" b="0" strike="noStrike" spc="-1" dirty="0"/>
              <a:t>α την 1η του Απρίλη​​​​​​</a:t>
            </a:r>
          </a:p>
          <a:p>
            <a:pPr marL="432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1900" b="0" strike="noStrike" spc="-1" dirty="0" err="1"/>
              <a:t>Ψηφίστηκε</a:t>
            </a:r>
            <a:r>
              <a:rPr lang="en-US" sz="1900" b="0" strike="noStrike" spc="-1" dirty="0"/>
              <a:t> </a:t>
            </a:r>
            <a:r>
              <a:rPr lang="en-US" sz="1900" b="0" strike="noStrike" spc="-1" dirty="0" err="1"/>
              <a:t>ως</a:t>
            </a:r>
            <a:r>
              <a:rPr lang="en-US" sz="1900" b="0" strike="noStrike" spc="-1" dirty="0"/>
              <a:t> </a:t>
            </a:r>
            <a:r>
              <a:rPr lang="en-US" sz="1900" b="0" strike="noStrike" spc="-1" dirty="0" err="1"/>
              <a:t>το</a:t>
            </a:r>
            <a:r>
              <a:rPr lang="en-US" sz="1900" b="0" strike="noStrike" spc="-1" dirty="0"/>
              <a:t> π</a:t>
            </a:r>
            <a:r>
              <a:rPr lang="en-US" sz="1900" b="0" strike="noStrike" spc="-1" dirty="0" err="1"/>
              <a:t>ιο</a:t>
            </a:r>
            <a:r>
              <a:rPr lang="en-US" sz="1900" b="0" strike="noStrike" spc="-1" dirty="0"/>
              <a:t> </a:t>
            </a:r>
            <a:r>
              <a:rPr lang="en-US" sz="1900" b="0" strike="noStrike" spc="-1" dirty="0" err="1"/>
              <a:t>δημοφιλές</a:t>
            </a:r>
            <a:r>
              <a:rPr lang="en-US" sz="1900" b="0" strike="noStrike" spc="-1" dirty="0"/>
              <a:t> web framework </a:t>
            </a:r>
            <a:r>
              <a:rPr lang="en-US" sz="1900" b="0" strike="noStrike" spc="-1" dirty="0" err="1"/>
              <a:t>το</a:t>
            </a:r>
            <a:r>
              <a:rPr lang="en-US" sz="1900" b="0" strike="noStrike" spc="-1" dirty="0"/>
              <a:t> 2018</a:t>
            </a:r>
          </a:p>
          <a:p>
            <a:pPr marL="432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1900" b="0" strike="noStrike" spc="-1" dirty="0"/>
          </a:p>
          <a:p>
            <a:pPr marL="432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1900" b="0" strike="noStrike" spc="-1" dirty="0" err="1"/>
              <a:t>Εν</a:t>
            </a:r>
            <a:r>
              <a:rPr lang="en-US" sz="1900" b="0" strike="noStrike" spc="-1" dirty="0"/>
              <a:t>αλακτίκες επιλογές: Django, Web2Py, Bootle, CherryPy</a:t>
            </a: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6" name="Picture 8" descr="http://www.ucy.ac.cy/branding/documents/logo/DepartmentsAndUnitsLogo/FacultyOfPureAndAppliedSciences/ComputerScience/Department_of_Computer_Science_en.jpg"/>
          <p:cNvPicPr/>
          <p:nvPr/>
        </p:nvPicPr>
        <p:blipFill>
          <a:blip r:embed="rId3"/>
          <a:stretch/>
        </p:blipFill>
        <p:spPr>
          <a:xfrm>
            <a:off x="7535330" y="3094800"/>
            <a:ext cx="3217333" cy="123867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Στατιστικά Υλοποίησης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0B94AC29-1046-41F8-9D51-9414CA24CFD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88" name="Picture 8" descr="http://www.ucy.ac.cy/branding/documents/logo/DepartmentsAndUnitsLogo/FacultyOfPureAndAppliedSciences/ComputerScience/Department_of_Computer_Science_en.jpg"/>
          <p:cNvPicPr/>
          <p:nvPr/>
        </p:nvPicPr>
        <p:blipFill>
          <a:blip r:embed="rId3"/>
          <a:stretch/>
        </p:blipFill>
        <p:spPr>
          <a:xfrm>
            <a:off x="0" y="0"/>
            <a:ext cx="2675880" cy="1029960"/>
          </a:xfrm>
          <a:prstGeom prst="rect">
            <a:avLst/>
          </a:prstGeom>
          <a:ln w="0">
            <a:noFill/>
          </a:ln>
        </p:spPr>
      </p:pic>
      <p:sp>
        <p:nvSpPr>
          <p:cNvPr id="189" name="TextBox 188"/>
          <p:cNvSpPr txBox="1"/>
          <p:nvPr/>
        </p:nvSpPr>
        <p:spPr>
          <a:xfrm>
            <a:off x="457200" y="1600200"/>
            <a:ext cx="116586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>
                <a:latin typeface="Arial"/>
              </a:rPr>
              <a:t>28 </a:t>
            </a:r>
            <a:r>
              <a:rPr lang="en-US" sz="1800" b="0" strike="noStrike" spc="-1" dirty="0" err="1">
                <a:latin typeface="Arial"/>
              </a:rPr>
              <a:t>γρ</a:t>
            </a:r>
            <a:r>
              <a:rPr lang="en-US" sz="1800" b="0" strike="noStrike" spc="-1" dirty="0">
                <a:latin typeface="Arial"/>
              </a:rPr>
              <a:t>αμμές python, και 11 γραμμές html</a:t>
            </a:r>
          </a:p>
          <a:p>
            <a:r>
              <a:rPr lang="en-US" sz="1800" b="0" strike="noStrike" spc="-1" dirty="0">
                <a:latin typeface="Arial"/>
              </a:rPr>
              <a:t>1 </a:t>
            </a:r>
            <a:r>
              <a:rPr lang="en-US" sz="1800" b="0" strike="noStrike" spc="-1" dirty="0" err="1">
                <a:latin typeface="Arial"/>
              </a:rPr>
              <a:t>ώρ</a:t>
            </a:r>
            <a:r>
              <a:rPr lang="en-US" sz="1800" b="0" strike="noStrike" spc="-1" dirty="0">
                <a:latin typeface="Arial"/>
              </a:rPr>
              <a:t>α</a:t>
            </a:r>
            <a:r>
              <a:rPr lang="el-GR" sz="1800" b="0" strike="noStrike" spc="-1" dirty="0">
                <a:latin typeface="Arial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90" name="Picture 189"/>
          <p:cNvPicPr/>
          <p:nvPr/>
        </p:nvPicPr>
        <p:blipFill>
          <a:blip r:embed="rId4"/>
          <a:stretch/>
        </p:blipFill>
        <p:spPr>
          <a:xfrm>
            <a:off x="648000" y="2286000"/>
            <a:ext cx="2552400" cy="952200"/>
          </a:xfrm>
          <a:prstGeom prst="rect">
            <a:avLst/>
          </a:prstGeom>
          <a:ln w="0">
            <a:noFill/>
          </a:ln>
        </p:spPr>
      </p:pic>
      <p:pic>
        <p:nvPicPr>
          <p:cNvPr id="191" name="Picture 190"/>
          <p:cNvPicPr/>
          <p:nvPr/>
        </p:nvPicPr>
        <p:blipFill>
          <a:blip r:embed="rId5"/>
          <a:stretch/>
        </p:blipFill>
        <p:spPr>
          <a:xfrm>
            <a:off x="685800" y="3619800"/>
            <a:ext cx="2028600" cy="1180800"/>
          </a:xfrm>
          <a:prstGeom prst="rect">
            <a:avLst/>
          </a:prstGeom>
          <a:ln w="0">
            <a:noFill/>
          </a:ln>
        </p:spPr>
      </p:pic>
      <p:pic>
        <p:nvPicPr>
          <p:cNvPr id="192" name="Picture 191"/>
          <p:cNvPicPr/>
          <p:nvPr/>
        </p:nvPicPr>
        <p:blipFill>
          <a:blip r:embed="rId6"/>
          <a:stretch/>
        </p:blipFill>
        <p:spPr>
          <a:xfrm>
            <a:off x="685800" y="5077080"/>
            <a:ext cx="4590720" cy="409320"/>
          </a:xfrm>
          <a:prstGeom prst="rect">
            <a:avLst/>
          </a:prstGeom>
          <a:ln w="0">
            <a:noFill/>
          </a:ln>
        </p:spPr>
      </p:pic>
      <p:pic>
        <p:nvPicPr>
          <p:cNvPr id="193" name="Picture 192"/>
          <p:cNvPicPr/>
          <p:nvPr/>
        </p:nvPicPr>
        <p:blipFill>
          <a:blip r:embed="rId7"/>
          <a:stretch/>
        </p:blipFill>
        <p:spPr>
          <a:xfrm>
            <a:off x="5715000" y="2610360"/>
            <a:ext cx="5819400" cy="590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6570CC06-DB21-401C-BCF8-AAC5FF550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40080" y="640080"/>
            <a:ext cx="3566160" cy="358033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r>
              <a:rPr lang="en-US" sz="5400" b="0" strike="noStrike" spc="-1"/>
              <a:t>Κυριότερα Κομμάτια Κώδικα</a:t>
            </a:r>
          </a:p>
        </p:txBody>
      </p:sp>
      <p:pic>
        <p:nvPicPr>
          <p:cNvPr id="197" name="Picture 196"/>
          <p:cNvPicPr/>
          <p:nvPr/>
        </p:nvPicPr>
        <p:blipFill>
          <a:blip r:embed="rId3"/>
          <a:stretch/>
        </p:blipFill>
        <p:spPr>
          <a:xfrm>
            <a:off x="4741460" y="136800"/>
            <a:ext cx="4715318" cy="4995918"/>
          </a:xfrm>
          <a:prstGeom prst="rect">
            <a:avLst/>
          </a:prstGeom>
          <a:ln w="0">
            <a:noFill/>
          </a:ln>
        </p:spPr>
      </p:pic>
      <p:sp>
        <p:nvSpPr>
          <p:cNvPr id="195" name="PlaceHolder 2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9DC7252C-8B4B-440E-9C5B-6136724ACF2C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96" name="Picture 8" descr="http://www.ucy.ac.cy/branding/documents/logo/DepartmentsAndUnitsLogo/FacultyOfPureAndAppliedSciences/ComputerScience/Department_of_Computer_Science_en.jpg"/>
          <p:cNvPicPr/>
          <p:nvPr/>
        </p:nvPicPr>
        <p:blipFill>
          <a:blip r:embed="rId4"/>
          <a:stretch/>
        </p:blipFill>
        <p:spPr>
          <a:xfrm>
            <a:off x="640080" y="136800"/>
            <a:ext cx="2670048" cy="1323685"/>
          </a:xfrm>
          <a:prstGeom prst="rect">
            <a:avLst/>
          </a:prstGeom>
          <a:ln w="0">
            <a:noFill/>
          </a:ln>
        </p:spPr>
      </p:pic>
      <p:sp>
        <p:nvSpPr>
          <p:cNvPr id="142" name="sketch line">
            <a:extLst>
              <a:ext uri="{FF2B5EF4-FFF2-40B4-BE49-F238E27FC236}">
                <a16:creationId xmlns:a16="http://schemas.microsoft.com/office/drawing/2014/main" id="{15B998FC-4B98-4A07-B159-9E629180A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4409267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8" name="Picture 197"/>
          <p:cNvPicPr/>
          <p:nvPr/>
        </p:nvPicPr>
        <p:blipFill>
          <a:blip r:embed="rId5"/>
          <a:stretch/>
        </p:blipFill>
        <p:spPr>
          <a:xfrm>
            <a:off x="640080" y="5238610"/>
            <a:ext cx="3300984" cy="979310"/>
          </a:xfrm>
          <a:prstGeom prst="rect">
            <a:avLst/>
          </a:prstGeom>
          <a:ln w="0">
            <a:noFill/>
          </a:ln>
        </p:spPr>
      </p:pic>
      <p:pic>
        <p:nvPicPr>
          <p:cNvPr id="199" name="Picture 198"/>
          <p:cNvPicPr/>
          <p:nvPr/>
        </p:nvPicPr>
        <p:blipFill>
          <a:blip r:embed="rId6"/>
          <a:stretch/>
        </p:blipFill>
        <p:spPr>
          <a:xfrm>
            <a:off x="4741459" y="5397387"/>
            <a:ext cx="4715317" cy="114147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Συμπεράσματα</a:t>
            </a: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/>
          </a:p>
          <a:p>
            <a:pPr marL="457200">
              <a:spcBef>
                <a:spcPts val="100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sz="2400" b="0" strike="noStrike" spc="-1" dirty="0" err="1"/>
              <a:t>Έυκολο</a:t>
            </a:r>
            <a:r>
              <a:rPr lang="en-US" sz="2400" b="0" strike="noStrike" spc="-1" dirty="0"/>
              <a:t> </a:t>
            </a:r>
            <a:r>
              <a:rPr lang="en-US" sz="2400" b="0" strike="noStrike" spc="-1" dirty="0" err="1"/>
              <a:t>στην</a:t>
            </a:r>
            <a:r>
              <a:rPr lang="en-US" sz="2400" b="0" strike="noStrike" spc="-1" dirty="0"/>
              <a:t> </a:t>
            </a:r>
            <a:r>
              <a:rPr lang="en-US" sz="2400" b="0" strike="noStrike" spc="-1" dirty="0" err="1"/>
              <a:t>χρήση</a:t>
            </a:r>
            <a:r>
              <a:rPr lang="en-US" sz="2400" b="0" strike="noStrike" spc="-1" dirty="0"/>
              <a:t> και </a:t>
            </a:r>
            <a:r>
              <a:rPr lang="en-US" sz="2400" b="0" strike="noStrike" spc="-1" dirty="0" err="1"/>
              <a:t>εκμάθηση</a:t>
            </a:r>
            <a:r>
              <a:rPr lang="en-US" sz="2400" b="0" strike="noStrike" spc="-1" dirty="0"/>
              <a:t> </a:t>
            </a:r>
            <a:r>
              <a:rPr lang="en-US" sz="2400" b="0" strike="noStrike" spc="-1" dirty="0" err="1"/>
              <a:t>του</a:t>
            </a:r>
            <a:r>
              <a:rPr lang="en-US" sz="2400" b="0" strike="noStrike" spc="-1" dirty="0"/>
              <a:t> framework</a:t>
            </a:r>
          </a:p>
          <a:p>
            <a:pPr marL="457200">
              <a:spcBef>
                <a:spcPts val="100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sz="2400" b="0" strike="noStrike" spc="-1" dirty="0" err="1"/>
              <a:t>Γρήγορη</a:t>
            </a:r>
            <a:r>
              <a:rPr lang="en-US" sz="2400" b="0" strike="noStrike" spc="-1" dirty="0"/>
              <a:t> η </a:t>
            </a:r>
            <a:r>
              <a:rPr lang="en-US" sz="2400" b="0" strike="noStrike" spc="-1" dirty="0" err="1"/>
              <a:t>υλο</a:t>
            </a:r>
            <a:r>
              <a:rPr lang="en-US" sz="2400" b="0" strike="noStrike" spc="-1" dirty="0"/>
              <a:t>ποίηση για μικρά προγράμματα</a:t>
            </a:r>
          </a:p>
          <a:p>
            <a:pPr marL="457200">
              <a:spcBef>
                <a:spcPts val="100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sz="2400" b="0" strike="noStrike" spc="-1" dirty="0" err="1"/>
              <a:t>Μεγάλη</a:t>
            </a:r>
            <a:r>
              <a:rPr lang="en-US" sz="2400" b="0" strike="noStrike" spc="-1" dirty="0"/>
              <a:t> π</a:t>
            </a:r>
            <a:r>
              <a:rPr lang="en-US" sz="2400" b="0" strike="noStrike" spc="-1" dirty="0" err="1"/>
              <a:t>οικιλί</a:t>
            </a:r>
            <a:r>
              <a:rPr lang="en-US" sz="2400" b="0" strike="noStrike" spc="-1" dirty="0"/>
              <a:t>α από extensions και libraries</a:t>
            </a:r>
          </a:p>
          <a:p>
            <a:pPr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8D8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E3A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2" name="Picture 8" descr="http://www.ucy.ac.cy/branding/documents/logo/DepartmentsAndUnitsLogo/FacultyOfPureAndAppliedSciences/ComputerScience/Department_of_Computer_Science_en.jpg"/>
          <p:cNvPicPr/>
          <p:nvPr/>
        </p:nvPicPr>
        <p:blipFill>
          <a:blip r:embed="rId3"/>
          <a:stretch/>
        </p:blipFill>
        <p:spPr>
          <a:xfrm>
            <a:off x="9254442" y="3147548"/>
            <a:ext cx="1462088" cy="56290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strike="noStrike" kern="1200" spc="-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Βι</a:t>
            </a:r>
            <a:r>
              <a:rPr lang="en-US" sz="4000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βλιογραφία</a:t>
            </a: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965200" y="2470248"/>
            <a:ext cx="4048344" cy="353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1"/>
              </a:spcBef>
            </a:pPr>
            <a:r>
              <a:rPr lang="en-US" sz="2400" b="0" u="sng" strike="noStrike" spc="-1" dirty="0">
                <a:uFillTx/>
              </a:rPr>
              <a:t>https://flask.palletsprojects.com/en/2.1.x/</a:t>
            </a:r>
            <a:endParaRPr lang="en-US" sz="2400" b="0" strike="noStrike" spc="-1" dirty="0"/>
          </a:p>
          <a:p>
            <a:pPr>
              <a:spcBef>
                <a:spcPts val="1001"/>
              </a:spcBef>
            </a:pPr>
            <a:r>
              <a:rPr lang="en-US" sz="2400" b="0" u="sng" strike="noStrike" spc="-1" dirty="0">
                <a:uFillTx/>
                <a:hlinkClick r:id="rId2"/>
              </a:rPr>
              <a:t>https://en.wikipedia.org/wiki/Flask_%28web_framework%29</a:t>
            </a:r>
            <a:endParaRPr lang="en-US" sz="2400" b="0" strike="noStrike" spc="-1" dirty="0"/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 dirty="0"/>
              <a:t>https://careerfoundry.com/en/blog/web-development/what-is-flask/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6" name="Picture 8" descr="http://www.ucy.ac.cy/branding/documents/logo/DepartmentsAndUnitsLogo/FacultyOfPureAndAppliedSciences/ComputerScience/Department_of_Computer_Science_en.jpg"/>
          <p:cNvPicPr/>
          <p:nvPr/>
        </p:nvPicPr>
        <p:blipFill>
          <a:blip r:embed="rId3"/>
          <a:stretch/>
        </p:blipFill>
        <p:spPr>
          <a:xfrm>
            <a:off x="7535330" y="3094800"/>
            <a:ext cx="3217333" cy="1238673"/>
          </a:xfrm>
          <a:prstGeom prst="rect">
            <a:avLst/>
          </a:prstGeom>
        </p:spPr>
      </p:pic>
      <p:sp>
        <p:nvSpPr>
          <p:cNvPr id="205" name="PlaceHolder 3"/>
          <p:cNvSpPr>
            <a:spLocks noGrp="1"/>
          </p:cNvSpPr>
          <p:nvPr>
            <p:ph type="sldNum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buNone/>
            </a:pPr>
            <a:fld id="{50452996-9ECF-4668-911D-9F88B719ECC9}" type="slidenum">
              <a:rPr lang="en-US" sz="1200" b="0" strike="noStrike" spc="-1">
                <a:solidFill>
                  <a:schemeClr val="bg1"/>
                </a:solidFill>
              </a:rPr>
              <a:pPr algn="ctr">
                <a:spcAft>
                  <a:spcPts val="600"/>
                </a:spcAft>
                <a:buNone/>
              </a:pPr>
              <a:t>23</a:t>
            </a:fld>
            <a:endParaRPr lang="en-US" sz="1200" b="0" strike="noStrike" spc="-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Πλεονεκτήματα του Flask</a:t>
            </a: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424904" y="2494450"/>
            <a:ext cx="4053545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 dirty="0"/>
              <a:t> </a:t>
            </a:r>
            <a:r>
              <a:rPr lang="en-US" sz="2400" b="0" strike="noStrike" spc="-1" dirty="0" err="1"/>
              <a:t>Μεγάλη</a:t>
            </a:r>
            <a:r>
              <a:rPr lang="en-US" sz="2400" b="0" strike="noStrike" spc="-1" dirty="0"/>
              <a:t> </a:t>
            </a:r>
            <a:r>
              <a:rPr lang="en-US" sz="2400" b="0" strike="noStrike" spc="-1" dirty="0" err="1"/>
              <a:t>ελ</a:t>
            </a:r>
            <a:r>
              <a:rPr lang="en-US" sz="2400" b="0" strike="noStrike" spc="-1" dirty="0"/>
              <a:t>αστικότητα</a:t>
            </a: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 dirty="0"/>
              <a:t> </a:t>
            </a:r>
            <a:r>
              <a:rPr lang="en-US" sz="2400" b="0" strike="noStrike" spc="-1" dirty="0" err="1"/>
              <a:t>Ελ</a:t>
            </a:r>
            <a:r>
              <a:rPr lang="en-US" sz="2400" b="0" strike="noStrike" spc="-1" dirty="0"/>
              <a:t>αφρύ</a:t>
            </a: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 dirty="0"/>
              <a:t> Κα</a:t>
            </a:r>
            <a:r>
              <a:rPr lang="en-US" sz="2400" b="0" strike="noStrike" spc="-1" dirty="0" err="1"/>
              <a:t>λά</a:t>
            </a:r>
            <a:r>
              <a:rPr lang="en-US" sz="2400" b="0" strike="noStrike" spc="-1" dirty="0"/>
              <a:t> </a:t>
            </a:r>
            <a:r>
              <a:rPr lang="en-US" sz="2400" b="0" strike="noStrike" spc="-1" dirty="0" err="1"/>
              <a:t>τεμηριωμένο</a:t>
            </a:r>
            <a:endParaRPr lang="en-US" sz="2400" b="0" strike="noStrike" spc="-1" dirty="0"/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/>
              <a:t> </a:t>
            </a:r>
            <a:r>
              <a:rPr lang="en-US" sz="2400" b="0" strike="noStrike" spc="-1" dirty="0"/>
              <a:t>Κα</a:t>
            </a:r>
            <a:r>
              <a:rPr lang="en-US" sz="2400" b="0" strike="noStrike" spc="-1" dirty="0" err="1"/>
              <a:t>λά</a:t>
            </a:r>
            <a:r>
              <a:rPr lang="en-US" sz="2400" b="0" strike="noStrike" spc="-1" dirty="0"/>
              <a:t> </a:t>
            </a:r>
            <a:r>
              <a:rPr lang="en-US" sz="2400" b="0" strike="noStrike" spc="-1" dirty="0" err="1"/>
              <a:t>κλιμ</a:t>
            </a:r>
            <a:r>
              <a:rPr lang="en-US" sz="2400" b="0" strike="noStrike" spc="-1" dirty="0"/>
              <a:t>ακωμένο</a:t>
            </a: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/>
              <a:t> </a:t>
            </a:r>
            <a:r>
              <a:rPr lang="en-US" sz="2400" b="0" strike="noStrike" spc="-1" dirty="0" err="1"/>
              <a:t>Εύκολο</a:t>
            </a:r>
            <a:r>
              <a:rPr lang="en-US" sz="2400" b="0" strike="noStrike" spc="-1" dirty="0"/>
              <a:t> </a:t>
            </a:r>
            <a:r>
              <a:rPr lang="en-US" sz="2400" b="0" strike="noStrike" spc="-1" dirty="0" err="1"/>
              <a:t>στην</a:t>
            </a:r>
            <a:r>
              <a:rPr lang="en-US" sz="2400" b="0" strike="noStrike" spc="-1" dirty="0"/>
              <a:t> </a:t>
            </a:r>
            <a:r>
              <a:rPr lang="en-US" sz="2400" b="0" strike="noStrike" spc="-1" dirty="0" err="1"/>
              <a:t>χρήση</a:t>
            </a:r>
            <a:r>
              <a:rPr lang="en-US" sz="2400" b="0" strike="noStrike" spc="-1" dirty="0"/>
              <a:t> και </a:t>
            </a:r>
            <a:r>
              <a:rPr lang="en-US" sz="2400" b="0" strike="noStrike" spc="-1" dirty="0" err="1"/>
              <a:t>εκμάθηση</a:t>
            </a:r>
            <a:endParaRPr lang="en-US" sz="2400" b="0" strike="noStrike" spc="-1" dirty="0"/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/>
              <a:t> </a:t>
            </a:r>
            <a:r>
              <a:rPr lang="en-US" sz="2400" b="0" strike="noStrike" spc="-1" dirty="0" err="1"/>
              <a:t>Άψογο</a:t>
            </a:r>
            <a:r>
              <a:rPr lang="en-US" sz="2400" b="0" strike="noStrike" spc="-1" dirty="0"/>
              <a:t> </a:t>
            </a:r>
            <a:r>
              <a:rPr lang="en-US" sz="2400" b="0" strike="noStrike" spc="-1" dirty="0" err="1"/>
              <a:t>γι</a:t>
            </a:r>
            <a:r>
              <a:rPr lang="en-US" sz="2400" b="0" strike="noStrike" spc="-1" dirty="0"/>
              <a:t>α μικρά προγράμματα</a:t>
            </a:r>
          </a:p>
        </p:txBody>
      </p:sp>
      <p:pic>
        <p:nvPicPr>
          <p:cNvPr id="99" name="Picture 8" descr="http://www.ucy.ac.cy/branding/documents/logo/DepartmentsAndUnitsLogo/FacultyOfPureAndAppliedSciences/ComputerScience/Department_of_Computer_Science_en.jpg"/>
          <p:cNvPicPr/>
          <p:nvPr/>
        </p:nvPicPr>
        <p:blipFill>
          <a:blip r:embed="rId3"/>
          <a:stretch/>
        </p:blipFill>
        <p:spPr>
          <a:xfrm>
            <a:off x="6098892" y="3349599"/>
            <a:ext cx="4802404" cy="18489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strike="noStrike" kern="1200" spc="-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Μειονεκτήμ</a:t>
            </a:r>
            <a:r>
              <a:rPr lang="en-US" sz="4000" b="0" strike="noStrike" kern="1200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ατα του Flask</a:t>
            </a: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424904" y="2494450"/>
            <a:ext cx="4053545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sz="1900" b="0" strike="noStrike" spc="-1" dirty="0" err="1"/>
              <a:t>Έλλειψη</a:t>
            </a:r>
            <a:r>
              <a:rPr lang="en-US" sz="1900" b="0" strike="noStrike" spc="-1" dirty="0"/>
              <a:t> </a:t>
            </a:r>
            <a:r>
              <a:rPr lang="en-US" sz="1900" b="0" strike="noStrike" spc="-1" dirty="0" err="1"/>
              <a:t>εργ</a:t>
            </a:r>
            <a:r>
              <a:rPr lang="en-US" sz="1900" b="0" strike="noStrike" spc="-1" dirty="0"/>
              <a:t>αλείων, αν προσθέσουμε πολλές προεκτάσεις το πρόγραμμα θα γίνει αργό.</a:t>
            </a:r>
          </a:p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sz="1900" b="0" strike="noStrike" spc="-1" dirty="0" err="1"/>
              <a:t>Δύσκολη</a:t>
            </a:r>
            <a:r>
              <a:rPr lang="en-US" sz="1900" b="0" strike="noStrike" spc="-1" dirty="0"/>
              <a:t> η </a:t>
            </a:r>
            <a:r>
              <a:rPr lang="en-US" sz="1900" b="0" strike="noStrike" spc="-1" dirty="0" err="1"/>
              <a:t>εξoικ</a:t>
            </a:r>
            <a:r>
              <a:rPr lang="el-GR" sz="1900" b="0" strike="noStrike" spc="-1" dirty="0"/>
              <a:t>ε</a:t>
            </a:r>
            <a:r>
              <a:rPr lang="en-US" sz="1900" b="0" strike="noStrike" spc="-1" dirty="0" err="1"/>
              <a:t>ίωση</a:t>
            </a:r>
            <a:r>
              <a:rPr lang="en-US" sz="1900" b="0" strike="noStrike" spc="-1" dirty="0"/>
              <a:t> </a:t>
            </a:r>
            <a:r>
              <a:rPr lang="en-US" sz="1900" b="0" strike="noStrike" spc="-1" dirty="0" err="1"/>
              <a:t>με</a:t>
            </a:r>
            <a:r>
              <a:rPr lang="en-US" sz="1900" b="0" strike="noStrike" spc="-1" dirty="0"/>
              <a:t> </a:t>
            </a:r>
            <a:r>
              <a:rPr lang="en-US" sz="1900" b="0" strike="noStrike" spc="-1" dirty="0" err="1"/>
              <a:t>μεγάλ</a:t>
            </a:r>
            <a:r>
              <a:rPr lang="en-US" sz="1900" b="0" strike="noStrike" spc="-1" dirty="0"/>
              <a:t>α Flask προγράμματα.</a:t>
            </a:r>
          </a:p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sz="1900" b="0" strike="noStrike" spc="-1" dirty="0" err="1"/>
              <a:t>Μεγάλες</a:t>
            </a:r>
            <a:r>
              <a:rPr lang="en-US" sz="1900" b="0" strike="noStrike" spc="-1" dirty="0"/>
              <a:t> δαπ</a:t>
            </a:r>
            <a:r>
              <a:rPr lang="en-US" sz="1900" b="0" strike="noStrike" spc="-1" dirty="0" err="1"/>
              <a:t>άνες</a:t>
            </a:r>
            <a:r>
              <a:rPr lang="en-US" sz="1900" b="0" strike="noStrike" spc="-1" dirty="0"/>
              <a:t> </a:t>
            </a:r>
            <a:r>
              <a:rPr lang="en-US" sz="1900" b="0" strike="noStrike" spc="-1" dirty="0" err="1"/>
              <a:t>υλο</a:t>
            </a:r>
            <a:r>
              <a:rPr lang="en-US" sz="1900" b="0" strike="noStrike" spc="-1" dirty="0"/>
              <a:t>ποίησης και συντήρησης.</a:t>
            </a:r>
          </a:p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sz="1900" b="0" strike="noStrike" spc="-1" dirty="0" err="1"/>
              <a:t>Μειωμένη</a:t>
            </a:r>
            <a:r>
              <a:rPr lang="en-US" sz="1900" b="0" strike="noStrike" spc="-1" dirty="0"/>
              <a:t> α</a:t>
            </a:r>
            <a:r>
              <a:rPr lang="en-US" sz="1900" b="0" strike="noStrike" spc="-1" dirty="0" err="1"/>
              <a:t>σφάλει</a:t>
            </a:r>
            <a:r>
              <a:rPr lang="en-US" sz="1900" b="0" strike="noStrike" spc="-1" dirty="0"/>
              <a:t>α σε σχέση με άλλα frameworks.</a:t>
            </a:r>
          </a:p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sz="1900" b="0" strike="noStrike" spc="-1" dirty="0" err="1"/>
              <a:t>Μικρό</a:t>
            </a:r>
            <a:r>
              <a:rPr lang="en-US" sz="1900" b="0" strike="noStrike" spc="-1" dirty="0"/>
              <a:t> community.</a:t>
            </a:r>
          </a:p>
        </p:txBody>
      </p:sp>
      <p:pic>
        <p:nvPicPr>
          <p:cNvPr id="102" name="Picture 8" descr="http://www.ucy.ac.cy/branding/documents/logo/DepartmentsAndUnitsLogo/FacultyOfPureAndAppliedSciences/ComputerScience/Department_of_Computer_Science_en.jpg"/>
          <p:cNvPicPr/>
          <p:nvPr/>
        </p:nvPicPr>
        <p:blipFill>
          <a:blip r:embed="rId3"/>
          <a:stretch/>
        </p:blipFill>
        <p:spPr>
          <a:xfrm>
            <a:off x="6098892" y="3349599"/>
            <a:ext cx="4802404" cy="18489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Installation  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3" name="PlaceHolder 2">
            <a:extLst>
              <a:ext uri="{FF2B5EF4-FFF2-40B4-BE49-F238E27FC236}">
                <a16:creationId xmlns:a16="http://schemas.microsoft.com/office/drawing/2014/main" id="{7D64CF78-3FF3-4176-21C8-95A369E87B5B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685800" y="1350360"/>
          <a:ext cx="10524960" cy="5279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5" name="Picture 8" descr="http://www.ucy.ac.cy/branding/documents/logo/DepartmentsAndUnitsLogo/FacultyOfPureAndAppliedSciences/ComputerScience/Department_of_Computer_Science_en.jpg"/>
          <p:cNvPicPr/>
          <p:nvPr/>
        </p:nvPicPr>
        <p:blipFill>
          <a:blip r:embed="rId8"/>
          <a:stretch/>
        </p:blipFill>
        <p:spPr>
          <a:xfrm>
            <a:off x="0" y="0"/>
            <a:ext cx="2675880" cy="102996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7" descr="Icon&#10;&#10;Description automatically generated"/>
          <p:cNvPicPr/>
          <p:nvPr/>
        </p:nvPicPr>
        <p:blipFill>
          <a:blip r:embed="rId9"/>
          <a:stretch/>
        </p:blipFill>
        <p:spPr>
          <a:xfrm>
            <a:off x="8832240" y="1789200"/>
            <a:ext cx="974520" cy="974520"/>
          </a:xfrm>
          <a:prstGeom prst="rect">
            <a:avLst/>
          </a:prstGeom>
          <a:ln w="0">
            <a:noFill/>
          </a:ln>
        </p:spPr>
      </p:pic>
      <p:pic>
        <p:nvPicPr>
          <p:cNvPr id="107" name="Picture 106"/>
          <p:cNvPicPr/>
          <p:nvPr/>
        </p:nvPicPr>
        <p:blipFill>
          <a:blip r:embed="rId10"/>
          <a:stretch/>
        </p:blipFill>
        <p:spPr>
          <a:xfrm>
            <a:off x="1076760" y="4572000"/>
            <a:ext cx="2580840" cy="717120"/>
          </a:xfrm>
          <a:prstGeom prst="rect">
            <a:avLst/>
          </a:prstGeom>
          <a:ln w="0">
            <a:noFill/>
          </a:ln>
        </p:spPr>
      </p:pic>
      <p:pic>
        <p:nvPicPr>
          <p:cNvPr id="108" name="Picture 107"/>
          <p:cNvPicPr/>
          <p:nvPr/>
        </p:nvPicPr>
        <p:blipFill>
          <a:blip r:embed="rId11"/>
          <a:stretch/>
        </p:blipFill>
        <p:spPr>
          <a:xfrm>
            <a:off x="999000" y="5267520"/>
            <a:ext cx="2286000" cy="36756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108"/>
          <p:cNvPicPr/>
          <p:nvPr/>
        </p:nvPicPr>
        <p:blipFill>
          <a:blip r:embed="rId12"/>
          <a:stretch/>
        </p:blipFill>
        <p:spPr>
          <a:xfrm>
            <a:off x="8661600" y="4343400"/>
            <a:ext cx="1714320" cy="1533240"/>
          </a:xfrm>
          <a:prstGeom prst="rect">
            <a:avLst/>
          </a:prstGeom>
          <a:ln w="0">
            <a:noFill/>
          </a:ln>
        </p:spPr>
      </p:pic>
      <p:pic>
        <p:nvPicPr>
          <p:cNvPr id="110" name="Picture 109"/>
          <p:cNvPicPr/>
          <p:nvPr/>
        </p:nvPicPr>
        <p:blipFill>
          <a:blip r:embed="rId13"/>
          <a:stretch/>
        </p:blipFill>
        <p:spPr>
          <a:xfrm>
            <a:off x="1046880" y="5635080"/>
            <a:ext cx="2238120" cy="456840"/>
          </a:xfrm>
          <a:prstGeom prst="rect">
            <a:avLst/>
          </a:prstGeom>
          <a:ln w="0">
            <a:noFill/>
          </a:ln>
        </p:spPr>
      </p:pic>
      <p:pic>
        <p:nvPicPr>
          <p:cNvPr id="111" name="Picture 110"/>
          <p:cNvPicPr/>
          <p:nvPr/>
        </p:nvPicPr>
        <p:blipFill>
          <a:blip r:embed="rId14"/>
          <a:stretch/>
        </p:blipFill>
        <p:spPr>
          <a:xfrm>
            <a:off x="914400" y="2514600"/>
            <a:ext cx="3152520" cy="685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D8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4" name="Picture 8" descr="http://www.ucy.ac.cy/branding/documents/logo/DepartmentsAndUnitsLogo/FacultyOfPureAndAppliedSciences/ComputerScience/Department_of_Computer_Science_en.jpg"/>
          <p:cNvPicPr/>
          <p:nvPr/>
        </p:nvPicPr>
        <p:blipFill>
          <a:blip r:embed="rId3"/>
          <a:stretch/>
        </p:blipFill>
        <p:spPr>
          <a:xfrm>
            <a:off x="4038600" y="1566863"/>
            <a:ext cx="7315200" cy="2786063"/>
          </a:xfrm>
          <a:prstGeom prst="rect">
            <a:avLst/>
          </a:prstGeom>
        </p:spPr>
      </p:pic>
      <p:pic>
        <p:nvPicPr>
          <p:cNvPr id="115" name="Picture 114"/>
          <p:cNvPicPr/>
          <p:nvPr/>
        </p:nvPicPr>
        <p:blipFill>
          <a:blip r:embed="rId4"/>
          <a:stretch/>
        </p:blipFill>
        <p:spPr>
          <a:xfrm>
            <a:off x="3722146" y="4402138"/>
            <a:ext cx="3313354" cy="1396234"/>
          </a:xfrm>
          <a:prstGeom prst="rect">
            <a:avLst/>
          </a:prstGeom>
        </p:spPr>
      </p:pic>
      <p:pic>
        <p:nvPicPr>
          <p:cNvPr id="116" name="Picture 115"/>
          <p:cNvPicPr/>
          <p:nvPr/>
        </p:nvPicPr>
        <p:blipFill>
          <a:blip r:embed="rId5"/>
          <a:stretch/>
        </p:blipFill>
        <p:spPr>
          <a:xfrm>
            <a:off x="7035500" y="4402138"/>
            <a:ext cx="4318299" cy="1396234"/>
          </a:xfrm>
          <a:prstGeom prst="rect">
            <a:avLst/>
          </a:prstGeom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0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Hello World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buNone/>
            </a:pPr>
            <a:fld id="{DF321AE1-BCA9-4D51-A526-13973A43D51F}" type="slidenum">
              <a:rPr lang="en-US" sz="1200" b="0" strike="noStrike" spc="-1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  <a:buNone/>
              </a:pPr>
              <a:t>6</a:t>
            </a:fld>
            <a:endParaRPr lang="en-US" sz="1200" b="0" strike="noStrike" spc="-1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HTML Escaping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938920E9-5AB8-4F33-B9D0-EE3340DA691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19" name="Picture 8" descr="http://www.ucy.ac.cy/branding/documents/logo/DepartmentsAndUnitsLogo/FacultyOfPureAndAppliedSciences/ComputerScience/Department_of_Computer_Science_en.jpg"/>
          <p:cNvPicPr/>
          <p:nvPr/>
        </p:nvPicPr>
        <p:blipFill>
          <a:blip r:embed="rId3"/>
          <a:stretch/>
        </p:blipFill>
        <p:spPr>
          <a:xfrm>
            <a:off x="8309086" y="5031361"/>
            <a:ext cx="3345628" cy="1325159"/>
          </a:xfrm>
          <a:prstGeom prst="rect">
            <a:avLst/>
          </a:prstGeom>
          <a:ln w="0">
            <a:noFill/>
          </a:ln>
        </p:spPr>
      </p:pic>
      <p:sp>
        <p:nvSpPr>
          <p:cNvPr id="120" name="TextBox 119"/>
          <p:cNvSpPr txBox="1"/>
          <p:nvPr/>
        </p:nvSpPr>
        <p:spPr>
          <a:xfrm>
            <a:off x="914400" y="1600200"/>
            <a:ext cx="98298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strike="noStrike" spc="-1" dirty="0" err="1">
                <a:latin typeface="Arial"/>
              </a:rPr>
              <a:t>Προσφέρει</a:t>
            </a:r>
            <a:r>
              <a:rPr lang="en-US" sz="1800" b="0" strike="noStrike" spc="-1" dirty="0">
                <a:latin typeface="Arial"/>
              </a:rPr>
              <a:t> html escaping </a:t>
            </a:r>
            <a:r>
              <a:rPr lang="en-US" sz="1800" b="0" strike="noStrike" spc="-1" dirty="0" err="1">
                <a:latin typeface="Arial"/>
              </a:rPr>
              <a:t>γι</a:t>
            </a:r>
            <a:r>
              <a:rPr lang="en-US" sz="1800" b="0" strike="noStrike" spc="-1" dirty="0">
                <a:latin typeface="Arial"/>
              </a:rPr>
              <a:t>α προστασία από html injection attacks</a:t>
            </a:r>
          </a:p>
        </p:txBody>
      </p:sp>
      <p:pic>
        <p:nvPicPr>
          <p:cNvPr id="121" name="Picture 120"/>
          <p:cNvPicPr/>
          <p:nvPr/>
        </p:nvPicPr>
        <p:blipFill>
          <a:blip r:embed="rId4"/>
          <a:stretch/>
        </p:blipFill>
        <p:spPr>
          <a:xfrm>
            <a:off x="991080" y="2057400"/>
            <a:ext cx="6765184" cy="197671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2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Routing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424904" y="2494450"/>
            <a:ext cx="4053545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strike="noStrike" spc="-1"/>
              <a:t>Μπορούμε να συνδέσουμε url με functions, έτσι ώστε όταν ένας χρήστης επισκευθεί ένα url το συνδεδεμένο function εκτελείται.</a:t>
            </a:r>
          </a:p>
        </p:txBody>
      </p:sp>
      <p:pic>
        <p:nvPicPr>
          <p:cNvPr id="123" name="Picture 122"/>
          <p:cNvPicPr/>
          <p:nvPr/>
        </p:nvPicPr>
        <p:blipFill>
          <a:blip r:embed="rId3"/>
          <a:stretch/>
        </p:blipFill>
        <p:spPr>
          <a:xfrm>
            <a:off x="6098892" y="2997018"/>
            <a:ext cx="4802404" cy="25540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0" strike="noStrike" spc="-1"/>
              <a:t>Κανόνες μεταβλητών</a:t>
            </a:r>
          </a:p>
        </p:txBody>
      </p:sp>
      <p:sp>
        <p:nvSpPr>
          <p:cNvPr id="137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strike="noStrike" spc="-1"/>
              <a:t>Μπορούμε να προσθέσουμε μεταβλητές σε urls και μετά να τις χρησημοποιήσουμε μέσα στα συνδεδεμένα functions.</a:t>
            </a:r>
          </a:p>
        </p:txBody>
      </p:sp>
      <p:pic>
        <p:nvPicPr>
          <p:cNvPr id="129" name="Picture 128"/>
          <p:cNvPicPr/>
          <p:nvPr/>
        </p:nvPicPr>
        <p:blipFill>
          <a:blip r:embed="rId3"/>
          <a:stretch/>
        </p:blipFill>
        <p:spPr>
          <a:xfrm>
            <a:off x="466344" y="2884696"/>
            <a:ext cx="5468112" cy="3048471"/>
          </a:xfrm>
          <a:prstGeom prst="rect">
            <a:avLst/>
          </a:prstGeom>
        </p:spPr>
      </p:pic>
      <p:pic>
        <p:nvPicPr>
          <p:cNvPr id="127" name="Picture 8" descr="http://www.ucy.ac.cy/branding/documents/logo/DepartmentsAndUnitsLogo/FacultyOfPureAndAppliedSciences/ComputerScience/Department_of_Computer_Science_en.jpg"/>
          <p:cNvPicPr/>
          <p:nvPr/>
        </p:nvPicPr>
        <p:blipFill>
          <a:blip r:embed="rId4"/>
          <a:stretch/>
        </p:blipFill>
        <p:spPr>
          <a:xfrm>
            <a:off x="6254496" y="3356320"/>
            <a:ext cx="5468112" cy="2105223"/>
          </a:xfrm>
          <a:prstGeom prst="rect">
            <a:avLst/>
          </a:prstGeom>
        </p:spPr>
      </p:pic>
      <p:sp>
        <p:nvSpPr>
          <p:cNvPr id="126" name="PlaceHolder 2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buNone/>
            </a:pPr>
            <a:fld id="{3E8749E1-EE0D-4879-96BC-AD02B20DC7CF}" type="slidenum">
              <a:rPr lang="en-US" sz="1200" b="0" strike="noStrike" spc="-1">
                <a:solidFill>
                  <a:schemeClr val="tx1">
                    <a:tint val="75000"/>
                  </a:schemeClr>
                </a:solidFill>
              </a:rPr>
              <a:pPr algn="r">
                <a:spcAft>
                  <a:spcPts val="600"/>
                </a:spcAft>
                <a:buNone/>
              </a:pPr>
              <a:t>9</a:t>
            </a:fld>
            <a:endParaRPr lang="en-US" sz="1200" b="0" strike="noStrike" spc="-1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28" name="TextBox 4"/>
          <p:cNvSpPr/>
          <p:nvPr/>
        </p:nvSpPr>
        <p:spPr>
          <a:xfrm>
            <a:off x="7780320" y="3676680"/>
            <a:ext cx="274284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780</Words>
  <Application>Microsoft Office PowerPoint</Application>
  <PresentationFormat>Widescreen</PresentationFormat>
  <Paragraphs>146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Open Sans</vt:lpstr>
      <vt:lpstr>Symbol</vt:lpstr>
      <vt:lpstr>Times New Roman</vt:lpstr>
      <vt:lpstr>Wingdings</vt:lpstr>
      <vt:lpstr>Office Theme</vt:lpstr>
      <vt:lpstr>Office Theme</vt:lpstr>
      <vt:lpstr>EPL 421: Προγραμματισμός Συστημάτων  Python and Framework (Flask)</vt:lpstr>
      <vt:lpstr>Ιστορική Αναδρομή</vt:lpstr>
      <vt:lpstr>Πλεονεκτήματα του Flask</vt:lpstr>
      <vt:lpstr>Μειονεκτήματα του Flask</vt:lpstr>
      <vt:lpstr>Installation  </vt:lpstr>
      <vt:lpstr>Hello World</vt:lpstr>
      <vt:lpstr>HTML Escaping</vt:lpstr>
      <vt:lpstr>Routing</vt:lpstr>
      <vt:lpstr>Κανόνες μεταβλητών</vt:lpstr>
      <vt:lpstr>Μεθόδοι HTTP</vt:lpstr>
      <vt:lpstr>Στατικά Αρχεία</vt:lpstr>
      <vt:lpstr>Render Template</vt:lpstr>
      <vt:lpstr>Το Αντικείμενο Request</vt:lpstr>
      <vt:lpstr>Ανέβασμα Αρχείων</vt:lpstr>
      <vt:lpstr>Cookies</vt:lpstr>
      <vt:lpstr>Σφάλματα και redirects</vt:lpstr>
      <vt:lpstr>JSON APIs</vt:lpstr>
      <vt:lpstr>Sessions</vt:lpstr>
      <vt:lpstr>Συμπεράσματα Υλοποίησης</vt:lpstr>
      <vt:lpstr>Στατιστικά Υλοποίησης</vt:lpstr>
      <vt:lpstr>Κυριότερα Κομμάτια Κώδικα</vt:lpstr>
      <vt:lpstr>Συμπεράσματα</vt:lpstr>
      <vt:lpstr>Βιβλιογραφία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EPL 421: Systems Programming  Webhooks</dc:title>
  <dc:subject/>
  <dc:creator>George Christoforou</dc:creator>
  <dc:description/>
  <cp:lastModifiedBy>Kyriakos Kyprianou</cp:lastModifiedBy>
  <cp:revision>547</cp:revision>
  <dcterms:created xsi:type="dcterms:W3CDTF">2021-04-03T09:30:37Z</dcterms:created>
  <dcterms:modified xsi:type="dcterms:W3CDTF">2022-04-10T17:38:10Z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Widescreen</vt:lpwstr>
  </property>
  <property fmtid="{D5CDD505-2E9C-101B-9397-08002B2CF9AE}" pid="4" name="Slides">
    <vt:i4>22</vt:i4>
  </property>
</Properties>
</file>