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39"/>
  </p:notesMasterIdLst>
  <p:sldIdLst>
    <p:sldId id="256" r:id="rId5"/>
    <p:sldId id="258" r:id="rId6"/>
    <p:sldId id="257" r:id="rId7"/>
    <p:sldId id="267" r:id="rId8"/>
    <p:sldId id="262" r:id="rId9"/>
    <p:sldId id="263" r:id="rId10"/>
    <p:sldId id="264" r:id="rId11"/>
    <p:sldId id="265" r:id="rId12"/>
    <p:sldId id="268" r:id="rId13"/>
    <p:sldId id="266" r:id="rId14"/>
    <p:sldId id="270" r:id="rId15"/>
    <p:sldId id="289" r:id="rId16"/>
    <p:sldId id="291" r:id="rId17"/>
    <p:sldId id="271" r:id="rId18"/>
    <p:sldId id="272" r:id="rId19"/>
    <p:sldId id="273" r:id="rId20"/>
    <p:sldId id="283" r:id="rId21"/>
    <p:sldId id="285" r:id="rId22"/>
    <p:sldId id="286" r:id="rId23"/>
    <p:sldId id="284" r:id="rId24"/>
    <p:sldId id="276" r:id="rId25"/>
    <p:sldId id="274" r:id="rId26"/>
    <p:sldId id="280" r:id="rId27"/>
    <p:sldId id="281" r:id="rId28"/>
    <p:sldId id="282" r:id="rId29"/>
    <p:sldId id="287" r:id="rId30"/>
    <p:sldId id="290" r:id="rId31"/>
    <p:sldId id="277" r:id="rId32"/>
    <p:sldId id="278" r:id="rId33"/>
    <p:sldId id="279" r:id="rId34"/>
    <p:sldId id="288" r:id="rId35"/>
    <p:sldId id="259" r:id="rId36"/>
    <p:sldId id="260"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0129B-29A1-4F84-B221-DF7EC6D5F82D}" v="398" dt="2022-04-10T19:06:47.582"/>
    <p1510:client id="{0C515AFA-76CD-63C4-5DF1-F92AE47BEEAB}" v="968" dt="2022-04-10T19:04:14.006"/>
    <p1510:client id="{3AAD87D3-EA53-7A93-A110-159D94024FEA}" v="498" dt="2022-04-11T13:44:24.296"/>
    <p1510:client id="{5D0A6976-32A3-4E9B-AA11-7AD8DBC427C3}" v="633" dt="2022-04-11T16:40:37.092"/>
    <p1510:client id="{8983F588-F389-4C99-A7F9-9C9DAC64B344}" v="407" dt="2022-04-10T18:54:58.688"/>
    <p1510:client id="{95C12231-8BC4-4523-9F00-35F9252198DE}" v="722" dt="2022-04-10T12:31:29.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p:restoredTop sz="96966"/>
  </p:normalViewPr>
  <p:slideViewPr>
    <p:cSldViewPr snapToGrid="0">
      <p:cViewPr varScale="1">
        <p:scale>
          <a:sx n="157" d="100"/>
          <a:sy n="157" d="100"/>
        </p:scale>
        <p:origin x="80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40488-C4F6-4CA7-B647-2235F5280FA2}" type="datetimeFigureOut">
              <a:rPr lang="LID4096" smtClean="0"/>
              <a:t>4/14/22</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14747-512B-4C3A-BCCA-1BE7CB916FAA}" type="slidenum">
              <a:rPr lang="LID4096" smtClean="0"/>
              <a:t>‹#›</a:t>
            </a:fld>
            <a:endParaRPr lang="LID4096"/>
          </a:p>
        </p:txBody>
      </p:sp>
    </p:spTree>
    <p:extLst>
      <p:ext uri="{BB962C8B-B14F-4D97-AF65-F5344CB8AC3E}">
        <p14:creationId xmlns:p14="http://schemas.microsoft.com/office/powerpoint/2010/main" val="213427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514747-512B-4C3A-BCCA-1BE7CB916FAA}" type="slidenum">
              <a:rPr lang="LID4096" smtClean="0"/>
              <a:t>2</a:t>
            </a:fld>
            <a:endParaRPr lang="LID4096"/>
          </a:p>
        </p:txBody>
      </p:sp>
    </p:spTree>
    <p:extLst>
      <p:ext uri="{BB962C8B-B14F-4D97-AF65-F5344CB8AC3E}">
        <p14:creationId xmlns:p14="http://schemas.microsoft.com/office/powerpoint/2010/main" val="104682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err="1">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19</a:t>
            </a:fld>
            <a:endParaRPr lang="LID4096"/>
          </a:p>
        </p:txBody>
      </p:sp>
    </p:spTree>
    <p:extLst>
      <p:ext uri="{BB962C8B-B14F-4D97-AF65-F5344CB8AC3E}">
        <p14:creationId xmlns:p14="http://schemas.microsoft.com/office/powerpoint/2010/main" val="51702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24</a:t>
            </a:fld>
            <a:endParaRPr lang="LID4096"/>
          </a:p>
        </p:txBody>
      </p:sp>
    </p:spTree>
    <p:extLst>
      <p:ext uri="{BB962C8B-B14F-4D97-AF65-F5344CB8AC3E}">
        <p14:creationId xmlns:p14="http://schemas.microsoft.com/office/powerpoint/2010/main" val="2933831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26</a:t>
            </a:fld>
            <a:endParaRPr lang="LID4096"/>
          </a:p>
        </p:txBody>
      </p:sp>
    </p:spTree>
    <p:extLst>
      <p:ext uri="{BB962C8B-B14F-4D97-AF65-F5344CB8AC3E}">
        <p14:creationId xmlns:p14="http://schemas.microsoft.com/office/powerpoint/2010/main" val="2330686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31</a:t>
            </a:fld>
            <a:endParaRPr lang="LID4096"/>
          </a:p>
        </p:txBody>
      </p:sp>
    </p:spTree>
    <p:extLst>
      <p:ext uri="{BB962C8B-B14F-4D97-AF65-F5344CB8AC3E}">
        <p14:creationId xmlns:p14="http://schemas.microsoft.com/office/powerpoint/2010/main" val="349153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7514747-512B-4C3A-BCCA-1BE7CB916FAA}" type="slidenum">
              <a:rPr lang="LID4096" smtClean="0"/>
              <a:t>3</a:t>
            </a:fld>
            <a:endParaRPr lang="LID4096"/>
          </a:p>
        </p:txBody>
      </p:sp>
    </p:spTree>
    <p:extLst>
      <p:ext uri="{BB962C8B-B14F-4D97-AF65-F5344CB8AC3E}">
        <p14:creationId xmlns:p14="http://schemas.microsoft.com/office/powerpoint/2010/main" val="405082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rgbClr val="333333"/>
              </a:solidFill>
              <a:latin typeface="Helvetica Neue"/>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4</a:t>
            </a:fld>
            <a:endParaRPr lang="LID4096"/>
          </a:p>
        </p:txBody>
      </p:sp>
    </p:spTree>
    <p:extLst>
      <p:ext uri="{BB962C8B-B14F-4D97-AF65-F5344CB8AC3E}">
        <p14:creationId xmlns:p14="http://schemas.microsoft.com/office/powerpoint/2010/main" val="3603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57514747-512B-4C3A-BCCA-1BE7CB916FAA}" type="slidenum">
              <a:rPr lang="LID4096" smtClean="0"/>
              <a:t>5</a:t>
            </a:fld>
            <a:endParaRPr lang="LID4096"/>
          </a:p>
        </p:txBody>
      </p:sp>
    </p:spTree>
    <p:extLst>
      <p:ext uri="{BB962C8B-B14F-4D97-AF65-F5344CB8AC3E}">
        <p14:creationId xmlns:p14="http://schemas.microsoft.com/office/powerpoint/2010/main" val="63057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6</a:t>
            </a:fld>
            <a:endParaRPr lang="LID4096"/>
          </a:p>
        </p:txBody>
      </p:sp>
    </p:spTree>
    <p:extLst>
      <p:ext uri="{BB962C8B-B14F-4D97-AF65-F5344CB8AC3E}">
        <p14:creationId xmlns:p14="http://schemas.microsoft.com/office/powerpoint/2010/main" val="1549065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9</a:t>
            </a:fld>
            <a:endParaRPr lang="LID4096"/>
          </a:p>
        </p:txBody>
      </p:sp>
    </p:spTree>
    <p:extLst>
      <p:ext uri="{BB962C8B-B14F-4D97-AF65-F5344CB8AC3E}">
        <p14:creationId xmlns:p14="http://schemas.microsoft.com/office/powerpoint/2010/main" val="195383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10</a:t>
            </a:fld>
            <a:endParaRPr lang="LID4096"/>
          </a:p>
        </p:txBody>
      </p:sp>
    </p:spTree>
    <p:extLst>
      <p:ext uri="{BB962C8B-B14F-4D97-AF65-F5344CB8AC3E}">
        <p14:creationId xmlns:p14="http://schemas.microsoft.com/office/powerpoint/2010/main" val="972270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14747-512B-4C3A-BCCA-1BE7CB916FAA}" type="slidenum">
              <a:rPr lang="LID4096" smtClean="0"/>
              <a:t>14</a:t>
            </a:fld>
            <a:endParaRPr lang="LID4096"/>
          </a:p>
        </p:txBody>
      </p:sp>
    </p:spTree>
    <p:extLst>
      <p:ext uri="{BB962C8B-B14F-4D97-AF65-F5344CB8AC3E}">
        <p14:creationId xmlns:p14="http://schemas.microsoft.com/office/powerpoint/2010/main" val="427640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err="1">
              <a:cs typeface="Calibri"/>
            </a:endParaRPr>
          </a:p>
        </p:txBody>
      </p:sp>
      <p:sp>
        <p:nvSpPr>
          <p:cNvPr id="4" name="Slide Number Placeholder 3"/>
          <p:cNvSpPr>
            <a:spLocks noGrp="1"/>
          </p:cNvSpPr>
          <p:nvPr>
            <p:ph type="sldNum" sz="quarter" idx="5"/>
          </p:nvPr>
        </p:nvSpPr>
        <p:spPr/>
        <p:txBody>
          <a:bodyPr/>
          <a:lstStyle/>
          <a:p>
            <a:fld id="{57514747-512B-4C3A-BCCA-1BE7CB916FAA}" type="slidenum">
              <a:rPr lang="LID4096" smtClean="0"/>
              <a:t>17</a:t>
            </a:fld>
            <a:endParaRPr lang="LID4096"/>
          </a:p>
        </p:txBody>
      </p:sp>
    </p:spTree>
    <p:extLst>
      <p:ext uri="{BB962C8B-B14F-4D97-AF65-F5344CB8AC3E}">
        <p14:creationId xmlns:p14="http://schemas.microsoft.com/office/powerpoint/2010/main" val="37393777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3284890-85D2-4D7B-8EF5-15A9C1DB8F42}"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2F5661D-6934-4B32-B92C-470368BF1EC6}"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4/14/22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548D31E-DCDA-41A7-9C67-C4B11B94D21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B3762C0-B258-48F1-ADE6-176B4174CCDD}" type="datetimeFigureOut">
              <a:rPr lang="en-US" smtClean="0"/>
              <a:t>4/14/22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4/14/22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4/14/22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Package_manager" TargetMode="External"/><Relationship Id="rId13" Type="http://schemas.openxmlformats.org/officeDocument/2006/relationships/hyperlink" Target="https://maven.apache.org/" TargetMode="External"/><Relationship Id="rId3" Type="http://schemas.microsoft.com/office/2007/relationships/hdphoto" Target="../media/hdphoto2.wdp"/><Relationship Id="rId7" Type="http://schemas.openxmlformats.org/officeDocument/2006/relationships/hyperlink" Target="https://en.wikipedia.org/wiki/List_of_software_package_management_systems" TargetMode="External"/><Relationship Id="rId12" Type="http://schemas.openxmlformats.org/officeDocument/2006/relationships/hyperlink" Target="https://www.jetbrains.com/help/idea/delegate-build-and-run-actions-to-maven.html" TargetMode="External"/><Relationship Id="rId17" Type="http://schemas.openxmlformats.org/officeDocument/2006/relationships/image" Target="../media/image6.png"/><Relationship Id="rId2" Type="http://schemas.openxmlformats.org/officeDocument/2006/relationships/image" Target="../media/image4.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evopedia.org/package-manager" TargetMode="External"/><Relationship Id="rId11" Type="http://schemas.openxmlformats.org/officeDocument/2006/relationships/hyperlink" Target="https://howtodoinjava.com/maven/maven-dependency-management/" TargetMode="External"/><Relationship Id="rId5" Type="http://schemas.openxmlformats.org/officeDocument/2006/relationships/hyperlink" Target="https://www.debian.org/doc/manuals/aptitude/pr01s02.en.html" TargetMode="External"/><Relationship Id="rId15" Type="http://schemas.openxmlformats.org/officeDocument/2006/relationships/hyperlink" Target="https://en.wikipedia.org/wiki/Homebrew_(package_manager)" TargetMode="External"/><Relationship Id="rId10" Type="http://schemas.openxmlformats.org/officeDocument/2006/relationships/hyperlink" Target="https://blog.bitsrc.io/4-npm-alternatives-best-js-package-managers-and-publishing-tools-fe6779937ee9" TargetMode="External"/><Relationship Id="rId4" Type="http://schemas.openxmlformats.org/officeDocument/2006/relationships/hyperlink" Target="https://itsfoss.com/package-manager/" TargetMode="External"/><Relationship Id="rId9" Type="http://schemas.openxmlformats.org/officeDocument/2006/relationships/hyperlink" Target="https://blog.tidelift.com/a-brief-history-of-package-management" TargetMode="External"/><Relationship Id="rId14" Type="http://schemas.openxmlformats.org/officeDocument/2006/relationships/hyperlink" Target="https://realpython.com/courses/what-is-pip/"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2.wdp"/><Relationship Id="rId7"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6.jpeg"/><Relationship Id="rId5" Type="http://schemas.microsoft.com/office/2007/relationships/hdphoto" Target="../media/hdphoto1.wdp"/><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2.wdp"/><Relationship Id="rId7" Type="http://schemas.openxmlformats.org/officeDocument/2006/relationships/image" Target="../media/image3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2.wdp"/><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EC8A7-E0CC-FD41-B7C6-776A61A6C165}"/>
              </a:ext>
            </a:extLst>
          </p:cNvPr>
          <p:cNvSpPr>
            <a:spLocks noGrp="1"/>
          </p:cNvSpPr>
          <p:nvPr>
            <p:ph type="ctrTitle"/>
          </p:nvPr>
        </p:nvSpPr>
        <p:spPr>
          <a:xfrm>
            <a:off x="7280694" y="702365"/>
            <a:ext cx="4911306" cy="3765666"/>
          </a:xfrm>
        </p:spPr>
        <p:txBody>
          <a:bodyPr vert="horz" lIns="91440" tIns="45720" rIns="91440" bIns="45720" rtlCol="0" anchor="b">
            <a:normAutofit/>
          </a:bodyPr>
          <a:lstStyle/>
          <a:p>
            <a:r>
              <a:rPr lang="en-US" sz="6000" dirty="0">
                <a:latin typeface="Arial" panose="020B0604020202020204" pitchFamily="34" charset="0"/>
                <a:cs typeface="Arial" panose="020B0604020202020204" pitchFamily="34" charset="0"/>
              </a:rPr>
              <a:t>Package managers</a:t>
            </a:r>
          </a:p>
        </p:txBody>
      </p:sp>
      <p:sp>
        <p:nvSpPr>
          <p:cNvPr id="3" name="Subtitle 2">
            <a:extLst>
              <a:ext uri="{FF2B5EF4-FFF2-40B4-BE49-F238E27FC236}">
                <a16:creationId xmlns:a16="http://schemas.microsoft.com/office/drawing/2014/main" id="{9937AE32-8CA5-194E-8971-F241D6758B58}"/>
              </a:ext>
            </a:extLst>
          </p:cNvPr>
          <p:cNvSpPr>
            <a:spLocks noGrp="1"/>
          </p:cNvSpPr>
          <p:nvPr>
            <p:ph type="subTitle" idx="1"/>
          </p:nvPr>
        </p:nvSpPr>
        <p:spPr>
          <a:xfrm>
            <a:off x="7280694" y="4410540"/>
            <a:ext cx="3867073" cy="1069848"/>
          </a:xfrm>
        </p:spPr>
        <p:txBody>
          <a:bodyPr vert="horz" lIns="91440" tIns="45720" rIns="91440" bIns="45720" rtlCol="0">
            <a:normAutofit/>
          </a:bodyPr>
          <a:lstStyle/>
          <a:p>
            <a:r>
              <a:rPr lang="en-US" dirty="0">
                <a:latin typeface="Arial" panose="020B0604020202020204" pitchFamily="34" charset="0"/>
                <a:cs typeface="Arial" panose="020B0604020202020204" pitchFamily="34" charset="0"/>
              </a:rPr>
              <a:t>EPL 421 – Presentation</a:t>
            </a:r>
          </a:p>
          <a:p>
            <a:endParaRPr lang="en-US" dirty="0">
              <a:latin typeface="Arial" panose="020B0604020202020204" pitchFamily="34" charset="0"/>
              <a:cs typeface="Arial" panose="020B0604020202020204" pitchFamily="34" charset="0"/>
            </a:endParaRPr>
          </a:p>
        </p:txBody>
      </p:sp>
      <p:pic>
        <p:nvPicPr>
          <p:cNvPr id="1026" name="Picture 2" descr="Package Management for Private &amp; Public Feeds &amp; Repositories | MyGet">
            <a:extLst>
              <a:ext uri="{FF2B5EF4-FFF2-40B4-BE49-F238E27FC236}">
                <a16:creationId xmlns:a16="http://schemas.microsoft.com/office/drawing/2014/main" id="{1603CE1C-5867-438E-8949-8257DFE2E2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70" r="22238" b="-5"/>
          <a:stretch/>
        </p:blipFill>
        <p:spPr bwMode="auto">
          <a:xfrm>
            <a:off x="20" y="10"/>
            <a:ext cx="6901088"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76" name="Oval 75">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F426ED18-1585-A942-982F-48E4CD6CE666}"/>
              </a:ext>
            </a:extLst>
          </p:cNvPr>
          <p:cNvSpPr txBox="1"/>
          <p:nvPr/>
        </p:nvSpPr>
        <p:spPr>
          <a:xfrm>
            <a:off x="7280694" y="4945464"/>
            <a:ext cx="2466253" cy="723275"/>
          </a:xfrm>
          <a:prstGeom prst="rect">
            <a:avLst/>
          </a:prstGeom>
          <a:noFill/>
        </p:spPr>
        <p:txBody>
          <a:bodyPr wrap="none" rtlCol="0">
            <a:spAutoFit/>
          </a:bodyPr>
          <a:lstStyle/>
          <a:p>
            <a:pPr>
              <a:spcAft>
                <a:spcPts val="600"/>
              </a:spcAft>
            </a:pPr>
            <a:r>
              <a:rPr lang="el-GR" dirty="0">
                <a:latin typeface="Arial" panose="020B0604020202020204" pitchFamily="34" charset="0"/>
                <a:cs typeface="Arial" panose="020B0604020202020204" pitchFamily="34" charset="0"/>
              </a:rPr>
              <a:t>Παναγιώτης Βασιλείου</a:t>
            </a:r>
          </a:p>
          <a:p>
            <a:pPr>
              <a:spcAft>
                <a:spcPts val="600"/>
              </a:spcAft>
            </a:pPr>
            <a:r>
              <a:rPr lang="el-GR" dirty="0">
                <a:latin typeface="Arial" panose="020B0604020202020204" pitchFamily="34" charset="0"/>
                <a:cs typeface="Arial" panose="020B0604020202020204" pitchFamily="34" charset="0"/>
              </a:rPr>
              <a:t>Νικόλας Πολυκάρπου</a:t>
            </a:r>
            <a:endParaRPr lang="en-CY" dirty="0">
              <a:latin typeface="Arial" panose="020B0604020202020204" pitchFamily="34" charset="0"/>
              <a:cs typeface="Arial" panose="020B0604020202020204" pitchFamily="34" charset="0"/>
            </a:endParaRPr>
          </a:p>
        </p:txBody>
      </p:sp>
      <p:pic>
        <p:nvPicPr>
          <p:cNvPr id="12" name="Picture 2">
            <a:extLst>
              <a:ext uri="{FF2B5EF4-FFF2-40B4-BE49-F238E27FC236}">
                <a16:creationId xmlns:a16="http://schemas.microsoft.com/office/drawing/2014/main" id="{14374708-4776-0548-AE3C-546E8FE677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6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49BBD-1E91-4741-B9A9-894F746FB767}"/>
              </a:ext>
            </a:extLst>
          </p:cNvPr>
          <p:cNvSpPr>
            <a:spLocks noGrp="1"/>
          </p:cNvSpPr>
          <p:nvPr>
            <p:ph type="title"/>
          </p:nvPr>
        </p:nvSpPr>
        <p:spPr>
          <a:xfrm>
            <a:off x="8156350" y="484632"/>
            <a:ext cx="3544035" cy="1609344"/>
          </a:xfrm>
          <a:ln>
            <a:noFill/>
          </a:ln>
        </p:spPr>
        <p:txBody>
          <a:bodyPr>
            <a:normAutofit/>
          </a:bodyPr>
          <a:lstStyle/>
          <a:p>
            <a:r>
              <a:rPr lang="en-GB" sz="3200" dirty="0">
                <a:latin typeface="Arial" panose="020B0604020202020204" pitchFamily="34" charset="0"/>
                <a:cs typeface="Arial" panose="020B0604020202020204" pitchFamily="34" charset="0"/>
              </a:rPr>
              <a:t>Maven setup/ install </a:t>
            </a:r>
          </a:p>
        </p:txBody>
      </p:sp>
      <p:pic>
        <p:nvPicPr>
          <p:cNvPr id="5" name="Picture 5" descr="Graphical user interface, text, application, email&#10;&#10;Description automatically generated">
            <a:extLst>
              <a:ext uri="{FF2B5EF4-FFF2-40B4-BE49-F238E27FC236}">
                <a16:creationId xmlns:a16="http://schemas.microsoft.com/office/drawing/2014/main" id="{35D4E859-8333-1B18-F6D0-6732CCAAD8BE}"/>
              </a:ext>
            </a:extLst>
          </p:cNvPr>
          <p:cNvPicPr>
            <a:picLocks noChangeAspect="1"/>
          </p:cNvPicPr>
          <p:nvPr/>
        </p:nvPicPr>
        <p:blipFill>
          <a:blip r:embed="rId5"/>
          <a:stretch>
            <a:fillRect/>
          </a:stretch>
        </p:blipFill>
        <p:spPr>
          <a:xfrm>
            <a:off x="961985" y="640080"/>
            <a:ext cx="6226297" cy="5588101"/>
          </a:xfrm>
          <a:prstGeom prst="rect">
            <a:avLst/>
          </a:prstGeom>
        </p:spPr>
      </p:pic>
      <p:sp>
        <p:nvSpPr>
          <p:cNvPr id="3" name="Content Placeholder 2">
            <a:extLst>
              <a:ext uri="{FF2B5EF4-FFF2-40B4-BE49-F238E27FC236}">
                <a16:creationId xmlns:a16="http://schemas.microsoft.com/office/drawing/2014/main" id="{E4D1D295-4C63-43D7-B79F-B8F1EDA3E7DC}"/>
              </a:ext>
            </a:extLst>
          </p:cNvPr>
          <p:cNvSpPr>
            <a:spLocks noGrp="1"/>
          </p:cNvSpPr>
          <p:nvPr>
            <p:ph idx="1"/>
          </p:nvPr>
        </p:nvSpPr>
        <p:spPr>
          <a:xfrm>
            <a:off x="8156351" y="2121408"/>
            <a:ext cx="3544034" cy="4050792"/>
          </a:xfrm>
        </p:spPr>
        <p:txBody>
          <a:bodyPr vert="horz" lIns="91440" tIns="45720" rIns="91440" bIns="45720" rtlCol="0">
            <a:normAutofit/>
          </a:bodyPr>
          <a:lstStyle/>
          <a:p>
            <a:r>
              <a:rPr lang="en-US" sz="1600" dirty="0">
                <a:latin typeface="Arial" panose="020B0604020202020204" pitchFamily="34" charset="0"/>
                <a:cs typeface="Arial" panose="020B0604020202020204" pitchFamily="34" charset="0"/>
              </a:rPr>
              <a:t>We will be using Java maven to install apache common net, a required library for our second assignment implemented in java.</a:t>
            </a:r>
          </a:p>
          <a:p>
            <a:r>
              <a:rPr lang="en-US" sz="1600" dirty="0">
                <a:latin typeface="Arial" panose="020B0604020202020204" pitchFamily="34" charset="0"/>
                <a:cs typeface="Arial" panose="020B0604020202020204" pitchFamily="34" charset="0"/>
              </a:rPr>
              <a:t>In our IDE, we simply need to install the maven plugin</a:t>
            </a:r>
          </a:p>
          <a:p>
            <a:r>
              <a:rPr lang="en-US" sz="1600" dirty="0">
                <a:latin typeface="Arial" panose="020B0604020202020204" pitchFamily="34" charset="0"/>
                <a:cs typeface="Arial" panose="020B0604020202020204" pitchFamily="34" charset="0"/>
              </a:rPr>
              <a:t>We then create a maven project </a:t>
            </a:r>
          </a:p>
          <a:p>
            <a:pPr>
              <a:buClr>
                <a:srgbClr val="9E3611"/>
              </a:buClr>
            </a:pPr>
            <a:r>
              <a:rPr lang="en-US" sz="1600" dirty="0">
                <a:latin typeface="Arial" panose="020B0604020202020204" pitchFamily="34" charset="0"/>
                <a:cs typeface="Arial" panose="020B0604020202020204" pitchFamily="34" charset="0"/>
              </a:rPr>
              <a:t>In </a:t>
            </a:r>
            <a:r>
              <a:rPr lang="en-US" sz="1600" dirty="0" err="1">
                <a:latin typeface="Arial" panose="020B0604020202020204" pitchFamily="34" charset="0"/>
                <a:cs typeface="Arial" panose="020B0604020202020204" pitchFamily="34" charset="0"/>
              </a:rPr>
              <a:t>pom.xml</a:t>
            </a:r>
            <a:r>
              <a:rPr lang="en-US" sz="1600" dirty="0">
                <a:latin typeface="Arial" panose="020B0604020202020204" pitchFamily="34" charset="0"/>
                <a:cs typeface="Arial" panose="020B0604020202020204" pitchFamily="34" charset="0"/>
              </a:rPr>
              <a:t> file we set the dependencies we need</a:t>
            </a:r>
            <a:endParaRPr lang="en-US" sz="1600" dirty="0">
              <a:latin typeface="Arial" panose="020B0604020202020204" pitchFamily="34" charset="0"/>
              <a:ea typeface="+mn-lt"/>
              <a:cs typeface="Arial" panose="020B0604020202020204" pitchFamily="34" charset="0"/>
            </a:endParaRPr>
          </a:p>
          <a:p>
            <a:pPr>
              <a:buClr>
                <a:srgbClr val="9E3611"/>
              </a:buClr>
            </a:pPr>
            <a:r>
              <a:rPr lang="en-US" sz="1600" dirty="0">
                <a:latin typeface="Arial" panose="020B0604020202020204" pitchFamily="34" charset="0"/>
                <a:cs typeface="Arial" panose="020B0604020202020204" pitchFamily="34" charset="0"/>
              </a:rPr>
              <a:t>We run the following command to install all the dependencies we set</a:t>
            </a:r>
            <a:endParaRPr lang="en-US" sz="1600" dirty="0">
              <a:latin typeface="Arial" panose="020B0604020202020204" pitchFamily="34" charset="0"/>
              <a:ea typeface="+mn-lt"/>
              <a:cs typeface="Arial" panose="020B0604020202020204" pitchFamily="34" charset="0"/>
            </a:endParaRPr>
          </a:p>
          <a:p>
            <a:pPr>
              <a:buClr>
                <a:srgbClr val="9E3611"/>
              </a:buClr>
            </a:pPr>
            <a:r>
              <a:rPr lang="en-US" sz="1600" b="1" dirty="0" err="1">
                <a:latin typeface="Arial" panose="020B0604020202020204" pitchFamily="34" charset="0"/>
                <a:cs typeface="Arial" panose="020B0604020202020204" pitchFamily="34" charset="0"/>
              </a:rPr>
              <a:t>Mvn</a:t>
            </a:r>
            <a:r>
              <a:rPr lang="en-US" sz="1600" b="1" dirty="0">
                <a:latin typeface="Arial" panose="020B0604020202020204" pitchFamily="34" charset="0"/>
                <a:cs typeface="Arial" panose="020B0604020202020204" pitchFamily="34" charset="0"/>
              </a:rPr>
              <a:t> install</a:t>
            </a:r>
          </a:p>
          <a:p>
            <a:pPr marL="0" indent="0">
              <a:buClr>
                <a:srgbClr val="9E3611"/>
              </a:buClr>
              <a:buNone/>
            </a:pPr>
            <a:endParaRPr lang="en-US" sz="1600" dirty="0">
              <a:latin typeface="Arial" panose="020B0604020202020204" pitchFamily="34" charset="0"/>
              <a:cs typeface="Arial" panose="020B0604020202020204" pitchFamily="34" charset="0"/>
            </a:endParaRPr>
          </a:p>
          <a:p>
            <a:pPr>
              <a:buClr>
                <a:srgbClr val="9E3611"/>
              </a:buClr>
            </a:pPr>
            <a:endParaRPr lang="en-US" sz="1600" dirty="0">
              <a:latin typeface="Arial" panose="020B0604020202020204" pitchFamily="34" charset="0"/>
              <a:cs typeface="Arial" panose="020B0604020202020204" pitchFamily="34" charset="0"/>
            </a:endParaRPr>
          </a:p>
          <a:p>
            <a:pPr>
              <a:buClr>
                <a:srgbClr val="D34817">
                  <a:lumMod val="75000"/>
                </a:srgbClr>
              </a:buClr>
            </a:pPr>
            <a:endParaRPr lang="en-US" sz="1600" dirty="0">
              <a:latin typeface="Arial" panose="020B0604020202020204" pitchFamily="34" charset="0"/>
              <a:cs typeface="Arial" panose="020B0604020202020204" pitchFamily="34" charset="0"/>
            </a:endParaRPr>
          </a:p>
        </p:txBody>
      </p:sp>
      <p:grpSp>
        <p:nvGrpSpPr>
          <p:cNvPr id="25"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pic>
        <p:nvPicPr>
          <p:cNvPr id="9" name="Picture 2">
            <a:extLst>
              <a:ext uri="{FF2B5EF4-FFF2-40B4-BE49-F238E27FC236}">
                <a16:creationId xmlns:a16="http://schemas.microsoft.com/office/drawing/2014/main" id="{A159E7A4-993B-9B4B-8097-A5A7138E2B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0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7AF3-23B1-0FA7-50FD-FE880CB2E3BA}"/>
              </a:ext>
            </a:extLst>
          </p:cNvPr>
          <p:cNvSpPr>
            <a:spLocks noGrp="1"/>
          </p:cNvSpPr>
          <p:nvPr>
            <p:ph type="title"/>
          </p:nvPr>
        </p:nvSpPr>
        <p:spPr>
          <a:xfrm>
            <a:off x="595396" y="303477"/>
            <a:ext cx="10058400" cy="1278665"/>
          </a:xfrm>
        </p:spPr>
        <p:txBody>
          <a:bodyPr/>
          <a:lstStyle/>
          <a:p>
            <a:r>
              <a:rPr lang="en-US" dirty="0" err="1">
                <a:latin typeface="Arial" panose="020B0604020202020204" pitchFamily="34" charset="0"/>
                <a:cs typeface="Arial" panose="020B0604020202020204" pitchFamily="34" charset="0"/>
              </a:rPr>
              <a:t>Pom.xml</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A1D735-CDF6-48AA-C51F-FF54C33123D6}"/>
              </a:ext>
            </a:extLst>
          </p:cNvPr>
          <p:cNvSpPr>
            <a:spLocks noGrp="1"/>
          </p:cNvSpPr>
          <p:nvPr>
            <p:ph idx="1"/>
          </p:nvPr>
        </p:nvSpPr>
        <p:spPr>
          <a:xfrm>
            <a:off x="595396" y="1517560"/>
            <a:ext cx="11596776" cy="4812790"/>
          </a:xfrm>
        </p:spPr>
        <p:txBody>
          <a:bodyPr vert="horz" lIns="91440" tIns="45720" rIns="91440" bIns="45720" rtlCol="0" anchor="t">
            <a:normAutofit fontScale="85000" lnSpcReduction="20000"/>
          </a:bodyPr>
          <a:lstStyle/>
          <a:p>
            <a:pPr marL="0" indent="0">
              <a:buNone/>
            </a:pPr>
            <a:r>
              <a:rPr lang="en-US">
                <a:latin typeface="Arial" panose="020B0604020202020204" pitchFamily="34" charset="0"/>
                <a:ea typeface="+mn-lt"/>
                <a:cs typeface="Arial" panose="020B0604020202020204" pitchFamily="34" charset="0"/>
              </a:rPr>
              <a:t>&lt;?xml version="1.0" encoding="UTF-8"?&gt;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&lt;project </a:t>
            </a:r>
            <a:r>
              <a:rPr lang="en-US" err="1">
                <a:latin typeface="Arial" panose="020B0604020202020204" pitchFamily="34" charset="0"/>
                <a:ea typeface="+mn-lt"/>
                <a:cs typeface="Arial" panose="020B0604020202020204" pitchFamily="34" charset="0"/>
              </a:rPr>
              <a:t>xmlns</a:t>
            </a:r>
            <a:r>
              <a:rPr lang="en-US">
                <a:latin typeface="Arial" panose="020B0604020202020204" pitchFamily="34" charset="0"/>
                <a:ea typeface="+mn-lt"/>
                <a:cs typeface="Arial" panose="020B0604020202020204" pitchFamily="34" charset="0"/>
              </a:rPr>
              <a:t>="http://maven.apache.org/POM/4.0.0"</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xmlns:xsi</a:t>
            </a:r>
            <a:r>
              <a:rPr lang="en-US">
                <a:latin typeface="Arial" panose="020B0604020202020204" pitchFamily="34" charset="0"/>
                <a:ea typeface="+mn-lt"/>
                <a:cs typeface="Arial" panose="020B0604020202020204" pitchFamily="34" charset="0"/>
              </a:rPr>
              <a:t>="http://www.w3.org/2001/XMLSchema-instance"</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xsi:schemaLocation</a:t>
            </a:r>
            <a:r>
              <a:rPr lang="en-US">
                <a:latin typeface="Arial" panose="020B0604020202020204" pitchFamily="34" charset="0"/>
                <a:ea typeface="+mn-lt"/>
                <a:cs typeface="Arial" panose="020B0604020202020204" pitchFamily="34" charset="0"/>
              </a:rPr>
              <a:t>="http://maven.apache.org/POM/4.0.0 http://maven.apache.org/xsd/maven-4.0.0.xsd"&gt;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a:t>
            </a:r>
            <a:r>
              <a:rPr lang="en-US" err="1">
                <a:latin typeface="Arial" panose="020B0604020202020204" pitchFamily="34" charset="0"/>
                <a:ea typeface="+mn-lt"/>
                <a:cs typeface="Arial" panose="020B0604020202020204" pitchFamily="34" charset="0"/>
              </a:rPr>
              <a:t>modelVersion</a:t>
            </a:r>
            <a:r>
              <a:rPr lang="en-US">
                <a:latin typeface="Arial" panose="020B0604020202020204" pitchFamily="34" charset="0"/>
                <a:ea typeface="+mn-lt"/>
                <a:cs typeface="Arial" panose="020B0604020202020204" pitchFamily="34" charset="0"/>
              </a:rPr>
              <a:t>&gt;4.0.0&lt;/</a:t>
            </a:r>
            <a:r>
              <a:rPr lang="en-US" err="1">
                <a:latin typeface="Arial" panose="020B0604020202020204" pitchFamily="34" charset="0"/>
                <a:ea typeface="+mn-lt"/>
                <a:cs typeface="Arial" panose="020B0604020202020204" pitchFamily="34" charset="0"/>
              </a:rPr>
              <a:t>modelVersion</a:t>
            </a:r>
            <a:r>
              <a:rPr lang="en-US">
                <a:latin typeface="Arial" panose="020B0604020202020204" pitchFamily="34" charset="0"/>
                <a:ea typeface="+mn-lt"/>
                <a:cs typeface="Arial" panose="020B0604020202020204" pitchFamily="34" charset="0"/>
              </a:rPr>
              <a:t>&gt;</a:t>
            </a:r>
            <a:br>
              <a:rPr lang="en-US">
                <a:latin typeface="Arial" panose="020B0604020202020204" pitchFamily="34" charset="0"/>
                <a:ea typeface="+mn-lt"/>
                <a:cs typeface="Arial" panose="020B0604020202020204" pitchFamily="34" charset="0"/>
              </a:rPr>
            </a:b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a:t>
            </a:r>
            <a:r>
              <a:rPr lang="en-US" err="1">
                <a:latin typeface="Arial" panose="020B0604020202020204" pitchFamily="34" charset="0"/>
                <a:ea typeface="+mn-lt"/>
                <a:cs typeface="Arial" panose="020B0604020202020204" pitchFamily="34" charset="0"/>
              </a:rPr>
              <a:t>groupId</a:t>
            </a:r>
            <a:r>
              <a:rPr lang="en-US">
                <a:latin typeface="Arial" panose="020B0604020202020204" pitchFamily="34" charset="0"/>
                <a:ea typeface="+mn-lt"/>
                <a:cs typeface="Arial" panose="020B0604020202020204" pitchFamily="34" charset="0"/>
              </a:rPr>
              <a:t>&gt;</a:t>
            </a:r>
            <a:r>
              <a:rPr lang="en-US" err="1">
                <a:latin typeface="Arial" panose="020B0604020202020204" pitchFamily="34" charset="0"/>
                <a:ea typeface="+mn-lt"/>
                <a:cs typeface="Arial" panose="020B0604020202020204" pitchFamily="34" charset="0"/>
              </a:rPr>
              <a:t>org.example</a:t>
            </a:r>
            <a:r>
              <a:rPr lang="en-US">
                <a:latin typeface="Arial" panose="020B0604020202020204" pitchFamily="34" charset="0"/>
                <a:ea typeface="+mn-lt"/>
                <a:cs typeface="Arial" panose="020B0604020202020204" pitchFamily="34" charset="0"/>
              </a:rPr>
              <a:t>&lt;/</a:t>
            </a:r>
            <a:r>
              <a:rPr lang="en-US" err="1">
                <a:latin typeface="Arial" panose="020B0604020202020204" pitchFamily="34" charset="0"/>
                <a:ea typeface="+mn-lt"/>
                <a:cs typeface="Arial" panose="020B0604020202020204" pitchFamily="34" charset="0"/>
              </a:rPr>
              <a:t>groupId</a:t>
            </a:r>
            <a:r>
              <a:rPr lang="en-US">
                <a:latin typeface="Arial" panose="020B0604020202020204" pitchFamily="34" charset="0"/>
                <a:ea typeface="+mn-lt"/>
                <a:cs typeface="Arial" panose="020B0604020202020204" pitchFamily="34" charset="0"/>
              </a:rPr>
              <a:t>&gt;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a:t>
            </a:r>
            <a:r>
              <a:rPr lang="en-US" err="1">
                <a:latin typeface="Arial" panose="020B0604020202020204" pitchFamily="34" charset="0"/>
                <a:ea typeface="+mn-lt"/>
                <a:cs typeface="Arial" panose="020B0604020202020204" pitchFamily="34" charset="0"/>
              </a:rPr>
              <a:t>artifactId</a:t>
            </a:r>
            <a:r>
              <a:rPr lang="en-US">
                <a:latin typeface="Arial" panose="020B0604020202020204" pitchFamily="34" charset="0"/>
                <a:ea typeface="+mn-lt"/>
                <a:cs typeface="Arial" panose="020B0604020202020204" pitchFamily="34" charset="0"/>
              </a:rPr>
              <a:t>&gt;FTP-Client&lt;/</a:t>
            </a:r>
            <a:r>
              <a:rPr lang="en-US" err="1">
                <a:latin typeface="Arial" panose="020B0604020202020204" pitchFamily="34" charset="0"/>
                <a:ea typeface="+mn-lt"/>
                <a:cs typeface="Arial" panose="020B0604020202020204" pitchFamily="34" charset="0"/>
              </a:rPr>
              <a:t>artifactId</a:t>
            </a:r>
            <a:r>
              <a:rPr lang="en-US">
                <a:latin typeface="Arial" panose="020B0604020202020204" pitchFamily="34" charset="0"/>
                <a:ea typeface="+mn-lt"/>
                <a:cs typeface="Arial" panose="020B0604020202020204" pitchFamily="34" charset="0"/>
              </a:rPr>
              <a:t>&gt;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&lt;version&gt;1.0-SNAPSHOT&lt;/version&gt;</a:t>
            </a:r>
            <a:br>
              <a:rPr lang="en-US">
                <a:latin typeface="Arial" panose="020B0604020202020204" pitchFamily="34" charset="0"/>
                <a:ea typeface="+mn-lt"/>
                <a:cs typeface="Arial" panose="020B0604020202020204" pitchFamily="34" charset="0"/>
              </a:rPr>
            </a:b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&lt;properties&gt;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a:t>
            </a:r>
            <a:r>
              <a:rPr lang="en-US" err="1">
                <a:latin typeface="Arial" panose="020B0604020202020204" pitchFamily="34" charset="0"/>
                <a:ea typeface="+mn-lt"/>
                <a:cs typeface="Arial" panose="020B0604020202020204" pitchFamily="34" charset="0"/>
              </a:rPr>
              <a:t>maven.compiler.source</a:t>
            </a:r>
            <a:r>
              <a:rPr lang="en-US">
                <a:latin typeface="Arial" panose="020B0604020202020204" pitchFamily="34" charset="0"/>
                <a:ea typeface="+mn-lt"/>
                <a:cs typeface="Arial" panose="020B0604020202020204" pitchFamily="34" charset="0"/>
              </a:rPr>
              <a:t>&gt;11&lt;/</a:t>
            </a:r>
            <a:r>
              <a:rPr lang="en-US" err="1">
                <a:latin typeface="Arial" panose="020B0604020202020204" pitchFamily="34" charset="0"/>
                <a:ea typeface="+mn-lt"/>
                <a:cs typeface="Arial" panose="020B0604020202020204" pitchFamily="34" charset="0"/>
              </a:rPr>
              <a:t>maven.compiler.source</a:t>
            </a:r>
            <a:r>
              <a:rPr lang="en-US">
                <a:latin typeface="Arial" panose="020B0604020202020204" pitchFamily="34" charset="0"/>
                <a:ea typeface="+mn-lt"/>
                <a:cs typeface="Arial" panose="020B0604020202020204" pitchFamily="34" charset="0"/>
              </a:rPr>
              <a:t>&gt;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a:t>
            </a:r>
            <a:r>
              <a:rPr lang="en-US" err="1">
                <a:latin typeface="Arial" panose="020B0604020202020204" pitchFamily="34" charset="0"/>
                <a:ea typeface="+mn-lt"/>
                <a:cs typeface="Arial" panose="020B0604020202020204" pitchFamily="34" charset="0"/>
              </a:rPr>
              <a:t>maven.compiler.target</a:t>
            </a:r>
            <a:r>
              <a:rPr lang="en-US">
                <a:latin typeface="Arial" panose="020B0604020202020204" pitchFamily="34" charset="0"/>
                <a:ea typeface="+mn-lt"/>
                <a:cs typeface="Arial" panose="020B0604020202020204" pitchFamily="34" charset="0"/>
              </a:rPr>
              <a:t>&gt;11&lt;/</a:t>
            </a:r>
            <a:r>
              <a:rPr lang="en-US" err="1">
                <a:latin typeface="Arial" panose="020B0604020202020204" pitchFamily="34" charset="0"/>
                <a:ea typeface="+mn-lt"/>
                <a:cs typeface="Arial" panose="020B0604020202020204" pitchFamily="34" charset="0"/>
              </a:rPr>
              <a:t>maven.compiler.target</a:t>
            </a:r>
            <a:r>
              <a:rPr lang="en-US">
                <a:latin typeface="Arial" panose="020B0604020202020204" pitchFamily="34" charset="0"/>
                <a:ea typeface="+mn-lt"/>
                <a:cs typeface="Arial" panose="020B0604020202020204" pitchFamily="34" charset="0"/>
              </a:rPr>
              <a:t>&gt;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&lt;/properties&gt;</a:t>
            </a:r>
            <a:br>
              <a:rPr lang="en-US">
                <a:latin typeface="Arial" panose="020B0604020202020204" pitchFamily="34" charset="0"/>
                <a:ea typeface="+mn-lt"/>
                <a:cs typeface="Arial" panose="020B0604020202020204" pitchFamily="34" charset="0"/>
              </a:rPr>
            </a:b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    </a:t>
            </a:r>
            <a:r>
              <a:rPr lang="en-US" b="1">
                <a:latin typeface="Arial" panose="020B0604020202020204" pitchFamily="34" charset="0"/>
                <a:ea typeface="+mn-lt"/>
                <a:cs typeface="Arial" panose="020B0604020202020204" pitchFamily="34" charset="0"/>
              </a:rPr>
              <a:t>&lt;dependencies&gt;</a:t>
            </a: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a:t>
            </a:r>
            <a:r>
              <a:rPr lang="en-US" b="1" i="1">
                <a:latin typeface="Arial" panose="020B0604020202020204" pitchFamily="34" charset="0"/>
                <a:ea typeface="+mn-lt"/>
                <a:cs typeface="Arial" panose="020B0604020202020204" pitchFamily="34" charset="0"/>
              </a:rPr>
              <a:t>&lt;!-- https://mvnrepository.com/artifact/commons-net/commons-net --&gt;</a:t>
            </a:r>
            <a:br>
              <a:rPr lang="en-US" b="1" i="1">
                <a:latin typeface="Arial" panose="020B0604020202020204" pitchFamily="34" charset="0"/>
                <a:ea typeface="+mn-lt"/>
                <a:cs typeface="Arial" panose="020B0604020202020204" pitchFamily="34" charset="0"/>
              </a:rPr>
            </a:br>
            <a:r>
              <a:rPr lang="en-US" b="1" i="1">
                <a:latin typeface="Arial" panose="020B0604020202020204" pitchFamily="34" charset="0"/>
                <a:ea typeface="+mn-lt"/>
                <a:cs typeface="Arial" panose="020B0604020202020204" pitchFamily="34" charset="0"/>
              </a:rPr>
              <a:t>        </a:t>
            </a:r>
            <a:r>
              <a:rPr lang="en-US" b="1">
                <a:latin typeface="Arial" panose="020B0604020202020204" pitchFamily="34" charset="0"/>
                <a:ea typeface="+mn-lt"/>
                <a:cs typeface="Arial" panose="020B0604020202020204" pitchFamily="34" charset="0"/>
              </a:rPr>
              <a:t>&lt;dependency&gt;</a:t>
            </a: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&lt;</a:t>
            </a:r>
            <a:r>
              <a:rPr lang="en-US" b="1" err="1">
                <a:latin typeface="Arial" panose="020B0604020202020204" pitchFamily="34" charset="0"/>
                <a:ea typeface="+mn-lt"/>
                <a:cs typeface="Arial" panose="020B0604020202020204" pitchFamily="34" charset="0"/>
              </a:rPr>
              <a:t>groupId</a:t>
            </a:r>
            <a:r>
              <a:rPr lang="en-US" b="1">
                <a:latin typeface="Arial" panose="020B0604020202020204" pitchFamily="34" charset="0"/>
                <a:ea typeface="+mn-lt"/>
                <a:cs typeface="Arial" panose="020B0604020202020204" pitchFamily="34" charset="0"/>
              </a:rPr>
              <a:t>&gt;commons-net&lt;/</a:t>
            </a:r>
            <a:r>
              <a:rPr lang="en-US" b="1" err="1">
                <a:latin typeface="Arial" panose="020B0604020202020204" pitchFamily="34" charset="0"/>
                <a:ea typeface="+mn-lt"/>
                <a:cs typeface="Arial" panose="020B0604020202020204" pitchFamily="34" charset="0"/>
              </a:rPr>
              <a:t>groupId</a:t>
            </a:r>
            <a:r>
              <a:rPr lang="en-US" b="1">
                <a:latin typeface="Arial" panose="020B0604020202020204" pitchFamily="34" charset="0"/>
                <a:ea typeface="+mn-lt"/>
                <a:cs typeface="Arial" panose="020B0604020202020204" pitchFamily="34" charset="0"/>
              </a:rPr>
              <a:t>&gt;</a:t>
            </a: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&lt;</a:t>
            </a:r>
            <a:r>
              <a:rPr lang="en-US" b="1" err="1">
                <a:latin typeface="Arial" panose="020B0604020202020204" pitchFamily="34" charset="0"/>
                <a:ea typeface="+mn-lt"/>
                <a:cs typeface="Arial" panose="020B0604020202020204" pitchFamily="34" charset="0"/>
              </a:rPr>
              <a:t>artifactId</a:t>
            </a:r>
            <a:r>
              <a:rPr lang="en-US" b="1">
                <a:latin typeface="Arial" panose="020B0604020202020204" pitchFamily="34" charset="0"/>
                <a:ea typeface="+mn-lt"/>
                <a:cs typeface="Arial" panose="020B0604020202020204" pitchFamily="34" charset="0"/>
              </a:rPr>
              <a:t>&gt;commons-net&lt;/</a:t>
            </a:r>
            <a:r>
              <a:rPr lang="en-US" b="1" err="1">
                <a:latin typeface="Arial" panose="020B0604020202020204" pitchFamily="34" charset="0"/>
                <a:ea typeface="+mn-lt"/>
                <a:cs typeface="Arial" panose="020B0604020202020204" pitchFamily="34" charset="0"/>
              </a:rPr>
              <a:t>artifactId</a:t>
            </a:r>
            <a:r>
              <a:rPr lang="en-US" b="1">
                <a:latin typeface="Arial" panose="020B0604020202020204" pitchFamily="34" charset="0"/>
                <a:ea typeface="+mn-lt"/>
                <a:cs typeface="Arial" panose="020B0604020202020204" pitchFamily="34" charset="0"/>
              </a:rPr>
              <a:t>&gt;</a:t>
            </a: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&lt;version&gt;3.8.0&lt;/version&gt;</a:t>
            </a: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&lt;/dependency&gt;</a:t>
            </a:r>
            <a:br>
              <a:rPr lang="en-US" b="1">
                <a:latin typeface="Arial" panose="020B0604020202020204" pitchFamily="34" charset="0"/>
                <a:ea typeface="+mn-lt"/>
                <a:cs typeface="Arial" panose="020B0604020202020204" pitchFamily="34" charset="0"/>
              </a:rPr>
            </a:br>
            <a:br>
              <a:rPr lang="en-US" b="1">
                <a:latin typeface="Arial" panose="020B0604020202020204" pitchFamily="34" charset="0"/>
                <a:ea typeface="+mn-lt"/>
                <a:cs typeface="Arial" panose="020B0604020202020204" pitchFamily="34" charset="0"/>
              </a:rPr>
            </a:br>
            <a:r>
              <a:rPr lang="en-US" b="1">
                <a:latin typeface="Arial" panose="020B0604020202020204" pitchFamily="34" charset="0"/>
                <a:ea typeface="+mn-lt"/>
                <a:cs typeface="Arial" panose="020B0604020202020204" pitchFamily="34" charset="0"/>
              </a:rPr>
              <a:t>    &lt;/dependencies&gt;</a:t>
            </a:r>
            <a:br>
              <a:rPr lang="en-US" b="1">
                <a:latin typeface="Arial" panose="020B0604020202020204" pitchFamily="34" charset="0"/>
                <a:ea typeface="+mn-lt"/>
                <a:cs typeface="Arial" panose="020B0604020202020204" pitchFamily="34" charset="0"/>
              </a:rPr>
            </a:br>
            <a:br>
              <a:rPr lang="en-US" b="1">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&lt;/project&gt;</a:t>
            </a:r>
            <a:endParaRPr lang="en-US">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E8E50F09-7C56-D846-B97C-ACA9F7233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2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E499-8E45-4D4E-B6B3-4BF1B9484EB7}"/>
              </a:ext>
            </a:extLst>
          </p:cNvPr>
          <p:cNvSpPr>
            <a:spLocks noGrp="1"/>
          </p:cNvSpPr>
          <p:nvPr>
            <p:ph type="title"/>
          </p:nvPr>
        </p:nvSpPr>
        <p:spPr>
          <a:xfrm>
            <a:off x="1069848" y="484632"/>
            <a:ext cx="10058400" cy="1094002"/>
          </a:xfrm>
        </p:spPr>
        <p:txBody>
          <a:bodyPr>
            <a:normAutofit/>
          </a:bodyPr>
          <a:lstStyle/>
          <a:p>
            <a:r>
              <a:rPr lang="en-CY" sz="4800" dirty="0">
                <a:latin typeface="Arial" panose="020B0604020202020204" pitchFamily="34" charset="0"/>
                <a:cs typeface="Arial" panose="020B0604020202020204" pitchFamily="34" charset="0"/>
              </a:rPr>
              <a:t>Maven update dependencies</a:t>
            </a:r>
          </a:p>
        </p:txBody>
      </p:sp>
      <p:sp>
        <p:nvSpPr>
          <p:cNvPr id="3" name="Content Placeholder 2">
            <a:extLst>
              <a:ext uri="{FF2B5EF4-FFF2-40B4-BE49-F238E27FC236}">
                <a16:creationId xmlns:a16="http://schemas.microsoft.com/office/drawing/2014/main" id="{17F343D2-17C1-7340-9054-72F22697BC61}"/>
              </a:ext>
            </a:extLst>
          </p:cNvPr>
          <p:cNvSpPr>
            <a:spLocks noGrp="1"/>
          </p:cNvSpPr>
          <p:nvPr>
            <p:ph idx="1"/>
          </p:nvPr>
        </p:nvSpPr>
        <p:spPr>
          <a:xfrm>
            <a:off x="1066800" y="1681460"/>
            <a:ext cx="10058400" cy="4762471"/>
          </a:xfrm>
        </p:spPr>
        <p:txBody>
          <a:bodyPr>
            <a:normAutofit lnSpcReduction="10000"/>
          </a:bodyPr>
          <a:lstStyle/>
          <a:p>
            <a:r>
              <a:rPr lang="en-GB" dirty="0">
                <a:latin typeface="Arial" panose="020B0604020202020204" pitchFamily="34" charset="0"/>
                <a:cs typeface="Arial" panose="020B0604020202020204" pitchFamily="34" charset="0"/>
              </a:rPr>
              <a:t>I</a:t>
            </a:r>
            <a:r>
              <a:rPr lang="en-CY" dirty="0">
                <a:latin typeface="Arial" panose="020B0604020202020204" pitchFamily="34" charset="0"/>
                <a:cs typeface="Arial" panose="020B0604020202020204" pitchFamily="34" charset="0"/>
              </a:rPr>
              <a:t>n case there is an update in one or more dependencies that we have previously installed we can execute the following command and we can see which libraries have a newer version in the remote repository of Maven</a:t>
            </a:r>
          </a:p>
          <a:p>
            <a:r>
              <a:rPr lang="en-GB" b="1" dirty="0" err="1">
                <a:latin typeface="Arial" panose="020B0604020202020204" pitchFamily="34" charset="0"/>
                <a:cs typeface="Arial" panose="020B0604020202020204" pitchFamily="34" charset="0"/>
              </a:rPr>
              <a:t>mvn</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versions:display-dependency-updates</a:t>
            </a:r>
            <a:endParaRPr lang="en-GB" b="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Example:</a:t>
            </a:r>
          </a:p>
          <a:p>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we want to update one dependency we simply change our </a:t>
            </a:r>
            <a:r>
              <a:rPr lang="en-GB" dirty="0" err="1">
                <a:latin typeface="Arial" panose="020B0604020202020204" pitchFamily="34" charset="0"/>
                <a:cs typeface="Arial" panose="020B0604020202020204" pitchFamily="34" charset="0"/>
              </a:rPr>
              <a:t>pom.xml</a:t>
            </a:r>
            <a:r>
              <a:rPr lang="en-GB" dirty="0">
                <a:latin typeface="Arial" panose="020B0604020202020204" pitchFamily="34" charset="0"/>
                <a:cs typeface="Arial" panose="020B0604020202020204" pitchFamily="34" charset="0"/>
              </a:rPr>
              <a:t> file and we execute again the </a:t>
            </a:r>
            <a:r>
              <a:rPr lang="en-GB" dirty="0" err="1">
                <a:latin typeface="Arial" panose="020B0604020202020204" pitchFamily="34" charset="0"/>
                <a:cs typeface="Arial" panose="020B0604020202020204" pitchFamily="34" charset="0"/>
              </a:rPr>
              <a:t>mvn</a:t>
            </a:r>
            <a:r>
              <a:rPr lang="en-GB" dirty="0">
                <a:latin typeface="Arial" panose="020B0604020202020204" pitchFamily="34" charset="0"/>
                <a:cs typeface="Arial" panose="020B0604020202020204" pitchFamily="34" charset="0"/>
              </a:rPr>
              <a:t> install command</a:t>
            </a:r>
          </a:p>
          <a:p>
            <a:r>
              <a:rPr lang="en-GB" dirty="0">
                <a:latin typeface="Arial" panose="020B0604020202020204" pitchFamily="34" charset="0"/>
                <a:cs typeface="Arial" panose="020B0604020202020204" pitchFamily="34" charset="0"/>
              </a:rPr>
              <a:t>If we want to update all the libraries with the latest version we execute the following command</a:t>
            </a:r>
          </a:p>
          <a:p>
            <a:r>
              <a:rPr lang="en-GB" b="1" dirty="0" err="1">
                <a:latin typeface="Arial" panose="020B0604020202020204" pitchFamily="34" charset="0"/>
                <a:cs typeface="Arial" panose="020B0604020202020204" pitchFamily="34" charset="0"/>
              </a:rPr>
              <a:t>mvn</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versions:use-latest-releases</a:t>
            </a:r>
            <a:endParaRPr lang="en-CY"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18D0925-6E6E-2642-9BD8-F4FDEB99C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519" y="2986253"/>
            <a:ext cx="8140700" cy="1282700"/>
          </a:xfrm>
          <a:prstGeom prst="rect">
            <a:avLst/>
          </a:prstGeom>
        </p:spPr>
      </p:pic>
      <p:pic>
        <p:nvPicPr>
          <p:cNvPr id="6" name="Picture 2">
            <a:extLst>
              <a:ext uri="{FF2B5EF4-FFF2-40B4-BE49-F238E27FC236}">
                <a16:creationId xmlns:a16="http://schemas.microsoft.com/office/drawing/2014/main" id="{BE459BCA-2985-B74E-B9B2-FBEF4D7D0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92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2E8A-B9D2-F64B-A7E9-3BD1EFBAD4A4}"/>
              </a:ext>
            </a:extLst>
          </p:cNvPr>
          <p:cNvSpPr>
            <a:spLocks noGrp="1"/>
          </p:cNvSpPr>
          <p:nvPr>
            <p:ph type="title"/>
          </p:nvPr>
        </p:nvSpPr>
        <p:spPr/>
        <p:txBody>
          <a:bodyPr>
            <a:noAutofit/>
          </a:bodyPr>
          <a:lstStyle/>
          <a:p>
            <a:r>
              <a:rPr lang="en-CY" sz="4000" dirty="0">
                <a:latin typeface="Arial" panose="020B0604020202020204" pitchFamily="34" charset="0"/>
                <a:cs typeface="Arial" panose="020B0604020202020204" pitchFamily="34" charset="0"/>
              </a:rPr>
              <a:t>publish a dependency to maven remote repository steps</a:t>
            </a:r>
          </a:p>
        </p:txBody>
      </p:sp>
      <p:sp>
        <p:nvSpPr>
          <p:cNvPr id="3" name="Content Placeholder 2">
            <a:extLst>
              <a:ext uri="{FF2B5EF4-FFF2-40B4-BE49-F238E27FC236}">
                <a16:creationId xmlns:a16="http://schemas.microsoft.com/office/drawing/2014/main" id="{1CE927BC-F2FB-DD41-BD87-B4E0A0C66C64}"/>
              </a:ext>
            </a:extLst>
          </p:cNvPr>
          <p:cNvSpPr>
            <a:spLocks noGrp="1"/>
          </p:cNvSpPr>
          <p:nvPr>
            <p:ph idx="1"/>
          </p:nvPr>
        </p:nvSpPr>
        <p:spPr/>
        <p:txBody>
          <a:bodyPr/>
          <a:lstStyle/>
          <a:p>
            <a:r>
              <a:rPr lang="en-CY" dirty="0">
                <a:latin typeface="Arial" panose="020B0604020202020204" pitchFamily="34" charset="0"/>
                <a:cs typeface="Arial" panose="020B0604020202020204" pitchFamily="34" charset="0"/>
              </a:rPr>
              <a:t>Create account at Sonatype</a:t>
            </a:r>
          </a:p>
          <a:p>
            <a:r>
              <a:rPr lang="en-CY" dirty="0">
                <a:latin typeface="Arial" panose="020B0604020202020204" pitchFamily="34" charset="0"/>
                <a:cs typeface="Arial" panose="020B0604020202020204" pitchFamily="34" charset="0"/>
              </a:rPr>
              <a:t>Create and Publish PGP private / public key pair</a:t>
            </a:r>
          </a:p>
          <a:p>
            <a:r>
              <a:rPr lang="en-CY" dirty="0">
                <a:latin typeface="Arial" panose="020B0604020202020204" pitchFamily="34" charset="0"/>
                <a:cs typeface="Arial" panose="020B0604020202020204" pitchFamily="34" charset="0"/>
              </a:rPr>
              <a:t>Configure your project Maven POM file (i.e. project coordinates, name, description, URL, licence, developers</a:t>
            </a:r>
          </a:p>
          <a:p>
            <a:r>
              <a:rPr lang="en-CY" dirty="0">
                <a:latin typeface="Arial" panose="020B0604020202020204" pitchFamily="34" charset="0"/>
                <a:cs typeface="Arial" panose="020B0604020202020204" pitchFamily="34" charset="0"/>
              </a:rPr>
              <a:t>Configure settings.xml</a:t>
            </a:r>
          </a:p>
          <a:p>
            <a:r>
              <a:rPr lang="en-CY" dirty="0">
                <a:latin typeface="Arial" panose="020B0604020202020204" pitchFamily="34" charset="0"/>
                <a:cs typeface="Arial" panose="020B0604020202020204" pitchFamily="34" charset="0"/>
              </a:rPr>
              <a:t>Publish JAR file using the command</a:t>
            </a:r>
          </a:p>
          <a:p>
            <a:pPr lvl="1"/>
            <a:r>
              <a:rPr lang="en-GB" dirty="0">
                <a:latin typeface="Arial" panose="020B0604020202020204" pitchFamily="34" charset="0"/>
                <a:cs typeface="Arial" panose="020B0604020202020204" pitchFamily="34" charset="0"/>
              </a:rPr>
              <a:t>M</a:t>
            </a:r>
            <a:r>
              <a:rPr lang="en-CY" dirty="0">
                <a:latin typeface="Arial" panose="020B0604020202020204" pitchFamily="34" charset="0"/>
                <a:cs typeface="Arial" panose="020B0604020202020204" pitchFamily="34" charset="0"/>
              </a:rPr>
              <a:t>vn clean deploy</a:t>
            </a:r>
          </a:p>
        </p:txBody>
      </p:sp>
      <p:pic>
        <p:nvPicPr>
          <p:cNvPr id="4" name="Picture 2">
            <a:extLst>
              <a:ext uri="{FF2B5EF4-FFF2-40B4-BE49-F238E27FC236}">
                <a16:creationId xmlns:a16="http://schemas.microsoft.com/office/drawing/2014/main" id="{73C70312-E0A5-DF48-8A64-F9F1329F5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5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67F8074-2227-E305-1DE1-7D16F3F56234}"/>
              </a:ext>
            </a:extLst>
          </p:cNvPr>
          <p:cNvPicPr>
            <a:picLocks noGrp="1" noChangeAspect="1"/>
          </p:cNvPicPr>
          <p:nvPr>
            <p:ph idx="1"/>
          </p:nvPr>
        </p:nvPicPr>
        <p:blipFill>
          <a:blip r:embed="rId3"/>
          <a:stretch>
            <a:fillRect/>
          </a:stretch>
        </p:blipFill>
        <p:spPr>
          <a:xfrm>
            <a:off x="959556" y="627331"/>
            <a:ext cx="10272888" cy="5603339"/>
          </a:xfrm>
        </p:spPr>
      </p:pic>
      <p:pic>
        <p:nvPicPr>
          <p:cNvPr id="3" name="Picture 2">
            <a:extLst>
              <a:ext uri="{FF2B5EF4-FFF2-40B4-BE49-F238E27FC236}">
                <a16:creationId xmlns:a16="http://schemas.microsoft.com/office/drawing/2014/main" id="{46AA7A93-1AA6-F647-B419-4E62CA8FC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4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1EF6-5FD5-8E50-EA19-F5DDA276D36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FTP client (java – maven)</a:t>
            </a:r>
          </a:p>
        </p:txBody>
      </p:sp>
      <p:sp>
        <p:nvSpPr>
          <p:cNvPr id="3" name="Content Placeholder 2">
            <a:extLst>
              <a:ext uri="{FF2B5EF4-FFF2-40B4-BE49-F238E27FC236}">
                <a16:creationId xmlns:a16="http://schemas.microsoft.com/office/drawing/2014/main" id="{CE82E189-8C4D-D6DC-00F6-2D7FB0E4C6DC}"/>
              </a:ext>
            </a:extLst>
          </p:cNvPr>
          <p:cNvSpPr>
            <a:spLocks noGrp="1"/>
          </p:cNvSpPr>
          <p:nvPr>
            <p:ph idx="1"/>
          </p:nvPr>
        </p:nvSpPr>
        <p:spPr>
          <a:xfrm>
            <a:off x="1069848" y="2552727"/>
            <a:ext cx="6420928" cy="988416"/>
          </a:xfrm>
        </p:spPr>
        <p:txBody>
          <a:bodyPr vert="horz" lIns="91440" tIns="45720" rIns="91440" bIns="45720" rtlCol="0" anchor="t">
            <a:normAutofit/>
          </a:bodyPr>
          <a:lstStyle/>
          <a:p>
            <a:pPr marL="0" indent="0">
              <a:buNone/>
            </a:pPr>
            <a:r>
              <a:rPr lang="en-US">
                <a:latin typeface="Arial" panose="020B0604020202020204" pitchFamily="34" charset="0"/>
                <a:ea typeface="+mn-lt"/>
                <a:cs typeface="Arial" panose="020B0604020202020204" pitchFamily="34" charset="0"/>
              </a:rPr>
              <a:t>import </a:t>
            </a:r>
            <a:r>
              <a:rPr lang="en-US" err="1">
                <a:latin typeface="Arial" panose="020B0604020202020204" pitchFamily="34" charset="0"/>
                <a:ea typeface="+mn-lt"/>
                <a:cs typeface="Arial" panose="020B0604020202020204" pitchFamily="34" charset="0"/>
              </a:rPr>
              <a:t>org.apache.commons.net.ftp.FTP</a:t>
            </a:r>
            <a:r>
              <a:rPr lang="en-US">
                <a:latin typeface="Arial" panose="020B0604020202020204" pitchFamily="34" charset="0"/>
                <a:ea typeface="+mn-lt"/>
                <a:cs typeface="Arial" panose="020B0604020202020204" pitchFamily="34" charset="0"/>
              </a:rPr>
              <a: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import </a:t>
            </a:r>
            <a:r>
              <a:rPr lang="en-US" err="1">
                <a:latin typeface="Arial" panose="020B0604020202020204" pitchFamily="34" charset="0"/>
                <a:ea typeface="+mn-lt"/>
                <a:cs typeface="Arial" panose="020B0604020202020204" pitchFamily="34" charset="0"/>
              </a:rPr>
              <a:t>org.apache.commons.net.ftp.FTPClient</a:t>
            </a:r>
            <a:r>
              <a:rPr lang="en-US">
                <a:latin typeface="Arial" panose="020B0604020202020204" pitchFamily="34" charset="0"/>
                <a:ea typeface="+mn-lt"/>
                <a:cs typeface="Arial" panose="020B0604020202020204" pitchFamily="34" charset="0"/>
              </a:rPr>
              <a: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import </a:t>
            </a:r>
            <a:r>
              <a:rPr lang="en-US" err="1">
                <a:latin typeface="Arial" panose="020B0604020202020204" pitchFamily="34" charset="0"/>
                <a:ea typeface="+mn-lt"/>
                <a:cs typeface="Arial" panose="020B0604020202020204" pitchFamily="34" charset="0"/>
              </a:rPr>
              <a:t>org.apache.commons.net.ftp.FTPFile</a:t>
            </a:r>
            <a:r>
              <a:rPr lang="en-US">
                <a:latin typeface="Arial" panose="020B0604020202020204" pitchFamily="34" charset="0"/>
                <a:ea typeface="+mn-lt"/>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4FCEF43-D10B-E92C-277D-3700DE8837F8}"/>
              </a:ext>
            </a:extLst>
          </p:cNvPr>
          <p:cNvSpPr txBox="1"/>
          <p:nvPr/>
        </p:nvSpPr>
        <p:spPr>
          <a:xfrm>
            <a:off x="1072551" y="4264324"/>
            <a:ext cx="40659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Arial" panose="020B0604020202020204" pitchFamily="34" charset="0"/>
                <a:ea typeface="+mn-lt"/>
                <a:cs typeface="Arial" panose="020B0604020202020204" pitchFamily="34" charset="0"/>
              </a:rPr>
              <a:t>FTPClient</a:t>
            </a:r>
            <a:r>
              <a:rPr lang="en-US">
                <a:latin typeface="Arial" panose="020B0604020202020204" pitchFamily="34" charset="0"/>
                <a:ea typeface="+mn-lt"/>
                <a:cs typeface="Arial" panose="020B0604020202020204" pitchFamily="34" charset="0"/>
              </a:rPr>
              <a:t> ftp = new </a:t>
            </a:r>
            <a:r>
              <a:rPr lang="en-US" err="1">
                <a:latin typeface="Arial" panose="020B0604020202020204" pitchFamily="34" charset="0"/>
                <a:ea typeface="+mn-lt"/>
                <a:cs typeface="Arial" panose="020B0604020202020204" pitchFamily="34" charset="0"/>
              </a:rPr>
              <a:t>FTPClient</a:t>
            </a:r>
            <a:r>
              <a:rPr lang="en-US">
                <a:latin typeface="Arial" panose="020B0604020202020204" pitchFamily="34" charset="0"/>
                <a:ea typeface="+mn-lt"/>
                <a:cs typeface="Arial" panose="020B0604020202020204" pitchFamily="34" charset="0"/>
              </a:rPr>
              <a:t>();</a:t>
            </a:r>
          </a:p>
          <a:p>
            <a:r>
              <a:rPr lang="en-US" err="1">
                <a:latin typeface="Arial" panose="020B0604020202020204" pitchFamily="34" charset="0"/>
                <a:ea typeface="+mn-lt"/>
                <a:cs typeface="Arial" panose="020B0604020202020204" pitchFamily="34" charset="0"/>
              </a:rPr>
              <a:t>ftp.connect</a:t>
            </a:r>
            <a:r>
              <a:rPr lang="en-US">
                <a:latin typeface="Arial" panose="020B0604020202020204" pitchFamily="34" charset="0"/>
                <a:ea typeface="+mn-lt"/>
                <a:cs typeface="Arial" panose="020B0604020202020204" pitchFamily="34" charset="0"/>
              </a:rPr>
              <a:t>(host, 21);</a:t>
            </a:r>
            <a:br>
              <a:rPr lang="en-US">
                <a:latin typeface="Arial" panose="020B0604020202020204" pitchFamily="34" charset="0"/>
                <a:ea typeface="+mn-lt"/>
                <a:cs typeface="Arial" panose="020B0604020202020204" pitchFamily="34" charset="0"/>
              </a:rPr>
            </a:br>
            <a:r>
              <a:rPr lang="en-US" err="1">
                <a:latin typeface="Arial" panose="020B0604020202020204" pitchFamily="34" charset="0"/>
                <a:ea typeface="+mn-lt"/>
                <a:cs typeface="Arial" panose="020B0604020202020204" pitchFamily="34" charset="0"/>
              </a:rPr>
              <a:t>ftp.login</a:t>
            </a:r>
            <a:r>
              <a:rPr lang="en-US">
                <a:latin typeface="Arial" panose="020B0604020202020204" pitchFamily="34" charset="0"/>
                <a:ea typeface="+mn-lt"/>
                <a:cs typeface="Arial" panose="020B0604020202020204" pitchFamily="34" charset="0"/>
              </a:rPr>
              <a:t>(username, passwd);</a:t>
            </a:r>
            <a:br>
              <a:rPr lang="en-US">
                <a:latin typeface="Arial" panose="020B0604020202020204" pitchFamily="34" charset="0"/>
                <a:ea typeface="+mn-lt"/>
                <a:cs typeface="Arial" panose="020B0604020202020204" pitchFamily="34" charset="0"/>
              </a:rPr>
            </a:br>
            <a:r>
              <a:rPr lang="en-US" err="1">
                <a:latin typeface="Arial" panose="020B0604020202020204" pitchFamily="34" charset="0"/>
                <a:ea typeface="+mn-lt"/>
                <a:cs typeface="Arial" panose="020B0604020202020204" pitchFamily="34" charset="0"/>
              </a:rPr>
              <a:t>ftp.enterLocalPassiveMode</a:t>
            </a:r>
            <a:r>
              <a:rPr lang="en-US">
                <a:latin typeface="Arial" panose="020B0604020202020204" pitchFamily="34" charset="0"/>
                <a:ea typeface="+mn-lt"/>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83124C6-DB9E-7AEA-D822-44CBB6BCAFD5}"/>
              </a:ext>
            </a:extLst>
          </p:cNvPr>
          <p:cNvSpPr txBox="1"/>
          <p:nvPr/>
        </p:nvSpPr>
        <p:spPr>
          <a:xfrm>
            <a:off x="1071652" y="2092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panose="020B0604020202020204" pitchFamily="34" charset="0"/>
                <a:cs typeface="Arial" panose="020B0604020202020204" pitchFamily="34" charset="0"/>
              </a:rPr>
              <a:t>Import libraries</a:t>
            </a:r>
          </a:p>
        </p:txBody>
      </p:sp>
      <p:sp>
        <p:nvSpPr>
          <p:cNvPr id="8" name="TextBox 7">
            <a:extLst>
              <a:ext uri="{FF2B5EF4-FFF2-40B4-BE49-F238E27FC236}">
                <a16:creationId xmlns:a16="http://schemas.microsoft.com/office/drawing/2014/main" id="{80BE6179-B8B6-CDE8-2D31-08DFB9E9971C}"/>
              </a:ext>
            </a:extLst>
          </p:cNvPr>
          <p:cNvSpPr txBox="1"/>
          <p:nvPr/>
        </p:nvSpPr>
        <p:spPr>
          <a:xfrm>
            <a:off x="1056376" y="38168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panose="020B0604020202020204" pitchFamily="34" charset="0"/>
                <a:cs typeface="Arial" panose="020B0604020202020204" pitchFamily="34" charset="0"/>
              </a:rPr>
              <a:t>Initialize ftp object</a:t>
            </a:r>
          </a:p>
        </p:txBody>
      </p:sp>
      <p:pic>
        <p:nvPicPr>
          <p:cNvPr id="9" name="Picture 2">
            <a:extLst>
              <a:ext uri="{FF2B5EF4-FFF2-40B4-BE49-F238E27FC236}">
                <a16:creationId xmlns:a16="http://schemas.microsoft.com/office/drawing/2014/main" id="{67CE8389-813B-4A46-AD51-57F557A73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6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3D15-BCCF-58E5-8DAB-762B24094479}"/>
              </a:ext>
            </a:extLst>
          </p:cNvPr>
          <p:cNvSpPr>
            <a:spLocks noGrp="1"/>
          </p:cNvSpPr>
          <p:nvPr>
            <p:ph type="title"/>
          </p:nvPr>
        </p:nvSpPr>
        <p:spPr>
          <a:xfrm>
            <a:off x="379561" y="484632"/>
            <a:ext cx="11740551" cy="1609344"/>
          </a:xfrm>
        </p:spPr>
        <p:txBody>
          <a:bodyPr>
            <a:normAutofit/>
          </a:bodyPr>
          <a:lstStyle/>
          <a:p>
            <a:r>
              <a:rPr lang="en-US" sz="4800" dirty="0">
                <a:latin typeface="Arial" panose="020B0604020202020204" pitchFamily="34" charset="0"/>
                <a:cs typeface="Arial" panose="020B0604020202020204" pitchFamily="34" charset="0"/>
              </a:rPr>
              <a:t>Ftp client cont'd(java – maven)</a:t>
            </a:r>
          </a:p>
        </p:txBody>
      </p:sp>
      <p:sp>
        <p:nvSpPr>
          <p:cNvPr id="3" name="Content Placeholder 2">
            <a:extLst>
              <a:ext uri="{FF2B5EF4-FFF2-40B4-BE49-F238E27FC236}">
                <a16:creationId xmlns:a16="http://schemas.microsoft.com/office/drawing/2014/main" id="{3053D220-41E6-44AE-A320-B2FC7CCA5C93}"/>
              </a:ext>
            </a:extLst>
          </p:cNvPr>
          <p:cNvSpPr>
            <a:spLocks noGrp="1"/>
          </p:cNvSpPr>
          <p:nvPr>
            <p:ph idx="1"/>
          </p:nvPr>
        </p:nvSpPr>
        <p:spPr>
          <a:xfrm>
            <a:off x="135320" y="2178918"/>
            <a:ext cx="5713029" cy="2368640"/>
          </a:xfrm>
        </p:spPr>
        <p:txBody>
          <a:bodyPr vert="horz" lIns="91440" tIns="45720" rIns="91440" bIns="45720" rtlCol="0" anchor="t">
            <a:noAutofit/>
          </a:bodyPr>
          <a:lstStyle/>
          <a:p>
            <a:pPr marL="0" indent="0">
              <a:buNone/>
            </a:pPr>
            <a:r>
              <a:rPr lang="en-US" sz="2400" b="1">
                <a:latin typeface="Arial" panose="020B0604020202020204" pitchFamily="34" charset="0"/>
                <a:ea typeface="+mn-lt"/>
                <a:cs typeface="Arial" panose="020B0604020202020204" pitchFamily="34" charset="0"/>
              </a:rPr>
              <a:t>List Directory</a:t>
            </a:r>
          </a:p>
          <a:p>
            <a:pPr marL="0" indent="0">
              <a:buNone/>
            </a:pPr>
            <a:r>
              <a:rPr lang="en-US" sz="2400" err="1">
                <a:latin typeface="Arial" panose="020B0604020202020204" pitchFamily="34" charset="0"/>
                <a:ea typeface="+mn-lt"/>
                <a:cs typeface="Arial" panose="020B0604020202020204" pitchFamily="34" charset="0"/>
              </a:rPr>
              <a:t>ftp.changeWorkingDirectory</a:t>
            </a:r>
            <a:r>
              <a:rPr lang="en-US" sz="2400">
                <a:latin typeface="Arial" panose="020B0604020202020204" pitchFamily="34" charset="0"/>
                <a:ea typeface="+mn-lt"/>
                <a:cs typeface="Arial" panose="020B0604020202020204" pitchFamily="34" charset="0"/>
              </a:rPr>
              <a:t>("~");</a:t>
            </a:r>
            <a:br>
              <a:rPr lang="en-US" sz="2400">
                <a:latin typeface="Arial" panose="020B0604020202020204" pitchFamily="34" charset="0"/>
                <a:ea typeface="+mn-lt"/>
                <a:cs typeface="Arial" panose="020B0604020202020204" pitchFamily="34" charset="0"/>
              </a:rPr>
            </a:br>
            <a:r>
              <a:rPr lang="en-US" sz="2400" err="1">
                <a:latin typeface="Arial" panose="020B0604020202020204" pitchFamily="34" charset="0"/>
                <a:ea typeface="+mn-lt"/>
                <a:cs typeface="Arial" panose="020B0604020202020204" pitchFamily="34" charset="0"/>
              </a:rPr>
              <a:t>FTPFile</a:t>
            </a:r>
            <a:r>
              <a:rPr lang="en-US" sz="2400">
                <a:latin typeface="Arial" panose="020B0604020202020204" pitchFamily="34" charset="0"/>
                <a:ea typeface="+mn-lt"/>
                <a:cs typeface="Arial" panose="020B0604020202020204" pitchFamily="34" charset="0"/>
              </a:rPr>
              <a:t>[] files = </a:t>
            </a:r>
            <a:r>
              <a:rPr lang="en-US" sz="2400" err="1">
                <a:latin typeface="Arial" panose="020B0604020202020204" pitchFamily="34" charset="0"/>
                <a:ea typeface="+mn-lt"/>
                <a:cs typeface="Arial" panose="020B0604020202020204" pitchFamily="34" charset="0"/>
              </a:rPr>
              <a:t>ftp.listFiles</a:t>
            </a:r>
            <a:r>
              <a:rPr lang="en-US" sz="2400">
                <a:latin typeface="Arial" panose="020B0604020202020204" pitchFamily="34" charset="0"/>
                <a:ea typeface="+mn-lt"/>
                <a:cs typeface="Arial" panose="020B0604020202020204" pitchFamily="34" charset="0"/>
              </a:rPr>
              <a:t>();</a:t>
            </a:r>
            <a:br>
              <a:rPr lang="en-US" sz="2400">
                <a:latin typeface="Arial" panose="020B0604020202020204" pitchFamily="34" charset="0"/>
                <a:ea typeface="+mn-lt"/>
                <a:cs typeface="Arial" panose="020B0604020202020204" pitchFamily="34" charset="0"/>
              </a:rPr>
            </a:br>
            <a:r>
              <a:rPr lang="en-US" sz="2400">
                <a:latin typeface="Arial" panose="020B0604020202020204" pitchFamily="34" charset="0"/>
                <a:ea typeface="+mn-lt"/>
                <a:cs typeface="Arial" panose="020B0604020202020204" pitchFamily="34" charset="0"/>
              </a:rPr>
              <a:t>for (</a:t>
            </a:r>
            <a:r>
              <a:rPr lang="en-US" sz="2400" err="1">
                <a:latin typeface="Arial" panose="020B0604020202020204" pitchFamily="34" charset="0"/>
                <a:ea typeface="+mn-lt"/>
                <a:cs typeface="Arial" panose="020B0604020202020204" pitchFamily="34" charset="0"/>
              </a:rPr>
              <a:t>FTPFile</a:t>
            </a:r>
            <a:r>
              <a:rPr lang="en-US" sz="2400">
                <a:latin typeface="Arial" panose="020B0604020202020204" pitchFamily="34" charset="0"/>
                <a:ea typeface="+mn-lt"/>
                <a:cs typeface="Arial" panose="020B0604020202020204" pitchFamily="34" charset="0"/>
              </a:rPr>
              <a:t> file : files) {</a:t>
            </a:r>
            <a:br>
              <a:rPr lang="en-US" sz="2400">
                <a:latin typeface="Arial" panose="020B0604020202020204" pitchFamily="34" charset="0"/>
                <a:ea typeface="+mn-lt"/>
                <a:cs typeface="Arial" panose="020B0604020202020204" pitchFamily="34" charset="0"/>
              </a:rPr>
            </a:br>
            <a:r>
              <a:rPr lang="en-US" sz="2400">
                <a:latin typeface="Arial" panose="020B0604020202020204" pitchFamily="34" charset="0"/>
                <a:ea typeface="+mn-lt"/>
                <a:cs typeface="Arial" panose="020B0604020202020204" pitchFamily="34" charset="0"/>
              </a:rPr>
              <a:t>    </a:t>
            </a:r>
            <a:r>
              <a:rPr lang="en-US" sz="2400" err="1">
                <a:latin typeface="Arial" panose="020B0604020202020204" pitchFamily="34" charset="0"/>
                <a:ea typeface="+mn-lt"/>
                <a:cs typeface="Arial" panose="020B0604020202020204" pitchFamily="34" charset="0"/>
              </a:rPr>
              <a:t>System.</a:t>
            </a:r>
            <a:r>
              <a:rPr lang="en-US" sz="2400" i="1" err="1">
                <a:latin typeface="Arial" panose="020B0604020202020204" pitchFamily="34" charset="0"/>
                <a:ea typeface="+mn-lt"/>
                <a:cs typeface="Arial" panose="020B0604020202020204" pitchFamily="34" charset="0"/>
              </a:rPr>
              <a:t>out</a:t>
            </a:r>
            <a:r>
              <a:rPr lang="en-US" sz="2400" err="1">
                <a:latin typeface="Arial" panose="020B0604020202020204" pitchFamily="34" charset="0"/>
                <a:ea typeface="+mn-lt"/>
                <a:cs typeface="Arial" panose="020B0604020202020204" pitchFamily="34" charset="0"/>
              </a:rPr>
              <a:t>.println</a:t>
            </a:r>
            <a:r>
              <a:rPr lang="en-US" sz="2400">
                <a:latin typeface="Arial" panose="020B0604020202020204" pitchFamily="34" charset="0"/>
                <a:ea typeface="+mn-lt"/>
                <a:cs typeface="Arial" panose="020B0604020202020204" pitchFamily="34" charset="0"/>
              </a:rPr>
              <a:t>(</a:t>
            </a:r>
            <a:r>
              <a:rPr lang="en-US" sz="2400" err="1">
                <a:latin typeface="Arial" panose="020B0604020202020204" pitchFamily="34" charset="0"/>
                <a:ea typeface="+mn-lt"/>
                <a:cs typeface="Arial" panose="020B0604020202020204" pitchFamily="34" charset="0"/>
              </a:rPr>
              <a:t>file.getName</a:t>
            </a:r>
            <a:r>
              <a:rPr lang="en-US" sz="2400">
                <a:latin typeface="Arial" panose="020B0604020202020204" pitchFamily="34" charset="0"/>
                <a:ea typeface="+mn-lt"/>
                <a:cs typeface="Arial" panose="020B0604020202020204" pitchFamily="34" charset="0"/>
              </a:rPr>
              <a:t>());</a:t>
            </a:r>
            <a:br>
              <a:rPr lang="en-US" sz="2400">
                <a:latin typeface="Arial" panose="020B0604020202020204" pitchFamily="34" charset="0"/>
                <a:ea typeface="+mn-lt"/>
                <a:cs typeface="Arial" panose="020B0604020202020204" pitchFamily="34" charset="0"/>
              </a:rPr>
            </a:br>
            <a:r>
              <a:rPr lang="en-US" sz="2400">
                <a:latin typeface="Arial" panose="020B0604020202020204" pitchFamily="34" charset="0"/>
                <a:ea typeface="+mn-lt"/>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799A29D-11E1-B276-8FF4-43DA6F5DE5A0}"/>
              </a:ext>
            </a:extLst>
          </p:cNvPr>
          <p:cNvSpPr txBox="1"/>
          <p:nvPr/>
        </p:nvSpPr>
        <p:spPr>
          <a:xfrm>
            <a:off x="6140533" y="2093343"/>
            <a:ext cx="61021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panose="020B0604020202020204" pitchFamily="34" charset="0"/>
                <a:ea typeface="+mn-lt"/>
                <a:cs typeface="Arial" panose="020B0604020202020204" pitchFamily="34" charset="0"/>
              </a:rPr>
              <a:t>Upload File</a:t>
            </a:r>
            <a:endParaRPr lang="en-US">
              <a:latin typeface="Arial" panose="020B0604020202020204" pitchFamily="34" charset="0"/>
              <a:ea typeface="+mn-lt"/>
              <a:cs typeface="Arial" panose="020B0604020202020204" pitchFamily="34" charset="0"/>
            </a:endParaRPr>
          </a:p>
          <a:p>
            <a:r>
              <a:rPr lang="en-US" sz="2000">
                <a:latin typeface="Arial" panose="020B0604020202020204" pitchFamily="34" charset="0"/>
                <a:ea typeface="+mn-lt"/>
                <a:cs typeface="Arial" panose="020B0604020202020204" pitchFamily="34" charset="0"/>
              </a:rPr>
              <a:t>File </a:t>
            </a:r>
            <a:r>
              <a:rPr lang="en-US" sz="2000" err="1">
                <a:latin typeface="Arial" panose="020B0604020202020204" pitchFamily="34" charset="0"/>
                <a:ea typeface="+mn-lt"/>
                <a:cs typeface="Arial" panose="020B0604020202020204" pitchFamily="34" charset="0"/>
              </a:rPr>
              <a:t>localFile</a:t>
            </a:r>
            <a:r>
              <a:rPr lang="en-US" sz="2000">
                <a:latin typeface="Arial" panose="020B0604020202020204" pitchFamily="34" charset="0"/>
                <a:ea typeface="+mn-lt"/>
                <a:cs typeface="Arial" panose="020B0604020202020204" pitchFamily="34" charset="0"/>
              </a:rPr>
              <a:t> = new File(</a:t>
            </a:r>
            <a:r>
              <a:rPr lang="en-US" sz="2000" err="1">
                <a:latin typeface="Arial" panose="020B0604020202020204" pitchFamily="34" charset="0"/>
                <a:ea typeface="+mn-lt"/>
                <a:cs typeface="Arial" panose="020B0604020202020204" pitchFamily="34" charset="0"/>
              </a:rPr>
              <a:t>localFilePath</a:t>
            </a:r>
            <a:r>
              <a:rPr lang="en-US" sz="2000">
                <a:latin typeface="Arial" panose="020B0604020202020204" pitchFamily="34" charset="0"/>
                <a:ea typeface="+mn-lt"/>
                <a:cs typeface="Arial" panose="020B0604020202020204" pitchFamily="34" charset="0"/>
              </a:rPr>
              <a:t>);</a:t>
            </a:r>
            <a:br>
              <a:rPr lang="en-US" sz="2000">
                <a:latin typeface="Arial" panose="020B0604020202020204" pitchFamily="34" charset="0"/>
                <a:ea typeface="+mn-lt"/>
                <a:cs typeface="Arial" panose="020B0604020202020204" pitchFamily="34" charset="0"/>
              </a:rPr>
            </a:br>
            <a:r>
              <a:rPr lang="en-US" sz="2000" err="1">
                <a:latin typeface="Arial" panose="020B0604020202020204" pitchFamily="34" charset="0"/>
                <a:ea typeface="+mn-lt"/>
                <a:cs typeface="Arial" panose="020B0604020202020204" pitchFamily="34" charset="0"/>
              </a:rPr>
              <a:t>InputStream</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inputStream</a:t>
            </a:r>
            <a:r>
              <a:rPr lang="en-US" sz="2000">
                <a:latin typeface="Arial" panose="020B0604020202020204" pitchFamily="34" charset="0"/>
                <a:ea typeface="+mn-lt"/>
                <a:cs typeface="Arial" panose="020B0604020202020204" pitchFamily="34" charset="0"/>
              </a:rPr>
              <a:t> = new </a:t>
            </a:r>
            <a:r>
              <a:rPr lang="en-US" sz="2000" err="1">
                <a:latin typeface="Arial" panose="020B0604020202020204" pitchFamily="34" charset="0"/>
                <a:ea typeface="+mn-lt"/>
                <a:cs typeface="Arial" panose="020B0604020202020204" pitchFamily="34" charset="0"/>
              </a:rPr>
              <a:t>FileInputStream</a:t>
            </a:r>
            <a:r>
              <a:rPr lang="en-US" sz="2000">
                <a:latin typeface="Arial" panose="020B0604020202020204" pitchFamily="34" charset="0"/>
                <a:ea typeface="+mn-lt"/>
                <a:cs typeface="Arial" panose="020B0604020202020204" pitchFamily="34" charset="0"/>
              </a:rPr>
              <a:t>(</a:t>
            </a:r>
            <a:r>
              <a:rPr lang="en-US" sz="2000" err="1">
                <a:latin typeface="Arial" panose="020B0604020202020204" pitchFamily="34" charset="0"/>
                <a:ea typeface="+mn-lt"/>
                <a:cs typeface="Arial" panose="020B0604020202020204" pitchFamily="34" charset="0"/>
              </a:rPr>
              <a:t>localFile</a:t>
            </a:r>
            <a:r>
              <a:rPr lang="en-US" sz="2000">
                <a:latin typeface="Arial" panose="020B0604020202020204" pitchFamily="34" charset="0"/>
                <a:ea typeface="+mn-lt"/>
                <a:cs typeface="Arial" panose="020B0604020202020204" pitchFamily="34" charset="0"/>
              </a:rPr>
              <a:t>);</a:t>
            </a:r>
            <a:br>
              <a:rPr lang="en-US" sz="2000">
                <a:latin typeface="Arial" panose="020B0604020202020204" pitchFamily="34" charset="0"/>
                <a:ea typeface="+mn-lt"/>
                <a:cs typeface="Arial" panose="020B0604020202020204" pitchFamily="34" charset="0"/>
              </a:rPr>
            </a:br>
            <a:r>
              <a:rPr lang="en-US" sz="2000">
                <a:latin typeface="Arial" panose="020B0604020202020204" pitchFamily="34" charset="0"/>
                <a:ea typeface="+mn-lt"/>
                <a:cs typeface="Arial" panose="020B0604020202020204" pitchFamily="34" charset="0"/>
              </a:rPr>
              <a:t>try {</a:t>
            </a:r>
            <a:br>
              <a:rPr lang="en-US" sz="2000">
                <a:latin typeface="Arial" panose="020B0604020202020204" pitchFamily="34" charset="0"/>
                <a:ea typeface="+mn-lt"/>
                <a:cs typeface="Arial" panose="020B0604020202020204" pitchFamily="34" charset="0"/>
              </a:rPr>
            </a:b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ftp.setFileType</a:t>
            </a:r>
            <a:r>
              <a:rPr lang="en-US" sz="2000">
                <a:latin typeface="Arial" panose="020B0604020202020204" pitchFamily="34" charset="0"/>
                <a:ea typeface="+mn-lt"/>
                <a:cs typeface="Arial" panose="020B0604020202020204" pitchFamily="34" charset="0"/>
              </a:rPr>
              <a:t>(FTP.</a:t>
            </a:r>
            <a:r>
              <a:rPr lang="en-US" sz="2000" i="1">
                <a:latin typeface="Arial" panose="020B0604020202020204" pitchFamily="34" charset="0"/>
                <a:ea typeface="+mn-lt"/>
                <a:cs typeface="Arial" panose="020B0604020202020204" pitchFamily="34" charset="0"/>
              </a:rPr>
              <a:t>BINARY_FILE_TYPE</a:t>
            </a:r>
            <a:r>
              <a:rPr lang="en-US" sz="2000">
                <a:latin typeface="Arial" panose="020B0604020202020204" pitchFamily="34" charset="0"/>
                <a:ea typeface="+mn-lt"/>
                <a:cs typeface="Arial" panose="020B0604020202020204" pitchFamily="34" charset="0"/>
              </a:rPr>
              <a:t>);</a:t>
            </a:r>
            <a:br>
              <a:rPr lang="en-US" sz="2000">
                <a:latin typeface="Arial" panose="020B0604020202020204" pitchFamily="34" charset="0"/>
                <a:ea typeface="+mn-lt"/>
                <a:cs typeface="Arial" panose="020B0604020202020204" pitchFamily="34" charset="0"/>
              </a:rPr>
            </a:b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ftp.storeFile</a:t>
            </a:r>
            <a:r>
              <a:rPr lang="en-US" sz="2000">
                <a:latin typeface="Arial" panose="020B0604020202020204" pitchFamily="34" charset="0"/>
                <a:ea typeface="+mn-lt"/>
                <a:cs typeface="Arial" panose="020B0604020202020204" pitchFamily="34" charset="0"/>
              </a:rPr>
              <a:t>(</a:t>
            </a:r>
            <a:r>
              <a:rPr lang="en-US" sz="2000" err="1">
                <a:latin typeface="Arial" panose="020B0604020202020204" pitchFamily="34" charset="0"/>
                <a:ea typeface="+mn-lt"/>
                <a:cs typeface="Arial" panose="020B0604020202020204" pitchFamily="34" charset="0"/>
              </a:rPr>
              <a:t>remoteFilePath</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inputStream</a:t>
            </a:r>
            <a:r>
              <a:rPr lang="en-US" sz="2000">
                <a:latin typeface="Arial" panose="020B0604020202020204" pitchFamily="34" charset="0"/>
                <a:ea typeface="+mn-lt"/>
                <a:cs typeface="Arial" panose="020B0604020202020204" pitchFamily="34" charset="0"/>
              </a:rPr>
              <a:t>);</a:t>
            </a:r>
            <a:br>
              <a:rPr lang="en-US" sz="2000">
                <a:latin typeface="Arial" panose="020B0604020202020204" pitchFamily="34" charset="0"/>
                <a:ea typeface="+mn-lt"/>
                <a:cs typeface="Arial" panose="020B0604020202020204" pitchFamily="34" charset="0"/>
              </a:rPr>
            </a:br>
            <a:r>
              <a:rPr lang="en-US" sz="2000">
                <a:latin typeface="Arial" panose="020B0604020202020204" pitchFamily="34" charset="0"/>
                <a:ea typeface="+mn-lt"/>
                <a:cs typeface="Arial" panose="020B0604020202020204" pitchFamily="34" charset="0"/>
              </a:rPr>
              <a:t>} finally {</a:t>
            </a:r>
            <a:br>
              <a:rPr lang="en-US" sz="2000">
                <a:latin typeface="Arial" panose="020B0604020202020204" pitchFamily="34" charset="0"/>
                <a:ea typeface="+mn-lt"/>
                <a:cs typeface="Arial" panose="020B0604020202020204" pitchFamily="34" charset="0"/>
              </a:rPr>
            </a:b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inputStream.close</a:t>
            </a:r>
            <a:r>
              <a:rPr lang="en-US" sz="2000">
                <a:latin typeface="Arial" panose="020B0604020202020204" pitchFamily="34" charset="0"/>
                <a:ea typeface="+mn-lt"/>
                <a:cs typeface="Arial" panose="020B0604020202020204" pitchFamily="34" charset="0"/>
              </a:rPr>
              <a:t>();</a:t>
            </a:r>
            <a:br>
              <a:rPr lang="en-US">
                <a:latin typeface="Arial" panose="020B0604020202020204" pitchFamily="34" charset="0"/>
                <a:ea typeface="+mn-lt"/>
                <a:cs typeface="Arial" panose="020B0604020202020204" pitchFamily="34" charset="0"/>
              </a:rPr>
            </a:br>
            <a:r>
              <a:rPr lang="en-US">
                <a:latin typeface="Arial" panose="020B0604020202020204" pitchFamily="34" charset="0"/>
                <a:ea typeface="+mn-lt"/>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66958372-C694-FF41-9EAD-19CAD9440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9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2313-2000-2516-331F-F3F6341CACF3}"/>
              </a:ext>
            </a:extLst>
          </p:cNvPr>
          <p:cNvSpPr>
            <a:spLocks noGrp="1"/>
          </p:cNvSpPr>
          <p:nvPr>
            <p:ph type="title"/>
          </p:nvPr>
        </p:nvSpPr>
        <p:spPr>
          <a:xfrm>
            <a:off x="657804" y="100810"/>
            <a:ext cx="10058400" cy="785256"/>
          </a:xfrm>
        </p:spPr>
        <p:txBody>
          <a:bodyPr>
            <a:normAutofit fontScale="90000"/>
          </a:bodyPr>
          <a:lstStyle/>
          <a:p>
            <a:r>
              <a:rPr lang="en-US" dirty="0">
                <a:latin typeface="Arial" panose="020B0604020202020204" pitchFamily="34" charset="0"/>
                <a:cs typeface="Arial" panose="020B0604020202020204" pitchFamily="34" charset="0"/>
              </a:rPr>
              <a:t>Java ftp client examples</a:t>
            </a:r>
          </a:p>
        </p:txBody>
      </p:sp>
      <p:sp>
        <p:nvSpPr>
          <p:cNvPr id="5" name="TextBox 4">
            <a:extLst>
              <a:ext uri="{FF2B5EF4-FFF2-40B4-BE49-F238E27FC236}">
                <a16:creationId xmlns:a16="http://schemas.microsoft.com/office/drawing/2014/main" id="{651D6187-6BC0-7BFA-F580-0A0EC6EFAEDC}"/>
              </a:ext>
            </a:extLst>
          </p:cNvPr>
          <p:cNvSpPr txBox="1"/>
          <p:nvPr/>
        </p:nvSpPr>
        <p:spPr>
          <a:xfrm>
            <a:off x="660400" y="8861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List directory</a:t>
            </a:r>
          </a:p>
        </p:txBody>
      </p:sp>
      <p:sp>
        <p:nvSpPr>
          <p:cNvPr id="7" name="TextBox 6">
            <a:extLst>
              <a:ext uri="{FF2B5EF4-FFF2-40B4-BE49-F238E27FC236}">
                <a16:creationId xmlns:a16="http://schemas.microsoft.com/office/drawing/2014/main" id="{BBA5E321-1D61-D275-18EB-766ED1B3BC80}"/>
              </a:ext>
            </a:extLst>
          </p:cNvPr>
          <p:cNvSpPr txBox="1"/>
          <p:nvPr/>
        </p:nvSpPr>
        <p:spPr>
          <a:xfrm>
            <a:off x="656519" y="40488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Show file</a:t>
            </a:r>
          </a:p>
        </p:txBody>
      </p:sp>
      <p:pic>
        <p:nvPicPr>
          <p:cNvPr id="3" name="Picture 7" descr="Text&#10;&#10;Description automatically generated">
            <a:extLst>
              <a:ext uri="{FF2B5EF4-FFF2-40B4-BE49-F238E27FC236}">
                <a16:creationId xmlns:a16="http://schemas.microsoft.com/office/drawing/2014/main" id="{CE0E8A1D-064D-CDE2-FBE2-00A9561DCBAD}"/>
              </a:ext>
            </a:extLst>
          </p:cNvPr>
          <p:cNvPicPr>
            <a:picLocks noChangeAspect="1"/>
          </p:cNvPicPr>
          <p:nvPr/>
        </p:nvPicPr>
        <p:blipFill>
          <a:blip r:embed="rId3"/>
          <a:stretch>
            <a:fillRect/>
          </a:stretch>
        </p:blipFill>
        <p:spPr>
          <a:xfrm>
            <a:off x="592667" y="1299136"/>
            <a:ext cx="10521244" cy="2227726"/>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D60793D3-3E9A-F715-8785-3FD9B9A922FC}"/>
              </a:ext>
            </a:extLst>
          </p:cNvPr>
          <p:cNvPicPr>
            <a:picLocks noChangeAspect="1"/>
          </p:cNvPicPr>
          <p:nvPr/>
        </p:nvPicPr>
        <p:blipFill>
          <a:blip r:embed="rId4"/>
          <a:stretch>
            <a:fillRect/>
          </a:stretch>
        </p:blipFill>
        <p:spPr>
          <a:xfrm>
            <a:off x="220133" y="4695227"/>
            <a:ext cx="11757379" cy="605856"/>
          </a:xfrm>
          <a:prstGeom prst="rect">
            <a:avLst/>
          </a:prstGeom>
        </p:spPr>
      </p:pic>
      <p:pic>
        <p:nvPicPr>
          <p:cNvPr id="9" name="Picture 2">
            <a:extLst>
              <a:ext uri="{FF2B5EF4-FFF2-40B4-BE49-F238E27FC236}">
                <a16:creationId xmlns:a16="http://schemas.microsoft.com/office/drawing/2014/main" id="{52797110-9295-5642-AB83-9097C7A26F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75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4D8-D688-A5D1-4AE3-B87AD70E6324}"/>
              </a:ext>
            </a:extLst>
          </p:cNvPr>
          <p:cNvSpPr>
            <a:spLocks noGrp="1"/>
          </p:cNvSpPr>
          <p:nvPr>
            <p:ph type="title"/>
          </p:nvPr>
        </p:nvSpPr>
        <p:spPr>
          <a:xfrm>
            <a:off x="306564" y="484632"/>
            <a:ext cx="10821684" cy="740100"/>
          </a:xfrm>
        </p:spPr>
        <p:txBody>
          <a:bodyPr>
            <a:noAutofit/>
          </a:bodyPr>
          <a:lstStyle/>
          <a:p>
            <a:r>
              <a:rPr lang="en-US" sz="4400" dirty="0">
                <a:latin typeface="Arial" panose="020B0604020202020204" pitchFamily="34" charset="0"/>
                <a:cs typeface="Arial" panose="020B0604020202020204" pitchFamily="34" charset="0"/>
              </a:rPr>
              <a:t>Java ftp client examples cont'd</a:t>
            </a:r>
          </a:p>
        </p:txBody>
      </p:sp>
      <p:sp>
        <p:nvSpPr>
          <p:cNvPr id="5" name="TextBox 4">
            <a:extLst>
              <a:ext uri="{FF2B5EF4-FFF2-40B4-BE49-F238E27FC236}">
                <a16:creationId xmlns:a16="http://schemas.microsoft.com/office/drawing/2014/main" id="{2296808C-0D83-DFBA-A410-7558273F326C}"/>
              </a:ext>
            </a:extLst>
          </p:cNvPr>
          <p:cNvSpPr txBox="1"/>
          <p:nvPr/>
        </p:nvSpPr>
        <p:spPr>
          <a:xfrm>
            <a:off x="349956" y="1270000"/>
            <a:ext cx="304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List directory recursive</a:t>
            </a:r>
          </a:p>
        </p:txBody>
      </p:sp>
      <p:sp>
        <p:nvSpPr>
          <p:cNvPr id="7" name="TextBox 6">
            <a:extLst>
              <a:ext uri="{FF2B5EF4-FFF2-40B4-BE49-F238E27FC236}">
                <a16:creationId xmlns:a16="http://schemas.microsoft.com/office/drawing/2014/main" id="{1FDE5678-61F1-6007-CC45-C82436BC729A}"/>
              </a:ext>
            </a:extLst>
          </p:cNvPr>
          <p:cNvSpPr txBox="1"/>
          <p:nvPr/>
        </p:nvSpPr>
        <p:spPr>
          <a:xfrm>
            <a:off x="306564" y="3106207"/>
            <a:ext cx="4176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Upload directory to FTP Server</a:t>
            </a:r>
          </a:p>
        </p:txBody>
      </p:sp>
      <p:pic>
        <p:nvPicPr>
          <p:cNvPr id="3" name="Picture 7">
            <a:extLst>
              <a:ext uri="{FF2B5EF4-FFF2-40B4-BE49-F238E27FC236}">
                <a16:creationId xmlns:a16="http://schemas.microsoft.com/office/drawing/2014/main" id="{C39DEFF9-A633-C632-605F-DAE0DEEC6DB2}"/>
              </a:ext>
            </a:extLst>
          </p:cNvPr>
          <p:cNvPicPr>
            <a:picLocks noChangeAspect="1"/>
          </p:cNvPicPr>
          <p:nvPr/>
        </p:nvPicPr>
        <p:blipFill>
          <a:blip r:embed="rId2"/>
          <a:stretch>
            <a:fillRect/>
          </a:stretch>
        </p:blipFill>
        <p:spPr>
          <a:xfrm>
            <a:off x="349956" y="1634331"/>
            <a:ext cx="11480799" cy="1162226"/>
          </a:xfrm>
          <a:prstGeom prst="rect">
            <a:avLst/>
          </a:prstGeom>
        </p:spPr>
      </p:pic>
      <p:pic>
        <p:nvPicPr>
          <p:cNvPr id="8" name="Picture 8">
            <a:extLst>
              <a:ext uri="{FF2B5EF4-FFF2-40B4-BE49-F238E27FC236}">
                <a16:creationId xmlns:a16="http://schemas.microsoft.com/office/drawing/2014/main" id="{21BB5891-EB06-5C49-8853-A925FA18B2ED}"/>
              </a:ext>
            </a:extLst>
          </p:cNvPr>
          <p:cNvPicPr>
            <a:picLocks noChangeAspect="1"/>
          </p:cNvPicPr>
          <p:nvPr/>
        </p:nvPicPr>
        <p:blipFill>
          <a:blip r:embed="rId3"/>
          <a:stretch>
            <a:fillRect/>
          </a:stretch>
        </p:blipFill>
        <p:spPr>
          <a:xfrm>
            <a:off x="349956" y="3478447"/>
            <a:ext cx="11616266" cy="1120305"/>
          </a:xfrm>
          <a:prstGeom prst="rect">
            <a:avLst/>
          </a:prstGeom>
        </p:spPr>
      </p:pic>
      <p:pic>
        <p:nvPicPr>
          <p:cNvPr id="9" name="Picture 2">
            <a:extLst>
              <a:ext uri="{FF2B5EF4-FFF2-40B4-BE49-F238E27FC236}">
                <a16:creationId xmlns:a16="http://schemas.microsoft.com/office/drawing/2014/main" id="{4B98B157-1835-1940-ACBB-3789D0871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8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5E46B-E8FD-B48C-D4A9-67114C68B1EF}"/>
              </a:ext>
            </a:extLst>
          </p:cNvPr>
          <p:cNvSpPr>
            <a:spLocks noGrp="1"/>
          </p:cNvSpPr>
          <p:nvPr>
            <p:ph type="title"/>
          </p:nvPr>
        </p:nvSpPr>
        <p:spPr>
          <a:xfrm>
            <a:off x="1286934" y="1465790"/>
            <a:ext cx="3860798" cy="3941345"/>
          </a:xfrm>
        </p:spPr>
        <p:txBody>
          <a:bodyPr>
            <a:normAutofit/>
          </a:bodyPr>
          <a:lstStyle/>
          <a:p>
            <a:r>
              <a:rPr lang="en-US" sz="6000">
                <a:latin typeface="Arial" panose="020B0604020202020204" pitchFamily="34" charset="0"/>
                <a:cs typeface="Arial" panose="020B0604020202020204" pitchFamily="34" charset="0"/>
              </a:rPr>
              <a:t>Java ftp stats</a:t>
            </a:r>
          </a:p>
        </p:txBody>
      </p:sp>
      <p:sp>
        <p:nvSpPr>
          <p:cNvPr id="3" name="Content Placeholder 2">
            <a:extLst>
              <a:ext uri="{FF2B5EF4-FFF2-40B4-BE49-F238E27FC236}">
                <a16:creationId xmlns:a16="http://schemas.microsoft.com/office/drawing/2014/main" id="{34BA3E30-15B7-D33E-68C0-4FFF5E1F21A0}"/>
              </a:ext>
            </a:extLst>
          </p:cNvPr>
          <p:cNvSpPr>
            <a:spLocks noGrp="1"/>
          </p:cNvSpPr>
          <p:nvPr>
            <p:ph idx="1"/>
          </p:nvPr>
        </p:nvSpPr>
        <p:spPr>
          <a:xfrm>
            <a:off x="6417733" y="1359090"/>
            <a:ext cx="5132665" cy="4048046"/>
          </a:xfrm>
        </p:spPr>
        <p:txBody>
          <a:bodyPr vert="horz" lIns="91440" tIns="45720" rIns="91440" bIns="45720" rtlCol="0" anchor="ctr">
            <a:normAutofit/>
          </a:bodyPr>
          <a:lstStyle/>
          <a:p>
            <a:r>
              <a:rPr lang="en-US" dirty="0">
                <a:latin typeface="Arial" panose="020B0604020202020204" pitchFamily="34" charset="0"/>
                <a:cs typeface="Arial" panose="020B0604020202020204" pitchFamily="34" charset="0"/>
              </a:rPr>
              <a:t>165 lines of code</a:t>
            </a:r>
          </a:p>
          <a:p>
            <a:pPr>
              <a:buClr>
                <a:srgbClr val="9E3611"/>
              </a:buClr>
            </a:pPr>
            <a:r>
              <a:rPr lang="en-US" dirty="0">
                <a:latin typeface="Arial" panose="020B0604020202020204" pitchFamily="34" charset="0"/>
                <a:cs typeface="Arial" panose="020B0604020202020204" pitchFamily="34" charset="0"/>
              </a:rPr>
              <a:t>1 – 2 hours of implementation</a:t>
            </a:r>
          </a:p>
          <a:p>
            <a:pPr>
              <a:buClr>
                <a:srgbClr val="9E3611"/>
              </a:buClr>
            </a:pPr>
            <a:r>
              <a:rPr lang="en-US" dirty="0">
                <a:latin typeface="Arial" panose="020B0604020202020204" pitchFamily="34" charset="0"/>
                <a:cs typeface="Arial" panose="020B0604020202020204" pitchFamily="34" charset="0"/>
              </a:rPr>
              <a:t>With the use of imported library, the implementation was very easy </a:t>
            </a:r>
          </a:p>
          <a:p>
            <a:pPr>
              <a:buClr>
                <a:srgbClr val="9E3611"/>
              </a:buClr>
            </a:pPr>
            <a:r>
              <a:rPr lang="en-US" dirty="0">
                <a:latin typeface="Arial" panose="020B0604020202020204" pitchFamily="34" charset="0"/>
                <a:cs typeface="Arial" panose="020B0604020202020204" pitchFamily="34" charset="0"/>
              </a:rPr>
              <a:t>The process of importing the necessary library took no effort, as everything related to that was done by the maven package manager</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D661EB0C-A9D8-7246-B2D0-E1A91E646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7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A968E9-AFB6-0445-8AE1-7A18169FFFA0}"/>
              </a:ext>
            </a:extLst>
          </p:cNvPr>
          <p:cNvSpPr>
            <a:spLocks noGrp="1"/>
          </p:cNvSpPr>
          <p:nvPr>
            <p:ph type="title"/>
          </p:nvPr>
        </p:nvSpPr>
        <p:spPr>
          <a:xfrm>
            <a:off x="1069848" y="484632"/>
            <a:ext cx="10058400" cy="1609344"/>
          </a:xfrm>
        </p:spPr>
        <p:txBody>
          <a:bodyPr>
            <a:normAutofit/>
          </a:bodyPr>
          <a:lstStyle/>
          <a:p>
            <a:r>
              <a:rPr lang="en-CY" dirty="0">
                <a:latin typeface="Arial" panose="020B0604020202020204" pitchFamily="34" charset="0"/>
                <a:cs typeface="Arial" panose="020B0604020202020204" pitchFamily="34" charset="0"/>
              </a:rPr>
              <a:t>What is a package</a:t>
            </a:r>
          </a:p>
        </p:txBody>
      </p:sp>
      <p:pic>
        <p:nvPicPr>
          <p:cNvPr id="2050" name="Picture 2" descr="Building R Packages | Coursera">
            <a:extLst>
              <a:ext uri="{FF2B5EF4-FFF2-40B4-BE49-F238E27FC236}">
                <a16:creationId xmlns:a16="http://schemas.microsoft.com/office/drawing/2014/main" id="{20DAA7FE-307B-4ACB-8E1C-9881696347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6810" b="6411"/>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9070BD-A452-1B45-9F42-2903C7E3E8C1}"/>
              </a:ext>
            </a:extLst>
          </p:cNvPr>
          <p:cNvSpPr>
            <a:spLocks noGrp="1"/>
          </p:cNvSpPr>
          <p:nvPr>
            <p:ph idx="1"/>
          </p:nvPr>
        </p:nvSpPr>
        <p:spPr>
          <a:xfrm>
            <a:off x="6436619" y="2609594"/>
            <a:ext cx="4632031" cy="3851787"/>
          </a:xfrm>
        </p:spPr>
        <p:txBody>
          <a:bodyPr anchor="ctr">
            <a:normAutofit/>
          </a:bodyPr>
          <a:lstStyle/>
          <a:p>
            <a:r>
              <a:rPr lang="en-CY" dirty="0">
                <a:latin typeface="Arial" panose="020B0604020202020204" pitchFamily="34" charset="0"/>
                <a:cs typeface="Arial" panose="020B0604020202020204" pitchFamily="34" charset="0"/>
              </a:rPr>
              <a:t>An archive</a:t>
            </a:r>
            <a:r>
              <a:rPr lang="en-GB" dirty="0">
                <a:latin typeface="Arial" panose="020B0604020202020204" pitchFamily="34" charset="0"/>
                <a:cs typeface="Arial" panose="020B0604020202020204" pitchFamily="34" charset="0"/>
              </a:rPr>
              <a:t> type of </a:t>
            </a:r>
            <a:r>
              <a:rPr lang="en-CY" dirty="0">
                <a:latin typeface="Arial" panose="020B0604020202020204" pitchFamily="34" charset="0"/>
                <a:cs typeface="Arial" panose="020B0604020202020204" pitchFamily="34" charset="0"/>
              </a:rPr>
              <a:t> file </a:t>
            </a:r>
            <a:r>
              <a:rPr lang="en-GB" dirty="0">
                <a:latin typeface="Arial" panose="020B0604020202020204" pitchFamily="34" charset="0"/>
                <a:cs typeface="Arial" panose="020B0604020202020204" pitchFamily="34" charset="0"/>
              </a:rPr>
              <a:t>usually containing of metadata. It is often used for extra portability, faster transfer and data compression. It is also useful in providing the necessary dependencies for a software to run properly. </a:t>
            </a:r>
          </a:p>
          <a:p>
            <a:r>
              <a:rPr lang="en-CY" dirty="0">
                <a:latin typeface="Arial" panose="020B0604020202020204" pitchFamily="34" charset="0"/>
                <a:cs typeface="Arial" panose="020B0604020202020204" pitchFamily="34" charset="0"/>
              </a:rPr>
              <a:t>It could be:</a:t>
            </a:r>
          </a:p>
          <a:p>
            <a:pPr lvl="1"/>
            <a:r>
              <a:rPr lang="en-CY" dirty="0">
                <a:latin typeface="Arial" panose="020B0604020202020204" pitchFamily="34" charset="0"/>
                <a:cs typeface="Arial" panose="020B0604020202020204" pitchFamily="34" charset="0"/>
              </a:rPr>
              <a:t>GUI application</a:t>
            </a:r>
          </a:p>
          <a:p>
            <a:pPr lvl="1"/>
            <a:r>
              <a:rPr lang="en-CY" dirty="0">
                <a:latin typeface="Arial" panose="020B0604020202020204" pitchFamily="34" charset="0"/>
                <a:cs typeface="Arial" panose="020B0604020202020204" pitchFamily="34" charset="0"/>
              </a:rPr>
              <a:t>Command line tool</a:t>
            </a:r>
          </a:p>
          <a:p>
            <a:pPr lvl="1"/>
            <a:r>
              <a:rPr lang="en-CY" dirty="0">
                <a:latin typeface="Arial" panose="020B0604020202020204" pitchFamily="34" charset="0"/>
                <a:cs typeface="Arial" panose="020B0604020202020204" pitchFamily="34" charset="0"/>
              </a:rPr>
              <a:t>Software library</a:t>
            </a:r>
            <a:endParaRPr lang="en-GB" dirty="0">
              <a:latin typeface="Arial" panose="020B0604020202020204" pitchFamily="34" charset="0"/>
              <a:cs typeface="Arial" panose="020B0604020202020204" pitchFamily="34" charset="0"/>
            </a:endParaRPr>
          </a:p>
          <a:p>
            <a:pPr marL="274320" lvl="1" indent="0">
              <a:buNone/>
            </a:pPr>
            <a:endParaRPr lang="en-GB" dirty="0"/>
          </a:p>
          <a:p>
            <a:pPr marL="274320" lvl="1" indent="0">
              <a:buNone/>
            </a:pPr>
            <a:endParaRPr lang="en-GB" dirty="0"/>
          </a:p>
          <a:p>
            <a:pPr marL="274320" lvl="1" indent="0">
              <a:buNone/>
            </a:pPr>
            <a:endParaRPr lang="en-GB" dirty="0"/>
          </a:p>
          <a:p>
            <a:pPr marL="274320" lvl="1" indent="0">
              <a:buNone/>
            </a:pPr>
            <a:endParaRPr lang="en-GB" dirty="0"/>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1" name="Picture 2">
            <a:extLst>
              <a:ext uri="{FF2B5EF4-FFF2-40B4-BE49-F238E27FC236}">
                <a16:creationId xmlns:a16="http://schemas.microsoft.com/office/drawing/2014/main" id="{BC7B8BD8-2EC2-DA40-BB66-E20204441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265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4BC8F-2D28-6B92-55B7-C5478F219E99}"/>
              </a:ext>
            </a:extLst>
          </p:cNvPr>
          <p:cNvSpPr>
            <a:spLocks noGrp="1"/>
          </p:cNvSpPr>
          <p:nvPr>
            <p:ph type="title"/>
          </p:nvPr>
        </p:nvSpPr>
        <p:spPr>
          <a:xfrm>
            <a:off x="8156350" y="484632"/>
            <a:ext cx="3544035" cy="1609344"/>
          </a:xfrm>
          <a:ln>
            <a:noFill/>
          </a:ln>
        </p:spPr>
        <p:txBody>
          <a:bodyPr>
            <a:normAutofit/>
          </a:bodyPr>
          <a:lstStyle/>
          <a:p>
            <a:r>
              <a:rPr lang="en-US" sz="3200">
                <a:latin typeface="Arial" panose="020B0604020202020204" pitchFamily="34" charset="0"/>
                <a:cs typeface="Arial" panose="020B0604020202020204" pitchFamily="34" charset="0"/>
              </a:rPr>
              <a:t>Python(pip) setup/install</a:t>
            </a:r>
          </a:p>
        </p:txBody>
      </p:sp>
      <p:pic>
        <p:nvPicPr>
          <p:cNvPr id="5" name="Picture 5" descr="Diagram&#10;&#10;Description automatically generated">
            <a:extLst>
              <a:ext uri="{FF2B5EF4-FFF2-40B4-BE49-F238E27FC236}">
                <a16:creationId xmlns:a16="http://schemas.microsoft.com/office/drawing/2014/main" id="{CB14F2B5-E7DC-68AF-E04E-CF974CDFAB5B}"/>
              </a:ext>
            </a:extLst>
          </p:cNvPr>
          <p:cNvPicPr>
            <a:picLocks noChangeAspect="1"/>
          </p:cNvPicPr>
          <p:nvPr/>
        </p:nvPicPr>
        <p:blipFill>
          <a:blip r:embed="rId4"/>
          <a:stretch>
            <a:fillRect/>
          </a:stretch>
        </p:blipFill>
        <p:spPr>
          <a:xfrm>
            <a:off x="633999" y="1498492"/>
            <a:ext cx="6882269" cy="3871276"/>
          </a:xfrm>
          <a:prstGeom prst="rect">
            <a:avLst/>
          </a:prstGeom>
        </p:spPr>
      </p:pic>
      <p:sp>
        <p:nvSpPr>
          <p:cNvPr id="3" name="Content Placeholder 2">
            <a:extLst>
              <a:ext uri="{FF2B5EF4-FFF2-40B4-BE49-F238E27FC236}">
                <a16:creationId xmlns:a16="http://schemas.microsoft.com/office/drawing/2014/main" id="{DC5C0E32-FC96-0D9E-E8F3-BF75704743EE}"/>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n-US" sz="1600">
                <a:latin typeface="Arial" panose="020B0604020202020204" pitchFamily="34" charset="0"/>
                <a:ea typeface="+mn-lt"/>
                <a:cs typeface="Arial" panose="020B0604020202020204" pitchFamily="34" charset="0"/>
              </a:rPr>
              <a:t>In python we can install libraries using the following command</a:t>
            </a:r>
          </a:p>
          <a:p>
            <a:pPr>
              <a:buClr>
                <a:srgbClr val="9E3611"/>
              </a:buClr>
            </a:pPr>
            <a:r>
              <a:rPr lang="en-US" sz="1600">
                <a:latin typeface="Arial" panose="020B0604020202020204" pitchFamily="34" charset="0"/>
                <a:ea typeface="+mn-lt"/>
                <a:cs typeface="Arial" panose="020B0604020202020204" pitchFamily="34" charset="0"/>
              </a:rPr>
              <a:t>Pip install &lt;library&gt;</a:t>
            </a:r>
          </a:p>
          <a:p>
            <a:pPr>
              <a:buClr>
                <a:srgbClr val="9E3611"/>
              </a:buClr>
            </a:pPr>
            <a:r>
              <a:rPr lang="en-US" sz="1600">
                <a:latin typeface="Arial" panose="020B0604020202020204" pitchFamily="34" charset="0"/>
                <a:ea typeface="+mn-lt"/>
                <a:cs typeface="Arial" panose="020B0604020202020204" pitchFamily="34" charset="0"/>
              </a:rPr>
              <a:t>Pip stands for Package Installer for Python</a:t>
            </a:r>
          </a:p>
          <a:p>
            <a:pPr>
              <a:buClr>
                <a:srgbClr val="9E3611"/>
              </a:buClr>
            </a:pPr>
            <a:r>
              <a:rPr lang="en-US" sz="1600">
                <a:latin typeface="Arial" panose="020B0604020202020204" pitchFamily="34" charset="0"/>
                <a:ea typeface="+mn-lt"/>
                <a:cs typeface="Arial" panose="020B0604020202020204" pitchFamily="34" charset="0"/>
              </a:rPr>
              <a:t>In our case we used </a:t>
            </a:r>
            <a:br>
              <a:rPr lang="en-US" sz="1600">
                <a:latin typeface="Arial" panose="020B0604020202020204" pitchFamily="34" charset="0"/>
                <a:ea typeface="+mn-lt"/>
                <a:cs typeface="Arial" panose="020B0604020202020204" pitchFamily="34" charset="0"/>
              </a:rPr>
            </a:br>
            <a:r>
              <a:rPr lang="en-US" sz="1600" b="1">
                <a:latin typeface="Arial" panose="020B0604020202020204" pitchFamily="34" charset="0"/>
                <a:ea typeface="+mn-lt"/>
                <a:cs typeface="Arial" panose="020B0604020202020204" pitchFamily="34" charset="0"/>
              </a:rPr>
              <a:t>pip install </a:t>
            </a:r>
            <a:r>
              <a:rPr lang="en-US" sz="1600" b="1" err="1">
                <a:latin typeface="Arial" panose="020B0604020202020204" pitchFamily="34" charset="0"/>
                <a:ea typeface="+mn-lt"/>
                <a:cs typeface="Arial" panose="020B0604020202020204" pitchFamily="34" charset="0"/>
              </a:rPr>
              <a:t>ftputil</a:t>
            </a:r>
            <a:r>
              <a:rPr lang="en-US" sz="1600">
                <a:latin typeface="Arial" panose="020B0604020202020204" pitchFamily="34" charset="0"/>
                <a:ea typeface="+mn-lt"/>
                <a:cs typeface="Arial" panose="020B0604020202020204" pitchFamily="34" charset="0"/>
              </a:rPr>
              <a:t> to use the ftp client library to implement the FTP Client in Python</a:t>
            </a:r>
            <a:endParaRPr lang="en-US" sz="1600">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pic>
        <p:nvPicPr>
          <p:cNvPr id="9" name="Picture 2">
            <a:extLst>
              <a:ext uri="{FF2B5EF4-FFF2-40B4-BE49-F238E27FC236}">
                <a16:creationId xmlns:a16="http://schemas.microsoft.com/office/drawing/2014/main" id="{9448BD96-2CCF-6A41-8605-B594F449E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Rectangle 13">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47E5837A-7D0D-2550-D342-3F03BA64463E}"/>
              </a:ext>
            </a:extLst>
          </p:cNvPr>
          <p:cNvPicPr>
            <a:picLocks noChangeAspect="1"/>
          </p:cNvPicPr>
          <p:nvPr/>
        </p:nvPicPr>
        <p:blipFill>
          <a:blip r:embed="rId6"/>
          <a:stretch>
            <a:fillRect/>
          </a:stretch>
        </p:blipFill>
        <p:spPr>
          <a:xfrm>
            <a:off x="1943595" y="2214946"/>
            <a:ext cx="8294914" cy="2428108"/>
          </a:xfrm>
          <a:prstGeom prst="rect">
            <a:avLst/>
          </a:prstGeom>
        </p:spPr>
      </p:pic>
      <p:pic>
        <p:nvPicPr>
          <p:cNvPr id="9" name="Picture 2">
            <a:extLst>
              <a:ext uri="{FF2B5EF4-FFF2-40B4-BE49-F238E27FC236}">
                <a16:creationId xmlns:a16="http://schemas.microsoft.com/office/drawing/2014/main" id="{F0844F58-E785-974A-BBC5-695395DA88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7711" y="469449"/>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049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5E0B-460C-89C6-E9D5-88DBC808FA4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FTP client(python – pip)</a:t>
            </a:r>
          </a:p>
        </p:txBody>
      </p:sp>
      <p:sp>
        <p:nvSpPr>
          <p:cNvPr id="3" name="Content Placeholder 2">
            <a:extLst>
              <a:ext uri="{FF2B5EF4-FFF2-40B4-BE49-F238E27FC236}">
                <a16:creationId xmlns:a16="http://schemas.microsoft.com/office/drawing/2014/main" id="{92A3C780-C0DA-F76B-ED61-21B146ABFEC5}"/>
              </a:ext>
            </a:extLst>
          </p:cNvPr>
          <p:cNvSpPr>
            <a:spLocks noGrp="1"/>
          </p:cNvSpPr>
          <p:nvPr>
            <p:ph idx="1"/>
          </p:nvPr>
        </p:nvSpPr>
        <p:spPr>
          <a:xfrm>
            <a:off x="394934" y="2092654"/>
            <a:ext cx="4982438" cy="4079546"/>
          </a:xfrm>
        </p:spPr>
        <p:txBody>
          <a:bodyPr vert="horz" lIns="91440" tIns="45720" rIns="91440" bIns="45720" rtlCol="0" anchor="t">
            <a:normAutofit/>
          </a:bodyPr>
          <a:lstStyle/>
          <a:p>
            <a:pPr marL="0" indent="0">
              <a:buNone/>
            </a:pPr>
            <a:r>
              <a:rPr lang="en-US" sz="2800" b="1">
                <a:latin typeface="Arial" panose="020B0604020202020204" pitchFamily="34" charset="0"/>
                <a:ea typeface="+mn-lt"/>
                <a:cs typeface="Arial" panose="020B0604020202020204" pitchFamily="34" charset="0"/>
              </a:rPr>
              <a:t>Import libraries</a:t>
            </a:r>
          </a:p>
          <a:p>
            <a:pPr marL="0" indent="0">
              <a:buNone/>
            </a:pPr>
            <a:r>
              <a:rPr lang="en-US" sz="2800">
                <a:latin typeface="Arial" panose="020B0604020202020204" pitchFamily="34" charset="0"/>
                <a:ea typeface="+mn-lt"/>
                <a:cs typeface="Arial" panose="020B0604020202020204" pitchFamily="34" charset="0"/>
              </a:rPr>
              <a:t>import </a:t>
            </a:r>
            <a:r>
              <a:rPr lang="en-US" sz="2800" err="1">
                <a:latin typeface="Arial" panose="020B0604020202020204" pitchFamily="34" charset="0"/>
                <a:ea typeface="+mn-lt"/>
                <a:cs typeface="Arial" panose="020B0604020202020204" pitchFamily="34" charset="0"/>
              </a:rPr>
              <a:t>os</a:t>
            </a:r>
            <a:br>
              <a:rPr lang="en-US" sz="2800">
                <a:latin typeface="Arial" panose="020B0604020202020204" pitchFamily="34" charset="0"/>
                <a:ea typeface="+mn-lt"/>
                <a:cs typeface="Arial" panose="020B0604020202020204" pitchFamily="34" charset="0"/>
              </a:rPr>
            </a:br>
            <a:r>
              <a:rPr lang="en-US" sz="2800">
                <a:latin typeface="Arial" panose="020B0604020202020204" pitchFamily="34" charset="0"/>
                <a:ea typeface="+mn-lt"/>
                <a:cs typeface="Arial" panose="020B0604020202020204" pitchFamily="34" charset="0"/>
              </a:rPr>
              <a:t>import sys</a:t>
            </a:r>
            <a:br>
              <a:rPr lang="en-US" sz="2800">
                <a:latin typeface="Arial" panose="020B0604020202020204" pitchFamily="34" charset="0"/>
                <a:ea typeface="+mn-lt"/>
                <a:cs typeface="Arial" panose="020B0604020202020204" pitchFamily="34" charset="0"/>
              </a:rPr>
            </a:br>
            <a:r>
              <a:rPr lang="en-US" sz="2800">
                <a:latin typeface="Arial" panose="020B0604020202020204" pitchFamily="34" charset="0"/>
                <a:ea typeface="+mn-lt"/>
                <a:cs typeface="Arial" panose="020B0604020202020204" pitchFamily="34" charset="0"/>
              </a:rPr>
              <a:t>from </a:t>
            </a:r>
            <a:r>
              <a:rPr lang="en-US" sz="2800" err="1">
                <a:latin typeface="Arial" panose="020B0604020202020204" pitchFamily="34" charset="0"/>
                <a:ea typeface="+mn-lt"/>
                <a:cs typeface="Arial" panose="020B0604020202020204" pitchFamily="34" charset="0"/>
              </a:rPr>
              <a:t>ftputil</a:t>
            </a:r>
            <a:r>
              <a:rPr lang="en-US" sz="2800">
                <a:latin typeface="Arial" panose="020B0604020202020204" pitchFamily="34" charset="0"/>
                <a:ea typeface="+mn-lt"/>
                <a:cs typeface="Arial" panose="020B0604020202020204" pitchFamily="34" charset="0"/>
              </a:rPr>
              <a:t> import </a:t>
            </a:r>
            <a:r>
              <a:rPr lang="en-US" sz="2800" err="1">
                <a:latin typeface="Arial" panose="020B0604020202020204" pitchFamily="34" charset="0"/>
                <a:ea typeface="+mn-lt"/>
                <a:cs typeface="Arial" panose="020B0604020202020204" pitchFamily="34" charset="0"/>
              </a:rPr>
              <a:t>FTPHost</a:t>
            </a:r>
            <a:br>
              <a:rPr lang="en-US" sz="2800">
                <a:latin typeface="Arial" panose="020B0604020202020204" pitchFamily="34" charset="0"/>
                <a:ea typeface="+mn-lt"/>
                <a:cs typeface="Arial" panose="020B0604020202020204" pitchFamily="34" charset="0"/>
              </a:rPr>
            </a:br>
            <a:r>
              <a:rPr lang="en-US" sz="2800">
                <a:latin typeface="Arial" panose="020B0604020202020204" pitchFamily="34" charset="0"/>
                <a:ea typeface="+mn-lt"/>
                <a:cs typeface="Arial" panose="020B0604020202020204" pitchFamily="34" charset="0"/>
              </a:rPr>
              <a:t>from </a:t>
            </a:r>
            <a:r>
              <a:rPr lang="en-US" sz="2800" err="1">
                <a:latin typeface="Arial" panose="020B0604020202020204" pitchFamily="34" charset="0"/>
                <a:ea typeface="+mn-lt"/>
                <a:cs typeface="Arial" panose="020B0604020202020204" pitchFamily="34" charset="0"/>
              </a:rPr>
              <a:t>ftplib</a:t>
            </a:r>
            <a:r>
              <a:rPr lang="en-US" sz="2800">
                <a:latin typeface="Arial" panose="020B0604020202020204" pitchFamily="34" charset="0"/>
                <a:ea typeface="+mn-lt"/>
                <a:cs typeface="Arial" panose="020B0604020202020204" pitchFamily="34" charset="0"/>
              </a:rPr>
              <a:t> import FTP, </a:t>
            </a:r>
            <a:r>
              <a:rPr lang="en-US" sz="2800" err="1">
                <a:latin typeface="Arial" panose="020B0604020202020204" pitchFamily="34" charset="0"/>
                <a:ea typeface="+mn-lt"/>
                <a:cs typeface="Arial" panose="020B0604020202020204" pitchFamily="34" charset="0"/>
              </a:rPr>
              <a:t>error_perm</a:t>
            </a:r>
            <a:endParaRPr lang="en-US" sz="2800">
              <a:latin typeface="Arial" panose="020B0604020202020204" pitchFamily="34" charset="0"/>
              <a:ea typeface="+mn-lt"/>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745C8A3-769E-EC6D-995C-D98F17A2B77E}"/>
              </a:ext>
            </a:extLst>
          </p:cNvPr>
          <p:cNvSpPr txBox="1"/>
          <p:nvPr/>
        </p:nvSpPr>
        <p:spPr>
          <a:xfrm>
            <a:off x="5903283" y="2090057"/>
            <a:ext cx="5831517" cy="23945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pPr>
            <a:r>
              <a:rPr lang="en-US" sz="2400" b="1">
                <a:latin typeface="Arial" panose="020B0604020202020204" pitchFamily="34" charset="0"/>
                <a:ea typeface="+mn-lt"/>
                <a:cs typeface="Arial" panose="020B0604020202020204" pitchFamily="34" charset="0"/>
              </a:rPr>
              <a:t>Initialize FTP object</a:t>
            </a:r>
            <a:endParaRPr lang="en-US" sz="2400">
              <a:latin typeface="Arial" panose="020B0604020202020204" pitchFamily="34" charset="0"/>
              <a:ea typeface="+mn-lt"/>
              <a:cs typeface="Arial" panose="020B0604020202020204" pitchFamily="34" charset="0"/>
            </a:endParaRPr>
          </a:p>
          <a:p>
            <a:pPr>
              <a:lnSpc>
                <a:spcPct val="90000"/>
              </a:lnSpc>
              <a:spcBef>
                <a:spcPts val="1200"/>
              </a:spcBef>
            </a:pPr>
            <a:r>
              <a:rPr lang="en-US" sz="2400">
                <a:latin typeface="Arial" panose="020B0604020202020204" pitchFamily="34" charset="0"/>
                <a:cs typeface="Arial" panose="020B0604020202020204" pitchFamily="34" charset="0"/>
              </a:rPr>
              <a:t>ftp = FTP()</a:t>
            </a:r>
            <a:br>
              <a:rPr lang="en-US" sz="2400">
                <a:latin typeface="Arial" panose="020B0604020202020204" pitchFamily="34" charset="0"/>
                <a:cs typeface="Arial" panose="020B0604020202020204" pitchFamily="34" charset="0"/>
              </a:rPr>
            </a:br>
            <a:r>
              <a:rPr lang="en-US" sz="2400" err="1">
                <a:latin typeface="Arial" panose="020B0604020202020204" pitchFamily="34" charset="0"/>
                <a:cs typeface="Arial" panose="020B0604020202020204" pitchFamily="34" charset="0"/>
              </a:rPr>
              <a:t>ftp.connect</a:t>
            </a:r>
            <a:r>
              <a:rPr lang="en-US" sz="2400">
                <a:latin typeface="Arial" panose="020B0604020202020204" pitchFamily="34" charset="0"/>
                <a:cs typeface="Arial" panose="020B0604020202020204" pitchFamily="34" charset="0"/>
              </a:rPr>
              <a:t>(host, 21)</a:t>
            </a:r>
            <a:br>
              <a:rPr lang="en-US" sz="2400">
                <a:latin typeface="Arial" panose="020B0604020202020204" pitchFamily="34" charset="0"/>
                <a:cs typeface="Arial" panose="020B0604020202020204" pitchFamily="34" charset="0"/>
              </a:rPr>
            </a:br>
            <a:r>
              <a:rPr lang="en-US" sz="2400" err="1">
                <a:latin typeface="Arial" panose="020B0604020202020204" pitchFamily="34" charset="0"/>
                <a:cs typeface="Arial" panose="020B0604020202020204" pitchFamily="34" charset="0"/>
              </a:rPr>
              <a:t>ftp.login</a:t>
            </a:r>
            <a:r>
              <a:rPr lang="en-US" sz="2400">
                <a:latin typeface="Arial" panose="020B0604020202020204" pitchFamily="34" charset="0"/>
                <a:cs typeface="Arial" panose="020B0604020202020204" pitchFamily="34" charset="0"/>
              </a:rPr>
              <a:t>(username, passwd)</a:t>
            </a:r>
            <a:endParaRPr lang="en-US" sz="2400">
              <a:latin typeface="Arial" panose="020B0604020202020204" pitchFamily="34" charset="0"/>
              <a:ea typeface="+mn-lt"/>
              <a:cs typeface="Arial" panose="020B0604020202020204" pitchFamily="34" charset="0"/>
            </a:endParaRPr>
          </a:p>
          <a:p>
            <a:pPr>
              <a:lnSpc>
                <a:spcPct val="90000"/>
              </a:lnSpc>
              <a:spcBef>
                <a:spcPts val="1200"/>
              </a:spcBef>
            </a:pPr>
            <a:r>
              <a:rPr lang="en-US" sz="2400">
                <a:latin typeface="Arial" panose="020B0604020202020204" pitchFamily="34" charset="0"/>
                <a:cs typeface="Arial" panose="020B0604020202020204" pitchFamily="34" charset="0"/>
              </a:rPr>
              <a:t>host = </a:t>
            </a:r>
            <a:r>
              <a:rPr lang="en-US" sz="2400" err="1">
                <a:latin typeface="Arial" panose="020B0604020202020204" pitchFamily="34" charset="0"/>
                <a:cs typeface="Arial" panose="020B0604020202020204" pitchFamily="34" charset="0"/>
              </a:rPr>
              <a:t>FTPHost</a:t>
            </a:r>
            <a:r>
              <a:rPr lang="en-US" sz="2400">
                <a:latin typeface="Arial" panose="020B0604020202020204" pitchFamily="34" charset="0"/>
                <a:cs typeface="Arial" panose="020B0604020202020204" pitchFamily="34" charset="0"/>
              </a:rPr>
              <a:t>(host, username, passwd, FTP)</a:t>
            </a:r>
          </a:p>
        </p:txBody>
      </p:sp>
      <p:pic>
        <p:nvPicPr>
          <p:cNvPr id="5" name="Picture 2">
            <a:extLst>
              <a:ext uri="{FF2B5EF4-FFF2-40B4-BE49-F238E27FC236}">
                <a16:creationId xmlns:a16="http://schemas.microsoft.com/office/drawing/2014/main" id="{F688F165-2209-3241-8178-26F35C1FC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48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7297-2810-C2BE-4886-724479D00C32}"/>
              </a:ext>
            </a:extLst>
          </p:cNvPr>
          <p:cNvSpPr>
            <a:spLocks noGrp="1"/>
          </p:cNvSpPr>
          <p:nvPr>
            <p:ph type="title"/>
          </p:nvPr>
        </p:nvSpPr>
        <p:spPr>
          <a:xfrm>
            <a:off x="394934" y="484632"/>
            <a:ext cx="10733314" cy="1609344"/>
          </a:xfrm>
        </p:spPr>
        <p:txBody>
          <a:bodyPr>
            <a:normAutofit/>
          </a:bodyPr>
          <a:lstStyle/>
          <a:p>
            <a:r>
              <a:rPr lang="en-US" sz="4800" dirty="0">
                <a:latin typeface="Arial" panose="020B0604020202020204" pitchFamily="34" charset="0"/>
                <a:ea typeface="+mj-lt"/>
                <a:cs typeface="Arial" panose="020B0604020202020204" pitchFamily="34" charset="0"/>
              </a:rPr>
              <a:t>FTP client(python – pip) Cont'd</a:t>
            </a:r>
            <a:endParaRPr lang="en-US" sz="4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E26E2C-C754-0FD2-1CF5-EF196C0F2614}"/>
              </a:ext>
            </a:extLst>
          </p:cNvPr>
          <p:cNvSpPr>
            <a:spLocks noGrp="1"/>
          </p:cNvSpPr>
          <p:nvPr>
            <p:ph idx="1"/>
          </p:nvPr>
        </p:nvSpPr>
        <p:spPr>
          <a:xfrm>
            <a:off x="394934" y="2088751"/>
            <a:ext cx="10058400" cy="4050792"/>
          </a:xfrm>
        </p:spPr>
        <p:txBody>
          <a:bodyPr vert="horz" lIns="91440" tIns="45720" rIns="91440" bIns="45720" rtlCol="0" anchor="t">
            <a:normAutofit/>
          </a:bodyPr>
          <a:lstStyle/>
          <a:p>
            <a:pPr indent="0"/>
            <a:r>
              <a:rPr lang="en-US" sz="2800">
                <a:latin typeface="Arial" panose="020B0604020202020204" pitchFamily="34" charset="0"/>
                <a:cs typeface="Arial" panose="020B0604020202020204" pitchFamily="34" charset="0"/>
              </a:rPr>
              <a:t>List directory</a:t>
            </a:r>
          </a:p>
          <a:p>
            <a:pPr lvl="1">
              <a:buClr>
                <a:srgbClr val="9E3611"/>
              </a:buClr>
            </a:pPr>
            <a:r>
              <a:rPr lang="en-US" sz="2400">
                <a:latin typeface="Arial" panose="020B0604020202020204" pitchFamily="34" charset="0"/>
                <a:ea typeface="+mn-lt"/>
                <a:cs typeface="Arial" panose="020B0604020202020204" pitchFamily="34" charset="0"/>
              </a:rPr>
              <a:t>print(</a:t>
            </a:r>
            <a:r>
              <a:rPr lang="en-US" sz="2400" err="1">
                <a:latin typeface="Arial" panose="020B0604020202020204" pitchFamily="34" charset="0"/>
                <a:ea typeface="+mn-lt"/>
                <a:cs typeface="Arial" panose="020B0604020202020204" pitchFamily="34" charset="0"/>
              </a:rPr>
              <a:t>ftp.listdir</a:t>
            </a:r>
            <a:r>
              <a:rPr lang="en-US" sz="2400">
                <a:latin typeface="Arial" panose="020B0604020202020204" pitchFamily="34" charset="0"/>
                <a:ea typeface="+mn-lt"/>
                <a:cs typeface="Arial" panose="020B0604020202020204" pitchFamily="34" charset="0"/>
              </a:rPr>
              <a:t>("/home/</a:t>
            </a:r>
            <a:r>
              <a:rPr lang="en-US" sz="2400" err="1">
                <a:latin typeface="Arial" panose="020B0604020202020204" pitchFamily="34" charset="0"/>
                <a:ea typeface="+mn-lt"/>
                <a:cs typeface="Arial" panose="020B0604020202020204" pitchFamily="34" charset="0"/>
              </a:rPr>
              <a:t>ftpadmin</a:t>
            </a:r>
            <a:r>
              <a:rPr lang="en-US" sz="2400">
                <a:latin typeface="Arial" panose="020B0604020202020204" pitchFamily="34" charset="0"/>
                <a:ea typeface="+mn-lt"/>
                <a:cs typeface="Arial" panose="020B0604020202020204" pitchFamily="34" charset="0"/>
              </a:rPr>
              <a:t>"))</a:t>
            </a:r>
          </a:p>
          <a:p>
            <a:pPr indent="0">
              <a:buClr>
                <a:srgbClr val="9E3611"/>
              </a:buClr>
            </a:pPr>
            <a:r>
              <a:rPr lang="en-US" sz="2800">
                <a:latin typeface="Arial" panose="020B0604020202020204" pitchFamily="34" charset="0"/>
                <a:cs typeface="Arial" panose="020B0604020202020204" pitchFamily="34" charset="0"/>
              </a:rPr>
              <a:t>Retrieve file (Print)</a:t>
            </a:r>
          </a:p>
          <a:p>
            <a:pPr lvl="1">
              <a:buClr>
                <a:srgbClr val="9E3611"/>
              </a:buClr>
            </a:pPr>
            <a:r>
              <a:rPr lang="en-US" sz="2400">
                <a:latin typeface="Arial" panose="020B0604020202020204" pitchFamily="34" charset="0"/>
                <a:ea typeface="+mn-lt"/>
                <a:cs typeface="Arial" panose="020B0604020202020204" pitchFamily="34" charset="0"/>
              </a:rPr>
              <a:t>print(</a:t>
            </a:r>
            <a:r>
              <a:rPr lang="en-US" sz="2400" err="1">
                <a:latin typeface="Arial" panose="020B0604020202020204" pitchFamily="34" charset="0"/>
                <a:ea typeface="+mn-lt"/>
                <a:cs typeface="Arial" panose="020B0604020202020204" pitchFamily="34" charset="0"/>
              </a:rPr>
              <a:t>ftp.retrlines</a:t>
            </a:r>
            <a:r>
              <a:rPr lang="en-US" sz="2400">
                <a:latin typeface="Arial" panose="020B0604020202020204" pitchFamily="34" charset="0"/>
                <a:ea typeface="+mn-lt"/>
                <a:cs typeface="Arial" panose="020B0604020202020204" pitchFamily="34" charset="0"/>
              </a:rPr>
              <a:t>('RETR %s' % path))</a:t>
            </a:r>
            <a:endParaRPr lang="en-US" sz="2400">
              <a:latin typeface="Arial" panose="020B0604020202020204" pitchFamily="34" charset="0"/>
              <a:cs typeface="Arial" panose="020B0604020202020204" pitchFamily="34" charset="0"/>
            </a:endParaRPr>
          </a:p>
          <a:p>
            <a:pPr indent="0">
              <a:buClr>
                <a:srgbClr val="9E3611"/>
              </a:buClr>
            </a:pPr>
            <a:r>
              <a:rPr lang="en-US" sz="2800">
                <a:latin typeface="Arial" panose="020B0604020202020204" pitchFamily="34" charset="0"/>
                <a:cs typeface="Arial" panose="020B0604020202020204" pitchFamily="34" charset="0"/>
              </a:rPr>
              <a:t>Upload file (store "</a:t>
            </a:r>
            <a:r>
              <a:rPr lang="en-US" sz="2800" err="1">
                <a:latin typeface="Arial" panose="020B0604020202020204" pitchFamily="34" charset="0"/>
                <a:cs typeface="Arial" panose="020B0604020202020204" pitchFamily="34" charset="0"/>
              </a:rPr>
              <a:t>localpath</a:t>
            </a:r>
            <a:r>
              <a:rPr lang="en-US" sz="2800">
                <a:latin typeface="Arial" panose="020B0604020202020204" pitchFamily="34" charset="0"/>
                <a:cs typeface="Arial" panose="020B0604020202020204" pitchFamily="34" charset="0"/>
              </a:rPr>
              <a:t>" file)</a:t>
            </a:r>
          </a:p>
          <a:p>
            <a:pPr lvl="1">
              <a:buClr>
                <a:srgbClr val="9E3611"/>
              </a:buClr>
            </a:pPr>
            <a:r>
              <a:rPr lang="en-US" sz="2400" err="1">
                <a:latin typeface="Arial" panose="020B0604020202020204" pitchFamily="34" charset="0"/>
                <a:ea typeface="+mn-lt"/>
                <a:cs typeface="Arial" panose="020B0604020202020204" pitchFamily="34" charset="0"/>
              </a:rPr>
              <a:t>ftp.storbinary</a:t>
            </a:r>
            <a:r>
              <a:rPr lang="en-US" sz="2400">
                <a:latin typeface="Arial" panose="020B0604020202020204" pitchFamily="34" charset="0"/>
                <a:ea typeface="+mn-lt"/>
                <a:cs typeface="Arial" panose="020B0604020202020204" pitchFamily="34" charset="0"/>
              </a:rPr>
              <a:t>('STOR ' + name, open(</a:t>
            </a:r>
            <a:r>
              <a:rPr lang="en-US" sz="2400" err="1">
                <a:latin typeface="Arial" panose="020B0604020202020204" pitchFamily="34" charset="0"/>
                <a:ea typeface="+mn-lt"/>
                <a:cs typeface="Arial" panose="020B0604020202020204" pitchFamily="34" charset="0"/>
              </a:rPr>
              <a:t>localpath</a:t>
            </a:r>
            <a:r>
              <a:rPr lang="en-US" sz="2400">
                <a:latin typeface="Arial" panose="020B0604020202020204" pitchFamily="34" charset="0"/>
                <a:ea typeface="+mn-lt"/>
                <a:cs typeface="Arial" panose="020B0604020202020204" pitchFamily="34" charset="0"/>
              </a:rPr>
              <a:t>, '</a:t>
            </a:r>
            <a:r>
              <a:rPr lang="en-US" sz="2400" err="1">
                <a:latin typeface="Arial" panose="020B0604020202020204" pitchFamily="34" charset="0"/>
                <a:ea typeface="+mn-lt"/>
                <a:cs typeface="Arial" panose="020B0604020202020204" pitchFamily="34" charset="0"/>
              </a:rPr>
              <a:t>rb</a:t>
            </a:r>
            <a:r>
              <a:rPr lang="en-US" sz="2400">
                <a:latin typeface="Arial" panose="020B0604020202020204" pitchFamily="34" charset="0"/>
                <a:ea typeface="+mn-lt"/>
                <a:cs typeface="Arial" panose="020B0604020202020204" pitchFamily="34" charset="0"/>
              </a:rPr>
              <a:t>'))</a:t>
            </a:r>
            <a:endParaRPr lang="en-US" sz="2400">
              <a:latin typeface="Arial" panose="020B0604020202020204" pitchFamily="34" charset="0"/>
              <a:cs typeface="Arial" panose="020B0604020202020204" pitchFamily="34" charset="0"/>
            </a:endParaRPr>
          </a:p>
          <a:p>
            <a:pPr lvl="1">
              <a:buClr>
                <a:srgbClr val="9E3611"/>
              </a:buClr>
            </a:pPr>
            <a:endParaRPr lang="en-US" sz="2400">
              <a:latin typeface="Arial" panose="020B0604020202020204" pitchFamily="34" charset="0"/>
              <a:cs typeface="Arial" panose="020B0604020202020204" pitchFamily="34" charset="0"/>
            </a:endParaRPr>
          </a:p>
          <a:p>
            <a:pPr lvl="1">
              <a:buClr>
                <a:srgbClr val="9E3611"/>
              </a:buClr>
            </a:pPr>
            <a:endParaRPr lang="en-US">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1ABBCD96-98D5-264F-9FC7-8EE3603F9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439D-31C7-E178-D783-8AAEFA563A74}"/>
              </a:ext>
            </a:extLst>
          </p:cNvPr>
          <p:cNvSpPr>
            <a:spLocks noGrp="1"/>
          </p:cNvSpPr>
          <p:nvPr>
            <p:ph type="title"/>
          </p:nvPr>
        </p:nvSpPr>
        <p:spPr>
          <a:xfrm>
            <a:off x="1069848" y="484632"/>
            <a:ext cx="10058400" cy="836459"/>
          </a:xfrm>
        </p:spPr>
        <p:txBody>
          <a:bodyPr>
            <a:normAutofit fontScale="90000"/>
          </a:bodyPr>
          <a:lstStyle/>
          <a:p>
            <a:r>
              <a:rPr lang="en-US">
                <a:latin typeface="Arial" panose="020B0604020202020204" pitchFamily="34" charset="0"/>
                <a:cs typeface="Arial" panose="020B0604020202020204" pitchFamily="34" charset="0"/>
              </a:rPr>
              <a:t>Python Ftp client examples</a:t>
            </a:r>
          </a:p>
        </p:txBody>
      </p:sp>
      <p:sp>
        <p:nvSpPr>
          <p:cNvPr id="10" name="TextBox 9">
            <a:extLst>
              <a:ext uri="{FF2B5EF4-FFF2-40B4-BE49-F238E27FC236}">
                <a16:creationId xmlns:a16="http://schemas.microsoft.com/office/drawing/2014/main" id="{A3F4E38A-2F49-9CE6-9A83-ABA2A50F7EAA}"/>
              </a:ext>
            </a:extLst>
          </p:cNvPr>
          <p:cNvSpPr txBox="1"/>
          <p:nvPr/>
        </p:nvSpPr>
        <p:spPr>
          <a:xfrm>
            <a:off x="293914" y="4343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Show file</a:t>
            </a:r>
          </a:p>
        </p:txBody>
      </p:sp>
      <p:sp>
        <p:nvSpPr>
          <p:cNvPr id="11" name="TextBox 10">
            <a:extLst>
              <a:ext uri="{FF2B5EF4-FFF2-40B4-BE49-F238E27FC236}">
                <a16:creationId xmlns:a16="http://schemas.microsoft.com/office/drawing/2014/main" id="{36FBF796-AD1B-ACFD-EB36-0748CE033116}"/>
              </a:ext>
            </a:extLst>
          </p:cNvPr>
          <p:cNvSpPr txBox="1"/>
          <p:nvPr/>
        </p:nvSpPr>
        <p:spPr>
          <a:xfrm>
            <a:off x="295275" y="12314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List directory</a:t>
            </a:r>
          </a:p>
        </p:txBody>
      </p:sp>
      <p:sp>
        <p:nvSpPr>
          <p:cNvPr id="12" name="TextBox 11">
            <a:extLst>
              <a:ext uri="{FF2B5EF4-FFF2-40B4-BE49-F238E27FC236}">
                <a16:creationId xmlns:a16="http://schemas.microsoft.com/office/drawing/2014/main" id="{EA2B8B82-53D1-16C3-3156-FDEEFF646186}"/>
              </a:ext>
            </a:extLst>
          </p:cNvPr>
          <p:cNvSpPr txBox="1"/>
          <p:nvPr/>
        </p:nvSpPr>
        <p:spPr>
          <a:xfrm>
            <a:off x="290992" y="2109308"/>
            <a:ext cx="3090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List directory recursively</a:t>
            </a:r>
          </a:p>
        </p:txBody>
      </p:sp>
      <p:pic>
        <p:nvPicPr>
          <p:cNvPr id="3" name="Picture 3">
            <a:extLst>
              <a:ext uri="{FF2B5EF4-FFF2-40B4-BE49-F238E27FC236}">
                <a16:creationId xmlns:a16="http://schemas.microsoft.com/office/drawing/2014/main" id="{8174C9B6-0A1D-FD0C-80C2-D5BE692FD727}"/>
              </a:ext>
            </a:extLst>
          </p:cNvPr>
          <p:cNvPicPr>
            <a:picLocks noChangeAspect="1"/>
          </p:cNvPicPr>
          <p:nvPr/>
        </p:nvPicPr>
        <p:blipFill>
          <a:blip r:embed="rId3"/>
          <a:stretch>
            <a:fillRect/>
          </a:stretch>
        </p:blipFill>
        <p:spPr>
          <a:xfrm>
            <a:off x="299156" y="1602412"/>
            <a:ext cx="11463866" cy="390687"/>
          </a:xfrm>
          <a:prstGeom prst="rect">
            <a:avLst/>
          </a:prstGeom>
        </p:spPr>
      </p:pic>
      <p:pic>
        <p:nvPicPr>
          <p:cNvPr id="4" name="Picture 5">
            <a:extLst>
              <a:ext uri="{FF2B5EF4-FFF2-40B4-BE49-F238E27FC236}">
                <a16:creationId xmlns:a16="http://schemas.microsoft.com/office/drawing/2014/main" id="{75C5B2D6-40FC-C163-C5AD-1FEFF6710A95}"/>
              </a:ext>
            </a:extLst>
          </p:cNvPr>
          <p:cNvPicPr>
            <a:picLocks noChangeAspect="1"/>
          </p:cNvPicPr>
          <p:nvPr/>
        </p:nvPicPr>
        <p:blipFill>
          <a:blip r:embed="rId4"/>
          <a:stretch>
            <a:fillRect/>
          </a:stretch>
        </p:blipFill>
        <p:spPr>
          <a:xfrm>
            <a:off x="299155" y="2507845"/>
            <a:ext cx="11334044" cy="1560087"/>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5A109DC8-0C4D-207F-0D5C-574C24C0A396}"/>
              </a:ext>
            </a:extLst>
          </p:cNvPr>
          <p:cNvPicPr>
            <a:picLocks noChangeAspect="1"/>
          </p:cNvPicPr>
          <p:nvPr/>
        </p:nvPicPr>
        <p:blipFill>
          <a:blip r:embed="rId5"/>
          <a:stretch>
            <a:fillRect/>
          </a:stretch>
        </p:blipFill>
        <p:spPr>
          <a:xfrm>
            <a:off x="293511" y="4801666"/>
            <a:ext cx="11463866" cy="686489"/>
          </a:xfrm>
          <a:prstGeom prst="rect">
            <a:avLst/>
          </a:prstGeom>
        </p:spPr>
      </p:pic>
      <p:pic>
        <p:nvPicPr>
          <p:cNvPr id="9" name="Picture 2">
            <a:extLst>
              <a:ext uri="{FF2B5EF4-FFF2-40B4-BE49-F238E27FC236}">
                <a16:creationId xmlns:a16="http://schemas.microsoft.com/office/drawing/2014/main" id="{406F2DD7-2890-6548-AE6A-76D2957B8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755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13E6-1B19-AD0D-9EDA-67D36C9EF5F6}"/>
              </a:ext>
            </a:extLst>
          </p:cNvPr>
          <p:cNvSpPr>
            <a:spLocks noGrp="1"/>
          </p:cNvSpPr>
          <p:nvPr>
            <p:ph type="title"/>
          </p:nvPr>
        </p:nvSpPr>
        <p:spPr>
          <a:xfrm>
            <a:off x="739422" y="484632"/>
            <a:ext cx="10388826" cy="1609344"/>
          </a:xfrm>
        </p:spPr>
        <p:txBody>
          <a:bodyPr>
            <a:normAutofit/>
          </a:bodyPr>
          <a:lstStyle/>
          <a:p>
            <a:r>
              <a:rPr lang="en-US" sz="4000" dirty="0">
                <a:latin typeface="Arial" panose="020B0604020202020204" pitchFamily="34" charset="0"/>
                <a:cs typeface="Arial" panose="020B0604020202020204" pitchFamily="34" charset="0"/>
              </a:rPr>
              <a:t>Python ftp client examples cont'd</a:t>
            </a:r>
          </a:p>
        </p:txBody>
      </p:sp>
      <p:sp>
        <p:nvSpPr>
          <p:cNvPr id="5" name="TextBox 4">
            <a:extLst>
              <a:ext uri="{FF2B5EF4-FFF2-40B4-BE49-F238E27FC236}">
                <a16:creationId xmlns:a16="http://schemas.microsoft.com/office/drawing/2014/main" id="{6D2ABD39-BFF9-CCE6-4310-1F3E80D7E6A2}"/>
              </a:ext>
            </a:extLst>
          </p:cNvPr>
          <p:cNvSpPr txBox="1"/>
          <p:nvPr/>
        </p:nvSpPr>
        <p:spPr>
          <a:xfrm>
            <a:off x="740229" y="1959429"/>
            <a:ext cx="4097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Upload directory to FTP Server</a:t>
            </a:r>
          </a:p>
        </p:txBody>
      </p:sp>
      <p:pic>
        <p:nvPicPr>
          <p:cNvPr id="3" name="Picture 5" descr="A picture containing text&#10;&#10;Description automatically generated">
            <a:extLst>
              <a:ext uri="{FF2B5EF4-FFF2-40B4-BE49-F238E27FC236}">
                <a16:creationId xmlns:a16="http://schemas.microsoft.com/office/drawing/2014/main" id="{406F00B3-08AC-F73C-3ABF-F334340D3282}"/>
              </a:ext>
            </a:extLst>
          </p:cNvPr>
          <p:cNvPicPr>
            <a:picLocks noChangeAspect="1"/>
          </p:cNvPicPr>
          <p:nvPr/>
        </p:nvPicPr>
        <p:blipFill>
          <a:blip r:embed="rId2"/>
          <a:stretch>
            <a:fillRect/>
          </a:stretch>
        </p:blipFill>
        <p:spPr>
          <a:xfrm>
            <a:off x="739422" y="2472937"/>
            <a:ext cx="10871200" cy="602616"/>
          </a:xfrm>
          <a:prstGeom prst="rect">
            <a:avLst/>
          </a:prstGeom>
        </p:spPr>
      </p:pic>
      <p:pic>
        <p:nvPicPr>
          <p:cNvPr id="6" name="Picture 2">
            <a:extLst>
              <a:ext uri="{FF2B5EF4-FFF2-40B4-BE49-F238E27FC236}">
                <a16:creationId xmlns:a16="http://schemas.microsoft.com/office/drawing/2014/main" id="{0F689E5A-DC62-E34B-B60E-060665A9C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402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49F2F-F687-8064-6076-F76B8BB5F85F}"/>
              </a:ext>
            </a:extLst>
          </p:cNvPr>
          <p:cNvSpPr>
            <a:spLocks noGrp="1"/>
          </p:cNvSpPr>
          <p:nvPr>
            <p:ph type="title"/>
          </p:nvPr>
        </p:nvSpPr>
        <p:spPr>
          <a:xfrm>
            <a:off x="1286934" y="1465790"/>
            <a:ext cx="3860798" cy="3941345"/>
          </a:xfrm>
        </p:spPr>
        <p:txBody>
          <a:bodyPr>
            <a:normAutofit/>
          </a:bodyPr>
          <a:lstStyle/>
          <a:p>
            <a:r>
              <a:rPr lang="en-US" sz="6000">
                <a:latin typeface="Arial" panose="020B0604020202020204" pitchFamily="34" charset="0"/>
                <a:cs typeface="Arial" panose="020B0604020202020204" pitchFamily="34" charset="0"/>
              </a:rPr>
              <a:t>Python ftp stats</a:t>
            </a:r>
          </a:p>
        </p:txBody>
      </p:sp>
      <p:sp>
        <p:nvSpPr>
          <p:cNvPr id="3" name="Content Placeholder 2">
            <a:extLst>
              <a:ext uri="{FF2B5EF4-FFF2-40B4-BE49-F238E27FC236}">
                <a16:creationId xmlns:a16="http://schemas.microsoft.com/office/drawing/2014/main" id="{8587FDED-4ADB-47EB-6C0E-545878BBBC82}"/>
              </a:ext>
            </a:extLst>
          </p:cNvPr>
          <p:cNvSpPr>
            <a:spLocks noGrp="1"/>
          </p:cNvSpPr>
          <p:nvPr>
            <p:ph idx="1"/>
          </p:nvPr>
        </p:nvSpPr>
        <p:spPr>
          <a:xfrm>
            <a:off x="6417733" y="1359090"/>
            <a:ext cx="5132665" cy="4048046"/>
          </a:xfrm>
        </p:spPr>
        <p:txBody>
          <a:bodyPr vert="horz" lIns="91440" tIns="45720" rIns="91440" bIns="45720" rtlCol="0" anchor="ctr">
            <a:normAutofit/>
          </a:bodyPr>
          <a:lstStyle/>
          <a:p>
            <a:r>
              <a:rPr lang="en-US" dirty="0">
                <a:latin typeface="Arial" panose="020B0604020202020204" pitchFamily="34" charset="0"/>
                <a:cs typeface="Arial" panose="020B0604020202020204" pitchFamily="34" charset="0"/>
              </a:rPr>
              <a:t>96 lines of code</a:t>
            </a:r>
          </a:p>
          <a:p>
            <a:pPr>
              <a:buClr>
                <a:srgbClr val="9E3611"/>
              </a:buClr>
            </a:pPr>
            <a:r>
              <a:rPr lang="en-US" dirty="0">
                <a:latin typeface="Arial" panose="020B0604020202020204" pitchFamily="34" charset="0"/>
                <a:cs typeface="Arial" panose="020B0604020202020204" pitchFamily="34" charset="0"/>
              </a:rPr>
              <a:t>1-2 hours of implementation</a:t>
            </a:r>
          </a:p>
          <a:p>
            <a:pPr>
              <a:buClr>
                <a:srgbClr val="9E3611"/>
              </a:buClr>
            </a:pPr>
            <a:endParaRPr lang="en-US"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519389AF-7C27-D64D-B4A2-65A97A64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00A7-F15B-E646-8389-07EFEA425B08}"/>
              </a:ext>
            </a:extLst>
          </p:cNvPr>
          <p:cNvSpPr>
            <a:spLocks noGrp="1"/>
          </p:cNvSpPr>
          <p:nvPr>
            <p:ph type="title"/>
          </p:nvPr>
        </p:nvSpPr>
        <p:spPr/>
        <p:txBody>
          <a:bodyPr>
            <a:normAutofit fontScale="90000"/>
          </a:bodyPr>
          <a:lstStyle/>
          <a:p>
            <a:r>
              <a:rPr lang="en-CY" dirty="0">
                <a:latin typeface="Arial" panose="020B0604020202020204" pitchFamily="34" charset="0"/>
                <a:cs typeface="Arial" panose="020B0604020202020204" pitchFamily="34" charset="0"/>
              </a:rPr>
              <a:t>Using package manager to install command line tools</a:t>
            </a:r>
          </a:p>
        </p:txBody>
      </p:sp>
      <p:sp>
        <p:nvSpPr>
          <p:cNvPr id="3" name="Content Placeholder 2">
            <a:extLst>
              <a:ext uri="{FF2B5EF4-FFF2-40B4-BE49-F238E27FC236}">
                <a16:creationId xmlns:a16="http://schemas.microsoft.com/office/drawing/2014/main" id="{1C587A9F-2A34-6E45-ADC1-70E28D79E76E}"/>
              </a:ext>
            </a:extLst>
          </p:cNvPr>
          <p:cNvSpPr>
            <a:spLocks noGrp="1"/>
          </p:cNvSpPr>
          <p:nvPr>
            <p:ph idx="1"/>
          </p:nvPr>
        </p:nvSpPr>
        <p:spPr/>
        <p:txBody>
          <a:bodyPr/>
          <a:lstStyle/>
          <a:p>
            <a:r>
              <a:rPr lang="en-CY" dirty="0">
                <a:latin typeface="Arial" panose="020B0604020202020204" pitchFamily="34" charset="0"/>
                <a:cs typeface="Arial" panose="020B0604020202020204" pitchFamily="34" charset="0"/>
              </a:rPr>
              <a:t>As we told previously, you can use package managers to install:</a:t>
            </a:r>
          </a:p>
          <a:p>
            <a:pPr lvl="1"/>
            <a:r>
              <a:rPr lang="en-CY" dirty="0">
                <a:latin typeface="Arial" panose="020B0604020202020204" pitchFamily="34" charset="0"/>
                <a:cs typeface="Arial" panose="020B0604020202020204" pitchFamily="34" charset="0"/>
              </a:rPr>
              <a:t>GUI applications</a:t>
            </a:r>
          </a:p>
          <a:p>
            <a:pPr lvl="1"/>
            <a:r>
              <a:rPr lang="en-CY" dirty="0">
                <a:latin typeface="Arial" panose="020B0604020202020204" pitchFamily="34" charset="0"/>
                <a:cs typeface="Arial" panose="020B0604020202020204" pitchFamily="34" charset="0"/>
              </a:rPr>
              <a:t>Command line tools</a:t>
            </a:r>
          </a:p>
          <a:p>
            <a:pPr lvl="1"/>
            <a:r>
              <a:rPr lang="en-CY" dirty="0">
                <a:latin typeface="Arial" panose="020B0604020202020204" pitchFamily="34" charset="0"/>
                <a:cs typeface="Arial" panose="020B0604020202020204" pitchFamily="34" charset="0"/>
              </a:rPr>
              <a:t>Software libraries</a:t>
            </a:r>
          </a:p>
          <a:p>
            <a:r>
              <a:rPr lang="en-GB" dirty="0">
                <a:latin typeface="Arial" panose="020B0604020202020204" pitchFamily="34" charset="0"/>
                <a:cs typeface="Arial" panose="020B0604020202020204" pitchFamily="34" charset="0"/>
              </a:rPr>
              <a:t>O</a:t>
            </a:r>
            <a:r>
              <a:rPr lang="en-CY" dirty="0">
                <a:latin typeface="Arial" panose="020B0604020202020204" pitchFamily="34" charset="0"/>
                <a:cs typeface="Arial" panose="020B0604020202020204" pitchFamily="34" charset="0"/>
              </a:rPr>
              <a:t>ur previous examples focused on installing software libraries using the package managers</a:t>
            </a:r>
          </a:p>
          <a:p>
            <a:r>
              <a:rPr lang="en-GB" dirty="0">
                <a:latin typeface="Arial" panose="020B0604020202020204" pitchFamily="34" charset="0"/>
                <a:cs typeface="Arial" panose="020B0604020202020204" pitchFamily="34" charset="0"/>
              </a:rPr>
              <a:t>T</a:t>
            </a:r>
            <a:r>
              <a:rPr lang="en-CY" dirty="0">
                <a:latin typeface="Arial" panose="020B0604020202020204" pitchFamily="34" charset="0"/>
                <a:cs typeface="Arial" panose="020B0604020202020204" pitchFamily="34" charset="0"/>
              </a:rPr>
              <a:t>he next example we wil show, we used a package manager to install a command line tool </a:t>
            </a:r>
          </a:p>
        </p:txBody>
      </p:sp>
      <p:pic>
        <p:nvPicPr>
          <p:cNvPr id="4" name="Picture 2">
            <a:extLst>
              <a:ext uri="{FF2B5EF4-FFF2-40B4-BE49-F238E27FC236}">
                <a16:creationId xmlns:a16="http://schemas.microsoft.com/office/drawing/2014/main" id="{ADF2C97B-5C53-8542-90FE-D10F06A94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4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42D7-F182-F075-B903-303D8E99349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Homebrew</a:t>
            </a:r>
          </a:p>
        </p:txBody>
      </p:sp>
      <p:sp>
        <p:nvSpPr>
          <p:cNvPr id="3" name="Content Placeholder 2">
            <a:extLst>
              <a:ext uri="{FF2B5EF4-FFF2-40B4-BE49-F238E27FC236}">
                <a16:creationId xmlns:a16="http://schemas.microsoft.com/office/drawing/2014/main" id="{F0300FB7-F490-7555-C05E-B945E80B4FAA}"/>
              </a:ext>
            </a:extLst>
          </p:cNvPr>
          <p:cNvSpPr>
            <a:spLocks noGrp="1"/>
          </p:cNvSpPr>
          <p:nvPr>
            <p:ph idx="1"/>
          </p:nvPr>
        </p:nvSpPr>
        <p:spPr>
          <a:xfrm>
            <a:off x="590877" y="1998174"/>
            <a:ext cx="6507193" cy="4065169"/>
          </a:xfrm>
        </p:spPr>
        <p:txBody>
          <a:bodyPr vert="horz" lIns="91440" tIns="45720" rIns="91440" bIns="45720" rtlCol="0" anchor="t">
            <a:normAutofit/>
          </a:bodyPr>
          <a:lstStyle/>
          <a:p>
            <a:r>
              <a:rPr lang="en-US" sz="2400">
                <a:latin typeface="Arial" panose="020B0604020202020204" pitchFamily="34" charset="0"/>
                <a:ea typeface="+mn-lt"/>
                <a:cs typeface="Arial" panose="020B0604020202020204" pitchFamily="34" charset="0"/>
              </a:rPr>
              <a:t>MacOS does not come with an FTP command line tool.</a:t>
            </a:r>
            <a:endParaRPr lang="en-US" sz="2400">
              <a:latin typeface="Arial" panose="020B0604020202020204" pitchFamily="34" charset="0"/>
              <a:cs typeface="Arial" panose="020B0604020202020204" pitchFamily="34" charset="0"/>
            </a:endParaRPr>
          </a:p>
          <a:p>
            <a:pPr>
              <a:buClr>
                <a:srgbClr val="9E3611"/>
              </a:buClr>
            </a:pPr>
            <a:r>
              <a:rPr lang="en-US" sz="2400">
                <a:latin typeface="Arial" panose="020B0604020202020204" pitchFamily="34" charset="0"/>
                <a:ea typeface="+mn-lt"/>
                <a:cs typeface="Arial" panose="020B0604020202020204" pitchFamily="34" charset="0"/>
              </a:rPr>
              <a:t>Homebrew is a software package manager for MacOS</a:t>
            </a:r>
          </a:p>
          <a:p>
            <a:pPr>
              <a:buClr>
                <a:srgbClr val="9E3611"/>
              </a:buClr>
            </a:pPr>
            <a:r>
              <a:rPr lang="en-US" sz="2400">
                <a:latin typeface="Arial" panose="020B0604020202020204" pitchFamily="34" charset="0"/>
                <a:ea typeface="+mn-lt"/>
                <a:cs typeface="Arial" panose="020B0604020202020204" pitchFamily="34" charset="0"/>
              </a:rPr>
              <a:t>We used homebrew to download the ftp client using the following command</a:t>
            </a:r>
            <a:endParaRPr lang="en-US" sz="2400">
              <a:latin typeface="Arial" panose="020B0604020202020204" pitchFamily="34" charset="0"/>
              <a:cs typeface="Arial" panose="020B0604020202020204" pitchFamily="34" charset="0"/>
            </a:endParaRPr>
          </a:p>
          <a:p>
            <a:pPr>
              <a:buClr>
                <a:srgbClr val="9E3611"/>
              </a:buClr>
            </a:pPr>
            <a:r>
              <a:rPr lang="en-US" sz="2400" b="1">
                <a:latin typeface="Arial" panose="020B0604020202020204" pitchFamily="34" charset="0"/>
                <a:ea typeface="+mn-lt"/>
                <a:cs typeface="Arial" panose="020B0604020202020204" pitchFamily="34" charset="0"/>
              </a:rPr>
              <a:t>Brew install </a:t>
            </a:r>
            <a:r>
              <a:rPr lang="en-US" sz="2400" b="1" err="1">
                <a:latin typeface="Arial" panose="020B0604020202020204" pitchFamily="34" charset="0"/>
                <a:ea typeface="+mn-lt"/>
                <a:cs typeface="Arial" panose="020B0604020202020204" pitchFamily="34" charset="0"/>
              </a:rPr>
              <a:t>inetutils</a:t>
            </a:r>
            <a:endParaRPr lang="en-US" sz="2400" b="1" err="1">
              <a:latin typeface="Arial" panose="020B0604020202020204" pitchFamily="34" charset="0"/>
              <a:cs typeface="Arial" panose="020B0604020202020204" pitchFamily="34" charset="0"/>
            </a:endParaRPr>
          </a:p>
          <a:p>
            <a:pPr>
              <a:buClr>
                <a:srgbClr val="9E3611"/>
              </a:buClr>
            </a:pPr>
            <a:endParaRPr lang="en-US">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05AECF47-06D7-4F92-51B8-A8F3646A3350}"/>
              </a:ext>
            </a:extLst>
          </p:cNvPr>
          <p:cNvPicPr>
            <a:picLocks noChangeAspect="1"/>
          </p:cNvPicPr>
          <p:nvPr/>
        </p:nvPicPr>
        <p:blipFill>
          <a:blip r:embed="rId2"/>
          <a:stretch>
            <a:fillRect/>
          </a:stretch>
        </p:blipFill>
        <p:spPr>
          <a:xfrm>
            <a:off x="7992260" y="3766440"/>
            <a:ext cx="3002844" cy="525837"/>
          </a:xfrm>
          <a:prstGeom prst="rect">
            <a:avLst/>
          </a:prstGeom>
        </p:spPr>
      </p:pic>
      <p:pic>
        <p:nvPicPr>
          <p:cNvPr id="5" name="Picture 5" descr="Text&#10;&#10;Description automatically generated">
            <a:extLst>
              <a:ext uri="{FF2B5EF4-FFF2-40B4-BE49-F238E27FC236}">
                <a16:creationId xmlns:a16="http://schemas.microsoft.com/office/drawing/2014/main" id="{8D1E19CA-908C-9844-AFD6-A810A0A1FEC2}"/>
              </a:ext>
            </a:extLst>
          </p:cNvPr>
          <p:cNvPicPr>
            <a:picLocks noChangeAspect="1"/>
          </p:cNvPicPr>
          <p:nvPr/>
        </p:nvPicPr>
        <p:blipFill>
          <a:blip r:embed="rId3"/>
          <a:stretch>
            <a:fillRect/>
          </a:stretch>
        </p:blipFill>
        <p:spPr>
          <a:xfrm>
            <a:off x="4815518" y="4424846"/>
            <a:ext cx="6869501" cy="961462"/>
          </a:xfrm>
          <a:prstGeom prst="rect">
            <a:avLst/>
          </a:prstGeom>
        </p:spPr>
      </p:pic>
      <p:pic>
        <p:nvPicPr>
          <p:cNvPr id="6" name="Picture 6" descr="A picture containing background pattern&#10;&#10;Description automatically generated">
            <a:extLst>
              <a:ext uri="{FF2B5EF4-FFF2-40B4-BE49-F238E27FC236}">
                <a16:creationId xmlns:a16="http://schemas.microsoft.com/office/drawing/2014/main" id="{1BB79CE1-7964-A512-1040-9153459BA394}"/>
              </a:ext>
            </a:extLst>
          </p:cNvPr>
          <p:cNvPicPr>
            <a:picLocks noChangeAspect="1"/>
          </p:cNvPicPr>
          <p:nvPr/>
        </p:nvPicPr>
        <p:blipFill>
          <a:blip r:embed="rId4"/>
          <a:stretch>
            <a:fillRect/>
          </a:stretch>
        </p:blipFill>
        <p:spPr>
          <a:xfrm>
            <a:off x="7994131" y="5555789"/>
            <a:ext cx="3008488" cy="618108"/>
          </a:xfrm>
          <a:prstGeom prst="rect">
            <a:avLst/>
          </a:prstGeom>
        </p:spPr>
      </p:pic>
      <p:pic>
        <p:nvPicPr>
          <p:cNvPr id="7" name="Picture 2">
            <a:extLst>
              <a:ext uri="{FF2B5EF4-FFF2-40B4-BE49-F238E27FC236}">
                <a16:creationId xmlns:a16="http://schemas.microsoft.com/office/drawing/2014/main" id="{BFD4830B-004F-6D44-89C6-6528F8B48D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09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01CE-8952-3C7A-3A0B-B38411B0D00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Ftp command line</a:t>
            </a:r>
          </a:p>
        </p:txBody>
      </p:sp>
      <p:pic>
        <p:nvPicPr>
          <p:cNvPr id="4" name="Picture 4" descr="Graphical user interface&#10;&#10;Description automatically generated">
            <a:extLst>
              <a:ext uri="{FF2B5EF4-FFF2-40B4-BE49-F238E27FC236}">
                <a16:creationId xmlns:a16="http://schemas.microsoft.com/office/drawing/2014/main" id="{1DAF769B-8B7A-D15B-EF7F-E25918EAB16B}"/>
              </a:ext>
            </a:extLst>
          </p:cNvPr>
          <p:cNvPicPr>
            <a:picLocks noChangeAspect="1"/>
          </p:cNvPicPr>
          <p:nvPr/>
        </p:nvPicPr>
        <p:blipFill>
          <a:blip r:embed="rId2"/>
          <a:stretch>
            <a:fillRect/>
          </a:stretch>
        </p:blipFill>
        <p:spPr>
          <a:xfrm>
            <a:off x="1072551" y="1833075"/>
            <a:ext cx="9313652" cy="4543322"/>
          </a:xfrm>
          <a:prstGeom prst="rect">
            <a:avLst/>
          </a:prstGeom>
        </p:spPr>
      </p:pic>
      <p:pic>
        <p:nvPicPr>
          <p:cNvPr id="5" name="Picture 2">
            <a:extLst>
              <a:ext uri="{FF2B5EF4-FFF2-40B4-BE49-F238E27FC236}">
                <a16:creationId xmlns:a16="http://schemas.microsoft.com/office/drawing/2014/main" id="{2DA31568-99D3-0242-BC32-139077858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5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53EB-9B9E-7E42-B7C0-8FDD8C284092}"/>
              </a:ext>
            </a:extLst>
          </p:cNvPr>
          <p:cNvSpPr>
            <a:spLocks noGrp="1"/>
          </p:cNvSpPr>
          <p:nvPr>
            <p:ph type="title"/>
          </p:nvPr>
        </p:nvSpPr>
        <p:spPr>
          <a:xfrm>
            <a:off x="1069848" y="798394"/>
            <a:ext cx="4730451" cy="1637730"/>
          </a:xfrm>
        </p:spPr>
        <p:txBody>
          <a:bodyPr>
            <a:normAutofit fontScale="90000"/>
          </a:bodyPr>
          <a:lstStyle/>
          <a:p>
            <a:r>
              <a:rPr lang="en-GB" sz="4400" dirty="0">
                <a:latin typeface="Arial" panose="020B0604020202020204" pitchFamily="34" charset="0"/>
                <a:cs typeface="Arial" panose="020B0604020202020204" pitchFamily="34" charset="0"/>
              </a:rPr>
              <a:t>W</a:t>
            </a:r>
            <a:r>
              <a:rPr lang="en-CY" sz="4400" dirty="0">
                <a:latin typeface="Arial" panose="020B0604020202020204" pitchFamily="34" charset="0"/>
                <a:cs typeface="Arial" panose="020B0604020202020204" pitchFamily="34" charset="0"/>
              </a:rPr>
              <a:t>hat is a package manager?</a:t>
            </a:r>
          </a:p>
        </p:txBody>
      </p:sp>
      <p:sp>
        <p:nvSpPr>
          <p:cNvPr id="3" name="Content Placeholder 2">
            <a:extLst>
              <a:ext uri="{FF2B5EF4-FFF2-40B4-BE49-F238E27FC236}">
                <a16:creationId xmlns:a16="http://schemas.microsoft.com/office/drawing/2014/main" id="{1F68CDB3-A070-614D-93BF-5B6877241B47}"/>
              </a:ext>
            </a:extLst>
          </p:cNvPr>
          <p:cNvSpPr>
            <a:spLocks noGrp="1"/>
          </p:cNvSpPr>
          <p:nvPr>
            <p:ph idx="1"/>
          </p:nvPr>
        </p:nvSpPr>
        <p:spPr>
          <a:xfrm>
            <a:off x="1069848" y="2578608"/>
            <a:ext cx="4730451" cy="3593592"/>
          </a:xfrm>
        </p:spPr>
        <p:txBody>
          <a:bodyPr vert="horz" lIns="91440" tIns="45720" rIns="91440" bIns="45720" rtlCol="0" anchor="t">
            <a:normAutofit fontScale="85000" lnSpcReduction="20000"/>
          </a:bodyPr>
          <a:lstStyle/>
          <a:p>
            <a:r>
              <a:rPr lang="en-GB" sz="1800" dirty="0">
                <a:latin typeface="Arial" panose="020B0604020202020204" pitchFamily="34" charset="0"/>
                <a:cs typeface="Arial" panose="020B0604020202020204" pitchFamily="34" charset="0"/>
              </a:rPr>
              <a:t>Collection of software tools that aims in automating some important tasks such as manual updating and installing. That way, software mismatches are eliminated, so are missing prerequisites. </a:t>
            </a:r>
            <a:endParaRPr lang="en-CY" sz="1800" dirty="0">
              <a:latin typeface="Arial" panose="020B0604020202020204" pitchFamily="34" charset="0"/>
              <a:cs typeface="Arial" panose="020B0604020202020204" pitchFamily="34" charset="0"/>
            </a:endParaRPr>
          </a:p>
          <a:p>
            <a:r>
              <a:rPr lang="en-CY" sz="1800" dirty="0">
                <a:latin typeface="Arial" panose="020B0604020202020204" pitchFamily="34" charset="0"/>
                <a:cs typeface="Arial" panose="020B0604020202020204" pitchFamily="34" charset="0"/>
              </a:rPr>
              <a:t>Allow you to </a:t>
            </a:r>
            <a:r>
              <a:rPr lang="en-GB" sz="1800" dirty="0">
                <a:latin typeface="Arial" panose="020B0604020202020204" pitchFamily="34" charset="0"/>
                <a:cs typeface="Arial" panose="020B0604020202020204" pitchFamily="34" charset="0"/>
              </a:rPr>
              <a:t>consistently </a:t>
            </a:r>
            <a:endParaRPr lang="en-CY" sz="1800" dirty="0">
              <a:latin typeface="Arial" panose="020B0604020202020204" pitchFamily="34" charset="0"/>
              <a:cs typeface="Arial" panose="020B0604020202020204" pitchFamily="34" charset="0"/>
            </a:endParaRPr>
          </a:p>
          <a:p>
            <a:pPr lvl="1"/>
            <a:r>
              <a:rPr lang="en-CY" dirty="0">
                <a:latin typeface="Arial" panose="020B0604020202020204" pitchFamily="34" charset="0"/>
                <a:cs typeface="Arial" panose="020B0604020202020204" pitchFamily="34" charset="0"/>
              </a:rPr>
              <a:t>Install new software </a:t>
            </a:r>
          </a:p>
          <a:p>
            <a:pPr lvl="1"/>
            <a:r>
              <a:rPr lang="en-CY" dirty="0">
                <a:latin typeface="Arial" panose="020B0604020202020204" pitchFamily="34" charset="0"/>
                <a:cs typeface="Arial" panose="020B0604020202020204" pitchFamily="34" charset="0"/>
              </a:rPr>
              <a:t>Upgrade software to newer versions</a:t>
            </a:r>
          </a:p>
          <a:p>
            <a:pPr lvl="1"/>
            <a:r>
              <a:rPr lang="en-CY" dirty="0">
                <a:latin typeface="Arial" panose="020B0604020202020204" pitchFamily="34" charset="0"/>
                <a:cs typeface="Arial" panose="020B0604020202020204" pitchFamily="34" charset="0"/>
              </a:rPr>
              <a:t>Configure packages</a:t>
            </a:r>
          </a:p>
          <a:p>
            <a:pPr lvl="1"/>
            <a:r>
              <a:rPr lang="en-CY" dirty="0">
                <a:latin typeface="Arial" panose="020B0604020202020204" pitchFamily="34" charset="0"/>
                <a:cs typeface="Arial" panose="020B0604020202020204" pitchFamily="34" charset="0"/>
              </a:rPr>
              <a:t>Remove software that you previously installed</a:t>
            </a:r>
          </a:p>
          <a:p>
            <a:pPr marL="0" indent="0">
              <a:buNone/>
            </a:pPr>
            <a:r>
              <a:rPr lang="en-GB" sz="1800" dirty="0">
                <a:latin typeface="Arial" panose="020B0604020202020204" pitchFamily="34" charset="0"/>
                <a:cs typeface="Arial" panose="020B0604020202020204" pitchFamily="34" charset="0"/>
              </a:rPr>
              <a:t>There are package managers that distribute in binary package form (rpm for </a:t>
            </a:r>
            <a:r>
              <a:rPr lang="en-GB" sz="1800" dirty="0" err="1">
                <a:latin typeface="Arial" panose="020B0604020202020204" pitchFamily="34" charset="0"/>
                <a:cs typeface="Arial" panose="020B0604020202020204" pitchFamily="34" charset="0"/>
              </a:rPr>
              <a:t>linux</a:t>
            </a:r>
            <a:r>
              <a:rPr lang="en-GB" sz="1800" dirty="0">
                <a:latin typeface="Arial" panose="020B0604020202020204" pitchFamily="34" charset="0"/>
                <a:cs typeface="Arial" panose="020B0604020202020204" pitchFamily="34" charset="0"/>
              </a:rPr>
              <a:t> , Google play for android, App store for iOS)</a:t>
            </a:r>
          </a:p>
          <a:p>
            <a:pPr marL="0" indent="0">
              <a:buNone/>
            </a:pPr>
            <a:r>
              <a:rPr lang="en-GB" sz="1800" dirty="0">
                <a:latin typeface="Arial" panose="020B0604020202020204" pitchFamily="34" charset="0"/>
                <a:cs typeface="Arial" panose="020B0604020202020204" pitchFamily="34" charset="0"/>
              </a:rPr>
              <a:t>There are also package managers that distribute the source code of their apps, but those are not as easy to use as they require the user to unpack, compile and install on his own (apt-build for deb packages)</a:t>
            </a:r>
            <a:endParaRPr lang="en-CY" sz="1800" dirty="0">
              <a:latin typeface="Arial" panose="020B0604020202020204" pitchFamily="34" charset="0"/>
              <a:cs typeface="Arial" panose="020B0604020202020204" pitchFamily="34" charset="0"/>
            </a:endParaRPr>
          </a:p>
        </p:txBody>
      </p:sp>
      <p:sp>
        <p:nvSpPr>
          <p:cNvPr id="71" name="Freeform: Shape 70">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inux Package Manager Explanation">
            <a:extLst>
              <a:ext uri="{FF2B5EF4-FFF2-40B4-BE49-F238E27FC236}">
                <a16:creationId xmlns:a16="http://schemas.microsoft.com/office/drawing/2014/main" id="{E1786AD7-583D-FB48-A5CE-1309393791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12" b="15293"/>
          <a:stretch/>
        </p:blipFill>
        <p:spPr bwMode="auto">
          <a:xfrm>
            <a:off x="6566191" y="1466315"/>
            <a:ext cx="5625809" cy="2271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8785BE9-057A-4842-9B08-D464D2FB5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94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4" name="Picture 4" descr="Graphical user interface, text&#10;&#10;Description automatically generated">
            <a:extLst>
              <a:ext uri="{FF2B5EF4-FFF2-40B4-BE49-F238E27FC236}">
                <a16:creationId xmlns:a16="http://schemas.microsoft.com/office/drawing/2014/main" id="{E27FEB7B-D038-81B1-AE37-699C7958E4A3}"/>
              </a:ext>
            </a:extLst>
          </p:cNvPr>
          <p:cNvPicPr>
            <a:picLocks noChangeAspect="1"/>
          </p:cNvPicPr>
          <p:nvPr/>
        </p:nvPicPr>
        <p:blipFill rotWithShape="1">
          <a:blip r:embed="rId4"/>
          <a:srcRect t="21476"/>
          <a:stretch/>
        </p:blipFill>
        <p:spPr>
          <a:xfrm>
            <a:off x="643467" y="1863306"/>
            <a:ext cx="10905066" cy="4088845"/>
          </a:xfrm>
          <a:prstGeom prst="rect">
            <a:avLst/>
          </a:prstGeom>
        </p:spPr>
      </p:pic>
      <p:sp>
        <p:nvSpPr>
          <p:cNvPr id="6" name="Title 1">
            <a:extLst>
              <a:ext uri="{FF2B5EF4-FFF2-40B4-BE49-F238E27FC236}">
                <a16:creationId xmlns:a16="http://schemas.microsoft.com/office/drawing/2014/main" id="{B7AF606D-E846-0A4F-81EA-DAB50B130B31}"/>
              </a:ext>
            </a:extLst>
          </p:cNvPr>
          <p:cNvSpPr>
            <a:spLocks noGrp="1"/>
          </p:cNvSpPr>
          <p:nvPr>
            <p:ph type="title"/>
          </p:nvPr>
        </p:nvSpPr>
        <p:spPr>
          <a:xfrm>
            <a:off x="1069848" y="484632"/>
            <a:ext cx="10058400" cy="1609344"/>
          </a:xfrm>
        </p:spPr>
        <p:txBody>
          <a:bodyPr/>
          <a:lstStyle/>
          <a:p>
            <a:r>
              <a:rPr lang="en-US" dirty="0">
                <a:latin typeface="Arial" panose="020B0604020202020204" pitchFamily="34" charset="0"/>
                <a:cs typeface="Arial" panose="020B0604020202020204" pitchFamily="34" charset="0"/>
              </a:rPr>
              <a:t>Ftp command line Cont’d</a:t>
            </a:r>
          </a:p>
        </p:txBody>
      </p:sp>
      <p:pic>
        <p:nvPicPr>
          <p:cNvPr id="7" name="Picture 2">
            <a:extLst>
              <a:ext uri="{FF2B5EF4-FFF2-40B4-BE49-F238E27FC236}">
                <a16:creationId xmlns:a16="http://schemas.microsoft.com/office/drawing/2014/main" id="{C19C8C80-1C96-1D46-925B-B6BB43C0F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6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7"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 name="Title 1">
            <a:extLst>
              <a:ext uri="{FF2B5EF4-FFF2-40B4-BE49-F238E27FC236}">
                <a16:creationId xmlns:a16="http://schemas.microsoft.com/office/drawing/2014/main" id="{51807EFE-E357-D103-C227-14CB931A6319}"/>
              </a:ext>
            </a:extLst>
          </p:cNvPr>
          <p:cNvSpPr>
            <a:spLocks noGrp="1"/>
          </p:cNvSpPr>
          <p:nvPr>
            <p:ph type="title"/>
          </p:nvPr>
        </p:nvSpPr>
        <p:spPr>
          <a:xfrm>
            <a:off x="1490145" y="2376862"/>
            <a:ext cx="2762678" cy="2104273"/>
          </a:xfrm>
          <a:noFill/>
        </p:spPr>
        <p:txBody>
          <a:bodyPr>
            <a:normAutofit/>
          </a:bodyPr>
          <a:lstStyle/>
          <a:p>
            <a:pPr algn="ctr"/>
            <a:r>
              <a:rPr lang="en-US" sz="3000" dirty="0">
                <a:solidFill>
                  <a:srgbClr val="FFFFFF"/>
                </a:solidFill>
                <a:latin typeface="Arial" panose="020B0604020202020204" pitchFamily="34" charset="0"/>
                <a:cs typeface="Arial" panose="020B0604020202020204" pitchFamily="34" charset="0"/>
              </a:rPr>
              <a:t>Conclusion</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12946DC-2FAC-1228-CFE5-8F3169E58DDC}"/>
              </a:ext>
            </a:extLst>
          </p:cNvPr>
          <p:cNvSpPr>
            <a:spLocks noGrp="1"/>
          </p:cNvSpPr>
          <p:nvPr>
            <p:ph idx="1"/>
          </p:nvPr>
        </p:nvSpPr>
        <p:spPr>
          <a:xfrm>
            <a:off x="6081089" y="725394"/>
            <a:ext cx="5142658" cy="5407212"/>
          </a:xfrm>
        </p:spPr>
        <p:txBody>
          <a:bodyPr vert="horz" lIns="91440" tIns="45720" rIns="91440" bIns="45720" rtlCol="0" anchor="ctr">
            <a:normAutofit/>
          </a:bodyPr>
          <a:lstStyle/>
          <a:p>
            <a:pPr marL="0" indent="0">
              <a:buNone/>
            </a:pPr>
            <a:r>
              <a:rPr lang="en-US" dirty="0">
                <a:latin typeface="Arial" panose="020B0604020202020204" pitchFamily="34" charset="0"/>
                <a:cs typeface="Arial" panose="020B0604020202020204" pitchFamily="34" charset="0"/>
              </a:rPr>
              <a:t>When building applications and projects that require the use of many components, external libraries and technologies, a package manager is almost necessary.</a:t>
            </a:r>
          </a:p>
          <a:p>
            <a:r>
              <a:rPr lang="en-US" dirty="0">
                <a:latin typeface="Arial" panose="020B0604020202020204" pitchFamily="34" charset="0"/>
                <a:cs typeface="Arial" panose="020B0604020202020204" pitchFamily="34" charset="0"/>
              </a:rPr>
              <a:t>You save up a lot of time and energy by allowing a package manager to handle your library usage and your project's dependency structure.</a:t>
            </a:r>
          </a:p>
          <a:p>
            <a:pPr>
              <a:buClr>
                <a:srgbClr val="9E3611"/>
              </a:buClr>
            </a:pPr>
            <a:r>
              <a:rPr lang="en-US" dirty="0">
                <a:latin typeface="Arial" panose="020B0604020202020204" pitchFamily="34" charset="0"/>
                <a:cs typeface="Arial" panose="020B0604020202020204" pitchFamily="34" charset="0"/>
              </a:rPr>
              <a:t>It is much safer, as the package manager can automatically detect vulnerabilities when multiple libraries are working together.</a:t>
            </a:r>
          </a:p>
          <a:p>
            <a:pPr>
              <a:buClr>
                <a:srgbClr val="9E3611"/>
              </a:buClr>
            </a:pPr>
            <a:r>
              <a:rPr lang="en-US" dirty="0">
                <a:latin typeface="Arial" panose="020B0604020202020204" pitchFamily="34" charset="0"/>
                <a:cs typeface="Arial" panose="020B0604020202020204" pitchFamily="34" charset="0"/>
              </a:rPr>
              <a:t>Programmers should focus on coding their code and not their project's structure. Package managers shift the focus on that.</a:t>
            </a:r>
          </a:p>
          <a:p>
            <a:pPr>
              <a:buClr>
                <a:srgbClr val="9E3611"/>
              </a:buClr>
            </a:pPr>
            <a:endParaRPr lang="en-US" dirty="0">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AB2B5040-99F6-5143-B910-CFABCE1767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10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A75722-7B8F-EF49-8452-2AB1D54B70BC}"/>
              </a:ext>
            </a:extLst>
          </p:cNvPr>
          <p:cNvSpPr>
            <a:spLocks noGrp="1"/>
          </p:cNvSpPr>
          <p:nvPr>
            <p:ph type="title"/>
          </p:nvPr>
        </p:nvSpPr>
        <p:spPr>
          <a:xfrm>
            <a:off x="1069848" y="484632"/>
            <a:ext cx="10058400" cy="1609344"/>
          </a:xfrm>
        </p:spPr>
        <p:txBody>
          <a:bodyPr>
            <a:normAutofit/>
          </a:bodyPr>
          <a:lstStyle/>
          <a:p>
            <a:r>
              <a:rPr lang="en-CY">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CEFDF2EE-4D28-CF4A-9CDF-EEB8B6EE88CA}"/>
              </a:ext>
            </a:extLst>
          </p:cNvPr>
          <p:cNvSpPr>
            <a:spLocks noGrp="1"/>
          </p:cNvSpPr>
          <p:nvPr>
            <p:ph idx="1"/>
          </p:nvPr>
        </p:nvSpPr>
        <p:spPr>
          <a:xfrm>
            <a:off x="1069848" y="2320412"/>
            <a:ext cx="10058400" cy="3851787"/>
          </a:xfrm>
        </p:spPr>
        <p:txBody>
          <a:bodyPr vert="horz" lIns="91440" tIns="45720" rIns="91440" bIns="45720" rtlCol="0" anchor="t">
            <a:normAutofit fontScale="70000" lnSpcReduction="20000"/>
          </a:bodyPr>
          <a:lstStyle/>
          <a:p>
            <a:r>
              <a:rPr lang="en-GB" sz="1300" dirty="0">
                <a:latin typeface="Arial" panose="020B0604020202020204" pitchFamily="34" charset="0"/>
                <a:cs typeface="Arial" panose="020B0604020202020204" pitchFamily="34" charset="0"/>
                <a:hlinkClick r:id="rId4"/>
              </a:rPr>
              <a:t>https://itsfoss.com/package-manager/</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5"/>
              </a:rPr>
              <a:t>https://www.debian.org/doc/manuals/aptitude/pr01s02.en.html</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6"/>
              </a:rPr>
              <a:t>https://devopedia.org/package-manager</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7"/>
              </a:rPr>
              <a:t>https://en.wikipedia.org/wiki/List_of_software_package_management_systems</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8"/>
              </a:rPr>
              <a:t>https://en.wikipedia.org/wiki/Package_manager</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9"/>
              </a:rPr>
              <a:t>https://blog.tidelift.com/a-brief-history-of-package-management</a:t>
            </a:r>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hlinkClick r:id="rId10"/>
              </a:rPr>
              <a:t>https://blog.bitsrc.io/4-npm-alternatives-best-js-package-managers-and-publishing-tools-fe6779937ee9</a:t>
            </a:r>
          </a:p>
          <a:p>
            <a:pPr>
              <a:buClr>
                <a:srgbClr val="9E3611"/>
              </a:buClr>
            </a:pPr>
            <a:r>
              <a:rPr lang="en-GB" sz="1300" dirty="0">
                <a:latin typeface="Arial" panose="020B0604020202020204" pitchFamily="34" charset="0"/>
                <a:ea typeface="+mn-lt"/>
                <a:cs typeface="Arial" panose="020B0604020202020204" pitchFamily="34" charset="0"/>
                <a:hlinkClick r:id="rId11"/>
              </a:rPr>
              <a:t>https://howtodoinjava.com/maven/maven-dependency-management/</a:t>
            </a:r>
            <a:endParaRPr lang="en-GB" sz="1300" dirty="0">
              <a:latin typeface="Arial" panose="020B0604020202020204" pitchFamily="34" charset="0"/>
              <a:ea typeface="+mn-lt"/>
              <a:cs typeface="Arial" panose="020B0604020202020204" pitchFamily="34" charset="0"/>
            </a:endParaRPr>
          </a:p>
          <a:p>
            <a:pPr>
              <a:buClr>
                <a:srgbClr val="9E3611"/>
              </a:buClr>
            </a:pPr>
            <a:r>
              <a:rPr lang="en-GB" sz="1300" dirty="0">
                <a:latin typeface="Arial" panose="020B0604020202020204" pitchFamily="34" charset="0"/>
                <a:cs typeface="Arial" panose="020B0604020202020204" pitchFamily="34" charset="0"/>
                <a:hlinkClick r:id="rId12"/>
              </a:rPr>
              <a:t>https://www.jetbrains.com/help/idea/delegate-build-and-run-actions-to-maven.html</a:t>
            </a:r>
            <a:endParaRPr lang="en-GB" sz="1300" dirty="0">
              <a:latin typeface="Arial" panose="020B0604020202020204" pitchFamily="34" charset="0"/>
              <a:cs typeface="Arial" panose="020B0604020202020204" pitchFamily="34" charset="0"/>
            </a:endParaRPr>
          </a:p>
          <a:p>
            <a:pPr>
              <a:buClr>
                <a:srgbClr val="9E3611"/>
              </a:buClr>
            </a:pPr>
            <a:r>
              <a:rPr lang="en-GB" sz="1300" dirty="0">
                <a:latin typeface="Arial" panose="020B0604020202020204" pitchFamily="34" charset="0"/>
                <a:cs typeface="Arial" panose="020B0604020202020204" pitchFamily="34" charset="0"/>
                <a:hlinkClick r:id="rId13"/>
              </a:rPr>
              <a:t>https://maven.apache.org/</a:t>
            </a:r>
          </a:p>
          <a:p>
            <a:pPr>
              <a:buClr>
                <a:srgbClr val="9E3611"/>
              </a:buClr>
            </a:pPr>
            <a:r>
              <a:rPr lang="en-GB" sz="1300" dirty="0">
                <a:latin typeface="Arial" panose="020B0604020202020204" pitchFamily="34" charset="0"/>
                <a:ea typeface="+mn-lt"/>
                <a:cs typeface="Arial" panose="020B0604020202020204" pitchFamily="34" charset="0"/>
                <a:hlinkClick r:id="rId14"/>
              </a:rPr>
              <a:t>https://realpython.com/courses/what-is-pip/</a:t>
            </a:r>
            <a:endParaRPr lang="en-GB" sz="1300" dirty="0">
              <a:latin typeface="Arial" panose="020B0604020202020204" pitchFamily="34" charset="0"/>
              <a:ea typeface="+mn-lt"/>
              <a:cs typeface="Arial" panose="020B0604020202020204" pitchFamily="34" charset="0"/>
            </a:endParaRPr>
          </a:p>
          <a:p>
            <a:pPr>
              <a:buClr>
                <a:srgbClr val="9E3611"/>
              </a:buClr>
            </a:pPr>
            <a:r>
              <a:rPr lang="en-GB" sz="1300" dirty="0">
                <a:latin typeface="Arial" panose="020B0604020202020204" pitchFamily="34" charset="0"/>
                <a:ea typeface="+mn-lt"/>
                <a:cs typeface="Arial" panose="020B0604020202020204" pitchFamily="34" charset="0"/>
                <a:hlinkClick r:id="rId15"/>
              </a:rPr>
              <a:t>https://en.wikipedia.org/wiki/Homebrew_(package_manager)</a:t>
            </a:r>
            <a:endParaRPr lang="en-GB" sz="1300" dirty="0">
              <a:latin typeface="Arial" panose="020B0604020202020204" pitchFamily="34" charset="0"/>
              <a:ea typeface="+mn-lt"/>
              <a:cs typeface="Arial" panose="020B0604020202020204" pitchFamily="34" charset="0"/>
            </a:endParaRPr>
          </a:p>
          <a:p>
            <a:pPr>
              <a:buClr>
                <a:srgbClr val="9E3611"/>
              </a:buClr>
            </a:pPr>
            <a:r>
              <a:rPr lang="en-GB" sz="1200" b="0" i="0" dirty="0">
                <a:solidFill>
                  <a:srgbClr val="333333"/>
                </a:solidFill>
                <a:effectLst/>
                <a:latin typeface="Arial" panose="020B0604020202020204" pitchFamily="34" charset="0"/>
                <a:cs typeface="Arial" panose="020B0604020202020204" pitchFamily="34" charset="0"/>
              </a:rPr>
              <a:t>D. </a:t>
            </a:r>
            <a:r>
              <a:rPr lang="en-GB" sz="1200" b="0" i="0" dirty="0" err="1">
                <a:solidFill>
                  <a:srgbClr val="333333"/>
                </a:solidFill>
                <a:effectLst/>
                <a:latin typeface="Arial" panose="020B0604020202020204" pitchFamily="34" charset="0"/>
                <a:cs typeface="Arial" panose="020B0604020202020204" pitchFamily="34" charset="0"/>
              </a:rPr>
              <a:t>Spinellis</a:t>
            </a:r>
            <a:r>
              <a:rPr lang="en-GB" sz="1200" b="0" i="0" dirty="0">
                <a:solidFill>
                  <a:srgbClr val="333333"/>
                </a:solidFill>
                <a:effectLst/>
                <a:latin typeface="Arial" panose="020B0604020202020204" pitchFamily="34" charset="0"/>
                <a:cs typeface="Arial" panose="020B0604020202020204" pitchFamily="34" charset="0"/>
              </a:rPr>
              <a:t>, "Package Management Systems," in </a:t>
            </a:r>
            <a:r>
              <a:rPr lang="en-GB" sz="1200" b="0" i="1" dirty="0">
                <a:solidFill>
                  <a:srgbClr val="333333"/>
                </a:solidFill>
                <a:effectLst/>
                <a:latin typeface="Arial" panose="020B0604020202020204" pitchFamily="34" charset="0"/>
                <a:cs typeface="Arial" panose="020B0604020202020204" pitchFamily="34" charset="0"/>
              </a:rPr>
              <a:t>IEEE Software</a:t>
            </a:r>
            <a:r>
              <a:rPr lang="en-GB" sz="1200" b="0" i="0" dirty="0">
                <a:solidFill>
                  <a:srgbClr val="333333"/>
                </a:solidFill>
                <a:effectLst/>
                <a:latin typeface="Arial" panose="020B0604020202020204" pitchFamily="34" charset="0"/>
                <a:cs typeface="Arial" panose="020B0604020202020204" pitchFamily="34" charset="0"/>
              </a:rPr>
              <a:t>, vol. 29, no. 2, pp. 84-86, March-April 2012, </a:t>
            </a:r>
            <a:r>
              <a:rPr lang="en-GB" sz="1200" b="0" i="0" dirty="0" err="1">
                <a:solidFill>
                  <a:srgbClr val="333333"/>
                </a:solidFill>
                <a:effectLst/>
                <a:latin typeface="Arial" panose="020B0604020202020204" pitchFamily="34" charset="0"/>
                <a:cs typeface="Arial" panose="020B0604020202020204" pitchFamily="34" charset="0"/>
              </a:rPr>
              <a:t>doi</a:t>
            </a:r>
            <a:r>
              <a:rPr lang="en-GB" sz="1200" b="0" i="0" dirty="0">
                <a:solidFill>
                  <a:srgbClr val="333333"/>
                </a:solidFill>
                <a:effectLst/>
                <a:latin typeface="Arial" panose="020B0604020202020204" pitchFamily="34" charset="0"/>
                <a:cs typeface="Arial" panose="020B0604020202020204" pitchFamily="34" charset="0"/>
              </a:rPr>
              <a:t>: 10.1109/MS.2012.38.</a:t>
            </a:r>
          </a:p>
          <a:p>
            <a:pPr>
              <a:buClr>
                <a:srgbClr val="9E3611"/>
              </a:buClr>
            </a:pPr>
            <a:r>
              <a:rPr lang="en-GB" sz="1300" dirty="0">
                <a:latin typeface="Arial" panose="020B0604020202020204" pitchFamily="34" charset="0"/>
                <a:ea typeface="+mn-lt"/>
                <a:cs typeface="Arial" panose="020B0604020202020204" pitchFamily="34" charset="0"/>
              </a:rPr>
              <a:t>https://</a:t>
            </a:r>
            <a:r>
              <a:rPr lang="en-GB" sz="1300" dirty="0" err="1">
                <a:latin typeface="Arial" panose="020B0604020202020204" pitchFamily="34" charset="0"/>
                <a:ea typeface="+mn-lt"/>
                <a:cs typeface="Arial" panose="020B0604020202020204" pitchFamily="34" charset="0"/>
              </a:rPr>
              <a:t>jenkov.com</a:t>
            </a:r>
            <a:r>
              <a:rPr lang="en-GB" sz="1300" dirty="0">
                <a:latin typeface="Arial" panose="020B0604020202020204" pitchFamily="34" charset="0"/>
                <a:ea typeface="+mn-lt"/>
                <a:cs typeface="Arial" panose="020B0604020202020204" pitchFamily="34" charset="0"/>
              </a:rPr>
              <a:t>/tutorials/maven/publish-to-central-maven-</a:t>
            </a:r>
            <a:r>
              <a:rPr lang="en-GB" sz="1300" dirty="0" err="1">
                <a:latin typeface="Arial" panose="020B0604020202020204" pitchFamily="34" charset="0"/>
                <a:ea typeface="+mn-lt"/>
                <a:cs typeface="Arial" panose="020B0604020202020204" pitchFamily="34" charset="0"/>
              </a:rPr>
              <a:t>repository.html</a:t>
            </a:r>
            <a:endParaRPr lang="en-GB" sz="1300" dirty="0">
              <a:latin typeface="Arial" panose="020B0604020202020204" pitchFamily="34" charset="0"/>
              <a:ea typeface="+mn-lt"/>
              <a:cs typeface="Arial" panose="020B0604020202020204" pitchFamily="34" charset="0"/>
            </a:endParaRPr>
          </a:p>
          <a:p>
            <a:pPr marL="0" indent="0">
              <a:buClr>
                <a:srgbClr val="9E3611"/>
              </a:buClr>
              <a:buNone/>
            </a:pPr>
            <a:br>
              <a:rPr lang="en-GB" sz="1300" dirty="0">
                <a:latin typeface="Arial" panose="020B0604020202020204" pitchFamily="34" charset="0"/>
                <a:ea typeface="+mn-lt"/>
                <a:cs typeface="Arial" panose="020B0604020202020204" pitchFamily="34" charset="0"/>
              </a:rPr>
            </a:br>
            <a:endParaRPr lang="en-GB" sz="1300" dirty="0">
              <a:latin typeface="Arial" panose="020B0604020202020204" pitchFamily="34" charset="0"/>
              <a:cs typeface="Arial" panose="020B0604020202020204" pitchFamily="34" charset="0"/>
            </a:endParaRPr>
          </a:p>
          <a:p>
            <a:pPr>
              <a:buClr>
                <a:srgbClr val="9E3611"/>
              </a:buClr>
            </a:pPr>
            <a:endParaRPr lang="en-GB" sz="1300" dirty="0">
              <a:latin typeface="Arial" panose="020B0604020202020204" pitchFamily="34" charset="0"/>
              <a:cs typeface="Arial" panose="020B0604020202020204" pitchFamily="34" charset="0"/>
            </a:endParaRPr>
          </a:p>
          <a:p>
            <a:endParaRPr lang="en-GB" sz="1300" dirty="0">
              <a:latin typeface="Arial" panose="020B0604020202020204" pitchFamily="34" charset="0"/>
              <a:cs typeface="Arial" panose="020B0604020202020204" pitchFamily="34" charset="0"/>
            </a:endParaRPr>
          </a:p>
          <a:p>
            <a:endParaRPr lang="en-GB" sz="1300" dirty="0">
              <a:latin typeface="Arial" panose="020B0604020202020204" pitchFamily="34" charset="0"/>
              <a:cs typeface="Arial" panose="020B0604020202020204" pitchFamily="34" charset="0"/>
            </a:endParaRPr>
          </a:p>
          <a:p>
            <a:endParaRPr lang="en-CY" sz="13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1" name="Picture 2">
            <a:extLst>
              <a:ext uri="{FF2B5EF4-FFF2-40B4-BE49-F238E27FC236}">
                <a16:creationId xmlns:a16="http://schemas.microsoft.com/office/drawing/2014/main" id="{8E84B298-1923-BE41-8B3C-9F173B54708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523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question mark">
            <a:extLst>
              <a:ext uri="{FF2B5EF4-FFF2-40B4-BE49-F238E27FC236}">
                <a16:creationId xmlns:a16="http://schemas.microsoft.com/office/drawing/2014/main" id="{961E1743-4094-0CEE-DB7E-7764034460BB}"/>
              </a:ext>
            </a:extLst>
          </p:cNvPr>
          <p:cNvPicPr>
            <a:picLocks noChangeAspect="1"/>
          </p:cNvPicPr>
          <p:nvPr/>
        </p:nvPicPr>
        <p:blipFill rotWithShape="1">
          <a:blip r:embed="rId6"/>
          <a:srcRect r="-2" b="6263"/>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3D2F6-E111-864D-BE97-9985007F596C}"/>
              </a:ext>
            </a:extLst>
          </p:cNvPr>
          <p:cNvSpPr>
            <a:spLocks noGrp="1"/>
          </p:cNvSpPr>
          <p:nvPr>
            <p:ph type="title"/>
          </p:nvPr>
        </p:nvSpPr>
        <p:spPr>
          <a:xfrm>
            <a:off x="724182" y="1426579"/>
            <a:ext cx="9966960" cy="3035808"/>
          </a:xfrm>
        </p:spPr>
        <p:txBody>
          <a:bodyPr vert="horz" lIns="91440" tIns="45720" rIns="91440" bIns="45720" rtlCol="0" anchor="b">
            <a:normAutofit/>
          </a:bodyPr>
          <a:lstStyle/>
          <a:p>
            <a:pPr>
              <a:lnSpc>
                <a:spcPct val="80000"/>
              </a:lnSpc>
            </a:pPr>
            <a:r>
              <a:rPr lang="en-US" dirty="0">
                <a:solidFill>
                  <a:srgbClr val="FFFFFF"/>
                </a:solidFill>
                <a:latin typeface="Arial" panose="020B0604020202020204" pitchFamily="34" charset="0"/>
                <a:cs typeface="Arial" panose="020B0604020202020204" pitchFamily="34" charset="0"/>
              </a:rPr>
              <a:t>Questions?</a:t>
            </a:r>
          </a:p>
        </p:txBody>
      </p:sp>
      <p:pic>
        <p:nvPicPr>
          <p:cNvPr id="13" name="Picture 2">
            <a:extLst>
              <a:ext uri="{FF2B5EF4-FFF2-40B4-BE49-F238E27FC236}">
                <a16:creationId xmlns:a16="http://schemas.microsoft.com/office/drawing/2014/main" id="{90621972-4BFA-0643-B3E3-52995DEB7E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93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useBgFill="1">
        <p:nvSpPr>
          <p:cNvPr id="19" name="Rectangle 18">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D165-82ED-294F-BEBB-FB67AD378853}"/>
              </a:ext>
            </a:extLst>
          </p:cNvPr>
          <p:cNvSpPr>
            <a:spLocks noGrp="1"/>
          </p:cNvSpPr>
          <p:nvPr>
            <p:ph type="title"/>
          </p:nvPr>
        </p:nvSpPr>
        <p:spPr>
          <a:xfrm>
            <a:off x="4961376" y="1432223"/>
            <a:ext cx="6057144" cy="3357976"/>
          </a:xfrm>
        </p:spPr>
        <p:txBody>
          <a:bodyPr vert="horz" lIns="91440" tIns="45720" rIns="91440" bIns="45720" rtlCol="0" anchor="ctr">
            <a:normAutofit fontScale="90000"/>
          </a:bodyPr>
          <a:lstStyle/>
          <a:p>
            <a:pPr>
              <a:lnSpc>
                <a:spcPct val="80000"/>
              </a:lnSpc>
            </a:pPr>
            <a:r>
              <a:rPr lang="en-US" sz="8000">
                <a:blipFill dpi="0" rotWithShape="1">
                  <a:blip r:embed="rId4"/>
                  <a:srcRect/>
                  <a:tile tx="6350" ty="-127000" sx="65000" sy="64000" flip="none" algn="tl"/>
                </a:blipFill>
                <a:latin typeface="Arial" panose="020B0604020202020204" pitchFamily="34" charset="0"/>
                <a:cs typeface="Arial" panose="020B0604020202020204" pitchFamily="34" charset="0"/>
              </a:rPr>
              <a:t>Thank you for your attention</a:t>
            </a:r>
          </a:p>
        </p:txBody>
      </p:sp>
      <p:sp>
        <p:nvSpPr>
          <p:cNvPr id="25" name="Rectangle 24">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pic>
        <p:nvPicPr>
          <p:cNvPr id="6" name="Graphic 5" descr="Smiling Face with No Fill">
            <a:extLst>
              <a:ext uri="{FF2B5EF4-FFF2-40B4-BE49-F238E27FC236}">
                <a16:creationId xmlns:a16="http://schemas.microsoft.com/office/drawing/2014/main" id="{09BF8CF8-3510-85DD-6536-5FFC254B8B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pic>
        <p:nvPicPr>
          <p:cNvPr id="18" name="Picture 2">
            <a:extLst>
              <a:ext uri="{FF2B5EF4-FFF2-40B4-BE49-F238E27FC236}">
                <a16:creationId xmlns:a16="http://schemas.microsoft.com/office/drawing/2014/main" id="{258F1F1E-7F6E-C240-9DA0-C99A4CB1D7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90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99830760-26BB-4DF9-938D-77E5D34C8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8" name="Freeform: Shape 147">
            <a:extLst>
              <a:ext uri="{FF2B5EF4-FFF2-40B4-BE49-F238E27FC236}">
                <a16:creationId xmlns:a16="http://schemas.microsoft.com/office/drawing/2014/main" id="{F12B191D-14E0-48C6-9541-2DC3B7D19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2035" y="0"/>
            <a:ext cx="4329965" cy="3793338"/>
          </a:xfrm>
          <a:custGeom>
            <a:avLst/>
            <a:gdLst>
              <a:gd name="connsiteX0" fmla="*/ 620085 w 4329965"/>
              <a:gd name="connsiteY0" fmla="*/ 0 h 3793338"/>
              <a:gd name="connsiteX1" fmla="*/ 4329965 w 4329965"/>
              <a:gd name="connsiteY1" fmla="*/ 0 h 3793338"/>
              <a:gd name="connsiteX2" fmla="*/ 4329965 w 4329965"/>
              <a:gd name="connsiteY2" fmla="*/ 2733720 h 3793338"/>
              <a:gd name="connsiteX3" fmla="*/ 4251051 w 4329965"/>
              <a:gd name="connsiteY3" fmla="*/ 2820548 h 3793338"/>
              <a:gd name="connsiteX4" fmla="*/ 2611921 w 4329965"/>
              <a:gd name="connsiteY4" fmla="*/ 3499497 h 3793338"/>
              <a:gd name="connsiteX5" fmla="*/ 293841 w 4329965"/>
              <a:gd name="connsiteY5" fmla="*/ 1181418 h 3793338"/>
              <a:gd name="connsiteX6" fmla="*/ 573621 w 4329965"/>
              <a:gd name="connsiteY6" fmla="*/ 76483 h 3793338"/>
              <a:gd name="connsiteX7" fmla="*/ 284617 w 4329965"/>
              <a:gd name="connsiteY7" fmla="*/ 0 h 3793338"/>
              <a:gd name="connsiteX8" fmla="*/ 543760 w 4329965"/>
              <a:gd name="connsiteY8" fmla="*/ 0 h 3793338"/>
              <a:gd name="connsiteX9" fmla="*/ 516204 w 4329965"/>
              <a:gd name="connsiteY9" fmla="*/ 45359 h 3793338"/>
              <a:gd name="connsiteX10" fmla="*/ 228543 w 4329965"/>
              <a:gd name="connsiteY10" fmla="*/ 1181418 h 3793338"/>
              <a:gd name="connsiteX11" fmla="*/ 2611921 w 4329965"/>
              <a:gd name="connsiteY11" fmla="*/ 3564795 h 3793338"/>
              <a:gd name="connsiteX12" fmla="*/ 4297223 w 4329965"/>
              <a:gd name="connsiteY12" fmla="*/ 2866720 h 3793338"/>
              <a:gd name="connsiteX13" fmla="*/ 4329965 w 4329965"/>
              <a:gd name="connsiteY13" fmla="*/ 2830694 h 3793338"/>
              <a:gd name="connsiteX14" fmla="*/ 4329965 w 4329965"/>
              <a:gd name="connsiteY14" fmla="*/ 3145443 h 3793338"/>
              <a:gd name="connsiteX15" fmla="*/ 4273345 w 4329965"/>
              <a:gd name="connsiteY15" fmla="*/ 3196903 h 3793338"/>
              <a:gd name="connsiteX16" fmla="*/ 2611921 w 4329965"/>
              <a:gd name="connsiteY16" fmla="*/ 3793338 h 3793338"/>
              <a:gd name="connsiteX17" fmla="*/ 0 w 4329965"/>
              <a:gd name="connsiteY17" fmla="*/ 1181418 h 3793338"/>
              <a:gd name="connsiteX18" fmla="*/ 205258 w 4329965"/>
              <a:gd name="connsiteY18" fmla="*/ 164740 h 379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9965" h="3793338">
                <a:moveTo>
                  <a:pt x="620085" y="0"/>
                </a:moveTo>
                <a:lnTo>
                  <a:pt x="4329965" y="0"/>
                </a:lnTo>
                <a:lnTo>
                  <a:pt x="4329965" y="2733720"/>
                </a:lnTo>
                <a:lnTo>
                  <a:pt x="4251051" y="2820548"/>
                </a:lnTo>
                <a:cubicBezTo>
                  <a:pt x="3831561" y="3240037"/>
                  <a:pt x="3252041" y="3499497"/>
                  <a:pt x="2611921" y="3499497"/>
                </a:cubicBezTo>
                <a:cubicBezTo>
                  <a:pt x="1331680" y="3499497"/>
                  <a:pt x="293841" y="2461658"/>
                  <a:pt x="293841" y="1181418"/>
                </a:cubicBezTo>
                <a:cubicBezTo>
                  <a:pt x="293841" y="781342"/>
                  <a:pt x="395193" y="404939"/>
                  <a:pt x="573621" y="76483"/>
                </a:cubicBezTo>
                <a:close/>
                <a:moveTo>
                  <a:pt x="284617" y="0"/>
                </a:moveTo>
                <a:lnTo>
                  <a:pt x="543760" y="0"/>
                </a:lnTo>
                <a:lnTo>
                  <a:pt x="516204" y="45359"/>
                </a:lnTo>
                <a:cubicBezTo>
                  <a:pt x="332750" y="383067"/>
                  <a:pt x="228543" y="770073"/>
                  <a:pt x="228543" y="1181418"/>
                </a:cubicBezTo>
                <a:cubicBezTo>
                  <a:pt x="228543" y="2497720"/>
                  <a:pt x="1295618" y="3564795"/>
                  <a:pt x="2611921" y="3564795"/>
                </a:cubicBezTo>
                <a:cubicBezTo>
                  <a:pt x="3270072" y="3564795"/>
                  <a:pt x="3865916" y="3298026"/>
                  <a:pt x="4297223" y="2866720"/>
                </a:cubicBezTo>
                <a:lnTo>
                  <a:pt x="4329965" y="2830694"/>
                </a:lnTo>
                <a:lnTo>
                  <a:pt x="4329965" y="3145443"/>
                </a:lnTo>
                <a:lnTo>
                  <a:pt x="4273345" y="3196903"/>
                </a:lnTo>
                <a:cubicBezTo>
                  <a:pt x="3821851" y="3569508"/>
                  <a:pt x="3243025" y="3793338"/>
                  <a:pt x="2611921" y="3793338"/>
                </a:cubicBezTo>
                <a:cubicBezTo>
                  <a:pt x="1169396" y="3793338"/>
                  <a:pt x="0" y="2623942"/>
                  <a:pt x="0" y="1181418"/>
                </a:cubicBezTo>
                <a:cubicBezTo>
                  <a:pt x="0" y="820786"/>
                  <a:pt x="73088" y="477226"/>
                  <a:pt x="205258" y="16474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50" name="Freeform: Shape 149">
            <a:extLst>
              <a:ext uri="{FF2B5EF4-FFF2-40B4-BE49-F238E27FC236}">
                <a16:creationId xmlns:a16="http://schemas.microsoft.com/office/drawing/2014/main" id="{575806C2-AB07-4F56-936F-6EA1070F7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9762" y="2646306"/>
            <a:ext cx="3197072" cy="319707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C8A6046-F199-E537-B588-75D96B97EA83}"/>
              </a:ext>
            </a:extLst>
          </p:cNvPr>
          <p:cNvSpPr>
            <a:spLocks noGrp="1"/>
          </p:cNvSpPr>
          <p:nvPr>
            <p:ph type="title"/>
          </p:nvPr>
        </p:nvSpPr>
        <p:spPr>
          <a:xfrm>
            <a:off x="801098" y="804335"/>
            <a:ext cx="5712824" cy="1917518"/>
          </a:xfrm>
        </p:spPr>
        <p:txBody>
          <a:bodyPr>
            <a:normAutofit/>
          </a:bodyPr>
          <a:lstStyle/>
          <a:p>
            <a:r>
              <a:rPr lang="en-US" sz="5000">
                <a:latin typeface="Arial" panose="020B0604020202020204" pitchFamily="34" charset="0"/>
                <a:cs typeface="Arial" panose="020B0604020202020204" pitchFamily="34" charset="0"/>
              </a:rPr>
              <a:t>What are some examples </a:t>
            </a:r>
          </a:p>
        </p:txBody>
      </p:sp>
      <p:pic>
        <p:nvPicPr>
          <p:cNvPr id="3074" name="Picture 2" descr="How to update npm dependencies | npm docs | Deliverable">
            <a:extLst>
              <a:ext uri="{FF2B5EF4-FFF2-40B4-BE49-F238E27FC236}">
                <a16:creationId xmlns:a16="http://schemas.microsoft.com/office/drawing/2014/main" id="{0B63A8B1-A37D-499B-9000-1DA1B189A7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9" r="21889" b="1"/>
          <a:stretch/>
        </p:blipFill>
        <p:spPr bwMode="auto">
          <a:xfrm>
            <a:off x="9146646" y="435854"/>
            <a:ext cx="2445291" cy="20948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AE0781-A807-1328-84F2-B97AA822550B}"/>
              </a:ext>
            </a:extLst>
          </p:cNvPr>
          <p:cNvSpPr>
            <a:spLocks noGrp="1"/>
          </p:cNvSpPr>
          <p:nvPr>
            <p:ph idx="1"/>
          </p:nvPr>
        </p:nvSpPr>
        <p:spPr>
          <a:xfrm>
            <a:off x="805543" y="2871982"/>
            <a:ext cx="4558309" cy="3181684"/>
          </a:xfrm>
        </p:spPr>
        <p:txBody>
          <a:bodyPr vert="horz" lIns="91440" tIns="45720" rIns="91440" bIns="45720" rtlCol="0" anchor="t">
            <a:normAutofit/>
          </a:bodyPr>
          <a:lstStyle/>
          <a:p>
            <a:r>
              <a:rPr lang="en-US" sz="1400" b="1">
                <a:latin typeface="Arial" panose="020B0604020202020204" pitchFamily="34" charset="0"/>
                <a:ea typeface="+mn-lt"/>
                <a:cs typeface="Arial" panose="020B0604020202020204" pitchFamily="34" charset="0"/>
              </a:rPr>
              <a:t>pip</a:t>
            </a:r>
            <a:endParaRPr lang="en-US" sz="1400">
              <a:latin typeface="Arial" panose="020B0604020202020204" pitchFamily="34" charset="0"/>
              <a:ea typeface="+mn-lt"/>
              <a:cs typeface="Arial" panose="020B0604020202020204" pitchFamily="34" charset="0"/>
            </a:endParaRPr>
          </a:p>
          <a:p>
            <a:pPr lvl="1">
              <a:buClr>
                <a:srgbClr val="9E3611"/>
              </a:buClr>
            </a:pPr>
            <a:r>
              <a:rPr lang="en-US" sz="1400" b="1">
                <a:latin typeface="Arial" panose="020B0604020202020204" pitchFamily="34" charset="0"/>
                <a:cs typeface="Arial" panose="020B0604020202020204" pitchFamily="34" charset="0"/>
              </a:rPr>
              <a:t>Package manager for python, for dependencies and libraries</a:t>
            </a:r>
          </a:p>
          <a:p>
            <a:pPr>
              <a:buClr>
                <a:srgbClr val="9E3611"/>
              </a:buClr>
            </a:pPr>
            <a:endParaRPr lang="en-US" sz="1400" b="1">
              <a:latin typeface="Arial" panose="020B0604020202020204" pitchFamily="34" charset="0"/>
              <a:ea typeface="+mn-lt"/>
              <a:cs typeface="Arial" panose="020B0604020202020204" pitchFamily="34" charset="0"/>
            </a:endParaRPr>
          </a:p>
          <a:p>
            <a:pPr>
              <a:buClr>
                <a:srgbClr val="9E3611"/>
              </a:buClr>
            </a:pPr>
            <a:r>
              <a:rPr lang="en-US" sz="1400" b="1">
                <a:latin typeface="Arial" panose="020B0604020202020204" pitchFamily="34" charset="0"/>
                <a:ea typeface="+mn-lt"/>
                <a:cs typeface="Arial" panose="020B0604020202020204" pitchFamily="34" charset="0"/>
              </a:rPr>
              <a:t>npm</a:t>
            </a:r>
          </a:p>
          <a:p>
            <a:pPr lvl="1">
              <a:buClr>
                <a:srgbClr val="9E3611"/>
              </a:buClr>
            </a:pPr>
            <a:r>
              <a:rPr lang="en-US" sz="1400" b="1">
                <a:latin typeface="Arial" panose="020B0604020202020204" pitchFamily="34" charset="0"/>
                <a:ea typeface="+mn-lt"/>
                <a:cs typeface="Arial" panose="020B0604020202020204" pitchFamily="34" charset="0"/>
              </a:rPr>
              <a:t>Package manager for javascript, usually a cli</a:t>
            </a:r>
          </a:p>
          <a:p>
            <a:pPr>
              <a:buClr>
                <a:srgbClr val="9E3611"/>
              </a:buClr>
            </a:pPr>
            <a:endParaRPr lang="en-US" sz="1400" b="1">
              <a:latin typeface="Arial" panose="020B0604020202020204" pitchFamily="34" charset="0"/>
              <a:ea typeface="+mn-lt"/>
              <a:cs typeface="Arial" panose="020B0604020202020204" pitchFamily="34" charset="0"/>
            </a:endParaRPr>
          </a:p>
          <a:p>
            <a:pPr>
              <a:buClr>
                <a:srgbClr val="9E3611"/>
              </a:buClr>
            </a:pPr>
            <a:r>
              <a:rPr lang="en-US" sz="1400" b="1">
                <a:latin typeface="Arial" panose="020B0604020202020204" pitchFamily="34" charset="0"/>
                <a:ea typeface="+mn-lt"/>
                <a:cs typeface="Arial" panose="020B0604020202020204" pitchFamily="34" charset="0"/>
              </a:rPr>
              <a:t>Maven</a:t>
            </a:r>
            <a:endParaRPr lang="en-US" sz="1400">
              <a:latin typeface="Arial" panose="020B0604020202020204" pitchFamily="34" charset="0"/>
              <a:cs typeface="Arial" panose="020B0604020202020204" pitchFamily="34" charset="0"/>
            </a:endParaRPr>
          </a:p>
          <a:p>
            <a:pPr lvl="1">
              <a:buClr>
                <a:srgbClr val="9E3611"/>
              </a:buClr>
            </a:pPr>
            <a:r>
              <a:rPr lang="en-US" sz="1400" b="1">
                <a:latin typeface="Arial" panose="020B0604020202020204" pitchFamily="34" charset="0"/>
                <a:cs typeface="Arial" panose="020B0604020202020204" pitchFamily="34" charset="0"/>
              </a:rPr>
              <a:t>Builds java project with its own project object mode, mainly for dependencies </a:t>
            </a:r>
          </a:p>
          <a:p>
            <a:pPr lvl="1">
              <a:buClr>
                <a:srgbClr val="9E3611"/>
              </a:buClr>
            </a:pPr>
            <a:endParaRPr lang="en-US" sz="1400" b="1">
              <a:latin typeface="Arial" panose="020B0604020202020204" pitchFamily="34" charset="0"/>
              <a:cs typeface="Arial" panose="020B0604020202020204" pitchFamily="34" charset="0"/>
            </a:endParaRPr>
          </a:p>
          <a:p>
            <a:pPr marL="274320" lvl="1" indent="0">
              <a:buClr>
                <a:srgbClr val="9E3611"/>
              </a:buClr>
              <a:buNone/>
            </a:pPr>
            <a:endParaRPr lang="en-US" sz="1400" b="1">
              <a:latin typeface="Arial" panose="020B0604020202020204" pitchFamily="34" charset="0"/>
              <a:cs typeface="Arial" panose="020B0604020202020204" pitchFamily="34" charset="0"/>
            </a:endParaRPr>
          </a:p>
        </p:txBody>
      </p:sp>
      <p:pic>
        <p:nvPicPr>
          <p:cNvPr id="6" name="Picture 6" descr="Icon&#10;&#10;Description automatically generated">
            <a:extLst>
              <a:ext uri="{FF2B5EF4-FFF2-40B4-BE49-F238E27FC236}">
                <a16:creationId xmlns:a16="http://schemas.microsoft.com/office/drawing/2014/main" id="{49B952BC-F6D3-EB59-5953-9704B1650F33}"/>
              </a:ext>
            </a:extLst>
          </p:cNvPr>
          <p:cNvPicPr>
            <a:picLocks noChangeAspect="1"/>
          </p:cNvPicPr>
          <p:nvPr/>
        </p:nvPicPr>
        <p:blipFill rotWithShape="1">
          <a:blip r:embed="rId4"/>
          <a:srcRect r="-1" b="-1"/>
          <a:stretch/>
        </p:blipFill>
        <p:spPr>
          <a:xfrm>
            <a:off x="6411591" y="3429000"/>
            <a:ext cx="1669614" cy="1669614"/>
          </a:xfrm>
          <a:prstGeom prst="rect">
            <a:avLst/>
          </a:prstGeom>
        </p:spPr>
      </p:pic>
      <p:grpSp>
        <p:nvGrpSpPr>
          <p:cNvPr id="152" name="Group 151">
            <a:extLst>
              <a:ext uri="{FF2B5EF4-FFF2-40B4-BE49-F238E27FC236}">
                <a16:creationId xmlns:a16="http://schemas.microsoft.com/office/drawing/2014/main" id="{C69923DF-00DF-45A6-86A0-5AD7FE498C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42428" y="6229681"/>
            <a:ext cx="457200" cy="457200"/>
            <a:chOff x="11361456" y="6195813"/>
            <a:chExt cx="548640" cy="548640"/>
          </a:xfrm>
        </p:grpSpPr>
        <p:sp>
          <p:nvSpPr>
            <p:cNvPr id="153" name="Oval 152">
              <a:extLst>
                <a:ext uri="{FF2B5EF4-FFF2-40B4-BE49-F238E27FC236}">
                  <a16:creationId xmlns:a16="http://schemas.microsoft.com/office/drawing/2014/main" id="{32CF2C9B-5727-4B1C-9BEF-9E7BB40FB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4" name="Oval 153">
              <a:extLst>
                <a:ext uri="{FF2B5EF4-FFF2-40B4-BE49-F238E27FC236}">
                  <a16:creationId xmlns:a16="http://schemas.microsoft.com/office/drawing/2014/main" id="{7E8D297F-5AA5-452D-BA3A-F410FA845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6" name="Freeform: Shape 155">
            <a:extLst>
              <a:ext uri="{FF2B5EF4-FFF2-40B4-BE49-F238E27FC236}">
                <a16:creationId xmlns:a16="http://schemas.microsoft.com/office/drawing/2014/main" id="{D55F217F-C24D-4846-B638-491EF6D27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850" y="3931475"/>
            <a:ext cx="3416150" cy="2926525"/>
          </a:xfrm>
          <a:custGeom>
            <a:avLst/>
            <a:gdLst>
              <a:gd name="connsiteX0" fmla="*/ 2001856 w 3416150"/>
              <a:gd name="connsiteY0" fmla="*/ 225209 h 2926525"/>
              <a:gd name="connsiteX1" fmla="*/ 3372804 w 3416150"/>
              <a:gd name="connsiteY1" fmla="*/ 871744 h 2926525"/>
              <a:gd name="connsiteX2" fmla="*/ 3416150 w 3416150"/>
              <a:gd name="connsiteY2" fmla="*/ 929710 h 2926525"/>
              <a:gd name="connsiteX3" fmla="*/ 3416150 w 3416150"/>
              <a:gd name="connsiteY3" fmla="*/ 2926525 h 2926525"/>
              <a:gd name="connsiteX4" fmla="*/ 486913 w 3416150"/>
              <a:gd name="connsiteY4" fmla="*/ 2926525 h 2926525"/>
              <a:gd name="connsiteX5" fmla="*/ 439641 w 3416150"/>
              <a:gd name="connsiteY5" fmla="*/ 2848713 h 2926525"/>
              <a:gd name="connsiteX6" fmla="*/ 225209 w 3416150"/>
              <a:gd name="connsiteY6" fmla="*/ 2001857 h 2926525"/>
              <a:gd name="connsiteX7" fmla="*/ 2001856 w 3416150"/>
              <a:gd name="connsiteY7" fmla="*/ 225209 h 2926525"/>
              <a:gd name="connsiteX8" fmla="*/ 2001856 w 3416150"/>
              <a:gd name="connsiteY8" fmla="*/ 0 h 2926525"/>
              <a:gd name="connsiteX9" fmla="*/ 3275223 w 3416150"/>
              <a:gd name="connsiteY9" fmla="*/ 457127 h 2926525"/>
              <a:gd name="connsiteX10" fmla="*/ 3416150 w 3416150"/>
              <a:gd name="connsiteY10" fmla="*/ 585210 h 2926525"/>
              <a:gd name="connsiteX11" fmla="*/ 3416150 w 3416150"/>
              <a:gd name="connsiteY11" fmla="*/ 846232 h 2926525"/>
              <a:gd name="connsiteX12" fmla="*/ 3411422 w 3416150"/>
              <a:gd name="connsiteY12" fmla="*/ 839910 h 2926525"/>
              <a:gd name="connsiteX13" fmla="*/ 2001856 w 3416150"/>
              <a:gd name="connsiteY13" fmla="*/ 175163 h 2926525"/>
              <a:gd name="connsiteX14" fmla="*/ 175162 w 3416150"/>
              <a:gd name="connsiteY14" fmla="*/ 2001857 h 2926525"/>
              <a:gd name="connsiteX15" fmla="*/ 395634 w 3416150"/>
              <a:gd name="connsiteY15" fmla="*/ 2872568 h 2926525"/>
              <a:gd name="connsiteX16" fmla="*/ 428414 w 3416150"/>
              <a:gd name="connsiteY16" fmla="*/ 2926525 h 2926525"/>
              <a:gd name="connsiteX17" fmla="*/ 227385 w 3416150"/>
              <a:gd name="connsiteY17" fmla="*/ 2926525 h 2926525"/>
              <a:gd name="connsiteX18" fmla="*/ 157316 w 3416150"/>
              <a:gd name="connsiteY18" fmla="*/ 2781070 h 2926525"/>
              <a:gd name="connsiteX19" fmla="*/ 0 w 3416150"/>
              <a:gd name="connsiteY19" fmla="*/ 2001857 h 2926525"/>
              <a:gd name="connsiteX20" fmla="*/ 2001856 w 3416150"/>
              <a:gd name="connsiteY20" fmla="*/ 0 h 29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6150" h="2926525">
                <a:moveTo>
                  <a:pt x="2001856" y="225209"/>
                </a:moveTo>
                <a:cubicBezTo>
                  <a:pt x="2553790" y="225209"/>
                  <a:pt x="3046941" y="476889"/>
                  <a:pt x="3372804" y="871744"/>
                </a:cubicBezTo>
                <a:lnTo>
                  <a:pt x="3416150" y="929710"/>
                </a:lnTo>
                <a:lnTo>
                  <a:pt x="3416150" y="2926525"/>
                </a:lnTo>
                <a:lnTo>
                  <a:pt x="486913" y="2926525"/>
                </a:lnTo>
                <a:lnTo>
                  <a:pt x="439641" y="2848713"/>
                </a:lnTo>
                <a:cubicBezTo>
                  <a:pt x="302888" y="2596974"/>
                  <a:pt x="225209" y="2308487"/>
                  <a:pt x="225209" y="2001857"/>
                </a:cubicBezTo>
                <a:cubicBezTo>
                  <a:pt x="225209" y="1020641"/>
                  <a:pt x="1020641" y="225209"/>
                  <a:pt x="2001856" y="225209"/>
                </a:cubicBezTo>
                <a:close/>
                <a:moveTo>
                  <a:pt x="2001856" y="0"/>
                </a:moveTo>
                <a:cubicBezTo>
                  <a:pt x="2485554" y="0"/>
                  <a:pt x="2929185" y="171550"/>
                  <a:pt x="3275223" y="457127"/>
                </a:cubicBezTo>
                <a:lnTo>
                  <a:pt x="3416150" y="585210"/>
                </a:lnTo>
                <a:lnTo>
                  <a:pt x="3416150" y="846232"/>
                </a:lnTo>
                <a:lnTo>
                  <a:pt x="3411422" y="839910"/>
                </a:lnTo>
                <a:cubicBezTo>
                  <a:pt x="3076380" y="433932"/>
                  <a:pt x="2569338" y="175163"/>
                  <a:pt x="2001856" y="175163"/>
                </a:cubicBezTo>
                <a:cubicBezTo>
                  <a:pt x="993002" y="175163"/>
                  <a:pt x="175162" y="993002"/>
                  <a:pt x="175162" y="2001857"/>
                </a:cubicBezTo>
                <a:cubicBezTo>
                  <a:pt x="175162" y="2317124"/>
                  <a:pt x="255029" y="2613738"/>
                  <a:pt x="395634" y="2872568"/>
                </a:cubicBezTo>
                <a:lnTo>
                  <a:pt x="428414" y="2926525"/>
                </a:lnTo>
                <a:lnTo>
                  <a:pt x="227385" y="2926525"/>
                </a:lnTo>
                <a:lnTo>
                  <a:pt x="157316" y="2781070"/>
                </a:lnTo>
                <a:cubicBezTo>
                  <a:pt x="56016" y="2541571"/>
                  <a:pt x="0" y="2278256"/>
                  <a:pt x="0" y="2001857"/>
                </a:cubicBezTo>
                <a:cubicBezTo>
                  <a:pt x="0" y="896262"/>
                  <a:pt x="896262" y="0"/>
                  <a:pt x="2001856"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Picture 5" descr="A picture containing diagram&#10;&#10;Description automatically generated">
            <a:extLst>
              <a:ext uri="{FF2B5EF4-FFF2-40B4-BE49-F238E27FC236}">
                <a16:creationId xmlns:a16="http://schemas.microsoft.com/office/drawing/2014/main" id="{B9F9B90F-4BC2-7561-81CC-0DA48A7AEDB0}"/>
              </a:ext>
            </a:extLst>
          </p:cNvPr>
          <p:cNvPicPr>
            <a:picLocks noChangeAspect="1"/>
          </p:cNvPicPr>
          <p:nvPr/>
        </p:nvPicPr>
        <p:blipFill rotWithShape="1">
          <a:blip r:embed="rId7"/>
          <a:srcRect l="6986" r="16820" b="-2"/>
          <a:stretch/>
        </p:blipFill>
        <p:spPr>
          <a:xfrm>
            <a:off x="9589203" y="4817160"/>
            <a:ext cx="2100892" cy="1840529"/>
          </a:xfrm>
          <a:prstGeom prst="rect">
            <a:avLst/>
          </a:prstGeom>
        </p:spPr>
      </p:pic>
      <p:pic>
        <p:nvPicPr>
          <p:cNvPr id="23" name="Picture 2">
            <a:extLst>
              <a:ext uri="{FF2B5EF4-FFF2-40B4-BE49-F238E27FC236}">
                <a16:creationId xmlns:a16="http://schemas.microsoft.com/office/drawing/2014/main" id="{7C23354C-3E9B-7E41-BBFF-56DB6F9EFC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67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95BC10F-28F2-43C8-9B67-1D3A0543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DFCFA-058E-4B46-9D4F-74D97D014375}"/>
              </a:ext>
            </a:extLst>
          </p:cNvPr>
          <p:cNvSpPr>
            <a:spLocks noGrp="1"/>
          </p:cNvSpPr>
          <p:nvPr>
            <p:ph type="title"/>
          </p:nvPr>
        </p:nvSpPr>
        <p:spPr>
          <a:xfrm>
            <a:off x="4970109" y="484632"/>
            <a:ext cx="6730277" cy="1609344"/>
          </a:xfrm>
          <a:ln>
            <a:noFill/>
          </a:ln>
        </p:spPr>
        <p:txBody>
          <a:bodyPr>
            <a:normAutofit/>
          </a:bodyPr>
          <a:lstStyle/>
          <a:p>
            <a:r>
              <a:rPr lang="en-GB" sz="4800" dirty="0">
                <a:latin typeface="Arial" panose="020B0604020202020204" pitchFamily="34" charset="0"/>
                <a:cs typeface="Arial" panose="020B0604020202020204" pitchFamily="34" charset="0"/>
              </a:rPr>
              <a:t>Quick history rundown </a:t>
            </a:r>
            <a:endParaRPr lang="LID4096" sz="4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DABC128-DEE4-406C-B9A6-DD0AC3543CAC}"/>
              </a:ext>
            </a:extLst>
          </p:cNvPr>
          <p:cNvPicPr>
            <a:picLocks noChangeAspect="1"/>
          </p:cNvPicPr>
          <p:nvPr/>
        </p:nvPicPr>
        <p:blipFill rotWithShape="1">
          <a:blip r:embed="rId5"/>
          <a:srcRect l="36485" r="25994" b="-2"/>
          <a:stretch/>
        </p:blipFill>
        <p:spPr>
          <a:xfrm>
            <a:off x="1334483" y="639447"/>
            <a:ext cx="1981103" cy="1697170"/>
          </a:xfrm>
          <a:prstGeom prst="rect">
            <a:avLst/>
          </a:prstGeom>
        </p:spPr>
      </p:pic>
      <p:pic>
        <p:nvPicPr>
          <p:cNvPr id="7" name="Picture 6">
            <a:extLst>
              <a:ext uri="{FF2B5EF4-FFF2-40B4-BE49-F238E27FC236}">
                <a16:creationId xmlns:a16="http://schemas.microsoft.com/office/drawing/2014/main" id="{89987286-9D15-4FA1-B85C-30EA0FA7A013}"/>
              </a:ext>
            </a:extLst>
          </p:cNvPr>
          <p:cNvPicPr>
            <a:picLocks noChangeAspect="1"/>
          </p:cNvPicPr>
          <p:nvPr/>
        </p:nvPicPr>
        <p:blipFill rotWithShape="1">
          <a:blip r:embed="rId6"/>
          <a:srcRect r="-2" b="-2"/>
          <a:stretch/>
        </p:blipFill>
        <p:spPr>
          <a:xfrm>
            <a:off x="1470812" y="2486209"/>
            <a:ext cx="1708446" cy="1708446"/>
          </a:xfrm>
          <a:prstGeom prst="rect">
            <a:avLst/>
          </a:prstGeom>
        </p:spPr>
      </p:pic>
      <p:pic>
        <p:nvPicPr>
          <p:cNvPr id="6" name="Picture 5" descr="Circle&#10;&#10;Description automatically generated">
            <a:extLst>
              <a:ext uri="{FF2B5EF4-FFF2-40B4-BE49-F238E27FC236}">
                <a16:creationId xmlns:a16="http://schemas.microsoft.com/office/drawing/2014/main" id="{667D763C-FD34-4FEE-8872-FFFF2A650858}"/>
              </a:ext>
            </a:extLst>
          </p:cNvPr>
          <p:cNvPicPr>
            <a:picLocks noChangeAspect="1"/>
          </p:cNvPicPr>
          <p:nvPr/>
        </p:nvPicPr>
        <p:blipFill rotWithShape="1">
          <a:blip r:embed="rId7"/>
          <a:srcRect l="15695" r="20096" b="-2"/>
          <a:stretch/>
        </p:blipFill>
        <p:spPr>
          <a:xfrm>
            <a:off x="1356399" y="4355523"/>
            <a:ext cx="1937272" cy="1697171"/>
          </a:xfrm>
          <a:prstGeom prst="rect">
            <a:avLst/>
          </a:prstGeom>
        </p:spPr>
      </p:pic>
      <p:sp>
        <p:nvSpPr>
          <p:cNvPr id="3" name="Content Placeholder 2">
            <a:extLst>
              <a:ext uri="{FF2B5EF4-FFF2-40B4-BE49-F238E27FC236}">
                <a16:creationId xmlns:a16="http://schemas.microsoft.com/office/drawing/2014/main" id="{C8881B76-92B9-4639-8F3B-B390F94F4DBB}"/>
              </a:ext>
            </a:extLst>
          </p:cNvPr>
          <p:cNvSpPr>
            <a:spLocks noGrp="1"/>
          </p:cNvSpPr>
          <p:nvPr>
            <p:ph idx="1"/>
          </p:nvPr>
        </p:nvSpPr>
        <p:spPr>
          <a:xfrm>
            <a:off x="4970109" y="2121408"/>
            <a:ext cx="6730276" cy="4050792"/>
          </a:xfrm>
        </p:spPr>
        <p:txBody>
          <a:bodyPr>
            <a:noAutofit/>
          </a:bodyPr>
          <a:lstStyle/>
          <a:p>
            <a:r>
              <a:rPr lang="en-GB" sz="1600" dirty="0">
                <a:latin typeface="Arial" panose="020B0604020202020204" pitchFamily="34" charset="0"/>
                <a:cs typeface="Arial" panose="020B0604020202020204" pitchFamily="34" charset="0"/>
              </a:rPr>
              <a:t>Package managers surfaced around 1994, with CPAN (</a:t>
            </a:r>
            <a:r>
              <a:rPr lang="en-GB" sz="1600" b="1" i="0" dirty="0">
                <a:effectLst/>
                <a:latin typeface="Arial" panose="020B0604020202020204" pitchFamily="34" charset="0"/>
                <a:cs typeface="Arial" panose="020B0604020202020204" pitchFamily="34" charset="0"/>
              </a:rPr>
              <a:t>Comprehensive Perl Archive Network) </a:t>
            </a:r>
            <a:r>
              <a:rPr lang="en-GB" sz="1600" dirty="0">
                <a:latin typeface="Arial" panose="020B0604020202020204" pitchFamily="34" charset="0"/>
                <a:cs typeface="Arial" panose="020B0604020202020204" pitchFamily="34" charset="0"/>
              </a:rPr>
              <a:t>acting as a repository of more than 250000 software modules and over 39000 software distribution documentations. </a:t>
            </a:r>
          </a:p>
          <a:p>
            <a:r>
              <a:rPr lang="en-GB" sz="1600" dirty="0">
                <a:latin typeface="Arial" panose="020B0604020202020204" pitchFamily="34" charset="0"/>
                <a:cs typeface="Arial" panose="020B0604020202020204" pitchFamily="34" charset="0"/>
              </a:rPr>
              <a:t>In the beginning the dependency resolution was not automated but the process of adding/ removing software from a running system was drastically simplified.</a:t>
            </a:r>
          </a:p>
          <a:p>
            <a:r>
              <a:rPr lang="en-GB" sz="1600" dirty="0">
                <a:latin typeface="Arial" panose="020B0604020202020204" pitchFamily="34" charset="0"/>
                <a:cs typeface="Arial" panose="020B0604020202020204" pitchFamily="34" charset="0"/>
              </a:rPr>
              <a:t>Near 1995 however, package managers were starting to automatically download packages from repositories, resolve and install their dependencies as needed.</a:t>
            </a:r>
          </a:p>
          <a:p>
            <a:r>
              <a:rPr lang="en-GB" sz="1600" dirty="0">
                <a:latin typeface="Arial" panose="020B0604020202020204" pitchFamily="34" charset="0"/>
                <a:cs typeface="Arial" panose="020B0604020202020204" pitchFamily="34" charset="0"/>
              </a:rPr>
              <a:t>By 1998, with Debian’s apt-get  you could easily fully download and install a package and all of it’s dependencies without specifying them. </a:t>
            </a:r>
          </a:p>
          <a:p>
            <a:r>
              <a:rPr lang="en-GB" sz="1600" dirty="0">
                <a:latin typeface="Arial" panose="020B0604020202020204" pitchFamily="34" charset="0"/>
                <a:cs typeface="Arial" panose="020B0604020202020204" pitchFamily="34" charset="0"/>
              </a:rPr>
              <a:t>Modern package managers are great tools that also help us understand the libraries our applications use</a:t>
            </a:r>
          </a:p>
        </p:txBody>
      </p:sp>
      <p:grpSp>
        <p:nvGrpSpPr>
          <p:cNvPr id="35" name="Group 34">
            <a:extLst>
              <a:ext uri="{FF2B5EF4-FFF2-40B4-BE49-F238E27FC236}">
                <a16:creationId xmlns:a16="http://schemas.microsoft.com/office/drawing/2014/main" id="{B0304908-7666-49AF-8BE8-B722183B3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C06BD438-6F5A-499B-9867-7B6FF763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EFC5E2A3-26AB-4A75-9D71-38E96FBB5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pic>
        <p:nvPicPr>
          <p:cNvPr id="11" name="Picture 2">
            <a:extLst>
              <a:ext uri="{FF2B5EF4-FFF2-40B4-BE49-F238E27FC236}">
                <a16:creationId xmlns:a16="http://schemas.microsoft.com/office/drawing/2014/main" id="{E0FFD201-50FD-BD4A-A11E-2EF266D6F9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1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0F8D8A-1637-4A45-9F62-58EB13C09D58}"/>
              </a:ext>
            </a:extLst>
          </p:cNvPr>
          <p:cNvSpPr>
            <a:spLocks noGrp="1"/>
          </p:cNvSpPr>
          <p:nvPr>
            <p:ph type="title"/>
          </p:nvPr>
        </p:nvSpPr>
        <p:spPr>
          <a:xfrm>
            <a:off x="1069848" y="484632"/>
            <a:ext cx="10058400" cy="1609344"/>
          </a:xfrm>
        </p:spPr>
        <p:txBody>
          <a:bodyPr>
            <a:normAutofit/>
          </a:bodyPr>
          <a:lstStyle/>
          <a:p>
            <a:r>
              <a:rPr lang="en-GB" sz="4000" dirty="0">
                <a:latin typeface="Arial" panose="020B0604020202020204" pitchFamily="34" charset="0"/>
                <a:cs typeface="Arial" panose="020B0604020202020204" pitchFamily="34" charset="0"/>
              </a:rPr>
              <a:t>Alternative to package managers </a:t>
            </a:r>
            <a:endParaRPr lang="LID4096" sz="4000">
              <a:latin typeface="Arial" panose="020B0604020202020204" pitchFamily="34" charset="0"/>
              <a:cs typeface="Arial" panose="020B0604020202020204" pitchFamily="34" charset="0"/>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24F19E18-33D5-40BE-A3CA-D1ACF7A4F857}"/>
              </a:ext>
            </a:extLst>
          </p:cNvPr>
          <p:cNvPicPr>
            <a:picLocks noChangeAspect="1"/>
          </p:cNvPicPr>
          <p:nvPr/>
        </p:nvPicPr>
        <p:blipFill rotWithShape="1">
          <a:blip r:embed="rId5"/>
          <a:srcRect t="10692" b="4468"/>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1314F283-C42E-4BCC-A95B-18F49994EBD7}"/>
              </a:ext>
            </a:extLst>
          </p:cNvPr>
          <p:cNvSpPr>
            <a:spLocks noGrp="1"/>
          </p:cNvSpPr>
          <p:nvPr>
            <p:ph idx="1"/>
          </p:nvPr>
        </p:nvSpPr>
        <p:spPr>
          <a:xfrm>
            <a:off x="6496216" y="2320412"/>
            <a:ext cx="4632031" cy="3851787"/>
          </a:xfrm>
        </p:spPr>
        <p:txBody>
          <a:bodyPr anchor="ctr">
            <a:normAutofit/>
          </a:bodyPr>
          <a:lstStyle/>
          <a:p>
            <a:pPr marL="457200" indent="-457200">
              <a:buFont typeface="+mj-lt"/>
              <a:buAutoNum type="arabicPeriod"/>
            </a:pPr>
            <a:r>
              <a:rPr lang="en-GB" dirty="0">
                <a:latin typeface="Arial" panose="020B0604020202020204" pitchFamily="34" charset="0"/>
                <a:cs typeface="Arial" panose="020B0604020202020204" pitchFamily="34" charset="0"/>
              </a:rPr>
              <a:t>Bit transforms every application to a multi-package repository in a way that every small part of it will be published as a package. These small parts become versioned, packaged and are ready to publish during development. It is mainly used in front-end.</a:t>
            </a:r>
          </a:p>
          <a:p>
            <a:pPr marL="457200" indent="-457200">
              <a:buFont typeface="+mj-lt"/>
              <a:buAutoNum type="arabicPeriod"/>
            </a:pPr>
            <a:r>
              <a:rPr lang="en-GB" dirty="0">
                <a:latin typeface="Arial" panose="020B0604020202020204" pitchFamily="34" charset="0"/>
                <a:cs typeface="Arial" panose="020B0604020202020204" pitchFamily="34" charset="0"/>
              </a:rPr>
              <a:t>The web itself can be an alternative as there are lots of archives that you can download and install to your project</a:t>
            </a:r>
          </a:p>
          <a:p>
            <a:pPr marL="457200" indent="-457200">
              <a:buFont typeface="+mj-lt"/>
              <a:buAutoNum type="arabicPeriod"/>
            </a:pPr>
            <a:endParaRPr lang="LID4096">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1" name="Picture 2">
            <a:extLst>
              <a:ext uri="{FF2B5EF4-FFF2-40B4-BE49-F238E27FC236}">
                <a16:creationId xmlns:a16="http://schemas.microsoft.com/office/drawing/2014/main" id="{A97E7BEB-FC5A-A54B-A861-77E89421D6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EEF0-ED8A-472D-8AC8-60B04B9D2EE0}"/>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GB" sz="4400" dirty="0">
                <a:latin typeface="Arial" panose="020B0604020202020204" pitchFamily="34" charset="0"/>
                <a:cs typeface="Arial" panose="020B0604020202020204" pitchFamily="34" charset="0"/>
              </a:rPr>
              <a:t>Advantages and disadvantages</a:t>
            </a:r>
            <a:endParaRPr lang="LID4096" sz="44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BDCC2C-E5AF-4747-9F64-DDC7A70D5783}"/>
              </a:ext>
            </a:extLst>
          </p:cNvPr>
          <p:cNvSpPr>
            <a:spLocks noGrp="1"/>
          </p:cNvSpPr>
          <p:nvPr>
            <p:ph idx="1"/>
          </p:nvPr>
        </p:nvSpPr>
        <p:spPr>
          <a:xfrm>
            <a:off x="1069848" y="2114915"/>
            <a:ext cx="4841693" cy="4050792"/>
          </a:xfrm>
        </p:spPr>
        <p:txBody>
          <a:bodyPr>
            <a:normAutofit/>
          </a:bodyPr>
          <a:lstStyle/>
          <a:p>
            <a:pPr marL="0" indent="0">
              <a:buNone/>
            </a:pPr>
            <a:r>
              <a:rPr lang="en-GB" b="1" dirty="0">
                <a:latin typeface="Arial" panose="020B0604020202020204" pitchFamily="34" charset="0"/>
                <a:cs typeface="Arial" panose="020B0604020202020204" pitchFamily="34" charset="0"/>
              </a:rPr>
              <a:t>Advantages </a:t>
            </a:r>
          </a:p>
          <a:p>
            <a:pPr>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Easy to tell which library versions                         are being used</a:t>
            </a:r>
          </a:p>
          <a:p>
            <a:pPr>
              <a:buFont typeface="Arial" panose="020B0604020202020204" pitchFamily="34" charset="0"/>
              <a:buChar char="•"/>
            </a:pPr>
            <a:r>
              <a:rPr lang="en-GB" b="0" i="0" dirty="0">
                <a:solidFill>
                  <a:srgbClr val="000000"/>
                </a:solidFill>
                <a:effectLst/>
                <a:latin typeface="Arial" panose="020B0604020202020204" pitchFamily="34" charset="0"/>
                <a:cs typeface="Arial" panose="020B0604020202020204" pitchFamily="34" charset="0"/>
              </a:rPr>
              <a:t>Dependencies are downloaded and installed automatically through repositories</a:t>
            </a:r>
          </a:p>
          <a:p>
            <a:pPr>
              <a:buFont typeface="Arial" panose="020B0604020202020204" pitchFamily="34" charset="0"/>
              <a:buChar char="•"/>
            </a:pPr>
            <a:r>
              <a:rPr lang="en-GB" b="0" i="0" dirty="0">
                <a:solidFill>
                  <a:srgbClr val="000000"/>
                </a:solidFill>
                <a:effectLst/>
                <a:latin typeface="Arial" panose="020B0604020202020204" pitchFamily="34" charset="0"/>
                <a:cs typeface="Arial" panose="020B0604020202020204" pitchFamily="34" charset="0"/>
              </a:rPr>
              <a:t>Incompatible files remain separated </a:t>
            </a:r>
          </a:p>
          <a:p>
            <a:pPr>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Any project set up with a package</a:t>
            </a:r>
            <a:r>
              <a:rPr lang="en-GB" b="0" i="0" dirty="0">
                <a:solidFill>
                  <a:srgbClr val="000000"/>
                </a:solidFill>
                <a:effectLst/>
                <a:latin typeface="Arial" panose="020B0604020202020204" pitchFamily="34" charset="0"/>
                <a:cs typeface="Arial" panose="020B0604020202020204" pitchFamily="34" charset="0"/>
              </a:rPr>
              <a:t> manager is consistent</a:t>
            </a:r>
          </a:p>
          <a:p>
            <a:endParaRPr lang="en-GB" b="0" i="0" dirty="0">
              <a:solidFill>
                <a:srgbClr val="000000"/>
              </a:solidFill>
              <a:effectLst/>
              <a:latin typeface="Arial" panose="020B0604020202020204" pitchFamily="34" charset="0"/>
              <a:cs typeface="Arial" panose="020B0604020202020204" pitchFamily="34" charset="0"/>
            </a:endParaRPr>
          </a:p>
          <a:p>
            <a:endParaRPr lang="en-GB" dirty="0">
              <a:solidFill>
                <a:srgbClr val="00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34E28CF-5EAF-41B9-960E-D2F77E26794C}"/>
              </a:ext>
            </a:extLst>
          </p:cNvPr>
          <p:cNvSpPr txBox="1"/>
          <p:nvPr/>
        </p:nvSpPr>
        <p:spPr>
          <a:xfrm>
            <a:off x="6553200" y="2518609"/>
            <a:ext cx="4387516" cy="369332"/>
          </a:xfrm>
          <a:prstGeom prst="rect">
            <a:avLst/>
          </a:prstGeom>
          <a:noFill/>
        </p:spPr>
        <p:txBody>
          <a:bodyPr wrap="square" rtlCol="0">
            <a:spAutoFit/>
          </a:bodyPr>
          <a:lstStyle/>
          <a:p>
            <a:endParaRPr lang="LID4096">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ABE06074-B307-034B-B644-C9AB77370C98}"/>
              </a:ext>
            </a:extLst>
          </p:cNvPr>
          <p:cNvSpPr txBox="1">
            <a:spLocks/>
          </p:cNvSpPr>
          <p:nvPr/>
        </p:nvSpPr>
        <p:spPr>
          <a:xfrm>
            <a:off x="5980374" y="2093976"/>
            <a:ext cx="484169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GB" b="1" dirty="0">
                <a:latin typeface="Arial" panose="020B0604020202020204" pitchFamily="34" charset="0"/>
                <a:cs typeface="Arial" panose="020B0604020202020204" pitchFamily="34" charset="0"/>
              </a:rPr>
              <a:t>Disadvantages </a:t>
            </a:r>
          </a:p>
          <a:p>
            <a:r>
              <a:rPr lang="en-GB" dirty="0">
                <a:solidFill>
                  <a:srgbClr val="000000"/>
                </a:solidFill>
                <a:latin typeface="Arial" panose="020B0604020202020204" pitchFamily="34" charset="0"/>
                <a:cs typeface="Arial" panose="020B0604020202020204" pitchFamily="34" charset="0"/>
              </a:rPr>
              <a:t>If a dependency nightmare occurs, it will take a long time to find the errors and fix them</a:t>
            </a:r>
          </a:p>
          <a:p>
            <a:r>
              <a:rPr lang="en-GB" dirty="0">
                <a:solidFill>
                  <a:srgbClr val="000000"/>
                </a:solidFill>
                <a:latin typeface="Arial" panose="020B0604020202020204" pitchFamily="34" charset="0"/>
                <a:cs typeface="Arial" panose="020B0604020202020204" pitchFamily="34" charset="0"/>
              </a:rPr>
              <a:t>Generally considered an overkill for small projects/ programs</a:t>
            </a:r>
          </a:p>
          <a:p>
            <a:r>
              <a:rPr lang="en-GB" dirty="0">
                <a:solidFill>
                  <a:srgbClr val="000000"/>
                </a:solidFill>
                <a:latin typeface="Arial" panose="020B0604020202020204" pitchFamily="34" charset="0"/>
                <a:cs typeface="Arial" panose="020B0604020202020204" pitchFamily="34" charset="0"/>
              </a:rPr>
              <a:t>You often get error messages </a:t>
            </a:r>
            <a:r>
              <a:rPr lang="en-GB" dirty="0" err="1">
                <a:solidFill>
                  <a:srgbClr val="000000"/>
                </a:solidFill>
                <a:latin typeface="Arial" panose="020B0604020202020204" pitchFamily="34" charset="0"/>
                <a:cs typeface="Arial" panose="020B0604020202020204" pitchFamily="34" charset="0"/>
              </a:rPr>
              <a:t>ths</a:t>
            </a:r>
            <a:r>
              <a:rPr lang="en-GB" dirty="0">
                <a:solidFill>
                  <a:srgbClr val="000000"/>
                </a:solidFill>
                <a:latin typeface="Arial" panose="020B0604020202020204" pitchFamily="34" charset="0"/>
                <a:cs typeface="Arial" panose="020B0604020202020204" pitchFamily="34" charset="0"/>
              </a:rPr>
              <a:t> “seem completely unrelated” to what you are trying to accomplish (e.g. a deprecated dependency)</a:t>
            </a:r>
          </a:p>
          <a:p>
            <a:endParaRPr lang="en-GB" dirty="0">
              <a:solidFill>
                <a:srgbClr val="000000"/>
              </a:solidFill>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2CAE5823-6D48-5E45-9BB9-1F175F19E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74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A4578BE1-3CA6-46F7-B7FB-742B200B97A8}"/>
              </a:ext>
            </a:extLst>
          </p:cNvPr>
          <p:cNvSpPr>
            <a:spLocks noGrp="1"/>
          </p:cNvSpPr>
          <p:nvPr>
            <p:ph type="title"/>
          </p:nvPr>
        </p:nvSpPr>
        <p:spPr>
          <a:xfrm>
            <a:off x="643468" y="643466"/>
            <a:ext cx="3686312" cy="5528734"/>
          </a:xfrm>
        </p:spPr>
        <p:txBody>
          <a:bodyPr>
            <a:normAutofit/>
          </a:bodyPr>
          <a:lstStyle/>
          <a:p>
            <a:pPr algn="r"/>
            <a:r>
              <a:rPr lang="en-GB" sz="4800">
                <a:solidFill>
                  <a:srgbClr val="FFFFFF"/>
                </a:solidFill>
                <a:latin typeface="Arial" panose="020B0604020202020204" pitchFamily="34" charset="0"/>
                <a:cs typeface="Arial" panose="020B0604020202020204" pitchFamily="34" charset="0"/>
              </a:rPr>
              <a:t>Personal thoughts on package managers</a:t>
            </a:r>
            <a:endParaRPr lang="LID4096" sz="48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5B65F17-BC16-4CB2-8FD9-4016FC8424A1}"/>
              </a:ext>
            </a:extLst>
          </p:cNvPr>
          <p:cNvSpPr>
            <a:spLocks noGrp="1"/>
          </p:cNvSpPr>
          <p:nvPr>
            <p:ph idx="1"/>
          </p:nvPr>
        </p:nvSpPr>
        <p:spPr>
          <a:xfrm>
            <a:off x="5053780" y="599768"/>
            <a:ext cx="6074467" cy="5572432"/>
          </a:xfrm>
        </p:spPr>
        <p:txBody>
          <a:bodyPr anchor="ctr">
            <a:normAutofit/>
          </a:bodyPr>
          <a:lstStyle/>
          <a:p>
            <a:pPr marL="0" indent="0">
              <a:buNone/>
            </a:pPr>
            <a:r>
              <a:rPr lang="en-GB">
                <a:latin typeface="Arial" panose="020B0604020202020204" pitchFamily="34" charset="0"/>
                <a:cs typeface="Arial" panose="020B0604020202020204" pitchFamily="34" charset="0"/>
              </a:rPr>
              <a:t>It is almost impossible and inhuman to work on large projects (like a web application) without having a package manager to aid you with your dependency setup. </a:t>
            </a:r>
          </a:p>
          <a:p>
            <a:pPr marL="0" indent="0">
              <a:buNone/>
            </a:pPr>
            <a:endParaRPr lang="en-GB">
              <a:latin typeface="Arial" panose="020B0604020202020204" pitchFamily="34" charset="0"/>
              <a:cs typeface="Arial" panose="020B0604020202020204" pitchFamily="34" charset="0"/>
            </a:endParaRPr>
          </a:p>
          <a:p>
            <a:pPr marL="0" indent="0">
              <a:buNone/>
            </a:pPr>
            <a:r>
              <a:rPr lang="en-GB">
                <a:latin typeface="Arial" panose="020B0604020202020204" pitchFamily="34" charset="0"/>
                <a:cs typeface="Arial" panose="020B0604020202020204" pitchFamily="34" charset="0"/>
              </a:rPr>
              <a:t>On the other hand, dealing with errors related to your package managers can often get quite frustrating. Countless hours are wasted on figuring out what exactly went wrong and how to fix it. In automated tasks this becomes even harder.</a:t>
            </a:r>
          </a:p>
          <a:p>
            <a:pPr marL="0" indent="0">
              <a:buNone/>
            </a:pPr>
            <a:endParaRPr lang="en-GB">
              <a:latin typeface="Arial" panose="020B0604020202020204" pitchFamily="34" charset="0"/>
              <a:cs typeface="Arial" panose="020B0604020202020204" pitchFamily="34" charset="0"/>
            </a:endParaRPr>
          </a:p>
          <a:p>
            <a:pPr marL="0" indent="0">
              <a:buNone/>
            </a:pPr>
            <a:r>
              <a:rPr lang="en-GB">
                <a:latin typeface="Arial" panose="020B0604020202020204" pitchFamily="34" charset="0"/>
                <a:cs typeface="Arial" panose="020B0604020202020204" pitchFamily="34" charset="0"/>
              </a:rPr>
              <a:t>Most of the time, users opt to install whatever the package manager wants to install, without actually knowing all the modules/ dependencies that the project scaffolding will be made of.</a:t>
            </a:r>
          </a:p>
          <a:p>
            <a:pPr marL="0" indent="0">
              <a:buNone/>
            </a:pPr>
            <a:endParaRPr lang="LID4096">
              <a:latin typeface="Arial" panose="020B0604020202020204" pitchFamily="34" charset="0"/>
              <a:cs typeface="Arial" panose="020B0604020202020204" pitchFamily="34" charset="0"/>
            </a:endParaRPr>
          </a:p>
        </p:txBody>
      </p:sp>
      <p:sp>
        <p:nvSpPr>
          <p:cNvPr id="18"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8" name="Picture 2">
            <a:extLst>
              <a:ext uri="{FF2B5EF4-FFF2-40B4-BE49-F238E27FC236}">
                <a16:creationId xmlns:a16="http://schemas.microsoft.com/office/drawing/2014/main" id="{1007420B-8124-DD44-8EB2-F5502EFA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4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444B77-B9D7-4A78-A8CC-9B26A2CD859E}"/>
              </a:ext>
            </a:extLst>
          </p:cNvPr>
          <p:cNvSpPr>
            <a:spLocks noGrp="1"/>
          </p:cNvSpPr>
          <p:nvPr>
            <p:ph type="title"/>
          </p:nvPr>
        </p:nvSpPr>
        <p:spPr>
          <a:xfrm>
            <a:off x="1069848" y="484632"/>
            <a:ext cx="10058400" cy="1609344"/>
          </a:xfrm>
        </p:spPr>
        <p:txBody>
          <a:bodyPr>
            <a:normAutofit/>
          </a:bodyPr>
          <a:lstStyle/>
          <a:p>
            <a:r>
              <a:rPr lang="en-US">
                <a:latin typeface="Arial" panose="020B0604020202020204" pitchFamily="34" charset="0"/>
                <a:cs typeface="Arial" panose="020B0604020202020204" pitchFamily="34" charset="0"/>
              </a:rPr>
              <a:t>Maven dependencies</a:t>
            </a:r>
          </a:p>
        </p:txBody>
      </p:sp>
      <p:pic>
        <p:nvPicPr>
          <p:cNvPr id="4" name="Picture 4" descr="Diagram&#10;&#10;Description automatically generated">
            <a:extLst>
              <a:ext uri="{FF2B5EF4-FFF2-40B4-BE49-F238E27FC236}">
                <a16:creationId xmlns:a16="http://schemas.microsoft.com/office/drawing/2014/main" id="{F2C64873-37FB-81A1-DD1F-AC444A6E7B51}"/>
              </a:ext>
            </a:extLst>
          </p:cNvPr>
          <p:cNvPicPr>
            <a:picLocks noChangeAspect="1"/>
          </p:cNvPicPr>
          <p:nvPr/>
        </p:nvPicPr>
        <p:blipFill rotWithShape="1">
          <a:blip r:embed="rId5"/>
          <a:srcRect r="360" b="-4"/>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8C3F2132-CC13-A94B-8C32-5B5949490055}"/>
              </a:ext>
            </a:extLst>
          </p:cNvPr>
          <p:cNvSpPr>
            <a:spLocks noGrp="1"/>
          </p:cNvSpPr>
          <p:nvPr>
            <p:ph idx="1"/>
          </p:nvPr>
        </p:nvSpPr>
        <p:spPr>
          <a:xfrm>
            <a:off x="6496216" y="2320412"/>
            <a:ext cx="4632031" cy="3851787"/>
          </a:xfrm>
        </p:spPr>
        <p:txBody>
          <a:bodyPr vert="horz" lIns="91440" tIns="45720" rIns="91440" bIns="45720" rtlCol="0" anchor="ctr">
            <a:normAutofit/>
          </a:bodyPr>
          <a:lstStyle/>
          <a:p>
            <a:r>
              <a:rPr lang="en-US">
                <a:latin typeface="Arial" panose="020B0604020202020204" pitchFamily="34" charset="0"/>
                <a:cs typeface="Arial" panose="020B0604020202020204" pitchFamily="34" charset="0"/>
              </a:rPr>
              <a:t>Dependencies are just archives – JAR, ZIP etc.</a:t>
            </a:r>
          </a:p>
          <a:p>
            <a:pPr>
              <a:buClr>
                <a:srgbClr val="9E3611"/>
              </a:buClr>
            </a:pPr>
            <a:r>
              <a:rPr lang="en-US">
                <a:latin typeface="Arial" panose="020B0604020202020204" pitchFamily="34" charset="0"/>
                <a:cs typeface="Arial" panose="020B0604020202020204" pitchFamily="34" charset="0"/>
              </a:rPr>
              <a:t>When we run a project, these dependencies are resolved and then loaded from the local repository</a:t>
            </a:r>
          </a:p>
          <a:p>
            <a:pPr>
              <a:buClr>
                <a:srgbClr val="9E3611"/>
              </a:buClr>
            </a:pPr>
            <a:r>
              <a:rPr lang="en-US">
                <a:latin typeface="Arial" panose="020B0604020202020204" pitchFamily="34" charset="0"/>
                <a:cs typeface="Arial" panose="020B0604020202020204" pitchFamily="34" charset="0"/>
              </a:rPr>
              <a:t>If not present in the local repository Maven will download them from remote repository</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2" name="Picture 2">
            <a:extLst>
              <a:ext uri="{FF2B5EF4-FFF2-40B4-BE49-F238E27FC236}">
                <a16:creationId xmlns:a16="http://schemas.microsoft.com/office/drawing/2014/main" id="{88DB6F27-988F-5C42-8376-4DC9BC8101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5817" y="-40567"/>
            <a:ext cx="1517276" cy="5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346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AF54503393074C8D360C0FF05E59F3" ma:contentTypeVersion="9" ma:contentTypeDescription="Create a new document." ma:contentTypeScope="" ma:versionID="45cf7ab16e50aee3e0a46e29cfb048bc">
  <xsd:schema xmlns:xsd="http://www.w3.org/2001/XMLSchema" xmlns:xs="http://www.w3.org/2001/XMLSchema" xmlns:p="http://schemas.microsoft.com/office/2006/metadata/properties" xmlns:ns3="6e57d09d-f625-479a-b9b1-228b7fa9f3f5" xmlns:ns4="c9118989-38f8-4761-a11e-d8f8f8f8180f" targetNamespace="http://schemas.microsoft.com/office/2006/metadata/properties" ma:root="true" ma:fieldsID="83a25c2241f5be6cb31849fa6afe0aaa" ns3:_="" ns4:_="">
    <xsd:import namespace="6e57d09d-f625-479a-b9b1-228b7fa9f3f5"/>
    <xsd:import namespace="c9118989-38f8-4761-a11e-d8f8f8f8180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57d09d-f625-479a-b9b1-228b7fa9f3f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118989-38f8-4761-a11e-d8f8f8f8180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8BEDE-237D-46BC-9EAC-440C70FD1D45}">
  <ds:schemaRefs>
    <ds:schemaRef ds:uri="http://schemas.microsoft.com/sharepoint/v3/contenttype/forms"/>
  </ds:schemaRefs>
</ds:datastoreItem>
</file>

<file path=customXml/itemProps2.xml><?xml version="1.0" encoding="utf-8"?>
<ds:datastoreItem xmlns:ds="http://schemas.openxmlformats.org/officeDocument/2006/customXml" ds:itemID="{EC80372C-54FE-45BF-ADD8-A88AD22C29E2}">
  <ds:schemaRefs>
    <ds:schemaRef ds:uri="6e57d09d-f625-479a-b9b1-228b7fa9f3f5"/>
    <ds:schemaRef ds:uri="c9118989-38f8-4761-a11e-d8f8f8f818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A0D2D0-BA89-4FCC-AE71-78A3D6B8C7C2}">
  <ds:schemaRefs>
    <ds:schemaRef ds:uri="6e57d09d-f625-479a-b9b1-228b7fa9f3f5"/>
    <ds:schemaRef ds:uri="c9118989-38f8-4761-a11e-d8f8f8f818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Wood Type</Template>
  <TotalTime>46</TotalTime>
  <Words>1994</Words>
  <Application>Microsoft Macintosh PowerPoint</Application>
  <PresentationFormat>Widescreen</PresentationFormat>
  <Paragraphs>187</Paragraphs>
  <Slides>34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Helvetica Neue</vt:lpstr>
      <vt:lpstr>Rockwell</vt:lpstr>
      <vt:lpstr>Rockwell Condensed</vt:lpstr>
      <vt:lpstr>Rockwell Extra Bold</vt:lpstr>
      <vt:lpstr>Wingdings</vt:lpstr>
      <vt:lpstr>Wood Type</vt:lpstr>
      <vt:lpstr>Package managers</vt:lpstr>
      <vt:lpstr>What is a package</vt:lpstr>
      <vt:lpstr>What is a package manager?</vt:lpstr>
      <vt:lpstr>What are some examples </vt:lpstr>
      <vt:lpstr>Quick history rundown </vt:lpstr>
      <vt:lpstr>Alternative to package managers </vt:lpstr>
      <vt:lpstr>Advantages and disadvantages</vt:lpstr>
      <vt:lpstr>Personal thoughts on package managers</vt:lpstr>
      <vt:lpstr>Maven dependencies</vt:lpstr>
      <vt:lpstr>Maven setup/ install </vt:lpstr>
      <vt:lpstr>Pom.xml</vt:lpstr>
      <vt:lpstr>Maven update dependencies</vt:lpstr>
      <vt:lpstr>publish a dependency to maven remote repository steps</vt:lpstr>
      <vt:lpstr>PowerPoint Presentation</vt:lpstr>
      <vt:lpstr>FTP client (java – maven)</vt:lpstr>
      <vt:lpstr>Ftp client cont'd(java – maven)</vt:lpstr>
      <vt:lpstr>Java ftp client examples</vt:lpstr>
      <vt:lpstr>Java ftp client examples cont'd</vt:lpstr>
      <vt:lpstr>Java ftp stats</vt:lpstr>
      <vt:lpstr>Python(pip) setup/install</vt:lpstr>
      <vt:lpstr>PowerPoint Presentation</vt:lpstr>
      <vt:lpstr>FTP client(python – pip)</vt:lpstr>
      <vt:lpstr>FTP client(python – pip) Cont'd</vt:lpstr>
      <vt:lpstr>Python Ftp client examples</vt:lpstr>
      <vt:lpstr>Python ftp client examples cont'd</vt:lpstr>
      <vt:lpstr>Python ftp stats</vt:lpstr>
      <vt:lpstr>Using package manager to install command line tools</vt:lpstr>
      <vt:lpstr>Homebrew</vt:lpstr>
      <vt:lpstr>Ftp command line</vt:lpstr>
      <vt:lpstr>Ftp command line Cont’d</vt:lpstr>
      <vt:lpstr>Conclusion</vt:lpstr>
      <vt:lpstr>References</vt:lpstr>
      <vt:lpstr>Questions?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managers</dc:title>
  <dc:creator>Nicolas Polycarpou</dc:creator>
  <cp:lastModifiedBy>Nicolas Polycarpou</cp:lastModifiedBy>
  <cp:revision>564</cp:revision>
  <dcterms:created xsi:type="dcterms:W3CDTF">2022-04-01T10:02:49Z</dcterms:created>
  <dcterms:modified xsi:type="dcterms:W3CDTF">2022-04-14T09:54:09Z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0x01010064AF54503393074C8D360C0FF05E59F3</vt:lpwstr>
  </property>
</Properties>
</file>