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80" r:id="rId3"/>
    <p:sldId id="257" r:id="rId4"/>
    <p:sldId id="258" r:id="rId5"/>
    <p:sldId id="261" r:id="rId6"/>
    <p:sldId id="262" r:id="rId7"/>
    <p:sldId id="270" r:id="rId8"/>
    <p:sldId id="282" r:id="rId9"/>
    <p:sldId id="271" r:id="rId10"/>
    <p:sldId id="263" r:id="rId11"/>
    <p:sldId id="264" r:id="rId12"/>
    <p:sldId id="277" r:id="rId13"/>
    <p:sldId id="266" r:id="rId14"/>
    <p:sldId id="267" r:id="rId15"/>
    <p:sldId id="269" r:id="rId16"/>
    <p:sldId id="274" r:id="rId17"/>
    <p:sldId id="265" r:id="rId18"/>
    <p:sldId id="275" r:id="rId19"/>
    <p:sldId id="276" r:id="rId20"/>
    <p:sldId id="278" r:id="rId21"/>
    <p:sldId id="279" r:id="rId22"/>
    <p:sldId id="272" r:id="rId23"/>
    <p:sldId id="273" r:id="rId24"/>
    <p:sldId id="25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81569" autoAdjust="0"/>
  </p:normalViewPr>
  <p:slideViewPr>
    <p:cSldViewPr snapToGrid="0">
      <p:cViewPr varScale="1">
        <p:scale>
          <a:sx n="67" d="100"/>
          <a:sy n="67" d="100"/>
        </p:scale>
        <p:origin x="1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E72D5A-D623-4645-A5FB-72D655B42A6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512CF6-3576-4803-9F26-83916B0BD585}">
      <dgm:prSet/>
      <dgm:spPr/>
      <dgm:t>
        <a:bodyPr/>
        <a:lstStyle/>
        <a:p>
          <a:r>
            <a:rPr lang="en-GB" b="0" i="0" dirty="0">
              <a:solidFill>
                <a:schemeClr val="tx1">
                  <a:lumMod val="95000"/>
                  <a:lumOff val="5000"/>
                </a:schemeClr>
              </a:solidFill>
            </a:rPr>
            <a:t>Open-source model-view Front-End framework of JavaScript for building user Interfaces.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86DA0593-D541-4D1D-B89D-5EDB0215CA31}" type="parTrans" cxnId="{FCA7BAEF-ACD8-454B-9FD0-382F5E0D2F6E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7FF22AC1-7874-4E37-A2DF-6C4A19E71390}" type="sibTrans" cxnId="{FCA7BAEF-ACD8-454B-9FD0-382F5E0D2F6E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0D62EEC8-DBA4-460C-AF27-C0713E31569D}">
      <dgm:prSet/>
      <dgm:spPr/>
      <dgm:t>
        <a:bodyPr/>
        <a:lstStyle/>
        <a:p>
          <a:r>
            <a:rPr lang="en-GB" b="0" i="0">
              <a:solidFill>
                <a:schemeClr val="tx1">
                  <a:lumMod val="95000"/>
                  <a:lumOff val="5000"/>
                </a:schemeClr>
              </a:solidFill>
            </a:rPr>
            <a:t>Released on February 2014 by Evan You a worker at Google.</a:t>
          </a:r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16475724-F29B-47CD-94E3-30604C654932}" type="parTrans" cxnId="{6C153E65-674F-478F-BC50-0D9E74E9D430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2926930-ED98-4851-8F87-5DBC165876FD}" type="sibTrans" cxnId="{6C153E65-674F-478F-BC50-0D9E74E9D430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00897DDA-7EF2-48D2-AC04-64C5136C5FB5}">
      <dgm:prSet/>
      <dgm:spPr/>
      <dgm:t>
        <a:bodyPr/>
        <a:lstStyle/>
        <a:p>
          <a:r>
            <a:rPr lang="en-GB">
              <a:solidFill>
                <a:schemeClr val="tx1">
                  <a:lumMod val="95000"/>
                  <a:lumOff val="5000"/>
                </a:schemeClr>
              </a:solidFill>
            </a:rPr>
            <a:t>Written in TypeScript</a:t>
          </a:r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F683A63D-6521-4716-8318-BA4848D44F3D}" type="parTrans" cxnId="{4D83709A-8268-49BE-9B24-EEA16A23FD77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7411AB1B-3BA6-429D-998B-231BF63FCF51}" type="sibTrans" cxnId="{4D83709A-8268-49BE-9B24-EEA16A23FD77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0CEE67F-5B4F-4418-9DD8-19BF985AA47F}">
      <dgm:prSet/>
      <dgm:spPr/>
      <dgm:t>
        <a:bodyPr/>
        <a:lstStyle/>
        <a:p>
          <a:r>
            <a:rPr lang="en-GB" dirty="0">
              <a:solidFill>
                <a:schemeClr val="tx1">
                  <a:lumMod val="95000"/>
                  <a:lumOff val="5000"/>
                </a:schemeClr>
              </a:solidFill>
            </a:rPr>
            <a:t>Platforms to write &amp; run Vue </a:t>
          </a:r>
          <a:r>
            <a:rPr lang="en-GB" dirty="0" err="1">
              <a:solidFill>
                <a:schemeClr val="tx1">
                  <a:lumMod val="95000"/>
                  <a:lumOff val="5000"/>
                </a:schemeClr>
              </a:solidFill>
            </a:rPr>
            <a:t>Js</a:t>
          </a:r>
          <a:r>
            <a:rPr lang="en-GB" dirty="0">
              <a:solidFill>
                <a:schemeClr val="tx1">
                  <a:lumMod val="95000"/>
                  <a:lumOff val="5000"/>
                </a:schemeClr>
              </a:solidFill>
            </a:rPr>
            <a:t> are Sublime Text, Visual Studio and Atom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E2B3C444-54F1-4C96-A20E-DB4D036D6FEB}" type="parTrans" cxnId="{E61135CB-5723-42D9-A458-4268F37D2CDC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5F038CC2-32EE-4FAA-9028-F89140EE47C4}" type="sibTrans" cxnId="{E61135CB-5723-42D9-A458-4268F37D2CDC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A915DAD-3A0F-4EDE-9EA3-196B0F61BC9D}" type="pres">
      <dgm:prSet presAssocID="{16E72D5A-D623-4645-A5FB-72D655B42A6B}" presName="linear" presStyleCnt="0">
        <dgm:presLayoutVars>
          <dgm:animLvl val="lvl"/>
          <dgm:resizeHandles val="exact"/>
        </dgm:presLayoutVars>
      </dgm:prSet>
      <dgm:spPr/>
    </dgm:pt>
    <dgm:pt modelId="{E051AD09-9029-4CEE-AAD5-07F68113F909}" type="pres">
      <dgm:prSet presAssocID="{9A512CF6-3576-4803-9F26-83916B0BD58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9E7661C-B7FE-4278-ABAD-DF12EA9AD6B8}" type="pres">
      <dgm:prSet presAssocID="{7FF22AC1-7874-4E37-A2DF-6C4A19E71390}" presName="spacer" presStyleCnt="0"/>
      <dgm:spPr/>
    </dgm:pt>
    <dgm:pt modelId="{17E7E9C5-F0A7-4D7D-AE10-085229EF7C1C}" type="pres">
      <dgm:prSet presAssocID="{0D62EEC8-DBA4-460C-AF27-C0713E31569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C1C5DDC-A8D4-4BD4-99A6-BB489F261893}" type="pres">
      <dgm:prSet presAssocID="{C2926930-ED98-4851-8F87-5DBC165876FD}" presName="spacer" presStyleCnt="0"/>
      <dgm:spPr/>
    </dgm:pt>
    <dgm:pt modelId="{B1BEEE5B-BB55-4A5F-B51E-464A1599C732}" type="pres">
      <dgm:prSet presAssocID="{00897DDA-7EF2-48D2-AC04-64C5136C5FB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2A4320C-235C-43BB-A532-D16A18D8D206}" type="pres">
      <dgm:prSet presAssocID="{7411AB1B-3BA6-429D-998B-231BF63FCF51}" presName="spacer" presStyleCnt="0"/>
      <dgm:spPr/>
    </dgm:pt>
    <dgm:pt modelId="{06F3D5CF-774E-455A-95D9-ECA6D853E5D6}" type="pres">
      <dgm:prSet presAssocID="{C0CEE67F-5B4F-4418-9DD8-19BF985AA47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2E69D43-FD61-45E6-9935-49407B312136}" type="presOf" srcId="{9A512CF6-3576-4803-9F26-83916B0BD585}" destId="{E051AD09-9029-4CEE-AAD5-07F68113F909}" srcOrd="0" destOrd="0" presId="urn:microsoft.com/office/officeart/2005/8/layout/vList2"/>
    <dgm:cxn modelId="{6C153E65-674F-478F-BC50-0D9E74E9D430}" srcId="{16E72D5A-D623-4645-A5FB-72D655B42A6B}" destId="{0D62EEC8-DBA4-460C-AF27-C0713E31569D}" srcOrd="1" destOrd="0" parTransId="{16475724-F29B-47CD-94E3-30604C654932}" sibTransId="{C2926930-ED98-4851-8F87-5DBC165876FD}"/>
    <dgm:cxn modelId="{0714FD7C-48C8-41E4-8310-AA5DD300F3B8}" type="presOf" srcId="{0D62EEC8-DBA4-460C-AF27-C0713E31569D}" destId="{17E7E9C5-F0A7-4D7D-AE10-085229EF7C1C}" srcOrd="0" destOrd="0" presId="urn:microsoft.com/office/officeart/2005/8/layout/vList2"/>
    <dgm:cxn modelId="{4D83709A-8268-49BE-9B24-EEA16A23FD77}" srcId="{16E72D5A-D623-4645-A5FB-72D655B42A6B}" destId="{00897DDA-7EF2-48D2-AC04-64C5136C5FB5}" srcOrd="2" destOrd="0" parTransId="{F683A63D-6521-4716-8318-BA4848D44F3D}" sibTransId="{7411AB1B-3BA6-429D-998B-231BF63FCF51}"/>
    <dgm:cxn modelId="{33709C9B-8152-4767-A7EA-11D1FFA5A23F}" type="presOf" srcId="{16E72D5A-D623-4645-A5FB-72D655B42A6B}" destId="{4A915DAD-3A0F-4EDE-9EA3-196B0F61BC9D}" srcOrd="0" destOrd="0" presId="urn:microsoft.com/office/officeart/2005/8/layout/vList2"/>
    <dgm:cxn modelId="{A42D03A3-7336-4804-B72C-91EB9E86D57B}" type="presOf" srcId="{00897DDA-7EF2-48D2-AC04-64C5136C5FB5}" destId="{B1BEEE5B-BB55-4A5F-B51E-464A1599C732}" srcOrd="0" destOrd="0" presId="urn:microsoft.com/office/officeart/2005/8/layout/vList2"/>
    <dgm:cxn modelId="{2AB6F5C6-639D-4790-9380-E45D13C92B8E}" type="presOf" srcId="{C0CEE67F-5B4F-4418-9DD8-19BF985AA47F}" destId="{06F3D5CF-774E-455A-95D9-ECA6D853E5D6}" srcOrd="0" destOrd="0" presId="urn:microsoft.com/office/officeart/2005/8/layout/vList2"/>
    <dgm:cxn modelId="{E61135CB-5723-42D9-A458-4268F37D2CDC}" srcId="{16E72D5A-D623-4645-A5FB-72D655B42A6B}" destId="{C0CEE67F-5B4F-4418-9DD8-19BF985AA47F}" srcOrd="3" destOrd="0" parTransId="{E2B3C444-54F1-4C96-A20E-DB4D036D6FEB}" sibTransId="{5F038CC2-32EE-4FAA-9028-F89140EE47C4}"/>
    <dgm:cxn modelId="{FCA7BAEF-ACD8-454B-9FD0-382F5E0D2F6E}" srcId="{16E72D5A-D623-4645-A5FB-72D655B42A6B}" destId="{9A512CF6-3576-4803-9F26-83916B0BD585}" srcOrd="0" destOrd="0" parTransId="{86DA0593-D541-4D1D-B89D-5EDB0215CA31}" sibTransId="{7FF22AC1-7874-4E37-A2DF-6C4A19E71390}"/>
    <dgm:cxn modelId="{D7613821-42C0-4671-9BB7-085E2B1236DA}" type="presParOf" srcId="{4A915DAD-3A0F-4EDE-9EA3-196B0F61BC9D}" destId="{E051AD09-9029-4CEE-AAD5-07F68113F909}" srcOrd="0" destOrd="0" presId="urn:microsoft.com/office/officeart/2005/8/layout/vList2"/>
    <dgm:cxn modelId="{A0AC8606-2B87-4C8F-93FF-249EF5350BDD}" type="presParOf" srcId="{4A915DAD-3A0F-4EDE-9EA3-196B0F61BC9D}" destId="{59E7661C-B7FE-4278-ABAD-DF12EA9AD6B8}" srcOrd="1" destOrd="0" presId="urn:microsoft.com/office/officeart/2005/8/layout/vList2"/>
    <dgm:cxn modelId="{682E8954-C6B2-4BBA-8E3A-F3316C31CF52}" type="presParOf" srcId="{4A915DAD-3A0F-4EDE-9EA3-196B0F61BC9D}" destId="{17E7E9C5-F0A7-4D7D-AE10-085229EF7C1C}" srcOrd="2" destOrd="0" presId="urn:microsoft.com/office/officeart/2005/8/layout/vList2"/>
    <dgm:cxn modelId="{CE7CFBEB-CEAC-4451-9E19-B24C013818FF}" type="presParOf" srcId="{4A915DAD-3A0F-4EDE-9EA3-196B0F61BC9D}" destId="{5C1C5DDC-A8D4-4BD4-99A6-BB489F261893}" srcOrd="3" destOrd="0" presId="urn:microsoft.com/office/officeart/2005/8/layout/vList2"/>
    <dgm:cxn modelId="{9776D843-CC2F-4494-AA11-971AFF4DE564}" type="presParOf" srcId="{4A915DAD-3A0F-4EDE-9EA3-196B0F61BC9D}" destId="{B1BEEE5B-BB55-4A5F-B51E-464A1599C732}" srcOrd="4" destOrd="0" presId="urn:microsoft.com/office/officeart/2005/8/layout/vList2"/>
    <dgm:cxn modelId="{B4D735F2-77E2-4734-9FE2-F8F7BD79FAE2}" type="presParOf" srcId="{4A915DAD-3A0F-4EDE-9EA3-196B0F61BC9D}" destId="{72A4320C-235C-43BB-A532-D16A18D8D206}" srcOrd="5" destOrd="0" presId="urn:microsoft.com/office/officeart/2005/8/layout/vList2"/>
    <dgm:cxn modelId="{C84A3848-9E67-41E2-BF47-C90073707F85}" type="presParOf" srcId="{4A915DAD-3A0F-4EDE-9EA3-196B0F61BC9D}" destId="{06F3D5CF-774E-455A-95D9-ECA6D853E5D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B3B940-8366-4244-BD45-D86E4B26B66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83A304D-F527-4274-88CE-9B68A9DF5683}">
      <dgm:prSet/>
      <dgm:spPr/>
      <dgm:t>
        <a:bodyPr/>
        <a:lstStyle/>
        <a:p>
          <a:r>
            <a:rPr lang="en-GB" b="0" i="0" dirty="0">
              <a:solidFill>
                <a:schemeClr val="tx1"/>
              </a:solidFill>
            </a:rPr>
            <a:t>React </a:t>
          </a:r>
          <a:r>
            <a:rPr lang="en-GB" b="0" i="0" dirty="0" err="1">
              <a:solidFill>
                <a:schemeClr val="tx1"/>
              </a:solidFill>
            </a:rPr>
            <a:t>Js</a:t>
          </a:r>
          <a:r>
            <a:rPr lang="en-GB" b="0" i="0" dirty="0">
              <a:solidFill>
                <a:schemeClr val="tx1"/>
              </a:solidFill>
            </a:rPr>
            <a:t> (MVC)</a:t>
          </a:r>
          <a:endParaRPr lang="en-US" dirty="0">
            <a:solidFill>
              <a:schemeClr val="tx1"/>
            </a:solidFill>
          </a:endParaRPr>
        </a:p>
      </dgm:t>
    </dgm:pt>
    <dgm:pt modelId="{5AAEF9A6-E385-410F-B55B-CB60AE4E8AF7}" type="parTrans" cxnId="{C622E353-1AA2-4840-8D7D-177CB8CAC318}">
      <dgm:prSet/>
      <dgm:spPr/>
      <dgm:t>
        <a:bodyPr/>
        <a:lstStyle/>
        <a:p>
          <a:endParaRPr lang="en-US"/>
        </a:p>
      </dgm:t>
    </dgm:pt>
    <dgm:pt modelId="{6E8B9B7E-3FC0-4171-931E-0695C93841AF}" type="sibTrans" cxnId="{C622E353-1AA2-4840-8D7D-177CB8CAC318}">
      <dgm:prSet/>
      <dgm:spPr/>
      <dgm:t>
        <a:bodyPr/>
        <a:lstStyle/>
        <a:p>
          <a:endParaRPr lang="en-US"/>
        </a:p>
      </dgm:t>
    </dgm:pt>
    <dgm:pt modelId="{E983FEEF-3ED8-4D78-B500-EE025414FDC2}">
      <dgm:prSet/>
      <dgm:spPr/>
      <dgm:t>
        <a:bodyPr/>
        <a:lstStyle/>
        <a:p>
          <a:r>
            <a:rPr lang="en-GB" b="0" i="0" dirty="0" err="1">
              <a:solidFill>
                <a:schemeClr val="tx1"/>
              </a:solidFill>
            </a:rPr>
            <a:t>jQueryBootstrap</a:t>
          </a:r>
          <a:r>
            <a:rPr lang="en-GB" b="0" i="0" dirty="0">
              <a:solidFill>
                <a:schemeClr val="tx1"/>
              </a:solidFill>
            </a:rPr>
            <a:t>. ...</a:t>
          </a:r>
          <a:endParaRPr lang="en-US" dirty="0">
            <a:solidFill>
              <a:schemeClr val="tx1"/>
            </a:solidFill>
          </a:endParaRPr>
        </a:p>
      </dgm:t>
    </dgm:pt>
    <dgm:pt modelId="{F42641D1-9646-4B62-94DA-6255DB2939D3}" type="parTrans" cxnId="{4361690D-188A-42A9-8B34-10E583CBE364}">
      <dgm:prSet/>
      <dgm:spPr/>
      <dgm:t>
        <a:bodyPr/>
        <a:lstStyle/>
        <a:p>
          <a:endParaRPr lang="en-US"/>
        </a:p>
      </dgm:t>
    </dgm:pt>
    <dgm:pt modelId="{3DB931B7-72F9-43D1-96F9-C0331A39A84D}" type="sibTrans" cxnId="{4361690D-188A-42A9-8B34-10E583CBE364}">
      <dgm:prSet/>
      <dgm:spPr/>
      <dgm:t>
        <a:bodyPr/>
        <a:lstStyle/>
        <a:p>
          <a:endParaRPr lang="en-US"/>
        </a:p>
      </dgm:t>
    </dgm:pt>
    <dgm:pt modelId="{27100E38-C117-4377-882F-5BBAB8E20AE6}">
      <dgm:prSet/>
      <dgm:spPr/>
      <dgm:t>
        <a:bodyPr/>
        <a:lstStyle/>
        <a:p>
          <a:r>
            <a:rPr lang="en-GB" b="0" i="0" dirty="0">
              <a:solidFill>
                <a:schemeClr val="tx1"/>
              </a:solidFill>
            </a:rPr>
            <a:t>Angular</a:t>
          </a:r>
          <a:r>
            <a:rPr lang="en-GB" b="0" i="0" dirty="0"/>
            <a:t> </a:t>
          </a:r>
          <a:r>
            <a:rPr lang="en-GB" b="0" i="0" dirty="0">
              <a:solidFill>
                <a:schemeClr val="tx1"/>
              </a:solidFill>
            </a:rPr>
            <a:t>2</a:t>
          </a:r>
          <a:endParaRPr lang="en-US" dirty="0">
            <a:solidFill>
              <a:schemeClr val="tx1"/>
            </a:solidFill>
          </a:endParaRPr>
        </a:p>
      </dgm:t>
    </dgm:pt>
    <dgm:pt modelId="{C65393DF-45AA-4CC5-8623-2B9268A41321}" type="parTrans" cxnId="{50AA3A02-AFC5-4E9E-B060-ACE84AA583EF}">
      <dgm:prSet/>
      <dgm:spPr/>
      <dgm:t>
        <a:bodyPr/>
        <a:lstStyle/>
        <a:p>
          <a:endParaRPr lang="en-US"/>
        </a:p>
      </dgm:t>
    </dgm:pt>
    <dgm:pt modelId="{4FC79A2F-52EA-4134-A105-993487998282}" type="sibTrans" cxnId="{50AA3A02-AFC5-4E9E-B060-ACE84AA583EF}">
      <dgm:prSet/>
      <dgm:spPr/>
      <dgm:t>
        <a:bodyPr/>
        <a:lstStyle/>
        <a:p>
          <a:endParaRPr lang="en-US"/>
        </a:p>
      </dgm:t>
    </dgm:pt>
    <dgm:pt modelId="{0C07A0C7-1FFF-4836-B717-A5426D0ADD43}">
      <dgm:prSet/>
      <dgm:spPr/>
      <dgm:t>
        <a:bodyPr/>
        <a:lstStyle/>
        <a:p>
          <a:r>
            <a:rPr lang="en-GB" b="0" i="0" dirty="0">
              <a:solidFill>
                <a:schemeClr val="tx1"/>
              </a:solidFill>
            </a:rPr>
            <a:t>AngularJS</a:t>
          </a:r>
          <a:endParaRPr lang="en-US" dirty="0">
            <a:solidFill>
              <a:schemeClr val="tx1"/>
            </a:solidFill>
          </a:endParaRPr>
        </a:p>
      </dgm:t>
    </dgm:pt>
    <dgm:pt modelId="{D15636DF-0BCB-4EF6-9BF6-205E00295FD1}" type="parTrans" cxnId="{8221CACD-3A7A-4173-ADA3-90D93BC37AF9}">
      <dgm:prSet/>
      <dgm:spPr/>
      <dgm:t>
        <a:bodyPr/>
        <a:lstStyle/>
        <a:p>
          <a:endParaRPr lang="en-US"/>
        </a:p>
      </dgm:t>
    </dgm:pt>
    <dgm:pt modelId="{701865C1-51C7-424D-8298-08BC103BD027}" type="sibTrans" cxnId="{8221CACD-3A7A-4173-ADA3-90D93BC37AF9}">
      <dgm:prSet/>
      <dgm:spPr/>
      <dgm:t>
        <a:bodyPr/>
        <a:lstStyle/>
        <a:p>
          <a:endParaRPr lang="en-US"/>
        </a:p>
      </dgm:t>
    </dgm:pt>
    <dgm:pt modelId="{E8CEB7A5-4622-4A3F-A070-A432C2C56DEE}">
      <dgm:prSet/>
      <dgm:spPr/>
      <dgm:t>
        <a:bodyPr/>
        <a:lstStyle/>
        <a:p>
          <a:r>
            <a:rPr lang="en-GB" b="0" i="0" dirty="0">
              <a:solidFill>
                <a:schemeClr val="tx1"/>
              </a:solidFill>
            </a:rPr>
            <a:t>Svelte</a:t>
          </a:r>
          <a:endParaRPr lang="en-US" dirty="0">
            <a:solidFill>
              <a:schemeClr val="tx1"/>
            </a:solidFill>
          </a:endParaRPr>
        </a:p>
      </dgm:t>
    </dgm:pt>
    <dgm:pt modelId="{5411F286-CC16-4C01-8254-227006991D89}" type="parTrans" cxnId="{D1F0D58A-75B0-4363-B811-A4CDAFC17411}">
      <dgm:prSet/>
      <dgm:spPr/>
      <dgm:t>
        <a:bodyPr/>
        <a:lstStyle/>
        <a:p>
          <a:endParaRPr lang="en-US"/>
        </a:p>
      </dgm:t>
    </dgm:pt>
    <dgm:pt modelId="{4815F587-2602-49F5-93FA-B29458AA0845}" type="sibTrans" cxnId="{D1F0D58A-75B0-4363-B811-A4CDAFC17411}">
      <dgm:prSet/>
      <dgm:spPr/>
      <dgm:t>
        <a:bodyPr/>
        <a:lstStyle/>
        <a:p>
          <a:endParaRPr lang="en-US"/>
        </a:p>
      </dgm:t>
    </dgm:pt>
    <dgm:pt modelId="{9D89BFAC-F354-4B92-B47E-0F7DDEB3B914}">
      <dgm:prSet/>
      <dgm:spPr/>
      <dgm:t>
        <a:bodyPr/>
        <a:lstStyle/>
        <a:p>
          <a:r>
            <a:rPr lang="en-GB" b="0" i="0" dirty="0">
              <a:solidFill>
                <a:schemeClr val="tx1"/>
              </a:solidFill>
            </a:rPr>
            <a:t>jQuery UI</a:t>
          </a:r>
          <a:endParaRPr lang="en-US" dirty="0">
            <a:solidFill>
              <a:schemeClr val="tx1"/>
            </a:solidFill>
          </a:endParaRPr>
        </a:p>
      </dgm:t>
    </dgm:pt>
    <dgm:pt modelId="{44613442-B79A-4798-AEDD-7505CAB8B9F8}" type="parTrans" cxnId="{6FCF2B77-1E72-47D8-9050-8D6DC8CA4E0C}">
      <dgm:prSet/>
      <dgm:spPr/>
      <dgm:t>
        <a:bodyPr/>
        <a:lstStyle/>
        <a:p>
          <a:endParaRPr lang="en-US"/>
        </a:p>
      </dgm:t>
    </dgm:pt>
    <dgm:pt modelId="{D568663A-7F42-4E6B-8296-E03333227787}" type="sibTrans" cxnId="{6FCF2B77-1E72-47D8-9050-8D6DC8CA4E0C}">
      <dgm:prSet/>
      <dgm:spPr/>
      <dgm:t>
        <a:bodyPr/>
        <a:lstStyle/>
        <a:p>
          <a:endParaRPr lang="en-US"/>
        </a:p>
      </dgm:t>
    </dgm:pt>
    <dgm:pt modelId="{4F34137A-B5C5-46BD-B306-AE269181BC00}">
      <dgm:prSet/>
      <dgm:spPr/>
      <dgm:t>
        <a:bodyPr/>
        <a:lstStyle/>
        <a:p>
          <a:r>
            <a:rPr lang="en-GB" b="0" i="0" dirty="0">
              <a:solidFill>
                <a:schemeClr val="tx1"/>
              </a:solidFill>
            </a:rPr>
            <a:t>Backbone.js</a:t>
          </a:r>
          <a:endParaRPr lang="en-US" dirty="0">
            <a:solidFill>
              <a:schemeClr val="tx1"/>
            </a:solidFill>
          </a:endParaRPr>
        </a:p>
      </dgm:t>
    </dgm:pt>
    <dgm:pt modelId="{644B2D90-FF5B-40C5-AB21-4E5DB2558361}" type="parTrans" cxnId="{53B1FF88-DDC9-46A2-AC6C-79A0BC311B4E}">
      <dgm:prSet/>
      <dgm:spPr/>
      <dgm:t>
        <a:bodyPr/>
        <a:lstStyle/>
        <a:p>
          <a:endParaRPr lang="en-US"/>
        </a:p>
      </dgm:t>
    </dgm:pt>
    <dgm:pt modelId="{1467AC0E-DABF-410A-ADB6-E594B9594D3E}" type="sibTrans" cxnId="{53B1FF88-DDC9-46A2-AC6C-79A0BC311B4E}">
      <dgm:prSet/>
      <dgm:spPr/>
      <dgm:t>
        <a:bodyPr/>
        <a:lstStyle/>
        <a:p>
          <a:endParaRPr lang="en-US"/>
        </a:p>
      </dgm:t>
    </dgm:pt>
    <dgm:pt modelId="{81F7EBD2-B272-457E-95A9-C2941C076C58}" type="pres">
      <dgm:prSet presAssocID="{E2B3B940-8366-4244-BD45-D86E4B26B66D}" presName="diagram" presStyleCnt="0">
        <dgm:presLayoutVars>
          <dgm:dir/>
          <dgm:resizeHandles val="exact"/>
        </dgm:presLayoutVars>
      </dgm:prSet>
      <dgm:spPr/>
    </dgm:pt>
    <dgm:pt modelId="{5255D7B6-607E-4E37-BD35-E12E64834233}" type="pres">
      <dgm:prSet presAssocID="{D83A304D-F527-4274-88CE-9B68A9DF5683}" presName="node" presStyleLbl="node1" presStyleIdx="0" presStyleCnt="7">
        <dgm:presLayoutVars>
          <dgm:bulletEnabled val="1"/>
        </dgm:presLayoutVars>
      </dgm:prSet>
      <dgm:spPr/>
    </dgm:pt>
    <dgm:pt modelId="{C5597B3B-3EAF-44CF-9975-6D9E1FDF15B4}" type="pres">
      <dgm:prSet presAssocID="{6E8B9B7E-3FC0-4171-931E-0695C93841AF}" presName="sibTrans" presStyleCnt="0"/>
      <dgm:spPr/>
    </dgm:pt>
    <dgm:pt modelId="{CAE8A9A4-3FEF-4A03-BE11-8A16171A4CC5}" type="pres">
      <dgm:prSet presAssocID="{E983FEEF-3ED8-4D78-B500-EE025414FDC2}" presName="node" presStyleLbl="node1" presStyleIdx="1" presStyleCnt="7">
        <dgm:presLayoutVars>
          <dgm:bulletEnabled val="1"/>
        </dgm:presLayoutVars>
      </dgm:prSet>
      <dgm:spPr/>
    </dgm:pt>
    <dgm:pt modelId="{0F21AEC5-B089-456B-BB09-49CE37CF7CDD}" type="pres">
      <dgm:prSet presAssocID="{3DB931B7-72F9-43D1-96F9-C0331A39A84D}" presName="sibTrans" presStyleCnt="0"/>
      <dgm:spPr/>
    </dgm:pt>
    <dgm:pt modelId="{8EA8479F-318B-4036-91DD-4724CCD1CB61}" type="pres">
      <dgm:prSet presAssocID="{27100E38-C117-4377-882F-5BBAB8E20AE6}" presName="node" presStyleLbl="node1" presStyleIdx="2" presStyleCnt="7">
        <dgm:presLayoutVars>
          <dgm:bulletEnabled val="1"/>
        </dgm:presLayoutVars>
      </dgm:prSet>
      <dgm:spPr/>
    </dgm:pt>
    <dgm:pt modelId="{FE06C7BE-6581-4187-8A60-EFEBE09AB8C2}" type="pres">
      <dgm:prSet presAssocID="{4FC79A2F-52EA-4134-A105-993487998282}" presName="sibTrans" presStyleCnt="0"/>
      <dgm:spPr/>
    </dgm:pt>
    <dgm:pt modelId="{F13B9643-19B6-440F-8EF8-12BF8FBB0791}" type="pres">
      <dgm:prSet presAssocID="{0C07A0C7-1FFF-4836-B717-A5426D0ADD43}" presName="node" presStyleLbl="node1" presStyleIdx="3" presStyleCnt="7">
        <dgm:presLayoutVars>
          <dgm:bulletEnabled val="1"/>
        </dgm:presLayoutVars>
      </dgm:prSet>
      <dgm:spPr/>
    </dgm:pt>
    <dgm:pt modelId="{CCF19039-3009-43A3-ABA8-BDF13D7EDEA2}" type="pres">
      <dgm:prSet presAssocID="{701865C1-51C7-424D-8298-08BC103BD027}" presName="sibTrans" presStyleCnt="0"/>
      <dgm:spPr/>
    </dgm:pt>
    <dgm:pt modelId="{60203FBD-54A7-41CF-B188-3280C3E23229}" type="pres">
      <dgm:prSet presAssocID="{E8CEB7A5-4622-4A3F-A070-A432C2C56DEE}" presName="node" presStyleLbl="node1" presStyleIdx="4" presStyleCnt="7">
        <dgm:presLayoutVars>
          <dgm:bulletEnabled val="1"/>
        </dgm:presLayoutVars>
      </dgm:prSet>
      <dgm:spPr/>
    </dgm:pt>
    <dgm:pt modelId="{F0968A5E-99A7-40B4-91E1-E4D71A40F84F}" type="pres">
      <dgm:prSet presAssocID="{4815F587-2602-49F5-93FA-B29458AA0845}" presName="sibTrans" presStyleCnt="0"/>
      <dgm:spPr/>
    </dgm:pt>
    <dgm:pt modelId="{A574F74F-00D0-40A8-BBBB-84812B7ECA32}" type="pres">
      <dgm:prSet presAssocID="{9D89BFAC-F354-4B92-B47E-0F7DDEB3B914}" presName="node" presStyleLbl="node1" presStyleIdx="5" presStyleCnt="7">
        <dgm:presLayoutVars>
          <dgm:bulletEnabled val="1"/>
        </dgm:presLayoutVars>
      </dgm:prSet>
      <dgm:spPr/>
    </dgm:pt>
    <dgm:pt modelId="{B0BD04EB-0CEE-46AC-B919-A91F4D9338DA}" type="pres">
      <dgm:prSet presAssocID="{D568663A-7F42-4E6B-8296-E03333227787}" presName="sibTrans" presStyleCnt="0"/>
      <dgm:spPr/>
    </dgm:pt>
    <dgm:pt modelId="{4C2AFC7D-D0BF-48C5-B28F-C06D5EA1F57E}" type="pres">
      <dgm:prSet presAssocID="{4F34137A-B5C5-46BD-B306-AE269181BC00}" presName="node" presStyleLbl="node1" presStyleIdx="6" presStyleCnt="7">
        <dgm:presLayoutVars>
          <dgm:bulletEnabled val="1"/>
        </dgm:presLayoutVars>
      </dgm:prSet>
      <dgm:spPr/>
    </dgm:pt>
  </dgm:ptLst>
  <dgm:cxnLst>
    <dgm:cxn modelId="{50AA3A02-AFC5-4E9E-B060-ACE84AA583EF}" srcId="{E2B3B940-8366-4244-BD45-D86E4B26B66D}" destId="{27100E38-C117-4377-882F-5BBAB8E20AE6}" srcOrd="2" destOrd="0" parTransId="{C65393DF-45AA-4CC5-8623-2B9268A41321}" sibTransId="{4FC79A2F-52EA-4134-A105-993487998282}"/>
    <dgm:cxn modelId="{4361690D-188A-42A9-8B34-10E583CBE364}" srcId="{E2B3B940-8366-4244-BD45-D86E4B26B66D}" destId="{E983FEEF-3ED8-4D78-B500-EE025414FDC2}" srcOrd="1" destOrd="0" parTransId="{F42641D1-9646-4B62-94DA-6255DB2939D3}" sibTransId="{3DB931B7-72F9-43D1-96F9-C0331A39A84D}"/>
    <dgm:cxn modelId="{41D2F112-E8BF-4CE7-9501-5E0C74DB2F4D}" type="presOf" srcId="{E2B3B940-8366-4244-BD45-D86E4B26B66D}" destId="{81F7EBD2-B272-457E-95A9-C2941C076C58}" srcOrd="0" destOrd="0" presId="urn:microsoft.com/office/officeart/2005/8/layout/default"/>
    <dgm:cxn modelId="{3958662A-5588-4776-9C72-65B0ADDA24D3}" type="presOf" srcId="{4F34137A-B5C5-46BD-B306-AE269181BC00}" destId="{4C2AFC7D-D0BF-48C5-B28F-C06D5EA1F57E}" srcOrd="0" destOrd="0" presId="urn:microsoft.com/office/officeart/2005/8/layout/default"/>
    <dgm:cxn modelId="{79A1DA44-7959-4127-9894-F255B2406E20}" type="presOf" srcId="{0C07A0C7-1FFF-4836-B717-A5426D0ADD43}" destId="{F13B9643-19B6-440F-8EF8-12BF8FBB0791}" srcOrd="0" destOrd="0" presId="urn:microsoft.com/office/officeart/2005/8/layout/default"/>
    <dgm:cxn modelId="{C622E353-1AA2-4840-8D7D-177CB8CAC318}" srcId="{E2B3B940-8366-4244-BD45-D86E4B26B66D}" destId="{D83A304D-F527-4274-88CE-9B68A9DF5683}" srcOrd="0" destOrd="0" parTransId="{5AAEF9A6-E385-410F-B55B-CB60AE4E8AF7}" sibTransId="{6E8B9B7E-3FC0-4171-931E-0695C93841AF}"/>
    <dgm:cxn modelId="{6FCF2B77-1E72-47D8-9050-8D6DC8CA4E0C}" srcId="{E2B3B940-8366-4244-BD45-D86E4B26B66D}" destId="{9D89BFAC-F354-4B92-B47E-0F7DDEB3B914}" srcOrd="5" destOrd="0" parTransId="{44613442-B79A-4798-AEDD-7505CAB8B9F8}" sibTransId="{D568663A-7F42-4E6B-8296-E03333227787}"/>
    <dgm:cxn modelId="{1CB13E78-2293-4B51-80B9-B1062245877C}" type="presOf" srcId="{27100E38-C117-4377-882F-5BBAB8E20AE6}" destId="{8EA8479F-318B-4036-91DD-4724CCD1CB61}" srcOrd="0" destOrd="0" presId="urn:microsoft.com/office/officeart/2005/8/layout/default"/>
    <dgm:cxn modelId="{83BF1359-7BFC-4EF2-9055-AA2A4D9DD7D4}" type="presOf" srcId="{D83A304D-F527-4274-88CE-9B68A9DF5683}" destId="{5255D7B6-607E-4E37-BD35-E12E64834233}" srcOrd="0" destOrd="0" presId="urn:microsoft.com/office/officeart/2005/8/layout/default"/>
    <dgm:cxn modelId="{1632657A-9F25-4DF1-8907-7DE6C4D15A26}" type="presOf" srcId="{E983FEEF-3ED8-4D78-B500-EE025414FDC2}" destId="{CAE8A9A4-3FEF-4A03-BE11-8A16171A4CC5}" srcOrd="0" destOrd="0" presId="urn:microsoft.com/office/officeart/2005/8/layout/default"/>
    <dgm:cxn modelId="{53B1FF88-DDC9-46A2-AC6C-79A0BC311B4E}" srcId="{E2B3B940-8366-4244-BD45-D86E4B26B66D}" destId="{4F34137A-B5C5-46BD-B306-AE269181BC00}" srcOrd="6" destOrd="0" parTransId="{644B2D90-FF5B-40C5-AB21-4E5DB2558361}" sibTransId="{1467AC0E-DABF-410A-ADB6-E594B9594D3E}"/>
    <dgm:cxn modelId="{D1F0D58A-75B0-4363-B811-A4CDAFC17411}" srcId="{E2B3B940-8366-4244-BD45-D86E4B26B66D}" destId="{E8CEB7A5-4622-4A3F-A070-A432C2C56DEE}" srcOrd="4" destOrd="0" parTransId="{5411F286-CC16-4C01-8254-227006991D89}" sibTransId="{4815F587-2602-49F5-93FA-B29458AA0845}"/>
    <dgm:cxn modelId="{E2C9B89D-2798-4C9E-A376-F6D99A5C80EC}" type="presOf" srcId="{9D89BFAC-F354-4B92-B47E-0F7DDEB3B914}" destId="{A574F74F-00D0-40A8-BBBB-84812B7ECA32}" srcOrd="0" destOrd="0" presId="urn:microsoft.com/office/officeart/2005/8/layout/default"/>
    <dgm:cxn modelId="{07B88AB5-C3F4-4E50-B8EF-735A1CBBC99D}" type="presOf" srcId="{E8CEB7A5-4622-4A3F-A070-A432C2C56DEE}" destId="{60203FBD-54A7-41CF-B188-3280C3E23229}" srcOrd="0" destOrd="0" presId="urn:microsoft.com/office/officeart/2005/8/layout/default"/>
    <dgm:cxn modelId="{8221CACD-3A7A-4173-ADA3-90D93BC37AF9}" srcId="{E2B3B940-8366-4244-BD45-D86E4B26B66D}" destId="{0C07A0C7-1FFF-4836-B717-A5426D0ADD43}" srcOrd="3" destOrd="0" parTransId="{D15636DF-0BCB-4EF6-9BF6-205E00295FD1}" sibTransId="{701865C1-51C7-424D-8298-08BC103BD027}"/>
    <dgm:cxn modelId="{3B7551B0-3F24-4559-AEB8-A285673FE60A}" type="presParOf" srcId="{81F7EBD2-B272-457E-95A9-C2941C076C58}" destId="{5255D7B6-607E-4E37-BD35-E12E64834233}" srcOrd="0" destOrd="0" presId="urn:microsoft.com/office/officeart/2005/8/layout/default"/>
    <dgm:cxn modelId="{A3745301-0516-4129-884D-98313C12ADCB}" type="presParOf" srcId="{81F7EBD2-B272-457E-95A9-C2941C076C58}" destId="{C5597B3B-3EAF-44CF-9975-6D9E1FDF15B4}" srcOrd="1" destOrd="0" presId="urn:microsoft.com/office/officeart/2005/8/layout/default"/>
    <dgm:cxn modelId="{1A9ED73F-1BDD-42B7-8F9A-61B14CD2CEF7}" type="presParOf" srcId="{81F7EBD2-B272-457E-95A9-C2941C076C58}" destId="{CAE8A9A4-3FEF-4A03-BE11-8A16171A4CC5}" srcOrd="2" destOrd="0" presId="urn:microsoft.com/office/officeart/2005/8/layout/default"/>
    <dgm:cxn modelId="{9D104BD6-201F-4DB2-A630-C064F6E6D75C}" type="presParOf" srcId="{81F7EBD2-B272-457E-95A9-C2941C076C58}" destId="{0F21AEC5-B089-456B-BB09-49CE37CF7CDD}" srcOrd="3" destOrd="0" presId="urn:microsoft.com/office/officeart/2005/8/layout/default"/>
    <dgm:cxn modelId="{E6ABDB97-1287-422B-BC92-61C96254A3C1}" type="presParOf" srcId="{81F7EBD2-B272-457E-95A9-C2941C076C58}" destId="{8EA8479F-318B-4036-91DD-4724CCD1CB61}" srcOrd="4" destOrd="0" presId="urn:microsoft.com/office/officeart/2005/8/layout/default"/>
    <dgm:cxn modelId="{0B05B046-FEDC-4688-BF10-3CE37AAF61A2}" type="presParOf" srcId="{81F7EBD2-B272-457E-95A9-C2941C076C58}" destId="{FE06C7BE-6581-4187-8A60-EFEBE09AB8C2}" srcOrd="5" destOrd="0" presId="urn:microsoft.com/office/officeart/2005/8/layout/default"/>
    <dgm:cxn modelId="{1C7E7084-E06B-4CC1-B550-0839D01BBDA5}" type="presParOf" srcId="{81F7EBD2-B272-457E-95A9-C2941C076C58}" destId="{F13B9643-19B6-440F-8EF8-12BF8FBB0791}" srcOrd="6" destOrd="0" presId="urn:microsoft.com/office/officeart/2005/8/layout/default"/>
    <dgm:cxn modelId="{18FDCA28-EF79-45E7-81AA-A9282B8EFB62}" type="presParOf" srcId="{81F7EBD2-B272-457E-95A9-C2941C076C58}" destId="{CCF19039-3009-43A3-ABA8-BDF13D7EDEA2}" srcOrd="7" destOrd="0" presId="urn:microsoft.com/office/officeart/2005/8/layout/default"/>
    <dgm:cxn modelId="{143D4760-8536-4F2E-B848-85A40F9065D4}" type="presParOf" srcId="{81F7EBD2-B272-457E-95A9-C2941C076C58}" destId="{60203FBD-54A7-41CF-B188-3280C3E23229}" srcOrd="8" destOrd="0" presId="urn:microsoft.com/office/officeart/2005/8/layout/default"/>
    <dgm:cxn modelId="{204DEF9E-B03B-4220-B944-85D63E361A67}" type="presParOf" srcId="{81F7EBD2-B272-457E-95A9-C2941C076C58}" destId="{F0968A5E-99A7-40B4-91E1-E4D71A40F84F}" srcOrd="9" destOrd="0" presId="urn:microsoft.com/office/officeart/2005/8/layout/default"/>
    <dgm:cxn modelId="{889EA605-4314-4D98-8DAF-72ED7D1BA692}" type="presParOf" srcId="{81F7EBD2-B272-457E-95A9-C2941C076C58}" destId="{A574F74F-00D0-40A8-BBBB-84812B7ECA32}" srcOrd="10" destOrd="0" presId="urn:microsoft.com/office/officeart/2005/8/layout/default"/>
    <dgm:cxn modelId="{51F85072-8951-4AE2-BA4B-8532A098ACDB}" type="presParOf" srcId="{81F7EBD2-B272-457E-95A9-C2941C076C58}" destId="{B0BD04EB-0CEE-46AC-B919-A91F4D9338DA}" srcOrd="11" destOrd="0" presId="urn:microsoft.com/office/officeart/2005/8/layout/default"/>
    <dgm:cxn modelId="{EE14BE9E-FD29-4910-9437-1B0A4EFFCE4D}" type="presParOf" srcId="{81F7EBD2-B272-457E-95A9-C2941C076C58}" destId="{4C2AFC7D-D0BF-48C5-B28F-C06D5EA1F57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74CD7A-B305-4879-886D-3D02DB91EA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10D4ED-2F90-47F9-B7EF-C614FBA36C41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1) Simplicity. You can write your Vue app within 5-6 code lines</a:t>
          </a:r>
        </a:p>
      </dgm:t>
    </dgm:pt>
    <dgm:pt modelId="{2A2A64A0-DB99-46E9-B6D6-1D6AE12556DE}" type="parTrans" cxnId="{16B93786-5B45-482D-8156-656C976A4679}">
      <dgm:prSet/>
      <dgm:spPr/>
      <dgm:t>
        <a:bodyPr/>
        <a:lstStyle/>
        <a:p>
          <a:endParaRPr lang="en-US"/>
        </a:p>
      </dgm:t>
    </dgm:pt>
    <dgm:pt modelId="{030C286D-4E7D-4708-997F-2728933C0859}" type="sibTrans" cxnId="{16B93786-5B45-482D-8156-656C976A4679}">
      <dgm:prSet/>
      <dgm:spPr/>
      <dgm:t>
        <a:bodyPr/>
        <a:lstStyle/>
        <a:p>
          <a:endParaRPr lang="en-US"/>
        </a:p>
      </dgm:t>
    </dgm:pt>
    <dgm:pt modelId="{61EDC749-7C97-45C7-B701-16CCE1BB63E3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2) </a:t>
          </a:r>
          <a:r>
            <a:rPr lang="en-US" dirty="0">
              <a:solidFill>
                <a:schemeClr val="tx1"/>
              </a:solidFill>
            </a:rPr>
            <a:t>Component-based architecture</a:t>
          </a:r>
        </a:p>
      </dgm:t>
    </dgm:pt>
    <dgm:pt modelId="{D8573640-DEBC-406C-B160-A6FEB7F340DC}" type="parTrans" cxnId="{E4A0FD30-98BE-451D-A979-73C6A9219D21}">
      <dgm:prSet/>
      <dgm:spPr/>
      <dgm:t>
        <a:bodyPr/>
        <a:lstStyle/>
        <a:p>
          <a:endParaRPr lang="en-US"/>
        </a:p>
      </dgm:t>
    </dgm:pt>
    <dgm:pt modelId="{CC2C6C4F-78A5-4C5A-9F72-FF2E207E779D}" type="sibTrans" cxnId="{E4A0FD30-98BE-451D-A979-73C6A9219D21}">
      <dgm:prSet/>
      <dgm:spPr/>
      <dgm:t>
        <a:bodyPr/>
        <a:lstStyle/>
        <a:p>
          <a:endParaRPr lang="en-US"/>
        </a:p>
      </dgm:t>
    </dgm:pt>
    <dgm:pt modelId="{B9C74D3F-9659-4E2C-BA65-C12190C0C843}" type="pres">
      <dgm:prSet presAssocID="{7474CD7A-B305-4879-886D-3D02DB91EA38}" presName="linear" presStyleCnt="0">
        <dgm:presLayoutVars>
          <dgm:animLvl val="lvl"/>
          <dgm:resizeHandles val="exact"/>
        </dgm:presLayoutVars>
      </dgm:prSet>
      <dgm:spPr/>
    </dgm:pt>
    <dgm:pt modelId="{842E1F31-6C25-43A2-97DB-C3F9041B6599}" type="pres">
      <dgm:prSet presAssocID="{1810D4ED-2F90-47F9-B7EF-C614FBA36C41}" presName="parentText" presStyleLbl="node1" presStyleIdx="0" presStyleCnt="2" custScaleY="60324" custLinFactY="-122207" custLinFactNeighborX="7263" custLinFactNeighborY="-200000">
        <dgm:presLayoutVars>
          <dgm:chMax val="0"/>
          <dgm:bulletEnabled val="1"/>
        </dgm:presLayoutVars>
      </dgm:prSet>
      <dgm:spPr/>
    </dgm:pt>
    <dgm:pt modelId="{1673DC81-3530-4453-96EE-AB696F3E40E4}" type="pres">
      <dgm:prSet presAssocID="{030C286D-4E7D-4708-997F-2728933C0859}" presName="spacer" presStyleCnt="0"/>
      <dgm:spPr/>
    </dgm:pt>
    <dgm:pt modelId="{F7BBD37F-2B30-4F26-B6D1-B4BF98A798DF}" type="pres">
      <dgm:prSet presAssocID="{61EDC749-7C97-45C7-B701-16CCE1BB63E3}" presName="parentText" presStyleLbl="node1" presStyleIdx="1" presStyleCnt="2" custScaleY="66266" custLinFactNeighborY="31471">
        <dgm:presLayoutVars>
          <dgm:chMax val="0"/>
          <dgm:bulletEnabled val="1"/>
        </dgm:presLayoutVars>
      </dgm:prSet>
      <dgm:spPr/>
    </dgm:pt>
  </dgm:ptLst>
  <dgm:cxnLst>
    <dgm:cxn modelId="{406F601F-001B-4101-A8F5-D0B7D2C41A53}" type="presOf" srcId="{7474CD7A-B305-4879-886D-3D02DB91EA38}" destId="{B9C74D3F-9659-4E2C-BA65-C12190C0C843}" srcOrd="0" destOrd="0" presId="urn:microsoft.com/office/officeart/2005/8/layout/vList2"/>
    <dgm:cxn modelId="{E4A0FD30-98BE-451D-A979-73C6A9219D21}" srcId="{7474CD7A-B305-4879-886D-3D02DB91EA38}" destId="{61EDC749-7C97-45C7-B701-16CCE1BB63E3}" srcOrd="1" destOrd="0" parTransId="{D8573640-DEBC-406C-B160-A6FEB7F340DC}" sibTransId="{CC2C6C4F-78A5-4C5A-9F72-FF2E207E779D}"/>
    <dgm:cxn modelId="{EC24C648-CCEC-4265-8852-34626DB71DDA}" type="presOf" srcId="{61EDC749-7C97-45C7-B701-16CCE1BB63E3}" destId="{F7BBD37F-2B30-4F26-B6D1-B4BF98A798DF}" srcOrd="0" destOrd="0" presId="urn:microsoft.com/office/officeart/2005/8/layout/vList2"/>
    <dgm:cxn modelId="{16B93786-5B45-482D-8156-656C976A4679}" srcId="{7474CD7A-B305-4879-886D-3D02DB91EA38}" destId="{1810D4ED-2F90-47F9-B7EF-C614FBA36C41}" srcOrd="0" destOrd="0" parTransId="{2A2A64A0-DB99-46E9-B6D6-1D6AE12556DE}" sibTransId="{030C286D-4E7D-4708-997F-2728933C0859}"/>
    <dgm:cxn modelId="{B1D015D6-5BD9-4DCE-A9D0-BF5CAD789A3B}" type="presOf" srcId="{1810D4ED-2F90-47F9-B7EF-C614FBA36C41}" destId="{842E1F31-6C25-43A2-97DB-C3F9041B6599}" srcOrd="0" destOrd="0" presId="urn:microsoft.com/office/officeart/2005/8/layout/vList2"/>
    <dgm:cxn modelId="{DEB2CAA5-FA5F-49FA-98B1-B78A92DDEDEE}" type="presParOf" srcId="{B9C74D3F-9659-4E2C-BA65-C12190C0C843}" destId="{842E1F31-6C25-43A2-97DB-C3F9041B6599}" srcOrd="0" destOrd="0" presId="urn:microsoft.com/office/officeart/2005/8/layout/vList2"/>
    <dgm:cxn modelId="{5B3FD3A7-0748-472B-97E1-A050A7BA6C29}" type="presParOf" srcId="{B9C74D3F-9659-4E2C-BA65-C12190C0C843}" destId="{1673DC81-3530-4453-96EE-AB696F3E40E4}" srcOrd="1" destOrd="0" presId="urn:microsoft.com/office/officeart/2005/8/layout/vList2"/>
    <dgm:cxn modelId="{79E07FEF-09C4-45E4-8697-493E47C500DC}" type="presParOf" srcId="{B9C74D3F-9659-4E2C-BA65-C12190C0C843}" destId="{F7BBD37F-2B30-4F26-B6D1-B4BF98A798D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74CD7A-B305-4879-886D-3D02DB91EA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810D4ED-2F90-47F9-B7EF-C614FBA36C41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1) Not enough examples on the web</a:t>
          </a:r>
          <a:endParaRPr lang="en-US" dirty="0">
            <a:solidFill>
              <a:schemeClr val="tx1"/>
            </a:solidFill>
          </a:endParaRPr>
        </a:p>
      </dgm:t>
    </dgm:pt>
    <dgm:pt modelId="{2A2A64A0-DB99-46E9-B6D6-1D6AE12556DE}" type="parTrans" cxnId="{16B93786-5B45-482D-8156-656C976A4679}">
      <dgm:prSet/>
      <dgm:spPr/>
      <dgm:t>
        <a:bodyPr/>
        <a:lstStyle/>
        <a:p>
          <a:endParaRPr lang="en-US"/>
        </a:p>
      </dgm:t>
    </dgm:pt>
    <dgm:pt modelId="{030C286D-4E7D-4708-997F-2728933C0859}" type="sibTrans" cxnId="{16B93786-5B45-482D-8156-656C976A4679}">
      <dgm:prSet/>
      <dgm:spPr/>
      <dgm:t>
        <a:bodyPr/>
        <a:lstStyle/>
        <a:p>
          <a:endParaRPr lang="en-US"/>
        </a:p>
      </dgm:t>
    </dgm:pt>
    <dgm:pt modelId="{61EDC749-7C97-45C7-B701-16CCE1BB63E3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2) Not familiar with Node </a:t>
          </a:r>
          <a:r>
            <a:rPr lang="en-GB" dirty="0" err="1">
              <a:solidFill>
                <a:schemeClr val="tx1"/>
              </a:solidFill>
            </a:rPr>
            <a:t>Js</a:t>
          </a:r>
          <a:r>
            <a:rPr lang="en-GB" dirty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D8573640-DEBC-406C-B160-A6FEB7F340DC}" type="parTrans" cxnId="{E4A0FD30-98BE-451D-A979-73C6A9219D21}">
      <dgm:prSet/>
      <dgm:spPr/>
      <dgm:t>
        <a:bodyPr/>
        <a:lstStyle/>
        <a:p>
          <a:endParaRPr lang="en-US"/>
        </a:p>
      </dgm:t>
    </dgm:pt>
    <dgm:pt modelId="{CC2C6C4F-78A5-4C5A-9F72-FF2E207E779D}" type="sibTrans" cxnId="{E4A0FD30-98BE-451D-A979-73C6A9219D21}">
      <dgm:prSet/>
      <dgm:spPr/>
      <dgm:t>
        <a:bodyPr/>
        <a:lstStyle/>
        <a:p>
          <a:endParaRPr lang="en-US"/>
        </a:p>
      </dgm:t>
    </dgm:pt>
    <dgm:pt modelId="{688869CA-2A23-4B70-8FE5-6D1BF21F4087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3) integration of Vue </a:t>
          </a:r>
          <a:r>
            <a:rPr lang="en-GB" dirty="0" err="1">
              <a:solidFill>
                <a:schemeClr val="tx1"/>
              </a:solidFill>
            </a:rPr>
            <a:t>Js</a:t>
          </a:r>
          <a:r>
            <a:rPr lang="en-GB" dirty="0">
              <a:solidFill>
                <a:schemeClr val="tx1"/>
              </a:solidFill>
            </a:rPr>
            <a:t> with Node </a:t>
          </a:r>
          <a:r>
            <a:rPr lang="en-GB" dirty="0" err="1">
              <a:solidFill>
                <a:schemeClr val="tx1"/>
              </a:solidFill>
            </a:rPr>
            <a:t>Js</a:t>
          </a:r>
          <a:endParaRPr lang="en-US" dirty="0">
            <a:solidFill>
              <a:schemeClr val="tx1"/>
            </a:solidFill>
          </a:endParaRPr>
        </a:p>
      </dgm:t>
    </dgm:pt>
    <dgm:pt modelId="{93CCD839-198A-47CF-A9A9-F1E0AB916AF4}" type="parTrans" cxnId="{BD313276-E0F6-4741-8766-AB86597E8540}">
      <dgm:prSet/>
      <dgm:spPr/>
      <dgm:t>
        <a:bodyPr/>
        <a:lstStyle/>
        <a:p>
          <a:endParaRPr lang="en-US"/>
        </a:p>
      </dgm:t>
    </dgm:pt>
    <dgm:pt modelId="{954DB100-B3B8-45B0-8B59-83DE5FBDC48B}" type="sibTrans" cxnId="{BD313276-E0F6-4741-8766-AB86597E8540}">
      <dgm:prSet/>
      <dgm:spPr/>
      <dgm:t>
        <a:bodyPr/>
        <a:lstStyle/>
        <a:p>
          <a:endParaRPr lang="en-US"/>
        </a:p>
      </dgm:t>
    </dgm:pt>
    <dgm:pt modelId="{B9C74D3F-9659-4E2C-BA65-C12190C0C843}" type="pres">
      <dgm:prSet presAssocID="{7474CD7A-B305-4879-886D-3D02DB91EA38}" presName="linear" presStyleCnt="0">
        <dgm:presLayoutVars>
          <dgm:animLvl val="lvl"/>
          <dgm:resizeHandles val="exact"/>
        </dgm:presLayoutVars>
      </dgm:prSet>
      <dgm:spPr/>
    </dgm:pt>
    <dgm:pt modelId="{842E1F31-6C25-43A2-97DB-C3F9041B6599}" type="pres">
      <dgm:prSet presAssocID="{1810D4ED-2F90-47F9-B7EF-C614FBA36C4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673DC81-3530-4453-96EE-AB696F3E40E4}" type="pres">
      <dgm:prSet presAssocID="{030C286D-4E7D-4708-997F-2728933C0859}" presName="spacer" presStyleCnt="0"/>
      <dgm:spPr/>
    </dgm:pt>
    <dgm:pt modelId="{F7BBD37F-2B30-4F26-B6D1-B4BF98A798DF}" type="pres">
      <dgm:prSet presAssocID="{61EDC749-7C97-45C7-B701-16CCE1BB63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F6F3DE-D580-4B68-8AD9-42A781F1DDF1}" type="pres">
      <dgm:prSet presAssocID="{CC2C6C4F-78A5-4C5A-9F72-FF2E207E779D}" presName="spacer" presStyleCnt="0"/>
      <dgm:spPr/>
    </dgm:pt>
    <dgm:pt modelId="{32E0A5C1-AC0A-4354-9D13-478EE9966352}" type="pres">
      <dgm:prSet presAssocID="{688869CA-2A23-4B70-8FE5-6D1BF21F408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06F601F-001B-4101-A8F5-D0B7D2C41A53}" type="presOf" srcId="{7474CD7A-B305-4879-886D-3D02DB91EA38}" destId="{B9C74D3F-9659-4E2C-BA65-C12190C0C843}" srcOrd="0" destOrd="0" presId="urn:microsoft.com/office/officeart/2005/8/layout/vList2"/>
    <dgm:cxn modelId="{E4A0FD30-98BE-451D-A979-73C6A9219D21}" srcId="{7474CD7A-B305-4879-886D-3D02DB91EA38}" destId="{61EDC749-7C97-45C7-B701-16CCE1BB63E3}" srcOrd="1" destOrd="0" parTransId="{D8573640-DEBC-406C-B160-A6FEB7F340DC}" sibTransId="{CC2C6C4F-78A5-4C5A-9F72-FF2E207E779D}"/>
    <dgm:cxn modelId="{EC24C648-CCEC-4265-8852-34626DB71DDA}" type="presOf" srcId="{61EDC749-7C97-45C7-B701-16CCE1BB63E3}" destId="{F7BBD37F-2B30-4F26-B6D1-B4BF98A798DF}" srcOrd="0" destOrd="0" presId="urn:microsoft.com/office/officeart/2005/8/layout/vList2"/>
    <dgm:cxn modelId="{BD313276-E0F6-4741-8766-AB86597E8540}" srcId="{7474CD7A-B305-4879-886D-3D02DB91EA38}" destId="{688869CA-2A23-4B70-8FE5-6D1BF21F4087}" srcOrd="2" destOrd="0" parTransId="{93CCD839-198A-47CF-A9A9-F1E0AB916AF4}" sibTransId="{954DB100-B3B8-45B0-8B59-83DE5FBDC48B}"/>
    <dgm:cxn modelId="{16B93786-5B45-482D-8156-656C976A4679}" srcId="{7474CD7A-B305-4879-886D-3D02DB91EA38}" destId="{1810D4ED-2F90-47F9-B7EF-C614FBA36C41}" srcOrd="0" destOrd="0" parTransId="{2A2A64A0-DB99-46E9-B6D6-1D6AE12556DE}" sibTransId="{030C286D-4E7D-4708-997F-2728933C0859}"/>
    <dgm:cxn modelId="{4FF65CAB-C4C5-4249-A28F-B98FE7E947D8}" type="presOf" srcId="{688869CA-2A23-4B70-8FE5-6D1BF21F4087}" destId="{32E0A5C1-AC0A-4354-9D13-478EE9966352}" srcOrd="0" destOrd="0" presId="urn:microsoft.com/office/officeart/2005/8/layout/vList2"/>
    <dgm:cxn modelId="{B1D015D6-5BD9-4DCE-A9D0-BF5CAD789A3B}" type="presOf" srcId="{1810D4ED-2F90-47F9-B7EF-C614FBA36C41}" destId="{842E1F31-6C25-43A2-97DB-C3F9041B6599}" srcOrd="0" destOrd="0" presId="urn:microsoft.com/office/officeart/2005/8/layout/vList2"/>
    <dgm:cxn modelId="{DEB2CAA5-FA5F-49FA-98B1-B78A92DDEDEE}" type="presParOf" srcId="{B9C74D3F-9659-4E2C-BA65-C12190C0C843}" destId="{842E1F31-6C25-43A2-97DB-C3F9041B6599}" srcOrd="0" destOrd="0" presId="urn:microsoft.com/office/officeart/2005/8/layout/vList2"/>
    <dgm:cxn modelId="{5B3FD3A7-0748-472B-97E1-A050A7BA6C29}" type="presParOf" srcId="{B9C74D3F-9659-4E2C-BA65-C12190C0C843}" destId="{1673DC81-3530-4453-96EE-AB696F3E40E4}" srcOrd="1" destOrd="0" presId="urn:microsoft.com/office/officeart/2005/8/layout/vList2"/>
    <dgm:cxn modelId="{79E07FEF-09C4-45E4-8697-493E47C500DC}" type="presParOf" srcId="{B9C74D3F-9659-4E2C-BA65-C12190C0C843}" destId="{F7BBD37F-2B30-4F26-B6D1-B4BF98A798DF}" srcOrd="2" destOrd="0" presId="urn:microsoft.com/office/officeart/2005/8/layout/vList2"/>
    <dgm:cxn modelId="{07551224-98E4-4296-AFBB-B3DEAC44D26E}" type="presParOf" srcId="{B9C74D3F-9659-4E2C-BA65-C12190C0C843}" destId="{45F6F3DE-D580-4B68-8AD9-42A781F1DDF1}" srcOrd="3" destOrd="0" presId="urn:microsoft.com/office/officeart/2005/8/layout/vList2"/>
    <dgm:cxn modelId="{5AA3E9A3-4511-4E9E-8229-1CBCACB19DE5}" type="presParOf" srcId="{B9C74D3F-9659-4E2C-BA65-C12190C0C843}" destId="{32E0A5C1-AC0A-4354-9D13-478EE99663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4E893B-0376-48B0-AD5D-EE4207AD707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D87F0B-AE50-47C2-AE3A-7796D0447BEC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1) Easy to understand for beginners </a:t>
          </a:r>
          <a:endParaRPr lang="en-US" dirty="0">
            <a:solidFill>
              <a:schemeClr val="tx1"/>
            </a:solidFill>
          </a:endParaRPr>
        </a:p>
      </dgm:t>
    </dgm:pt>
    <dgm:pt modelId="{4E6F9708-5377-4758-AE00-AF36B6F06965}" type="parTrans" cxnId="{031E863B-965F-4C77-A37C-EEA40516342A}">
      <dgm:prSet/>
      <dgm:spPr/>
      <dgm:t>
        <a:bodyPr/>
        <a:lstStyle/>
        <a:p>
          <a:endParaRPr lang="en-US"/>
        </a:p>
      </dgm:t>
    </dgm:pt>
    <dgm:pt modelId="{BA50CD6F-F031-4CA8-B9F5-780684EA0934}" type="sibTrans" cxnId="{031E863B-965F-4C77-A37C-EEA40516342A}">
      <dgm:prSet/>
      <dgm:spPr/>
      <dgm:t>
        <a:bodyPr/>
        <a:lstStyle/>
        <a:p>
          <a:endParaRPr lang="en-US"/>
        </a:p>
      </dgm:t>
    </dgm:pt>
    <dgm:pt modelId="{8D6E5644-DA88-40CE-8C85-72244D41F303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2) Easy connection from Vue </a:t>
          </a:r>
          <a:r>
            <a:rPr lang="en-GB" dirty="0" err="1">
              <a:solidFill>
                <a:schemeClr val="tx1"/>
              </a:solidFill>
            </a:rPr>
            <a:t>Js</a:t>
          </a:r>
          <a:r>
            <a:rPr lang="en-GB" dirty="0">
              <a:solidFill>
                <a:schemeClr val="tx1"/>
              </a:solidFill>
            </a:rPr>
            <a:t> to the backend using </a:t>
          </a:r>
          <a:r>
            <a:rPr lang="en-GB" dirty="0" err="1">
              <a:solidFill>
                <a:schemeClr val="tx1"/>
              </a:solidFill>
            </a:rPr>
            <a:t>Axios</a:t>
          </a:r>
          <a:endParaRPr lang="en-US" dirty="0">
            <a:solidFill>
              <a:schemeClr val="tx1"/>
            </a:solidFill>
          </a:endParaRPr>
        </a:p>
      </dgm:t>
    </dgm:pt>
    <dgm:pt modelId="{DEA733CB-0E43-4988-A991-1903AE444374}" type="parTrans" cxnId="{F07C3CFD-9B4F-4C89-9396-2CCD7D307F8B}">
      <dgm:prSet/>
      <dgm:spPr/>
      <dgm:t>
        <a:bodyPr/>
        <a:lstStyle/>
        <a:p>
          <a:endParaRPr lang="en-US"/>
        </a:p>
      </dgm:t>
    </dgm:pt>
    <dgm:pt modelId="{06B0A435-7854-4997-B5D0-69F5113108BA}" type="sibTrans" cxnId="{F07C3CFD-9B4F-4C89-9396-2CCD7D307F8B}">
      <dgm:prSet/>
      <dgm:spPr/>
      <dgm:t>
        <a:bodyPr/>
        <a:lstStyle/>
        <a:p>
          <a:endParaRPr lang="en-US"/>
        </a:p>
      </dgm:t>
    </dgm:pt>
    <dgm:pt modelId="{BB31FB41-1FD5-4167-A3DE-8108C984715F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3)Easy front end </a:t>
          </a:r>
          <a:r>
            <a:rPr lang="en-GB">
              <a:solidFill>
                <a:schemeClr val="tx1"/>
              </a:solidFill>
            </a:rPr>
            <a:t>framework for developers </a:t>
          </a:r>
          <a:endParaRPr lang="en-US" dirty="0">
            <a:solidFill>
              <a:schemeClr val="tx1"/>
            </a:solidFill>
          </a:endParaRPr>
        </a:p>
      </dgm:t>
    </dgm:pt>
    <dgm:pt modelId="{09967478-0576-4B00-A91B-05CC9920A270}" type="parTrans" cxnId="{4D67D083-861A-408E-93A9-FEAC6DD758FB}">
      <dgm:prSet/>
      <dgm:spPr/>
      <dgm:t>
        <a:bodyPr/>
        <a:lstStyle/>
        <a:p>
          <a:endParaRPr lang="en-US"/>
        </a:p>
      </dgm:t>
    </dgm:pt>
    <dgm:pt modelId="{FBDF8EF3-03DB-48D1-B9BC-9B18D83F203A}" type="sibTrans" cxnId="{4D67D083-861A-408E-93A9-FEAC6DD758FB}">
      <dgm:prSet/>
      <dgm:spPr/>
      <dgm:t>
        <a:bodyPr/>
        <a:lstStyle/>
        <a:p>
          <a:endParaRPr lang="en-US"/>
        </a:p>
      </dgm:t>
    </dgm:pt>
    <dgm:pt modelId="{FF6524E1-2E4F-48B9-9743-A534BD3A5011}" type="pres">
      <dgm:prSet presAssocID="{D24E893B-0376-48B0-AD5D-EE4207AD707B}" presName="linear" presStyleCnt="0">
        <dgm:presLayoutVars>
          <dgm:animLvl val="lvl"/>
          <dgm:resizeHandles val="exact"/>
        </dgm:presLayoutVars>
      </dgm:prSet>
      <dgm:spPr/>
    </dgm:pt>
    <dgm:pt modelId="{38DBFA7A-59BC-4035-9567-D2C953AF76F1}" type="pres">
      <dgm:prSet presAssocID="{D1D87F0B-AE50-47C2-AE3A-7796D0447B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BA81081-8B78-4F1B-AC17-B18CA119ECFB}" type="pres">
      <dgm:prSet presAssocID="{BA50CD6F-F031-4CA8-B9F5-780684EA0934}" presName="spacer" presStyleCnt="0"/>
      <dgm:spPr/>
    </dgm:pt>
    <dgm:pt modelId="{E33BF9A1-6C95-4532-B712-E58161FAA04A}" type="pres">
      <dgm:prSet presAssocID="{8D6E5644-DA88-40CE-8C85-72244D41F30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9C7536D-A701-4898-A431-E3E2FDE5E8BB}" type="pres">
      <dgm:prSet presAssocID="{06B0A435-7854-4997-B5D0-69F5113108BA}" presName="spacer" presStyleCnt="0"/>
      <dgm:spPr/>
    </dgm:pt>
    <dgm:pt modelId="{AD5376E3-398D-4950-9664-C298EFBA0FF2}" type="pres">
      <dgm:prSet presAssocID="{BB31FB41-1FD5-4167-A3DE-8108C984715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7808228-FECF-4F5C-8419-C65E3ADE84D5}" type="presOf" srcId="{BB31FB41-1FD5-4167-A3DE-8108C984715F}" destId="{AD5376E3-398D-4950-9664-C298EFBA0FF2}" srcOrd="0" destOrd="0" presId="urn:microsoft.com/office/officeart/2005/8/layout/vList2"/>
    <dgm:cxn modelId="{031E863B-965F-4C77-A37C-EEA40516342A}" srcId="{D24E893B-0376-48B0-AD5D-EE4207AD707B}" destId="{D1D87F0B-AE50-47C2-AE3A-7796D0447BEC}" srcOrd="0" destOrd="0" parTransId="{4E6F9708-5377-4758-AE00-AF36B6F06965}" sibTransId="{BA50CD6F-F031-4CA8-B9F5-780684EA0934}"/>
    <dgm:cxn modelId="{13920068-B16B-4900-9340-E7B4FBC660B5}" type="presOf" srcId="{D24E893B-0376-48B0-AD5D-EE4207AD707B}" destId="{FF6524E1-2E4F-48B9-9743-A534BD3A5011}" srcOrd="0" destOrd="0" presId="urn:microsoft.com/office/officeart/2005/8/layout/vList2"/>
    <dgm:cxn modelId="{06D2E94F-7894-4DB4-8840-5BC2715746E0}" type="presOf" srcId="{8D6E5644-DA88-40CE-8C85-72244D41F303}" destId="{E33BF9A1-6C95-4532-B712-E58161FAA04A}" srcOrd="0" destOrd="0" presId="urn:microsoft.com/office/officeart/2005/8/layout/vList2"/>
    <dgm:cxn modelId="{4D67D083-861A-408E-93A9-FEAC6DD758FB}" srcId="{D24E893B-0376-48B0-AD5D-EE4207AD707B}" destId="{BB31FB41-1FD5-4167-A3DE-8108C984715F}" srcOrd="2" destOrd="0" parTransId="{09967478-0576-4B00-A91B-05CC9920A270}" sibTransId="{FBDF8EF3-03DB-48D1-B9BC-9B18D83F203A}"/>
    <dgm:cxn modelId="{296FD2E4-5615-4857-BD75-861EBED59D88}" type="presOf" srcId="{D1D87F0B-AE50-47C2-AE3A-7796D0447BEC}" destId="{38DBFA7A-59BC-4035-9567-D2C953AF76F1}" srcOrd="0" destOrd="0" presId="urn:microsoft.com/office/officeart/2005/8/layout/vList2"/>
    <dgm:cxn modelId="{F07C3CFD-9B4F-4C89-9396-2CCD7D307F8B}" srcId="{D24E893B-0376-48B0-AD5D-EE4207AD707B}" destId="{8D6E5644-DA88-40CE-8C85-72244D41F303}" srcOrd="1" destOrd="0" parTransId="{DEA733CB-0E43-4988-A991-1903AE444374}" sibTransId="{06B0A435-7854-4997-B5D0-69F5113108BA}"/>
    <dgm:cxn modelId="{248EF3F1-B05F-43D4-A36D-3A4A087061B7}" type="presParOf" srcId="{FF6524E1-2E4F-48B9-9743-A534BD3A5011}" destId="{38DBFA7A-59BC-4035-9567-D2C953AF76F1}" srcOrd="0" destOrd="0" presId="urn:microsoft.com/office/officeart/2005/8/layout/vList2"/>
    <dgm:cxn modelId="{9065BD4A-E180-4B81-9D97-A1BE10A71F26}" type="presParOf" srcId="{FF6524E1-2E4F-48B9-9743-A534BD3A5011}" destId="{8BA81081-8B78-4F1B-AC17-B18CA119ECFB}" srcOrd="1" destOrd="0" presId="urn:microsoft.com/office/officeart/2005/8/layout/vList2"/>
    <dgm:cxn modelId="{6D3B317F-AF0A-494C-90ED-282FB8881082}" type="presParOf" srcId="{FF6524E1-2E4F-48B9-9743-A534BD3A5011}" destId="{E33BF9A1-6C95-4532-B712-E58161FAA04A}" srcOrd="2" destOrd="0" presId="urn:microsoft.com/office/officeart/2005/8/layout/vList2"/>
    <dgm:cxn modelId="{8A982013-9BA4-4F24-A286-738438EE8987}" type="presParOf" srcId="{FF6524E1-2E4F-48B9-9743-A534BD3A5011}" destId="{C9C7536D-A701-4898-A431-E3E2FDE5E8BB}" srcOrd="3" destOrd="0" presId="urn:microsoft.com/office/officeart/2005/8/layout/vList2"/>
    <dgm:cxn modelId="{5B4EFC30-1F96-4C03-A0FF-1A2D13881DEF}" type="presParOf" srcId="{FF6524E1-2E4F-48B9-9743-A534BD3A5011}" destId="{AD5376E3-398D-4950-9664-C298EFBA0FF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1AD09-9029-4CEE-AAD5-07F68113F909}">
      <dsp:nvSpPr>
        <dsp:cNvPr id="0" name=""/>
        <dsp:cNvSpPr/>
      </dsp:nvSpPr>
      <dsp:spPr>
        <a:xfrm>
          <a:off x="0" y="227529"/>
          <a:ext cx="6815992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0" i="0" kern="1200" dirty="0">
              <a:solidFill>
                <a:schemeClr val="tx1">
                  <a:lumMod val="95000"/>
                  <a:lumOff val="5000"/>
                </a:schemeClr>
              </a:solidFill>
            </a:rPr>
            <a:t>Open-source model-view Front-End framework of JavaScript for building user Interfaces.</a:t>
          </a:r>
          <a:endParaRPr lang="en-US" sz="27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52431" y="279960"/>
        <a:ext cx="6711130" cy="969198"/>
      </dsp:txXfrm>
    </dsp:sp>
    <dsp:sp modelId="{17E7E9C5-F0A7-4D7D-AE10-085229EF7C1C}">
      <dsp:nvSpPr>
        <dsp:cNvPr id="0" name=""/>
        <dsp:cNvSpPr/>
      </dsp:nvSpPr>
      <dsp:spPr>
        <a:xfrm>
          <a:off x="0" y="1379349"/>
          <a:ext cx="6815992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0" i="0" kern="1200">
              <a:solidFill>
                <a:schemeClr val="tx1">
                  <a:lumMod val="95000"/>
                  <a:lumOff val="5000"/>
                </a:schemeClr>
              </a:solidFill>
            </a:rPr>
            <a:t>Released on February 2014 by Evan You a worker at Google.</a:t>
          </a:r>
          <a:endParaRPr lang="en-US" sz="2700" kern="120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52431" y="1431780"/>
        <a:ext cx="6711130" cy="969198"/>
      </dsp:txXfrm>
    </dsp:sp>
    <dsp:sp modelId="{B1BEEE5B-BB55-4A5F-B51E-464A1599C732}">
      <dsp:nvSpPr>
        <dsp:cNvPr id="0" name=""/>
        <dsp:cNvSpPr/>
      </dsp:nvSpPr>
      <dsp:spPr>
        <a:xfrm>
          <a:off x="0" y="2531169"/>
          <a:ext cx="6815992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>
              <a:solidFill>
                <a:schemeClr val="tx1">
                  <a:lumMod val="95000"/>
                  <a:lumOff val="5000"/>
                </a:schemeClr>
              </a:solidFill>
            </a:rPr>
            <a:t>Written in TypeScript</a:t>
          </a:r>
          <a:endParaRPr lang="en-US" sz="2700" kern="120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52431" y="2583600"/>
        <a:ext cx="6711130" cy="969198"/>
      </dsp:txXfrm>
    </dsp:sp>
    <dsp:sp modelId="{06F3D5CF-774E-455A-95D9-ECA6D853E5D6}">
      <dsp:nvSpPr>
        <dsp:cNvPr id="0" name=""/>
        <dsp:cNvSpPr/>
      </dsp:nvSpPr>
      <dsp:spPr>
        <a:xfrm>
          <a:off x="0" y="3682989"/>
          <a:ext cx="6815992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>
              <a:solidFill>
                <a:schemeClr val="tx1">
                  <a:lumMod val="95000"/>
                  <a:lumOff val="5000"/>
                </a:schemeClr>
              </a:solidFill>
            </a:rPr>
            <a:t>Platforms to write &amp; run Vue </a:t>
          </a:r>
          <a:r>
            <a:rPr lang="en-GB" sz="2700" kern="1200" dirty="0" err="1">
              <a:solidFill>
                <a:schemeClr val="tx1">
                  <a:lumMod val="95000"/>
                  <a:lumOff val="5000"/>
                </a:schemeClr>
              </a:solidFill>
            </a:rPr>
            <a:t>Js</a:t>
          </a:r>
          <a:r>
            <a:rPr lang="en-GB" sz="2700" kern="1200" dirty="0">
              <a:solidFill>
                <a:schemeClr val="tx1">
                  <a:lumMod val="95000"/>
                  <a:lumOff val="5000"/>
                </a:schemeClr>
              </a:solidFill>
            </a:rPr>
            <a:t> are Sublime Text, Visual Studio and Atom</a:t>
          </a:r>
          <a:endParaRPr lang="en-US" sz="27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52431" y="3735420"/>
        <a:ext cx="6711130" cy="969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5D7B6-607E-4E37-BD35-E12E64834233}">
      <dsp:nvSpPr>
        <dsp:cNvPr id="0" name=""/>
        <dsp:cNvSpPr/>
      </dsp:nvSpPr>
      <dsp:spPr>
        <a:xfrm>
          <a:off x="3150" y="175006"/>
          <a:ext cx="2499400" cy="14996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 dirty="0">
              <a:solidFill>
                <a:schemeClr val="tx1"/>
              </a:solidFill>
            </a:rPr>
            <a:t>React </a:t>
          </a:r>
          <a:r>
            <a:rPr lang="en-GB" sz="2600" b="0" i="0" kern="1200" dirty="0" err="1">
              <a:solidFill>
                <a:schemeClr val="tx1"/>
              </a:solidFill>
            </a:rPr>
            <a:t>Js</a:t>
          </a:r>
          <a:r>
            <a:rPr lang="en-GB" sz="2600" b="0" i="0" kern="1200" dirty="0">
              <a:solidFill>
                <a:schemeClr val="tx1"/>
              </a:solidFill>
            </a:rPr>
            <a:t> (MVC)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3150" y="175006"/>
        <a:ext cx="2499400" cy="1499640"/>
      </dsp:txXfrm>
    </dsp:sp>
    <dsp:sp modelId="{CAE8A9A4-3FEF-4A03-BE11-8A16171A4CC5}">
      <dsp:nvSpPr>
        <dsp:cNvPr id="0" name=""/>
        <dsp:cNvSpPr/>
      </dsp:nvSpPr>
      <dsp:spPr>
        <a:xfrm>
          <a:off x="2752491" y="175006"/>
          <a:ext cx="2499400" cy="1499640"/>
        </a:xfrm>
        <a:prstGeom prst="rect">
          <a:avLst/>
        </a:prstGeom>
        <a:solidFill>
          <a:schemeClr val="accent2">
            <a:hueOff val="-254133"/>
            <a:satOff val="-110"/>
            <a:lumOff val="-23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 dirty="0" err="1">
              <a:solidFill>
                <a:schemeClr val="tx1"/>
              </a:solidFill>
            </a:rPr>
            <a:t>jQueryBootstrap</a:t>
          </a:r>
          <a:r>
            <a:rPr lang="en-GB" sz="2600" b="0" i="0" kern="1200" dirty="0">
              <a:solidFill>
                <a:schemeClr val="tx1"/>
              </a:solidFill>
            </a:rPr>
            <a:t>. ...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2752491" y="175006"/>
        <a:ext cx="2499400" cy="1499640"/>
      </dsp:txXfrm>
    </dsp:sp>
    <dsp:sp modelId="{8EA8479F-318B-4036-91DD-4724CCD1CB61}">
      <dsp:nvSpPr>
        <dsp:cNvPr id="0" name=""/>
        <dsp:cNvSpPr/>
      </dsp:nvSpPr>
      <dsp:spPr>
        <a:xfrm>
          <a:off x="5501832" y="175006"/>
          <a:ext cx="2499400" cy="1499640"/>
        </a:xfrm>
        <a:prstGeom prst="rect">
          <a:avLst/>
        </a:prstGeom>
        <a:solidFill>
          <a:schemeClr val="accent2">
            <a:hueOff val="-508265"/>
            <a:satOff val="-221"/>
            <a:lumOff val="-46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 dirty="0">
              <a:solidFill>
                <a:schemeClr val="tx1"/>
              </a:solidFill>
            </a:rPr>
            <a:t>Angular</a:t>
          </a:r>
          <a:r>
            <a:rPr lang="en-GB" sz="2600" b="0" i="0" kern="1200" dirty="0"/>
            <a:t> </a:t>
          </a:r>
          <a:r>
            <a:rPr lang="en-GB" sz="2600" b="0" i="0" kern="1200" dirty="0">
              <a:solidFill>
                <a:schemeClr val="tx1"/>
              </a:solidFill>
            </a:rPr>
            <a:t>2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5501832" y="175006"/>
        <a:ext cx="2499400" cy="1499640"/>
      </dsp:txXfrm>
    </dsp:sp>
    <dsp:sp modelId="{F13B9643-19B6-440F-8EF8-12BF8FBB0791}">
      <dsp:nvSpPr>
        <dsp:cNvPr id="0" name=""/>
        <dsp:cNvSpPr/>
      </dsp:nvSpPr>
      <dsp:spPr>
        <a:xfrm>
          <a:off x="8251173" y="175006"/>
          <a:ext cx="2499400" cy="1499640"/>
        </a:xfrm>
        <a:prstGeom prst="rect">
          <a:avLst/>
        </a:prstGeom>
        <a:solidFill>
          <a:schemeClr val="accent2">
            <a:hueOff val="-762398"/>
            <a:satOff val="-331"/>
            <a:lumOff val="-6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 dirty="0">
              <a:solidFill>
                <a:schemeClr val="tx1"/>
              </a:solidFill>
            </a:rPr>
            <a:t>AngularJS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8251173" y="175006"/>
        <a:ext cx="2499400" cy="1499640"/>
      </dsp:txXfrm>
    </dsp:sp>
    <dsp:sp modelId="{60203FBD-54A7-41CF-B188-3280C3E23229}">
      <dsp:nvSpPr>
        <dsp:cNvPr id="0" name=""/>
        <dsp:cNvSpPr/>
      </dsp:nvSpPr>
      <dsp:spPr>
        <a:xfrm>
          <a:off x="1377821" y="1924587"/>
          <a:ext cx="2499400" cy="1499640"/>
        </a:xfrm>
        <a:prstGeom prst="rect">
          <a:avLst/>
        </a:prstGeom>
        <a:solidFill>
          <a:schemeClr val="accent2">
            <a:hueOff val="-1016531"/>
            <a:satOff val="-441"/>
            <a:lumOff val="-92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 dirty="0">
              <a:solidFill>
                <a:schemeClr val="tx1"/>
              </a:solidFill>
            </a:rPr>
            <a:t>Svelte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1377821" y="1924587"/>
        <a:ext cx="2499400" cy="1499640"/>
      </dsp:txXfrm>
    </dsp:sp>
    <dsp:sp modelId="{A574F74F-00D0-40A8-BBBB-84812B7ECA32}">
      <dsp:nvSpPr>
        <dsp:cNvPr id="0" name=""/>
        <dsp:cNvSpPr/>
      </dsp:nvSpPr>
      <dsp:spPr>
        <a:xfrm>
          <a:off x="4127162" y="1924587"/>
          <a:ext cx="2499400" cy="1499640"/>
        </a:xfrm>
        <a:prstGeom prst="rect">
          <a:avLst/>
        </a:prstGeom>
        <a:solidFill>
          <a:schemeClr val="accent2">
            <a:hueOff val="-1270663"/>
            <a:satOff val="-552"/>
            <a:lumOff val="-116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 dirty="0">
              <a:solidFill>
                <a:schemeClr val="tx1"/>
              </a:solidFill>
            </a:rPr>
            <a:t>jQuery UI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4127162" y="1924587"/>
        <a:ext cx="2499400" cy="1499640"/>
      </dsp:txXfrm>
    </dsp:sp>
    <dsp:sp modelId="{4C2AFC7D-D0BF-48C5-B28F-C06D5EA1F57E}">
      <dsp:nvSpPr>
        <dsp:cNvPr id="0" name=""/>
        <dsp:cNvSpPr/>
      </dsp:nvSpPr>
      <dsp:spPr>
        <a:xfrm>
          <a:off x="6876503" y="1924587"/>
          <a:ext cx="2499400" cy="1499640"/>
        </a:xfrm>
        <a:prstGeom prst="rect">
          <a:avLst/>
        </a:prstGeom>
        <a:solidFill>
          <a:schemeClr val="accent2">
            <a:hueOff val="-1524796"/>
            <a:satOff val="-662"/>
            <a:lumOff val="-1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 dirty="0">
              <a:solidFill>
                <a:schemeClr val="tx1"/>
              </a:solidFill>
            </a:rPr>
            <a:t>Backbone.js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6876503" y="1924587"/>
        <a:ext cx="2499400" cy="1499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E1F31-6C25-43A2-97DB-C3F9041B6599}">
      <dsp:nvSpPr>
        <dsp:cNvPr id="0" name=""/>
        <dsp:cNvSpPr/>
      </dsp:nvSpPr>
      <dsp:spPr>
        <a:xfrm>
          <a:off x="0" y="0"/>
          <a:ext cx="10753725" cy="1247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1) Simplicity. You can write your Vue app within 5-6 code lines</a:t>
          </a:r>
        </a:p>
      </dsp:txBody>
      <dsp:txXfrm>
        <a:off x="60914" y="60914"/>
        <a:ext cx="10631897" cy="1126010"/>
      </dsp:txXfrm>
    </dsp:sp>
    <dsp:sp modelId="{F7BBD37F-2B30-4F26-B6D1-B4BF98A798DF}">
      <dsp:nvSpPr>
        <dsp:cNvPr id="0" name=""/>
        <dsp:cNvSpPr/>
      </dsp:nvSpPr>
      <dsp:spPr>
        <a:xfrm>
          <a:off x="0" y="1424654"/>
          <a:ext cx="10753725" cy="13707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>
              <a:solidFill>
                <a:schemeClr val="tx1"/>
              </a:solidFill>
            </a:rPr>
            <a:t>2) </a:t>
          </a:r>
          <a:r>
            <a:rPr lang="en-US" sz="3300" kern="1200" dirty="0">
              <a:solidFill>
                <a:schemeClr val="tx1"/>
              </a:solidFill>
            </a:rPr>
            <a:t>Component-based architecture</a:t>
          </a:r>
        </a:p>
      </dsp:txBody>
      <dsp:txXfrm>
        <a:off x="66915" y="1491569"/>
        <a:ext cx="10619895" cy="12369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E1F31-6C25-43A2-97DB-C3F9041B6599}">
      <dsp:nvSpPr>
        <dsp:cNvPr id="0" name=""/>
        <dsp:cNvSpPr/>
      </dsp:nvSpPr>
      <dsp:spPr>
        <a:xfrm>
          <a:off x="0" y="12171"/>
          <a:ext cx="10753725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>
              <a:solidFill>
                <a:schemeClr val="tx1"/>
              </a:solidFill>
            </a:rPr>
            <a:t>1) Not enough examples on the web</a:t>
          </a:r>
          <a:endParaRPr lang="en-US" sz="4600" kern="1200" dirty="0">
            <a:solidFill>
              <a:schemeClr val="tx1"/>
            </a:solidFill>
          </a:endParaRPr>
        </a:p>
      </dsp:txBody>
      <dsp:txXfrm>
        <a:off x="53859" y="66030"/>
        <a:ext cx="10646007" cy="995592"/>
      </dsp:txXfrm>
    </dsp:sp>
    <dsp:sp modelId="{F7BBD37F-2B30-4F26-B6D1-B4BF98A798DF}">
      <dsp:nvSpPr>
        <dsp:cNvPr id="0" name=""/>
        <dsp:cNvSpPr/>
      </dsp:nvSpPr>
      <dsp:spPr>
        <a:xfrm>
          <a:off x="0" y="1247961"/>
          <a:ext cx="10753725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>
              <a:solidFill>
                <a:schemeClr val="tx1"/>
              </a:solidFill>
            </a:rPr>
            <a:t>2) Not familiar with Node </a:t>
          </a:r>
          <a:r>
            <a:rPr lang="en-GB" sz="4600" kern="1200" dirty="0" err="1">
              <a:solidFill>
                <a:schemeClr val="tx1"/>
              </a:solidFill>
            </a:rPr>
            <a:t>Js</a:t>
          </a:r>
          <a:r>
            <a:rPr lang="en-GB" sz="4600" kern="1200" dirty="0">
              <a:solidFill>
                <a:schemeClr val="tx1"/>
              </a:solidFill>
            </a:rPr>
            <a:t> </a:t>
          </a:r>
          <a:endParaRPr lang="en-US" sz="4600" kern="1200" dirty="0">
            <a:solidFill>
              <a:schemeClr val="tx1"/>
            </a:solidFill>
          </a:endParaRPr>
        </a:p>
      </dsp:txBody>
      <dsp:txXfrm>
        <a:off x="53859" y="1301820"/>
        <a:ext cx="10646007" cy="995592"/>
      </dsp:txXfrm>
    </dsp:sp>
    <dsp:sp modelId="{32E0A5C1-AC0A-4354-9D13-478EE9966352}">
      <dsp:nvSpPr>
        <dsp:cNvPr id="0" name=""/>
        <dsp:cNvSpPr/>
      </dsp:nvSpPr>
      <dsp:spPr>
        <a:xfrm>
          <a:off x="0" y="2483751"/>
          <a:ext cx="10753725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>
              <a:solidFill>
                <a:schemeClr val="tx1"/>
              </a:solidFill>
            </a:rPr>
            <a:t>3) integration of Vue </a:t>
          </a:r>
          <a:r>
            <a:rPr lang="en-GB" sz="4600" kern="1200" dirty="0" err="1">
              <a:solidFill>
                <a:schemeClr val="tx1"/>
              </a:solidFill>
            </a:rPr>
            <a:t>Js</a:t>
          </a:r>
          <a:r>
            <a:rPr lang="en-GB" sz="4600" kern="1200" dirty="0">
              <a:solidFill>
                <a:schemeClr val="tx1"/>
              </a:solidFill>
            </a:rPr>
            <a:t> with Node </a:t>
          </a:r>
          <a:r>
            <a:rPr lang="en-GB" sz="4600" kern="1200" dirty="0" err="1">
              <a:solidFill>
                <a:schemeClr val="tx1"/>
              </a:solidFill>
            </a:rPr>
            <a:t>Js</a:t>
          </a:r>
          <a:endParaRPr lang="en-US" sz="4600" kern="1200" dirty="0">
            <a:solidFill>
              <a:schemeClr val="tx1"/>
            </a:solidFill>
          </a:endParaRPr>
        </a:p>
      </dsp:txBody>
      <dsp:txXfrm>
        <a:off x="53859" y="2537610"/>
        <a:ext cx="10646007" cy="9955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BFA7A-59BC-4035-9567-D2C953AF76F1}">
      <dsp:nvSpPr>
        <dsp:cNvPr id="0" name=""/>
        <dsp:cNvSpPr/>
      </dsp:nvSpPr>
      <dsp:spPr>
        <a:xfrm>
          <a:off x="0" y="439604"/>
          <a:ext cx="10753725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>
              <a:solidFill>
                <a:schemeClr val="tx1"/>
              </a:solidFill>
            </a:rPr>
            <a:t>1) Easy to understand for beginners </a:t>
          </a:r>
          <a:endParaRPr lang="en-US" sz="3500" kern="1200" dirty="0">
            <a:solidFill>
              <a:schemeClr val="tx1"/>
            </a:solidFill>
          </a:endParaRPr>
        </a:p>
      </dsp:txBody>
      <dsp:txXfrm>
        <a:off x="40980" y="480584"/>
        <a:ext cx="10671765" cy="757514"/>
      </dsp:txXfrm>
    </dsp:sp>
    <dsp:sp modelId="{E33BF9A1-6C95-4532-B712-E58161FAA04A}">
      <dsp:nvSpPr>
        <dsp:cNvPr id="0" name=""/>
        <dsp:cNvSpPr/>
      </dsp:nvSpPr>
      <dsp:spPr>
        <a:xfrm>
          <a:off x="0" y="1379879"/>
          <a:ext cx="10753725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>
              <a:solidFill>
                <a:schemeClr val="tx1"/>
              </a:solidFill>
            </a:rPr>
            <a:t>2) Easy connection from Vue </a:t>
          </a:r>
          <a:r>
            <a:rPr lang="en-GB" sz="3500" kern="1200" dirty="0" err="1">
              <a:solidFill>
                <a:schemeClr val="tx1"/>
              </a:solidFill>
            </a:rPr>
            <a:t>Js</a:t>
          </a:r>
          <a:r>
            <a:rPr lang="en-GB" sz="3500" kern="1200" dirty="0">
              <a:solidFill>
                <a:schemeClr val="tx1"/>
              </a:solidFill>
            </a:rPr>
            <a:t> to the backend using </a:t>
          </a:r>
          <a:r>
            <a:rPr lang="en-GB" sz="3500" kern="1200" dirty="0" err="1">
              <a:solidFill>
                <a:schemeClr val="tx1"/>
              </a:solidFill>
            </a:rPr>
            <a:t>Axios</a:t>
          </a:r>
          <a:endParaRPr lang="en-US" sz="3500" kern="1200" dirty="0">
            <a:solidFill>
              <a:schemeClr val="tx1"/>
            </a:solidFill>
          </a:endParaRPr>
        </a:p>
      </dsp:txBody>
      <dsp:txXfrm>
        <a:off x="40980" y="1420859"/>
        <a:ext cx="10671765" cy="757514"/>
      </dsp:txXfrm>
    </dsp:sp>
    <dsp:sp modelId="{AD5376E3-398D-4950-9664-C298EFBA0FF2}">
      <dsp:nvSpPr>
        <dsp:cNvPr id="0" name=""/>
        <dsp:cNvSpPr/>
      </dsp:nvSpPr>
      <dsp:spPr>
        <a:xfrm>
          <a:off x="0" y="2320154"/>
          <a:ext cx="10753725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>
              <a:solidFill>
                <a:schemeClr val="tx1"/>
              </a:solidFill>
            </a:rPr>
            <a:t>3)Easy front end </a:t>
          </a:r>
          <a:r>
            <a:rPr lang="en-GB" sz="3500" kern="1200">
              <a:solidFill>
                <a:schemeClr val="tx1"/>
              </a:solidFill>
            </a:rPr>
            <a:t>framework for developers </a:t>
          </a:r>
          <a:endParaRPr lang="en-US" sz="3500" kern="1200" dirty="0">
            <a:solidFill>
              <a:schemeClr val="tx1"/>
            </a:solidFill>
          </a:endParaRPr>
        </a:p>
      </dsp:txBody>
      <dsp:txXfrm>
        <a:off x="40980" y="2361134"/>
        <a:ext cx="10671765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01CD5-3C6F-48CC-8735-059E1B42C0A0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62F40-C5B5-45C8-96E3-5390D6068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3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Οι διευθύνσεις URL </a:t>
            </a:r>
            <a:r>
              <a:rPr lang="el-GR" dirty="0" err="1"/>
              <a:t>Blob</a:t>
            </a:r>
            <a:r>
              <a:rPr lang="el-GR" dirty="0"/>
              <a:t> δημιουργούνται από το πρόγραμμα περιήγησης και είναι εσωτερικές αναφορές. Με δεδομένο ένα </a:t>
            </a:r>
            <a:r>
              <a:rPr lang="el-GR" dirty="0" err="1"/>
              <a:t>blob</a:t>
            </a:r>
            <a:r>
              <a:rPr lang="el-GR" dirty="0"/>
              <a:t>, μπορείτε να δημιουργήσετε ένα URL σε αυτό χρησιμοποιώντας τη συνάρτηση </a:t>
            </a:r>
            <a:r>
              <a:rPr lang="el-GR" dirty="0" err="1"/>
              <a:t>URL.createObjectURL</a:t>
            </a:r>
            <a:r>
              <a:rPr lang="el-GR" dirty="0"/>
              <a:t>().</a:t>
            </a:r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anaparastasi</a:t>
            </a:r>
            <a:r>
              <a:rPr lang="en-US" dirty="0"/>
              <a:t> se </a:t>
            </a:r>
            <a:r>
              <a:rPr lang="en-US" dirty="0" err="1"/>
              <a:t>bytes</a:t>
            </a:r>
            <a:r>
              <a:rPr lang="en-US" dirty="0" err="1">
                <a:sym typeface="Wingdings" panose="05000000000000000000" pitchFamily="2" charset="2"/>
              </a:rPr>
              <a:t>blob</a:t>
            </a:r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62F40-C5B5-45C8-96E3-5390D60688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197D11-F327-4764-9AA1-876BC1EEBEAC}" type="datetimeFigureOut">
              <a:rPr lang="el-GR" smtClean="0"/>
              <a:t>14/4/2022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2A64F74-87D6-4157-97D7-E816C7C1692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1534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7D11-F327-4764-9AA1-876BC1EEBEAC}" type="datetimeFigureOut">
              <a:rPr lang="el-GR" smtClean="0"/>
              <a:t>14/4/2022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4F74-87D6-4157-97D7-E816C7C1692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0025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7D11-F327-4764-9AA1-876BC1EEBEAC}" type="datetimeFigureOut">
              <a:rPr lang="el-GR" smtClean="0"/>
              <a:t>14/4/2022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4F74-87D6-4157-97D7-E816C7C1692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182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7D11-F327-4764-9AA1-876BC1EEBEAC}" type="datetimeFigureOut">
              <a:rPr lang="el-GR" smtClean="0"/>
              <a:t>14/4/2022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4F74-87D6-4157-97D7-E816C7C1692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6442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7D11-F327-4764-9AA1-876BC1EEBEAC}" type="datetimeFigureOut">
              <a:rPr lang="el-GR" smtClean="0"/>
              <a:t>14/4/2022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4F74-87D6-4157-97D7-E816C7C1692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5664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7D11-F327-4764-9AA1-876BC1EEBEAC}" type="datetimeFigureOut">
              <a:rPr lang="el-GR" smtClean="0"/>
              <a:t>14/4/2022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4F74-87D6-4157-97D7-E816C7C1692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6554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7D11-F327-4764-9AA1-876BC1EEBEAC}" type="datetimeFigureOut">
              <a:rPr lang="el-GR" smtClean="0"/>
              <a:t>14/4/2022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4F74-87D6-4157-97D7-E816C7C1692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9310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7D11-F327-4764-9AA1-876BC1EEBEAC}" type="datetimeFigureOut">
              <a:rPr lang="el-GR" smtClean="0"/>
              <a:t>14/4/2022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4F74-87D6-4157-97D7-E816C7C1692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408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7D11-F327-4764-9AA1-876BC1EEBEAC}" type="datetimeFigureOut">
              <a:rPr lang="el-GR" smtClean="0"/>
              <a:t>14/4/2022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4F74-87D6-4157-97D7-E816C7C1692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1599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7D11-F327-4764-9AA1-876BC1EEBEAC}" type="datetimeFigureOut">
              <a:rPr lang="el-GR" smtClean="0"/>
              <a:t>14/4/2022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2A64F74-87D6-4157-97D7-E816C7C1692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6668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197D11-F327-4764-9AA1-876BC1EEBEAC}" type="datetimeFigureOut">
              <a:rPr lang="el-GR" smtClean="0"/>
              <a:t>14/4/2022</a:t>
            </a:fld>
            <a:endParaRPr lang="el-G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l-G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2A64F74-87D6-4157-97D7-E816C7C1692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57737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197D11-F327-4764-9AA1-876BC1EEBEAC}" type="datetimeFigureOut">
              <a:rPr lang="el-GR" smtClean="0"/>
              <a:t>14/4/2022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2A64F74-87D6-4157-97D7-E816C7C1692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6556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zkoder.com/serve-vue-app-express/" TargetMode="External"/><Relationship Id="rId2" Type="http://schemas.openxmlformats.org/officeDocument/2006/relationships/hyperlink" Target="https://www.altexsoft.com/blog/engineering/pros-and-cons-of-vue-j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velup.gitconnected.com/set-up-and-run-a-simple-node-server-project-38b403a3dc09" TargetMode="External"/><Relationship Id="rId5" Type="http://schemas.openxmlformats.org/officeDocument/2006/relationships/hyperlink" Target="https://vuejs.org/guide/introduction.html" TargetMode="External"/><Relationship Id="rId4" Type="http://schemas.openxmlformats.org/officeDocument/2006/relationships/hyperlink" Target="https://nodejs.org/en/doc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texsoft.com/blog/engineering/react-vs-angular-compared-which-one-suits-your-project-bett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0">
            <a:extLst>
              <a:ext uri="{FF2B5EF4-FFF2-40B4-BE49-F238E27FC236}">
                <a16:creationId xmlns:a16="http://schemas.microsoft.com/office/drawing/2014/main" id="{EDAFA9A5-03CC-4F94-B964-70682CDB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5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795EA-542A-4D5D-86EE-6E3079044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3467051" cy="3352800"/>
          </a:xfrm>
        </p:spPr>
        <p:txBody>
          <a:bodyPr>
            <a:normAutofit/>
          </a:bodyPr>
          <a:lstStyle/>
          <a:p>
            <a:r>
              <a:rPr lang="en-GB" sz="6000"/>
              <a:t>Vue Js</a:t>
            </a:r>
            <a:endParaRPr lang="el-GR" sz="6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77DDD-2479-4BFD-B93B-73E0AC3AA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3" y="4206876"/>
            <a:ext cx="3403042" cy="1645920"/>
          </a:xfrm>
        </p:spPr>
        <p:txBody>
          <a:bodyPr>
            <a:normAutofit/>
          </a:bodyPr>
          <a:lstStyle/>
          <a:p>
            <a:r>
              <a:rPr lang="el-GR" sz="2200">
                <a:solidFill>
                  <a:srgbClr val="FFFFFF"/>
                </a:solidFill>
              </a:rPr>
              <a:t>Γεωργία Ζαβού</a:t>
            </a:r>
          </a:p>
          <a:p>
            <a:r>
              <a:rPr lang="el-GR" sz="2200">
                <a:solidFill>
                  <a:srgbClr val="FFFFFF"/>
                </a:solidFill>
              </a:rPr>
              <a:t>Μυριάνθη Σπύρου</a:t>
            </a:r>
          </a:p>
        </p:txBody>
      </p:sp>
      <p:sp>
        <p:nvSpPr>
          <p:cNvPr id="1032" name="Rectangle 72">
            <a:extLst>
              <a:ext uri="{FF2B5EF4-FFF2-40B4-BE49-F238E27FC236}">
                <a16:creationId xmlns:a16="http://schemas.microsoft.com/office/drawing/2014/main" id="{73B36B60-731F-409B-A240-BBF521AB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6E75A1-968E-437D-8E08-5FF75D9DC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0260" y="629266"/>
            <a:ext cx="6050536" cy="524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6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4E18C4-59CB-44C5-A977-9443C8ABC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008" y="236495"/>
            <a:ext cx="7810952" cy="6621505"/>
          </a:xfrm>
        </p:spPr>
      </p:pic>
    </p:spTree>
    <p:extLst>
      <p:ext uri="{BB962C8B-B14F-4D97-AF65-F5344CB8AC3E}">
        <p14:creationId xmlns:p14="http://schemas.microsoft.com/office/powerpoint/2010/main" val="20140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BC94E8-FE73-46BB-9544-E3CB00262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329" y="533501"/>
            <a:ext cx="5357658" cy="579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0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FC71-AE38-4681-8AB9-F9E3F98F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in Vue </a:t>
            </a:r>
            <a:r>
              <a:rPr lang="en-GB" dirty="0" err="1"/>
              <a:t>Js</a:t>
            </a:r>
            <a:endParaRPr lang="el-G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B8A306-2FAD-484A-806D-87255B7C5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1936891"/>
            <a:ext cx="5302316" cy="37916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43C90D-E89B-4308-ACE5-027DB9C3A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391" y="2566811"/>
            <a:ext cx="5461266" cy="165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0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D4995BF0-8E87-4ECF-904C-D047955C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564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940C5-7AE9-4AE6-872C-DA13C530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Front End creation with Vue Js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D1F1AD-9C67-4F62-9C37-3C1EC28FA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899"/>
          <a:stretch/>
        </p:blipFill>
        <p:spPr>
          <a:xfrm>
            <a:off x="1" y="10"/>
            <a:ext cx="12192000" cy="424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33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63F40A5-9E15-4AF6-BBF2-7BCDB2439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80615D-6981-44B0-A25D-360BBE7D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440124-AFA5-4793-BB5B-A364D91AD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914" y="1121398"/>
            <a:ext cx="6082304" cy="4014319"/>
          </a:xfrm>
          <a:prstGeom prst="rect">
            <a:avLst/>
          </a:prstGeom>
        </p:spPr>
      </p:pic>
      <p:pic>
        <p:nvPicPr>
          <p:cNvPr id="8" name="Content Placeholder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2B92F88-767C-4390-B0CD-6169A4527F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51" b="55778"/>
          <a:stretch/>
        </p:blipFill>
        <p:spPr>
          <a:xfrm>
            <a:off x="6551481" y="1364107"/>
            <a:ext cx="4819605" cy="311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60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71ED-5EC3-4016-8847-2E21F732A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329"/>
            <a:ext cx="11482086" cy="1658198"/>
          </a:xfrm>
        </p:spPr>
        <p:txBody>
          <a:bodyPr/>
          <a:lstStyle/>
          <a:p>
            <a:r>
              <a:rPr lang="en-GB" dirty="0"/>
              <a:t>Node </a:t>
            </a:r>
            <a:r>
              <a:rPr lang="en-GB" dirty="0" err="1"/>
              <a:t>Js</a:t>
            </a:r>
            <a:r>
              <a:rPr lang="en-GB" dirty="0"/>
              <a:t> Project for the Server Connection</a:t>
            </a:r>
            <a:endParaRPr lang="el-G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09BD4F-AF8B-4EAC-89D7-1AF1979AE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96" y="1354455"/>
            <a:ext cx="7464079" cy="526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93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6EDEBB9-8437-4875-ABEA-0AEDE2C90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287" y="0"/>
            <a:ext cx="12202287" cy="6858000"/>
          </a:xfrm>
          <a:prstGeom prst="rect">
            <a:avLst/>
          </a:prstGeom>
          <a:solidFill>
            <a:srgbClr val="4B4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01E35-5E62-412A-935B-916DCC074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038" y="770467"/>
            <a:ext cx="374027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AFA3D5-40C9-4CBE-93EC-D493DCDC2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250" b="1"/>
          <a:stretch/>
        </p:blipFill>
        <p:spPr>
          <a:xfrm>
            <a:off x="-10287" y="10"/>
            <a:ext cx="755226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56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7D2BFFD5-490F-4B45-91F2-6B826FBAD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rgbClr val="446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589E0-A9D1-4D67-80E0-FB7525A1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544814"/>
            <a:ext cx="4843555" cy="1807659"/>
          </a:xfrm>
        </p:spPr>
        <p:txBody>
          <a:bodyPr>
            <a:normAutofit/>
          </a:bodyPr>
          <a:lstStyle/>
          <a:p>
            <a:pPr algn="r"/>
            <a:r>
              <a:rPr lang="en-GB" sz="4800">
                <a:solidFill>
                  <a:srgbClr val="FFFFFF"/>
                </a:solidFill>
              </a:rPr>
              <a:t>Axios</a:t>
            </a:r>
            <a:endParaRPr lang="el-GR" sz="4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6CF9A5-BEA4-4284-A8B5-D033E5B4B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6175" y="4900003"/>
            <a:ext cx="0" cy="109728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E0CF-512B-4656-9C05-80D3CFD2D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4540559"/>
            <a:ext cx="5334382" cy="1816169"/>
          </a:xfrm>
        </p:spPr>
        <p:txBody>
          <a:bodyPr anchor="ctr">
            <a:normAutofit/>
          </a:bodyPr>
          <a:lstStyle/>
          <a:p>
            <a:endParaRPr lang="en-GB" sz="1900" b="0" i="0" dirty="0">
              <a:solidFill>
                <a:srgbClr val="FFFFFF"/>
              </a:solidFill>
              <a:effectLst/>
              <a:latin typeface="Merriweather" panose="020B0604020202020204" pitchFamily="2" charset="0"/>
            </a:endParaRPr>
          </a:p>
          <a:p>
            <a:pPr lvl="1"/>
            <a:r>
              <a:rPr lang="en-GB" sz="1900" dirty="0" err="1">
                <a:solidFill>
                  <a:srgbClr val="FFFFFF"/>
                </a:solidFill>
                <a:latin typeface="Merriweather" panose="020B0604020202020204" pitchFamily="2" charset="0"/>
              </a:rPr>
              <a:t>Axios</a:t>
            </a:r>
            <a:r>
              <a:rPr lang="en-GB" sz="1900" dirty="0">
                <a:solidFill>
                  <a:srgbClr val="FFFFFF"/>
                </a:solidFill>
                <a:latin typeface="Merriweather" panose="020B0604020202020204" pitchFamily="2" charset="0"/>
              </a:rPr>
              <a:t> allows us o work with only one promise .then and with JSON data</a:t>
            </a:r>
          </a:p>
          <a:p>
            <a:pPr lvl="1"/>
            <a:endParaRPr lang="en-GB" sz="1900" dirty="0">
              <a:solidFill>
                <a:srgbClr val="FFFFFF"/>
              </a:solidFill>
              <a:latin typeface="Merriweather" panose="020B0604020202020204" pitchFamily="2" charset="0"/>
            </a:endParaRPr>
          </a:p>
          <a:p>
            <a:pPr lvl="1"/>
            <a:r>
              <a:rPr lang="en-GB" sz="1900" dirty="0">
                <a:solidFill>
                  <a:srgbClr val="FFFFFF"/>
                </a:solidFill>
                <a:latin typeface="Merriweather" panose="020B0604020202020204" pitchFamily="2" charset="0"/>
              </a:rPr>
              <a:t>Can be used on both client and server site unlike the Fetch API.</a:t>
            </a:r>
          </a:p>
          <a:p>
            <a:pPr lvl="1"/>
            <a:endParaRPr lang="en-GB" sz="1900" dirty="0">
              <a:solidFill>
                <a:srgbClr val="FFFFFF"/>
              </a:solidFill>
              <a:latin typeface="Merriweather" panose="020B0604020202020204" pitchFamily="2" charset="0"/>
            </a:endParaRPr>
          </a:p>
          <a:p>
            <a:endParaRPr lang="en-GB" sz="1900" dirty="0">
              <a:solidFill>
                <a:srgbClr val="FFFFFF"/>
              </a:solidFill>
              <a:latin typeface="Merriweather" panose="020B0604020202020204" pitchFamily="2" charset="0"/>
            </a:endParaRPr>
          </a:p>
          <a:p>
            <a:endParaRPr lang="el-GR" sz="19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3CA2C9-DBC8-4F85-A238-53D588629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792"/>
            <a:ext cx="12016652" cy="376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4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CE7F-870B-4928-BD33-B4187CA3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5" y="499533"/>
            <a:ext cx="6562726" cy="16581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33365A"/>
                </a:solidFill>
              </a:rPr>
              <a:t>Integrate Vue </a:t>
            </a:r>
            <a:r>
              <a:rPr lang="en-GB" dirty="0" err="1">
                <a:solidFill>
                  <a:srgbClr val="33365A"/>
                </a:solidFill>
              </a:rPr>
              <a:t>Js</a:t>
            </a:r>
            <a:r>
              <a:rPr lang="en-GB" dirty="0">
                <a:solidFill>
                  <a:srgbClr val="33365A"/>
                </a:solidFill>
              </a:rPr>
              <a:t> with Node </a:t>
            </a:r>
            <a:r>
              <a:rPr lang="en-GB" dirty="0" err="1">
                <a:solidFill>
                  <a:srgbClr val="33365A"/>
                </a:solidFill>
              </a:rPr>
              <a:t>Js</a:t>
            </a:r>
            <a:endParaRPr lang="el-GR" dirty="0">
              <a:solidFill>
                <a:srgbClr val="33365A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718991-D719-44CF-B41B-3D32BAC13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98"/>
          <a:stretch/>
        </p:blipFill>
        <p:spPr>
          <a:xfrm>
            <a:off x="20" y="-6418"/>
            <a:ext cx="4077443" cy="686441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7478D0-0249-4033-6629-EC0D7297F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991" y="2717735"/>
            <a:ext cx="6428994" cy="37661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 Two different folders </a:t>
            </a:r>
          </a:p>
          <a:p>
            <a:pPr marL="0" indent="0">
              <a:buNone/>
            </a:pP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            -&gt; </a:t>
            </a:r>
            <a:r>
              <a:rPr lang="en-US" sz="4000" dirty="0" err="1">
                <a:latin typeface="Aldhabi" panose="01000000000000000000" pitchFamily="2" charset="-78"/>
                <a:cs typeface="Aldhabi" panose="01000000000000000000" pitchFamily="2" charset="-78"/>
              </a:rPr>
              <a:t>api</a:t>
            </a: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 for Node </a:t>
            </a:r>
            <a:r>
              <a:rPr lang="en-US" sz="4000" dirty="0" err="1">
                <a:latin typeface="Aldhabi" panose="01000000000000000000" pitchFamily="2" charset="-78"/>
                <a:cs typeface="Aldhabi" panose="01000000000000000000" pitchFamily="2" charset="-78"/>
              </a:rPr>
              <a:t>Js</a:t>
            </a: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 and my-app for Vue </a:t>
            </a:r>
            <a:r>
              <a:rPr lang="en-US" sz="4000" dirty="0" err="1">
                <a:latin typeface="Aldhabi" panose="01000000000000000000" pitchFamily="2" charset="-78"/>
                <a:cs typeface="Aldhabi" panose="01000000000000000000" pitchFamily="2" charset="-78"/>
              </a:rPr>
              <a:t>Js</a:t>
            </a:r>
            <a:endParaRPr lang="en-US" sz="40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 Each has its own </a:t>
            </a:r>
            <a:r>
              <a:rPr lang="en-US" sz="4000" dirty="0" err="1">
                <a:latin typeface="Aldhabi" panose="01000000000000000000" pitchFamily="2" charset="-78"/>
                <a:cs typeface="Aldhabi" panose="01000000000000000000" pitchFamily="2" charset="-78"/>
              </a:rPr>
              <a:t>node_modules</a:t>
            </a: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 to avoid collisions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67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6854-632F-490A-9CB0-2B651CCF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 From Server Example(</a:t>
            </a:r>
            <a:r>
              <a:rPr lang="en-GB" dirty="0" err="1"/>
              <a:t>vue</a:t>
            </a:r>
            <a:r>
              <a:rPr lang="en-GB" dirty="0"/>
              <a:t>)</a:t>
            </a:r>
            <a:endParaRPr lang="el-G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BCC79F-DAA0-4F2B-8F7E-3F9765874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009" y="1784295"/>
            <a:ext cx="7129832" cy="490956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AD8FD3-8B10-4676-A962-E3F1F74DF9B3}"/>
              </a:ext>
            </a:extLst>
          </p:cNvPr>
          <p:cNvSpPr txBox="1"/>
          <p:nvPr/>
        </p:nvSpPr>
        <p:spPr>
          <a:xfrm>
            <a:off x="2537460" y="4700270"/>
            <a:ext cx="376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l-GR" sz="1400" dirty="0" err="1">
                <a:solidFill>
                  <a:schemeClr val="bg2">
                    <a:lumMod val="50000"/>
                  </a:schemeClr>
                </a:solidFill>
              </a:rPr>
              <a:t>URL.createObjectURL</a:t>
            </a:r>
            <a:r>
              <a:rPr lang="el-GR" sz="1400" dirty="0">
                <a:solidFill>
                  <a:schemeClr val="bg2">
                    <a:lumMod val="50000"/>
                  </a:schemeClr>
                </a:solidFill>
              </a:rPr>
              <a:t>()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create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url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55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C8D96-8C0D-4611-A614-F47DF670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JavaScript</a:t>
            </a:r>
            <a:endParaRPr lang="el-GR" sz="6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AE2F5-5AC6-4D7B-A373-80B98EE2E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 JavaScript works with HTML and CSS to build web apps or web pages.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 Client-Side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 Creates Dynamic Interactive web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 Runs in every web browser 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28019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6CBA-3B32-4A8B-9172-AB230767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End</a:t>
            </a:r>
            <a:endParaRPr lang="el-G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6F3779-FE91-4990-8587-06FEC91B5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1664122"/>
            <a:ext cx="7821958" cy="4863056"/>
          </a:xfrm>
        </p:spPr>
      </p:pic>
    </p:spTree>
    <p:extLst>
      <p:ext uri="{BB962C8B-B14F-4D97-AF65-F5344CB8AC3E}">
        <p14:creationId xmlns:p14="http://schemas.microsoft.com/office/powerpoint/2010/main" val="2574824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C0FC984-AB47-44A3-A7A7-C983B59C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Facilities</a:t>
            </a:r>
          </a:p>
        </p:txBody>
      </p:sp>
      <p:sp>
        <p:nvSpPr>
          <p:cNvPr id="6" name="Ορθογώνιο: Στρογγύλεμα γωνιών 4">
            <a:extLst>
              <a:ext uri="{FF2B5EF4-FFF2-40B4-BE49-F238E27FC236}">
                <a16:creationId xmlns:a16="http://schemas.microsoft.com/office/drawing/2014/main" id="{8DED62C9-BF9F-4018-A63F-D3E42DE8901E}"/>
              </a:ext>
            </a:extLst>
          </p:cNvPr>
          <p:cNvSpPr txBox="1"/>
          <p:nvPr/>
        </p:nvSpPr>
        <p:spPr>
          <a:xfrm>
            <a:off x="1976003" y="3396976"/>
            <a:ext cx="10646007" cy="9955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75260" tIns="175260" rIns="175260" bIns="175260" numCol="1" spcCol="1270" anchor="ctr" anchorCtr="0">
            <a:noAutofit/>
          </a:bodyPr>
          <a:lstStyle/>
          <a:p>
            <a:pPr marL="0" lvl="0" indent="0" algn="l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4600" kern="1200" dirty="0"/>
              <a:t>with</a:t>
            </a:r>
            <a:endParaRPr lang="en-US" sz="4600" kern="1200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4F75B27E-0293-4540-9FAB-9FDD86C6D6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015041"/>
              </p:ext>
            </p:extLst>
          </p:nvPr>
        </p:nvGraphicFramePr>
        <p:xfrm>
          <a:off x="657224" y="2035674"/>
          <a:ext cx="10753725" cy="2795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4535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C58A-6FC2-45BE-B9AA-EE71667D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Difficulties</a:t>
            </a:r>
            <a:endParaRPr lang="el-GR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A8A89D-4118-9623-3D41-920E0F289B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867512"/>
              </p:ext>
            </p:extLst>
          </p:nvPr>
        </p:nvGraphicFramePr>
        <p:xfrm>
          <a:off x="676274" y="241926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9650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7A63-2DBC-4D11-94B5-1EF19E7BE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s-ES_tradnl" dirty="0" err="1"/>
              <a:t>Conclusions</a:t>
            </a:r>
            <a:endParaRPr lang="el-GR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13D808-1276-B75E-3C32-FA3EF8CED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921917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4040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3B6D2-B4C6-4D19-8EE3-AFDA57F3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s-ES_tradnl" sz="4400" dirty="0" err="1">
                <a:solidFill>
                  <a:srgbClr val="FFFFFF"/>
                </a:solidFill>
              </a:rPr>
              <a:t>Bibliography</a:t>
            </a:r>
            <a:endParaRPr lang="el-GR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B6CDD-7135-4BB6-9622-ECD7B623D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el-GR" dirty="0">
                <a:hlinkClick r:id="rId2"/>
              </a:rPr>
              <a:t>https://www.altexsoft.com/blog/engineering/pros-and-cons-of-vue-js/</a:t>
            </a:r>
            <a:endParaRPr lang="en-GB" dirty="0"/>
          </a:p>
          <a:p>
            <a:endParaRPr lang="en-GB" dirty="0"/>
          </a:p>
          <a:p>
            <a:r>
              <a:rPr lang="es-ES_tradnl" dirty="0">
                <a:hlinkClick r:id="rId3"/>
              </a:rPr>
              <a:t>https://www.bezkoder.com/serve-vue-app-express/</a:t>
            </a:r>
            <a:endParaRPr lang="es-ES_tradnl" dirty="0"/>
          </a:p>
          <a:p>
            <a:endParaRPr lang="es-ES_tradnl" dirty="0"/>
          </a:p>
          <a:p>
            <a:r>
              <a:rPr lang="es-ES_tradnl" dirty="0">
                <a:hlinkClick r:id="rId4"/>
              </a:rPr>
              <a:t>https://nodejs.org/en/docs/</a:t>
            </a:r>
            <a:endParaRPr lang="es-ES_tradnl" dirty="0"/>
          </a:p>
          <a:p>
            <a:endParaRPr lang="es-ES_tradnl" dirty="0"/>
          </a:p>
          <a:p>
            <a:r>
              <a:rPr lang="es-ES_tradnl" dirty="0">
                <a:hlinkClick r:id="rId5"/>
              </a:rPr>
              <a:t>https://vuejs.org/guide/introduction.html</a:t>
            </a:r>
            <a:endParaRPr lang="es-ES_tradnl" dirty="0"/>
          </a:p>
          <a:p>
            <a:endParaRPr lang="es-ES_tradnl" dirty="0"/>
          </a:p>
          <a:p>
            <a:r>
              <a:rPr lang="es-ES_tradnl" dirty="0">
                <a:hlinkClick r:id="rId6"/>
              </a:rPr>
              <a:t>https://levelup.gitconnected.com/set-up-and-run-a-simple-node-server-project-38b403a3dc09</a:t>
            </a:r>
            <a:endParaRPr lang="es-ES_tradnl" dirty="0"/>
          </a:p>
          <a:p>
            <a:endParaRPr lang="es-ES_tradnl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7012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4E8B3-003E-46AC-81FC-4A555CAF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Vue </a:t>
            </a:r>
            <a:r>
              <a:rPr lang="en-GB" sz="4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Js</a:t>
            </a:r>
            <a:endParaRPr lang="el-GR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9E5EF58A-6032-0B9D-E53F-62C01CF0A7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027287"/>
              </p:ext>
            </p:extLst>
          </p:nvPr>
        </p:nvGraphicFramePr>
        <p:xfrm>
          <a:off x="4614389" y="936711"/>
          <a:ext cx="6815992" cy="4984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85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0C8C-E489-4F15-A31F-C501F4FEF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s-ES" dirty="0"/>
              <a:t>Basic Alternatives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Vue</a:t>
            </a:r>
            <a:r>
              <a:rPr lang="es-ES" dirty="0"/>
              <a:t> </a:t>
            </a:r>
            <a:r>
              <a:rPr lang="es-ES" dirty="0" err="1"/>
              <a:t>Js</a:t>
            </a:r>
            <a:endParaRPr lang="el-GR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27A16B-BD14-E565-9A73-4E649C2D6F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380420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83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4010828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4" y="809244"/>
            <a:ext cx="3685032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E15C2-D356-44AC-B1C5-0486EEE3E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1031634"/>
            <a:ext cx="3368431" cy="484477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Pros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of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Vue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846F-002C-4C5A-B834-B8E4D80A9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791" y="1031634"/>
            <a:ext cx="6140590" cy="4746232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GB" sz="3600" dirty="0">
                <a:latin typeface="Aparajita" panose="02020603050405020304" pitchFamily="18" charset="0"/>
                <a:cs typeface="Aparajita" panose="02020603050405020304" pitchFamily="18" charset="0"/>
              </a:rPr>
              <a:t>1. Tiny Size  (</a:t>
            </a:r>
            <a:r>
              <a:rPr lang="en-GB" sz="3600" b="0" i="0" dirty="0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 </a:t>
            </a:r>
            <a:r>
              <a:rPr lang="en-GB" sz="3600" dirty="0">
                <a:latin typeface="Aparajita" panose="02020603050405020304" pitchFamily="18" charset="0"/>
                <a:cs typeface="Aparajita" panose="02020603050405020304" pitchFamily="18" charset="0"/>
              </a:rPr>
              <a:t>downloaded zip with the framework weighs 18 KB)</a:t>
            </a:r>
          </a:p>
          <a:p>
            <a:pPr marL="0" indent="0">
              <a:buNone/>
            </a:pPr>
            <a:r>
              <a:rPr lang="es-ES_tradnl" sz="3600" dirty="0">
                <a:latin typeface="Aparajita" panose="02020603050405020304" pitchFamily="18" charset="0"/>
                <a:cs typeface="Aparajita" panose="02020603050405020304" pitchFamily="18" charset="0"/>
              </a:rPr>
              <a:t>2. Virtual DOM </a:t>
            </a:r>
            <a:r>
              <a:rPr lang="es-ES_tradnl" sz="3600" dirty="0" err="1">
                <a:latin typeface="Aparajita" panose="02020603050405020304" pitchFamily="18" charset="0"/>
                <a:cs typeface="Aparajita" panose="02020603050405020304" pitchFamily="18" charset="0"/>
              </a:rPr>
              <a:t>rendering</a:t>
            </a:r>
            <a:r>
              <a:rPr lang="es-ES_tradnl" sz="3600" dirty="0">
                <a:latin typeface="Aparajita" panose="02020603050405020304" pitchFamily="18" charset="0"/>
                <a:cs typeface="Aparajita" panose="02020603050405020304" pitchFamily="18" charset="0"/>
              </a:rPr>
              <a:t> and performance</a:t>
            </a:r>
          </a:p>
          <a:p>
            <a:pPr marL="0" indent="0">
              <a:buNone/>
            </a:pPr>
            <a:r>
              <a:rPr lang="en-GB" sz="3600" dirty="0">
                <a:latin typeface="Aparajita" panose="02020603050405020304" pitchFamily="18" charset="0"/>
                <a:cs typeface="Aparajita" panose="02020603050405020304" pitchFamily="18" charset="0"/>
              </a:rPr>
              <a:t>3. </a:t>
            </a:r>
            <a:r>
              <a:rPr lang="es-ES_tradnl" sz="3600" dirty="0">
                <a:latin typeface="Aparajita" panose="02020603050405020304" pitchFamily="18" charset="0"/>
                <a:cs typeface="Aparajita" panose="02020603050405020304" pitchFamily="18" charset="0"/>
              </a:rPr>
              <a:t>Reactive </a:t>
            </a:r>
            <a:r>
              <a:rPr lang="es-ES_tradnl" sz="3600" dirty="0" err="1">
                <a:latin typeface="Aparajita" panose="02020603050405020304" pitchFamily="18" charset="0"/>
                <a:cs typeface="Aparajita" panose="02020603050405020304" pitchFamily="18" charset="0"/>
              </a:rPr>
              <a:t>two-way</a:t>
            </a:r>
            <a:r>
              <a:rPr lang="es-ES_tradnl" sz="3600" dirty="0">
                <a:latin typeface="Aparajita" panose="02020603050405020304" pitchFamily="18" charset="0"/>
                <a:cs typeface="Aparajita" panose="02020603050405020304" pitchFamily="18" charset="0"/>
              </a:rPr>
              <a:t> data </a:t>
            </a:r>
            <a:r>
              <a:rPr lang="es-ES_tradnl" sz="3600" dirty="0" err="1">
                <a:latin typeface="Aparajita" panose="02020603050405020304" pitchFamily="18" charset="0"/>
                <a:cs typeface="Aparajita" panose="02020603050405020304" pitchFamily="18" charset="0"/>
              </a:rPr>
              <a:t>binding</a:t>
            </a:r>
            <a:r>
              <a:rPr lang="es-ES_tradnl" sz="360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GB" sz="3600" dirty="0">
                <a:latin typeface="Aparajita" panose="02020603050405020304" pitchFamily="18" charset="0"/>
                <a:cs typeface="Aparajita" panose="02020603050405020304" pitchFamily="18" charset="0"/>
              </a:rPr>
              <a:t>4. </a:t>
            </a:r>
            <a:r>
              <a:rPr lang="es-ES_tradnl" sz="3600" b="0" dirty="0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Single-file </a:t>
            </a:r>
            <a:r>
              <a:rPr lang="es-ES_tradnl" sz="3600" b="0" dirty="0" err="1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components</a:t>
            </a:r>
            <a:r>
              <a:rPr lang="es-ES_tradnl" sz="3600" b="0" dirty="0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and </a:t>
            </a:r>
            <a:r>
              <a:rPr lang="es-ES_tradnl" sz="3600" b="0" dirty="0" err="1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readability</a:t>
            </a:r>
            <a:endParaRPr lang="es-ES_tradnl" sz="3600" b="0" dirty="0">
              <a:effectLst/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r>
              <a:rPr lang="en-GB" sz="3600" dirty="0">
                <a:latin typeface="Aparajita" panose="02020603050405020304" pitchFamily="18" charset="0"/>
                <a:cs typeface="Aparajita" panose="02020603050405020304" pitchFamily="18" charset="0"/>
              </a:rPr>
              <a:t>5. </a:t>
            </a:r>
            <a:r>
              <a:rPr lang="es-ES_tradnl" sz="3600" b="0" dirty="0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s-ES_tradnl" sz="3600" b="0" dirty="0" err="1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Integration</a:t>
            </a:r>
            <a:r>
              <a:rPr lang="es-ES_tradnl" sz="3600" b="0" dirty="0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s-ES_tradnl" sz="3600" b="0" dirty="0" err="1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capabilities</a:t>
            </a:r>
            <a:r>
              <a:rPr lang="es-ES_tradnl" sz="3600" b="0" dirty="0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and </a:t>
            </a:r>
            <a:r>
              <a:rPr lang="es-ES_tradnl" sz="3600" b="0" dirty="0" err="1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flexibility</a:t>
            </a:r>
            <a:r>
              <a:rPr lang="es-ES_tradnl" sz="3600" b="0" dirty="0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(</a:t>
            </a:r>
            <a:r>
              <a:rPr lang="es-ES_tradnl" sz="3600" b="0" dirty="0" err="1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easy</a:t>
            </a:r>
            <a:r>
              <a:rPr lang="es-ES_tradnl" sz="3600" b="0" dirty="0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GB" sz="3600" b="0" i="0" dirty="0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switching from </a:t>
            </a:r>
            <a:r>
              <a:rPr lang="en-GB" sz="3600" b="0" i="0" u="none" strike="noStrike" dirty="0">
                <a:effectLst/>
                <a:latin typeface="Aparajita" panose="02020603050405020304" pitchFamily="18" charset="0"/>
                <a:cs typeface="Aparajita" panose="02020603050405020304" pitchFamily="18" charset="0"/>
                <a:hlinkClick r:id="rId2"/>
              </a:rPr>
              <a:t>React or Angular</a:t>
            </a:r>
            <a:r>
              <a:rPr lang="en-GB" sz="3600" b="0" i="0" dirty="0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  )</a:t>
            </a:r>
            <a:endParaRPr lang="es-ES_tradnl" sz="3600" b="0" dirty="0">
              <a:effectLst/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r>
              <a:rPr lang="en-GB" sz="3600" dirty="0">
                <a:latin typeface="Aparajita" panose="02020603050405020304" pitchFamily="18" charset="0"/>
                <a:cs typeface="Aparajita" panose="02020603050405020304" pitchFamily="18" charset="0"/>
              </a:rPr>
              <a:t>6. </a:t>
            </a:r>
            <a:r>
              <a:rPr lang="es-ES_tradnl" sz="3600" b="0" dirty="0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Easy </a:t>
            </a:r>
            <a:r>
              <a:rPr lang="es-ES_tradnl" sz="3600" b="0" dirty="0" err="1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to</a:t>
            </a:r>
            <a:r>
              <a:rPr lang="es-ES_tradnl" sz="3600" b="0" dirty="0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s-ES_tradnl" sz="3600" b="0" dirty="0" err="1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learn</a:t>
            </a:r>
            <a:endParaRPr lang="es-ES_tradnl" sz="3600" b="0" dirty="0">
              <a:effectLst/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br>
              <a:rPr lang="es-ES_tradnl" dirty="0"/>
            </a:b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5728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4010828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4" y="809244"/>
            <a:ext cx="3685032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9659E-26CC-4AEA-AFD4-41C46E5C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1031634"/>
            <a:ext cx="3368431" cy="484477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Cons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of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Vue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B4C99-E229-4003-AB8A-D4DC9C6B6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791" y="1031634"/>
            <a:ext cx="6140590" cy="4746232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endParaRPr lang="es-ES_tradnl" sz="3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endParaRPr lang="es-ES_tradnl" sz="3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r>
              <a:rPr lang="es-ES_tradnl" sz="6400" dirty="0">
                <a:latin typeface="Aparajita" panose="02020603050405020304" pitchFamily="18" charset="0"/>
                <a:cs typeface="Aparajita" panose="02020603050405020304" pitchFamily="18" charset="0"/>
              </a:rPr>
              <a:t>1. </a:t>
            </a:r>
            <a:r>
              <a:rPr lang="en-GB" sz="6400" dirty="0">
                <a:latin typeface="Aparajita" panose="02020603050405020304" pitchFamily="18" charset="0"/>
                <a:cs typeface="Aparajita" panose="02020603050405020304" pitchFamily="18" charset="0"/>
              </a:rPr>
              <a:t>Lack of support for large-scale projects</a:t>
            </a:r>
          </a:p>
          <a:p>
            <a:pPr marL="0" indent="0">
              <a:buNone/>
            </a:pPr>
            <a:r>
              <a:rPr lang="en-GB" sz="6400" dirty="0">
                <a:latin typeface="Aparajita" panose="02020603050405020304" pitchFamily="18" charset="0"/>
                <a:cs typeface="Aparajita" panose="02020603050405020304" pitchFamily="18" charset="0"/>
              </a:rPr>
              <a:t>2. </a:t>
            </a:r>
            <a:r>
              <a:rPr lang="es-ES_tradnl" sz="6400" dirty="0" err="1">
                <a:latin typeface="Aparajita" panose="02020603050405020304" pitchFamily="18" charset="0"/>
                <a:cs typeface="Aparajita" panose="02020603050405020304" pitchFamily="18" charset="0"/>
              </a:rPr>
              <a:t>Limited</a:t>
            </a:r>
            <a:r>
              <a:rPr lang="es-ES_tradnl" sz="640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s-ES_tradnl" sz="6400" dirty="0" err="1">
                <a:latin typeface="Aparajita" panose="02020603050405020304" pitchFamily="18" charset="0"/>
                <a:cs typeface="Aparajita" panose="02020603050405020304" pitchFamily="18" charset="0"/>
              </a:rPr>
              <a:t>resources</a:t>
            </a:r>
            <a:r>
              <a:rPr lang="es-ES_tradnl" sz="640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GB" sz="6400" dirty="0">
                <a:latin typeface="Aparajita" panose="02020603050405020304" pitchFamily="18" charset="0"/>
                <a:cs typeface="Aparajita" panose="02020603050405020304" pitchFamily="18" charset="0"/>
              </a:rPr>
              <a:t>3. </a:t>
            </a:r>
            <a:r>
              <a:rPr lang="es-ES_tradnl" sz="6400" dirty="0" err="1">
                <a:latin typeface="Aparajita" panose="02020603050405020304" pitchFamily="18" charset="0"/>
                <a:cs typeface="Aparajita" panose="02020603050405020304" pitchFamily="18" charset="0"/>
              </a:rPr>
              <a:t>Lack</a:t>
            </a:r>
            <a:r>
              <a:rPr lang="es-ES_tradnl" sz="640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s-ES_tradnl" sz="6400" dirty="0" err="1">
                <a:latin typeface="Aparajita" panose="02020603050405020304" pitchFamily="18" charset="0"/>
                <a:cs typeface="Aparajita" panose="02020603050405020304" pitchFamily="18" charset="0"/>
              </a:rPr>
              <a:t>of</a:t>
            </a:r>
            <a:r>
              <a:rPr lang="es-ES_tradnl" sz="640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s-ES_tradnl" sz="6400" dirty="0" err="1">
                <a:latin typeface="Aparajita" panose="02020603050405020304" pitchFamily="18" charset="0"/>
                <a:cs typeface="Aparajita" panose="02020603050405020304" pitchFamily="18" charset="0"/>
              </a:rPr>
              <a:t>experienced</a:t>
            </a:r>
            <a:r>
              <a:rPr lang="es-ES_tradnl" sz="640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s-ES_tradnl" sz="6400" dirty="0" err="1">
                <a:latin typeface="Aparajita" panose="02020603050405020304" pitchFamily="18" charset="0"/>
                <a:cs typeface="Aparajita" panose="02020603050405020304" pitchFamily="18" charset="0"/>
              </a:rPr>
              <a:t>developers</a:t>
            </a:r>
            <a:endParaRPr lang="es-ES_tradnl" sz="64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s-ES_tradnl" sz="2200" dirty="0">
              <a:latin typeface="Proxima Nova"/>
            </a:endParaRPr>
          </a:p>
          <a:p>
            <a:endParaRPr lang="es-ES_tradnl" sz="2200" b="0" dirty="0">
              <a:effectLst/>
              <a:latin typeface="Proxima Nova"/>
            </a:endParaRPr>
          </a:p>
          <a:p>
            <a:br>
              <a:rPr lang="es-ES_tradnl" sz="2200" dirty="0"/>
            </a:br>
            <a:endParaRPr lang="es-ES_tradnl" sz="2200" b="0" dirty="0">
              <a:effectLst/>
              <a:latin typeface="Proxima Nova"/>
            </a:endParaRPr>
          </a:p>
          <a:p>
            <a:br>
              <a:rPr lang="es-ES_tradnl" sz="2200" dirty="0"/>
            </a:br>
            <a:endParaRPr lang="el-GR" sz="2200" dirty="0"/>
          </a:p>
        </p:txBody>
      </p:sp>
    </p:spTree>
    <p:extLst>
      <p:ext uri="{BB962C8B-B14F-4D97-AF65-F5344CB8AC3E}">
        <p14:creationId xmlns:p14="http://schemas.microsoft.com/office/powerpoint/2010/main" val="123756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1191E-B655-4C39-BEC4-A77F8A78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Create Node </a:t>
            </a:r>
            <a:r>
              <a:rPr lang="en-US" sz="6000" dirty="0" err="1">
                <a:solidFill>
                  <a:schemeClr val="bg1"/>
                </a:solidFill>
              </a:rPr>
              <a:t>Js</a:t>
            </a:r>
            <a:r>
              <a:rPr lang="en-US" sz="6000" dirty="0">
                <a:solidFill>
                  <a:schemeClr val="bg1"/>
                </a:solidFill>
              </a:rPr>
              <a:t> Project</a:t>
            </a:r>
            <a:endParaRPr lang="el-GR" sz="6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76C6-2229-428D-9B33-54BA65937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1.</a:t>
            </a:r>
            <a:r>
              <a:rPr lang="en-US" dirty="0">
                <a:solidFill>
                  <a:schemeClr val="bg1"/>
                </a:solidFill>
              </a:rPr>
              <a:t>  install the LTS version (node </a:t>
            </a:r>
            <a:r>
              <a:rPr lang="en-US" dirty="0" err="1">
                <a:solidFill>
                  <a:schemeClr val="bg1"/>
                </a:solidFill>
              </a:rPr>
              <a:t>js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>
                <a:solidFill>
                  <a:schemeClr val="bg1"/>
                </a:solidFill>
              </a:rPr>
              <a:t>2.</a:t>
            </a:r>
            <a:r>
              <a:rPr lang="en-US" dirty="0">
                <a:solidFill>
                  <a:schemeClr val="bg1"/>
                </a:solidFill>
              </a:rPr>
              <a:t>  add the Node.js development </a:t>
            </a:r>
          </a:p>
          <a:p>
            <a:r>
              <a:rPr lang="en-US" dirty="0">
                <a:solidFill>
                  <a:schemeClr val="bg1"/>
                </a:solidFill>
              </a:rPr>
              <a:t>3. install </a:t>
            </a:r>
            <a:r>
              <a:rPr lang="en-US" dirty="0" err="1">
                <a:solidFill>
                  <a:schemeClr val="bg1"/>
                </a:solidFill>
              </a:rPr>
              <a:t>npm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4. create app</a:t>
            </a:r>
          </a:p>
          <a:p>
            <a:r>
              <a:rPr lang="en-GB" dirty="0">
                <a:solidFill>
                  <a:schemeClr val="bg1"/>
                </a:solidFill>
              </a:rPr>
              <a:t>5.</a:t>
            </a:r>
            <a:r>
              <a:rPr lang="en-US" dirty="0">
                <a:solidFill>
                  <a:schemeClr val="bg1"/>
                </a:solidFill>
              </a:rPr>
              <a:t> open the </a:t>
            </a:r>
            <a:r>
              <a:rPr lang="en-US" dirty="0" err="1">
                <a:solidFill>
                  <a:schemeClr val="bg1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 node</a:t>
            </a:r>
          </a:p>
          <a:p>
            <a:r>
              <a:rPr lang="en-GB" dirty="0">
                <a:solidFill>
                  <a:schemeClr val="bg1"/>
                </a:solidFill>
              </a:rPr>
              <a:t>6. </a:t>
            </a:r>
            <a:r>
              <a:rPr lang="en-GB" dirty="0" err="1">
                <a:solidFill>
                  <a:schemeClr val="bg1"/>
                </a:solidFill>
              </a:rPr>
              <a:t>npm</a:t>
            </a:r>
            <a:r>
              <a:rPr lang="en-GB" dirty="0">
                <a:solidFill>
                  <a:schemeClr val="bg1"/>
                </a:solidFill>
              </a:rPr>
              <a:t> install ftp-client</a:t>
            </a:r>
          </a:p>
          <a:p>
            <a:endParaRPr lang="en-GB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4691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A8A03F2-C85F-4536-AA29-1EFE6995A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876" y="611331"/>
            <a:ext cx="8540496" cy="11609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Create Vue project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DC5D05E-07FF-4F22-B288-8E8F91CF5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876" y="2044931"/>
            <a:ext cx="9422837" cy="38078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1.Create a new project : -</a:t>
            </a:r>
            <a:r>
              <a:rPr lang="en-US" dirty="0" err="1">
                <a:solidFill>
                  <a:schemeClr val="tx1"/>
                </a:solidFill>
              </a:rPr>
              <a:t>vue</a:t>
            </a:r>
            <a:r>
              <a:rPr lang="en-US" dirty="0">
                <a:solidFill>
                  <a:schemeClr val="tx1"/>
                </a:solidFill>
              </a:rPr>
              <a:t> create my-app</a:t>
            </a:r>
          </a:p>
          <a:p>
            <a:r>
              <a:rPr lang="en-US" dirty="0">
                <a:solidFill>
                  <a:schemeClr val="tx1"/>
                </a:solidFill>
              </a:rPr>
              <a:t>2. Build and serve the generated app on your local machine: - cd my-app</a:t>
            </a:r>
          </a:p>
          <a:p>
            <a:r>
              <a:rPr lang="en-US" dirty="0">
                <a:solidFill>
                  <a:schemeClr val="tx1"/>
                </a:solidFill>
              </a:rPr>
              <a:t>	        -</a:t>
            </a:r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run serve</a:t>
            </a:r>
          </a:p>
          <a:p>
            <a:r>
              <a:rPr lang="en-US" dirty="0">
                <a:solidFill>
                  <a:schemeClr val="tx1"/>
                </a:solidFill>
              </a:rPr>
              <a:t>3. Build the app for production: -</a:t>
            </a:r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run build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14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45DC5-6076-4364-B062-D73975CF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NPM RUN</a:t>
            </a:r>
            <a:endParaRPr lang="el-GR" sz="6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441F8-3374-460F-9B2A-4A7349433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Need to install serve with command                      -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npm</a:t>
            </a:r>
            <a:r>
              <a:rPr lang="en-US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 install -g serve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if we run the command –</a:t>
            </a:r>
            <a:r>
              <a:rPr lang="en-US" dirty="0" err="1">
                <a:solidFill>
                  <a:schemeClr val="bg1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 run serve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then the program will run on the browser (localhost) and the result (next slide)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32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1779</TotalTime>
  <Words>583</Words>
  <Application>Microsoft Office PowerPoint</Application>
  <PresentationFormat>Widescreen</PresentationFormat>
  <Paragraphs>97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Aldhabi</vt:lpstr>
      <vt:lpstr>Aparajita</vt:lpstr>
      <vt:lpstr>Arial</vt:lpstr>
      <vt:lpstr>Calibri</vt:lpstr>
      <vt:lpstr>Calibri Light</vt:lpstr>
      <vt:lpstr>Courier New</vt:lpstr>
      <vt:lpstr>Merriweather</vt:lpstr>
      <vt:lpstr>Proxima Nova</vt:lpstr>
      <vt:lpstr>Wingdings</vt:lpstr>
      <vt:lpstr>Metropolitan</vt:lpstr>
      <vt:lpstr>Vue Js</vt:lpstr>
      <vt:lpstr>JavaScript</vt:lpstr>
      <vt:lpstr>Vue Js</vt:lpstr>
      <vt:lpstr>Basic Alternatives of Vue Js</vt:lpstr>
      <vt:lpstr>Pros  of  Vue</vt:lpstr>
      <vt:lpstr>Cons  of  Vue</vt:lpstr>
      <vt:lpstr>Create Node Js Project</vt:lpstr>
      <vt:lpstr>Create Vue project</vt:lpstr>
      <vt:lpstr>NPM RUN</vt:lpstr>
      <vt:lpstr>PowerPoint Presentation</vt:lpstr>
      <vt:lpstr>PowerPoint Presentation</vt:lpstr>
      <vt:lpstr>Components in Vue Js</vt:lpstr>
      <vt:lpstr>Front End creation with Vue Js</vt:lpstr>
      <vt:lpstr>PowerPoint Presentation</vt:lpstr>
      <vt:lpstr>Node Js Project for the Server Connection</vt:lpstr>
      <vt:lpstr>Post Method</vt:lpstr>
      <vt:lpstr>Axios</vt:lpstr>
      <vt:lpstr>Integrate Vue Js with Node Js</vt:lpstr>
      <vt:lpstr>Download From Server Example(vue)</vt:lpstr>
      <vt:lpstr>Back End</vt:lpstr>
      <vt:lpstr>Facilities</vt:lpstr>
      <vt:lpstr>Difficulties</vt:lpstr>
      <vt:lpstr>Conclusions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Js</dc:title>
  <dc:creator>Georgia Zavou</dc:creator>
  <cp:lastModifiedBy>Georgia Zavou</cp:lastModifiedBy>
  <cp:revision>26</cp:revision>
  <dcterms:created xsi:type="dcterms:W3CDTF">2022-04-06T17:15:44Z</dcterms:created>
  <dcterms:modified xsi:type="dcterms:W3CDTF">2022-04-14T05:07:54Z</dcterms:modified>
</cp:coreProperties>
</file>