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74" r:id="rId8"/>
    <p:sldId id="262" r:id="rId9"/>
    <p:sldId id="263" r:id="rId10"/>
    <p:sldId id="265" r:id="rId11"/>
    <p:sldId id="264" r:id="rId12"/>
    <p:sldId id="269" r:id="rId13"/>
    <p:sldId id="266" r:id="rId14"/>
    <p:sldId id="267" r:id="rId15"/>
    <p:sldId id="271" r:id="rId16"/>
    <p:sldId id="272" r:id="rId17"/>
    <p:sldId id="268" r:id="rId18"/>
    <p:sldId id="270" r:id="rId19"/>
    <p:sldId id="273" r:id="rId20"/>
    <p:sldId id="275" r:id="rId21"/>
  </p:sldIdLst>
  <p:sldSz cx="12192000" cy="6858000"/>
  <p:notesSz cx="6858000" cy="9144000"/>
  <p:defaultText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957" autoAdjust="0"/>
  </p:normalViewPr>
  <p:slideViewPr>
    <p:cSldViewPr snapToGrid="0">
      <p:cViewPr varScale="1">
        <p:scale>
          <a:sx n="99" d="100"/>
          <a:sy n="99" d="100"/>
        </p:scale>
        <p:origin x="9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89BBF-CCD0-4B2B-ABD3-73CC0E4DD3D4}" type="datetimeFigureOut">
              <a:rPr lang="en-CY" smtClean="0"/>
              <a:t>23/04/2023</a:t>
            </a:fld>
            <a:endParaRPr lang="en-C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E27D8-4CF3-4A6E-9CD9-C530F5CEDAA8}" type="slidenum">
              <a:rPr lang="en-CY" smtClean="0"/>
              <a:t>‹#›</a:t>
            </a:fld>
            <a:endParaRPr lang="en-CY"/>
          </a:p>
        </p:txBody>
      </p:sp>
    </p:spTree>
    <p:extLst>
      <p:ext uri="{BB962C8B-B14F-4D97-AF65-F5344CB8AC3E}">
        <p14:creationId xmlns:p14="http://schemas.microsoft.com/office/powerpoint/2010/main" val="379157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Instrumentation is the process of modifying or adding code to an existing software application in order to monitor, measure, or control its behavior.</a:t>
            </a:r>
          </a:p>
          <a:p>
            <a:r>
              <a:rPr lang="en-US" b="0" i="0" dirty="0">
                <a:solidFill>
                  <a:srgbClr val="374151"/>
                </a:solidFill>
                <a:effectLst/>
                <a:latin typeface="Söhne"/>
              </a:rPr>
              <a:t> It is often used in software testing, debugging, and performance analysis, as well as in security research and development.</a:t>
            </a:r>
          </a:p>
          <a:p>
            <a:endParaRPr lang="en-US" b="0" i="0" dirty="0">
              <a:solidFill>
                <a:srgbClr val="374151"/>
              </a:solidFill>
              <a:effectLst/>
              <a:latin typeface="Söhne"/>
            </a:endParaRPr>
          </a:p>
          <a:p>
            <a:r>
              <a:rPr lang="en-US" b="0" i="0" dirty="0">
                <a:solidFill>
                  <a:srgbClr val="374151"/>
                </a:solidFill>
                <a:effectLst/>
                <a:latin typeface="Söhne"/>
              </a:rPr>
              <a:t>Dynamic instrumentation tools like FRIDA allow developers and security researchers to perform dynamic analysis of applications by injecting code into them at runtime and monitoring their behavior in real time. </a:t>
            </a:r>
          </a:p>
          <a:p>
            <a:r>
              <a:rPr lang="en-US" b="0" i="0" dirty="0">
                <a:solidFill>
                  <a:srgbClr val="374151"/>
                </a:solidFill>
                <a:effectLst/>
                <a:latin typeface="Söhne"/>
              </a:rPr>
              <a:t>This can be useful for debugging, reverse engineering, penetration testing, and other tasks.</a:t>
            </a:r>
          </a:p>
          <a:p>
            <a:endParaRPr lang="en-US" b="0" i="0" dirty="0">
              <a:solidFill>
                <a:srgbClr val="374151"/>
              </a:solidFill>
              <a:effectLst/>
              <a:latin typeface="Söhne"/>
            </a:endParaRPr>
          </a:p>
          <a:p>
            <a:r>
              <a:rPr lang="en-US" b="0" i="0" dirty="0">
                <a:solidFill>
                  <a:srgbClr val="374151"/>
                </a:solidFill>
                <a:effectLst/>
                <a:latin typeface="Söhne"/>
              </a:rPr>
              <a:t>Frida.re</a:t>
            </a:r>
            <a:endParaRPr lang="en-CY" dirty="0"/>
          </a:p>
        </p:txBody>
      </p:sp>
      <p:sp>
        <p:nvSpPr>
          <p:cNvPr id="4" name="Slide Number Placeholder 3"/>
          <p:cNvSpPr>
            <a:spLocks noGrp="1"/>
          </p:cNvSpPr>
          <p:nvPr>
            <p:ph type="sldNum" sz="quarter" idx="5"/>
          </p:nvPr>
        </p:nvSpPr>
        <p:spPr/>
        <p:txBody>
          <a:bodyPr/>
          <a:lstStyle/>
          <a:p>
            <a:fld id="{86FE27D8-4CF3-4A6E-9CD9-C530F5CEDAA8}" type="slidenum">
              <a:rPr lang="en-CY" smtClean="0"/>
              <a:t>1</a:t>
            </a:fld>
            <a:endParaRPr lang="en-CY"/>
          </a:p>
        </p:txBody>
      </p:sp>
    </p:spTree>
    <p:extLst>
      <p:ext uri="{BB962C8B-B14F-4D97-AF65-F5344CB8AC3E}">
        <p14:creationId xmlns:p14="http://schemas.microsoft.com/office/powerpoint/2010/main" val="1244771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86FE27D8-4CF3-4A6E-9CD9-C530F5CEDAA8}" type="slidenum">
              <a:rPr lang="en-CY" smtClean="0"/>
              <a:t>5</a:t>
            </a:fld>
            <a:endParaRPr lang="en-CY"/>
          </a:p>
        </p:txBody>
      </p:sp>
    </p:spTree>
    <p:extLst>
      <p:ext uri="{BB962C8B-B14F-4D97-AF65-F5344CB8AC3E}">
        <p14:creationId xmlns:p14="http://schemas.microsoft.com/office/powerpoint/2010/main" val="3791386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ource Sans Pro" panose="020B0503030403020204" pitchFamily="34" charset="0"/>
              </a:rPr>
              <a:t>The following diagram shows how Frida generally install hooks and gets messages from the installed hooks.</a:t>
            </a:r>
          </a:p>
          <a:p>
            <a:r>
              <a:rPr lang="en-US" b="0" i="0" dirty="0">
                <a:solidFill>
                  <a:srgbClr val="000000"/>
                </a:solidFill>
                <a:effectLst/>
                <a:latin typeface="Source Sans Pro" panose="020B0503030403020204" pitchFamily="34" charset="0"/>
              </a:rPr>
              <a:t>There are </a:t>
            </a:r>
            <a:r>
              <a:rPr lang="en-US" b="0" i="0" dirty="0" err="1">
                <a:solidFill>
                  <a:srgbClr val="000000"/>
                </a:solidFill>
                <a:effectLst/>
                <a:latin typeface="Source Sans Pro" panose="020B0503030403020204" pitchFamily="34" charset="0"/>
              </a:rPr>
              <a:t>frida</a:t>
            </a:r>
            <a:r>
              <a:rPr lang="en-US" b="0" i="0" dirty="0">
                <a:solidFill>
                  <a:srgbClr val="000000"/>
                </a:solidFill>
                <a:effectLst/>
                <a:latin typeface="Source Sans Pro" panose="020B0503030403020204" pitchFamily="34" charset="0"/>
              </a:rPr>
              <a:t>, session, script objects involved in this process to manage hook installations. The hooking callback is written in JavaScript.</a:t>
            </a:r>
          </a:p>
          <a:p>
            <a:endParaRPr lang="en-CY" b="1" dirty="0"/>
          </a:p>
        </p:txBody>
      </p:sp>
      <p:sp>
        <p:nvSpPr>
          <p:cNvPr id="4" name="Slide Number Placeholder 3"/>
          <p:cNvSpPr>
            <a:spLocks noGrp="1"/>
          </p:cNvSpPr>
          <p:nvPr>
            <p:ph type="sldNum" sz="quarter" idx="5"/>
          </p:nvPr>
        </p:nvSpPr>
        <p:spPr/>
        <p:txBody>
          <a:bodyPr/>
          <a:lstStyle/>
          <a:p>
            <a:fld id="{86FE27D8-4CF3-4A6E-9CD9-C530F5CEDAA8}" type="slidenum">
              <a:rPr lang="en-CY" smtClean="0"/>
              <a:t>6</a:t>
            </a:fld>
            <a:endParaRPr lang="en-CY"/>
          </a:p>
        </p:txBody>
      </p:sp>
    </p:spTree>
    <p:extLst>
      <p:ext uri="{BB962C8B-B14F-4D97-AF65-F5344CB8AC3E}">
        <p14:creationId xmlns:p14="http://schemas.microsoft.com/office/powerpoint/2010/main" val="381999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ource Sans Pro" panose="020B0503030403020204" pitchFamily="34" charset="0"/>
              </a:rPr>
              <a:t>The following diagram shows how Frida generally install hooks and gets messages from the installed hooks.</a:t>
            </a:r>
          </a:p>
          <a:p>
            <a:r>
              <a:rPr lang="en-US" b="0" i="0" dirty="0">
                <a:solidFill>
                  <a:srgbClr val="000000"/>
                </a:solidFill>
                <a:effectLst/>
                <a:latin typeface="Source Sans Pro" panose="020B0503030403020204" pitchFamily="34" charset="0"/>
              </a:rPr>
              <a:t>There are </a:t>
            </a:r>
            <a:r>
              <a:rPr lang="en-US" b="0" i="0" dirty="0" err="1">
                <a:solidFill>
                  <a:srgbClr val="000000"/>
                </a:solidFill>
                <a:effectLst/>
                <a:latin typeface="Source Sans Pro" panose="020B0503030403020204" pitchFamily="34" charset="0"/>
              </a:rPr>
              <a:t>frida</a:t>
            </a:r>
            <a:r>
              <a:rPr lang="en-US" b="0" i="0" dirty="0">
                <a:solidFill>
                  <a:srgbClr val="000000"/>
                </a:solidFill>
                <a:effectLst/>
                <a:latin typeface="Source Sans Pro" panose="020B0503030403020204" pitchFamily="34" charset="0"/>
              </a:rPr>
              <a:t>, session, script objects involved in this process to manage hook installations. The hooking callback is written in JavaScript.</a:t>
            </a:r>
          </a:p>
          <a:p>
            <a:endParaRPr lang="en-CY" b="1" dirty="0"/>
          </a:p>
        </p:txBody>
      </p:sp>
      <p:sp>
        <p:nvSpPr>
          <p:cNvPr id="4" name="Slide Number Placeholder 3"/>
          <p:cNvSpPr>
            <a:spLocks noGrp="1"/>
          </p:cNvSpPr>
          <p:nvPr>
            <p:ph type="sldNum" sz="quarter" idx="5"/>
          </p:nvPr>
        </p:nvSpPr>
        <p:spPr/>
        <p:txBody>
          <a:bodyPr/>
          <a:lstStyle/>
          <a:p>
            <a:fld id="{86FE27D8-4CF3-4A6E-9CD9-C530F5CEDAA8}" type="slidenum">
              <a:rPr lang="en-CY" smtClean="0"/>
              <a:t>7</a:t>
            </a:fld>
            <a:endParaRPr lang="en-CY"/>
          </a:p>
        </p:txBody>
      </p:sp>
    </p:spTree>
    <p:extLst>
      <p:ext uri="{BB962C8B-B14F-4D97-AF65-F5344CB8AC3E}">
        <p14:creationId xmlns:p14="http://schemas.microsoft.com/office/powerpoint/2010/main" val="145695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Frida can be used for all kind of platforms. But I chose to showcase on android since I never had a hands on experience</a:t>
            </a:r>
            <a:endParaRPr lang="en-CY" dirty="0"/>
          </a:p>
        </p:txBody>
      </p:sp>
      <p:sp>
        <p:nvSpPr>
          <p:cNvPr id="4" name="Slide Number Placeholder 3"/>
          <p:cNvSpPr>
            <a:spLocks noGrp="1"/>
          </p:cNvSpPr>
          <p:nvPr>
            <p:ph type="sldNum" sz="quarter" idx="5"/>
          </p:nvPr>
        </p:nvSpPr>
        <p:spPr/>
        <p:txBody>
          <a:bodyPr/>
          <a:lstStyle/>
          <a:p>
            <a:fld id="{86FE27D8-4CF3-4A6E-9CD9-C530F5CEDAA8}" type="slidenum">
              <a:rPr lang="en-CY" smtClean="0"/>
              <a:t>8</a:t>
            </a:fld>
            <a:endParaRPr lang="en-CY"/>
          </a:p>
        </p:txBody>
      </p:sp>
    </p:spTree>
    <p:extLst>
      <p:ext uri="{BB962C8B-B14F-4D97-AF65-F5344CB8AC3E}">
        <p14:creationId xmlns:p14="http://schemas.microsoft.com/office/powerpoint/2010/main" val="3224247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86FE27D8-4CF3-4A6E-9CD9-C530F5CEDAA8}" type="slidenum">
              <a:rPr lang="en-CY" smtClean="0"/>
              <a:t>9</a:t>
            </a:fld>
            <a:endParaRPr lang="en-CY"/>
          </a:p>
        </p:txBody>
      </p:sp>
    </p:spTree>
    <p:extLst>
      <p:ext uri="{BB962C8B-B14F-4D97-AF65-F5344CB8AC3E}">
        <p14:creationId xmlns:p14="http://schemas.microsoft.com/office/powerpoint/2010/main" val="1812340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40B4-191E-E575-C02A-A28B506900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Y"/>
          </a:p>
        </p:txBody>
      </p:sp>
      <p:sp>
        <p:nvSpPr>
          <p:cNvPr id="3" name="Subtitle 2">
            <a:extLst>
              <a:ext uri="{FF2B5EF4-FFF2-40B4-BE49-F238E27FC236}">
                <a16:creationId xmlns:a16="http://schemas.microsoft.com/office/drawing/2014/main" id="{B1BE1474-52B4-4D27-7C33-F3CADF932F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Y"/>
          </a:p>
        </p:txBody>
      </p:sp>
      <p:sp>
        <p:nvSpPr>
          <p:cNvPr id="4" name="Date Placeholder 3">
            <a:extLst>
              <a:ext uri="{FF2B5EF4-FFF2-40B4-BE49-F238E27FC236}">
                <a16:creationId xmlns:a16="http://schemas.microsoft.com/office/drawing/2014/main" id="{D2F8F716-1936-D5A2-9290-35A3C6197C4B}"/>
              </a:ext>
            </a:extLst>
          </p:cNvPr>
          <p:cNvSpPr>
            <a:spLocks noGrp="1"/>
          </p:cNvSpPr>
          <p:nvPr>
            <p:ph type="dt" sz="half" idx="10"/>
          </p:nvPr>
        </p:nvSpPr>
        <p:spPr/>
        <p:txBody>
          <a:bodyPr/>
          <a:lstStyle/>
          <a:p>
            <a:fld id="{47DA0427-F54B-4182-AD7C-9988A7586B93}" type="datetimeFigureOut">
              <a:rPr lang="en-CY" smtClean="0"/>
              <a:t>23/04/2023</a:t>
            </a:fld>
            <a:endParaRPr lang="en-CY"/>
          </a:p>
        </p:txBody>
      </p:sp>
      <p:sp>
        <p:nvSpPr>
          <p:cNvPr id="5" name="Footer Placeholder 4">
            <a:extLst>
              <a:ext uri="{FF2B5EF4-FFF2-40B4-BE49-F238E27FC236}">
                <a16:creationId xmlns:a16="http://schemas.microsoft.com/office/drawing/2014/main" id="{95B3E93F-F233-EBF9-56F7-B9405912E5C7}"/>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B7A44FAA-94F6-F36E-0BB5-33300554D293}"/>
              </a:ext>
            </a:extLst>
          </p:cNvPr>
          <p:cNvSpPr>
            <a:spLocks noGrp="1"/>
          </p:cNvSpPr>
          <p:nvPr>
            <p:ph type="sldNum" sz="quarter" idx="12"/>
          </p:nvPr>
        </p:nvSpPr>
        <p:spPr/>
        <p:txBody>
          <a:bodyPr/>
          <a:lstStyle/>
          <a:p>
            <a:fld id="{B5955C70-07CD-45CE-B47F-75BA5203BFE7}" type="slidenum">
              <a:rPr lang="en-CY" smtClean="0"/>
              <a:t>‹#›</a:t>
            </a:fld>
            <a:endParaRPr lang="en-CY"/>
          </a:p>
        </p:txBody>
      </p:sp>
    </p:spTree>
    <p:extLst>
      <p:ext uri="{BB962C8B-B14F-4D97-AF65-F5344CB8AC3E}">
        <p14:creationId xmlns:p14="http://schemas.microsoft.com/office/powerpoint/2010/main" val="187412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3556-73E9-7316-876C-795CD7DD65C8}"/>
              </a:ext>
            </a:extLst>
          </p:cNvPr>
          <p:cNvSpPr>
            <a:spLocks noGrp="1"/>
          </p:cNvSpPr>
          <p:nvPr>
            <p:ph type="title"/>
          </p:nvPr>
        </p:nvSpPr>
        <p:spPr/>
        <p:txBody>
          <a:bodyPr/>
          <a:lstStyle/>
          <a:p>
            <a:r>
              <a:rPr lang="en-US"/>
              <a:t>Click to edit Master title style</a:t>
            </a:r>
            <a:endParaRPr lang="en-CY"/>
          </a:p>
        </p:txBody>
      </p:sp>
      <p:sp>
        <p:nvSpPr>
          <p:cNvPr id="3" name="Vertical Text Placeholder 2">
            <a:extLst>
              <a:ext uri="{FF2B5EF4-FFF2-40B4-BE49-F238E27FC236}">
                <a16:creationId xmlns:a16="http://schemas.microsoft.com/office/drawing/2014/main" id="{FFD07F6E-4923-D96E-C024-3E351B4167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80263056-6F63-C000-B974-FAAEC48931E2}"/>
              </a:ext>
            </a:extLst>
          </p:cNvPr>
          <p:cNvSpPr>
            <a:spLocks noGrp="1"/>
          </p:cNvSpPr>
          <p:nvPr>
            <p:ph type="dt" sz="half" idx="10"/>
          </p:nvPr>
        </p:nvSpPr>
        <p:spPr/>
        <p:txBody>
          <a:bodyPr/>
          <a:lstStyle/>
          <a:p>
            <a:fld id="{47DA0427-F54B-4182-AD7C-9988A7586B93}" type="datetimeFigureOut">
              <a:rPr lang="en-CY" smtClean="0"/>
              <a:t>23/04/2023</a:t>
            </a:fld>
            <a:endParaRPr lang="en-CY"/>
          </a:p>
        </p:txBody>
      </p:sp>
      <p:sp>
        <p:nvSpPr>
          <p:cNvPr id="5" name="Footer Placeholder 4">
            <a:extLst>
              <a:ext uri="{FF2B5EF4-FFF2-40B4-BE49-F238E27FC236}">
                <a16:creationId xmlns:a16="http://schemas.microsoft.com/office/drawing/2014/main" id="{9EB12E4B-444C-6BB9-34A1-168DE8612621}"/>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B21AB8B6-9B6E-885F-F23C-EB572DA0A98B}"/>
              </a:ext>
            </a:extLst>
          </p:cNvPr>
          <p:cNvSpPr>
            <a:spLocks noGrp="1"/>
          </p:cNvSpPr>
          <p:nvPr>
            <p:ph type="sldNum" sz="quarter" idx="12"/>
          </p:nvPr>
        </p:nvSpPr>
        <p:spPr/>
        <p:txBody>
          <a:bodyPr/>
          <a:lstStyle/>
          <a:p>
            <a:fld id="{B5955C70-07CD-45CE-B47F-75BA5203BFE7}" type="slidenum">
              <a:rPr lang="en-CY" smtClean="0"/>
              <a:t>‹#›</a:t>
            </a:fld>
            <a:endParaRPr lang="en-CY"/>
          </a:p>
        </p:txBody>
      </p:sp>
    </p:spTree>
    <p:extLst>
      <p:ext uri="{BB962C8B-B14F-4D97-AF65-F5344CB8AC3E}">
        <p14:creationId xmlns:p14="http://schemas.microsoft.com/office/powerpoint/2010/main" val="130144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6C4483-CC7F-4DB6-A631-AD62835238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Y"/>
          </a:p>
        </p:txBody>
      </p:sp>
      <p:sp>
        <p:nvSpPr>
          <p:cNvPr id="3" name="Vertical Text Placeholder 2">
            <a:extLst>
              <a:ext uri="{FF2B5EF4-FFF2-40B4-BE49-F238E27FC236}">
                <a16:creationId xmlns:a16="http://schemas.microsoft.com/office/drawing/2014/main" id="{737188BC-FB1D-72F5-4ADA-A19F0581ED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D14094CA-3848-79DD-DEE9-8ED78155527C}"/>
              </a:ext>
            </a:extLst>
          </p:cNvPr>
          <p:cNvSpPr>
            <a:spLocks noGrp="1"/>
          </p:cNvSpPr>
          <p:nvPr>
            <p:ph type="dt" sz="half" idx="10"/>
          </p:nvPr>
        </p:nvSpPr>
        <p:spPr/>
        <p:txBody>
          <a:bodyPr/>
          <a:lstStyle/>
          <a:p>
            <a:fld id="{47DA0427-F54B-4182-AD7C-9988A7586B93}" type="datetimeFigureOut">
              <a:rPr lang="en-CY" smtClean="0"/>
              <a:t>23/04/2023</a:t>
            </a:fld>
            <a:endParaRPr lang="en-CY"/>
          </a:p>
        </p:txBody>
      </p:sp>
      <p:sp>
        <p:nvSpPr>
          <p:cNvPr id="5" name="Footer Placeholder 4">
            <a:extLst>
              <a:ext uri="{FF2B5EF4-FFF2-40B4-BE49-F238E27FC236}">
                <a16:creationId xmlns:a16="http://schemas.microsoft.com/office/drawing/2014/main" id="{57533B83-CB67-4ADC-ABAB-B71B4507928E}"/>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69FBA46D-EB3D-3A25-D209-00E6488258FA}"/>
              </a:ext>
            </a:extLst>
          </p:cNvPr>
          <p:cNvSpPr>
            <a:spLocks noGrp="1"/>
          </p:cNvSpPr>
          <p:nvPr>
            <p:ph type="sldNum" sz="quarter" idx="12"/>
          </p:nvPr>
        </p:nvSpPr>
        <p:spPr/>
        <p:txBody>
          <a:bodyPr/>
          <a:lstStyle/>
          <a:p>
            <a:fld id="{B5955C70-07CD-45CE-B47F-75BA5203BFE7}" type="slidenum">
              <a:rPr lang="en-CY" smtClean="0"/>
              <a:t>‹#›</a:t>
            </a:fld>
            <a:endParaRPr lang="en-CY"/>
          </a:p>
        </p:txBody>
      </p:sp>
    </p:spTree>
    <p:extLst>
      <p:ext uri="{BB962C8B-B14F-4D97-AF65-F5344CB8AC3E}">
        <p14:creationId xmlns:p14="http://schemas.microsoft.com/office/powerpoint/2010/main" val="145551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C0C2-EA86-A257-26D5-FF5CBB0FBDC9}"/>
              </a:ext>
            </a:extLst>
          </p:cNvPr>
          <p:cNvSpPr>
            <a:spLocks noGrp="1"/>
          </p:cNvSpPr>
          <p:nvPr>
            <p:ph type="title"/>
          </p:nvPr>
        </p:nvSpPr>
        <p:spPr/>
        <p:txBody>
          <a:bodyPr/>
          <a:lstStyle/>
          <a:p>
            <a:r>
              <a:rPr lang="en-US"/>
              <a:t>Click to edit Master title style</a:t>
            </a:r>
            <a:endParaRPr lang="en-CY"/>
          </a:p>
        </p:txBody>
      </p:sp>
      <p:sp>
        <p:nvSpPr>
          <p:cNvPr id="3" name="Content Placeholder 2">
            <a:extLst>
              <a:ext uri="{FF2B5EF4-FFF2-40B4-BE49-F238E27FC236}">
                <a16:creationId xmlns:a16="http://schemas.microsoft.com/office/drawing/2014/main" id="{74E911BA-D445-14CE-E27B-5D649487DE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4C4E1E57-3541-B45C-2539-50AB60BBABE3}"/>
              </a:ext>
            </a:extLst>
          </p:cNvPr>
          <p:cNvSpPr>
            <a:spLocks noGrp="1"/>
          </p:cNvSpPr>
          <p:nvPr>
            <p:ph type="dt" sz="half" idx="10"/>
          </p:nvPr>
        </p:nvSpPr>
        <p:spPr/>
        <p:txBody>
          <a:bodyPr/>
          <a:lstStyle/>
          <a:p>
            <a:fld id="{47DA0427-F54B-4182-AD7C-9988A7586B93}" type="datetimeFigureOut">
              <a:rPr lang="en-CY" smtClean="0"/>
              <a:t>23/04/2023</a:t>
            </a:fld>
            <a:endParaRPr lang="en-CY"/>
          </a:p>
        </p:txBody>
      </p:sp>
      <p:sp>
        <p:nvSpPr>
          <p:cNvPr id="5" name="Footer Placeholder 4">
            <a:extLst>
              <a:ext uri="{FF2B5EF4-FFF2-40B4-BE49-F238E27FC236}">
                <a16:creationId xmlns:a16="http://schemas.microsoft.com/office/drawing/2014/main" id="{5E21F22D-0280-7F8B-5A6C-D099EC5ECDDE}"/>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B729544C-A054-4184-966E-C3A3396A20EC}"/>
              </a:ext>
            </a:extLst>
          </p:cNvPr>
          <p:cNvSpPr>
            <a:spLocks noGrp="1"/>
          </p:cNvSpPr>
          <p:nvPr>
            <p:ph type="sldNum" sz="quarter" idx="12"/>
          </p:nvPr>
        </p:nvSpPr>
        <p:spPr/>
        <p:txBody>
          <a:bodyPr/>
          <a:lstStyle/>
          <a:p>
            <a:fld id="{B5955C70-07CD-45CE-B47F-75BA5203BFE7}" type="slidenum">
              <a:rPr lang="en-CY" smtClean="0"/>
              <a:t>‹#›</a:t>
            </a:fld>
            <a:endParaRPr lang="en-CY"/>
          </a:p>
        </p:txBody>
      </p:sp>
    </p:spTree>
    <p:extLst>
      <p:ext uri="{BB962C8B-B14F-4D97-AF65-F5344CB8AC3E}">
        <p14:creationId xmlns:p14="http://schemas.microsoft.com/office/powerpoint/2010/main" val="390442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6DD5-DC93-3A0F-EC12-F0A9FDCBC6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Y"/>
          </a:p>
        </p:txBody>
      </p:sp>
      <p:sp>
        <p:nvSpPr>
          <p:cNvPr id="3" name="Text Placeholder 2">
            <a:extLst>
              <a:ext uri="{FF2B5EF4-FFF2-40B4-BE49-F238E27FC236}">
                <a16:creationId xmlns:a16="http://schemas.microsoft.com/office/drawing/2014/main" id="{64B9EEC6-5EB4-3E2E-F92A-C8ABC83498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F2D021-18D9-DA03-2AA5-0271741AE628}"/>
              </a:ext>
            </a:extLst>
          </p:cNvPr>
          <p:cNvSpPr>
            <a:spLocks noGrp="1"/>
          </p:cNvSpPr>
          <p:nvPr>
            <p:ph type="dt" sz="half" idx="10"/>
          </p:nvPr>
        </p:nvSpPr>
        <p:spPr/>
        <p:txBody>
          <a:bodyPr/>
          <a:lstStyle/>
          <a:p>
            <a:fld id="{47DA0427-F54B-4182-AD7C-9988A7586B93}" type="datetimeFigureOut">
              <a:rPr lang="en-CY" smtClean="0"/>
              <a:t>23/04/2023</a:t>
            </a:fld>
            <a:endParaRPr lang="en-CY"/>
          </a:p>
        </p:txBody>
      </p:sp>
      <p:sp>
        <p:nvSpPr>
          <p:cNvPr id="5" name="Footer Placeholder 4">
            <a:extLst>
              <a:ext uri="{FF2B5EF4-FFF2-40B4-BE49-F238E27FC236}">
                <a16:creationId xmlns:a16="http://schemas.microsoft.com/office/drawing/2014/main" id="{24D27762-1352-CCF6-CC9F-25FE14A2BC82}"/>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0C88EC07-FCA9-CB4F-5D44-038ED7B95476}"/>
              </a:ext>
            </a:extLst>
          </p:cNvPr>
          <p:cNvSpPr>
            <a:spLocks noGrp="1"/>
          </p:cNvSpPr>
          <p:nvPr>
            <p:ph type="sldNum" sz="quarter" idx="12"/>
          </p:nvPr>
        </p:nvSpPr>
        <p:spPr/>
        <p:txBody>
          <a:bodyPr/>
          <a:lstStyle/>
          <a:p>
            <a:fld id="{B5955C70-07CD-45CE-B47F-75BA5203BFE7}" type="slidenum">
              <a:rPr lang="en-CY" smtClean="0"/>
              <a:t>‹#›</a:t>
            </a:fld>
            <a:endParaRPr lang="en-CY"/>
          </a:p>
        </p:txBody>
      </p:sp>
    </p:spTree>
    <p:extLst>
      <p:ext uri="{BB962C8B-B14F-4D97-AF65-F5344CB8AC3E}">
        <p14:creationId xmlns:p14="http://schemas.microsoft.com/office/powerpoint/2010/main" val="272822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461C-7E44-8330-1156-6783D9E0D616}"/>
              </a:ext>
            </a:extLst>
          </p:cNvPr>
          <p:cNvSpPr>
            <a:spLocks noGrp="1"/>
          </p:cNvSpPr>
          <p:nvPr>
            <p:ph type="title"/>
          </p:nvPr>
        </p:nvSpPr>
        <p:spPr/>
        <p:txBody>
          <a:bodyPr/>
          <a:lstStyle/>
          <a:p>
            <a:r>
              <a:rPr lang="en-US"/>
              <a:t>Click to edit Master title style</a:t>
            </a:r>
            <a:endParaRPr lang="en-CY"/>
          </a:p>
        </p:txBody>
      </p:sp>
      <p:sp>
        <p:nvSpPr>
          <p:cNvPr id="3" name="Content Placeholder 2">
            <a:extLst>
              <a:ext uri="{FF2B5EF4-FFF2-40B4-BE49-F238E27FC236}">
                <a16:creationId xmlns:a16="http://schemas.microsoft.com/office/drawing/2014/main" id="{ED9EF540-8E6A-034D-8689-D3A936192D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Content Placeholder 3">
            <a:extLst>
              <a:ext uri="{FF2B5EF4-FFF2-40B4-BE49-F238E27FC236}">
                <a16:creationId xmlns:a16="http://schemas.microsoft.com/office/drawing/2014/main" id="{E94257D1-437A-8471-AE76-DD9E4189FD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5" name="Date Placeholder 4">
            <a:extLst>
              <a:ext uri="{FF2B5EF4-FFF2-40B4-BE49-F238E27FC236}">
                <a16:creationId xmlns:a16="http://schemas.microsoft.com/office/drawing/2014/main" id="{A57DBB13-9E89-8A8E-0521-C7D858F63E4A}"/>
              </a:ext>
            </a:extLst>
          </p:cNvPr>
          <p:cNvSpPr>
            <a:spLocks noGrp="1"/>
          </p:cNvSpPr>
          <p:nvPr>
            <p:ph type="dt" sz="half" idx="10"/>
          </p:nvPr>
        </p:nvSpPr>
        <p:spPr/>
        <p:txBody>
          <a:bodyPr/>
          <a:lstStyle/>
          <a:p>
            <a:fld id="{47DA0427-F54B-4182-AD7C-9988A7586B93}" type="datetimeFigureOut">
              <a:rPr lang="en-CY" smtClean="0"/>
              <a:t>23/04/2023</a:t>
            </a:fld>
            <a:endParaRPr lang="en-CY"/>
          </a:p>
        </p:txBody>
      </p:sp>
      <p:sp>
        <p:nvSpPr>
          <p:cNvPr id="6" name="Footer Placeholder 5">
            <a:extLst>
              <a:ext uri="{FF2B5EF4-FFF2-40B4-BE49-F238E27FC236}">
                <a16:creationId xmlns:a16="http://schemas.microsoft.com/office/drawing/2014/main" id="{A96282EE-4DB7-5F50-892B-65AEEB5FACBB}"/>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56D16DD3-0F1D-FD3F-5E70-0DD7CF2EC47B}"/>
              </a:ext>
            </a:extLst>
          </p:cNvPr>
          <p:cNvSpPr>
            <a:spLocks noGrp="1"/>
          </p:cNvSpPr>
          <p:nvPr>
            <p:ph type="sldNum" sz="quarter" idx="12"/>
          </p:nvPr>
        </p:nvSpPr>
        <p:spPr/>
        <p:txBody>
          <a:bodyPr/>
          <a:lstStyle/>
          <a:p>
            <a:fld id="{B5955C70-07CD-45CE-B47F-75BA5203BFE7}" type="slidenum">
              <a:rPr lang="en-CY" smtClean="0"/>
              <a:t>‹#›</a:t>
            </a:fld>
            <a:endParaRPr lang="en-CY"/>
          </a:p>
        </p:txBody>
      </p:sp>
    </p:spTree>
    <p:extLst>
      <p:ext uri="{BB962C8B-B14F-4D97-AF65-F5344CB8AC3E}">
        <p14:creationId xmlns:p14="http://schemas.microsoft.com/office/powerpoint/2010/main" val="173094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1CDF-D243-67AC-0DB3-0580A2E74D09}"/>
              </a:ext>
            </a:extLst>
          </p:cNvPr>
          <p:cNvSpPr>
            <a:spLocks noGrp="1"/>
          </p:cNvSpPr>
          <p:nvPr>
            <p:ph type="title"/>
          </p:nvPr>
        </p:nvSpPr>
        <p:spPr>
          <a:xfrm>
            <a:off x="839788" y="365125"/>
            <a:ext cx="10515600" cy="1325563"/>
          </a:xfrm>
        </p:spPr>
        <p:txBody>
          <a:bodyPr/>
          <a:lstStyle/>
          <a:p>
            <a:r>
              <a:rPr lang="en-US"/>
              <a:t>Click to edit Master title style</a:t>
            </a:r>
            <a:endParaRPr lang="en-CY"/>
          </a:p>
        </p:txBody>
      </p:sp>
      <p:sp>
        <p:nvSpPr>
          <p:cNvPr id="3" name="Text Placeholder 2">
            <a:extLst>
              <a:ext uri="{FF2B5EF4-FFF2-40B4-BE49-F238E27FC236}">
                <a16:creationId xmlns:a16="http://schemas.microsoft.com/office/drawing/2014/main" id="{3108C17B-F1B4-EA33-3F43-CE4EFDE1CA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D6E0C-7622-5969-761F-F59A96919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5" name="Text Placeholder 4">
            <a:extLst>
              <a:ext uri="{FF2B5EF4-FFF2-40B4-BE49-F238E27FC236}">
                <a16:creationId xmlns:a16="http://schemas.microsoft.com/office/drawing/2014/main" id="{82A3DC4E-ABEF-BD1F-6E74-E4294A7E4D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D6D4ED-7728-C002-36CF-2E7A1D5022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7" name="Date Placeholder 6">
            <a:extLst>
              <a:ext uri="{FF2B5EF4-FFF2-40B4-BE49-F238E27FC236}">
                <a16:creationId xmlns:a16="http://schemas.microsoft.com/office/drawing/2014/main" id="{412960D6-6BF1-4676-7066-1A93371D5498}"/>
              </a:ext>
            </a:extLst>
          </p:cNvPr>
          <p:cNvSpPr>
            <a:spLocks noGrp="1"/>
          </p:cNvSpPr>
          <p:nvPr>
            <p:ph type="dt" sz="half" idx="10"/>
          </p:nvPr>
        </p:nvSpPr>
        <p:spPr/>
        <p:txBody>
          <a:bodyPr/>
          <a:lstStyle/>
          <a:p>
            <a:fld id="{47DA0427-F54B-4182-AD7C-9988A7586B93}" type="datetimeFigureOut">
              <a:rPr lang="en-CY" smtClean="0"/>
              <a:t>23/04/2023</a:t>
            </a:fld>
            <a:endParaRPr lang="en-CY"/>
          </a:p>
        </p:txBody>
      </p:sp>
      <p:sp>
        <p:nvSpPr>
          <p:cNvPr id="8" name="Footer Placeholder 7">
            <a:extLst>
              <a:ext uri="{FF2B5EF4-FFF2-40B4-BE49-F238E27FC236}">
                <a16:creationId xmlns:a16="http://schemas.microsoft.com/office/drawing/2014/main" id="{3D6B2786-5070-542C-45A2-DF7135484F89}"/>
              </a:ext>
            </a:extLst>
          </p:cNvPr>
          <p:cNvSpPr>
            <a:spLocks noGrp="1"/>
          </p:cNvSpPr>
          <p:nvPr>
            <p:ph type="ftr" sz="quarter" idx="11"/>
          </p:nvPr>
        </p:nvSpPr>
        <p:spPr/>
        <p:txBody>
          <a:bodyPr/>
          <a:lstStyle/>
          <a:p>
            <a:endParaRPr lang="en-CY"/>
          </a:p>
        </p:txBody>
      </p:sp>
      <p:sp>
        <p:nvSpPr>
          <p:cNvPr id="9" name="Slide Number Placeholder 8">
            <a:extLst>
              <a:ext uri="{FF2B5EF4-FFF2-40B4-BE49-F238E27FC236}">
                <a16:creationId xmlns:a16="http://schemas.microsoft.com/office/drawing/2014/main" id="{7920E77A-D94B-2F2C-A666-129E9450FE95}"/>
              </a:ext>
            </a:extLst>
          </p:cNvPr>
          <p:cNvSpPr>
            <a:spLocks noGrp="1"/>
          </p:cNvSpPr>
          <p:nvPr>
            <p:ph type="sldNum" sz="quarter" idx="12"/>
          </p:nvPr>
        </p:nvSpPr>
        <p:spPr/>
        <p:txBody>
          <a:bodyPr/>
          <a:lstStyle/>
          <a:p>
            <a:fld id="{B5955C70-07CD-45CE-B47F-75BA5203BFE7}" type="slidenum">
              <a:rPr lang="en-CY" smtClean="0"/>
              <a:t>‹#›</a:t>
            </a:fld>
            <a:endParaRPr lang="en-CY"/>
          </a:p>
        </p:txBody>
      </p:sp>
    </p:spTree>
    <p:extLst>
      <p:ext uri="{BB962C8B-B14F-4D97-AF65-F5344CB8AC3E}">
        <p14:creationId xmlns:p14="http://schemas.microsoft.com/office/powerpoint/2010/main" val="416277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5E53-9CB5-E5A7-766E-9BF9E54B071E}"/>
              </a:ext>
            </a:extLst>
          </p:cNvPr>
          <p:cNvSpPr>
            <a:spLocks noGrp="1"/>
          </p:cNvSpPr>
          <p:nvPr>
            <p:ph type="title"/>
          </p:nvPr>
        </p:nvSpPr>
        <p:spPr/>
        <p:txBody>
          <a:bodyPr/>
          <a:lstStyle/>
          <a:p>
            <a:r>
              <a:rPr lang="en-US"/>
              <a:t>Click to edit Master title style</a:t>
            </a:r>
            <a:endParaRPr lang="en-CY"/>
          </a:p>
        </p:txBody>
      </p:sp>
      <p:sp>
        <p:nvSpPr>
          <p:cNvPr id="3" name="Date Placeholder 2">
            <a:extLst>
              <a:ext uri="{FF2B5EF4-FFF2-40B4-BE49-F238E27FC236}">
                <a16:creationId xmlns:a16="http://schemas.microsoft.com/office/drawing/2014/main" id="{9C7DDBC4-81CD-B803-A75F-86D5886C73F5}"/>
              </a:ext>
            </a:extLst>
          </p:cNvPr>
          <p:cNvSpPr>
            <a:spLocks noGrp="1"/>
          </p:cNvSpPr>
          <p:nvPr>
            <p:ph type="dt" sz="half" idx="10"/>
          </p:nvPr>
        </p:nvSpPr>
        <p:spPr/>
        <p:txBody>
          <a:bodyPr/>
          <a:lstStyle/>
          <a:p>
            <a:fld id="{47DA0427-F54B-4182-AD7C-9988A7586B93}" type="datetimeFigureOut">
              <a:rPr lang="en-CY" smtClean="0"/>
              <a:t>23/04/2023</a:t>
            </a:fld>
            <a:endParaRPr lang="en-CY"/>
          </a:p>
        </p:txBody>
      </p:sp>
      <p:sp>
        <p:nvSpPr>
          <p:cNvPr id="4" name="Footer Placeholder 3">
            <a:extLst>
              <a:ext uri="{FF2B5EF4-FFF2-40B4-BE49-F238E27FC236}">
                <a16:creationId xmlns:a16="http://schemas.microsoft.com/office/drawing/2014/main" id="{61EA6789-613F-8F27-1D87-4578CF9C3047}"/>
              </a:ext>
            </a:extLst>
          </p:cNvPr>
          <p:cNvSpPr>
            <a:spLocks noGrp="1"/>
          </p:cNvSpPr>
          <p:nvPr>
            <p:ph type="ftr" sz="quarter" idx="11"/>
          </p:nvPr>
        </p:nvSpPr>
        <p:spPr/>
        <p:txBody>
          <a:bodyPr/>
          <a:lstStyle/>
          <a:p>
            <a:endParaRPr lang="en-CY"/>
          </a:p>
        </p:txBody>
      </p:sp>
      <p:sp>
        <p:nvSpPr>
          <p:cNvPr id="5" name="Slide Number Placeholder 4">
            <a:extLst>
              <a:ext uri="{FF2B5EF4-FFF2-40B4-BE49-F238E27FC236}">
                <a16:creationId xmlns:a16="http://schemas.microsoft.com/office/drawing/2014/main" id="{06ED7329-2052-289A-1F56-06C4A760E7B8}"/>
              </a:ext>
            </a:extLst>
          </p:cNvPr>
          <p:cNvSpPr>
            <a:spLocks noGrp="1"/>
          </p:cNvSpPr>
          <p:nvPr>
            <p:ph type="sldNum" sz="quarter" idx="12"/>
          </p:nvPr>
        </p:nvSpPr>
        <p:spPr/>
        <p:txBody>
          <a:bodyPr/>
          <a:lstStyle/>
          <a:p>
            <a:fld id="{B5955C70-07CD-45CE-B47F-75BA5203BFE7}" type="slidenum">
              <a:rPr lang="en-CY" smtClean="0"/>
              <a:t>‹#›</a:t>
            </a:fld>
            <a:endParaRPr lang="en-CY"/>
          </a:p>
        </p:txBody>
      </p:sp>
    </p:spTree>
    <p:extLst>
      <p:ext uri="{BB962C8B-B14F-4D97-AF65-F5344CB8AC3E}">
        <p14:creationId xmlns:p14="http://schemas.microsoft.com/office/powerpoint/2010/main" val="426030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32CA3E-0DAE-88DA-6635-6B8BB97B5AB7}"/>
              </a:ext>
            </a:extLst>
          </p:cNvPr>
          <p:cNvSpPr>
            <a:spLocks noGrp="1"/>
          </p:cNvSpPr>
          <p:nvPr>
            <p:ph type="dt" sz="half" idx="10"/>
          </p:nvPr>
        </p:nvSpPr>
        <p:spPr/>
        <p:txBody>
          <a:bodyPr/>
          <a:lstStyle/>
          <a:p>
            <a:fld id="{47DA0427-F54B-4182-AD7C-9988A7586B93}" type="datetimeFigureOut">
              <a:rPr lang="en-CY" smtClean="0"/>
              <a:t>23/04/2023</a:t>
            </a:fld>
            <a:endParaRPr lang="en-CY"/>
          </a:p>
        </p:txBody>
      </p:sp>
      <p:sp>
        <p:nvSpPr>
          <p:cNvPr id="3" name="Footer Placeholder 2">
            <a:extLst>
              <a:ext uri="{FF2B5EF4-FFF2-40B4-BE49-F238E27FC236}">
                <a16:creationId xmlns:a16="http://schemas.microsoft.com/office/drawing/2014/main" id="{21EF8F6C-86F7-063A-26BD-9C70A40898BB}"/>
              </a:ext>
            </a:extLst>
          </p:cNvPr>
          <p:cNvSpPr>
            <a:spLocks noGrp="1"/>
          </p:cNvSpPr>
          <p:nvPr>
            <p:ph type="ftr" sz="quarter" idx="11"/>
          </p:nvPr>
        </p:nvSpPr>
        <p:spPr/>
        <p:txBody>
          <a:bodyPr/>
          <a:lstStyle/>
          <a:p>
            <a:endParaRPr lang="en-CY"/>
          </a:p>
        </p:txBody>
      </p:sp>
      <p:sp>
        <p:nvSpPr>
          <p:cNvPr id="4" name="Slide Number Placeholder 3">
            <a:extLst>
              <a:ext uri="{FF2B5EF4-FFF2-40B4-BE49-F238E27FC236}">
                <a16:creationId xmlns:a16="http://schemas.microsoft.com/office/drawing/2014/main" id="{B38722D0-2677-3CD7-B0CF-9857558B1003}"/>
              </a:ext>
            </a:extLst>
          </p:cNvPr>
          <p:cNvSpPr>
            <a:spLocks noGrp="1"/>
          </p:cNvSpPr>
          <p:nvPr>
            <p:ph type="sldNum" sz="quarter" idx="12"/>
          </p:nvPr>
        </p:nvSpPr>
        <p:spPr/>
        <p:txBody>
          <a:bodyPr/>
          <a:lstStyle/>
          <a:p>
            <a:fld id="{B5955C70-07CD-45CE-B47F-75BA5203BFE7}" type="slidenum">
              <a:rPr lang="en-CY" smtClean="0"/>
              <a:t>‹#›</a:t>
            </a:fld>
            <a:endParaRPr lang="en-CY"/>
          </a:p>
        </p:txBody>
      </p:sp>
    </p:spTree>
    <p:extLst>
      <p:ext uri="{BB962C8B-B14F-4D97-AF65-F5344CB8AC3E}">
        <p14:creationId xmlns:p14="http://schemas.microsoft.com/office/powerpoint/2010/main" val="24004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F3ED-006D-7B3E-9B83-88F4A50C6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Y"/>
          </a:p>
        </p:txBody>
      </p:sp>
      <p:sp>
        <p:nvSpPr>
          <p:cNvPr id="3" name="Content Placeholder 2">
            <a:extLst>
              <a:ext uri="{FF2B5EF4-FFF2-40B4-BE49-F238E27FC236}">
                <a16:creationId xmlns:a16="http://schemas.microsoft.com/office/drawing/2014/main" id="{8C7C38DC-A1DF-69E5-43B4-789EE0D4D7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Text Placeholder 3">
            <a:extLst>
              <a:ext uri="{FF2B5EF4-FFF2-40B4-BE49-F238E27FC236}">
                <a16:creationId xmlns:a16="http://schemas.microsoft.com/office/drawing/2014/main" id="{D45ABED0-411B-71C3-8DD2-E1919B6D8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2861D-BDD4-A60B-A3BA-49B8D57CA096}"/>
              </a:ext>
            </a:extLst>
          </p:cNvPr>
          <p:cNvSpPr>
            <a:spLocks noGrp="1"/>
          </p:cNvSpPr>
          <p:nvPr>
            <p:ph type="dt" sz="half" idx="10"/>
          </p:nvPr>
        </p:nvSpPr>
        <p:spPr/>
        <p:txBody>
          <a:bodyPr/>
          <a:lstStyle/>
          <a:p>
            <a:fld id="{47DA0427-F54B-4182-AD7C-9988A7586B93}" type="datetimeFigureOut">
              <a:rPr lang="en-CY" smtClean="0"/>
              <a:t>23/04/2023</a:t>
            </a:fld>
            <a:endParaRPr lang="en-CY"/>
          </a:p>
        </p:txBody>
      </p:sp>
      <p:sp>
        <p:nvSpPr>
          <p:cNvPr id="6" name="Footer Placeholder 5">
            <a:extLst>
              <a:ext uri="{FF2B5EF4-FFF2-40B4-BE49-F238E27FC236}">
                <a16:creationId xmlns:a16="http://schemas.microsoft.com/office/drawing/2014/main" id="{E3FDF754-19F0-8EF4-A3B0-922634A63AF5}"/>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6876C812-3B34-B4BB-AC3C-B36BCA0CD29C}"/>
              </a:ext>
            </a:extLst>
          </p:cNvPr>
          <p:cNvSpPr>
            <a:spLocks noGrp="1"/>
          </p:cNvSpPr>
          <p:nvPr>
            <p:ph type="sldNum" sz="quarter" idx="12"/>
          </p:nvPr>
        </p:nvSpPr>
        <p:spPr/>
        <p:txBody>
          <a:bodyPr/>
          <a:lstStyle/>
          <a:p>
            <a:fld id="{B5955C70-07CD-45CE-B47F-75BA5203BFE7}" type="slidenum">
              <a:rPr lang="en-CY" smtClean="0"/>
              <a:t>‹#›</a:t>
            </a:fld>
            <a:endParaRPr lang="en-CY"/>
          </a:p>
        </p:txBody>
      </p:sp>
    </p:spTree>
    <p:extLst>
      <p:ext uri="{BB962C8B-B14F-4D97-AF65-F5344CB8AC3E}">
        <p14:creationId xmlns:p14="http://schemas.microsoft.com/office/powerpoint/2010/main" val="160923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43F0-6AD0-1E65-3D04-BF8764A5B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Y"/>
          </a:p>
        </p:txBody>
      </p:sp>
      <p:sp>
        <p:nvSpPr>
          <p:cNvPr id="3" name="Picture Placeholder 2">
            <a:extLst>
              <a:ext uri="{FF2B5EF4-FFF2-40B4-BE49-F238E27FC236}">
                <a16:creationId xmlns:a16="http://schemas.microsoft.com/office/drawing/2014/main" id="{F0BF72C8-EAA7-42EC-A1C0-4DAD790B3E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Y"/>
          </a:p>
        </p:txBody>
      </p:sp>
      <p:sp>
        <p:nvSpPr>
          <p:cNvPr id="4" name="Text Placeholder 3">
            <a:extLst>
              <a:ext uri="{FF2B5EF4-FFF2-40B4-BE49-F238E27FC236}">
                <a16:creationId xmlns:a16="http://schemas.microsoft.com/office/drawing/2014/main" id="{92A8FB6D-B736-5D84-DA82-656328700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554CB-CB56-4BC7-E975-F9F87BD43680}"/>
              </a:ext>
            </a:extLst>
          </p:cNvPr>
          <p:cNvSpPr>
            <a:spLocks noGrp="1"/>
          </p:cNvSpPr>
          <p:nvPr>
            <p:ph type="dt" sz="half" idx="10"/>
          </p:nvPr>
        </p:nvSpPr>
        <p:spPr/>
        <p:txBody>
          <a:bodyPr/>
          <a:lstStyle/>
          <a:p>
            <a:fld id="{47DA0427-F54B-4182-AD7C-9988A7586B93}" type="datetimeFigureOut">
              <a:rPr lang="en-CY" smtClean="0"/>
              <a:t>23/04/2023</a:t>
            </a:fld>
            <a:endParaRPr lang="en-CY"/>
          </a:p>
        </p:txBody>
      </p:sp>
      <p:sp>
        <p:nvSpPr>
          <p:cNvPr id="6" name="Footer Placeholder 5">
            <a:extLst>
              <a:ext uri="{FF2B5EF4-FFF2-40B4-BE49-F238E27FC236}">
                <a16:creationId xmlns:a16="http://schemas.microsoft.com/office/drawing/2014/main" id="{3A9DA801-A3EA-01B8-1DEA-8E00DECB38B4}"/>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1AB54151-2512-13CA-7588-86635639D10D}"/>
              </a:ext>
            </a:extLst>
          </p:cNvPr>
          <p:cNvSpPr>
            <a:spLocks noGrp="1"/>
          </p:cNvSpPr>
          <p:nvPr>
            <p:ph type="sldNum" sz="quarter" idx="12"/>
          </p:nvPr>
        </p:nvSpPr>
        <p:spPr/>
        <p:txBody>
          <a:bodyPr/>
          <a:lstStyle/>
          <a:p>
            <a:fld id="{B5955C70-07CD-45CE-B47F-75BA5203BFE7}" type="slidenum">
              <a:rPr lang="en-CY" smtClean="0"/>
              <a:t>‹#›</a:t>
            </a:fld>
            <a:endParaRPr lang="en-CY"/>
          </a:p>
        </p:txBody>
      </p:sp>
    </p:spTree>
    <p:extLst>
      <p:ext uri="{BB962C8B-B14F-4D97-AF65-F5344CB8AC3E}">
        <p14:creationId xmlns:p14="http://schemas.microsoft.com/office/powerpoint/2010/main" val="75660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DE8B77-8065-13A0-760D-A2BB843E9C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Y"/>
          </a:p>
        </p:txBody>
      </p:sp>
      <p:sp>
        <p:nvSpPr>
          <p:cNvPr id="3" name="Text Placeholder 2">
            <a:extLst>
              <a:ext uri="{FF2B5EF4-FFF2-40B4-BE49-F238E27FC236}">
                <a16:creationId xmlns:a16="http://schemas.microsoft.com/office/drawing/2014/main" id="{F792833E-116D-C69A-874B-8F9558D46B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72AE4DA5-5A1D-64D0-AA8C-A0741D602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A0427-F54B-4182-AD7C-9988A7586B93}" type="datetimeFigureOut">
              <a:rPr lang="en-CY" smtClean="0"/>
              <a:t>23/04/2023</a:t>
            </a:fld>
            <a:endParaRPr lang="en-CY"/>
          </a:p>
        </p:txBody>
      </p:sp>
      <p:sp>
        <p:nvSpPr>
          <p:cNvPr id="5" name="Footer Placeholder 4">
            <a:extLst>
              <a:ext uri="{FF2B5EF4-FFF2-40B4-BE49-F238E27FC236}">
                <a16:creationId xmlns:a16="http://schemas.microsoft.com/office/drawing/2014/main" id="{A52353F3-734A-108E-7368-A5CBD49612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Y"/>
          </a:p>
        </p:txBody>
      </p:sp>
      <p:sp>
        <p:nvSpPr>
          <p:cNvPr id="6" name="Slide Number Placeholder 5">
            <a:extLst>
              <a:ext uri="{FF2B5EF4-FFF2-40B4-BE49-F238E27FC236}">
                <a16:creationId xmlns:a16="http://schemas.microsoft.com/office/drawing/2014/main" id="{A5289540-175A-611F-120D-00BDBE04F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55C70-07CD-45CE-B47F-75BA5203BFE7}" type="slidenum">
              <a:rPr lang="en-CY" smtClean="0"/>
              <a:t>‹#›</a:t>
            </a:fld>
            <a:endParaRPr lang="en-CY"/>
          </a:p>
        </p:txBody>
      </p:sp>
    </p:spTree>
    <p:extLst>
      <p:ext uri="{BB962C8B-B14F-4D97-AF65-F5344CB8AC3E}">
        <p14:creationId xmlns:p14="http://schemas.microsoft.com/office/powerpoint/2010/main" val="1729639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frida/frida/releases" TargetMode="Externa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hyperlink" Target="https://github.com/frida/frida/releases/download/16.0.17/frida-server-16.0.17-android-x86_64.xz"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D8CCB76-1558-80CA-EDDE-99BE14DCD1CF}"/>
              </a:ext>
            </a:extLst>
          </p:cNvPr>
          <p:cNvSpPr>
            <a:spLocks noGrp="1"/>
          </p:cNvSpPr>
          <p:nvPr>
            <p:ph type="subTitle" idx="1"/>
          </p:nvPr>
        </p:nvSpPr>
        <p:spPr/>
        <p:txBody>
          <a:bodyPr/>
          <a:lstStyle/>
          <a:p>
            <a:r>
              <a:rPr lang="en-US" b="0" i="0" dirty="0">
                <a:solidFill>
                  <a:srgbClr val="5E4C5A"/>
                </a:solidFill>
                <a:effectLst/>
                <a:latin typeface="montserratlight"/>
              </a:rPr>
              <a:t>Dynamic instrumentation toolkit for developers, reverse-engineers, and security researchers.</a:t>
            </a:r>
            <a:endParaRPr lang="en-CY" dirty="0"/>
          </a:p>
        </p:txBody>
      </p:sp>
      <p:pic>
        <p:nvPicPr>
          <p:cNvPr id="4" name="Picture 8" descr="http://www.ucy.ac.cy/branding/documents/logo/DepartmentsAndUnitsLogo/FacultyOfPureAndAppliedSciences/ComputerScience/Department_of_Computer_Science_en.jpg">
            <a:extLst>
              <a:ext uri="{FF2B5EF4-FFF2-40B4-BE49-F238E27FC236}">
                <a16:creationId xmlns:a16="http://schemas.microsoft.com/office/drawing/2014/main" id="{0D120BB1-ECB8-6C4D-220F-6942C4428879}"/>
              </a:ext>
            </a:extLst>
          </p:cNvPr>
          <p:cNvPicPr>
            <a:picLocks noGrp="1" noRot="1" noChangeAspect="1" noMove="1" noResize="1" noEditPoints="1" noAdjustHandles="1" noChangeArrowheads="1" noChangeShapeType="1" noCrop="1"/>
          </p:cNvPicPr>
          <p:nvPr/>
        </p:nvPicPr>
        <p:blipFill>
          <a:blip r:embed="rId3" cstate="print"/>
          <a:srcRect/>
          <a:stretch>
            <a:fillRect/>
          </a:stretch>
        </p:blipFill>
        <p:spPr bwMode="auto">
          <a:xfrm>
            <a:off x="0" y="0"/>
            <a:ext cx="2676281" cy="1030287"/>
          </a:xfrm>
          <a:prstGeom prst="rect">
            <a:avLst/>
          </a:prstGeom>
          <a:noFill/>
        </p:spPr>
      </p:pic>
      <p:pic>
        <p:nvPicPr>
          <p:cNvPr id="10" name="Picture 9">
            <a:extLst>
              <a:ext uri="{FF2B5EF4-FFF2-40B4-BE49-F238E27FC236}">
                <a16:creationId xmlns:a16="http://schemas.microsoft.com/office/drawing/2014/main" id="{0CFDA243-C79D-A822-19EB-7BAA4901F558}"/>
              </a:ext>
            </a:extLst>
          </p:cNvPr>
          <p:cNvPicPr>
            <a:picLocks noChangeAspect="1"/>
          </p:cNvPicPr>
          <p:nvPr/>
        </p:nvPicPr>
        <p:blipFill>
          <a:blip r:embed="rId4"/>
          <a:stretch>
            <a:fillRect/>
          </a:stretch>
        </p:blipFill>
        <p:spPr>
          <a:xfrm>
            <a:off x="4642153" y="2512710"/>
            <a:ext cx="2907694" cy="916290"/>
          </a:xfrm>
          <a:prstGeom prst="rect">
            <a:avLst/>
          </a:prstGeom>
        </p:spPr>
      </p:pic>
      <p:pic>
        <p:nvPicPr>
          <p:cNvPr id="1026" name="Picture 2" descr="Android (operating system) - Wikipedia">
            <a:extLst>
              <a:ext uri="{FF2B5EF4-FFF2-40B4-BE49-F238E27FC236}">
                <a16:creationId xmlns:a16="http://schemas.microsoft.com/office/drawing/2014/main" id="{D21D536C-BF76-0210-AD0D-0E96095FD7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5013" y="5674961"/>
            <a:ext cx="1267675" cy="11070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ux Logo, symbol, meaning, history, PNG, brand">
            <a:extLst>
              <a:ext uri="{FF2B5EF4-FFF2-40B4-BE49-F238E27FC236}">
                <a16:creationId xmlns:a16="http://schemas.microsoft.com/office/drawing/2014/main" id="{5BBC4A78-DCCB-F638-648E-4398FFFD39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8207" y="5738618"/>
            <a:ext cx="2012300" cy="11319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F616F38-A314-CF25-2BAE-30D122B2E7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7061" y="5827187"/>
            <a:ext cx="1082084" cy="95478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OS Logo and symbol, meaning, history, PNG, brand">
            <a:extLst>
              <a:ext uri="{FF2B5EF4-FFF2-40B4-BE49-F238E27FC236}">
                <a16:creationId xmlns:a16="http://schemas.microsoft.com/office/drawing/2014/main" id="{FD33A01A-3459-ABAC-2868-179CE6A68E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35249" y="5919639"/>
            <a:ext cx="1863444" cy="86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055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2" cstate="print"/>
          <a:srcRect/>
          <a:stretch>
            <a:fillRect/>
          </a:stretch>
        </p:blipFill>
        <p:spPr bwMode="auto">
          <a:xfrm>
            <a:off x="0" y="0"/>
            <a:ext cx="2676281" cy="1030287"/>
          </a:xfrm>
          <a:prstGeom prst="rect">
            <a:avLst/>
          </a:prstGeom>
          <a:noFill/>
        </p:spPr>
      </p:pic>
      <p:pic>
        <p:nvPicPr>
          <p:cNvPr id="8" name="Picture 7">
            <a:extLst>
              <a:ext uri="{FF2B5EF4-FFF2-40B4-BE49-F238E27FC236}">
                <a16:creationId xmlns:a16="http://schemas.microsoft.com/office/drawing/2014/main" id="{6EA74881-E136-3988-C2BD-0599D2D7F638}"/>
              </a:ext>
            </a:extLst>
          </p:cNvPr>
          <p:cNvPicPr>
            <a:picLocks noChangeAspect="1"/>
          </p:cNvPicPr>
          <p:nvPr/>
        </p:nvPicPr>
        <p:blipFill>
          <a:blip r:embed="rId3"/>
          <a:stretch>
            <a:fillRect/>
          </a:stretch>
        </p:blipFill>
        <p:spPr>
          <a:xfrm>
            <a:off x="4655212" y="433263"/>
            <a:ext cx="2881576" cy="5991474"/>
          </a:xfrm>
          <a:prstGeom prst="rect">
            <a:avLst/>
          </a:prstGeom>
        </p:spPr>
      </p:pic>
    </p:spTree>
    <p:extLst>
      <p:ext uri="{BB962C8B-B14F-4D97-AF65-F5344CB8AC3E}">
        <p14:creationId xmlns:p14="http://schemas.microsoft.com/office/powerpoint/2010/main" val="245966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2" cstate="print"/>
          <a:srcRect/>
          <a:stretch>
            <a:fillRect/>
          </a:stretch>
        </p:blipFill>
        <p:spPr bwMode="auto">
          <a:xfrm>
            <a:off x="0" y="0"/>
            <a:ext cx="2676281" cy="1030287"/>
          </a:xfrm>
          <a:prstGeom prst="rect">
            <a:avLst/>
          </a:prstGeom>
          <a:noFill/>
        </p:spPr>
      </p:pic>
      <p:pic>
        <p:nvPicPr>
          <p:cNvPr id="4" name="Picture 3">
            <a:extLst>
              <a:ext uri="{FF2B5EF4-FFF2-40B4-BE49-F238E27FC236}">
                <a16:creationId xmlns:a16="http://schemas.microsoft.com/office/drawing/2014/main" id="{3FA6EE87-0F12-FCB5-4BD4-FD33F162BC33}"/>
              </a:ext>
            </a:extLst>
          </p:cNvPr>
          <p:cNvPicPr>
            <a:picLocks noChangeAspect="1"/>
          </p:cNvPicPr>
          <p:nvPr/>
        </p:nvPicPr>
        <p:blipFill>
          <a:blip r:embed="rId3"/>
          <a:stretch>
            <a:fillRect/>
          </a:stretch>
        </p:blipFill>
        <p:spPr>
          <a:xfrm>
            <a:off x="492064" y="1030287"/>
            <a:ext cx="4629004" cy="4780966"/>
          </a:xfrm>
          <a:prstGeom prst="rect">
            <a:avLst/>
          </a:prstGeom>
        </p:spPr>
      </p:pic>
      <p:pic>
        <p:nvPicPr>
          <p:cNvPr id="6" name="Picture 5">
            <a:extLst>
              <a:ext uri="{FF2B5EF4-FFF2-40B4-BE49-F238E27FC236}">
                <a16:creationId xmlns:a16="http://schemas.microsoft.com/office/drawing/2014/main" id="{DF6C274D-7654-724A-7C23-BEC6EE924D68}"/>
              </a:ext>
            </a:extLst>
          </p:cNvPr>
          <p:cNvPicPr>
            <a:picLocks noChangeAspect="1"/>
          </p:cNvPicPr>
          <p:nvPr/>
        </p:nvPicPr>
        <p:blipFill>
          <a:blip r:embed="rId4"/>
          <a:stretch>
            <a:fillRect/>
          </a:stretch>
        </p:blipFill>
        <p:spPr>
          <a:xfrm>
            <a:off x="5489636" y="3076156"/>
            <a:ext cx="6210300" cy="2562225"/>
          </a:xfrm>
          <a:prstGeom prst="rect">
            <a:avLst/>
          </a:prstGeom>
        </p:spPr>
      </p:pic>
      <p:pic>
        <p:nvPicPr>
          <p:cNvPr id="1026" name="Picture 2" descr="assets.brainome.ai/wp-content/uploads/2021/06/0...">
            <a:extLst>
              <a:ext uri="{FF2B5EF4-FFF2-40B4-BE49-F238E27FC236}">
                <a16:creationId xmlns:a16="http://schemas.microsoft.com/office/drawing/2014/main" id="{FB61153F-540C-EFB0-6ACA-77F50E4CC9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9976" y="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00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2" cstate="print"/>
          <a:srcRect/>
          <a:stretch>
            <a:fillRect/>
          </a:stretch>
        </p:blipFill>
        <p:spPr bwMode="auto">
          <a:xfrm>
            <a:off x="0" y="0"/>
            <a:ext cx="2676281" cy="1030287"/>
          </a:xfrm>
          <a:prstGeom prst="rect">
            <a:avLst/>
          </a:prstGeom>
          <a:noFill/>
        </p:spPr>
      </p:pic>
      <p:pic>
        <p:nvPicPr>
          <p:cNvPr id="5" name="Picture 4">
            <a:extLst>
              <a:ext uri="{FF2B5EF4-FFF2-40B4-BE49-F238E27FC236}">
                <a16:creationId xmlns:a16="http://schemas.microsoft.com/office/drawing/2014/main" id="{E6213C91-7137-3215-E876-8FDB4A88DE88}"/>
              </a:ext>
            </a:extLst>
          </p:cNvPr>
          <p:cNvPicPr>
            <a:picLocks noChangeAspect="1"/>
          </p:cNvPicPr>
          <p:nvPr/>
        </p:nvPicPr>
        <p:blipFill>
          <a:blip r:embed="rId3"/>
          <a:stretch>
            <a:fillRect/>
          </a:stretch>
        </p:blipFill>
        <p:spPr>
          <a:xfrm>
            <a:off x="1200150" y="1609725"/>
            <a:ext cx="9791700" cy="3638550"/>
          </a:xfrm>
          <a:prstGeom prst="rect">
            <a:avLst/>
          </a:prstGeom>
        </p:spPr>
      </p:pic>
    </p:spTree>
    <p:extLst>
      <p:ext uri="{BB962C8B-B14F-4D97-AF65-F5344CB8AC3E}">
        <p14:creationId xmlns:p14="http://schemas.microsoft.com/office/powerpoint/2010/main" val="187085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2" cstate="print"/>
          <a:srcRect/>
          <a:stretch>
            <a:fillRect/>
          </a:stretch>
        </p:blipFill>
        <p:spPr bwMode="auto">
          <a:xfrm>
            <a:off x="0" y="0"/>
            <a:ext cx="2676281" cy="1030287"/>
          </a:xfrm>
          <a:prstGeom prst="rect">
            <a:avLst/>
          </a:prstGeom>
          <a:noFill/>
        </p:spPr>
      </p:pic>
      <p:sp>
        <p:nvSpPr>
          <p:cNvPr id="5" name="TextBox 4">
            <a:extLst>
              <a:ext uri="{FF2B5EF4-FFF2-40B4-BE49-F238E27FC236}">
                <a16:creationId xmlns:a16="http://schemas.microsoft.com/office/drawing/2014/main" id="{22DAE02E-C197-F29A-DBE3-E7E7B6909471}"/>
              </a:ext>
            </a:extLst>
          </p:cNvPr>
          <p:cNvSpPr txBox="1"/>
          <p:nvPr/>
        </p:nvSpPr>
        <p:spPr>
          <a:xfrm>
            <a:off x="1094932" y="890336"/>
            <a:ext cx="6064032" cy="1200329"/>
          </a:xfrm>
          <a:prstGeom prst="rect">
            <a:avLst/>
          </a:prstGeom>
          <a:noFill/>
        </p:spPr>
        <p:txBody>
          <a:bodyPr wrap="none" rtlCol="0">
            <a:spAutoFit/>
          </a:bodyPr>
          <a:lstStyle/>
          <a:p>
            <a:r>
              <a:rPr lang="en-US" dirty="0">
                <a:solidFill>
                  <a:srgbClr val="FF0000"/>
                </a:solidFill>
              </a:rPr>
              <a:t>Download</a:t>
            </a:r>
            <a:r>
              <a:rPr lang="en-US" dirty="0"/>
              <a:t> Frida Server </a:t>
            </a:r>
            <a:r>
              <a:rPr lang="en-US" dirty="0">
                <a:hlinkClick r:id="rId3"/>
              </a:rPr>
              <a:t>https://github.com/frida/frida/releases</a:t>
            </a:r>
            <a:endParaRPr lang="en-US" dirty="0"/>
          </a:p>
          <a:p>
            <a:pPr algn="l"/>
            <a:r>
              <a:rPr lang="en-US" b="0" i="0" u="none" strike="noStrike" dirty="0">
                <a:solidFill>
                  <a:srgbClr val="1F2328"/>
                </a:solidFill>
                <a:effectLst/>
                <a:latin typeface="-apple-system"/>
                <a:hlinkClick r:id="rId4"/>
              </a:rPr>
              <a:t>frida-server-16.0.17-android-x86_64.xz</a:t>
            </a:r>
            <a:endParaRPr lang="en-US" b="0" i="0" dirty="0">
              <a:solidFill>
                <a:srgbClr val="1F2328"/>
              </a:solidFill>
              <a:effectLst/>
              <a:latin typeface="-apple-system"/>
            </a:endParaRPr>
          </a:p>
          <a:p>
            <a:br>
              <a:rPr lang="en-US" b="0" i="0" dirty="0">
                <a:solidFill>
                  <a:srgbClr val="1F2328"/>
                </a:solidFill>
                <a:effectLst/>
                <a:latin typeface="-apple-system"/>
              </a:rPr>
            </a:br>
            <a:endParaRPr lang="en-CY" dirty="0"/>
          </a:p>
        </p:txBody>
      </p:sp>
      <p:pic>
        <p:nvPicPr>
          <p:cNvPr id="11" name="Picture 10">
            <a:extLst>
              <a:ext uri="{FF2B5EF4-FFF2-40B4-BE49-F238E27FC236}">
                <a16:creationId xmlns:a16="http://schemas.microsoft.com/office/drawing/2014/main" id="{BDCA14A5-2479-C80A-B8F5-C741DC746C16}"/>
              </a:ext>
            </a:extLst>
          </p:cNvPr>
          <p:cNvPicPr>
            <a:picLocks noChangeAspect="1"/>
          </p:cNvPicPr>
          <p:nvPr/>
        </p:nvPicPr>
        <p:blipFill>
          <a:blip r:embed="rId5"/>
          <a:stretch>
            <a:fillRect/>
          </a:stretch>
        </p:blipFill>
        <p:spPr>
          <a:xfrm>
            <a:off x="1094932" y="1540869"/>
            <a:ext cx="10611163" cy="3789701"/>
          </a:xfrm>
          <a:prstGeom prst="rect">
            <a:avLst/>
          </a:prstGeom>
        </p:spPr>
      </p:pic>
    </p:spTree>
    <p:extLst>
      <p:ext uri="{BB962C8B-B14F-4D97-AF65-F5344CB8AC3E}">
        <p14:creationId xmlns:p14="http://schemas.microsoft.com/office/powerpoint/2010/main" val="2918435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2" cstate="print"/>
          <a:srcRect/>
          <a:stretch>
            <a:fillRect/>
          </a:stretch>
        </p:blipFill>
        <p:spPr bwMode="auto">
          <a:xfrm>
            <a:off x="0" y="0"/>
            <a:ext cx="2676281" cy="1030287"/>
          </a:xfrm>
          <a:prstGeom prst="rect">
            <a:avLst/>
          </a:prstGeom>
          <a:noFill/>
        </p:spPr>
      </p:pic>
      <p:pic>
        <p:nvPicPr>
          <p:cNvPr id="6" name="Picture 5">
            <a:extLst>
              <a:ext uri="{FF2B5EF4-FFF2-40B4-BE49-F238E27FC236}">
                <a16:creationId xmlns:a16="http://schemas.microsoft.com/office/drawing/2014/main" id="{54A8B8EC-F1E9-ED0C-7F07-61C3ADD7569A}"/>
              </a:ext>
            </a:extLst>
          </p:cNvPr>
          <p:cNvPicPr>
            <a:picLocks noChangeAspect="1"/>
          </p:cNvPicPr>
          <p:nvPr/>
        </p:nvPicPr>
        <p:blipFill>
          <a:blip r:embed="rId3"/>
          <a:stretch>
            <a:fillRect/>
          </a:stretch>
        </p:blipFill>
        <p:spPr>
          <a:xfrm>
            <a:off x="596772" y="1763398"/>
            <a:ext cx="11215432" cy="3331203"/>
          </a:xfrm>
          <a:prstGeom prst="rect">
            <a:avLst/>
          </a:prstGeom>
        </p:spPr>
      </p:pic>
    </p:spTree>
    <p:extLst>
      <p:ext uri="{BB962C8B-B14F-4D97-AF65-F5344CB8AC3E}">
        <p14:creationId xmlns:p14="http://schemas.microsoft.com/office/powerpoint/2010/main" val="101024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2" cstate="print"/>
          <a:srcRect/>
          <a:stretch>
            <a:fillRect/>
          </a:stretch>
        </p:blipFill>
        <p:spPr bwMode="auto">
          <a:xfrm>
            <a:off x="0" y="0"/>
            <a:ext cx="2676281" cy="1030287"/>
          </a:xfrm>
          <a:prstGeom prst="rect">
            <a:avLst/>
          </a:prstGeom>
          <a:noFill/>
        </p:spPr>
      </p:pic>
      <p:pic>
        <p:nvPicPr>
          <p:cNvPr id="3" name="Picture 2">
            <a:extLst>
              <a:ext uri="{FF2B5EF4-FFF2-40B4-BE49-F238E27FC236}">
                <a16:creationId xmlns:a16="http://schemas.microsoft.com/office/drawing/2014/main" id="{E8CDCD0C-3F0F-0744-9059-865190A04A5D}"/>
              </a:ext>
            </a:extLst>
          </p:cNvPr>
          <p:cNvPicPr>
            <a:picLocks noChangeAspect="1"/>
          </p:cNvPicPr>
          <p:nvPr/>
        </p:nvPicPr>
        <p:blipFill>
          <a:blip r:embed="rId3"/>
          <a:stretch>
            <a:fillRect/>
          </a:stretch>
        </p:blipFill>
        <p:spPr>
          <a:xfrm>
            <a:off x="120316" y="1424726"/>
            <a:ext cx="7776910" cy="2148654"/>
          </a:xfrm>
          <a:prstGeom prst="rect">
            <a:avLst/>
          </a:prstGeom>
        </p:spPr>
      </p:pic>
      <p:pic>
        <p:nvPicPr>
          <p:cNvPr id="5" name="Picture 4">
            <a:extLst>
              <a:ext uri="{FF2B5EF4-FFF2-40B4-BE49-F238E27FC236}">
                <a16:creationId xmlns:a16="http://schemas.microsoft.com/office/drawing/2014/main" id="{E2C0792A-B8DB-F8FF-77A6-60D39D1F4D41}"/>
              </a:ext>
            </a:extLst>
          </p:cNvPr>
          <p:cNvPicPr>
            <a:picLocks noChangeAspect="1"/>
          </p:cNvPicPr>
          <p:nvPr/>
        </p:nvPicPr>
        <p:blipFill>
          <a:blip r:embed="rId4"/>
          <a:stretch>
            <a:fillRect/>
          </a:stretch>
        </p:blipFill>
        <p:spPr>
          <a:xfrm>
            <a:off x="8322591" y="168898"/>
            <a:ext cx="3221848" cy="6520204"/>
          </a:xfrm>
          <a:prstGeom prst="rect">
            <a:avLst/>
          </a:prstGeom>
        </p:spPr>
      </p:pic>
    </p:spTree>
    <p:extLst>
      <p:ext uri="{BB962C8B-B14F-4D97-AF65-F5344CB8AC3E}">
        <p14:creationId xmlns:p14="http://schemas.microsoft.com/office/powerpoint/2010/main" val="2180022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2" cstate="print"/>
          <a:srcRect/>
          <a:stretch>
            <a:fillRect/>
          </a:stretch>
        </p:blipFill>
        <p:spPr bwMode="auto">
          <a:xfrm>
            <a:off x="0" y="0"/>
            <a:ext cx="2676281" cy="1030287"/>
          </a:xfrm>
          <a:prstGeom prst="rect">
            <a:avLst/>
          </a:prstGeom>
          <a:noFill/>
        </p:spPr>
      </p:pic>
      <p:pic>
        <p:nvPicPr>
          <p:cNvPr id="10" name="Picture 9">
            <a:extLst>
              <a:ext uri="{FF2B5EF4-FFF2-40B4-BE49-F238E27FC236}">
                <a16:creationId xmlns:a16="http://schemas.microsoft.com/office/drawing/2014/main" id="{3564BD67-4A03-1380-F98F-793EA3D3E8A2}"/>
              </a:ext>
            </a:extLst>
          </p:cNvPr>
          <p:cNvPicPr>
            <a:picLocks noChangeAspect="1"/>
          </p:cNvPicPr>
          <p:nvPr/>
        </p:nvPicPr>
        <p:blipFill>
          <a:blip r:embed="rId3"/>
          <a:stretch>
            <a:fillRect/>
          </a:stretch>
        </p:blipFill>
        <p:spPr>
          <a:xfrm>
            <a:off x="123515" y="1547562"/>
            <a:ext cx="12068485" cy="5154028"/>
          </a:xfrm>
          <a:prstGeom prst="rect">
            <a:avLst/>
          </a:prstGeom>
        </p:spPr>
      </p:pic>
      <p:sp>
        <p:nvSpPr>
          <p:cNvPr id="11" name="TextBox 10">
            <a:extLst>
              <a:ext uri="{FF2B5EF4-FFF2-40B4-BE49-F238E27FC236}">
                <a16:creationId xmlns:a16="http://schemas.microsoft.com/office/drawing/2014/main" id="{0D379BAB-BA78-BF61-8D91-E1AE9A521910}"/>
              </a:ext>
            </a:extLst>
          </p:cNvPr>
          <p:cNvSpPr txBox="1"/>
          <p:nvPr/>
        </p:nvSpPr>
        <p:spPr>
          <a:xfrm>
            <a:off x="123515" y="1030287"/>
            <a:ext cx="2866554" cy="369332"/>
          </a:xfrm>
          <a:prstGeom prst="rect">
            <a:avLst/>
          </a:prstGeom>
          <a:noFill/>
        </p:spPr>
        <p:txBody>
          <a:bodyPr wrap="none" rtlCol="0">
            <a:spAutoFit/>
          </a:bodyPr>
          <a:lstStyle/>
          <a:p>
            <a:r>
              <a:rPr lang="en-US" dirty="0" err="1"/>
              <a:t>frida</a:t>
            </a:r>
            <a:r>
              <a:rPr lang="en-US" dirty="0"/>
              <a:t>-trace -U -F -j '*!</a:t>
            </a:r>
            <a:r>
              <a:rPr lang="en-US" dirty="0" err="1"/>
              <a:t>onClick</a:t>
            </a:r>
            <a:r>
              <a:rPr lang="en-US" dirty="0"/>
              <a:t>'</a:t>
            </a:r>
            <a:endParaRPr lang="en-CY" dirty="0"/>
          </a:p>
        </p:txBody>
      </p:sp>
    </p:spTree>
    <p:extLst>
      <p:ext uri="{BB962C8B-B14F-4D97-AF65-F5344CB8AC3E}">
        <p14:creationId xmlns:p14="http://schemas.microsoft.com/office/powerpoint/2010/main" val="764466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2" cstate="print"/>
          <a:srcRect/>
          <a:stretch>
            <a:fillRect/>
          </a:stretch>
        </p:blipFill>
        <p:spPr bwMode="auto">
          <a:xfrm>
            <a:off x="0" y="0"/>
            <a:ext cx="2676281" cy="1030287"/>
          </a:xfrm>
          <a:prstGeom prst="rect">
            <a:avLst/>
          </a:prstGeom>
          <a:noFill/>
        </p:spPr>
      </p:pic>
      <p:sp>
        <p:nvSpPr>
          <p:cNvPr id="7" name="TextBox 6">
            <a:extLst>
              <a:ext uri="{FF2B5EF4-FFF2-40B4-BE49-F238E27FC236}">
                <a16:creationId xmlns:a16="http://schemas.microsoft.com/office/drawing/2014/main" id="{1A9EF806-B0DB-E0DC-3485-BADC251DD2F7}"/>
              </a:ext>
            </a:extLst>
          </p:cNvPr>
          <p:cNvSpPr txBox="1"/>
          <p:nvPr/>
        </p:nvSpPr>
        <p:spPr>
          <a:xfrm>
            <a:off x="818147" y="1030287"/>
            <a:ext cx="6669646" cy="369332"/>
          </a:xfrm>
          <a:prstGeom prst="rect">
            <a:avLst/>
          </a:prstGeom>
          <a:noFill/>
        </p:spPr>
        <p:txBody>
          <a:bodyPr wrap="none" rtlCol="0">
            <a:spAutoFit/>
          </a:bodyPr>
          <a:lstStyle/>
          <a:p>
            <a:r>
              <a:rPr lang="en-US" dirty="0" err="1"/>
              <a:t>frida</a:t>
            </a:r>
            <a:r>
              <a:rPr lang="en-US" dirty="0"/>
              <a:t>-trace -U -F -j '</a:t>
            </a:r>
            <a:r>
              <a:rPr lang="en-US" dirty="0" err="1"/>
              <a:t>org.secuso.privacyfriendlydicer.ui.MainActivity</a:t>
            </a:r>
            <a:r>
              <a:rPr lang="en-US" dirty="0"/>
              <a:t>*!*'</a:t>
            </a:r>
            <a:endParaRPr lang="en-CY" dirty="0"/>
          </a:p>
        </p:txBody>
      </p:sp>
      <p:pic>
        <p:nvPicPr>
          <p:cNvPr id="18" name="Picture 17">
            <a:extLst>
              <a:ext uri="{FF2B5EF4-FFF2-40B4-BE49-F238E27FC236}">
                <a16:creationId xmlns:a16="http://schemas.microsoft.com/office/drawing/2014/main" id="{1206668A-1081-8DC4-1A7B-EDE682B16FCD}"/>
              </a:ext>
            </a:extLst>
          </p:cNvPr>
          <p:cNvPicPr>
            <a:picLocks noChangeAspect="1"/>
          </p:cNvPicPr>
          <p:nvPr/>
        </p:nvPicPr>
        <p:blipFill>
          <a:blip r:embed="rId3"/>
          <a:stretch>
            <a:fillRect/>
          </a:stretch>
        </p:blipFill>
        <p:spPr>
          <a:xfrm>
            <a:off x="138112" y="1583156"/>
            <a:ext cx="11915775" cy="3162300"/>
          </a:xfrm>
          <a:prstGeom prst="rect">
            <a:avLst/>
          </a:prstGeom>
        </p:spPr>
      </p:pic>
      <p:pic>
        <p:nvPicPr>
          <p:cNvPr id="15" name="Picture 14">
            <a:extLst>
              <a:ext uri="{FF2B5EF4-FFF2-40B4-BE49-F238E27FC236}">
                <a16:creationId xmlns:a16="http://schemas.microsoft.com/office/drawing/2014/main" id="{13147A92-3253-E946-1593-480FF593CE4D}"/>
              </a:ext>
            </a:extLst>
          </p:cNvPr>
          <p:cNvPicPr>
            <a:picLocks noChangeAspect="1"/>
          </p:cNvPicPr>
          <p:nvPr/>
        </p:nvPicPr>
        <p:blipFill>
          <a:blip r:embed="rId4"/>
          <a:stretch>
            <a:fillRect/>
          </a:stretch>
        </p:blipFill>
        <p:spPr>
          <a:xfrm>
            <a:off x="7729287" y="2767262"/>
            <a:ext cx="3086100" cy="2914650"/>
          </a:xfrm>
          <a:prstGeom prst="rect">
            <a:avLst/>
          </a:prstGeom>
        </p:spPr>
      </p:pic>
    </p:spTree>
    <p:extLst>
      <p:ext uri="{BB962C8B-B14F-4D97-AF65-F5344CB8AC3E}">
        <p14:creationId xmlns:p14="http://schemas.microsoft.com/office/powerpoint/2010/main" val="381207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2" cstate="print"/>
          <a:srcRect/>
          <a:stretch>
            <a:fillRect/>
          </a:stretch>
        </p:blipFill>
        <p:spPr bwMode="auto">
          <a:xfrm>
            <a:off x="0" y="0"/>
            <a:ext cx="2676281" cy="1030287"/>
          </a:xfrm>
          <a:prstGeom prst="rect">
            <a:avLst/>
          </a:prstGeom>
          <a:noFill/>
        </p:spPr>
      </p:pic>
      <p:pic>
        <p:nvPicPr>
          <p:cNvPr id="22" name="Picture 21">
            <a:extLst>
              <a:ext uri="{FF2B5EF4-FFF2-40B4-BE49-F238E27FC236}">
                <a16:creationId xmlns:a16="http://schemas.microsoft.com/office/drawing/2014/main" id="{45C35651-7B73-8912-4B88-C4E5ACBA095C}"/>
              </a:ext>
            </a:extLst>
          </p:cNvPr>
          <p:cNvPicPr>
            <a:picLocks noChangeAspect="1"/>
          </p:cNvPicPr>
          <p:nvPr/>
        </p:nvPicPr>
        <p:blipFill>
          <a:blip r:embed="rId3"/>
          <a:stretch>
            <a:fillRect/>
          </a:stretch>
        </p:blipFill>
        <p:spPr>
          <a:xfrm>
            <a:off x="1020178" y="1676456"/>
            <a:ext cx="9911013" cy="3192268"/>
          </a:xfrm>
          <a:prstGeom prst="rect">
            <a:avLst/>
          </a:prstGeom>
        </p:spPr>
      </p:pic>
    </p:spTree>
    <p:extLst>
      <p:ext uri="{BB962C8B-B14F-4D97-AF65-F5344CB8AC3E}">
        <p14:creationId xmlns:p14="http://schemas.microsoft.com/office/powerpoint/2010/main" val="116530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2" cstate="print"/>
          <a:srcRect/>
          <a:stretch>
            <a:fillRect/>
          </a:stretch>
        </p:blipFill>
        <p:spPr bwMode="auto">
          <a:xfrm>
            <a:off x="0" y="0"/>
            <a:ext cx="2676281" cy="1030287"/>
          </a:xfrm>
          <a:prstGeom prst="rect">
            <a:avLst/>
          </a:prstGeom>
          <a:noFill/>
        </p:spPr>
      </p:pic>
      <p:pic>
        <p:nvPicPr>
          <p:cNvPr id="6" name="Picture 5">
            <a:extLst>
              <a:ext uri="{FF2B5EF4-FFF2-40B4-BE49-F238E27FC236}">
                <a16:creationId xmlns:a16="http://schemas.microsoft.com/office/drawing/2014/main" id="{972BCC64-1CA9-E41E-D214-631BDBA51112}"/>
              </a:ext>
            </a:extLst>
          </p:cNvPr>
          <p:cNvPicPr>
            <a:picLocks noChangeAspect="1"/>
          </p:cNvPicPr>
          <p:nvPr/>
        </p:nvPicPr>
        <p:blipFill>
          <a:blip r:embed="rId3"/>
          <a:stretch>
            <a:fillRect/>
          </a:stretch>
        </p:blipFill>
        <p:spPr>
          <a:xfrm>
            <a:off x="180063" y="1030287"/>
            <a:ext cx="10965615" cy="3758689"/>
          </a:xfrm>
          <a:prstGeom prst="rect">
            <a:avLst/>
          </a:prstGeom>
        </p:spPr>
      </p:pic>
      <p:pic>
        <p:nvPicPr>
          <p:cNvPr id="4" name="Picture 3">
            <a:extLst>
              <a:ext uri="{FF2B5EF4-FFF2-40B4-BE49-F238E27FC236}">
                <a16:creationId xmlns:a16="http://schemas.microsoft.com/office/drawing/2014/main" id="{157B62DD-E23E-2481-2910-686ECD52C6D8}"/>
              </a:ext>
            </a:extLst>
          </p:cNvPr>
          <p:cNvPicPr>
            <a:picLocks noChangeAspect="1"/>
          </p:cNvPicPr>
          <p:nvPr/>
        </p:nvPicPr>
        <p:blipFill>
          <a:blip r:embed="rId4"/>
          <a:stretch>
            <a:fillRect/>
          </a:stretch>
        </p:blipFill>
        <p:spPr>
          <a:xfrm>
            <a:off x="8475462" y="656531"/>
            <a:ext cx="2918036" cy="5929950"/>
          </a:xfrm>
          <a:prstGeom prst="rect">
            <a:avLst/>
          </a:prstGeom>
        </p:spPr>
      </p:pic>
    </p:spTree>
    <p:extLst>
      <p:ext uri="{BB962C8B-B14F-4D97-AF65-F5344CB8AC3E}">
        <p14:creationId xmlns:p14="http://schemas.microsoft.com/office/powerpoint/2010/main" val="152357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2" cstate="print"/>
          <a:srcRect/>
          <a:stretch>
            <a:fillRect/>
          </a:stretch>
        </p:blipFill>
        <p:spPr bwMode="auto">
          <a:xfrm>
            <a:off x="0" y="0"/>
            <a:ext cx="2676281" cy="1030287"/>
          </a:xfrm>
          <a:prstGeom prst="rect">
            <a:avLst/>
          </a:prstGeom>
          <a:noFill/>
        </p:spPr>
      </p:pic>
      <p:pic>
        <p:nvPicPr>
          <p:cNvPr id="4" name="Picture 3">
            <a:extLst>
              <a:ext uri="{FF2B5EF4-FFF2-40B4-BE49-F238E27FC236}">
                <a16:creationId xmlns:a16="http://schemas.microsoft.com/office/drawing/2014/main" id="{913D7BF8-15B7-9586-5A3F-5D441D8B2F6C}"/>
              </a:ext>
            </a:extLst>
          </p:cNvPr>
          <p:cNvPicPr>
            <a:picLocks noChangeAspect="1"/>
          </p:cNvPicPr>
          <p:nvPr/>
        </p:nvPicPr>
        <p:blipFill>
          <a:blip r:embed="rId3"/>
          <a:stretch>
            <a:fillRect/>
          </a:stretch>
        </p:blipFill>
        <p:spPr>
          <a:xfrm>
            <a:off x="866274" y="1532722"/>
            <a:ext cx="10924595" cy="4198386"/>
          </a:xfrm>
          <a:prstGeom prst="rect">
            <a:avLst/>
          </a:prstGeom>
        </p:spPr>
      </p:pic>
    </p:spTree>
    <p:extLst>
      <p:ext uri="{BB962C8B-B14F-4D97-AF65-F5344CB8AC3E}">
        <p14:creationId xmlns:p14="http://schemas.microsoft.com/office/powerpoint/2010/main" val="2270371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2" cstate="print"/>
          <a:srcRect/>
          <a:stretch>
            <a:fillRect/>
          </a:stretch>
        </p:blipFill>
        <p:spPr bwMode="auto">
          <a:xfrm>
            <a:off x="0" y="0"/>
            <a:ext cx="2676281" cy="1030287"/>
          </a:xfrm>
          <a:prstGeom prst="rect">
            <a:avLst/>
          </a:prstGeom>
          <a:noFill/>
        </p:spPr>
      </p:pic>
      <p:sp>
        <p:nvSpPr>
          <p:cNvPr id="3" name="TextBox 2">
            <a:extLst>
              <a:ext uri="{FF2B5EF4-FFF2-40B4-BE49-F238E27FC236}">
                <a16:creationId xmlns:a16="http://schemas.microsoft.com/office/drawing/2014/main" id="{67DFCF0C-577B-DD6E-324D-6B12DDE01936}"/>
              </a:ext>
            </a:extLst>
          </p:cNvPr>
          <p:cNvSpPr txBox="1"/>
          <p:nvPr/>
        </p:nvSpPr>
        <p:spPr>
          <a:xfrm>
            <a:off x="4551410" y="2967335"/>
            <a:ext cx="3089179" cy="923330"/>
          </a:xfrm>
          <a:prstGeom prst="rect">
            <a:avLst/>
          </a:prstGeom>
          <a:noFill/>
        </p:spPr>
        <p:txBody>
          <a:bodyPr wrap="none" rtlCol="0">
            <a:spAutoFit/>
          </a:bodyPr>
          <a:lstStyle/>
          <a:p>
            <a:r>
              <a:rPr lang="en-US" sz="5400" dirty="0"/>
              <a:t>Thank you</a:t>
            </a:r>
            <a:endParaRPr lang="en-CY" sz="5400" dirty="0"/>
          </a:p>
        </p:txBody>
      </p:sp>
    </p:spTree>
    <p:extLst>
      <p:ext uri="{BB962C8B-B14F-4D97-AF65-F5344CB8AC3E}">
        <p14:creationId xmlns:p14="http://schemas.microsoft.com/office/powerpoint/2010/main" val="366536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2" cstate="print"/>
          <a:srcRect/>
          <a:stretch>
            <a:fillRect/>
          </a:stretch>
        </p:blipFill>
        <p:spPr bwMode="auto">
          <a:xfrm>
            <a:off x="0" y="0"/>
            <a:ext cx="2676281" cy="1030287"/>
          </a:xfrm>
          <a:prstGeom prst="rect">
            <a:avLst/>
          </a:prstGeom>
          <a:noFill/>
        </p:spPr>
      </p:pic>
      <p:sp>
        <p:nvSpPr>
          <p:cNvPr id="3" name="TextBox 2">
            <a:extLst>
              <a:ext uri="{FF2B5EF4-FFF2-40B4-BE49-F238E27FC236}">
                <a16:creationId xmlns:a16="http://schemas.microsoft.com/office/drawing/2014/main" id="{EBDA5CDE-D281-5DC3-7917-A4DFABC4344B}"/>
              </a:ext>
            </a:extLst>
          </p:cNvPr>
          <p:cNvSpPr txBox="1"/>
          <p:nvPr/>
        </p:nvSpPr>
        <p:spPr>
          <a:xfrm>
            <a:off x="635268" y="1559293"/>
            <a:ext cx="9057372" cy="3662541"/>
          </a:xfrm>
          <a:prstGeom prst="rect">
            <a:avLst/>
          </a:prstGeom>
          <a:noFill/>
        </p:spPr>
        <p:txBody>
          <a:bodyPr wrap="square" rtlCol="0">
            <a:spAutoFit/>
          </a:bodyPr>
          <a:lstStyle/>
          <a:p>
            <a:r>
              <a:rPr lang="en-US" sz="4000" dirty="0">
                <a:solidFill>
                  <a:srgbClr val="FF0000"/>
                </a:solidFill>
              </a:rPr>
              <a:t>Frida’s </a:t>
            </a:r>
            <a:r>
              <a:rPr lang="en-US" sz="2400" dirty="0"/>
              <a:t>core is written in C and injects </a:t>
            </a:r>
            <a:r>
              <a:rPr lang="en-US" sz="2400" dirty="0" err="1"/>
              <a:t>QuickJS</a:t>
            </a:r>
            <a:r>
              <a:rPr lang="en-US" sz="2400" dirty="0"/>
              <a:t> into the target processes. JS gets executed with full access to memory, hooking functions and even calling native functions inside the process.</a:t>
            </a:r>
          </a:p>
          <a:p>
            <a:endParaRPr lang="en-US" sz="2400" dirty="0"/>
          </a:p>
          <a:p>
            <a:r>
              <a:rPr lang="en-US" sz="2400" dirty="0"/>
              <a:t>Using Python and JS allows for quick development with a risk-free API.</a:t>
            </a:r>
          </a:p>
          <a:p>
            <a:endParaRPr lang="en-US" sz="2400" dirty="0"/>
          </a:p>
          <a:p>
            <a:r>
              <a:rPr lang="en-US" sz="2400" dirty="0"/>
              <a:t>You can use Frida from C directly, and on top of this C core there are multiple language bindings, e.g. Node.js, Python, Swift, .NET, </a:t>
            </a:r>
            <a:r>
              <a:rPr lang="en-US" sz="2400" dirty="0" err="1"/>
              <a:t>Qml</a:t>
            </a:r>
            <a:r>
              <a:rPr lang="en-US" sz="2400" dirty="0"/>
              <a:t>, Go, etc.</a:t>
            </a:r>
            <a:endParaRPr lang="en-CY" sz="2400" dirty="0"/>
          </a:p>
        </p:txBody>
      </p:sp>
    </p:spTree>
    <p:extLst>
      <p:ext uri="{BB962C8B-B14F-4D97-AF65-F5344CB8AC3E}">
        <p14:creationId xmlns:p14="http://schemas.microsoft.com/office/powerpoint/2010/main" val="2167409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2" cstate="print"/>
          <a:srcRect/>
          <a:stretch>
            <a:fillRect/>
          </a:stretch>
        </p:blipFill>
        <p:spPr bwMode="auto">
          <a:xfrm>
            <a:off x="0" y="0"/>
            <a:ext cx="2676281" cy="1030287"/>
          </a:xfrm>
          <a:prstGeom prst="rect">
            <a:avLst/>
          </a:prstGeom>
          <a:noFill/>
        </p:spPr>
      </p:pic>
      <p:pic>
        <p:nvPicPr>
          <p:cNvPr id="4" name="Picture 3">
            <a:extLst>
              <a:ext uri="{FF2B5EF4-FFF2-40B4-BE49-F238E27FC236}">
                <a16:creationId xmlns:a16="http://schemas.microsoft.com/office/drawing/2014/main" id="{5D8A4A72-0484-74BE-CDB9-5F69A88E7A0D}"/>
              </a:ext>
            </a:extLst>
          </p:cNvPr>
          <p:cNvPicPr>
            <a:picLocks noChangeAspect="1"/>
          </p:cNvPicPr>
          <p:nvPr/>
        </p:nvPicPr>
        <p:blipFill>
          <a:blip r:embed="rId3"/>
          <a:stretch>
            <a:fillRect/>
          </a:stretch>
        </p:blipFill>
        <p:spPr>
          <a:xfrm>
            <a:off x="192734" y="924409"/>
            <a:ext cx="8115300" cy="5229225"/>
          </a:xfrm>
          <a:prstGeom prst="rect">
            <a:avLst/>
          </a:prstGeom>
        </p:spPr>
      </p:pic>
      <p:sp>
        <p:nvSpPr>
          <p:cNvPr id="6" name="TextBox 5">
            <a:extLst>
              <a:ext uri="{FF2B5EF4-FFF2-40B4-BE49-F238E27FC236}">
                <a16:creationId xmlns:a16="http://schemas.microsoft.com/office/drawing/2014/main" id="{BB1142A0-56B0-B594-65FE-66DA76D874A8}"/>
              </a:ext>
            </a:extLst>
          </p:cNvPr>
          <p:cNvSpPr txBox="1"/>
          <p:nvPr/>
        </p:nvSpPr>
        <p:spPr>
          <a:xfrm>
            <a:off x="8766239" y="1293741"/>
            <a:ext cx="3425761" cy="1200329"/>
          </a:xfrm>
          <a:prstGeom prst="rect">
            <a:avLst/>
          </a:prstGeom>
          <a:noFill/>
        </p:spPr>
        <p:txBody>
          <a:bodyPr wrap="square" rtlCol="0">
            <a:spAutoFit/>
          </a:bodyPr>
          <a:lstStyle/>
          <a:p>
            <a:r>
              <a:rPr lang="en-US" dirty="0">
                <a:solidFill>
                  <a:srgbClr val="FF0000"/>
                </a:solidFill>
              </a:rPr>
              <a:t>Released</a:t>
            </a:r>
            <a:r>
              <a:rPr lang="en-US" dirty="0"/>
              <a:t> in September 2012 by its creator, Ole André </a:t>
            </a:r>
            <a:r>
              <a:rPr lang="en-US" dirty="0" err="1"/>
              <a:t>Vadla</a:t>
            </a:r>
            <a:r>
              <a:rPr lang="en-US" dirty="0"/>
              <a:t> </a:t>
            </a:r>
            <a:r>
              <a:rPr lang="en-US" dirty="0" err="1"/>
              <a:t>Ravnås</a:t>
            </a:r>
            <a:r>
              <a:rPr lang="en-US" dirty="0"/>
              <a:t>, who is also the founder of the Norwegian company </a:t>
            </a:r>
            <a:r>
              <a:rPr lang="en-US" dirty="0" err="1"/>
              <a:t>NowSecure</a:t>
            </a:r>
            <a:r>
              <a:rPr lang="en-US" dirty="0"/>
              <a:t>. </a:t>
            </a:r>
            <a:endParaRPr lang="en-CY" dirty="0"/>
          </a:p>
        </p:txBody>
      </p:sp>
      <p:sp>
        <p:nvSpPr>
          <p:cNvPr id="7" name="TextBox 6">
            <a:extLst>
              <a:ext uri="{FF2B5EF4-FFF2-40B4-BE49-F238E27FC236}">
                <a16:creationId xmlns:a16="http://schemas.microsoft.com/office/drawing/2014/main" id="{F67C382E-76B0-4CEE-52F2-82D889ABC03A}"/>
              </a:ext>
            </a:extLst>
          </p:cNvPr>
          <p:cNvSpPr txBox="1"/>
          <p:nvPr/>
        </p:nvSpPr>
        <p:spPr>
          <a:xfrm>
            <a:off x="8500768" y="924409"/>
            <a:ext cx="1636295" cy="369332"/>
          </a:xfrm>
          <a:prstGeom prst="rect">
            <a:avLst/>
          </a:prstGeom>
          <a:noFill/>
        </p:spPr>
        <p:txBody>
          <a:bodyPr wrap="square" rtlCol="0">
            <a:spAutoFit/>
          </a:bodyPr>
          <a:lstStyle/>
          <a:p>
            <a:r>
              <a:rPr lang="en-US" dirty="0">
                <a:solidFill>
                  <a:srgbClr val="FF0000"/>
                </a:solidFill>
              </a:rPr>
              <a:t>Open Source!</a:t>
            </a:r>
            <a:endParaRPr lang="en-CY" dirty="0">
              <a:solidFill>
                <a:srgbClr val="FF0000"/>
              </a:solidFill>
            </a:endParaRPr>
          </a:p>
        </p:txBody>
      </p:sp>
      <p:sp>
        <p:nvSpPr>
          <p:cNvPr id="8" name="TextBox 7">
            <a:extLst>
              <a:ext uri="{FF2B5EF4-FFF2-40B4-BE49-F238E27FC236}">
                <a16:creationId xmlns:a16="http://schemas.microsoft.com/office/drawing/2014/main" id="{DBFD296A-1FB7-261E-9E82-5EE1C6E63902}"/>
              </a:ext>
            </a:extLst>
          </p:cNvPr>
          <p:cNvSpPr txBox="1"/>
          <p:nvPr/>
        </p:nvSpPr>
        <p:spPr>
          <a:xfrm>
            <a:off x="8766239" y="2494070"/>
            <a:ext cx="1724446" cy="369332"/>
          </a:xfrm>
          <a:prstGeom prst="rect">
            <a:avLst/>
          </a:prstGeom>
          <a:noFill/>
        </p:spPr>
        <p:txBody>
          <a:bodyPr wrap="none" rtlCol="0">
            <a:spAutoFit/>
          </a:bodyPr>
          <a:lstStyle/>
          <a:p>
            <a:r>
              <a:rPr lang="en-US" dirty="0">
                <a:solidFill>
                  <a:srgbClr val="FF0000"/>
                </a:solidFill>
              </a:rPr>
              <a:t>Website</a:t>
            </a:r>
            <a:r>
              <a:rPr lang="en-US" dirty="0"/>
              <a:t> Frida.re</a:t>
            </a:r>
            <a:endParaRPr lang="en-CY" dirty="0"/>
          </a:p>
        </p:txBody>
      </p:sp>
      <p:sp>
        <p:nvSpPr>
          <p:cNvPr id="9" name="TextBox 8">
            <a:extLst>
              <a:ext uri="{FF2B5EF4-FFF2-40B4-BE49-F238E27FC236}">
                <a16:creationId xmlns:a16="http://schemas.microsoft.com/office/drawing/2014/main" id="{EB2DED98-E65A-6E31-D764-184CCDC24B95}"/>
              </a:ext>
            </a:extLst>
          </p:cNvPr>
          <p:cNvSpPr txBox="1"/>
          <p:nvPr/>
        </p:nvSpPr>
        <p:spPr>
          <a:xfrm>
            <a:off x="8766239" y="2863402"/>
            <a:ext cx="2137380" cy="369332"/>
          </a:xfrm>
          <a:prstGeom prst="rect">
            <a:avLst/>
          </a:prstGeom>
          <a:noFill/>
        </p:spPr>
        <p:txBody>
          <a:bodyPr wrap="none" rtlCol="0">
            <a:spAutoFit/>
          </a:bodyPr>
          <a:lstStyle/>
          <a:p>
            <a:r>
              <a:rPr lang="en-US" dirty="0">
                <a:solidFill>
                  <a:srgbClr val="FF0000"/>
                </a:solidFill>
              </a:rPr>
              <a:t>Active development!</a:t>
            </a:r>
            <a:endParaRPr lang="en-CY" dirty="0">
              <a:solidFill>
                <a:srgbClr val="FF0000"/>
              </a:solidFill>
            </a:endParaRPr>
          </a:p>
        </p:txBody>
      </p:sp>
    </p:spTree>
    <p:extLst>
      <p:ext uri="{BB962C8B-B14F-4D97-AF65-F5344CB8AC3E}">
        <p14:creationId xmlns:p14="http://schemas.microsoft.com/office/powerpoint/2010/main" val="39081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3" cstate="print"/>
          <a:srcRect/>
          <a:stretch>
            <a:fillRect/>
          </a:stretch>
        </p:blipFill>
        <p:spPr bwMode="auto">
          <a:xfrm>
            <a:off x="0" y="0"/>
            <a:ext cx="2676281" cy="1030287"/>
          </a:xfrm>
          <a:prstGeom prst="rect">
            <a:avLst/>
          </a:prstGeom>
          <a:noFill/>
        </p:spPr>
      </p:pic>
      <p:sp>
        <p:nvSpPr>
          <p:cNvPr id="3" name="TextBox 2">
            <a:extLst>
              <a:ext uri="{FF2B5EF4-FFF2-40B4-BE49-F238E27FC236}">
                <a16:creationId xmlns:a16="http://schemas.microsoft.com/office/drawing/2014/main" id="{0EE9B1C3-60DC-71FC-5BA9-66A2FAE7806F}"/>
              </a:ext>
            </a:extLst>
          </p:cNvPr>
          <p:cNvSpPr txBox="1"/>
          <p:nvPr/>
        </p:nvSpPr>
        <p:spPr>
          <a:xfrm>
            <a:off x="566285" y="1030287"/>
            <a:ext cx="11059429" cy="5201424"/>
          </a:xfrm>
          <a:prstGeom prst="rect">
            <a:avLst/>
          </a:prstGeom>
          <a:noFill/>
        </p:spPr>
        <p:txBody>
          <a:bodyPr wrap="square" rtlCol="0">
            <a:spAutoFit/>
          </a:bodyPr>
          <a:lstStyle/>
          <a:p>
            <a:r>
              <a:rPr lang="en-US" sz="4000" dirty="0">
                <a:solidFill>
                  <a:srgbClr val="FF0000"/>
                </a:solidFill>
              </a:rPr>
              <a:t>Modes</a:t>
            </a:r>
            <a:r>
              <a:rPr lang="en-US" dirty="0"/>
              <a:t> </a:t>
            </a:r>
            <a:r>
              <a:rPr lang="en-US" sz="2400" dirty="0"/>
              <a:t>of Operation</a:t>
            </a:r>
          </a:p>
          <a:p>
            <a:pPr marL="742950" lvl="1" indent="-285750">
              <a:buFont typeface="Arial" panose="020B0604020202020204" pitchFamily="34" charset="0"/>
              <a:buChar char="•"/>
            </a:pPr>
            <a:r>
              <a:rPr lang="en-US" dirty="0"/>
              <a:t>	</a:t>
            </a:r>
            <a:r>
              <a:rPr lang="en-US" sz="2400" dirty="0"/>
              <a:t>Injected</a:t>
            </a:r>
          </a:p>
          <a:p>
            <a:pPr lvl="3"/>
            <a:r>
              <a:rPr lang="en-US" sz="2200" dirty="0"/>
              <a:t>Spawn an existing program, attach to a running program, or hijack one as it’s being spawned, and then run your instrumentation logic inside of it.</a:t>
            </a:r>
          </a:p>
          <a:p>
            <a:pPr marL="742950" lvl="1" indent="-285750">
              <a:buFont typeface="Arial" panose="020B0604020202020204" pitchFamily="34" charset="0"/>
              <a:buChar char="•"/>
            </a:pPr>
            <a:r>
              <a:rPr lang="en-US" dirty="0"/>
              <a:t>	</a:t>
            </a:r>
            <a:r>
              <a:rPr lang="en-US" sz="2400" dirty="0"/>
              <a:t>Embedded</a:t>
            </a:r>
          </a:p>
          <a:p>
            <a:pPr lvl="3"/>
            <a:r>
              <a:rPr lang="en-US" sz="2200" dirty="0"/>
              <a:t>It is sometimes not possible to use Frida in Injected mode, for example on jailed iOS and Android systems. Frida-gadget, a shared library that you’re supposed to embed inside the program that you want to instrument. By simply loading the library it will allow you to interact with it remotely, using existing Frida-based tools like </a:t>
            </a:r>
            <a:r>
              <a:rPr lang="en-US" sz="2200" dirty="0" err="1"/>
              <a:t>frida</a:t>
            </a:r>
            <a:r>
              <a:rPr lang="en-US" sz="2200" dirty="0"/>
              <a:t>-trace.</a:t>
            </a:r>
          </a:p>
          <a:p>
            <a:pPr marL="742950" lvl="1" indent="-285750">
              <a:buFont typeface="Arial" panose="020B0604020202020204" pitchFamily="34" charset="0"/>
              <a:buChar char="•"/>
            </a:pPr>
            <a:r>
              <a:rPr lang="en-US" dirty="0"/>
              <a:t>	</a:t>
            </a:r>
            <a:r>
              <a:rPr lang="en-US" sz="2400" dirty="0"/>
              <a:t>Preloaded</a:t>
            </a:r>
          </a:p>
          <a:p>
            <a:pPr lvl="3"/>
            <a:r>
              <a:rPr lang="en-US" sz="2200" dirty="0"/>
              <a:t>Perhaps you’re familiar with LD_PRELOAD, or DYLD_INSERT_LIBRARIES? Frida-gadget is really useful when configured to run autonomously by loading a script from the filesystem.</a:t>
            </a:r>
            <a:endParaRPr lang="en-CY" sz="2200" dirty="0"/>
          </a:p>
        </p:txBody>
      </p:sp>
    </p:spTree>
    <p:extLst>
      <p:ext uri="{BB962C8B-B14F-4D97-AF65-F5344CB8AC3E}">
        <p14:creationId xmlns:p14="http://schemas.microsoft.com/office/powerpoint/2010/main" val="204824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3" cstate="print"/>
          <a:srcRect/>
          <a:stretch>
            <a:fillRect/>
          </a:stretch>
        </p:blipFill>
        <p:spPr bwMode="auto">
          <a:xfrm>
            <a:off x="0" y="0"/>
            <a:ext cx="2676281" cy="1030287"/>
          </a:xfrm>
          <a:prstGeom prst="rect">
            <a:avLst/>
          </a:prstGeom>
          <a:noFill/>
        </p:spPr>
      </p:pic>
      <p:pic>
        <p:nvPicPr>
          <p:cNvPr id="4" name="Picture 3">
            <a:extLst>
              <a:ext uri="{FF2B5EF4-FFF2-40B4-BE49-F238E27FC236}">
                <a16:creationId xmlns:a16="http://schemas.microsoft.com/office/drawing/2014/main" id="{4A43E777-146C-5D7E-A20D-B241E3508055}"/>
              </a:ext>
            </a:extLst>
          </p:cNvPr>
          <p:cNvPicPr>
            <a:picLocks noChangeAspect="1"/>
          </p:cNvPicPr>
          <p:nvPr/>
        </p:nvPicPr>
        <p:blipFill>
          <a:blip r:embed="rId4"/>
          <a:stretch>
            <a:fillRect/>
          </a:stretch>
        </p:blipFill>
        <p:spPr>
          <a:xfrm>
            <a:off x="725906" y="1136650"/>
            <a:ext cx="10447922" cy="4584700"/>
          </a:xfrm>
          <a:prstGeom prst="rect">
            <a:avLst/>
          </a:prstGeom>
        </p:spPr>
      </p:pic>
    </p:spTree>
    <p:extLst>
      <p:ext uri="{BB962C8B-B14F-4D97-AF65-F5344CB8AC3E}">
        <p14:creationId xmlns:p14="http://schemas.microsoft.com/office/powerpoint/2010/main" val="1612943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3" cstate="print"/>
          <a:srcRect/>
          <a:stretch>
            <a:fillRect/>
          </a:stretch>
        </p:blipFill>
        <p:spPr bwMode="auto">
          <a:xfrm>
            <a:off x="0" y="0"/>
            <a:ext cx="2676281" cy="1030287"/>
          </a:xfrm>
          <a:prstGeom prst="rect">
            <a:avLst/>
          </a:prstGeom>
          <a:noFill/>
        </p:spPr>
      </p:pic>
      <p:sp>
        <p:nvSpPr>
          <p:cNvPr id="3" name="TextBox 2">
            <a:extLst>
              <a:ext uri="{FF2B5EF4-FFF2-40B4-BE49-F238E27FC236}">
                <a16:creationId xmlns:a16="http://schemas.microsoft.com/office/drawing/2014/main" id="{62020DDF-6785-EB81-1C55-42EC52F3AC72}"/>
              </a:ext>
            </a:extLst>
          </p:cNvPr>
          <p:cNvSpPr txBox="1"/>
          <p:nvPr/>
        </p:nvSpPr>
        <p:spPr>
          <a:xfrm>
            <a:off x="1338140" y="1030287"/>
            <a:ext cx="1960986" cy="707886"/>
          </a:xfrm>
          <a:prstGeom prst="rect">
            <a:avLst/>
          </a:prstGeom>
          <a:noFill/>
        </p:spPr>
        <p:txBody>
          <a:bodyPr wrap="none" rtlCol="0">
            <a:spAutoFit/>
          </a:bodyPr>
          <a:lstStyle/>
          <a:p>
            <a:r>
              <a:rPr lang="en-US" sz="4000" dirty="0">
                <a:solidFill>
                  <a:srgbClr val="FF0000"/>
                </a:solidFill>
              </a:rPr>
              <a:t>Frida</a:t>
            </a:r>
            <a:r>
              <a:rPr lang="en-US" dirty="0">
                <a:solidFill>
                  <a:srgbClr val="FF0000"/>
                </a:solidFill>
              </a:rPr>
              <a:t> </a:t>
            </a:r>
            <a:r>
              <a:rPr lang="en-US" sz="2400" dirty="0"/>
              <a:t>tools</a:t>
            </a:r>
            <a:r>
              <a:rPr lang="en-US" dirty="0"/>
              <a:t>:</a:t>
            </a:r>
            <a:endParaRPr lang="en-CY" dirty="0"/>
          </a:p>
        </p:txBody>
      </p:sp>
      <p:sp>
        <p:nvSpPr>
          <p:cNvPr id="5" name="TextBox 4">
            <a:extLst>
              <a:ext uri="{FF2B5EF4-FFF2-40B4-BE49-F238E27FC236}">
                <a16:creationId xmlns:a16="http://schemas.microsoft.com/office/drawing/2014/main" id="{38601C1F-2B3E-B0F7-F1B3-2F9BAEBCB15F}"/>
              </a:ext>
            </a:extLst>
          </p:cNvPr>
          <p:cNvSpPr txBox="1"/>
          <p:nvPr/>
        </p:nvSpPr>
        <p:spPr>
          <a:xfrm>
            <a:off x="1876926" y="1738173"/>
            <a:ext cx="7613583" cy="4247317"/>
          </a:xfrm>
          <a:prstGeom prst="rect">
            <a:avLst/>
          </a:prstGeom>
          <a:noFill/>
        </p:spPr>
        <p:txBody>
          <a:bodyPr wrap="square" rtlCol="0">
            <a:spAutoFit/>
          </a:bodyPr>
          <a:lstStyle/>
          <a:p>
            <a:pPr marL="342900" indent="-342900">
              <a:buFont typeface="Arial" panose="020B0604020202020204" pitchFamily="34" charset="0"/>
              <a:buChar char="•"/>
            </a:pPr>
            <a:r>
              <a:rPr lang="en-US" sz="2400" dirty="0"/>
              <a:t>Frida CLI</a:t>
            </a:r>
          </a:p>
          <a:p>
            <a:pPr lvl="1"/>
            <a:r>
              <a:rPr lang="en-US" dirty="0"/>
              <a:t>Frida CLI is an interface that aims to emulate a lot of the nice features of </a:t>
            </a:r>
            <a:r>
              <a:rPr lang="en-US" dirty="0" err="1"/>
              <a:t>IPython</a:t>
            </a:r>
            <a:r>
              <a:rPr lang="en-US" dirty="0"/>
              <a:t>, which tries to get you closer to your code for rapid prototyping and easy debugging.</a:t>
            </a:r>
            <a:r>
              <a:rPr lang="en-US" sz="2400" dirty="0"/>
              <a:t>	</a:t>
            </a:r>
          </a:p>
          <a:p>
            <a:pPr marL="342900" indent="-342900">
              <a:buFont typeface="Arial" panose="020B0604020202020204" pitchFamily="34" charset="0"/>
              <a:buChar char="•"/>
            </a:pPr>
            <a:r>
              <a:rPr lang="en-US" sz="2400" dirty="0" err="1"/>
              <a:t>frida-ps</a:t>
            </a:r>
            <a:endParaRPr lang="en-US" sz="2400" dirty="0"/>
          </a:p>
          <a:p>
            <a:pPr lvl="1"/>
            <a:r>
              <a:rPr lang="en-US" dirty="0"/>
              <a:t>Lists running processes, very useful when interacting with a remote system.</a:t>
            </a:r>
          </a:p>
          <a:p>
            <a:pPr marL="342900" indent="-342900">
              <a:buFont typeface="Arial" panose="020B0604020202020204" pitchFamily="34" charset="0"/>
              <a:buChar char="•"/>
            </a:pPr>
            <a:r>
              <a:rPr lang="en-US" sz="2400" dirty="0" err="1"/>
              <a:t>frida</a:t>
            </a:r>
            <a:r>
              <a:rPr lang="en-US" sz="2400" dirty="0"/>
              <a:t>-trace</a:t>
            </a:r>
          </a:p>
          <a:p>
            <a:r>
              <a:rPr lang="en-US" dirty="0"/>
              <a:t>         Dynamically tracing of function calls.</a:t>
            </a:r>
          </a:p>
          <a:p>
            <a:pPr marL="342900" indent="-342900">
              <a:buFont typeface="Arial" panose="020B0604020202020204" pitchFamily="34" charset="0"/>
              <a:buChar char="•"/>
            </a:pPr>
            <a:r>
              <a:rPr lang="en-US" sz="2400" dirty="0" err="1"/>
              <a:t>frida</a:t>
            </a:r>
            <a:r>
              <a:rPr lang="en-US" sz="2400" dirty="0"/>
              <a:t>-discover</a:t>
            </a:r>
          </a:p>
          <a:p>
            <a:pPr lvl="1"/>
            <a:r>
              <a:rPr lang="en-US" dirty="0"/>
              <a:t>Discovers internal functions in a program, which can then be traced by using </a:t>
            </a:r>
            <a:r>
              <a:rPr lang="en-US" dirty="0" err="1"/>
              <a:t>frida</a:t>
            </a:r>
            <a:r>
              <a:rPr lang="en-US" dirty="0"/>
              <a:t>-trace.</a:t>
            </a:r>
          </a:p>
          <a:p>
            <a:endParaRPr lang="en-CY" sz="2400" dirty="0"/>
          </a:p>
        </p:txBody>
      </p:sp>
    </p:spTree>
    <p:extLst>
      <p:ext uri="{BB962C8B-B14F-4D97-AF65-F5344CB8AC3E}">
        <p14:creationId xmlns:p14="http://schemas.microsoft.com/office/powerpoint/2010/main" val="214193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3" cstate="print"/>
          <a:srcRect/>
          <a:stretch>
            <a:fillRect/>
          </a:stretch>
        </p:blipFill>
        <p:spPr bwMode="auto">
          <a:xfrm>
            <a:off x="0" y="0"/>
            <a:ext cx="2676281" cy="1030287"/>
          </a:xfrm>
          <a:prstGeom prst="rect">
            <a:avLst/>
          </a:prstGeom>
          <a:noFill/>
        </p:spPr>
      </p:pic>
      <p:sp>
        <p:nvSpPr>
          <p:cNvPr id="3" name="TextBox 2">
            <a:extLst>
              <a:ext uri="{FF2B5EF4-FFF2-40B4-BE49-F238E27FC236}">
                <a16:creationId xmlns:a16="http://schemas.microsoft.com/office/drawing/2014/main" id="{C64A7867-BDC1-98D1-E877-2B3EFD4A4CF9}"/>
              </a:ext>
            </a:extLst>
          </p:cNvPr>
          <p:cNvSpPr txBox="1"/>
          <p:nvPr/>
        </p:nvSpPr>
        <p:spPr>
          <a:xfrm>
            <a:off x="3488619" y="2967335"/>
            <a:ext cx="5214761" cy="923330"/>
          </a:xfrm>
          <a:prstGeom prst="rect">
            <a:avLst/>
          </a:prstGeom>
          <a:noFill/>
        </p:spPr>
        <p:txBody>
          <a:bodyPr wrap="none" rtlCol="0">
            <a:spAutoFit/>
          </a:bodyPr>
          <a:lstStyle/>
          <a:p>
            <a:r>
              <a:rPr lang="en-US" sz="5400" dirty="0"/>
              <a:t>Let's get cracking!</a:t>
            </a:r>
          </a:p>
        </p:txBody>
      </p:sp>
    </p:spTree>
    <p:extLst>
      <p:ext uri="{BB962C8B-B14F-4D97-AF65-F5344CB8AC3E}">
        <p14:creationId xmlns:p14="http://schemas.microsoft.com/office/powerpoint/2010/main" val="3983157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ucy.ac.cy/branding/documents/logo/DepartmentsAndUnitsLogo/FacultyOfPureAndAppliedSciences/ComputerScience/Department_of_Computer_Science_en.jpg">
            <a:extLst>
              <a:ext uri="{FF2B5EF4-FFF2-40B4-BE49-F238E27FC236}">
                <a16:creationId xmlns:a16="http://schemas.microsoft.com/office/drawing/2014/main" id="{BCDC2B75-7C4F-FE4A-F4A4-820990796D7B}"/>
              </a:ext>
            </a:extLst>
          </p:cNvPr>
          <p:cNvPicPr/>
          <p:nvPr/>
        </p:nvPicPr>
        <p:blipFill>
          <a:blip r:embed="rId3" cstate="print"/>
          <a:srcRect/>
          <a:stretch>
            <a:fillRect/>
          </a:stretch>
        </p:blipFill>
        <p:spPr bwMode="auto">
          <a:xfrm>
            <a:off x="0" y="0"/>
            <a:ext cx="2676281" cy="1030287"/>
          </a:xfrm>
          <a:prstGeom prst="rect">
            <a:avLst/>
          </a:prstGeom>
          <a:noFill/>
        </p:spPr>
      </p:pic>
      <p:pic>
        <p:nvPicPr>
          <p:cNvPr id="5" name="Picture 4">
            <a:extLst>
              <a:ext uri="{FF2B5EF4-FFF2-40B4-BE49-F238E27FC236}">
                <a16:creationId xmlns:a16="http://schemas.microsoft.com/office/drawing/2014/main" id="{024846CC-CB18-42E6-8A98-139E1E0D6FB9}"/>
              </a:ext>
            </a:extLst>
          </p:cNvPr>
          <p:cNvPicPr>
            <a:picLocks noChangeAspect="1"/>
          </p:cNvPicPr>
          <p:nvPr/>
        </p:nvPicPr>
        <p:blipFill>
          <a:blip r:embed="rId4"/>
          <a:stretch>
            <a:fillRect/>
          </a:stretch>
        </p:blipFill>
        <p:spPr>
          <a:xfrm>
            <a:off x="6096000" y="1542263"/>
            <a:ext cx="4565179" cy="4553260"/>
          </a:xfrm>
          <a:prstGeom prst="rect">
            <a:avLst/>
          </a:prstGeom>
        </p:spPr>
      </p:pic>
      <p:pic>
        <p:nvPicPr>
          <p:cNvPr id="2054" name="Picture 6" descr="Τάβλι &amp; Πούλια για Τάβλι - Είδη Δώρων Δημητρόπουλος">
            <a:extLst>
              <a:ext uri="{FF2B5EF4-FFF2-40B4-BE49-F238E27FC236}">
                <a16:creationId xmlns:a16="http://schemas.microsoft.com/office/drawing/2014/main" id="{DBCCC677-F3E9-E5A3-9CC5-CCC6CC294C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359" y="835995"/>
            <a:ext cx="4640658" cy="58535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8A8E27-FAFF-C7EA-82BB-2F5E180D55C7}"/>
              </a:ext>
            </a:extLst>
          </p:cNvPr>
          <p:cNvSpPr txBox="1"/>
          <p:nvPr/>
        </p:nvSpPr>
        <p:spPr>
          <a:xfrm>
            <a:off x="9613922" y="6488668"/>
            <a:ext cx="2578078" cy="369332"/>
          </a:xfrm>
          <a:prstGeom prst="rect">
            <a:avLst/>
          </a:prstGeom>
          <a:noFill/>
        </p:spPr>
        <p:txBody>
          <a:bodyPr wrap="none" rtlCol="0">
            <a:spAutoFit/>
          </a:bodyPr>
          <a:lstStyle/>
          <a:p>
            <a:r>
              <a:rPr lang="en-US" dirty="0"/>
              <a:t>*Based on real life events</a:t>
            </a:r>
            <a:endParaRPr lang="en-CY" dirty="0"/>
          </a:p>
        </p:txBody>
      </p:sp>
      <p:pic>
        <p:nvPicPr>
          <p:cNvPr id="4" name="Picture 3" descr="Text&#10;&#10;Description automatically generated">
            <a:extLst>
              <a:ext uri="{FF2B5EF4-FFF2-40B4-BE49-F238E27FC236}">
                <a16:creationId xmlns:a16="http://schemas.microsoft.com/office/drawing/2014/main" id="{CDBC21E0-14AF-7FAF-29F6-8F6D533EA2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9673" y="422096"/>
            <a:ext cx="3941141" cy="1847190"/>
          </a:xfrm>
          <a:prstGeom prst="rect">
            <a:avLst/>
          </a:prstGeom>
        </p:spPr>
      </p:pic>
    </p:spTree>
    <p:extLst>
      <p:ext uri="{BB962C8B-B14F-4D97-AF65-F5344CB8AC3E}">
        <p14:creationId xmlns:p14="http://schemas.microsoft.com/office/powerpoint/2010/main" val="3912682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619</Words>
  <Application>Microsoft Office PowerPoint</Application>
  <PresentationFormat>Widescreen</PresentationFormat>
  <Paragraphs>52</Paragraphs>
  <Slides>20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Calibri</vt:lpstr>
      <vt:lpstr>Calibri Light</vt:lpstr>
      <vt:lpstr>montserratlight</vt:lpstr>
      <vt:lpstr>Söhne</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Loizos Nikolaou</dc:creator>
  <cp:lastModifiedBy>Loizos Nikolaou</cp:lastModifiedBy>
  <cp:revision>73</cp:revision>
  <dcterms:created xsi:type="dcterms:W3CDTF">2023-04-23T12:20:49Z</dcterms:created>
  <dcterms:modified xsi:type="dcterms:W3CDTF">2023-04-23T22:53:41Z</dcterms:modified>
</cp:coreProperties>
</file>