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9" r:id="rId3"/>
    <p:sldId id="284" r:id="rId4"/>
    <p:sldId id="282" r:id="rId5"/>
    <p:sldId id="281" r:id="rId6"/>
    <p:sldId id="285" r:id="rId7"/>
    <p:sldId id="286" r:id="rId8"/>
    <p:sldId id="291" r:id="rId9"/>
    <p:sldId id="290" r:id="rId10"/>
    <p:sldId id="288" r:id="rId11"/>
    <p:sldId id="289" r:id="rId12"/>
    <p:sldId id="292" r:id="rId13"/>
    <p:sldId id="293" r:id="rId14"/>
    <p:sldId id="295" r:id="rId15"/>
    <p:sldId id="297" r:id="rId16"/>
    <p:sldId id="296" r:id="rId17"/>
    <p:sldId id="294" r:id="rId18"/>
    <p:sldId id="298" r:id="rId19"/>
    <p:sldId id="299" r:id="rId20"/>
    <p:sldId id="300" r:id="rId21"/>
    <p:sldId id="280" r:id="rId22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9477" autoAdjust="0"/>
  </p:normalViewPr>
  <p:slideViewPr>
    <p:cSldViewPr snapToGrid="0">
      <p:cViewPr varScale="1">
        <p:scale>
          <a:sx n="65" d="100"/>
          <a:sy n="65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-12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39252-B4D0-40AD-A7E3-BC71B5B803EA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1D00-F735-4E8A-98A3-A192935F6A7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3193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8A55D-9E05-4618-8BE9-1B5D0DDF7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7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2458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33756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4839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011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08229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2715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34498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93371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0030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19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895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47615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20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00838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21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4574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2051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38589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6936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54447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4113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3888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21D00-F735-4E8A-98A3-A192935F6A7A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3887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D95D-A12E-3497-2559-12B7CE70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08C05-64AE-91C7-789C-BCA4F794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0D0C-EEA4-9423-443E-1D8B200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8268-2FCC-4AC3-166D-9CEF9A4C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9AFBC-B7F9-4A21-F162-A849DD61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003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960F-1DA9-649F-8034-8F70C3E1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B54AE-31B5-A942-11AA-8628545F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C2E24-282E-7947-8956-C0EB896F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05B0-F857-B606-BC0B-EFF709A1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2E22C-B6BF-F965-2284-228CCEAF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0972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90E8-D268-8ED3-2295-A7B45F0C4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1E060-EC6E-69FC-D376-84C4CA50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D820-3951-F79A-2D40-1637C56E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04C2-AB33-6EDA-2F85-E2A7F4EB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F01E-05A2-68D4-5271-FB9209C7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9210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F86-6B34-B27A-7B13-075E305D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7CDE-0FBD-3C6A-E160-3E9F5F66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CF27-FC63-F563-66FF-BD382339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2BAC-B456-055E-19FD-4274907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0973-4AE7-14AE-C883-40F20EBA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8984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B717-1E7C-A060-1921-502ADC15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0D9A-168D-49FC-32CB-A284B72D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5341-E90D-9100-5644-74371845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F27E-8C02-CF4F-E31F-2C2E55FE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C760-E01D-C3FC-F502-EDCA9341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2162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DC6F-7ADB-0A63-0156-A677A2EB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E2A8-A145-4CC6-3F89-60A350F6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BB3A4-99F0-741A-F628-D6AF0F1C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C444-A35D-E0B7-C90E-75AB614B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69E7-31D6-9E1F-1550-74CEDCDD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AF2A-E026-C65E-E5B3-7FBD48C8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872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D3E4-62BE-0BAB-A1B6-9298EAA2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95AB7-F35C-891F-F4C3-BA66A2A2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5CE03-1BC8-1B35-5B00-A3F927510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0650C-24CB-6A10-B6B9-48D9F9F7D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6D71-C217-4DDC-B8DE-6D7A15A9F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1C2F3-8621-A89E-3700-6E681621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CEB5D-0700-126C-D1A9-BD9E1E11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81A5C-85E5-2CEF-BFA7-7A7DDB4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048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F459-7B58-9825-146D-0FD2A13C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5F137-89A9-8DF2-90FF-C2A00826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A982C-AFEA-FBD7-0B8F-0BFB3F7E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1143F-E67A-680B-C2DB-DBCB9B82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6628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359C1-F0E6-EA92-64BB-382CE28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CB34-01EA-3992-11ED-BCD4799C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817E4-6420-EE38-E2B0-A4B97307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757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FFF7-275A-D881-E802-BE737455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3B64-6471-3E5A-74EB-BA01E3EF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B69FC-A689-AB6A-B70B-767D40C5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428C-4C86-F043-40C4-04F7BCD7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DFC36-0B7E-1B5D-22B8-BDDC0ABD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6B63-BB93-D4BF-C78E-289A9188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466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B49C-4FEE-9E81-5BDD-74412F1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BE2F5-4D80-35CA-9DDB-5B0C5D2B7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2B51E-89A5-4B5A-C649-DD7095C0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78E9D-638D-F64E-7B0E-E991C438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1897-0D83-4D41-1739-FF676A3B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34A23-39DA-3516-F689-3DDD4E33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299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49E1B-1580-B0D7-D26B-D803CA43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AD80-3167-4AD2-D601-F17542B6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7BB4-6F8B-15B9-E4FA-E498E4F3D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A7885-4D8E-4EBA-BD1E-9C3CD72484F9}" type="datetimeFigureOut">
              <a:rPr lang="en-CY" smtClean="0"/>
              <a:t>24/04/2023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A85-0EA1-B43C-9B80-5A54181F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BF95-A6A0-EEC5-DD90-49622574C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694A-1949-4EB9-BDC6-B668B2F6C7B9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609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gL_xcavzQ4&amp;ab_channel=DerekBanas" TargetMode="External"/><Relationship Id="rId3" Type="http://schemas.openxmlformats.org/officeDocument/2006/relationships/hyperlink" Target="https://www.rust-lang.org/" TargetMode="External"/><Relationship Id="rId7" Type="http://schemas.openxmlformats.org/officeDocument/2006/relationships/hyperlink" Target="https://www.youtube.com/@letsgetrust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rnel.ski/rust-c-speed" TargetMode="External"/><Relationship Id="rId5" Type="http://schemas.openxmlformats.org/officeDocument/2006/relationships/hyperlink" Target="https://rustacean.net/" TargetMode="External"/><Relationship Id="rId4" Type="http://schemas.openxmlformats.org/officeDocument/2006/relationships/hyperlink" Target="https://en.wikipedia.org/wiki/Rust_(programming_language)" TargetMode="External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tools/instal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8489-26E3-4836-B242-C6F1A7733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154" y="2016247"/>
            <a:ext cx="9144000" cy="165490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EPL 421: Systems Programming</a:t>
            </a:r>
            <a:br>
              <a:rPr lang="en-US" sz="4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4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300" dirty="0">
                <a:latin typeface="Segoe UI Black" panose="020B0A02040204020203" pitchFamily="34" charset="0"/>
                <a:ea typeface="Segoe UI Black" panose="020B0A02040204020203" pitchFamily="34" charset="0"/>
                <a:cs typeface="Open Sans" panose="020B0606030504020204" pitchFamily="34" charset="0"/>
              </a:rPr>
              <a:t>RUST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DC7DF-5EF2-49A1-8BD2-31070BD6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154" y="465711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Christoforos Nicolaou 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(cnicol04@ucy.ac.cy)</a:t>
            </a:r>
            <a:endParaRPr lang="en-US" sz="2000" i="0" dirty="0">
              <a:solidFill>
                <a:srgbClr val="42424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51055-F919-4E1F-8416-0B801BCD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5754546D-1C00-4CC3-AA02-1D6FFA1E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C4DB5-F87A-4D2B-A913-FD8E48D016C9}"/>
              </a:ext>
            </a:extLst>
          </p:cNvPr>
          <p:cNvSpPr txBox="1"/>
          <p:nvPr/>
        </p:nvSpPr>
        <p:spPr>
          <a:xfrm>
            <a:off x="1950128" y="3524717"/>
            <a:ext cx="82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1D212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multi-paradigm, general-purpose programming language designed for performance and safety, especially safe concurrency</a:t>
            </a:r>
            <a:endParaRPr lang="en-CY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D4695AB-288F-4811-949F-5BFCACBB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6" name="Picture 5" descr="A picture containing text, gear, wheel&#10;&#10;Description automatically generated">
            <a:extLst>
              <a:ext uri="{FF2B5EF4-FFF2-40B4-BE49-F238E27FC236}">
                <a16:creationId xmlns:a16="http://schemas.microsoft.com/office/drawing/2014/main" id="{81842D6E-AB3D-8032-9233-4486684C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82" y="2878386"/>
            <a:ext cx="968444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Ownership</a:t>
            </a:r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Borrowing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0D2DF-AD7C-16CA-2D40-729F4E66ADDB}"/>
              </a:ext>
            </a:extLst>
          </p:cNvPr>
          <p:cNvSpPr txBox="1"/>
          <p:nvPr/>
        </p:nvSpPr>
        <p:spPr>
          <a:xfrm>
            <a:off x="483222" y="1687035"/>
            <a:ext cx="55060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Open Sans" panose="020B0606030504020204" pitchFamily="34" charset="0"/>
              </a:rPr>
              <a:t>Rust Ownership Rules:</a:t>
            </a:r>
          </a:p>
          <a:p>
            <a:r>
              <a:rPr lang="en-US" i="1" dirty="0">
                <a:latin typeface="Open Sans" panose="020B0606030504020204" pitchFamily="34" charset="0"/>
              </a:rPr>
              <a:t>1) Each value has a variable that’s called its owner</a:t>
            </a:r>
          </a:p>
          <a:p>
            <a:r>
              <a:rPr lang="en-US" i="1" dirty="0">
                <a:latin typeface="Open Sans" panose="020B0606030504020204" pitchFamily="34" charset="0"/>
              </a:rPr>
              <a:t>2) There can only be one owner at a time</a:t>
            </a:r>
          </a:p>
          <a:p>
            <a:r>
              <a:rPr lang="en-US" i="1" dirty="0">
                <a:latin typeface="Open Sans" panose="020B0606030504020204" pitchFamily="34" charset="0"/>
              </a:rPr>
              <a:t>3) When the owner goes out of scope, the value will be dropped</a:t>
            </a:r>
            <a:endParaRPr lang="en-CY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7A7B93-0F3C-3EE9-48D0-D0689FE9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79" y="3429000"/>
            <a:ext cx="4779766" cy="2959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10CF92-4A38-30D5-E9B5-AA28A8C6AA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15" r="4450"/>
          <a:stretch/>
        </p:blipFill>
        <p:spPr>
          <a:xfrm>
            <a:off x="6096000" y="1997290"/>
            <a:ext cx="5764991" cy="43590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00AF9E-6E0D-C5B1-53A9-440CA3772E8D}"/>
              </a:ext>
            </a:extLst>
          </p:cNvPr>
          <p:cNvCxnSpPr/>
          <p:nvPr/>
        </p:nvCxnSpPr>
        <p:spPr>
          <a:xfrm flipH="1" flipV="1">
            <a:off x="3108960" y="4800600"/>
            <a:ext cx="1036320" cy="548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25404-9907-A630-FE5A-D01C8B2DFA9E}"/>
              </a:ext>
            </a:extLst>
          </p:cNvPr>
          <p:cNvSpPr/>
          <p:nvPr/>
        </p:nvSpPr>
        <p:spPr>
          <a:xfrm>
            <a:off x="3550920" y="4907280"/>
            <a:ext cx="1767475" cy="1003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O compiler </a:t>
            </a:r>
            <a:r>
              <a:rPr lang="el-GR" sz="1600" b="1" dirty="0">
                <a:solidFill>
                  <a:srgbClr val="FF0000"/>
                </a:solidFill>
              </a:rPr>
              <a:t>δεν επιτρέπει καν να γίνει </a:t>
            </a:r>
            <a:r>
              <a:rPr lang="en-US" sz="1600" b="1" dirty="0">
                <a:solidFill>
                  <a:srgbClr val="FF0000"/>
                </a:solidFill>
              </a:rPr>
              <a:t>compile</a:t>
            </a:r>
            <a:endParaRPr lang="en-CY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0CC60-2C95-86E6-9812-E5DBBFC006EB}"/>
              </a:ext>
            </a:extLst>
          </p:cNvPr>
          <p:cNvSpPr/>
          <p:nvPr/>
        </p:nvSpPr>
        <p:spPr>
          <a:xfrm>
            <a:off x="9479281" y="2911413"/>
            <a:ext cx="1874519" cy="9516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600" b="1" dirty="0">
                <a:solidFill>
                  <a:srgbClr val="00B050"/>
                </a:solidFill>
              </a:rPr>
              <a:t>Τώρα που γίνεται </a:t>
            </a:r>
            <a:r>
              <a:rPr lang="en-US" sz="1600" b="1" dirty="0">
                <a:solidFill>
                  <a:srgbClr val="00B050"/>
                </a:solidFill>
              </a:rPr>
              <a:t>borrowing </a:t>
            </a:r>
            <a:r>
              <a:rPr lang="el-GR" sz="1600" b="1" dirty="0">
                <a:solidFill>
                  <a:srgbClr val="00B050"/>
                </a:solidFill>
              </a:rPr>
              <a:t>είναι </a:t>
            </a:r>
            <a:r>
              <a:rPr lang="en-US" sz="1600" b="1" dirty="0">
                <a:solidFill>
                  <a:srgbClr val="00B050"/>
                </a:solidFill>
              </a:rPr>
              <a:t>OK</a:t>
            </a:r>
            <a:endParaRPr lang="en-CY" sz="1600" b="1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CF8CF4-62FF-E1E4-DBE5-1C0EBD4C6A3D}"/>
              </a:ext>
            </a:extLst>
          </p:cNvPr>
          <p:cNvCxnSpPr>
            <a:cxnSpLocks/>
          </p:cNvCxnSpPr>
          <p:nvPr/>
        </p:nvCxnSpPr>
        <p:spPr>
          <a:xfrm flipH="1">
            <a:off x="8351520" y="3640176"/>
            <a:ext cx="1295400" cy="2014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F3648-5DD2-FA5E-E7E4-8C01E4D25392}"/>
              </a:ext>
            </a:extLst>
          </p:cNvPr>
          <p:cNvCxnSpPr>
            <a:cxnSpLocks/>
          </p:cNvCxnSpPr>
          <p:nvPr/>
        </p:nvCxnSpPr>
        <p:spPr>
          <a:xfrm flipH="1" flipV="1">
            <a:off x="8016240" y="2812550"/>
            <a:ext cx="1965960" cy="39211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3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Referencing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08C3C5-19F4-A094-7514-A7079160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650252"/>
            <a:ext cx="5846313" cy="4657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366D2-C8C9-F5D6-56F6-6EF5919B5E29}"/>
              </a:ext>
            </a:extLst>
          </p:cNvPr>
          <p:cNvSpPr txBox="1"/>
          <p:nvPr/>
        </p:nvSpPr>
        <p:spPr>
          <a:xfrm>
            <a:off x="392221" y="4347586"/>
            <a:ext cx="5506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Referencing Rules:</a:t>
            </a: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Only 1 mutable reference per variable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=&gt; prevents data races!!!</a:t>
            </a: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No mutable reference allowed if an immutable reference already exists – However, multiple immutable references are allowed</a:t>
            </a:r>
          </a:p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References must always be valid (no dangling allowed)</a:t>
            </a:r>
            <a:endParaRPr lang="en-CY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A622DC-AB0C-B5BB-0D28-AFFED2D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E144A4-61D8-2D66-66B6-DB2746B31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60" y="1650252"/>
            <a:ext cx="5353259" cy="263176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618605-667D-5DA6-8C76-6669D6EC004A}"/>
              </a:ext>
            </a:extLst>
          </p:cNvPr>
          <p:cNvCxnSpPr>
            <a:cxnSpLocks/>
          </p:cNvCxnSpPr>
          <p:nvPr/>
        </p:nvCxnSpPr>
        <p:spPr>
          <a:xfrm flipH="1">
            <a:off x="3581950" y="2587036"/>
            <a:ext cx="701040" cy="9786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95F65-94EB-FDB0-5EB3-05691F347736}"/>
              </a:ext>
            </a:extLst>
          </p:cNvPr>
          <p:cNvSpPr/>
          <p:nvPr/>
        </p:nvSpPr>
        <p:spPr>
          <a:xfrm>
            <a:off x="3657875" y="1733363"/>
            <a:ext cx="2027176" cy="9555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O compiler</a:t>
            </a:r>
            <a:r>
              <a:rPr lang="el-GR" sz="1600" b="1" dirty="0">
                <a:solidFill>
                  <a:srgbClr val="FF0000"/>
                </a:solidFill>
              </a:rPr>
              <a:t> πάλι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l-GR" sz="1600" b="1" dirty="0">
                <a:solidFill>
                  <a:srgbClr val="FF0000"/>
                </a:solidFill>
              </a:rPr>
              <a:t>δεν επιτρέπει να γίνει </a:t>
            </a:r>
            <a:r>
              <a:rPr lang="en-US" sz="1600" b="1" dirty="0">
                <a:solidFill>
                  <a:srgbClr val="FF0000"/>
                </a:solidFill>
              </a:rPr>
              <a:t>compile</a:t>
            </a:r>
            <a:endParaRPr lang="en-CY" sz="16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B8D1F7-09DA-B69C-85C5-82F834C0BFB5}"/>
              </a:ext>
            </a:extLst>
          </p:cNvPr>
          <p:cNvCxnSpPr>
            <a:cxnSpLocks/>
          </p:cNvCxnSpPr>
          <p:nvPr/>
        </p:nvCxnSpPr>
        <p:spPr>
          <a:xfrm>
            <a:off x="5685051" y="2425699"/>
            <a:ext cx="3112815" cy="378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9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Απλό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fork()</a:t>
            </a:r>
            <a:r>
              <a:rPr lang="el-G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του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cmd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75631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::{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"Usage: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command"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new_process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piped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"Unable to spawn process."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new_process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wait_with_output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"Unable to wait for child."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parent!"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"Child exit status: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"Child process 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from_utf8_lossy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"Child process stderr: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from_utf8_lossy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l-GR" sz="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E98310-2F1A-535C-468A-30779C35C294}"/>
              </a:ext>
            </a:extLst>
          </p:cNvPr>
          <p:cNvCxnSpPr>
            <a:cxnSpLocks/>
          </p:cNvCxnSpPr>
          <p:nvPr/>
        </p:nvCxnSpPr>
        <p:spPr>
          <a:xfrm flipH="1">
            <a:off x="4792980" y="2530634"/>
            <a:ext cx="1226820" cy="1903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213F0F-36E3-83CF-25B8-AC45C25FFA96}"/>
              </a:ext>
            </a:extLst>
          </p:cNvPr>
          <p:cNvSpPr/>
          <p:nvPr/>
        </p:nvSpPr>
        <p:spPr>
          <a:xfrm>
            <a:off x="5798820" y="2297431"/>
            <a:ext cx="2880360" cy="3370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Παραλαβή των </a:t>
            </a:r>
            <a:r>
              <a:rPr lang="en-US" sz="1400" dirty="0">
                <a:solidFill>
                  <a:schemeClr val="tx1"/>
                </a:solidFill>
              </a:rPr>
              <a:t>program arguments</a:t>
            </a:r>
            <a:endParaRPr lang="en-CY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3352-1DEF-AEA4-8F84-677EDE63A0E9}"/>
              </a:ext>
            </a:extLst>
          </p:cNvPr>
          <p:cNvSpPr/>
          <p:nvPr/>
        </p:nvSpPr>
        <p:spPr>
          <a:xfrm>
            <a:off x="5523230" y="3189209"/>
            <a:ext cx="4458970" cy="3370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Το </a:t>
            </a:r>
            <a:r>
              <a:rPr lang="en-US" sz="1400" dirty="0">
                <a:solidFill>
                  <a:schemeClr val="tx1"/>
                </a:solidFill>
              </a:rPr>
              <a:t>process </a:t>
            </a:r>
            <a:r>
              <a:rPr lang="el-GR" sz="1400" dirty="0">
                <a:solidFill>
                  <a:schemeClr val="tx1"/>
                </a:solidFill>
              </a:rPr>
              <a:t>που θέλουμε να γίνει </a:t>
            </a:r>
            <a:r>
              <a:rPr lang="en-US" sz="1400" dirty="0">
                <a:solidFill>
                  <a:schemeClr val="tx1"/>
                </a:solidFill>
              </a:rPr>
              <a:t>spawned</a:t>
            </a:r>
            <a:r>
              <a:rPr lang="el-GR" sz="1400" dirty="0">
                <a:solidFill>
                  <a:schemeClr val="tx1"/>
                </a:solidFill>
              </a:rPr>
              <a:t> είναι το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B726D-FE38-4A95-B28C-FF411810F3F2}"/>
              </a:ext>
            </a:extLst>
          </p:cNvPr>
          <p:cNvCxnSpPr>
            <a:cxnSpLocks/>
          </p:cNvCxnSpPr>
          <p:nvPr/>
        </p:nvCxnSpPr>
        <p:spPr>
          <a:xfrm flipH="1">
            <a:off x="4335780" y="3357721"/>
            <a:ext cx="1333500" cy="5265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E2CEE-BC23-8CD6-EBA6-0112D466EB2E}"/>
              </a:ext>
            </a:extLst>
          </p:cNvPr>
          <p:cNvSpPr/>
          <p:nvPr/>
        </p:nvSpPr>
        <p:spPr>
          <a:xfrm>
            <a:off x="5598160" y="3694746"/>
            <a:ext cx="4856480" cy="3370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Το </a:t>
            </a:r>
            <a:r>
              <a:rPr lang="en-US" sz="1400" dirty="0">
                <a:solidFill>
                  <a:schemeClr val="tx1"/>
                </a:solidFill>
              </a:rPr>
              <a:t>/C</a:t>
            </a:r>
            <a:r>
              <a:rPr lang="el-GR" sz="1400" dirty="0">
                <a:solidFill>
                  <a:schemeClr val="tx1"/>
                </a:solidFill>
              </a:rPr>
              <a:t> είναι </a:t>
            </a:r>
            <a:r>
              <a:rPr lang="en-US" sz="1400" dirty="0">
                <a:solidFill>
                  <a:schemeClr val="tx1"/>
                </a:solidFill>
              </a:rPr>
              <a:t>option </a:t>
            </a:r>
            <a:r>
              <a:rPr lang="el-GR" sz="1400" dirty="0">
                <a:solidFill>
                  <a:schemeClr val="tx1"/>
                </a:solidFill>
              </a:rPr>
              <a:t>του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l-GR" sz="1400" dirty="0">
                <a:solidFill>
                  <a:schemeClr val="tx1"/>
                </a:solidFill>
              </a:rPr>
              <a:t>, δίνουμε επίσης το πρώτο </a:t>
            </a:r>
            <a:r>
              <a:rPr lang="en-US" sz="1400" dirty="0">
                <a:solidFill>
                  <a:schemeClr val="tx1"/>
                </a:solidFill>
              </a:rPr>
              <a:t>argument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F2F72F-2943-670B-0F13-0AA1FC3FA667}"/>
              </a:ext>
            </a:extLst>
          </p:cNvPr>
          <p:cNvCxnSpPr>
            <a:cxnSpLocks/>
          </p:cNvCxnSpPr>
          <p:nvPr/>
        </p:nvCxnSpPr>
        <p:spPr>
          <a:xfrm flipH="1">
            <a:off x="4612640" y="3882072"/>
            <a:ext cx="1056640" cy="13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F2F64-750F-B8D0-9BD4-23BF02AA165B}"/>
              </a:ext>
            </a:extLst>
          </p:cNvPr>
          <p:cNvCxnSpPr>
            <a:cxnSpLocks/>
          </p:cNvCxnSpPr>
          <p:nvPr/>
        </p:nvCxnSpPr>
        <p:spPr>
          <a:xfrm flipH="1" flipV="1">
            <a:off x="4484370" y="4296727"/>
            <a:ext cx="1314450" cy="915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27D7B-578F-10F7-5301-BE002AEFBE54}"/>
              </a:ext>
            </a:extLst>
          </p:cNvPr>
          <p:cNvSpPr/>
          <p:nvPr/>
        </p:nvSpPr>
        <p:spPr>
          <a:xfrm>
            <a:off x="5725160" y="4200283"/>
            <a:ext cx="4856480" cy="3370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Ανακατεύθυνση ροών </a:t>
            </a:r>
            <a:r>
              <a:rPr lang="en-US" sz="1400" dirty="0">
                <a:solidFill>
                  <a:schemeClr val="tx1"/>
                </a:solidFill>
              </a:rPr>
              <a:t>stdin, </a:t>
            </a:r>
            <a:r>
              <a:rPr lang="en-US" sz="1400" dirty="0" err="1">
                <a:solidFill>
                  <a:schemeClr val="tx1"/>
                </a:solidFill>
              </a:rPr>
              <a:t>stdout</a:t>
            </a:r>
            <a:r>
              <a:rPr lang="en-US" sz="1400" dirty="0">
                <a:solidFill>
                  <a:schemeClr val="tx1"/>
                </a:solidFill>
              </a:rPr>
              <a:t>, stderr</a:t>
            </a:r>
            <a:r>
              <a:rPr lang="el-GR" sz="1400" dirty="0">
                <a:solidFill>
                  <a:schemeClr val="tx1"/>
                </a:solidFill>
              </a:rPr>
              <a:t> με</a:t>
            </a:r>
            <a:r>
              <a:rPr lang="en-US" sz="1400" dirty="0">
                <a:solidFill>
                  <a:schemeClr val="tx1"/>
                </a:solidFill>
              </a:rPr>
              <a:t> pipe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C9772-20D8-D9C9-49F5-3B5A478B9DBB}"/>
              </a:ext>
            </a:extLst>
          </p:cNvPr>
          <p:cNvCxnSpPr>
            <a:cxnSpLocks/>
          </p:cNvCxnSpPr>
          <p:nvPr/>
        </p:nvCxnSpPr>
        <p:spPr>
          <a:xfrm flipH="1">
            <a:off x="4155440" y="4515268"/>
            <a:ext cx="1717040" cy="3900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18C967-CC2C-6C62-086E-ACF074D9672A}"/>
              </a:ext>
            </a:extLst>
          </p:cNvPr>
          <p:cNvSpPr/>
          <p:nvPr/>
        </p:nvSpPr>
        <p:spPr>
          <a:xfrm>
            <a:off x="1108075" y="4131635"/>
            <a:ext cx="1314450" cy="51330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Δημιουργία του </a:t>
            </a:r>
            <a:r>
              <a:rPr lang="en-US" sz="1400" dirty="0">
                <a:solidFill>
                  <a:schemeClr val="tx1"/>
                </a:solidFill>
              </a:rPr>
              <a:t>process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B298BC-8683-7C25-3B01-1F46B86F39F1}"/>
              </a:ext>
            </a:extLst>
          </p:cNvPr>
          <p:cNvCxnSpPr>
            <a:cxnSpLocks/>
          </p:cNvCxnSpPr>
          <p:nvPr/>
        </p:nvCxnSpPr>
        <p:spPr>
          <a:xfrm>
            <a:off x="2369503" y="4515268"/>
            <a:ext cx="414337" cy="660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5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Αποτελέσματα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071C1B-ED17-E8D6-4383-9BDDAB1E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802" y="1727256"/>
            <a:ext cx="8367485" cy="12358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EF734A-3809-6CBE-DE3D-3BC19F2AB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165"/>
          <a:stretch/>
        </p:blipFill>
        <p:spPr>
          <a:xfrm>
            <a:off x="1994802" y="3076772"/>
            <a:ext cx="8367485" cy="323116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A56D32F-C376-F164-5199-191CE23BAF7B}"/>
              </a:ext>
            </a:extLst>
          </p:cNvPr>
          <p:cNvSpPr/>
          <p:nvPr/>
        </p:nvSpPr>
        <p:spPr>
          <a:xfrm>
            <a:off x="3716215" y="4009292"/>
            <a:ext cx="644770" cy="13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5404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Απλός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75631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::{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::{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prelude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::*,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BufReader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::{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TcpListener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sync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::{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mpsc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 };</a:t>
            </a: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server_address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&amp;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u16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30_000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Default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Create Multi-producer, Single-consumer queue (channel)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job_sender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mpsc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Wrap receiver in mutex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Create and run workers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with_capacity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l-GR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E98310-2F1A-535C-468A-30779C35C29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930815" y="2158722"/>
            <a:ext cx="1064774" cy="18066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213F0F-36E3-83CF-25B8-AC45C25FFA96}"/>
              </a:ext>
            </a:extLst>
          </p:cNvPr>
          <p:cNvSpPr/>
          <p:nvPr/>
        </p:nvSpPr>
        <p:spPr>
          <a:xfrm>
            <a:off x="5995589" y="2170871"/>
            <a:ext cx="3194710" cy="3370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Δήλωση βιβλιοθηκών που χρειάζονται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B726D-FE38-4A95-B28C-FF411810F3F2}"/>
              </a:ext>
            </a:extLst>
          </p:cNvPr>
          <p:cNvCxnSpPr>
            <a:cxnSpLocks/>
          </p:cNvCxnSpPr>
          <p:nvPr/>
        </p:nvCxnSpPr>
        <p:spPr>
          <a:xfrm flipH="1" flipV="1">
            <a:off x="3733776" y="2995181"/>
            <a:ext cx="2974694" cy="4440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F2F64-750F-B8D0-9BD4-23BF02AA165B}"/>
              </a:ext>
            </a:extLst>
          </p:cNvPr>
          <p:cNvCxnSpPr>
            <a:cxnSpLocks/>
          </p:cNvCxnSpPr>
          <p:nvPr/>
        </p:nvCxnSpPr>
        <p:spPr>
          <a:xfrm flipH="1">
            <a:off x="5020463" y="4252869"/>
            <a:ext cx="1075537" cy="1897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27D7B-578F-10F7-5301-BE002AEFBE54}"/>
              </a:ext>
            </a:extLst>
          </p:cNvPr>
          <p:cNvSpPr/>
          <p:nvPr/>
        </p:nvSpPr>
        <p:spPr>
          <a:xfrm>
            <a:off x="5995589" y="3995107"/>
            <a:ext cx="4183665" cy="30563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mpsc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Multiple-Producer, Single-Consumer channel</a:t>
            </a:r>
            <a:endParaRPr lang="en-CY" sz="1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C9772-20D8-D9C9-49F5-3B5A478B9DBB}"/>
              </a:ext>
            </a:extLst>
          </p:cNvPr>
          <p:cNvCxnSpPr>
            <a:cxnSpLocks/>
          </p:cNvCxnSpPr>
          <p:nvPr/>
        </p:nvCxnSpPr>
        <p:spPr>
          <a:xfrm flipH="1">
            <a:off x="3310359" y="5334239"/>
            <a:ext cx="2453833" cy="2929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18C967-CC2C-6C62-086E-ACF074D9672A}"/>
              </a:ext>
            </a:extLst>
          </p:cNvPr>
          <p:cNvSpPr/>
          <p:nvPr/>
        </p:nvSpPr>
        <p:spPr>
          <a:xfrm>
            <a:off x="5541712" y="5162942"/>
            <a:ext cx="3886722" cy="32718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Αρχικοποίηση και εκκίνηση των </a:t>
            </a:r>
            <a:r>
              <a:rPr lang="en-US" sz="1400" dirty="0">
                <a:solidFill>
                  <a:schemeClr val="tx1"/>
                </a:solidFill>
              </a:rPr>
              <a:t>workers (threads)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E8745-27C9-789D-7D80-46B607FF0611}"/>
              </a:ext>
            </a:extLst>
          </p:cNvPr>
          <p:cNvCxnSpPr>
            <a:cxnSpLocks/>
          </p:cNvCxnSpPr>
          <p:nvPr/>
        </p:nvCxnSpPr>
        <p:spPr>
          <a:xfrm flipH="1" flipV="1">
            <a:off x="4803494" y="2588467"/>
            <a:ext cx="960698" cy="2189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7E089-7971-A8C7-EED4-17CA165518D6}"/>
              </a:ext>
            </a:extLst>
          </p:cNvPr>
          <p:cNvSpPr/>
          <p:nvPr/>
        </p:nvSpPr>
        <p:spPr>
          <a:xfrm>
            <a:off x="5505921" y="2580530"/>
            <a:ext cx="2834880" cy="37480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Παραλαβή των </a:t>
            </a:r>
            <a:r>
              <a:rPr lang="en-US" sz="1400" dirty="0">
                <a:solidFill>
                  <a:schemeClr val="tx1"/>
                </a:solidFill>
              </a:rPr>
              <a:t>program arguments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8BEAB1-1BCD-E6EF-65A5-A69854275AAA}"/>
              </a:ext>
            </a:extLst>
          </p:cNvPr>
          <p:cNvCxnSpPr>
            <a:cxnSpLocks/>
          </p:cNvCxnSpPr>
          <p:nvPr/>
        </p:nvCxnSpPr>
        <p:spPr>
          <a:xfrm flipH="1" flipV="1">
            <a:off x="2676281" y="3427815"/>
            <a:ext cx="4224160" cy="1526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3352-1DEF-AEA4-8F84-677EDE63A0E9}"/>
              </a:ext>
            </a:extLst>
          </p:cNvPr>
          <p:cNvSpPr/>
          <p:nvPr/>
        </p:nvSpPr>
        <p:spPr>
          <a:xfrm>
            <a:off x="5326006" y="3334083"/>
            <a:ext cx="3194710" cy="30563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Δήλωση παραμέτρων του </a:t>
            </a:r>
            <a:r>
              <a:rPr lang="en-US" sz="1400" dirty="0">
                <a:solidFill>
                  <a:schemeClr val="tx1"/>
                </a:solidFill>
              </a:rPr>
              <a:t>server</a:t>
            </a:r>
            <a:endParaRPr lang="en-CY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57266-86E6-EDD2-CC1D-4DFC3F260D13}"/>
              </a:ext>
            </a:extLst>
          </p:cNvPr>
          <p:cNvSpPr/>
          <p:nvPr/>
        </p:nvSpPr>
        <p:spPr>
          <a:xfrm>
            <a:off x="6102728" y="4425764"/>
            <a:ext cx="2925525" cy="53951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Arc</a:t>
            </a:r>
            <a:r>
              <a:rPr lang="en-US" sz="1400" dirty="0">
                <a:solidFill>
                  <a:schemeClr val="tx1"/>
                </a:solidFill>
              </a:rPr>
              <a:t>: Atomically Reference Counted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Mutex:</a:t>
            </a:r>
            <a:r>
              <a:rPr lang="en-US" sz="1400" dirty="0">
                <a:solidFill>
                  <a:schemeClr val="tx1"/>
                </a:solidFill>
              </a:rPr>
              <a:t> Mutex Lock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7113D-5876-CB72-F785-AEB30D0AA368}"/>
              </a:ext>
            </a:extLst>
          </p:cNvPr>
          <p:cNvCxnSpPr>
            <a:cxnSpLocks/>
          </p:cNvCxnSpPr>
          <p:nvPr/>
        </p:nvCxnSpPr>
        <p:spPr>
          <a:xfrm flipH="1">
            <a:off x="5283843" y="4785901"/>
            <a:ext cx="1070658" cy="8221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Απλός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75631"/>
            <a:ext cx="10515600" cy="3726516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"Starting web server with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workers."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num_workers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Bind server address and port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TcpListener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format!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server_address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server_port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Listen for incoming requests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incoming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Create job to handle request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(||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handle_connection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Send job to channel (queue)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job_sender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l-GR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3352-1DEF-AEA4-8F84-677EDE63A0E9}"/>
              </a:ext>
            </a:extLst>
          </p:cNvPr>
          <p:cNvSpPr/>
          <p:nvPr/>
        </p:nvSpPr>
        <p:spPr>
          <a:xfrm>
            <a:off x="5051093" y="3219831"/>
            <a:ext cx="2495601" cy="30782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Για κάθε εισερχόμενη αίτηση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B726D-FE38-4A95-B28C-FF411810F3F2}"/>
              </a:ext>
            </a:extLst>
          </p:cNvPr>
          <p:cNvCxnSpPr>
            <a:cxnSpLocks/>
          </p:cNvCxnSpPr>
          <p:nvPr/>
        </p:nvCxnSpPr>
        <p:spPr>
          <a:xfrm flipH="1" flipV="1">
            <a:off x="3819646" y="2947668"/>
            <a:ext cx="1401452" cy="3826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E2CEE-BC23-8CD6-EBA6-0112D466EB2E}"/>
              </a:ext>
            </a:extLst>
          </p:cNvPr>
          <p:cNvSpPr/>
          <p:nvPr/>
        </p:nvSpPr>
        <p:spPr>
          <a:xfrm>
            <a:off x="5070384" y="4459448"/>
            <a:ext cx="3969176" cy="3386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Αποστολή αίτησης (</a:t>
            </a:r>
            <a:r>
              <a:rPr lang="en-US" sz="1400" dirty="0">
                <a:solidFill>
                  <a:schemeClr val="tx1"/>
                </a:solidFill>
              </a:rPr>
              <a:t>job)</a:t>
            </a:r>
            <a:r>
              <a:rPr lang="el-GR" sz="1400" dirty="0">
                <a:solidFill>
                  <a:schemeClr val="tx1"/>
                </a:solidFill>
              </a:rPr>
              <a:t> στο </a:t>
            </a:r>
            <a:r>
              <a:rPr lang="en-US" sz="1400" dirty="0" err="1">
                <a:solidFill>
                  <a:schemeClr val="tx1"/>
                </a:solidFill>
              </a:rPr>
              <a:t>mpsc</a:t>
            </a:r>
            <a:r>
              <a:rPr lang="en-US" sz="1400" dirty="0">
                <a:solidFill>
                  <a:schemeClr val="tx1"/>
                </a:solidFill>
              </a:rPr>
              <a:t> channel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F2F64-750F-B8D0-9BD4-23BF02AA165B}"/>
              </a:ext>
            </a:extLst>
          </p:cNvPr>
          <p:cNvCxnSpPr>
            <a:cxnSpLocks/>
          </p:cNvCxnSpPr>
          <p:nvPr/>
        </p:nvCxnSpPr>
        <p:spPr>
          <a:xfrm flipH="1" flipV="1">
            <a:off x="3948702" y="3739841"/>
            <a:ext cx="1272396" cy="2422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27D7B-578F-10F7-5301-BE002AEFBE54}"/>
              </a:ext>
            </a:extLst>
          </p:cNvPr>
          <p:cNvSpPr/>
          <p:nvPr/>
        </p:nvSpPr>
        <p:spPr>
          <a:xfrm>
            <a:off x="5013896" y="3824203"/>
            <a:ext cx="3389502" cy="3386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Δημιουργία </a:t>
            </a:r>
            <a:r>
              <a:rPr lang="en-US" sz="1400" dirty="0">
                <a:solidFill>
                  <a:schemeClr val="tx1"/>
                </a:solidFill>
              </a:rPr>
              <a:t>job </a:t>
            </a:r>
            <a:r>
              <a:rPr lang="el-GR" sz="1400" dirty="0">
                <a:solidFill>
                  <a:schemeClr val="tx1"/>
                </a:solidFill>
              </a:rPr>
              <a:t>για χειρισμό της αίτησης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B298BC-8683-7C25-3B01-1F46B86F39F1}"/>
              </a:ext>
            </a:extLst>
          </p:cNvPr>
          <p:cNvCxnSpPr>
            <a:cxnSpLocks/>
          </p:cNvCxnSpPr>
          <p:nvPr/>
        </p:nvCxnSpPr>
        <p:spPr>
          <a:xfrm flipH="1" flipV="1">
            <a:off x="3820562" y="4303580"/>
            <a:ext cx="1400536" cy="247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E8745-27C9-789D-7D80-46B607FF0611}"/>
              </a:ext>
            </a:extLst>
          </p:cNvPr>
          <p:cNvCxnSpPr>
            <a:cxnSpLocks/>
          </p:cNvCxnSpPr>
          <p:nvPr/>
        </p:nvCxnSpPr>
        <p:spPr>
          <a:xfrm flipH="1" flipV="1">
            <a:off x="4698694" y="2667804"/>
            <a:ext cx="580821" cy="2197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7E089-7971-A8C7-EED4-17CA165518D6}"/>
              </a:ext>
            </a:extLst>
          </p:cNvPr>
          <p:cNvSpPr/>
          <p:nvPr/>
        </p:nvSpPr>
        <p:spPr>
          <a:xfrm>
            <a:off x="5221098" y="2727924"/>
            <a:ext cx="3389502" cy="30782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Bind server address &amp; port </a:t>
            </a:r>
            <a:r>
              <a:rPr lang="el-GR" sz="1400" dirty="0">
                <a:solidFill>
                  <a:schemeClr val="tx1"/>
                </a:solidFill>
              </a:rPr>
              <a:t>σε </a:t>
            </a:r>
            <a:r>
              <a:rPr lang="en-US" sz="1400" dirty="0">
                <a:solidFill>
                  <a:schemeClr val="tx1"/>
                </a:solidFill>
              </a:rPr>
              <a:t>socket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D5C1B6-2E01-BF17-ADCB-7D6110CBB55A}"/>
              </a:ext>
            </a:extLst>
          </p:cNvPr>
          <p:cNvCxnSpPr>
            <a:cxnSpLocks/>
          </p:cNvCxnSpPr>
          <p:nvPr/>
        </p:nvCxnSpPr>
        <p:spPr>
          <a:xfrm flipH="1" flipV="1">
            <a:off x="3820562" y="4311246"/>
            <a:ext cx="1400536" cy="2475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8CC91-A5B8-515E-0A89-FB848451E495}"/>
              </a:ext>
            </a:extLst>
          </p:cNvPr>
          <p:cNvCxnSpPr>
            <a:cxnSpLocks/>
          </p:cNvCxnSpPr>
          <p:nvPr/>
        </p:nvCxnSpPr>
        <p:spPr>
          <a:xfrm flipH="1" flipV="1">
            <a:off x="1399642" y="4459448"/>
            <a:ext cx="1135103" cy="6106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ADB83-4682-4E17-78D1-91213824AB2A}"/>
              </a:ext>
            </a:extLst>
          </p:cNvPr>
          <p:cNvSpPr/>
          <p:nvPr/>
        </p:nvSpPr>
        <p:spPr>
          <a:xfrm>
            <a:off x="2329717" y="5018146"/>
            <a:ext cx="3969176" cy="3386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Κλείνοντας το </a:t>
            </a:r>
            <a:r>
              <a:rPr lang="en-US" sz="1400" dirty="0">
                <a:solidFill>
                  <a:schemeClr val="tx1"/>
                </a:solidFill>
              </a:rPr>
              <a:t>scope </a:t>
            </a:r>
            <a:r>
              <a:rPr lang="el-GR" sz="1400" dirty="0">
                <a:solidFill>
                  <a:schemeClr val="tx1"/>
                </a:solidFill>
              </a:rPr>
              <a:t>γίνεται </a:t>
            </a:r>
            <a:r>
              <a:rPr lang="en-US" sz="1400" dirty="0">
                <a:solidFill>
                  <a:schemeClr val="tx1"/>
                </a:solidFill>
              </a:rPr>
              <a:t>drop </a:t>
            </a:r>
            <a:r>
              <a:rPr lang="el-GR" sz="1400" dirty="0">
                <a:solidFill>
                  <a:schemeClr val="tx1"/>
                </a:solidFill>
              </a:rPr>
              <a:t>το </a:t>
            </a:r>
            <a:r>
              <a:rPr lang="en-US" sz="1400" dirty="0">
                <a:solidFill>
                  <a:schemeClr val="tx1"/>
                </a:solidFill>
              </a:rPr>
              <a:t>connection</a:t>
            </a:r>
            <a:endParaRPr lang="en-C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1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Απλός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75631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Handles TCP connection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handle_connection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TcpStream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buf_reader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BufReader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Get first line of request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buf_reader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u="sng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Get status line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request_line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[..]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 / HTTP/1.1"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"HTTP/1.1 200 OK"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"index.html"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"HTTP/1.1 404 Not Found"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"404.html"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Load contents of requested file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read_to_string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Form response string (similar to </a:t>
            </a:r>
            <a:r>
              <a:rPr 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sprintf</a:t>
            </a: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format!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status_line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\r\</a:t>
            </a:r>
            <a:r>
              <a:rPr lang="en-US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-Length: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\r\n\r\n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Send response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write_all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as_bytes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l-GR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3352-1DEF-AEA4-8F84-677EDE63A0E9}"/>
              </a:ext>
            </a:extLst>
          </p:cNvPr>
          <p:cNvSpPr/>
          <p:nvPr/>
        </p:nvSpPr>
        <p:spPr>
          <a:xfrm>
            <a:off x="6296822" y="3240252"/>
            <a:ext cx="4819119" cy="59111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match:</a:t>
            </a:r>
            <a:r>
              <a:rPr lang="en-US" sz="1400" dirty="0">
                <a:solidFill>
                  <a:schemeClr val="tx1"/>
                </a:solidFill>
              </a:rPr>
              <a:t> pattern matching</a:t>
            </a:r>
          </a:p>
          <a:p>
            <a:pPr algn="ctr"/>
            <a:r>
              <a:rPr lang="el-GR" sz="1400" dirty="0">
                <a:solidFill>
                  <a:schemeClr val="tx1"/>
                </a:solidFill>
              </a:rPr>
              <a:t>Αντιστοιχεί το </a:t>
            </a:r>
            <a:r>
              <a:rPr lang="en-US" sz="1400" dirty="0">
                <a:solidFill>
                  <a:schemeClr val="tx1"/>
                </a:solidFill>
              </a:rPr>
              <a:t>request </a:t>
            </a:r>
            <a:r>
              <a:rPr lang="el-GR" sz="1400" dirty="0">
                <a:solidFill>
                  <a:schemeClr val="tx1"/>
                </a:solidFill>
              </a:rPr>
              <a:t>στο ανάλογο μήνυμα </a:t>
            </a:r>
            <a:r>
              <a:rPr lang="en-US" sz="1400" dirty="0">
                <a:solidFill>
                  <a:schemeClr val="tx1"/>
                </a:solidFill>
              </a:rPr>
              <a:t>status </a:t>
            </a:r>
            <a:r>
              <a:rPr lang="el-GR" sz="1400" dirty="0">
                <a:solidFill>
                  <a:schemeClr val="tx1"/>
                </a:solidFill>
              </a:rPr>
              <a:t>και αρχείο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B726D-FE38-4A95-B28C-FF411810F3F2}"/>
              </a:ext>
            </a:extLst>
          </p:cNvPr>
          <p:cNvCxnSpPr>
            <a:cxnSpLocks/>
          </p:cNvCxnSpPr>
          <p:nvPr/>
        </p:nvCxnSpPr>
        <p:spPr>
          <a:xfrm flipH="1" flipV="1">
            <a:off x="5312780" y="3277461"/>
            <a:ext cx="1435261" cy="1505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E2CEE-BC23-8CD6-EBA6-0112D466EB2E}"/>
              </a:ext>
            </a:extLst>
          </p:cNvPr>
          <p:cNvSpPr/>
          <p:nvPr/>
        </p:nvSpPr>
        <p:spPr>
          <a:xfrm>
            <a:off x="5798819" y="5124936"/>
            <a:ext cx="4373037" cy="31017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Σχηματισμός </a:t>
            </a:r>
            <a:r>
              <a:rPr lang="en-US" sz="1400" dirty="0">
                <a:solidFill>
                  <a:schemeClr val="tx1"/>
                </a:solidFill>
              </a:rPr>
              <a:t>response string </a:t>
            </a:r>
            <a:r>
              <a:rPr lang="el-GR" sz="1400" dirty="0">
                <a:solidFill>
                  <a:schemeClr val="tx1"/>
                </a:solidFill>
              </a:rPr>
              <a:t>με το </a:t>
            </a:r>
            <a:r>
              <a:rPr lang="en-US" sz="1400" b="1" dirty="0">
                <a:solidFill>
                  <a:schemeClr val="tx1"/>
                </a:solidFill>
              </a:rPr>
              <a:t>format!</a:t>
            </a:r>
            <a:r>
              <a:rPr lang="en-US" sz="1400" dirty="0">
                <a:solidFill>
                  <a:schemeClr val="tx1"/>
                </a:solidFill>
              </a:rPr>
              <a:t> macro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F2F64-750F-B8D0-9BD4-23BF02AA165B}"/>
              </a:ext>
            </a:extLst>
          </p:cNvPr>
          <p:cNvCxnSpPr>
            <a:cxnSpLocks/>
          </p:cNvCxnSpPr>
          <p:nvPr/>
        </p:nvCxnSpPr>
        <p:spPr>
          <a:xfrm flipH="1" flipV="1">
            <a:off x="5312780" y="4329926"/>
            <a:ext cx="707020" cy="884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27D7B-578F-10F7-5301-BE002AEFBE54}"/>
              </a:ext>
            </a:extLst>
          </p:cNvPr>
          <p:cNvSpPr/>
          <p:nvPr/>
        </p:nvSpPr>
        <p:spPr>
          <a:xfrm>
            <a:off x="5872480" y="4233301"/>
            <a:ext cx="4151196" cy="37727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Ανάγνωση περιεχομένου του ζητούμενου αρχείου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C9772-20D8-D9C9-49F5-3B5A478B9DBB}"/>
              </a:ext>
            </a:extLst>
          </p:cNvPr>
          <p:cNvCxnSpPr>
            <a:cxnSpLocks/>
          </p:cNvCxnSpPr>
          <p:nvPr/>
        </p:nvCxnSpPr>
        <p:spPr>
          <a:xfrm flipH="1" flipV="1">
            <a:off x="3946967" y="5440101"/>
            <a:ext cx="1365813" cy="3037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18C967-CC2C-6C62-086E-ACF074D9672A}"/>
              </a:ext>
            </a:extLst>
          </p:cNvPr>
          <p:cNvSpPr/>
          <p:nvPr/>
        </p:nvSpPr>
        <p:spPr>
          <a:xfrm>
            <a:off x="5097506" y="5582783"/>
            <a:ext cx="3513094" cy="3386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Στέλνει τα </a:t>
            </a:r>
            <a:r>
              <a:rPr lang="en-US" sz="1400" dirty="0">
                <a:solidFill>
                  <a:schemeClr val="tx1"/>
                </a:solidFill>
              </a:rPr>
              <a:t>bytes </a:t>
            </a:r>
            <a:r>
              <a:rPr lang="el-GR" sz="1400" dirty="0">
                <a:solidFill>
                  <a:schemeClr val="tx1"/>
                </a:solidFill>
              </a:rPr>
              <a:t>του </a:t>
            </a:r>
            <a:r>
              <a:rPr lang="en-US" sz="1400" dirty="0">
                <a:solidFill>
                  <a:schemeClr val="tx1"/>
                </a:solidFill>
              </a:rPr>
              <a:t>response </a:t>
            </a:r>
            <a:r>
              <a:rPr lang="el-GR" sz="1400" dirty="0">
                <a:solidFill>
                  <a:schemeClr val="tx1"/>
                </a:solidFill>
              </a:rPr>
              <a:t>στο </a:t>
            </a:r>
            <a:r>
              <a:rPr lang="en-US" sz="1400" dirty="0">
                <a:solidFill>
                  <a:schemeClr val="tx1"/>
                </a:solidFill>
              </a:rPr>
              <a:t>socket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B298BC-8683-7C25-3B01-1F46B86F39F1}"/>
              </a:ext>
            </a:extLst>
          </p:cNvPr>
          <p:cNvCxnSpPr>
            <a:cxnSpLocks/>
          </p:cNvCxnSpPr>
          <p:nvPr/>
        </p:nvCxnSpPr>
        <p:spPr>
          <a:xfrm flipH="1" flipV="1">
            <a:off x="4190168" y="5063478"/>
            <a:ext cx="1608651" cy="228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E8745-27C9-789D-7D80-46B607FF0611}"/>
              </a:ext>
            </a:extLst>
          </p:cNvPr>
          <p:cNvCxnSpPr>
            <a:cxnSpLocks/>
          </p:cNvCxnSpPr>
          <p:nvPr/>
        </p:nvCxnSpPr>
        <p:spPr>
          <a:xfrm flipH="1">
            <a:off x="4828781" y="2472180"/>
            <a:ext cx="1191019" cy="2887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7E089-7971-A8C7-EED4-17CA165518D6}"/>
              </a:ext>
            </a:extLst>
          </p:cNvPr>
          <p:cNvSpPr/>
          <p:nvPr/>
        </p:nvSpPr>
        <p:spPr>
          <a:xfrm>
            <a:off x="5798819" y="2209828"/>
            <a:ext cx="4224857" cy="406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BufReader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r>
              <a:rPr lang="el-GR" sz="1400" b="1" dirty="0">
                <a:solidFill>
                  <a:schemeClr val="tx1"/>
                </a:solidFill>
              </a:rPr>
              <a:t> </a:t>
            </a:r>
            <a:r>
              <a:rPr lang="el-GR" sz="1400" dirty="0">
                <a:solidFill>
                  <a:schemeClr val="tx1"/>
                </a:solidFill>
              </a:rPr>
              <a:t>για ανάγνωση</a:t>
            </a:r>
          </a:p>
          <a:p>
            <a:pPr algn="ctr"/>
            <a:r>
              <a:rPr lang="el-GR" sz="1400" dirty="0">
                <a:solidFill>
                  <a:schemeClr val="tx1"/>
                </a:solidFill>
              </a:rPr>
              <a:t>Ανάγνωση πρώτης γραμμής του </a:t>
            </a:r>
            <a:r>
              <a:rPr lang="en-US" sz="1400" dirty="0">
                <a:solidFill>
                  <a:schemeClr val="tx1"/>
                </a:solidFill>
              </a:rPr>
              <a:t>request (</a:t>
            </a:r>
            <a:r>
              <a:rPr lang="en-US" sz="1400" b="1" dirty="0">
                <a:solidFill>
                  <a:schemeClr val="tx1"/>
                </a:solidFill>
              </a:rPr>
              <a:t>.next()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C300AF-B386-4280-2B3C-895E71AFC284}"/>
              </a:ext>
            </a:extLst>
          </p:cNvPr>
          <p:cNvCxnSpPr>
            <a:cxnSpLocks/>
          </p:cNvCxnSpPr>
          <p:nvPr/>
        </p:nvCxnSpPr>
        <p:spPr>
          <a:xfrm flipH="1">
            <a:off x="4629873" y="2322424"/>
            <a:ext cx="1466127" cy="949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5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Απλός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875631"/>
            <a:ext cx="1051560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Job type - the code that the worker executes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dyn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FnOnce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'static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&gt;;</a:t>
            </a:r>
            <a:endParaRPr lang="en-US" sz="105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Thread worker struct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JoinHandle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&lt;()&gt;,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Create a new worker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mpsc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&gt;&gt;&gt;) -&gt;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Worker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Spawn a thread that executes jobs received at the queue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Get next job from channel (queue)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recv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"Worker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executing a job."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Execute the job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l-GR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E98310-2F1A-535C-468A-30779C35C294}"/>
              </a:ext>
            </a:extLst>
          </p:cNvPr>
          <p:cNvCxnSpPr>
            <a:cxnSpLocks/>
          </p:cNvCxnSpPr>
          <p:nvPr/>
        </p:nvCxnSpPr>
        <p:spPr>
          <a:xfrm flipH="1" flipV="1">
            <a:off x="4497235" y="2173584"/>
            <a:ext cx="1522565" cy="139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213F0F-36E3-83CF-25B8-AC45C25FFA96}"/>
              </a:ext>
            </a:extLst>
          </p:cNvPr>
          <p:cNvSpPr/>
          <p:nvPr/>
        </p:nvSpPr>
        <p:spPr>
          <a:xfrm>
            <a:off x="5789517" y="2095397"/>
            <a:ext cx="4349907" cy="50707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Δήλωση τύπου </a:t>
            </a:r>
            <a:r>
              <a:rPr lang="en-US" sz="1400" dirty="0">
                <a:solidFill>
                  <a:schemeClr val="tx1"/>
                </a:solidFill>
              </a:rPr>
              <a:t>Job </a:t>
            </a:r>
            <a:r>
              <a:rPr lang="el-GR" sz="1400" dirty="0">
                <a:solidFill>
                  <a:schemeClr val="tx1"/>
                </a:solidFill>
              </a:rPr>
              <a:t>ώστε να είναι τύπου </a:t>
            </a:r>
            <a:r>
              <a:rPr lang="en-US" sz="1400" dirty="0">
                <a:solidFill>
                  <a:schemeClr val="tx1"/>
                </a:solidFill>
              </a:rPr>
              <a:t>closure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Box:</a:t>
            </a:r>
            <a:r>
              <a:rPr lang="en-US" sz="1400" dirty="0">
                <a:solidFill>
                  <a:schemeClr val="tx1"/>
                </a:solidFill>
              </a:rPr>
              <a:t> Wrapper class</a:t>
            </a:r>
            <a:r>
              <a:rPr lang="el-GR" sz="1400" dirty="0">
                <a:solidFill>
                  <a:schemeClr val="tx1"/>
                </a:solidFill>
              </a:rPr>
              <a:t> για να μεταφέρει κάτι στο </a:t>
            </a:r>
            <a:r>
              <a:rPr lang="en-US" sz="1400" dirty="0">
                <a:solidFill>
                  <a:schemeClr val="tx1"/>
                </a:solidFill>
              </a:rPr>
              <a:t>heap</a:t>
            </a:r>
            <a:endParaRPr lang="en-CY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B3352-1DEF-AEA4-8F84-677EDE63A0E9}"/>
              </a:ext>
            </a:extLst>
          </p:cNvPr>
          <p:cNvSpPr/>
          <p:nvPr/>
        </p:nvSpPr>
        <p:spPr>
          <a:xfrm>
            <a:off x="6748041" y="3208254"/>
            <a:ext cx="4458970" cy="72709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Arc</a:t>
            </a:r>
            <a:r>
              <a:rPr lang="en-US" sz="1400" dirty="0">
                <a:solidFill>
                  <a:schemeClr val="tx1"/>
                </a:solidFill>
              </a:rPr>
              <a:t>: Atomically Reference Counted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Mutex:</a:t>
            </a:r>
            <a:r>
              <a:rPr lang="en-US" sz="1400" dirty="0">
                <a:solidFill>
                  <a:schemeClr val="tx1"/>
                </a:solidFill>
              </a:rPr>
              <a:t> Mutex Lock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mpsc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Multiple-Producer, Single-Consumer channel</a:t>
            </a:r>
            <a:endParaRPr lang="en-CY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4B726D-FE38-4A95-B28C-FF411810F3F2}"/>
              </a:ext>
            </a:extLst>
          </p:cNvPr>
          <p:cNvCxnSpPr>
            <a:cxnSpLocks/>
          </p:cNvCxnSpPr>
          <p:nvPr/>
        </p:nvCxnSpPr>
        <p:spPr>
          <a:xfrm flipH="1">
            <a:off x="4643426" y="3428020"/>
            <a:ext cx="2104615" cy="3372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E2CEE-BC23-8CD6-EBA6-0112D466EB2E}"/>
              </a:ext>
            </a:extLst>
          </p:cNvPr>
          <p:cNvSpPr/>
          <p:nvPr/>
        </p:nvSpPr>
        <p:spPr>
          <a:xfrm>
            <a:off x="5221123" y="4992126"/>
            <a:ext cx="3969176" cy="3386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Κλείδωμα </a:t>
            </a:r>
            <a:r>
              <a:rPr lang="en-US" sz="1400" dirty="0">
                <a:solidFill>
                  <a:schemeClr val="tx1"/>
                </a:solidFill>
              </a:rPr>
              <a:t>mutex </a:t>
            </a:r>
            <a:r>
              <a:rPr lang="el-GR" sz="1400" dirty="0">
                <a:solidFill>
                  <a:schemeClr val="tx1"/>
                </a:solidFill>
              </a:rPr>
              <a:t>ουράς και παραλαβή αίτησης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6F2F64-750F-B8D0-9BD4-23BF02AA165B}"/>
              </a:ext>
            </a:extLst>
          </p:cNvPr>
          <p:cNvCxnSpPr>
            <a:cxnSpLocks/>
          </p:cNvCxnSpPr>
          <p:nvPr/>
        </p:nvCxnSpPr>
        <p:spPr>
          <a:xfrm flipH="1" flipV="1">
            <a:off x="4643426" y="4329926"/>
            <a:ext cx="1376374" cy="884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27D7B-578F-10F7-5301-BE002AEFBE54}"/>
              </a:ext>
            </a:extLst>
          </p:cNvPr>
          <p:cNvSpPr/>
          <p:nvPr/>
        </p:nvSpPr>
        <p:spPr>
          <a:xfrm>
            <a:off x="5872480" y="4233301"/>
            <a:ext cx="5065596" cy="4235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move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r>
              <a:rPr lang="el-GR" sz="1400" dirty="0">
                <a:solidFill>
                  <a:schemeClr val="tx1"/>
                </a:solidFill>
              </a:rPr>
              <a:t> μεταφέρει το </a:t>
            </a:r>
            <a:r>
              <a:rPr lang="en-US" sz="1400" dirty="0">
                <a:solidFill>
                  <a:schemeClr val="tx1"/>
                </a:solidFill>
              </a:rPr>
              <a:t>ownership </a:t>
            </a:r>
            <a:r>
              <a:rPr lang="el-GR" sz="1400" dirty="0">
                <a:solidFill>
                  <a:schemeClr val="tx1"/>
                </a:solidFill>
              </a:rPr>
              <a:t>στο </a:t>
            </a:r>
            <a:r>
              <a:rPr lang="en-US" sz="1400" dirty="0">
                <a:solidFill>
                  <a:schemeClr val="tx1"/>
                </a:solidFill>
              </a:rPr>
              <a:t>closure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loop:</a:t>
            </a:r>
            <a:r>
              <a:rPr lang="en-US" sz="1400" dirty="0">
                <a:solidFill>
                  <a:schemeClr val="tx1"/>
                </a:solidFill>
              </a:rPr>
              <a:t> Infinite loop </a:t>
            </a:r>
            <a:r>
              <a:rPr lang="el-GR" sz="1400" dirty="0">
                <a:solidFill>
                  <a:schemeClr val="tx1"/>
                </a:solidFill>
              </a:rPr>
              <a:t>του κώδικα του </a:t>
            </a:r>
            <a:r>
              <a:rPr lang="en-US" sz="1400" dirty="0">
                <a:solidFill>
                  <a:schemeClr val="tx1"/>
                </a:solidFill>
              </a:rPr>
              <a:t>closure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C9772-20D8-D9C9-49F5-3B5A478B9DBB}"/>
              </a:ext>
            </a:extLst>
          </p:cNvPr>
          <p:cNvCxnSpPr>
            <a:cxnSpLocks/>
          </p:cNvCxnSpPr>
          <p:nvPr/>
        </p:nvCxnSpPr>
        <p:spPr>
          <a:xfrm flipH="1">
            <a:off x="3773347" y="5743891"/>
            <a:ext cx="153943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C18C967-CC2C-6C62-086E-ACF074D9672A}"/>
              </a:ext>
            </a:extLst>
          </p:cNvPr>
          <p:cNvSpPr/>
          <p:nvPr/>
        </p:nvSpPr>
        <p:spPr>
          <a:xfrm>
            <a:off x="5097506" y="5582783"/>
            <a:ext cx="3886722" cy="32718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chemeClr val="tx1"/>
                </a:solidFill>
              </a:rPr>
              <a:t>Επιστρέφεται το χειριστήριο του </a:t>
            </a:r>
            <a:r>
              <a:rPr lang="en-US" sz="1400" dirty="0">
                <a:solidFill>
                  <a:schemeClr val="tx1"/>
                </a:solidFill>
              </a:rPr>
              <a:t>worker </a:t>
            </a:r>
            <a:r>
              <a:rPr lang="el-GR" sz="1400" dirty="0">
                <a:solidFill>
                  <a:schemeClr val="tx1"/>
                </a:solidFill>
              </a:rPr>
              <a:t>στη </a:t>
            </a:r>
            <a:r>
              <a:rPr lang="en-US" sz="1400" dirty="0">
                <a:solidFill>
                  <a:schemeClr val="tx1"/>
                </a:solidFill>
              </a:rPr>
              <a:t>main</a:t>
            </a:r>
            <a:endParaRPr lang="en-CY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B298BC-8683-7C25-3B01-1F46B86F39F1}"/>
              </a:ext>
            </a:extLst>
          </p:cNvPr>
          <p:cNvCxnSpPr>
            <a:cxnSpLocks/>
          </p:cNvCxnSpPr>
          <p:nvPr/>
        </p:nvCxnSpPr>
        <p:spPr>
          <a:xfrm flipH="1" flipV="1">
            <a:off x="3773347" y="4670286"/>
            <a:ext cx="1447776" cy="468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EE8745-27C9-789D-7D80-46B607FF0611}"/>
              </a:ext>
            </a:extLst>
          </p:cNvPr>
          <p:cNvCxnSpPr>
            <a:cxnSpLocks/>
          </p:cNvCxnSpPr>
          <p:nvPr/>
        </p:nvCxnSpPr>
        <p:spPr>
          <a:xfrm flipH="1">
            <a:off x="3599727" y="2951162"/>
            <a:ext cx="1043699" cy="532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7E089-7971-A8C7-EED4-17CA165518D6}"/>
              </a:ext>
            </a:extLst>
          </p:cNvPr>
          <p:cNvSpPr/>
          <p:nvPr/>
        </p:nvSpPr>
        <p:spPr>
          <a:xfrm>
            <a:off x="4422446" y="2717959"/>
            <a:ext cx="5716978" cy="374806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JoinHandle</a:t>
            </a:r>
            <a:r>
              <a:rPr lang="en-US" sz="1400" dirty="0">
                <a:solidFill>
                  <a:schemeClr val="tx1"/>
                </a:solidFill>
              </a:rPr>
              <a:t>&lt;()&gt; - </a:t>
            </a:r>
            <a:r>
              <a:rPr lang="el-GR" sz="1400" dirty="0">
                <a:solidFill>
                  <a:schemeClr val="tx1"/>
                </a:solidFill>
              </a:rPr>
              <a:t>Τύπος </a:t>
            </a:r>
            <a:r>
              <a:rPr lang="en-US" sz="1400" dirty="0">
                <a:solidFill>
                  <a:schemeClr val="tx1"/>
                </a:solidFill>
              </a:rPr>
              <a:t>thread </a:t>
            </a:r>
            <a:r>
              <a:rPr lang="el-GR" sz="1400" dirty="0">
                <a:solidFill>
                  <a:schemeClr val="tx1"/>
                </a:solidFill>
              </a:rPr>
              <a:t>που δεν επιστρέφει κάτι όταν τελειώσει</a:t>
            </a:r>
            <a:endParaRPr lang="en-C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2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Αποτελέσματα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Rust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13F61-056D-5867-048A-B5112A45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118" y="3110554"/>
            <a:ext cx="4313294" cy="259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CD221-D337-EC90-E17B-AF0C21062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118" y="2846477"/>
            <a:ext cx="2796782" cy="18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6D0434-409E-4E39-E17C-AC47FCC8D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588" y="3920812"/>
            <a:ext cx="3467400" cy="1798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D0286D-CFC9-CD3A-E5BB-1FA21737B4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8588" y="2047644"/>
            <a:ext cx="3467400" cy="17143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6F66AA-1072-68F4-B5C8-ACF00F221B21}"/>
              </a:ext>
            </a:extLst>
          </p:cNvPr>
          <p:cNvSpPr txBox="1">
            <a:spLocks/>
          </p:cNvSpPr>
          <p:nvPr/>
        </p:nvSpPr>
        <p:spPr>
          <a:xfrm>
            <a:off x="5711039" y="1912946"/>
            <a:ext cx="505331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Μπορούμε να δούμε τα αποτελέσματα σε ένα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browser, </a:t>
            </a: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αρκεί να βάλουμε στο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URL</a:t>
            </a: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το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ip:port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του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</a:t>
            </a: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μας.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Συμπεράσματα υλοποίησης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Ευκολίες: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Πιο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οργανωμένος κώδικας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μπορούσε να γίνει χρήση τεχνικών αντικειμενοστραφή προγραμματισμού (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Workers)</a:t>
            </a: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Πολύ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λιγότερος κώδικας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από την υλοποίηση σε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Πολύ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εύκολη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η ανάγνωση από αρχείο,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casting, string formatting, pattern matching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κτλ.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Πολύ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καλό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</a:t>
            </a:r>
          </a:p>
          <a:p>
            <a:pPr>
              <a:spcBef>
                <a:spcPts val="0"/>
              </a:spcBef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Δυσκολίες: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Δύσκολη η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προσαρμογή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στο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ownership model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και στις ιδιαιτερότητες της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Δυσκολότερη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κατανόηση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των εννοιών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concurrency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(arc, mutex, </a:t>
            </a:r>
            <a:r>
              <a:rPr lang="en-US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mpsc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15981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Τι είναι η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05012"/>
            <a:ext cx="7772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Γλώσσα προγραμματισμού συστημάτων – σχεδιασμένη για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επίδοση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και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ασφάλεια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Ιδρύθηκε από τον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Graydon Hoare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το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2006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και χρησιμοποιήθηκε επίσημα από το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Mozilla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το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2010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Πήρε το όνομα της από το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fungus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και η μασκότ της είναι ο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Ferris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ο κάβουρας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γλώσσα</a:t>
            </a:r>
          </a:p>
          <a:p>
            <a:pPr>
              <a:spcBef>
                <a:spcPts val="0"/>
              </a:spcBef>
            </a:pPr>
            <a:endParaRPr lang="el-G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FC772-D966-5855-6554-5FE563FF66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81" r="9484"/>
          <a:stretch/>
        </p:blipFill>
        <p:spPr>
          <a:xfrm>
            <a:off x="9283390" y="3307229"/>
            <a:ext cx="2196913" cy="2784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39377-DC18-E59E-78A6-A95F27311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439" t="61986" r="36576"/>
          <a:stretch/>
        </p:blipFill>
        <p:spPr>
          <a:xfrm>
            <a:off x="9364670" y="1666254"/>
            <a:ext cx="2188995" cy="141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76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Συμπεράσματα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Η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παρέχει αρκετά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καλό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και πόρους για εκμάθηση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Ωστόσο, είναι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δύσκολη η εκμάθηση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της γλώσσας και των ιδιαιτεροτήτων της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Ο προγραμματιστής δεν χρειάζεται να ανησυχεί για τη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διαχείριση μνήμης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Πολύ βοηθητικά τα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εργαλεία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της (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Cargo, Rust analyzer)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Παρέχει πολλά ωραία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features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που μπορούν να χρησιμοποιηθούν σε πολλές περιστάσεις όπως:</a:t>
            </a:r>
          </a:p>
          <a:p>
            <a:pPr>
              <a:spcBef>
                <a:spcPts val="0"/>
              </a:spcBef>
            </a:pPr>
            <a:endParaRPr lang="en-US" sz="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Slice types</a:t>
            </a:r>
            <a:endParaRPr lang="el-G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</a:t>
            </a:r>
            <a:endParaRPr lang="el-G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Closures</a:t>
            </a:r>
            <a:endParaRPr lang="el-G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oriented features like Templates</a:t>
            </a:r>
            <a:endParaRPr lang="el-GR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l-G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Και πολλά άλλα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91251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Βιβλιογραφία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Rust Programming Language Book,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https://doc.rust-lang.org/book/</a:t>
            </a: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Rust Official Website,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https://www.rust-lang.org/</a:t>
            </a: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(programming language)</a:t>
            </a:r>
            <a:r>
              <a:rPr lang="el-GR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Wikipedia,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https://en.wikipedia.org/wiki/Rust_(programming_language)</a:t>
            </a: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hlinkClick r:id="rId5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[4]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Home of Ferris the Crab,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https://rustacean.net/</a:t>
            </a: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[5]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Speed of Rust vs C,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https://kornel.ski/rust-c-speed</a:t>
            </a: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[6]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Let’s Get Rusty,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https://www.youtube.com/@letsgetrusty</a:t>
            </a: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[7]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Tutorial Full Course, </a:t>
            </a:r>
            <a:r>
              <a:rPr lang="en-US" sz="1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https://www.youtube.com/watch?v=ygL_xcavzQ4&amp;ab_channel=DerekBanas</a:t>
            </a:r>
            <a:endParaRPr lang="en-US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CY" sz="18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15824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Που χρησιμοποιείται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05012"/>
            <a:ext cx="10515599" cy="3938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Προγράμματα όπου η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επίδοση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και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ορθότητα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είναι κρίσιμα, όπως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game engines,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βάσεις δεδομένων και λειτουργικά συστήματα 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Άλλα παραδείγματα: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 programs, backend services, embedded programs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Έγινε η δεύτερη γλώσσα που αναγνωρίζεται επίσημα για ανάπτυξη του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Linux kernel!</a:t>
            </a:r>
            <a:endParaRPr lang="en-CY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2441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Γιατί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Multi-paradigm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pattern matching, closures, iterators, traits, etc.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level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simplicity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Low level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Αξιοπιστία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πλούσιο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system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και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ownership model</a:t>
            </a: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Μεγάλη πληθώρα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εργαλείων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(tools) –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Cargo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Rust Analyzer, etc.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Ζωντανό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</a:t>
            </a: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B11C5-1500-5FF4-9967-5570397C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3" y="4736179"/>
            <a:ext cx="6033749" cy="1513449"/>
          </a:xfrm>
          <a:prstGeom prst="rect">
            <a:avLst/>
          </a:prstGeom>
        </p:spPr>
      </p:pic>
      <p:pic>
        <p:nvPicPr>
          <p:cNvPr id="3076" name="Picture 4" descr="Rust-Analyzer in VsCode Obstructs View · Issue #4164 · rust-lang/rust- analyzer · GitHub">
            <a:extLst>
              <a:ext uri="{FF2B5EF4-FFF2-40B4-BE49-F238E27FC236}">
                <a16:creationId xmlns:a16="http://schemas.microsoft.com/office/drawing/2014/main" id="{A77168AC-7801-6541-3024-7528B3977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r="21831" b="13241"/>
          <a:stretch/>
        </p:blipFill>
        <p:spPr bwMode="auto">
          <a:xfrm>
            <a:off x="6933555" y="4071923"/>
            <a:ext cx="4651968" cy="25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5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C8F6045-ACB0-8DB4-C3F8-5B0AA97F7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73952"/>
              </p:ext>
            </p:extLst>
          </p:nvPr>
        </p:nvGraphicFramePr>
        <p:xfrm>
          <a:off x="731520" y="1875631"/>
          <a:ext cx="10622280" cy="455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760">
                  <a:extLst>
                    <a:ext uri="{9D8B030D-6E8A-4147-A177-3AD203B41FA5}">
                      <a16:colId xmlns:a16="http://schemas.microsoft.com/office/drawing/2014/main" val="3359757036"/>
                    </a:ext>
                  </a:extLst>
                </a:gridCol>
                <a:gridCol w="3540760">
                  <a:extLst>
                    <a:ext uri="{9D8B030D-6E8A-4147-A177-3AD203B41FA5}">
                      <a16:colId xmlns:a16="http://schemas.microsoft.com/office/drawing/2014/main" val="4287046148"/>
                    </a:ext>
                  </a:extLst>
                </a:gridCol>
                <a:gridCol w="3540760">
                  <a:extLst>
                    <a:ext uri="{9D8B030D-6E8A-4147-A177-3AD203B41FA5}">
                      <a16:colId xmlns:a16="http://schemas.microsoft.com/office/drawing/2014/main" val="4220717892"/>
                    </a:ext>
                  </a:extLst>
                </a:gridCol>
              </a:tblGrid>
              <a:tr h="645555">
                <a:tc>
                  <a:txBody>
                    <a:bodyPr/>
                    <a:lstStyle/>
                    <a:p>
                      <a:pPr algn="ctr"/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RUST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</a:t>
                      </a:r>
                      <a:endParaRPr lang="en-CY" sz="2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46086"/>
                  </a:ext>
                </a:extLst>
              </a:tr>
              <a:tr h="105355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SAFETY</a:t>
                      </a:r>
                      <a:endParaRPr lang="en-CY" sz="20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Ownership &amp; Borrowing system –</a:t>
                      </a:r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αποτρέπει συχνά σφάλματα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Εύκολο να γίνουν λάθη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 NULL pointer dereferencing, use-after-free, etc.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0642804"/>
                  </a:ext>
                </a:extLst>
              </a:tr>
              <a:tr h="6455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CONCURRENCY</a:t>
                      </a:r>
                      <a:endParaRPr lang="en-CY" sz="2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Built-in support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Χρήση εξωγενών βιβλιοθηκών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906429"/>
                  </a:ext>
                </a:extLst>
              </a:tr>
              <a:tr h="6455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SYNTAX</a:t>
                      </a:r>
                      <a:endParaRPr lang="en-CY" sz="2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Μοντέρνα και εκφραστική σύνταξη –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pattern matching, iterators, closures, etc.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Απλή σύνταξη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725183"/>
                  </a:ext>
                </a:extLst>
              </a:tr>
              <a:tr h="6455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TOOLS</a:t>
                      </a:r>
                      <a:endParaRPr lang="en-CY" sz="2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Πιο ώριμο και ολοκληρωμένο οικοσύστημα εργαλείων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Περισσότερο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manually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809076"/>
                  </a:ext>
                </a:extLst>
              </a:tr>
              <a:tr h="6455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PERFORMANCE</a:t>
                      </a:r>
                      <a:endParaRPr lang="en-CY" sz="2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Πολύ καλή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Πολύ καλή</a:t>
                      </a:r>
                      <a:endParaRPr lang="en-CY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8486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BAA93F-F7E2-F2F9-ADAD-CAFAE8FE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8191" y="1661003"/>
            <a:ext cx="4592765" cy="8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Μειονεκτήματα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Δύσκολη η εκμάθηση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για προγραμματιστές με λίγη ή καθόλου εμπειρία στο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 level programming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Δυσκολότερος προγραμματισμός λόγω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απουσίας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Garbage Collector</a:t>
            </a: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Η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αυστηρότητα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της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είναι εκνευριστική για κάποιους προγραμματιστές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Μικρότερο οικοσύστημα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σε σχέση με άλλες καθιερωμένες γλώσσες (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Java, C++)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Σχετικά καινούργια γλώσσα – ραγδαία και 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συχνή ανάπτυξη/αλλαγές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56529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Εγκατάσταση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Εγκατάσταση μέσω του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rustup-init.exe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από την ιστοσελίδα της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https://www.rust-lang.org/tools/install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Unix: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Εγκατάσταση και εκτέλεση του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rustup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init.sh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μέσω της εντολής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E6B01-F4E5-1C43-3EF4-FF4CA875E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01" y="4709153"/>
            <a:ext cx="5261679" cy="2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456BABE-A168-449D-D399-764A00C7151C}"/>
              </a:ext>
            </a:extLst>
          </p:cNvPr>
          <p:cNvSpPr txBox="1">
            <a:spLocks/>
          </p:cNvSpPr>
          <p:nvPr/>
        </p:nvSpPr>
        <p:spPr>
          <a:xfrm>
            <a:off x="838200" y="20050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Έλεγχος έκδοσης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Cargo:</a:t>
            </a: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 την εκτέλεση της εντολής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Δημιουργία νέου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(παράδειγμα </a:t>
            </a:r>
            <a:r>
              <a:rPr lang="en-US" sz="2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hello_cargo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 την εκτέλεση των εντολών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Μεταγλώττιση και Εκτέλεση: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l-GR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 την εκτέλεση της εντολής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AFE6FA-619A-8A82-09EB-FBEEE4C7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7980" y="3545207"/>
            <a:ext cx="2994671" cy="586955"/>
          </a:xfrm>
        </p:spPr>
      </p:pic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Δημιουργία νέου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&amp; </a:t>
            </a:r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Μεταγλώττιση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E4A7-F4F7-4C53-B9C0-116FA0FB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97F19-216F-D222-7CA9-B2866605D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4579" y="2546430"/>
            <a:ext cx="2413743" cy="3192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00B139-791B-8B7C-BF9D-FCAD564587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249"/>
          <a:stretch/>
        </p:blipFill>
        <p:spPr>
          <a:xfrm>
            <a:off x="2803643" y="5604266"/>
            <a:ext cx="7117152" cy="7520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49F6F6-2B42-0126-E1D8-7A1D14F16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579" y="5017816"/>
            <a:ext cx="1780806" cy="3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0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1F03-C8B4-45D3-9291-DE52A05C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Παραδοσιακά, γλώσσες υψηλού επιπέδου (π.χ.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Python, Java, Go)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παρέχουν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Garbage Collector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για αυτόματη διαχείριση μνήμης</a:t>
            </a: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Γλώσσες χαμηλού επιπέδου (π.χ.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C)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παρέχουν συναρτήσεις όπως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free</a:t>
            </a:r>
            <a:r>
              <a:rPr lang="el-GR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και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malloc</a:t>
            </a: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endParaRPr lang="el-GR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0"/>
              </a:spcBef>
            </a:pPr>
            <a:r>
              <a:rPr lang="el-GR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Προσέγγιση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Rust: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l-G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Απουσία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Garbage Collector</a:t>
            </a:r>
          </a:p>
          <a:p>
            <a:pPr lvl="1">
              <a:spcBef>
                <a:spcPts val="0"/>
              </a:spcBef>
              <a:buFontTx/>
              <a:buChar char="-"/>
            </a:pPr>
            <a:endPara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Ownership &amp; Borrowing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</a:t>
            </a:r>
            <a:endParaRPr lang="el-GR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για εξασφάλιση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memory safety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Αν δεν τηρούνται οι κανόνες του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ownership</a:t>
            </a: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το πρόγραμμα δεν θα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l-GR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μεταγλωττιστεί!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E4E3-BDBE-4E03-8C5D-D7C99D9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EDD38-C17D-4C1E-BC34-5F4E6ACA8A2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D7976570-7031-429C-9ABE-A8E1C7F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676281" cy="1030287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01122A-62D1-43E7-BD17-E7C8E9E4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068"/>
            <a:ext cx="10515600" cy="1325563"/>
          </a:xfrm>
        </p:spPr>
        <p:txBody>
          <a:bodyPr/>
          <a:lstStyle/>
          <a:p>
            <a:pPr algn="ctr"/>
            <a:r>
              <a:rPr lang="el-G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Διαχείριση Μνήμης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2147E-C87C-1228-33E9-F790FAA7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843" y="3429000"/>
            <a:ext cx="5762546" cy="262352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81180EE-B782-756B-1C5A-A6E431751472}"/>
              </a:ext>
            </a:extLst>
          </p:cNvPr>
          <p:cNvSpPr txBox="1">
            <a:spLocks/>
          </p:cNvSpPr>
          <p:nvPr/>
        </p:nvSpPr>
        <p:spPr>
          <a:xfrm>
            <a:off x="5470358" y="6036470"/>
            <a:ext cx="5883442" cy="5429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Y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Let’s Get </a:t>
            </a:r>
            <a:r>
              <a:rPr lang="en-US" sz="1400" dirty="0" err="1"/>
              <a:t>Rusty’s</a:t>
            </a:r>
            <a:r>
              <a:rPr lang="en-US" sz="1400" dirty="0"/>
              <a:t> explanation of memory management methods in different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389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2094</Words>
  <Application>Microsoft Office PowerPoint</Application>
  <PresentationFormat>Widescreen</PresentationFormat>
  <Paragraphs>381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Open Sans</vt:lpstr>
      <vt:lpstr>Segoe UI Black</vt:lpstr>
      <vt:lpstr>Office Theme</vt:lpstr>
      <vt:lpstr>EPL 421: Systems Programming  RUST</vt:lpstr>
      <vt:lpstr>Τι είναι η Rust?</vt:lpstr>
      <vt:lpstr>Που χρησιμοποιείται?</vt:lpstr>
      <vt:lpstr>Γιατί Rust?</vt:lpstr>
      <vt:lpstr>Rust VS C</vt:lpstr>
      <vt:lpstr>Μειονεκτήματα</vt:lpstr>
      <vt:lpstr>Εγκατάσταση Rust</vt:lpstr>
      <vt:lpstr>Δημιουργία νέου Project &amp; Μεταγλώττιση</vt:lpstr>
      <vt:lpstr>Διαχείριση Μνήμης</vt:lpstr>
      <vt:lpstr>Ownership &amp; Borrowing</vt:lpstr>
      <vt:lpstr>Referencing</vt:lpstr>
      <vt:lpstr>Απλό fork() του cmd σε Windows</vt:lpstr>
      <vt:lpstr>Αποτελέσματα</vt:lpstr>
      <vt:lpstr>Απλός HTTP Server</vt:lpstr>
      <vt:lpstr>Απλός HTTP Server</vt:lpstr>
      <vt:lpstr>Απλός HTTP Server</vt:lpstr>
      <vt:lpstr>Απλός HTTP Server</vt:lpstr>
      <vt:lpstr>Αποτελέσματα</vt:lpstr>
      <vt:lpstr>Συμπεράσματα υλοποίησης</vt:lpstr>
      <vt:lpstr>Συμπεράσματα</vt:lpstr>
      <vt:lpstr>Βιβλιογραφία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Christoforos Nicolaou</dc:creator>
  <cp:lastModifiedBy>Christoforos Nicolaou</cp:lastModifiedBy>
  <cp:revision>252</cp:revision>
  <dcterms:created xsi:type="dcterms:W3CDTF">2023-04-11T15:54:31Z</dcterms:created>
  <dcterms:modified xsi:type="dcterms:W3CDTF">2023-04-24T18:40:22Z</dcterms:modified>
</cp:coreProperties>
</file>