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60" r:id="rId5"/>
    <p:sldId id="262" r:id="rId6"/>
    <p:sldId id="264" r:id="rId7"/>
    <p:sldId id="263" r:id="rId8"/>
    <p:sldId id="265" r:id="rId9"/>
    <p:sldId id="266" r:id="rId10"/>
    <p:sldId id="272" r:id="rId11"/>
    <p:sldId id="267" r:id="rId12"/>
    <p:sldId id="273" r:id="rId13"/>
    <p:sldId id="268" r:id="rId14"/>
    <p:sldId id="269" r:id="rId15"/>
    <p:sldId id="275" r:id="rId16"/>
    <p:sldId id="277" r:id="rId17"/>
    <p:sldId id="278" r:id="rId18"/>
    <p:sldId id="280" r:id="rId19"/>
    <p:sldId id="284" r:id="rId20"/>
    <p:sldId id="283" r:id="rId21"/>
    <p:sldId id="286" r:id="rId22"/>
    <p:sldId id="287" r:id="rId23"/>
    <p:sldId id="290" r:id="rId24"/>
    <p:sldId id="291" r:id="rId25"/>
    <p:sldId id="293" r:id="rId26"/>
    <p:sldId id="294" r:id="rId27"/>
    <p:sldId id="296" r:id="rId28"/>
    <p:sldId id="297" r:id="rId29"/>
    <p:sldId id="299" r:id="rId30"/>
    <p:sldId id="300" r:id="rId31"/>
    <p:sldId id="301" r:id="rId32"/>
    <p:sldId id="302" r:id="rId33"/>
    <p:sldId id="303" r:id="rId34"/>
    <p:sldId id="308" r:id="rId35"/>
    <p:sldId id="304" r:id="rId36"/>
    <p:sldId id="309" r:id="rId37"/>
    <p:sldId id="305" r:id="rId38"/>
    <p:sldId id="310" r:id="rId39"/>
    <p:sldId id="306" r:id="rId40"/>
    <p:sldId id="311" r:id="rId41"/>
    <p:sldId id="307" r:id="rId42"/>
    <p:sldId id="312" r:id="rId43"/>
    <p:sldId id="313" r:id="rId44"/>
    <p:sldId id="314" r:id="rId45"/>
    <p:sldId id="315" r:id="rId46"/>
    <p:sldId id="316" r:id="rId47"/>
    <p:sldId id="31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103" autoAdjust="0"/>
  </p:normalViewPr>
  <p:slideViewPr>
    <p:cSldViewPr snapToGrid="0">
      <p:cViewPr>
        <p:scale>
          <a:sx n="63" d="100"/>
          <a:sy n="63" d="100"/>
        </p:scale>
        <p:origin x="764" y="-108"/>
      </p:cViewPr>
      <p:guideLst/>
    </p:cSldViewPr>
  </p:slideViewPr>
  <p:notesTextViewPr>
    <p:cViewPr>
      <p:scale>
        <a:sx n="1" d="1"/>
        <a:sy n="1" d="1"/>
      </p:scale>
      <p:origin x="0" y="0"/>
    </p:cViewPr>
  </p:notesTextViewPr>
  <p:sorterViewPr>
    <p:cViewPr>
      <p:scale>
        <a:sx n="100" d="100"/>
        <a:sy n="100" d="100"/>
      </p:scale>
      <p:origin x="0" y="-6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A875F-4D8C-4101-AEAE-83BEDF17EF73}" type="datetimeFigureOut">
              <a:rPr lang="en-US" smtClean="0"/>
              <a:t>07-Oct-17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66E93-C38C-42E9-B1B3-5D19EBB5AE91}" type="slidenum">
              <a:rPr lang="en-US" smtClean="0"/>
              <a:t>‹#›</a:t>
            </a:fld>
            <a:endParaRPr lang="en-US" dirty="0"/>
          </a:p>
        </p:txBody>
      </p:sp>
    </p:spTree>
    <p:extLst>
      <p:ext uri="{BB962C8B-B14F-4D97-AF65-F5344CB8AC3E}">
        <p14:creationId xmlns:p14="http://schemas.microsoft.com/office/powerpoint/2010/main" val="42526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D66E93-C38C-42E9-B1B3-5D19EBB5AE91}" type="slidenum">
              <a:rPr lang="en-US" smtClean="0"/>
              <a:t>1</a:t>
            </a:fld>
            <a:endParaRPr lang="en-US" dirty="0"/>
          </a:p>
        </p:txBody>
      </p:sp>
    </p:spTree>
    <p:extLst>
      <p:ext uri="{BB962C8B-B14F-4D97-AF65-F5344CB8AC3E}">
        <p14:creationId xmlns:p14="http://schemas.microsoft.com/office/powerpoint/2010/main" val="2547049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22</a:t>
            </a:fld>
            <a:endParaRPr lang="en-US" dirty="0"/>
          </a:p>
        </p:txBody>
      </p:sp>
    </p:spTree>
    <p:extLst>
      <p:ext uri="{BB962C8B-B14F-4D97-AF65-F5344CB8AC3E}">
        <p14:creationId xmlns:p14="http://schemas.microsoft.com/office/powerpoint/2010/main" val="241919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German chancellor Angela Merkel, who has a doctoral degree in physical chemistry, and Benjamin Franklin, who made scientific discoveries and was a founding father of the U.S.</a:t>
            </a:r>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23</a:t>
            </a:fld>
            <a:endParaRPr lang="en-US" dirty="0"/>
          </a:p>
        </p:txBody>
      </p:sp>
    </p:spTree>
    <p:extLst>
      <p:ext uri="{BB962C8B-B14F-4D97-AF65-F5344CB8AC3E}">
        <p14:creationId xmlns:p14="http://schemas.microsoft.com/office/powerpoint/2010/main" val="53637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Libra portal is for scholarly search on extracted records about authors, papers, conferences, and communities.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language model (LM)</a:t>
            </a:r>
            <a:r>
              <a:rPr lang="en-US" b="0" baseline="0" dirty="0" smtClean="0"/>
              <a:t> -&gt;search </a:t>
            </a:r>
            <a:r>
              <a:rPr lang="en-US" dirty="0" smtClean="0"/>
              <a:t>has been extended from the form of document-oriented bags of words to the form of structured records.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Cimple</a:t>
            </a:r>
            <a:r>
              <a:rPr lang="en-US" baseline="0" dirty="0" smtClean="0"/>
              <a:t> is similar to Libra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Datalog</a:t>
            </a:r>
            <a:r>
              <a:rPr lang="en-US" sz="1200" b="0" i="0" kern="1200" dirty="0" smtClean="0">
                <a:solidFill>
                  <a:schemeClr val="tx1"/>
                </a:solidFill>
                <a:effectLst/>
                <a:latin typeface="+mn-lt"/>
                <a:ea typeface="+mn-ea"/>
                <a:cs typeface="+mn-cs"/>
              </a:rPr>
              <a:t> is a declarative logic programming language that syntactically is a subset of Prolog.</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80D66E93-C38C-42E9-B1B3-5D19EBB5AE91}" type="slidenum">
              <a:rPr lang="en-US" smtClean="0"/>
              <a:t>26</a:t>
            </a:fld>
            <a:endParaRPr lang="en-US" dirty="0"/>
          </a:p>
        </p:txBody>
      </p:sp>
    </p:spTree>
    <p:extLst>
      <p:ext uri="{BB962C8B-B14F-4D97-AF65-F5344CB8AC3E}">
        <p14:creationId xmlns:p14="http://schemas.microsoft.com/office/powerpoint/2010/main" val="84247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For example(</a:t>
            </a:r>
            <a:r>
              <a:rPr lang="en-US" b="1" dirty="0" err="1" smtClean="0"/>
              <a:t>knowitall</a:t>
            </a:r>
            <a:r>
              <a:rPr lang="en-US" b="1" dirty="0" smtClean="0"/>
              <a:t>/</a:t>
            </a:r>
            <a:r>
              <a:rPr lang="en-US" b="1" dirty="0" err="1" smtClean="0"/>
              <a:t>textrunner</a:t>
            </a:r>
            <a:r>
              <a:rPr lang="en-US" b="1" dirty="0" smtClean="0"/>
              <a:t>) </a:t>
            </a:r>
            <a:r>
              <a:rPr lang="en-US" dirty="0" smtClean="0"/>
              <a:t>a user might want to find all cities on planet Earth, along with all scientists, guitar players, and other unary relations (entity types). For binary relations, a user might consider gathering all CEOs of all companies, all (city, river) pairs where a city is located on a river, or the answers to questions like: Who discovered what? and Which enzyme triggers which biochemical process?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For example(seeds) </a:t>
            </a:r>
            <a:r>
              <a:rPr lang="en-US" dirty="0" smtClean="0"/>
              <a:t>the phrase templates “located in downtown $x” and “$x is located on the banks of $y” may be determined to be good rules for extracting cities and (city, river) pairs, respectively.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80D66E93-C38C-42E9-B1B3-5D19EBB5AE91}" type="slidenum">
              <a:rPr lang="en-US" smtClean="0"/>
              <a:t>27</a:t>
            </a:fld>
            <a:endParaRPr lang="en-US" dirty="0"/>
          </a:p>
        </p:txBody>
      </p:sp>
    </p:spTree>
    <p:extLst>
      <p:ext uri="{BB962C8B-B14F-4D97-AF65-F5344CB8AC3E}">
        <p14:creationId xmlns:p14="http://schemas.microsoft.com/office/powerpoint/2010/main" val="4201343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 example (Infobox)</a:t>
            </a:r>
            <a:r>
              <a:rPr lang="en-US" dirty="0" smtClean="0"/>
              <a:t>, the infobox for Max Planck delivers such data as </a:t>
            </a:r>
            <a:r>
              <a:rPr lang="en-US" dirty="0" err="1" smtClean="0"/>
              <a:t>birth_date</a:t>
            </a:r>
            <a:r>
              <a:rPr lang="en-US" dirty="0" smtClean="0"/>
              <a:t> = April 23, 1858, </a:t>
            </a:r>
            <a:r>
              <a:rPr lang="en-US" dirty="0" err="1" smtClean="0"/>
              <a:t>birth_place</a:t>
            </a:r>
            <a:r>
              <a:rPr lang="en-US" dirty="0" smtClean="0"/>
              <a:t> = Kiel, </a:t>
            </a:r>
            <a:r>
              <a:rPr lang="en-US" dirty="0" err="1" smtClean="0"/>
              <a:t>death_date</a:t>
            </a:r>
            <a:r>
              <a:rPr lang="en-US" dirty="0" smtClean="0"/>
              <a:t> = October 4, 1947, nationality = Germany, and </a:t>
            </a:r>
            <a:r>
              <a:rPr lang="en-US" dirty="0" err="1" smtClean="0"/>
              <a:t>alma_mater</a:t>
            </a:r>
            <a:r>
              <a:rPr lang="en-US" dirty="0" smtClean="0"/>
              <a:t> = Ludwig-</a:t>
            </a:r>
            <a:r>
              <a:rPr lang="en-US" dirty="0" err="1" smtClean="0"/>
              <a:t>Maximilians</a:t>
            </a:r>
            <a:r>
              <a:rPr lang="en-US" dirty="0" smtClean="0"/>
              <a:t>-</a:t>
            </a:r>
            <a:r>
              <a:rPr lang="en-US" dirty="0" err="1" smtClean="0"/>
              <a:t>Universität</a:t>
            </a:r>
            <a:r>
              <a:rPr lang="en-US" dirty="0" smtClean="0"/>
              <a:t> </a:t>
            </a:r>
            <a:r>
              <a:rPr lang="en-US" dirty="0" err="1" smtClean="0"/>
              <a:t>München</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instaceOf</a:t>
            </a:r>
            <a:r>
              <a:rPr lang="en-US" b="1" dirty="0" smtClean="0"/>
              <a:t> example: </a:t>
            </a:r>
            <a:r>
              <a:rPr lang="en-US" dirty="0" smtClean="0"/>
              <a:t>The entity Max Planck is an instance of the classes </a:t>
            </a:r>
            <a:r>
              <a:rPr lang="en-US" dirty="0" err="1" smtClean="0"/>
              <a:t>GermanNobelLaureates</a:t>
            </a:r>
            <a:r>
              <a:rPr lang="en-US" dirty="0" smtClean="0"/>
              <a:t>, </a:t>
            </a:r>
            <a:r>
              <a:rPr lang="en-US" dirty="0" err="1" smtClean="0"/>
              <a:t>NobelLaureatesInPhysics</a:t>
            </a:r>
            <a:r>
              <a:rPr lang="en-US" dirty="0" smtClean="0"/>
              <a:t>, and </a:t>
            </a:r>
            <a:r>
              <a:rPr lang="en-US" dirty="0" err="1" smtClean="0"/>
              <a:t>UniversityOfMunichAlumni</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Wikipedia</a:t>
            </a:r>
            <a:r>
              <a:rPr lang="en-US" b="1" baseline="0" dirty="0" smtClean="0"/>
              <a:t> category example: </a:t>
            </a:r>
            <a:r>
              <a:rPr lang="en-US" dirty="0" smtClean="0"/>
              <a:t>As for the category system, the Max Planck article is manually placed in such categories as </a:t>
            </a:r>
            <a:r>
              <a:rPr lang="en-US" dirty="0" err="1" smtClean="0"/>
              <a:t>German_Nobel_laureates</a:t>
            </a:r>
            <a:r>
              <a:rPr lang="en-US" dirty="0" smtClean="0"/>
              <a:t>, </a:t>
            </a:r>
            <a:r>
              <a:rPr lang="en-US" dirty="0" err="1" smtClean="0"/>
              <a:t>Nobel_laureates_in_physics</a:t>
            </a:r>
            <a:r>
              <a:rPr lang="en-US" dirty="0" smtClean="0"/>
              <a:t>, quantum_ physics, and </a:t>
            </a:r>
            <a:r>
              <a:rPr lang="en-US" dirty="0" err="1" smtClean="0"/>
              <a:t>University_of_Munich</a:t>
            </a:r>
            <a:r>
              <a:rPr lang="en-US" dirty="0" smtClean="0"/>
              <a:t>_ alumni.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For example(incoherent</a:t>
            </a:r>
            <a:r>
              <a:rPr lang="en-US" b="1" baseline="0" dirty="0" smtClean="0"/>
              <a:t> collection of facts)</a:t>
            </a:r>
            <a:r>
              <a:rPr lang="en-US" dirty="0" smtClean="0"/>
              <a:t>, we may know that Max Planck is an instance of </a:t>
            </a:r>
            <a:r>
              <a:rPr lang="en-US" dirty="0" err="1" smtClean="0"/>
              <a:t>GermanNobelLaureates</a:t>
            </a:r>
            <a:r>
              <a:rPr lang="en-US" dirty="0" smtClean="0"/>
              <a:t> but be unable to automatically infer that he is also an instance of Germans and of Nobel Laureates. </a:t>
            </a:r>
            <a:r>
              <a:rPr lang="en-US" b="1" dirty="0" smtClean="0"/>
              <a:t>Likewise, the fact that he was a physicist does not automatically tell us he was a scientist.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30</a:t>
            </a:fld>
            <a:endParaRPr lang="en-US" dirty="0"/>
          </a:p>
        </p:txBody>
      </p:sp>
    </p:spTree>
    <p:extLst>
      <p:ext uri="{BB962C8B-B14F-4D97-AF65-F5344CB8AC3E}">
        <p14:creationId xmlns:p14="http://schemas.microsoft.com/office/powerpoint/2010/main" val="136333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Open information extraction </a:t>
            </a:r>
            <a:r>
              <a:rPr lang="en-US" sz="1200" b="0" i="0" kern="1200" dirty="0" smtClean="0">
                <a:solidFill>
                  <a:schemeClr val="tx1"/>
                </a:solidFill>
                <a:effectLst/>
                <a:latin typeface="+mn-lt"/>
                <a:ea typeface="+mn-ea"/>
                <a:cs typeface="+mn-cs"/>
              </a:rPr>
              <a:t>(open IE) refers to the extraction of relation tuples, typically binary relations, from plain text.</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32</a:t>
            </a:fld>
            <a:endParaRPr lang="en-US" dirty="0"/>
          </a:p>
        </p:txBody>
      </p:sp>
    </p:spTree>
    <p:extLst>
      <p:ext uri="{BB962C8B-B14F-4D97-AF65-F5344CB8AC3E}">
        <p14:creationId xmlns:p14="http://schemas.microsoft.com/office/powerpoint/2010/main" val="4202672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35</a:t>
            </a:fld>
            <a:endParaRPr lang="en-US" dirty="0"/>
          </a:p>
        </p:txBody>
      </p:sp>
    </p:spTree>
    <p:extLst>
      <p:ext uri="{BB962C8B-B14F-4D97-AF65-F5344CB8AC3E}">
        <p14:creationId xmlns:p14="http://schemas.microsoft.com/office/powerpoint/2010/main" val="4040369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NAGA queries often return too many results and so must rank these results. For example, a query like “What is known about Einstein?,” which may be phrased as a single-edge graph pattern </a:t>
            </a:r>
            <a:r>
              <a:rPr lang="en-US" dirty="0" err="1" smtClean="0"/>
              <a:t>isa</a:t>
            </a:r>
            <a:r>
              <a:rPr lang="en-US" dirty="0" smtClean="0"/>
              <a:t>(Einstein, $y), returns dozens if not hundreds of results, including many uninteresting ones like </a:t>
            </a:r>
            <a:r>
              <a:rPr lang="en-US" dirty="0" err="1" smtClean="0"/>
              <a:t>isa</a:t>
            </a:r>
            <a:r>
              <a:rPr lang="en-US" dirty="0" smtClean="0"/>
              <a:t>(Einstein, Entity), </a:t>
            </a:r>
            <a:r>
              <a:rPr lang="en-US" dirty="0" err="1" smtClean="0"/>
              <a:t>isa</a:t>
            </a:r>
            <a:r>
              <a:rPr lang="en-US" dirty="0" smtClean="0"/>
              <a:t>(Einstein, Organism), and </a:t>
            </a:r>
            <a:r>
              <a:rPr lang="en-US" dirty="0" err="1" smtClean="0"/>
              <a:t>isa</a:t>
            </a:r>
            <a:r>
              <a:rPr lang="en-US" dirty="0" smtClean="0"/>
              <a:t>(Einstein, Colleague). Ranking models for such results is much more difficult than for traditional search engines, as the system must consider the graph structure in both queries and results.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41</a:t>
            </a:fld>
            <a:endParaRPr lang="en-US" dirty="0"/>
          </a:p>
        </p:txBody>
      </p:sp>
    </p:spTree>
    <p:extLst>
      <p:ext uri="{BB962C8B-B14F-4D97-AF65-F5344CB8AC3E}">
        <p14:creationId xmlns:p14="http://schemas.microsoft.com/office/powerpoint/2010/main" val="2671854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Informativeness example:</a:t>
            </a:r>
            <a:r>
              <a:rPr lang="en-US" dirty="0" smtClean="0"/>
              <a:t> In the example query about Einstein the user would prefer the answers </a:t>
            </a:r>
            <a:r>
              <a:rPr lang="en-US" dirty="0" err="1" smtClean="0"/>
              <a:t>isa</a:t>
            </a:r>
            <a:r>
              <a:rPr lang="en-US" dirty="0" smtClean="0"/>
              <a:t>(Einstein, Physicist) or </a:t>
            </a:r>
            <a:r>
              <a:rPr lang="en-US" dirty="0" err="1" smtClean="0"/>
              <a:t>isa</a:t>
            </a:r>
            <a:r>
              <a:rPr lang="en-US" dirty="0" smtClean="0"/>
              <a:t>(Einstein, </a:t>
            </a:r>
            <a:r>
              <a:rPr lang="en-US" dirty="0" err="1" smtClean="0"/>
              <a:t>NobelLaureate</a:t>
            </a:r>
            <a:r>
              <a:rPr lang="en-US" dirty="0" smtClean="0"/>
              <a:t>) over the near-trivial results or a nontrivial but still less important fact like </a:t>
            </a:r>
            <a:r>
              <a:rPr lang="en-US" dirty="0" err="1" smtClean="0"/>
              <a:t>isa</a:t>
            </a:r>
            <a:r>
              <a:rPr lang="en-US" dirty="0" smtClean="0"/>
              <a:t>(Einstein, Vegetarian). However, when asking a different query about noteworthy vegetarians, the latter fact should be one of the </a:t>
            </a:r>
            <a:r>
              <a:rPr lang="en-US" dirty="0" err="1" smtClean="0"/>
              <a:t>highestranked</a:t>
            </a:r>
            <a:r>
              <a:rPr lang="en-US" dirty="0" smtClean="0"/>
              <a:t> results. Informativeness is a query-dependent (and potentially </a:t>
            </a:r>
            <a:r>
              <a:rPr lang="en-US" dirty="0" err="1" smtClean="0"/>
              <a:t>userand</a:t>
            </a:r>
            <a:r>
              <a:rPr lang="en-US" dirty="0" smtClean="0"/>
              <a:t>-situation-dependent) notion;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Compactness example: </a:t>
            </a:r>
            <a:r>
              <a:rPr lang="en-US" dirty="0" smtClean="0"/>
              <a:t>For example, a query about how Einstein and Bohr are related should return a short answer path that says something like “both are physicists,” rather than a convoluted answer like “Einstein was a vegetarian like Tom Cruise who was born in the same year Bohr died.”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42</a:t>
            </a:fld>
            <a:endParaRPr lang="en-US" dirty="0"/>
          </a:p>
        </p:txBody>
      </p:sp>
    </p:spTree>
    <p:extLst>
      <p:ext uri="{BB962C8B-B14F-4D97-AF65-F5344CB8AC3E}">
        <p14:creationId xmlns:p14="http://schemas.microsoft.com/office/powerpoint/2010/main" val="2788852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Scalable</a:t>
            </a:r>
            <a:r>
              <a:rPr lang="en-US" b="1" baseline="0" dirty="0" smtClean="0"/>
              <a:t> Harvesting: </a:t>
            </a:r>
            <a:r>
              <a:rPr lang="en-US" dirty="0" smtClean="0"/>
              <a:t>For example, can IE tools process all blog postings on the planet at the same rate they are produced, without missing relevant facts or producing too many false positives</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44</a:t>
            </a:fld>
            <a:endParaRPr lang="en-US" dirty="0"/>
          </a:p>
        </p:txBody>
      </p:sp>
    </p:spTree>
    <p:extLst>
      <p:ext uri="{BB962C8B-B14F-4D97-AF65-F5344CB8AC3E}">
        <p14:creationId xmlns:p14="http://schemas.microsoft.com/office/powerpoint/2010/main" val="196771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7</a:t>
            </a:fld>
            <a:endParaRPr lang="en-US" dirty="0"/>
          </a:p>
        </p:txBody>
      </p:sp>
    </p:spTree>
    <p:extLst>
      <p:ext uri="{BB962C8B-B14F-4D97-AF65-F5344CB8AC3E}">
        <p14:creationId xmlns:p14="http://schemas.microsoft.com/office/powerpoint/2010/main" val="1949508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Web example : Wikipedia</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45</a:t>
            </a:fld>
            <a:endParaRPr lang="en-US" dirty="0"/>
          </a:p>
        </p:txBody>
      </p:sp>
    </p:spTree>
    <p:extLst>
      <p:ext uri="{BB962C8B-B14F-4D97-AF65-F5344CB8AC3E}">
        <p14:creationId xmlns:p14="http://schemas.microsoft.com/office/powerpoint/2010/main" val="467776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47</a:t>
            </a:fld>
            <a:endParaRPr lang="en-US" dirty="0"/>
          </a:p>
        </p:txBody>
      </p:sp>
    </p:spTree>
    <p:extLst>
      <p:ext uri="{BB962C8B-B14F-4D97-AF65-F5344CB8AC3E}">
        <p14:creationId xmlns:p14="http://schemas.microsoft.com/office/powerpoint/2010/main" val="316722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b="1" dirty="0" smtClean="0"/>
              <a:t>Structured data </a:t>
            </a:r>
            <a:r>
              <a:rPr lang="en-US" sz="2000" dirty="0" smtClean="0"/>
              <a:t>(such as like schema-oriented records with numerical, categorical, and short-string attributes)</a:t>
            </a:r>
          </a:p>
          <a:p>
            <a:pPr lvl="1"/>
            <a:r>
              <a:rPr lang="en-US" sz="2000" b="1" dirty="0" smtClean="0"/>
              <a:t>Unstructured data </a:t>
            </a:r>
            <a:r>
              <a:rPr lang="en-US" sz="2000" dirty="0" smtClean="0"/>
              <a:t>(such as natural-language text and multimodal information, including speech and video) and loose collections of heterogeneous records. </a:t>
            </a:r>
          </a:p>
          <a:p>
            <a:pPr lvl="1"/>
            <a:endParaRPr lang="en-US" sz="20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Since the late 1960s DB and IR systems have resided in two totally separate quadrants in the Figure, while it seemed as though the other two were useless or unoccupied.</a:t>
            </a:r>
          </a:p>
          <a:p>
            <a:pPr lvl="1"/>
            <a:endParaRPr lang="en-US" sz="2000" dirty="0" smtClean="0"/>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8</a:t>
            </a:fld>
            <a:endParaRPr lang="en-US" dirty="0"/>
          </a:p>
        </p:txBody>
      </p:sp>
    </p:spTree>
    <p:extLst>
      <p:ext uri="{BB962C8B-B14F-4D97-AF65-F5344CB8AC3E}">
        <p14:creationId xmlns:p14="http://schemas.microsoft.com/office/powerpoint/2010/main" val="194819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11</a:t>
            </a:fld>
            <a:endParaRPr lang="en-US" dirty="0"/>
          </a:p>
        </p:txBody>
      </p:sp>
    </p:spTree>
    <p:extLst>
      <p:ext uri="{BB962C8B-B14F-4D97-AF65-F5344CB8AC3E}">
        <p14:creationId xmlns:p14="http://schemas.microsoft.com/office/powerpoint/2010/main" val="381520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boundaries between quadrants are blurring; the DB and IR fields are increasingly fertilizing each other. </a:t>
            </a:r>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13</a:t>
            </a:fld>
            <a:endParaRPr lang="en-US" dirty="0"/>
          </a:p>
        </p:txBody>
      </p:sp>
    </p:spTree>
    <p:extLst>
      <p:ext uri="{BB962C8B-B14F-4D97-AF65-F5344CB8AC3E}">
        <p14:creationId xmlns:p14="http://schemas.microsoft.com/office/powerpoint/2010/main" val="3221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14</a:t>
            </a:fld>
            <a:endParaRPr lang="en-US"/>
          </a:p>
        </p:txBody>
      </p:sp>
    </p:spTree>
    <p:extLst>
      <p:ext uri="{BB962C8B-B14F-4D97-AF65-F5344CB8AC3E}">
        <p14:creationId xmlns:p14="http://schemas.microsoft.com/office/powerpoint/2010/main" val="59439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Record linkage (RL)</a:t>
            </a:r>
            <a:r>
              <a:rPr lang="en-US" sz="1200" b="0" i="0" u="none" strike="noStrike" kern="1200" dirty="0" smtClean="0">
                <a:solidFill>
                  <a:schemeClr val="tx1"/>
                </a:solidFill>
                <a:effectLst/>
                <a:latin typeface="+mn-lt"/>
                <a:ea typeface="+mn-ea"/>
                <a:cs typeface="+mn-cs"/>
              </a:rPr>
              <a:t> is the task of finding records in a data set that refer to the same entity across different data sources (e.g., data files, books, websites, and databases). Record linkage is necessary when joining data sets based on entities that may or may not share a common identifier (e.g., database key, URI, National identification number), as may be the case due to differences in record shape, storage location, or curator style or preference. A data set that has undergone RL-oriented reconciliation may be referred to as being cross-linked. Record linkage is called data linkage in many jurisdictions, but is the same process.</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17</a:t>
            </a:fld>
            <a:endParaRPr lang="en-US"/>
          </a:p>
        </p:txBody>
      </p:sp>
    </p:spTree>
    <p:extLst>
      <p:ext uri="{BB962C8B-B14F-4D97-AF65-F5344CB8AC3E}">
        <p14:creationId xmlns:p14="http://schemas.microsoft.com/office/powerpoint/2010/main" val="370570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18</a:t>
            </a:fld>
            <a:endParaRPr lang="en-US" dirty="0"/>
          </a:p>
        </p:txBody>
      </p:sp>
    </p:spTree>
    <p:extLst>
      <p:ext uri="{BB962C8B-B14F-4D97-AF65-F5344CB8AC3E}">
        <p14:creationId xmlns:p14="http://schemas.microsoft.com/office/powerpoint/2010/main" val="12832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challenge:</a:t>
            </a:r>
          </a:p>
          <a:p>
            <a:r>
              <a:rPr lang="en-US" sz="1200" b="0" i="0" u="none" strike="noStrike" kern="1200" baseline="0" dirty="0" smtClean="0">
                <a:solidFill>
                  <a:schemeClr val="tx1"/>
                </a:solidFill>
                <a:latin typeface="+mn-lt"/>
                <a:ea typeface="+mn-ea"/>
                <a:cs typeface="+mn-cs"/>
              </a:rPr>
              <a:t>Imagine a formally structured Wikipedia with the same scale and richness as Wikipedia itself but that offers a precise and concise representation of knowledge that enables expressive and precise querying.</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20</a:t>
            </a:fld>
            <a:endParaRPr lang="en-US" dirty="0"/>
          </a:p>
        </p:txBody>
      </p:sp>
    </p:spTree>
    <p:extLst>
      <p:ext uri="{BB962C8B-B14F-4D97-AF65-F5344CB8AC3E}">
        <p14:creationId xmlns:p14="http://schemas.microsoft.com/office/powerpoint/2010/main" val="4104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89621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197580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24376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261559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71519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314445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University of Cyprus</a:t>
            </a:r>
            <a:endParaRPr lang="en-US" dirty="0"/>
          </a:p>
        </p:txBody>
      </p:sp>
      <p:sp>
        <p:nvSpPr>
          <p:cNvPr id="8" name="Footer Placeholder 7"/>
          <p:cNvSpPr>
            <a:spLocks noGrp="1"/>
          </p:cNvSpPr>
          <p:nvPr>
            <p:ph type="ftr" sz="quarter" idx="11"/>
          </p:nvPr>
        </p:nvSpPr>
        <p:spPr/>
        <p:txBody>
          <a:bodyPr/>
          <a:lstStyle/>
          <a:p>
            <a:r>
              <a:rPr lang="en-US" smtClean="0"/>
              <a:t>EPL 646: Advanced Topics in Databases</a:t>
            </a:r>
            <a:endParaRPr lang="en-US" dirty="0"/>
          </a:p>
        </p:txBody>
      </p:sp>
      <p:sp>
        <p:nvSpPr>
          <p:cNvPr id="9" name="Slide Number Placeholder 8"/>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398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University of Cyprus</a:t>
            </a:r>
            <a:endParaRPr lang="en-US" dirty="0"/>
          </a:p>
        </p:txBody>
      </p:sp>
      <p:sp>
        <p:nvSpPr>
          <p:cNvPr id="4" name="Footer Placeholder 3"/>
          <p:cNvSpPr>
            <a:spLocks noGrp="1"/>
          </p:cNvSpPr>
          <p:nvPr>
            <p:ph type="ftr" sz="quarter" idx="11"/>
          </p:nvPr>
        </p:nvSpPr>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91159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7" name="Date Placeholder 16"/>
          <p:cNvSpPr>
            <a:spLocks noGrp="1"/>
          </p:cNvSpPr>
          <p:nvPr>
            <p:ph type="dt" sz="half" idx="10"/>
          </p:nvPr>
        </p:nvSpPr>
        <p:spPr/>
        <p:txBody>
          <a:bodyPr/>
          <a:lstStyle/>
          <a:p>
            <a:r>
              <a:rPr lang="en-US" smtClean="0"/>
              <a:t>University of Cyprus</a:t>
            </a:r>
            <a:endParaRPr lang="en-US" dirty="0"/>
          </a:p>
        </p:txBody>
      </p:sp>
      <p:sp>
        <p:nvSpPr>
          <p:cNvPr id="18" name="Footer Placeholder 17"/>
          <p:cNvSpPr>
            <a:spLocks noGrp="1"/>
          </p:cNvSpPr>
          <p:nvPr>
            <p:ph type="ftr" sz="quarter" idx="11"/>
          </p:nvPr>
        </p:nvSpPr>
        <p:spPr/>
        <p:txBody>
          <a:bodyPr/>
          <a:lstStyle/>
          <a:p>
            <a:r>
              <a:rPr lang="en-US" smtClean="0"/>
              <a:t>EPL 646: Advanced Topics in Databases</a:t>
            </a:r>
            <a:endParaRPr lang="en-US" dirty="0"/>
          </a:p>
        </p:txBody>
      </p:sp>
      <p:sp>
        <p:nvSpPr>
          <p:cNvPr id="19" name="Slide Number Placeholder 18"/>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423333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60936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328481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University of Cyprus</a:t>
            </a:r>
            <a:endParaRPr lang="en-US" dirty="0"/>
          </a:p>
        </p:txBody>
      </p:sp>
      <p:sp>
        <p:nvSpPr>
          <p:cNvPr id="5" name="Footer Placeholder 4"/>
          <p:cNvSpPr>
            <a:spLocks noGrp="1"/>
          </p:cNvSpPr>
          <p:nvPr>
            <p:ph type="ftr" sz="quarter" idx="3"/>
          </p:nvPr>
        </p:nvSpPr>
        <p:spPr>
          <a:xfrm>
            <a:off x="4038600" y="6356350"/>
            <a:ext cx="4577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EPL 646: Advanced Topics in Databases</a:t>
            </a:r>
            <a:endParaRPr lang="en-US" dirty="0"/>
          </a:p>
        </p:txBody>
      </p:sp>
      <p:sp>
        <p:nvSpPr>
          <p:cNvPr id="6" name="Slide Number Placeholder 5"/>
          <p:cNvSpPr>
            <a:spLocks noGrp="1"/>
          </p:cNvSpPr>
          <p:nvPr>
            <p:ph type="sldNum" sz="quarter" idx="4"/>
          </p:nvPr>
        </p:nvSpPr>
        <p:spPr>
          <a:xfrm>
            <a:off x="907796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0258E-3F5F-4BFF-B170-BDE829F2995D}" type="slidenum">
              <a:rPr lang="en-US" smtClean="0"/>
              <a:t>‹#›</a:t>
            </a:fld>
            <a:endParaRPr lang="en-US" dirty="0"/>
          </a:p>
        </p:txBody>
      </p:sp>
      <p:pic>
        <p:nvPicPr>
          <p:cNvPr id="2050" name="Picture 2" descr="Image result for ucy logo 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75920" y="6271260"/>
            <a:ext cx="462280" cy="46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03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www.mpi-inf.mpg.de/yag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www.mpi-inf.mpg.de/yag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t>Database </a:t>
            </a:r>
            <a:r>
              <a:rPr lang="en-US" sz="3200" b="1" dirty="0" smtClean="0"/>
              <a:t>and Information - Retrieval Methods </a:t>
            </a:r>
            <a:r>
              <a:rPr lang="en-US" sz="4400" b="1" dirty="0" smtClean="0"/>
              <a:t/>
            </a:r>
            <a:br>
              <a:rPr lang="en-US" sz="4400" b="1" dirty="0" smtClean="0"/>
            </a:br>
            <a:r>
              <a:rPr lang="en-US" sz="4800" b="1" dirty="0" smtClean="0"/>
              <a:t>for Knowledge Discovery</a:t>
            </a:r>
            <a:endParaRPr lang="en-US" sz="4800" dirty="0"/>
          </a:p>
        </p:txBody>
      </p:sp>
      <p:sp>
        <p:nvSpPr>
          <p:cNvPr id="3" name="Subtitle 2"/>
          <p:cNvSpPr>
            <a:spLocks noGrp="1"/>
          </p:cNvSpPr>
          <p:nvPr>
            <p:ph type="subTitle" idx="1"/>
          </p:nvPr>
        </p:nvSpPr>
        <p:spPr/>
        <p:txBody>
          <a:bodyPr/>
          <a:lstStyle/>
          <a:p>
            <a:endParaRPr lang="en-US" dirty="0" smtClean="0"/>
          </a:p>
          <a:p>
            <a:r>
              <a:rPr lang="en-US" dirty="0" smtClean="0"/>
              <a:t>Giorgos Demosthenous</a:t>
            </a:r>
          </a:p>
          <a:p>
            <a:r>
              <a:rPr lang="en-US" dirty="0" smtClean="0"/>
              <a:t>Kyriakos Kyriakou</a:t>
            </a: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a:t>
            </a:fld>
            <a:endParaRPr lang="en-US" dirty="0"/>
          </a:p>
        </p:txBody>
      </p:sp>
    </p:spTree>
    <p:extLst>
      <p:ext uri="{BB962C8B-B14F-4D97-AF65-F5344CB8AC3E}">
        <p14:creationId xmlns:p14="http://schemas.microsoft.com/office/powerpoint/2010/main" val="2779913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a:xfrm>
            <a:off x="838200" y="1459832"/>
            <a:ext cx="10515600" cy="5037221"/>
          </a:xfrm>
        </p:spPr>
        <p:txBody>
          <a:bodyPr>
            <a:noAutofit/>
          </a:bodyPr>
          <a:lstStyle/>
          <a:p>
            <a:pPr marL="0" indent="0">
              <a:buNone/>
            </a:pPr>
            <a:endParaRPr lang="en-US" sz="2000" dirty="0" smtClean="0"/>
          </a:p>
          <a:p>
            <a:pPr marL="0" indent="0">
              <a:buNone/>
            </a:pPr>
            <a:r>
              <a:rPr lang="en-US" sz="2000" dirty="0" smtClean="0"/>
              <a:t>Consider </a:t>
            </a:r>
            <a:r>
              <a:rPr lang="en-US" sz="2000" dirty="0"/>
              <a:t>a social-network database with </a:t>
            </a:r>
            <a:r>
              <a:rPr lang="en-US" sz="2000" b="1" dirty="0"/>
              <a:t>tables</a:t>
            </a:r>
            <a:r>
              <a:rPr lang="en-US" sz="2000" dirty="0"/>
              <a:t> of </a:t>
            </a:r>
            <a:r>
              <a:rPr lang="en-US" sz="2000" b="1" dirty="0"/>
              <a:t>users</a:t>
            </a:r>
            <a:r>
              <a:rPr lang="en-US" sz="2000" dirty="0"/>
              <a:t>, </a:t>
            </a:r>
            <a:r>
              <a:rPr lang="en-US" sz="2000" b="1" dirty="0"/>
              <a:t>friends</a:t>
            </a:r>
            <a:r>
              <a:rPr lang="en-US" sz="2000" dirty="0"/>
              <a:t>, and </a:t>
            </a:r>
            <a:r>
              <a:rPr lang="en-US" sz="2000" b="1" dirty="0"/>
              <a:t>posted items </a:t>
            </a:r>
            <a:r>
              <a:rPr lang="en-US" sz="2000" dirty="0"/>
              <a:t>(such as photos, videos, and recommended books or songs), as well as </a:t>
            </a:r>
            <a:r>
              <a:rPr lang="en-US" sz="2000" b="1" dirty="0"/>
              <a:t>ratings</a:t>
            </a:r>
            <a:r>
              <a:rPr lang="en-US" sz="2000" dirty="0"/>
              <a:t> and </a:t>
            </a:r>
            <a:r>
              <a:rPr lang="en-US" sz="2000" b="1" dirty="0"/>
              <a:t>comments</a:t>
            </a:r>
            <a:r>
              <a:rPr lang="en-US" sz="2000" dirty="0" smtClean="0"/>
              <a:t>.</a:t>
            </a:r>
            <a:endParaRPr lang="en-US" sz="2000" dirty="0" smtClean="0"/>
          </a:p>
          <a:p>
            <a:r>
              <a:rPr lang="en-US" sz="2000" dirty="0" smtClean="0"/>
              <a:t>Assume </a:t>
            </a:r>
            <a:r>
              <a:rPr lang="en-US" sz="2000" dirty="0"/>
              <a:t>a user wants to </a:t>
            </a:r>
            <a:r>
              <a:rPr lang="en-US" sz="2000" i="1" dirty="0">
                <a:solidFill>
                  <a:schemeClr val="accent1">
                    <a:lumMod val="75000"/>
                  </a:schemeClr>
                </a:solidFill>
              </a:rPr>
              <a:t>find the connections shared by </a:t>
            </a:r>
            <a:r>
              <a:rPr lang="en-US" sz="2000" i="1" dirty="0" err="1">
                <a:solidFill>
                  <a:schemeClr val="accent1">
                    <a:lumMod val="75000"/>
                  </a:schemeClr>
                </a:solidFill>
              </a:rPr>
              <a:t>Alon</a:t>
            </a:r>
            <a:r>
              <a:rPr lang="en-US" sz="2000" i="1" dirty="0">
                <a:solidFill>
                  <a:schemeClr val="accent1">
                    <a:lumMod val="75000"/>
                  </a:schemeClr>
                </a:solidFill>
              </a:rPr>
              <a:t>, Raghu, and </a:t>
            </a:r>
            <a:r>
              <a:rPr lang="en-US" sz="2000" i="1" dirty="0" err="1">
                <a:solidFill>
                  <a:schemeClr val="accent1">
                    <a:lumMod val="75000"/>
                  </a:schemeClr>
                </a:solidFill>
              </a:rPr>
              <a:t>Surajit</a:t>
            </a:r>
            <a:r>
              <a:rPr lang="en-US" sz="2000" i="1" dirty="0">
                <a:solidFill>
                  <a:schemeClr val="accent1">
                    <a:lumMod val="75000"/>
                  </a:schemeClr>
                </a:solidFill>
              </a:rPr>
              <a:t> </a:t>
            </a:r>
            <a:r>
              <a:rPr lang="en-US" sz="2000" dirty="0"/>
              <a:t>with respect to the Semantic Web. </a:t>
            </a:r>
            <a:endParaRPr lang="en-US" sz="2000" dirty="0" smtClean="0"/>
          </a:p>
          <a:p>
            <a:r>
              <a:rPr lang="en-US" sz="2000" dirty="0" smtClean="0"/>
              <a:t>Answers </a:t>
            </a:r>
            <a:r>
              <a:rPr lang="en-US" sz="2000" dirty="0"/>
              <a:t>might be that the three co-authored a book on the Semantic Web, two edited a book, one commented on it, or the three are friends and one posted a video called </a:t>
            </a:r>
            <a:r>
              <a:rPr lang="en-US" sz="2000" b="1" dirty="0"/>
              <a:t>“Semantic Web Saga.” </a:t>
            </a:r>
            <a:endParaRPr lang="en-US" sz="2000" b="1" dirty="0" smtClean="0"/>
          </a:p>
          <a:p>
            <a:r>
              <a:rPr lang="en-US" sz="2000" dirty="0" smtClean="0"/>
              <a:t>With </a:t>
            </a:r>
            <a:r>
              <a:rPr lang="en-US" sz="2000" b="1" dirty="0"/>
              <a:t>structured querying</a:t>
            </a:r>
            <a:r>
              <a:rPr lang="en-US" sz="2000" dirty="0"/>
              <a:t>, where each value (such as “</a:t>
            </a:r>
            <a:r>
              <a:rPr lang="en-US" sz="2000" dirty="0" err="1"/>
              <a:t>Alon</a:t>
            </a:r>
            <a:r>
              <a:rPr lang="en-US" sz="2000" dirty="0"/>
              <a:t>”) refers to a particular attribute (such as </a:t>
            </a:r>
            <a:r>
              <a:rPr lang="en-US" sz="2000" b="1" dirty="0" err="1"/>
              <a:t>User.Name</a:t>
            </a:r>
            <a:r>
              <a:rPr lang="en-US" sz="2000" dirty="0"/>
              <a:t> and </a:t>
            </a:r>
            <a:r>
              <a:rPr lang="en-US" sz="2000" b="1" dirty="0" err="1"/>
              <a:t>Friend.Name</a:t>
            </a:r>
            <a:r>
              <a:rPr lang="en-US" sz="2000" dirty="0"/>
              <a:t>), the </a:t>
            </a:r>
            <a:r>
              <a:rPr lang="en-US" sz="2000" dirty="0" smtClean="0"/>
              <a:t>combined options </a:t>
            </a:r>
            <a:r>
              <a:rPr lang="en-US" sz="2000" dirty="0"/>
              <a:t>lead to very </a:t>
            </a:r>
            <a:r>
              <a:rPr lang="en-US" sz="2000" dirty="0">
                <a:solidFill>
                  <a:srgbClr val="C00000"/>
                </a:solidFill>
              </a:rPr>
              <a:t>complex</a:t>
            </a:r>
            <a:r>
              <a:rPr lang="en-US" sz="2000" dirty="0"/>
              <a:t> queries with many </a:t>
            </a:r>
            <a:r>
              <a:rPr lang="en-US" sz="2000" b="1" dirty="0"/>
              <a:t>joins</a:t>
            </a:r>
            <a:r>
              <a:rPr lang="en-US" sz="2000" dirty="0"/>
              <a:t> and </a:t>
            </a:r>
            <a:r>
              <a:rPr lang="en-US" sz="2000" b="1" dirty="0"/>
              <a:t>unions</a:t>
            </a:r>
            <a:r>
              <a:rPr lang="en-US" sz="2000" dirty="0"/>
              <a:t>. </a:t>
            </a:r>
            <a:endParaRPr lang="en-US" sz="2000" dirty="0" smtClean="0"/>
          </a:p>
          <a:p>
            <a:r>
              <a:rPr lang="en-US" sz="2000" dirty="0" smtClean="0"/>
              <a:t>Much </a:t>
            </a:r>
            <a:r>
              <a:rPr lang="en-US" sz="2000" dirty="0"/>
              <a:t>simpler is to state five keywords</a:t>
            </a:r>
            <a:r>
              <a:rPr lang="en-US" sz="2000" b="1" dirty="0"/>
              <a:t>—“</a:t>
            </a:r>
            <a:r>
              <a:rPr lang="en-US" sz="2000" b="1" dirty="0" err="1"/>
              <a:t>Alon</a:t>
            </a:r>
            <a:r>
              <a:rPr lang="en-US" sz="2000" b="1" dirty="0"/>
              <a:t>, Raghu, </a:t>
            </a:r>
            <a:r>
              <a:rPr lang="en-US" sz="2000" b="1" dirty="0" err="1"/>
              <a:t>Surajit</a:t>
            </a:r>
            <a:r>
              <a:rPr lang="en-US" sz="2000" b="1" dirty="0"/>
              <a:t>, Semantic, Web”—</a:t>
            </a:r>
            <a:r>
              <a:rPr lang="en-US" sz="2000" dirty="0"/>
              <a:t>and let the system compute the most meaningful answers in a relational graph. </a:t>
            </a:r>
            <a:endParaRPr lang="en-US" sz="2000" dirty="0" smtClean="0"/>
          </a:p>
          <a:p>
            <a:r>
              <a:rPr lang="en-US" sz="2000" dirty="0" smtClean="0"/>
              <a:t>This </a:t>
            </a:r>
            <a:r>
              <a:rPr lang="en-US" sz="2000" dirty="0"/>
              <a:t>relaxed attitude toward the schema (which value should occur in which attribute) naturally entails </a:t>
            </a:r>
            <a:r>
              <a:rPr lang="en-US" sz="2000" b="1" dirty="0"/>
              <a:t>IR style ranking</a:t>
            </a:r>
            <a:r>
              <a:rPr lang="en-US" sz="2000" dirty="0"/>
              <a:t>. </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10</a:t>
            </a:fld>
            <a:endParaRPr lang="en-US" dirty="0"/>
          </a:p>
        </p:txBody>
      </p:sp>
    </p:spTree>
    <p:extLst>
      <p:ext uri="{BB962C8B-B14F-4D97-AF65-F5344CB8AC3E}">
        <p14:creationId xmlns:p14="http://schemas.microsoft.com/office/powerpoint/2010/main" val="1469808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DB-style </a:t>
            </a:r>
            <a:r>
              <a:rPr lang="en-US" dirty="0"/>
              <a:t>querying over originally unstructured data</a:t>
            </a:r>
          </a:p>
        </p:txBody>
      </p:sp>
      <p:sp>
        <p:nvSpPr>
          <p:cNvPr id="3" name="Content Placeholder 2"/>
          <p:cNvSpPr>
            <a:spLocks noGrp="1"/>
          </p:cNvSpPr>
          <p:nvPr>
            <p:ph idx="1"/>
          </p:nvPr>
        </p:nvSpPr>
        <p:spPr>
          <a:xfrm>
            <a:off x="838200" y="1825625"/>
            <a:ext cx="6436360" cy="4351338"/>
          </a:xfrm>
        </p:spPr>
        <p:txBody>
          <a:bodyPr>
            <a:normAutofit/>
          </a:bodyPr>
          <a:lstStyle/>
          <a:p>
            <a:pPr marL="0" indent="0">
              <a:buNone/>
            </a:pPr>
            <a:r>
              <a:rPr lang="en-US" dirty="0"/>
              <a:t>L</a:t>
            </a:r>
            <a:r>
              <a:rPr lang="en-US" dirty="0" smtClean="0"/>
              <a:t>inguistic </a:t>
            </a:r>
            <a:r>
              <a:rPr lang="en-US" dirty="0"/>
              <a:t>and learning-based information-extraction techniques have been applied in order to augment textual sources with structured records and enable expressive DB-style querying over originally unstructured data</a:t>
            </a:r>
            <a:r>
              <a:rPr lang="en-US" dirty="0" smtClean="0"/>
              <a:t>.</a:t>
            </a:r>
            <a:endParaRPr lang="en-US" dirty="0"/>
          </a:p>
        </p:txBody>
      </p:sp>
      <p:grpSp>
        <p:nvGrpSpPr>
          <p:cNvPr id="7" name="Group 6"/>
          <p:cNvGrpSpPr/>
          <p:nvPr/>
        </p:nvGrpSpPr>
        <p:grpSpPr>
          <a:xfrm>
            <a:off x="7196221" y="1690688"/>
            <a:ext cx="4416659" cy="4251157"/>
            <a:chOff x="7196221" y="1690688"/>
            <a:chExt cx="4416659" cy="4251157"/>
          </a:xfrm>
        </p:grpSpPr>
        <p:pic>
          <p:nvPicPr>
            <p:cNvPr id="4" name="Picture 3"/>
            <p:cNvPicPr>
              <a:picLocks noChangeAspect="1"/>
            </p:cNvPicPr>
            <p:nvPr/>
          </p:nvPicPr>
          <p:blipFill rotWithShape="1">
            <a:blip r:embed="rId3"/>
            <a:srcRect l="38508" t="15170" r="32841" b="19983"/>
            <a:stretch/>
          </p:blipFill>
          <p:spPr>
            <a:xfrm>
              <a:off x="8091905" y="1690688"/>
              <a:ext cx="3520975" cy="3291840"/>
            </a:xfrm>
            <a:prstGeom prst="rect">
              <a:avLst/>
            </a:prstGeom>
          </p:spPr>
        </p:pic>
        <p:sp>
          <p:nvSpPr>
            <p:cNvPr id="5" name="Rounded Rectangle 4"/>
            <p:cNvSpPr/>
            <p:nvPr/>
          </p:nvSpPr>
          <p:spPr>
            <a:xfrm>
              <a:off x="9844505" y="3270835"/>
              <a:ext cx="1632284" cy="1483896"/>
            </a:xfrm>
            <a:prstGeom prst="round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1434" t="10745" r="62667" b="5511"/>
            <a:stretch/>
          </p:blipFill>
          <p:spPr>
            <a:xfrm>
              <a:off x="7196221" y="1690688"/>
              <a:ext cx="4411579" cy="4251157"/>
            </a:xfrm>
            <a:prstGeom prst="corner">
              <a:avLst>
                <a:gd name="adj1" fmla="val 23233"/>
                <a:gd name="adj2" fmla="val 21082"/>
              </a:avLst>
            </a:prstGeom>
          </p:spPr>
        </p:pic>
      </p:grpSp>
      <p:sp>
        <p:nvSpPr>
          <p:cNvPr id="8" name="Date Placeholder 7"/>
          <p:cNvSpPr>
            <a:spLocks noGrp="1"/>
          </p:cNvSpPr>
          <p:nvPr>
            <p:ph type="dt" sz="half" idx="10"/>
          </p:nvPr>
        </p:nvSpPr>
        <p:spPr/>
        <p:txBody>
          <a:bodyPr/>
          <a:lstStyle/>
          <a:p>
            <a:r>
              <a:rPr lang="en-US" smtClean="0"/>
              <a:t>University of Cyprus</a:t>
            </a:r>
            <a:endParaRPr lang="en-US" dirty="0"/>
          </a:p>
        </p:txBody>
      </p:sp>
      <p:sp>
        <p:nvSpPr>
          <p:cNvPr id="9" name="Footer Placeholder 8"/>
          <p:cNvSpPr>
            <a:spLocks noGrp="1"/>
          </p:cNvSpPr>
          <p:nvPr>
            <p:ph type="ftr" sz="quarter" idx="11"/>
          </p:nvPr>
        </p:nvSpPr>
        <p:spPr/>
        <p:txBody>
          <a:bodyPr/>
          <a:lstStyle/>
          <a:p>
            <a:r>
              <a:rPr lang="en-US" smtClean="0"/>
              <a:t>EPL 646: Advanced Topics in Databases</a:t>
            </a:r>
            <a:endParaRPr lang="en-US" dirty="0"/>
          </a:p>
        </p:txBody>
      </p:sp>
      <p:sp>
        <p:nvSpPr>
          <p:cNvPr id="10" name="Slide Number Placeholder 9"/>
          <p:cNvSpPr>
            <a:spLocks noGrp="1"/>
          </p:cNvSpPr>
          <p:nvPr>
            <p:ph type="sldNum" sz="quarter" idx="12"/>
          </p:nvPr>
        </p:nvSpPr>
        <p:spPr/>
        <p:txBody>
          <a:bodyPr/>
          <a:lstStyle/>
          <a:p>
            <a:fld id="{4650258E-3F5F-4BFF-B170-BDE829F2995D}" type="slidenum">
              <a:rPr lang="en-US" smtClean="0"/>
              <a:t>11</a:t>
            </a:fld>
            <a:endParaRPr lang="en-US" dirty="0"/>
          </a:p>
        </p:txBody>
      </p:sp>
    </p:spTree>
    <p:extLst>
      <p:ext uri="{BB962C8B-B14F-4D97-AF65-F5344CB8AC3E}">
        <p14:creationId xmlns:p14="http://schemas.microsoft.com/office/powerpoint/2010/main" val="1852034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a:xfrm>
            <a:off x="838200" y="1459832"/>
            <a:ext cx="10515600" cy="5037221"/>
          </a:xfrm>
        </p:spPr>
        <p:txBody>
          <a:bodyPr>
            <a:noAutofit/>
          </a:bodyPr>
          <a:lstStyle/>
          <a:p>
            <a:pPr marL="0" indent="0">
              <a:buNone/>
            </a:pPr>
            <a:endParaRPr lang="en-US" sz="2000" dirty="0" smtClean="0"/>
          </a:p>
          <a:p>
            <a:pPr marL="0" indent="0">
              <a:buNone/>
            </a:pPr>
            <a:r>
              <a:rPr lang="en-US" sz="2000" dirty="0" smtClean="0"/>
              <a:t>Consider </a:t>
            </a:r>
            <a:r>
              <a:rPr lang="en-US" sz="2000" dirty="0"/>
              <a:t>an information request about </a:t>
            </a:r>
            <a:r>
              <a:rPr lang="en-US" sz="2000" dirty="0">
                <a:solidFill>
                  <a:schemeClr val="accent1">
                    <a:lumMod val="75000"/>
                  </a:schemeClr>
                </a:solidFill>
              </a:rPr>
              <a:t>“the life of the scientist Max Planck” </a:t>
            </a:r>
            <a:r>
              <a:rPr lang="en-US" sz="2000" dirty="0"/>
              <a:t>to be evaluated over an XML-based digital library, perhaps an extended form of </a:t>
            </a:r>
            <a:r>
              <a:rPr lang="en-US" sz="2000" dirty="0" smtClean="0"/>
              <a:t>Wikipedia.</a:t>
            </a:r>
          </a:p>
          <a:p>
            <a:r>
              <a:rPr lang="en-US" sz="2000" dirty="0" smtClean="0"/>
              <a:t>A </a:t>
            </a:r>
            <a:r>
              <a:rPr lang="en-US" sz="2000" dirty="0"/>
              <a:t>simple approach would be to formulate a keyword query like</a:t>
            </a:r>
            <a:r>
              <a:rPr lang="en-US" sz="2000" b="1" dirty="0"/>
              <a:t> “life scientist Max </a:t>
            </a:r>
            <a:r>
              <a:rPr lang="en-US" sz="2000" b="1" dirty="0" smtClean="0"/>
              <a:t>Planck”</a:t>
            </a:r>
            <a:r>
              <a:rPr lang="en-US" sz="2000" dirty="0" smtClean="0"/>
              <a:t>.</a:t>
            </a:r>
            <a:endParaRPr lang="en-US" sz="2000" b="1" dirty="0"/>
          </a:p>
          <a:p>
            <a:r>
              <a:rPr lang="en-US" sz="2000" dirty="0" smtClean="0"/>
              <a:t>Unfortunately</a:t>
            </a:r>
            <a:r>
              <a:rPr lang="en-US" sz="2000" dirty="0"/>
              <a:t>, the results would be dominated by information about the </a:t>
            </a:r>
            <a:r>
              <a:rPr lang="en-US" sz="2000" b="1" dirty="0"/>
              <a:t>Max-Planck Institutes </a:t>
            </a:r>
            <a:r>
              <a:rPr lang="en-US" sz="2000" dirty="0"/>
              <a:t>(approximately 80 in Germany) in the area of life </a:t>
            </a:r>
            <a:r>
              <a:rPr lang="en-US" sz="2000" dirty="0" smtClean="0"/>
              <a:t>sciences.</a:t>
            </a:r>
          </a:p>
          <a:p>
            <a:r>
              <a:rPr lang="en-US" sz="2000" b="1" dirty="0" smtClean="0"/>
              <a:t>Structured </a:t>
            </a:r>
            <a:r>
              <a:rPr lang="en-US" sz="2000" b="1" dirty="0"/>
              <a:t>query languages </a:t>
            </a:r>
            <a:r>
              <a:rPr lang="en-US" sz="2000" dirty="0" smtClean="0"/>
              <a:t>(e.g. SQL) </a:t>
            </a:r>
            <a:r>
              <a:rPr lang="en-US" sz="2000" dirty="0"/>
              <a:t>allow professional users to specify more precisely what they are interested in, possibly in the form of attribute name-value conditions (such as </a:t>
            </a:r>
            <a:r>
              <a:rPr lang="en-US" sz="2000" b="1" dirty="0"/>
              <a:t>Name = “Max Planck”</a:t>
            </a:r>
            <a:r>
              <a:rPr lang="en-US" sz="2000" dirty="0"/>
              <a:t>)</a:t>
            </a:r>
            <a:r>
              <a:rPr lang="en-US" sz="2000" b="1" dirty="0"/>
              <a:t> </a:t>
            </a:r>
            <a:r>
              <a:rPr lang="en-US" sz="2000" dirty="0"/>
              <a:t>and XML structure-and-content </a:t>
            </a:r>
            <a:r>
              <a:rPr lang="en-US" sz="2000" dirty="0" smtClean="0"/>
              <a:t>conditions. </a:t>
            </a:r>
            <a:endParaRPr lang="en-US" sz="2000"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12</a:t>
            </a:fld>
            <a:endParaRPr lang="en-US" dirty="0"/>
          </a:p>
        </p:txBody>
      </p:sp>
    </p:spTree>
    <p:extLst>
      <p:ext uri="{BB962C8B-B14F-4D97-AF65-F5344CB8AC3E}">
        <p14:creationId xmlns:p14="http://schemas.microsoft.com/office/powerpoint/2010/main" val="440915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a:t>
            </a:r>
            <a:r>
              <a:rPr lang="en-US" dirty="0"/>
              <a:t>DB &amp; IR Technology</a:t>
            </a:r>
          </a:p>
        </p:txBody>
      </p:sp>
      <p:sp>
        <p:nvSpPr>
          <p:cNvPr id="3" name="Content Placeholder 2"/>
          <p:cNvSpPr>
            <a:spLocks noGrp="1"/>
          </p:cNvSpPr>
          <p:nvPr>
            <p:ph idx="1"/>
          </p:nvPr>
        </p:nvSpPr>
        <p:spPr>
          <a:xfrm>
            <a:off x="838200" y="1825625"/>
            <a:ext cx="7150768" cy="4351338"/>
          </a:xfrm>
        </p:spPr>
        <p:txBody>
          <a:bodyPr>
            <a:noAutofit/>
          </a:bodyPr>
          <a:lstStyle/>
          <a:p>
            <a:pPr marL="0" indent="0">
              <a:buNone/>
            </a:pPr>
            <a:r>
              <a:rPr lang="en-US" sz="2400" dirty="0" smtClean="0"/>
              <a:t>The initially </a:t>
            </a:r>
            <a:r>
              <a:rPr lang="en-US" sz="2400" dirty="0"/>
              <a:t>pure quadrants for DB and IR systems have been substantially </a:t>
            </a:r>
            <a:r>
              <a:rPr lang="en-US" sz="2400" b="1" dirty="0"/>
              <a:t>enhanced</a:t>
            </a:r>
            <a:r>
              <a:rPr lang="en-US" sz="2400" dirty="0"/>
              <a:t> by new </a:t>
            </a:r>
            <a:r>
              <a:rPr lang="en-US" sz="2400" dirty="0" smtClean="0"/>
              <a:t>methods for:</a:t>
            </a:r>
          </a:p>
          <a:p>
            <a:pPr lvl="1"/>
            <a:r>
              <a:rPr lang="en-US" sz="2000" dirty="0" smtClean="0"/>
              <a:t>Digital libraries</a:t>
            </a:r>
          </a:p>
          <a:p>
            <a:pPr lvl="1"/>
            <a:r>
              <a:rPr lang="en-US" sz="2000" dirty="0" smtClean="0"/>
              <a:t>Enterprise </a:t>
            </a:r>
            <a:r>
              <a:rPr lang="en-US" sz="2000" dirty="0"/>
              <a:t>search and </a:t>
            </a:r>
            <a:r>
              <a:rPr lang="en-US" sz="2000" dirty="0" smtClean="0"/>
              <a:t>analytics</a:t>
            </a:r>
          </a:p>
          <a:p>
            <a:pPr lvl="1"/>
            <a:r>
              <a:rPr lang="en-US" sz="2000" dirty="0" smtClean="0"/>
              <a:t>Text </a:t>
            </a:r>
            <a:r>
              <a:rPr lang="en-US" sz="2000" dirty="0"/>
              <a:t>extensions for database </a:t>
            </a:r>
            <a:r>
              <a:rPr lang="en-US" sz="2000" dirty="0" smtClean="0"/>
              <a:t>engines</a:t>
            </a:r>
          </a:p>
          <a:p>
            <a:pPr lvl="1"/>
            <a:r>
              <a:rPr lang="en-US" sz="2000" dirty="0" smtClean="0"/>
              <a:t>Ranking </a:t>
            </a:r>
            <a:r>
              <a:rPr lang="en-US" sz="2000" dirty="0"/>
              <a:t>capabilities for SQL and XQuery</a:t>
            </a:r>
            <a:r>
              <a:rPr lang="en-US" sz="2000" dirty="0" smtClean="0"/>
              <a:t>.</a:t>
            </a:r>
          </a:p>
          <a:p>
            <a:pPr marL="0" indent="0">
              <a:buNone/>
            </a:pPr>
            <a:endParaRPr lang="en-US" sz="2400" dirty="0" smtClean="0"/>
          </a:p>
          <a:p>
            <a:pPr marL="0" indent="0">
              <a:buNone/>
            </a:pPr>
            <a:r>
              <a:rPr lang="en-US" sz="2400" dirty="0" smtClean="0"/>
              <a:t>The </a:t>
            </a:r>
            <a:r>
              <a:rPr lang="en-US" sz="2400" dirty="0"/>
              <a:t>“Future” part of Figure 1 envisions </a:t>
            </a:r>
            <a:r>
              <a:rPr lang="en-US" sz="2400" dirty="0" smtClean="0"/>
              <a:t>a full integration between DB and IR systems.</a:t>
            </a:r>
          </a:p>
        </p:txBody>
      </p:sp>
      <p:pic>
        <p:nvPicPr>
          <p:cNvPr id="4" name="Picture 3"/>
          <p:cNvPicPr>
            <a:picLocks noChangeAspect="1"/>
          </p:cNvPicPr>
          <p:nvPr/>
        </p:nvPicPr>
        <p:blipFill rotWithShape="1">
          <a:blip r:embed="rId3"/>
          <a:srcRect l="69707" t="16118" r="2357" b="23523"/>
          <a:stretch/>
        </p:blipFill>
        <p:spPr>
          <a:xfrm>
            <a:off x="8165432" y="2294021"/>
            <a:ext cx="3433011" cy="3064042"/>
          </a:xfrm>
          <a:prstGeom prst="rect">
            <a:avLst/>
          </a:prstGeom>
        </p:spPr>
      </p:pic>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13</a:t>
            </a:fld>
            <a:endParaRPr lang="en-US" dirty="0"/>
          </a:p>
        </p:txBody>
      </p:sp>
    </p:spTree>
    <p:extLst>
      <p:ext uri="{BB962C8B-B14F-4D97-AF65-F5344CB8AC3E}">
        <p14:creationId xmlns:p14="http://schemas.microsoft.com/office/powerpoint/2010/main" val="852651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Health </a:t>
            </a:r>
            <a:r>
              <a:rPr lang="en-US" dirty="0"/>
              <a:t>Care Scenario with DB/IR </a:t>
            </a:r>
            <a:r>
              <a:rPr lang="en-US" dirty="0" smtClean="0"/>
              <a:t>integration (1)</a:t>
            </a:r>
            <a:endParaRPr lang="en-US" dirty="0"/>
          </a:p>
        </p:txBody>
      </p:sp>
      <p:sp>
        <p:nvSpPr>
          <p:cNvPr id="3" name="Content Placeholder 2"/>
          <p:cNvSpPr>
            <a:spLocks noGrp="1"/>
          </p:cNvSpPr>
          <p:nvPr>
            <p:ph idx="1"/>
          </p:nvPr>
        </p:nvSpPr>
        <p:spPr>
          <a:xfrm>
            <a:off x="838200" y="1988185"/>
            <a:ext cx="10988040" cy="4351338"/>
          </a:xfrm>
        </p:spPr>
        <p:txBody>
          <a:bodyPr>
            <a:normAutofit/>
          </a:bodyPr>
          <a:lstStyle/>
          <a:p>
            <a:pPr marL="0" indent="0">
              <a:buNone/>
            </a:pPr>
            <a:r>
              <a:rPr lang="en-US" sz="2400" b="1" dirty="0" smtClean="0"/>
              <a:t>Relational Tables - Schemas</a:t>
            </a:r>
            <a:r>
              <a:rPr lang="en-US" sz="2400" b="1" dirty="0" smtClean="0"/>
              <a:t>:</a:t>
            </a:r>
            <a:endParaRPr lang="en-US" sz="2400" b="1" dirty="0" smtClean="0"/>
          </a:p>
          <a:p>
            <a:pPr lvl="1"/>
            <a:r>
              <a:rPr lang="en-US" sz="2000" b="1" dirty="0" smtClean="0"/>
              <a:t>Disease</a:t>
            </a:r>
            <a:r>
              <a:rPr lang="en-US" sz="2000" dirty="0" smtClean="0"/>
              <a:t> </a:t>
            </a:r>
            <a:r>
              <a:rPr lang="en-US" sz="2000" dirty="0"/>
              <a:t>(</a:t>
            </a:r>
            <a:r>
              <a:rPr lang="en-US" sz="2000" u="sng" dirty="0" err="1"/>
              <a:t>DId</a:t>
            </a:r>
            <a:r>
              <a:rPr lang="en-US" sz="2000" u="sng" dirty="0"/>
              <a:t> </a:t>
            </a:r>
            <a:r>
              <a:rPr lang="en-US" sz="2000" u="sng" dirty="0" err="1"/>
              <a:t>int</a:t>
            </a:r>
            <a:r>
              <a:rPr lang="en-US" sz="2000" dirty="0"/>
              <a:t>; Name char[50]; </a:t>
            </a:r>
            <a:r>
              <a:rPr lang="en-US" sz="2000" dirty="0" smtClean="0"/>
              <a:t>Category </a:t>
            </a:r>
            <a:r>
              <a:rPr lang="en-US" sz="2000" dirty="0" err="1" smtClean="0"/>
              <a:t>int</a:t>
            </a:r>
            <a:r>
              <a:rPr lang="en-US" sz="2000" dirty="0"/>
              <a:t>; Pathogen char[50]; … </a:t>
            </a:r>
            <a:r>
              <a:rPr lang="en-US" sz="2000" dirty="0" smtClean="0"/>
              <a:t>)</a:t>
            </a:r>
            <a:endParaRPr lang="en-US" sz="2000" dirty="0"/>
          </a:p>
          <a:p>
            <a:pPr lvl="1"/>
            <a:r>
              <a:rPr lang="en-US" sz="2000" b="1" dirty="0"/>
              <a:t>Patient</a:t>
            </a:r>
            <a:r>
              <a:rPr lang="en-US" sz="2000" dirty="0"/>
              <a:t> (</a:t>
            </a:r>
            <a:r>
              <a:rPr lang="en-US" sz="2000" u="sng" dirty="0" err="1"/>
              <a:t>PId</a:t>
            </a:r>
            <a:r>
              <a:rPr lang="en-US" sz="2000" u="sng" dirty="0"/>
              <a:t> </a:t>
            </a:r>
            <a:r>
              <a:rPr lang="en-US" sz="2000" u="sng" dirty="0" err="1"/>
              <a:t>int</a:t>
            </a:r>
            <a:r>
              <a:rPr lang="en-US" sz="2000" u="sng" dirty="0"/>
              <a:t>; </a:t>
            </a:r>
            <a:r>
              <a:rPr lang="en-US" sz="2000" dirty="0"/>
              <a:t>… ; Age </a:t>
            </a:r>
            <a:r>
              <a:rPr lang="en-US" sz="2000" dirty="0" err="1"/>
              <a:t>int</a:t>
            </a:r>
            <a:r>
              <a:rPr lang="en-US" sz="2000" dirty="0"/>
              <a:t>; </a:t>
            </a:r>
            <a:r>
              <a:rPr lang="en-US" sz="2000" dirty="0" smtClean="0"/>
              <a:t>Treated-</a:t>
            </a:r>
            <a:r>
              <a:rPr lang="en-US" sz="2000" dirty="0" err="1" smtClean="0"/>
              <a:t>DId</a:t>
            </a:r>
            <a:r>
              <a:rPr lang="en-US" sz="2000" dirty="0" smtClean="0"/>
              <a:t> </a:t>
            </a:r>
            <a:r>
              <a:rPr lang="en-US" sz="2000" dirty="0" err="1"/>
              <a:t>int</a:t>
            </a:r>
            <a:r>
              <a:rPr lang="en-US" sz="2000" dirty="0"/>
              <a:t>; </a:t>
            </a:r>
            <a:r>
              <a:rPr lang="en-US" sz="2000" dirty="0" err="1"/>
              <a:t>ResponsibleHId</a:t>
            </a:r>
            <a:r>
              <a:rPr lang="en-US" sz="2000" dirty="0"/>
              <a:t> </a:t>
            </a:r>
            <a:r>
              <a:rPr lang="en-US" sz="2000" dirty="0" err="1"/>
              <a:t>int</a:t>
            </a:r>
            <a:r>
              <a:rPr lang="en-US" sz="2000" dirty="0"/>
              <a:t>; </a:t>
            </a:r>
            <a:r>
              <a:rPr lang="en-US" sz="2000" dirty="0" smtClean="0"/>
              <a:t>Timestamp date</a:t>
            </a:r>
            <a:r>
              <a:rPr lang="en-US" sz="2000" dirty="0"/>
              <a:t>; Report </a:t>
            </a:r>
            <a:r>
              <a:rPr lang="en-US" sz="2000" dirty="0" err="1"/>
              <a:t>longtext</a:t>
            </a:r>
            <a:r>
              <a:rPr lang="en-US" sz="2000" dirty="0"/>
              <a:t>; … </a:t>
            </a:r>
            <a:r>
              <a:rPr lang="en-US" sz="2000" dirty="0" smtClean="0"/>
              <a:t>)</a:t>
            </a:r>
            <a:endParaRPr lang="en-US" sz="2000" dirty="0" smtClean="0"/>
          </a:p>
          <a:p>
            <a:pPr lvl="1"/>
            <a:r>
              <a:rPr lang="en-US" sz="2000" b="1" dirty="0" smtClean="0"/>
              <a:t>Hospital</a:t>
            </a:r>
            <a:r>
              <a:rPr lang="en-US" sz="2000" dirty="0" smtClean="0"/>
              <a:t> </a:t>
            </a:r>
            <a:r>
              <a:rPr lang="en-US" sz="2000" dirty="0"/>
              <a:t>(</a:t>
            </a:r>
            <a:r>
              <a:rPr lang="en-US" sz="2000" u="sng" dirty="0" err="1"/>
              <a:t>HId</a:t>
            </a:r>
            <a:r>
              <a:rPr lang="en-US" sz="2000" u="sng" dirty="0"/>
              <a:t> </a:t>
            </a:r>
            <a:r>
              <a:rPr lang="en-US" sz="2000" u="sng" dirty="0" err="1"/>
              <a:t>int</a:t>
            </a:r>
            <a:r>
              <a:rPr lang="en-US" sz="2000" dirty="0"/>
              <a:t>; Address char[200</a:t>
            </a:r>
            <a:r>
              <a:rPr lang="en-US" sz="2000" dirty="0" smtClean="0"/>
              <a:t>];… </a:t>
            </a:r>
            <a:r>
              <a:rPr lang="en-US" sz="2000" dirty="0" smtClean="0"/>
              <a:t>)</a:t>
            </a:r>
            <a:endParaRPr lang="en-US" sz="2000" dirty="0"/>
          </a:p>
          <a:p>
            <a:r>
              <a:rPr lang="en-US" sz="2400" b="1" dirty="0"/>
              <a:t>Foreign-key</a:t>
            </a:r>
            <a:r>
              <a:rPr lang="en-US" sz="2400" dirty="0"/>
              <a:t> references between relations (e.g. a patient record referring to a disease identifier), is suitable for </a:t>
            </a:r>
            <a:r>
              <a:rPr lang="en-US" sz="2400" b="1" dirty="0"/>
              <a:t>structured </a:t>
            </a:r>
            <a:r>
              <a:rPr lang="en-US" sz="2400" b="1" dirty="0" smtClean="0"/>
              <a:t>queries (DB)</a:t>
            </a:r>
            <a:r>
              <a:rPr lang="en-US" sz="2400" dirty="0" smtClean="0"/>
              <a:t>.</a:t>
            </a:r>
            <a:endParaRPr lang="en-US" sz="2400" dirty="0"/>
          </a:p>
          <a:p>
            <a:r>
              <a:rPr lang="en-US" sz="2400" b="1" dirty="0"/>
              <a:t>Long text fields</a:t>
            </a:r>
            <a:r>
              <a:rPr lang="en-US" sz="2400" dirty="0"/>
              <a:t>, often containing valuable </a:t>
            </a:r>
            <a:r>
              <a:rPr lang="en-US" sz="2400" b="1" dirty="0" smtClean="0">
                <a:solidFill>
                  <a:srgbClr val="C00000"/>
                </a:solidFill>
              </a:rPr>
              <a:t>hidden</a:t>
            </a:r>
            <a:r>
              <a:rPr lang="en-US" sz="2400" dirty="0" smtClean="0">
                <a:solidFill>
                  <a:srgbClr val="C00000"/>
                </a:solidFill>
              </a:rPr>
              <a:t> </a:t>
            </a:r>
            <a:r>
              <a:rPr lang="en-US" sz="2400" dirty="0" smtClean="0"/>
              <a:t>information</a:t>
            </a:r>
            <a:r>
              <a:rPr lang="en-US" sz="2400" dirty="0"/>
              <a:t>, are amenable to only keyword and text-similarity </a:t>
            </a:r>
            <a:r>
              <a:rPr lang="en-US" sz="2400" dirty="0" smtClean="0"/>
              <a:t>search </a:t>
            </a:r>
            <a:r>
              <a:rPr lang="en-US" sz="2400" b="1" dirty="0" smtClean="0"/>
              <a:t>(IR).</a:t>
            </a:r>
            <a:endParaRPr lang="en-US" sz="2400" b="1" dirty="0"/>
          </a:p>
          <a:p>
            <a:r>
              <a:rPr lang="en-US" sz="2400" dirty="0"/>
              <a:t>Some of the attributes (e.g. Category) may refer to external taxonomies and ontologies (e.g. Unified Medical Language System</a:t>
            </a:r>
            <a:r>
              <a:rPr lang="en-US" sz="2400" dirty="0" smtClean="0"/>
              <a:t>).</a:t>
            </a:r>
            <a:endParaRPr lang="en-US" sz="2400"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14</a:t>
            </a:fld>
            <a:endParaRPr lang="en-US" dirty="0"/>
          </a:p>
        </p:txBody>
      </p:sp>
    </p:spTree>
    <p:extLst>
      <p:ext uri="{BB962C8B-B14F-4D97-AF65-F5344CB8AC3E}">
        <p14:creationId xmlns:p14="http://schemas.microsoft.com/office/powerpoint/2010/main" val="2964500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355"/>
          </a:xfrm>
        </p:spPr>
        <p:txBody>
          <a:bodyPr>
            <a:normAutofit/>
          </a:bodyPr>
          <a:lstStyle/>
          <a:p>
            <a:r>
              <a:rPr lang="en-US" sz="3200" dirty="0"/>
              <a:t>Health Care Scenario with DB/IR integration </a:t>
            </a:r>
            <a:r>
              <a:rPr lang="en-US" sz="3200" dirty="0" smtClean="0"/>
              <a:t>(2)</a:t>
            </a:r>
            <a:endParaRPr lang="en-US" sz="3200" dirty="0"/>
          </a:p>
        </p:txBody>
      </p:sp>
      <p:sp>
        <p:nvSpPr>
          <p:cNvPr id="3" name="Content Placeholder 2"/>
          <p:cNvSpPr>
            <a:spLocks noGrp="1"/>
          </p:cNvSpPr>
          <p:nvPr>
            <p:ph idx="1"/>
          </p:nvPr>
        </p:nvSpPr>
        <p:spPr>
          <a:xfrm>
            <a:off x="838200" y="1046480"/>
            <a:ext cx="10515600" cy="1814512"/>
          </a:xfrm>
          <a:solidFill>
            <a:schemeClr val="bg1">
              <a:lumMod val="95000"/>
            </a:schemeClr>
          </a:solidFill>
          <a:effectLst>
            <a:outerShdw blurRad="50800" dist="38100" dir="2700000" algn="tl" rotWithShape="0">
              <a:prstClr val="black">
                <a:alpha val="40000"/>
              </a:prstClr>
            </a:outerShdw>
          </a:effectLst>
        </p:spPr>
        <p:txBody>
          <a:bodyPr/>
          <a:lstStyle/>
          <a:p>
            <a:pPr marL="0" indent="0">
              <a:buNone/>
            </a:pPr>
            <a:r>
              <a:rPr lang="en-US" b="1" dirty="0" smtClean="0"/>
              <a:t>Query</a:t>
            </a:r>
            <a:endParaRPr lang="en-US" dirty="0"/>
          </a:p>
          <a:p>
            <a:pPr marL="0" indent="0">
              <a:buNone/>
            </a:pPr>
            <a:r>
              <a:rPr lang="en-US" i="1" dirty="0"/>
              <a:t>“Find young </a:t>
            </a:r>
            <a:r>
              <a:rPr lang="en-US" i="1" dirty="0" smtClean="0"/>
              <a:t>patients in </a:t>
            </a:r>
            <a:r>
              <a:rPr lang="en-US" i="1" dirty="0"/>
              <a:t>central Europe who have been </a:t>
            </a:r>
            <a:r>
              <a:rPr lang="en-US" i="1" dirty="0" smtClean="0"/>
              <a:t>reported, in </a:t>
            </a:r>
            <a:r>
              <a:rPr lang="en-US" i="1" dirty="0"/>
              <a:t>the past two weeks, to </a:t>
            </a:r>
            <a:r>
              <a:rPr lang="en-US" i="1" dirty="0" smtClean="0"/>
              <a:t>have symptoms </a:t>
            </a:r>
            <a:r>
              <a:rPr lang="en-US" i="1" dirty="0"/>
              <a:t>of tropical virus </a:t>
            </a:r>
            <a:r>
              <a:rPr lang="en-US" i="1" dirty="0" smtClean="0"/>
              <a:t>diseases and </a:t>
            </a:r>
            <a:r>
              <a:rPr lang="en-US" i="1" dirty="0"/>
              <a:t>an indication of anomalies”</a:t>
            </a:r>
            <a:endParaRPr lang="en-US" i="1" dirty="0" smtClean="0"/>
          </a:p>
        </p:txBody>
      </p:sp>
      <p:sp>
        <p:nvSpPr>
          <p:cNvPr id="4" name="Content Placeholder 2"/>
          <p:cNvSpPr txBox="1">
            <a:spLocks/>
          </p:cNvSpPr>
          <p:nvPr/>
        </p:nvSpPr>
        <p:spPr>
          <a:xfrm>
            <a:off x="838200" y="3024505"/>
            <a:ext cx="10744200" cy="3366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Computing relevant answers requires evaluating </a:t>
            </a:r>
            <a:r>
              <a:rPr lang="en-US" sz="2400" b="1" dirty="0" smtClean="0"/>
              <a:t>structured predicates</a:t>
            </a:r>
            <a:r>
              <a:rPr lang="en-US" sz="2400" dirty="0" smtClean="0"/>
              <a:t> (DB):</a:t>
            </a:r>
          </a:p>
          <a:p>
            <a:pPr lvl="1"/>
            <a:r>
              <a:rPr lang="en-US" sz="2000" dirty="0" smtClean="0"/>
              <a:t>Range conditions on Age</a:t>
            </a:r>
          </a:p>
          <a:p>
            <a:pPr lvl="1"/>
            <a:r>
              <a:rPr lang="en-US" sz="2000" dirty="0" smtClean="0"/>
              <a:t>Joins with additional ontology tables</a:t>
            </a:r>
          </a:p>
          <a:p>
            <a:pPr marL="0" indent="0">
              <a:buFont typeface="Arial" panose="020B0604020202020204" pitchFamily="34" charset="0"/>
              <a:buNone/>
            </a:pPr>
            <a:r>
              <a:rPr lang="en-US" sz="2400" dirty="0" smtClean="0"/>
              <a:t>This computation also involves </a:t>
            </a:r>
            <a:r>
              <a:rPr lang="en-US" sz="2400" b="1" dirty="0" smtClean="0"/>
              <a:t>fuzzy predicates </a:t>
            </a:r>
            <a:r>
              <a:rPr lang="en-US" sz="2400" dirty="0" smtClean="0"/>
              <a:t>and some inherent vagueness.</a:t>
            </a:r>
          </a:p>
          <a:p>
            <a:pPr lvl="1">
              <a:buFont typeface="Symbol" panose="05050102010706020507" pitchFamily="18" charset="2"/>
              <a:buChar char="Þ"/>
            </a:pPr>
            <a:r>
              <a:rPr lang="en-US" sz="2000" dirty="0" smtClean="0"/>
              <a:t> Results must be ranked (IR)</a:t>
            </a:r>
          </a:p>
          <a:p>
            <a:pPr marL="0" indent="0">
              <a:buFont typeface="Arial" panose="020B0604020202020204" pitchFamily="34" charset="0"/>
              <a:buNone/>
            </a:pPr>
            <a:r>
              <a:rPr lang="en-US" sz="2400" b="1" dirty="0" smtClean="0"/>
              <a:t>Structured and unstructured search conditions are combined in a single query, and the query results must be ranked.</a:t>
            </a:r>
            <a:endParaRPr lang="en-US" sz="2400" b="1" dirty="0" smtClean="0"/>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15</a:t>
            </a:fld>
            <a:endParaRPr lang="en-US" dirty="0"/>
          </a:p>
        </p:txBody>
      </p:sp>
    </p:spTree>
    <p:extLst>
      <p:ext uri="{BB962C8B-B14F-4D97-AF65-F5344CB8AC3E}">
        <p14:creationId xmlns:p14="http://schemas.microsoft.com/office/powerpoint/2010/main" val="53860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Motivations to bring IR and DB concepts </a:t>
            </a:r>
            <a:r>
              <a:rPr lang="en-US" dirty="0" smtClean="0"/>
              <a:t>together</a:t>
            </a:r>
            <a:endParaRPr lang="en-US" dirty="0"/>
          </a:p>
        </p:txBody>
      </p:sp>
      <p:sp>
        <p:nvSpPr>
          <p:cNvPr id="3" name="Text Placeholder 2"/>
          <p:cNvSpPr>
            <a:spLocks noGrp="1"/>
          </p:cNvSpPr>
          <p:nvPr>
            <p:ph type="body" idx="1"/>
          </p:nvPr>
        </p:nvSpPr>
        <p:spPr/>
        <p:txBody>
          <a:bodyPr/>
          <a:lstStyle/>
          <a:p>
            <a:r>
              <a:rPr lang="en-US" dirty="0"/>
              <a:t> DB and IR concepts and methods a developer would find </a:t>
            </a:r>
            <a:r>
              <a:rPr lang="en-US" dirty="0" smtClean="0"/>
              <a:t>useful</a:t>
            </a: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16</a:t>
            </a:fld>
            <a:endParaRPr lang="en-US" dirty="0"/>
          </a:p>
        </p:txBody>
      </p:sp>
    </p:spTree>
    <p:extLst>
      <p:ext uri="{BB962C8B-B14F-4D97-AF65-F5344CB8AC3E}">
        <p14:creationId xmlns:p14="http://schemas.microsoft.com/office/powerpoint/2010/main" val="578800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8680" cy="467995"/>
          </a:xfrm>
        </p:spPr>
        <p:txBody>
          <a:bodyPr>
            <a:noAutofit/>
          </a:bodyPr>
          <a:lstStyle/>
          <a:p>
            <a:r>
              <a:rPr lang="en-US" sz="3600" dirty="0"/>
              <a:t>Motivations to bring IR and DB concepts </a:t>
            </a:r>
            <a:r>
              <a:rPr lang="en-US" sz="3600" dirty="0" smtClean="0"/>
              <a:t>together (1)</a:t>
            </a:r>
            <a:endParaRPr lang="en-US" sz="3600" dirty="0"/>
          </a:p>
        </p:txBody>
      </p:sp>
      <p:sp>
        <p:nvSpPr>
          <p:cNvPr id="3" name="Content Placeholder 2"/>
          <p:cNvSpPr>
            <a:spLocks noGrp="1"/>
          </p:cNvSpPr>
          <p:nvPr>
            <p:ph idx="1"/>
          </p:nvPr>
        </p:nvSpPr>
        <p:spPr>
          <a:xfrm>
            <a:off x="838200" y="1026160"/>
            <a:ext cx="10515600" cy="5486400"/>
          </a:xfrm>
        </p:spPr>
        <p:txBody>
          <a:bodyPr>
            <a:normAutofit/>
          </a:bodyPr>
          <a:lstStyle/>
          <a:p>
            <a:pPr marL="0" indent="0">
              <a:buNone/>
            </a:pPr>
            <a:r>
              <a:rPr lang="en-US" b="1" dirty="0"/>
              <a:t>Approximate matching and record </a:t>
            </a:r>
            <a:r>
              <a:rPr lang="en-US" b="1" dirty="0" smtClean="0"/>
              <a:t>linkage </a:t>
            </a:r>
            <a:endParaRPr lang="en-US" b="1" dirty="0" smtClean="0"/>
          </a:p>
          <a:p>
            <a:pPr lvl="1"/>
            <a:r>
              <a:rPr lang="en-US" dirty="0" smtClean="0"/>
              <a:t>Adding </a:t>
            </a:r>
            <a:r>
              <a:rPr lang="en-US" dirty="0" smtClean="0"/>
              <a:t>text-matching functionality to DB systems</a:t>
            </a:r>
          </a:p>
          <a:p>
            <a:pPr lvl="2"/>
            <a:r>
              <a:rPr lang="en-US" dirty="0" smtClean="0"/>
              <a:t>Spelling variants</a:t>
            </a:r>
            <a:endParaRPr lang="en-US" dirty="0"/>
          </a:p>
          <a:p>
            <a:pPr lvl="2"/>
            <a:r>
              <a:rPr lang="en-US" dirty="0" smtClean="0"/>
              <a:t>Record linkage/matching </a:t>
            </a:r>
            <a:r>
              <a:rPr lang="en-US" dirty="0" smtClean="0"/>
              <a:t>entities</a:t>
            </a:r>
            <a:endParaRPr lang="en-US" dirty="0"/>
          </a:p>
          <a:p>
            <a:pPr lvl="1"/>
            <a:r>
              <a:rPr lang="en-US" b="1" dirty="0" smtClean="0"/>
              <a:t>Example: </a:t>
            </a:r>
            <a:r>
              <a:rPr lang="en-US" i="1" dirty="0" smtClean="0"/>
              <a:t>The </a:t>
            </a:r>
            <a:r>
              <a:rPr lang="en-US" i="1" dirty="0"/>
              <a:t>strings “William J. </a:t>
            </a:r>
            <a:r>
              <a:rPr lang="en-US" i="1" dirty="0" smtClean="0"/>
              <a:t>Clinton” and </a:t>
            </a:r>
            <a:r>
              <a:rPr lang="en-US" i="1" dirty="0"/>
              <a:t>“Bill Clinton” likely </a:t>
            </a:r>
            <a:r>
              <a:rPr lang="en-US" i="1" dirty="0" smtClean="0"/>
              <a:t>denote the </a:t>
            </a:r>
            <a:r>
              <a:rPr lang="en-US" i="1" dirty="0"/>
              <a:t>same </a:t>
            </a:r>
            <a:r>
              <a:rPr lang="en-US" i="1" dirty="0" smtClean="0"/>
              <a:t>person</a:t>
            </a:r>
            <a:r>
              <a:rPr lang="en-US" i="1" dirty="0" smtClean="0"/>
              <a:t>.</a:t>
            </a:r>
            <a:endParaRPr lang="en-US" dirty="0"/>
          </a:p>
          <a:p>
            <a:pPr lvl="1"/>
            <a:r>
              <a:rPr lang="en-US" dirty="0" smtClean="0"/>
              <a:t>Approximate </a:t>
            </a:r>
            <a:r>
              <a:rPr lang="en-US" dirty="0"/>
              <a:t>matching by </a:t>
            </a:r>
            <a:r>
              <a:rPr lang="en-US" dirty="0" smtClean="0"/>
              <a:t>similarity measures </a:t>
            </a:r>
            <a:r>
              <a:rPr lang="en-US" dirty="0"/>
              <a:t>requires IR-style ranking</a:t>
            </a:r>
            <a:r>
              <a:rPr lang="en-US" dirty="0" smtClean="0"/>
              <a:t>.</a:t>
            </a:r>
          </a:p>
          <a:p>
            <a:pPr marL="0" indent="0">
              <a:buNone/>
            </a:pPr>
            <a:endParaRPr lang="en-US" b="1" dirty="0" smtClean="0"/>
          </a:p>
          <a:p>
            <a:pPr marL="0" indent="0">
              <a:buNone/>
            </a:pPr>
            <a:r>
              <a:rPr lang="en-US" b="1" dirty="0" smtClean="0"/>
              <a:t>Too-many-answers ranking</a:t>
            </a:r>
            <a:endParaRPr lang="en-US" b="1" dirty="0"/>
          </a:p>
          <a:p>
            <a:pPr lvl="1"/>
            <a:r>
              <a:rPr lang="en-US" b="1" dirty="0"/>
              <a:t>Problematic Solution: </a:t>
            </a:r>
            <a:r>
              <a:rPr lang="en-US" dirty="0"/>
              <a:t>Narrowing the query conditions.</a:t>
            </a:r>
          </a:p>
          <a:p>
            <a:pPr lvl="2"/>
            <a:r>
              <a:rPr lang="en-US" dirty="0"/>
              <a:t>May produce too few or no </a:t>
            </a:r>
            <a:r>
              <a:rPr lang="en-US" dirty="0" smtClean="0"/>
              <a:t>results</a:t>
            </a:r>
            <a:endParaRPr lang="en-US" dirty="0"/>
          </a:p>
          <a:p>
            <a:pPr lvl="1"/>
            <a:r>
              <a:rPr lang="en-US" b="1" dirty="0"/>
              <a:t>IR-style Solution: </a:t>
            </a:r>
            <a:r>
              <a:rPr lang="en-US" dirty="0"/>
              <a:t>Ranking based on data, workload statistics and user profiles.</a:t>
            </a:r>
            <a:endParaRPr lang="en-US" b="1" dirty="0"/>
          </a:p>
          <a:p>
            <a:pPr marL="0" indent="0">
              <a:buNone/>
            </a:pPr>
            <a:endParaRPr lang="en-US" b="1"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17</a:t>
            </a:fld>
            <a:endParaRPr lang="en-US" dirty="0"/>
          </a:p>
        </p:txBody>
      </p:sp>
    </p:spTree>
    <p:extLst>
      <p:ext uri="{BB962C8B-B14F-4D97-AF65-F5344CB8AC3E}">
        <p14:creationId xmlns:p14="http://schemas.microsoft.com/office/powerpoint/2010/main" val="334423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6800"/>
            <a:ext cx="10515600" cy="5374640"/>
          </a:xfrm>
        </p:spPr>
        <p:txBody>
          <a:bodyPr>
            <a:normAutofit/>
          </a:bodyPr>
          <a:lstStyle/>
          <a:p>
            <a:pPr marL="0" indent="0">
              <a:buNone/>
            </a:pPr>
            <a:r>
              <a:rPr lang="en-US" sz="2000" b="1" dirty="0"/>
              <a:t>Shema relaxation and heterogeneity</a:t>
            </a:r>
            <a:endParaRPr lang="en-US" sz="2000" b="1" dirty="0" smtClean="0"/>
          </a:p>
          <a:p>
            <a:pPr lvl="1"/>
            <a:r>
              <a:rPr lang="en-US" sz="1800" b="1" dirty="0" smtClean="0"/>
              <a:t>Problem</a:t>
            </a:r>
            <a:r>
              <a:rPr lang="en-US" sz="1800" b="1" dirty="0" smtClean="0"/>
              <a:t>: </a:t>
            </a:r>
            <a:r>
              <a:rPr lang="en-US" sz="1800" dirty="0" smtClean="0"/>
              <a:t>Applications access multiple databases with individual schemas. There is no unified global schema (e.g. heterogeneity of XML tags</a:t>
            </a:r>
            <a:r>
              <a:rPr lang="en-US" sz="1800" dirty="0" smtClean="0"/>
              <a:t>)</a:t>
            </a:r>
            <a:endParaRPr lang="en-US" sz="1800" b="1" dirty="0" smtClean="0"/>
          </a:p>
          <a:p>
            <a:pPr lvl="1"/>
            <a:r>
              <a:rPr lang="en-US" sz="1800" b="1" dirty="0" smtClean="0"/>
              <a:t>Solution: </a:t>
            </a:r>
            <a:r>
              <a:rPr lang="en-US" sz="1800" dirty="0" smtClean="0"/>
              <a:t>Queries must be schema-agnostic or at least tolerant to schema relaxation</a:t>
            </a:r>
            <a:r>
              <a:rPr lang="en-US" sz="1800" dirty="0" smtClean="0"/>
              <a:t>.</a:t>
            </a:r>
          </a:p>
          <a:p>
            <a:pPr lvl="1"/>
            <a:endParaRPr lang="en-US" sz="1800" b="1" dirty="0" smtClean="0"/>
          </a:p>
          <a:p>
            <a:pPr marL="0" indent="0">
              <a:buNone/>
            </a:pPr>
            <a:r>
              <a:rPr lang="en-US" sz="2000" b="1" dirty="0"/>
              <a:t>Information extraction and uncertain data</a:t>
            </a:r>
          </a:p>
          <a:p>
            <a:pPr lvl="1"/>
            <a:r>
              <a:rPr lang="en-US" sz="1800" b="1" dirty="0"/>
              <a:t>Extraction</a:t>
            </a:r>
            <a:r>
              <a:rPr lang="en-US" sz="1800" dirty="0"/>
              <a:t> of entities and relationships from natural language sentences</a:t>
            </a:r>
          </a:p>
          <a:p>
            <a:pPr lvl="2"/>
            <a:r>
              <a:rPr lang="en-US" sz="1600" dirty="0"/>
              <a:t>Pattern matching, statistical learning and natural language processing</a:t>
            </a:r>
          </a:p>
          <a:p>
            <a:pPr lvl="2"/>
            <a:r>
              <a:rPr lang="en-US" sz="1600" b="1" dirty="0"/>
              <a:t>Problem: </a:t>
            </a:r>
            <a:r>
              <a:rPr lang="en-US" sz="1600" dirty="0"/>
              <a:t>Large knowledge bases with increased uncertainty.</a:t>
            </a:r>
          </a:p>
          <a:p>
            <a:pPr lvl="2"/>
            <a:r>
              <a:rPr lang="en-US" sz="1600" b="1" dirty="0"/>
              <a:t>Solution: </a:t>
            </a:r>
            <a:r>
              <a:rPr lang="en-US" sz="1600" dirty="0"/>
              <a:t>Ranking extracted facts</a:t>
            </a:r>
            <a:r>
              <a:rPr lang="en-US" sz="1600" dirty="0" smtClean="0"/>
              <a:t>.</a:t>
            </a:r>
          </a:p>
          <a:p>
            <a:pPr lvl="2"/>
            <a:endParaRPr lang="en-US" sz="1600" b="1" dirty="0"/>
          </a:p>
          <a:p>
            <a:pPr marL="0" indent="0">
              <a:buNone/>
            </a:pPr>
            <a:r>
              <a:rPr lang="en-US" sz="2000" b="1" dirty="0"/>
              <a:t>Entity search and </a:t>
            </a:r>
            <a:r>
              <a:rPr lang="en-US" sz="2000" b="1" dirty="0" smtClean="0"/>
              <a:t>ranking</a:t>
            </a:r>
          </a:p>
          <a:p>
            <a:pPr lvl="1"/>
            <a:r>
              <a:rPr lang="en-US" sz="1800" b="1" dirty="0"/>
              <a:t>Recognizing</a:t>
            </a:r>
            <a:r>
              <a:rPr lang="en-US" sz="1800" dirty="0"/>
              <a:t> entities in text sources allows entity-search queries on the web</a:t>
            </a:r>
            <a:r>
              <a:rPr lang="en-US" sz="1800" dirty="0" smtClean="0"/>
              <a:t>.</a:t>
            </a:r>
            <a:endParaRPr lang="en-US" sz="1800" dirty="0"/>
          </a:p>
          <a:p>
            <a:pPr lvl="1"/>
            <a:r>
              <a:rPr lang="en-US" sz="1800" b="1" dirty="0"/>
              <a:t>Extracting</a:t>
            </a:r>
            <a:r>
              <a:rPr lang="en-US" sz="1800" dirty="0"/>
              <a:t> binary relations between entities</a:t>
            </a:r>
          </a:p>
          <a:p>
            <a:pPr lvl="2"/>
            <a:r>
              <a:rPr lang="en-US" sz="1600" b="1" dirty="0"/>
              <a:t>Example: </a:t>
            </a:r>
            <a:r>
              <a:rPr lang="en-US" sz="1600" dirty="0"/>
              <a:t>Place and time attributes, </a:t>
            </a:r>
            <a:r>
              <a:rPr lang="en-US" sz="1600" dirty="0" smtClean="0"/>
              <a:t>could be used as a way towards semantic </a:t>
            </a:r>
            <a:r>
              <a:rPr lang="en-US" sz="1600" dirty="0"/>
              <a:t>IR on digital libraries (such as PubMed), news, and blogs and also aid natural language question answering and searching the </a:t>
            </a:r>
            <a:r>
              <a:rPr lang="en-US" sz="1600" dirty="0" smtClean="0"/>
              <a:t>deep </a:t>
            </a:r>
            <a:r>
              <a:rPr lang="en-US" sz="1600" dirty="0"/>
              <a:t>Web.</a:t>
            </a:r>
          </a:p>
          <a:p>
            <a:pPr marL="0" indent="0">
              <a:buNone/>
            </a:pPr>
            <a:endParaRPr lang="en-US" sz="2400" b="1" dirty="0"/>
          </a:p>
          <a:p>
            <a:endParaRPr lang="en-US" sz="2400" b="1" dirty="0"/>
          </a:p>
        </p:txBody>
      </p:sp>
      <p:sp>
        <p:nvSpPr>
          <p:cNvPr id="4" name="Title 1"/>
          <p:cNvSpPr txBox="1">
            <a:spLocks/>
          </p:cNvSpPr>
          <p:nvPr/>
        </p:nvSpPr>
        <p:spPr>
          <a:xfrm>
            <a:off x="838200" y="365125"/>
            <a:ext cx="10906760" cy="4679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Motivations to bring IR and DB concepts together (2)</a:t>
            </a:r>
            <a:endParaRPr lang="en-US" sz="3600" dirty="0"/>
          </a:p>
        </p:txBody>
      </p:sp>
      <p:sp>
        <p:nvSpPr>
          <p:cNvPr id="6" name="Date Placeholder 5"/>
          <p:cNvSpPr>
            <a:spLocks noGrp="1"/>
          </p:cNvSpPr>
          <p:nvPr>
            <p:ph type="dt" sz="half" idx="10"/>
          </p:nvPr>
        </p:nvSpPr>
        <p:spPr/>
        <p:txBody>
          <a:bodyPr/>
          <a:lstStyle/>
          <a:p>
            <a:r>
              <a:rPr lang="en-US" smtClean="0"/>
              <a:t>University of Cyprus</a:t>
            </a:r>
            <a:endParaRPr lang="en-US" dirty="0"/>
          </a:p>
        </p:txBody>
      </p:sp>
      <p:sp>
        <p:nvSpPr>
          <p:cNvPr id="7" name="Footer Placeholder 6"/>
          <p:cNvSpPr>
            <a:spLocks noGrp="1"/>
          </p:cNvSpPr>
          <p:nvPr>
            <p:ph type="ftr" sz="quarter" idx="11"/>
          </p:nvPr>
        </p:nvSpPr>
        <p:spPr/>
        <p:txBody>
          <a:bodyPr/>
          <a:lstStyle/>
          <a:p>
            <a:r>
              <a:rPr lang="en-US" smtClean="0"/>
              <a:t>EPL 646: Advanced Topics in Databases</a:t>
            </a:r>
            <a:endParaRPr lang="en-US" dirty="0"/>
          </a:p>
        </p:txBody>
      </p:sp>
      <p:sp>
        <p:nvSpPr>
          <p:cNvPr id="8" name="Slide Number Placeholder 7"/>
          <p:cNvSpPr>
            <a:spLocks noGrp="1"/>
          </p:cNvSpPr>
          <p:nvPr>
            <p:ph type="sldNum" sz="quarter" idx="12"/>
          </p:nvPr>
        </p:nvSpPr>
        <p:spPr/>
        <p:txBody>
          <a:bodyPr/>
          <a:lstStyle/>
          <a:p>
            <a:fld id="{4650258E-3F5F-4BFF-B170-BDE829F2995D}" type="slidenum">
              <a:rPr lang="en-US" smtClean="0"/>
              <a:t>18</a:t>
            </a:fld>
            <a:endParaRPr lang="en-US" dirty="0"/>
          </a:p>
        </p:txBody>
      </p:sp>
    </p:spTree>
    <p:extLst>
      <p:ext uri="{BB962C8B-B14F-4D97-AF65-F5344CB8AC3E}">
        <p14:creationId xmlns:p14="http://schemas.microsoft.com/office/powerpoint/2010/main" val="2472632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Harvesting, Searching and Ranking the </a:t>
            </a:r>
            <a:r>
              <a:rPr lang="en-US" dirty="0" smtClean="0"/>
              <a:t>Web</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19</a:t>
            </a:fld>
            <a:endParaRPr lang="en-US" dirty="0"/>
          </a:p>
        </p:txBody>
      </p:sp>
    </p:spTree>
    <p:extLst>
      <p:ext uri="{BB962C8B-B14F-4D97-AF65-F5344CB8AC3E}">
        <p14:creationId xmlns:p14="http://schemas.microsoft.com/office/powerpoint/2010/main" val="97413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a:t>
            </a:fld>
            <a:endParaRPr lang="en-US" dirty="0"/>
          </a:p>
        </p:txBody>
      </p:sp>
    </p:spTree>
    <p:extLst>
      <p:ext uri="{BB962C8B-B14F-4D97-AF65-F5344CB8AC3E}">
        <p14:creationId xmlns:p14="http://schemas.microsoft.com/office/powerpoint/2010/main" val="3589101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Harvesting, Searching and Ranking the Web</a:t>
            </a:r>
          </a:p>
        </p:txBody>
      </p:sp>
      <p:sp>
        <p:nvSpPr>
          <p:cNvPr id="3" name="Content Placeholder 2"/>
          <p:cNvSpPr>
            <a:spLocks noGrp="1"/>
          </p:cNvSpPr>
          <p:nvPr>
            <p:ph idx="1"/>
          </p:nvPr>
        </p:nvSpPr>
        <p:spPr/>
        <p:txBody>
          <a:bodyPr>
            <a:normAutofit/>
          </a:bodyPr>
          <a:lstStyle/>
          <a:p>
            <a:pPr marL="0" indent="0" fontAlgn="base">
              <a:buNone/>
            </a:pPr>
            <a:r>
              <a:rPr lang="en-US" sz="2400" b="1" dirty="0" smtClean="0"/>
              <a:t>Problem</a:t>
            </a:r>
            <a:r>
              <a:rPr lang="en-US" sz="2400" b="1" dirty="0"/>
              <a:t>: </a:t>
            </a:r>
            <a:r>
              <a:rPr lang="en-US" sz="2400" dirty="0" smtClean="0"/>
              <a:t>Valuable </a:t>
            </a:r>
            <a:r>
              <a:rPr lang="en-US" sz="2400" dirty="0"/>
              <a:t>scientific and cultural content is all mixed up with huge amounts of noisy, low-quality, unstructured text and media. </a:t>
            </a:r>
          </a:p>
          <a:p>
            <a:pPr marL="0" indent="0">
              <a:buNone/>
            </a:pPr>
            <a:endParaRPr lang="en-US" sz="2400" b="1" dirty="0" smtClean="0"/>
          </a:p>
          <a:p>
            <a:pPr marL="0" indent="0">
              <a:buNone/>
            </a:pPr>
            <a:r>
              <a:rPr lang="en-US" sz="2400" b="1" dirty="0" smtClean="0"/>
              <a:t>Challenge</a:t>
            </a:r>
            <a:r>
              <a:rPr lang="en-US" sz="2400" b="1" dirty="0"/>
              <a:t>: </a:t>
            </a:r>
            <a:r>
              <a:rPr lang="en-US" sz="2400" dirty="0"/>
              <a:t>E</a:t>
            </a:r>
            <a:r>
              <a:rPr lang="en-US" sz="2400" dirty="0" smtClean="0"/>
              <a:t>xtract </a:t>
            </a:r>
            <a:r>
              <a:rPr lang="en-US" sz="2400" dirty="0"/>
              <a:t>the important facts from the Web and organize them into an explicit knowledge base that captures </a:t>
            </a:r>
            <a:r>
              <a:rPr lang="en-US" sz="2400" dirty="0" smtClean="0"/>
              <a:t>entities </a:t>
            </a:r>
            <a:r>
              <a:rPr lang="en-US" sz="2400" dirty="0"/>
              <a:t>and semantic relationships among </a:t>
            </a:r>
            <a:r>
              <a:rPr lang="en-US" sz="2400" dirty="0" smtClean="0"/>
              <a:t>them.</a:t>
            </a:r>
          </a:p>
          <a:p>
            <a:pPr marL="0" indent="0">
              <a:buNone/>
            </a:pPr>
            <a:endParaRPr lang="en-US" sz="2400" b="1" dirty="0"/>
          </a:p>
          <a:p>
            <a:pPr marL="0" indent="0">
              <a:buNone/>
            </a:pPr>
            <a:r>
              <a:rPr lang="en-US" sz="2400" b="1" dirty="0" smtClean="0"/>
              <a:t>Advantage: </a:t>
            </a:r>
            <a:r>
              <a:rPr lang="en-US" sz="2400" dirty="0"/>
              <a:t>With a knowledge base that </a:t>
            </a:r>
            <a:r>
              <a:rPr lang="en-US" sz="2400" dirty="0" smtClean="0"/>
              <a:t>sublimates valuable </a:t>
            </a:r>
            <a:r>
              <a:rPr lang="en-US" sz="2400" dirty="0"/>
              <a:t>content from the </a:t>
            </a:r>
            <a:r>
              <a:rPr lang="en-US" sz="2400" dirty="0" smtClean="0"/>
              <a:t>Web, we </a:t>
            </a:r>
            <a:r>
              <a:rPr lang="en-US" sz="2400" dirty="0"/>
              <a:t>could address difficult </a:t>
            </a:r>
            <a:r>
              <a:rPr lang="en-US" sz="2400" dirty="0" smtClean="0"/>
              <a:t>questions beyond the capabilities </a:t>
            </a:r>
            <a:r>
              <a:rPr lang="en-US" sz="2400" dirty="0"/>
              <a:t>of today’s </a:t>
            </a:r>
            <a:r>
              <a:rPr lang="en-US" sz="2400" dirty="0" smtClean="0"/>
              <a:t>keyword-based </a:t>
            </a:r>
            <a:r>
              <a:rPr lang="en-US" sz="2400" dirty="0"/>
              <a:t>search engines.</a:t>
            </a:r>
            <a:endParaRPr lang="en-US" sz="2400" b="1" dirty="0" smtClean="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20</a:t>
            </a:fld>
            <a:endParaRPr lang="en-US" dirty="0"/>
          </a:p>
        </p:txBody>
      </p:sp>
    </p:spTree>
    <p:extLst>
      <p:ext uri="{BB962C8B-B14F-4D97-AF65-F5344CB8AC3E}">
        <p14:creationId xmlns:p14="http://schemas.microsoft.com/office/powerpoint/2010/main" val="113507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5264"/>
          <a:stretch/>
        </p:blipFill>
        <p:spPr>
          <a:xfrm>
            <a:off x="1556084" y="-25354"/>
            <a:ext cx="9147147" cy="6883354"/>
          </a:xfrm>
          <a:prstGeom prst="rect">
            <a:avLst/>
          </a:prstGeom>
        </p:spPr>
      </p:pic>
      <p:sp>
        <p:nvSpPr>
          <p:cNvPr id="5" name="Slide Number Placeholder 4"/>
          <p:cNvSpPr>
            <a:spLocks noGrp="1"/>
          </p:cNvSpPr>
          <p:nvPr>
            <p:ph type="sldNum" sz="quarter" idx="12"/>
          </p:nvPr>
        </p:nvSpPr>
        <p:spPr>
          <a:xfrm>
            <a:off x="9077960" y="6356350"/>
            <a:ext cx="2743200" cy="365125"/>
          </a:xfrm>
        </p:spPr>
        <p:txBody>
          <a:bodyPr/>
          <a:lstStyle/>
          <a:p>
            <a:fld id="{4650258E-3F5F-4BFF-B170-BDE829F2995D}" type="slidenum">
              <a:rPr lang="en-US" smtClean="0"/>
              <a:t>21</a:t>
            </a:fld>
            <a:endParaRPr lang="en-US" dirty="0"/>
          </a:p>
        </p:txBody>
      </p:sp>
    </p:spTree>
    <p:extLst>
      <p:ext uri="{BB962C8B-B14F-4D97-AF65-F5344CB8AC3E}">
        <p14:creationId xmlns:p14="http://schemas.microsoft.com/office/powerpoint/2010/main" val="3131622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491"/>
            <a:ext cx="10515600" cy="694589"/>
          </a:xfrm>
        </p:spPr>
        <p:txBody>
          <a:bodyPr>
            <a:normAutofit lnSpcReduction="10000"/>
          </a:bodyPr>
          <a:lstStyle/>
          <a:p>
            <a:pPr marL="0" indent="0">
              <a:buNone/>
            </a:pPr>
            <a:r>
              <a:rPr lang="en-US" sz="2400" b="1" dirty="0" smtClean="0"/>
              <a:t>The process of finding relevant answers to difficult questions is complex and time-consuming.</a:t>
            </a:r>
          </a:p>
        </p:txBody>
      </p:sp>
      <p:sp>
        <p:nvSpPr>
          <p:cNvPr id="4" name="Content Placeholder 2"/>
          <p:cNvSpPr txBox="1">
            <a:spLocks/>
          </p:cNvSpPr>
          <p:nvPr/>
        </p:nvSpPr>
        <p:spPr>
          <a:xfrm>
            <a:off x="838200" y="1124485"/>
            <a:ext cx="10515600" cy="1388394"/>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smtClean="0"/>
              <a:t>Question 1</a:t>
            </a:r>
            <a:endParaRPr lang="en-US" i="1" dirty="0" smtClean="0"/>
          </a:p>
          <a:p>
            <a:pPr marL="0" indent="0">
              <a:buNone/>
            </a:pPr>
            <a:r>
              <a:rPr lang="en-US" i="1" dirty="0" smtClean="0"/>
              <a:t>Which </a:t>
            </a:r>
            <a:r>
              <a:rPr lang="en-US" i="1" dirty="0"/>
              <a:t>German Nobel laureate </a:t>
            </a:r>
            <a:r>
              <a:rPr lang="en-US" i="1" dirty="0" smtClean="0"/>
              <a:t>survived both </a:t>
            </a:r>
            <a:r>
              <a:rPr lang="en-US" i="1" dirty="0"/>
              <a:t>world wars and outlived </a:t>
            </a:r>
            <a:r>
              <a:rPr lang="en-US" i="1" dirty="0" smtClean="0"/>
              <a:t>all four </a:t>
            </a:r>
            <a:r>
              <a:rPr lang="en-US" i="1" dirty="0"/>
              <a:t>of his children?</a:t>
            </a:r>
            <a:endParaRPr lang="en-US" i="1" dirty="0" smtClean="0"/>
          </a:p>
        </p:txBody>
      </p:sp>
      <p:sp>
        <p:nvSpPr>
          <p:cNvPr id="6" name="Content Placeholder 2"/>
          <p:cNvSpPr txBox="1">
            <a:spLocks/>
          </p:cNvSpPr>
          <p:nvPr/>
        </p:nvSpPr>
        <p:spPr>
          <a:xfrm>
            <a:off x="838200" y="2587153"/>
            <a:ext cx="10515600" cy="810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b="1" dirty="0" smtClean="0"/>
              <a:t>To answer </a:t>
            </a:r>
            <a:r>
              <a:rPr lang="en-US" sz="2000" dirty="0" smtClean="0"/>
              <a:t>question 1 we </a:t>
            </a:r>
            <a:r>
              <a:rPr lang="en-US" sz="2000" dirty="0" smtClean="0"/>
              <a:t>must deconstruct it, gather its facts and connect them which could take days of </a:t>
            </a:r>
            <a:r>
              <a:rPr lang="en-US" sz="2000" dirty="0"/>
              <a:t>manually</a:t>
            </a:r>
            <a:r>
              <a:rPr lang="en-US" sz="2000" dirty="0" smtClean="0"/>
              <a:t> inspecting Web Pages.</a:t>
            </a:r>
          </a:p>
        </p:txBody>
      </p:sp>
      <p:sp>
        <p:nvSpPr>
          <p:cNvPr id="5" name="Content Placeholder 2"/>
          <p:cNvSpPr txBox="1">
            <a:spLocks/>
          </p:cNvSpPr>
          <p:nvPr/>
        </p:nvSpPr>
        <p:spPr>
          <a:xfrm>
            <a:off x="838200" y="3545840"/>
            <a:ext cx="10515600" cy="1060491"/>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smtClean="0"/>
              <a:t>Question 2</a:t>
            </a:r>
            <a:endParaRPr lang="en-US" i="1" dirty="0" smtClean="0"/>
          </a:p>
          <a:p>
            <a:pPr marL="0" indent="0">
              <a:buNone/>
            </a:pPr>
            <a:r>
              <a:rPr lang="en-US" i="1" dirty="0"/>
              <a:t>Which politicians are also </a:t>
            </a:r>
            <a:r>
              <a:rPr lang="en-US" i="1" dirty="0" smtClean="0"/>
              <a:t>accomplished scientists</a:t>
            </a:r>
            <a:r>
              <a:rPr lang="en-US" i="1" dirty="0"/>
              <a:t>?</a:t>
            </a:r>
            <a:endParaRPr lang="en-US" i="1" dirty="0" smtClean="0"/>
          </a:p>
        </p:txBody>
      </p:sp>
      <p:sp>
        <p:nvSpPr>
          <p:cNvPr id="7" name="Content Placeholder 2"/>
          <p:cNvSpPr txBox="1">
            <a:spLocks/>
          </p:cNvSpPr>
          <p:nvPr/>
        </p:nvSpPr>
        <p:spPr>
          <a:xfrm>
            <a:off x="838200" y="4754880"/>
            <a:ext cx="10515600" cy="1549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S</a:t>
            </a:r>
            <a:r>
              <a:rPr lang="en-US" sz="2000" dirty="0" smtClean="0"/>
              <a:t>earch engines fail </a:t>
            </a:r>
            <a:r>
              <a:rPr lang="en-US" sz="2000" dirty="0"/>
              <a:t>on such questions </a:t>
            </a:r>
            <a:r>
              <a:rPr lang="en-US" sz="2000" dirty="0" smtClean="0"/>
              <a:t>because they </a:t>
            </a:r>
            <a:r>
              <a:rPr lang="en-US" sz="2000" dirty="0"/>
              <a:t>match words and return </a:t>
            </a:r>
            <a:r>
              <a:rPr lang="en-US" sz="2000" dirty="0" smtClean="0"/>
              <a:t>pages rather </a:t>
            </a:r>
            <a:r>
              <a:rPr lang="en-US" sz="2000" dirty="0"/>
              <a:t>than identify entities (such </a:t>
            </a:r>
            <a:r>
              <a:rPr lang="en-US" sz="2000" dirty="0" smtClean="0"/>
              <a:t>as persons</a:t>
            </a:r>
            <a:r>
              <a:rPr lang="en-US" sz="2000" dirty="0"/>
              <a:t>) and test their </a:t>
            </a:r>
            <a:r>
              <a:rPr lang="en-US" sz="2000" dirty="0" smtClean="0"/>
              <a:t>relationships. </a:t>
            </a:r>
            <a:endParaRPr lang="en-US" sz="2000" dirty="0"/>
          </a:p>
          <a:p>
            <a:pPr lvl="1"/>
            <a:r>
              <a:rPr lang="en-US" sz="2000" dirty="0"/>
              <a:t>T</a:t>
            </a:r>
            <a:r>
              <a:rPr lang="en-US" sz="2000" dirty="0" smtClean="0"/>
              <a:t>he </a:t>
            </a:r>
            <a:r>
              <a:rPr lang="en-US" sz="2000" dirty="0"/>
              <a:t>question entails a </a:t>
            </a:r>
            <a:r>
              <a:rPr lang="en-US" sz="2000" dirty="0" smtClean="0"/>
              <a:t>difficult ranking </a:t>
            </a:r>
            <a:r>
              <a:rPr lang="en-US" sz="2000" dirty="0"/>
              <a:t>problem. </a:t>
            </a:r>
            <a:r>
              <a:rPr lang="en-US" sz="2000" dirty="0" smtClean="0"/>
              <a:t>An </a:t>
            </a:r>
            <a:r>
              <a:rPr lang="en-US" sz="2000" dirty="0"/>
              <a:t>insightful </a:t>
            </a:r>
            <a:r>
              <a:rPr lang="en-US" sz="2000" dirty="0" smtClean="0"/>
              <a:t>answer must </a:t>
            </a:r>
            <a:r>
              <a:rPr lang="en-US" sz="2000" dirty="0"/>
              <a:t>rank important people </a:t>
            </a:r>
            <a:r>
              <a:rPr lang="en-US" sz="2000" dirty="0" smtClean="0"/>
              <a:t>first</a:t>
            </a:r>
          </a:p>
        </p:txBody>
      </p:sp>
      <p:sp>
        <p:nvSpPr>
          <p:cNvPr id="2" name="Date Placeholder 1"/>
          <p:cNvSpPr>
            <a:spLocks noGrp="1"/>
          </p:cNvSpPr>
          <p:nvPr>
            <p:ph type="dt" sz="half" idx="10"/>
          </p:nvPr>
        </p:nvSpPr>
        <p:spPr/>
        <p:txBody>
          <a:bodyPr/>
          <a:lstStyle/>
          <a:p>
            <a:r>
              <a:rPr lang="en-US" smtClean="0"/>
              <a:t>University of Cyprus</a:t>
            </a:r>
            <a:endParaRPr lang="en-US" dirty="0"/>
          </a:p>
        </p:txBody>
      </p:sp>
      <p:sp>
        <p:nvSpPr>
          <p:cNvPr id="8" name="Footer Placeholder 7"/>
          <p:cNvSpPr>
            <a:spLocks noGrp="1"/>
          </p:cNvSpPr>
          <p:nvPr>
            <p:ph type="ftr" sz="quarter" idx="11"/>
          </p:nvPr>
        </p:nvSpPr>
        <p:spPr/>
        <p:txBody>
          <a:bodyPr/>
          <a:lstStyle/>
          <a:p>
            <a:r>
              <a:rPr lang="en-US" smtClean="0"/>
              <a:t>EPL 646: Advanced Topics in Databases</a:t>
            </a:r>
            <a:endParaRPr lang="en-US" dirty="0"/>
          </a:p>
        </p:txBody>
      </p:sp>
      <p:sp>
        <p:nvSpPr>
          <p:cNvPr id="9" name="Slide Number Placeholder 8"/>
          <p:cNvSpPr>
            <a:spLocks noGrp="1"/>
          </p:cNvSpPr>
          <p:nvPr>
            <p:ph type="sldNum" sz="quarter" idx="12"/>
          </p:nvPr>
        </p:nvSpPr>
        <p:spPr/>
        <p:txBody>
          <a:bodyPr/>
          <a:lstStyle/>
          <a:p>
            <a:fld id="{4650258E-3F5F-4BFF-B170-BDE829F2995D}" type="slidenum">
              <a:rPr lang="en-US" smtClean="0"/>
              <a:t>22</a:t>
            </a:fld>
            <a:endParaRPr lang="en-US" dirty="0"/>
          </a:p>
        </p:txBody>
      </p:sp>
    </p:spTree>
    <p:extLst>
      <p:ext uri="{BB962C8B-B14F-4D97-AF65-F5344CB8AC3E}">
        <p14:creationId xmlns:p14="http://schemas.microsoft.com/office/powerpoint/2010/main" val="746490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753829"/>
            <a:ext cx="10515600" cy="1388394"/>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smtClean="0"/>
              <a:t>Question 3</a:t>
            </a:r>
            <a:endParaRPr lang="en-US" i="1" dirty="0"/>
          </a:p>
          <a:p>
            <a:pPr marL="0" indent="0">
              <a:buNone/>
            </a:pPr>
            <a:r>
              <a:rPr lang="en-US" i="1" dirty="0"/>
              <a:t>How are Max Planck, Angela Merkel, Jim Gray, and the Dalai Lama related?</a:t>
            </a:r>
          </a:p>
        </p:txBody>
      </p:sp>
      <p:sp>
        <p:nvSpPr>
          <p:cNvPr id="6" name="Content Placeholder 2"/>
          <p:cNvSpPr txBox="1">
            <a:spLocks/>
          </p:cNvSpPr>
          <p:nvPr/>
        </p:nvSpPr>
        <p:spPr>
          <a:xfrm>
            <a:off x="838200" y="3312159"/>
            <a:ext cx="10515600" cy="2795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b="1" dirty="0" smtClean="0"/>
              <a:t>Answer: </a:t>
            </a:r>
            <a:r>
              <a:rPr lang="en-US" sz="2000" dirty="0" smtClean="0"/>
              <a:t>All </a:t>
            </a:r>
            <a:r>
              <a:rPr lang="en-US" sz="2000" dirty="0"/>
              <a:t>four have doctoral degrees </a:t>
            </a:r>
            <a:r>
              <a:rPr lang="en-US" sz="2000" dirty="0" smtClean="0"/>
              <a:t>from German universities</a:t>
            </a:r>
            <a:r>
              <a:rPr lang="en-US" sz="2000" dirty="0" smtClean="0"/>
              <a:t>.</a:t>
            </a:r>
            <a:endParaRPr lang="en-US" sz="2000" dirty="0"/>
          </a:p>
          <a:p>
            <a:pPr lvl="1"/>
            <a:r>
              <a:rPr lang="en-US" sz="2000" dirty="0"/>
              <a:t>Discovering interesting facts </a:t>
            </a:r>
            <a:r>
              <a:rPr lang="en-US" sz="2000" dirty="0" smtClean="0"/>
              <a:t>about multiple </a:t>
            </a:r>
            <a:r>
              <a:rPr lang="en-US" sz="2000" dirty="0"/>
              <a:t>entities and their </a:t>
            </a:r>
            <a:r>
              <a:rPr lang="en-US" sz="2000" dirty="0" smtClean="0"/>
              <a:t>connections on </a:t>
            </a:r>
            <a:r>
              <a:rPr lang="en-US" sz="2000" dirty="0"/>
              <a:t>the Web is virtually </a:t>
            </a:r>
            <a:r>
              <a:rPr lang="en-US" sz="2000" dirty="0" smtClean="0"/>
              <a:t>impossible due </a:t>
            </a:r>
            <a:r>
              <a:rPr lang="en-US" sz="2000" dirty="0"/>
              <a:t>to the sheer amount of </a:t>
            </a:r>
            <a:r>
              <a:rPr lang="en-US" sz="2000" dirty="0" smtClean="0"/>
              <a:t>interconnected pages </a:t>
            </a:r>
            <a:r>
              <a:rPr lang="en-US" sz="2000" dirty="0"/>
              <a:t>about these </a:t>
            </a:r>
            <a:r>
              <a:rPr lang="en-US" sz="2000" dirty="0" smtClean="0"/>
              <a:t>four famous people. </a:t>
            </a:r>
            <a:endParaRPr lang="en-US" sz="2400" dirty="0" smtClean="0"/>
          </a:p>
          <a:p>
            <a:pPr lvl="1"/>
            <a:r>
              <a:rPr lang="en-US" sz="2000" dirty="0" smtClean="0"/>
              <a:t>A </a:t>
            </a:r>
            <a:r>
              <a:rPr lang="en-US" sz="2000" dirty="0"/>
              <a:t>rich </a:t>
            </a:r>
            <a:r>
              <a:rPr lang="en-US" sz="2000" dirty="0" smtClean="0"/>
              <a:t>knowledge base </a:t>
            </a:r>
            <a:r>
              <a:rPr lang="en-US" sz="2000" dirty="0"/>
              <a:t>of entities and </a:t>
            </a:r>
            <a:r>
              <a:rPr lang="en-US" sz="2000" dirty="0" smtClean="0"/>
              <a:t>relationships would, like YAGO, can answer this question since it is able for </a:t>
            </a:r>
            <a:r>
              <a:rPr lang="en-US" sz="2000" dirty="0"/>
              <a:t>much more </a:t>
            </a:r>
            <a:r>
              <a:rPr lang="en-US" sz="2000" dirty="0" smtClean="0"/>
              <a:t>effective natural-language </a:t>
            </a:r>
            <a:r>
              <a:rPr lang="en-US" sz="2000" dirty="0"/>
              <a:t>question answering.</a:t>
            </a:r>
            <a:endParaRPr lang="en-US" sz="2000" dirty="0" smtClean="0"/>
          </a:p>
        </p:txBody>
      </p:sp>
      <p:sp>
        <p:nvSpPr>
          <p:cNvPr id="2" name="Date Placeholder 1"/>
          <p:cNvSpPr>
            <a:spLocks noGrp="1"/>
          </p:cNvSpPr>
          <p:nvPr>
            <p:ph type="dt" sz="half" idx="10"/>
          </p:nvPr>
        </p:nvSpPr>
        <p:spPr/>
        <p:txBody>
          <a:bodyPr/>
          <a:lstStyle/>
          <a:p>
            <a:r>
              <a:rPr lang="en-US" smtClean="0"/>
              <a:t>University of Cyprus</a:t>
            </a:r>
            <a:endParaRPr lang="en-US" dirty="0"/>
          </a:p>
        </p:txBody>
      </p:sp>
      <p:sp>
        <p:nvSpPr>
          <p:cNvPr id="3" name="Footer Placeholder 2"/>
          <p:cNvSpPr>
            <a:spLocks noGrp="1"/>
          </p:cNvSpPr>
          <p:nvPr>
            <p:ph type="ftr" sz="quarter" idx="11"/>
          </p:nvPr>
        </p:nvSpPr>
        <p:spPr/>
        <p:txBody>
          <a:bodyPr/>
          <a:lstStyle/>
          <a:p>
            <a:r>
              <a:rPr lang="en-US" smtClean="0"/>
              <a:t>EPL 646: Advanced Topics in Databases</a:t>
            </a:r>
            <a:endParaRPr lang="en-US" dirty="0"/>
          </a:p>
        </p:txBody>
      </p:sp>
      <p:sp>
        <p:nvSpPr>
          <p:cNvPr id="4" name="Slide Number Placeholder 3"/>
          <p:cNvSpPr>
            <a:spLocks noGrp="1"/>
          </p:cNvSpPr>
          <p:nvPr>
            <p:ph type="sldNum" sz="quarter" idx="12"/>
          </p:nvPr>
        </p:nvSpPr>
        <p:spPr/>
        <p:txBody>
          <a:bodyPr/>
          <a:lstStyle/>
          <a:p>
            <a:fld id="{4650258E-3F5F-4BFF-B170-BDE829F2995D}" type="slidenum">
              <a:rPr lang="en-US" smtClean="0"/>
              <a:t>23</a:t>
            </a:fld>
            <a:endParaRPr lang="en-US" dirty="0"/>
          </a:p>
        </p:txBody>
      </p:sp>
    </p:spTree>
    <p:extLst>
      <p:ext uri="{BB962C8B-B14F-4D97-AF65-F5344CB8AC3E}">
        <p14:creationId xmlns:p14="http://schemas.microsoft.com/office/powerpoint/2010/main" val="2623875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Universal Methodology for Knowledge </a:t>
            </a:r>
            <a:r>
              <a:rPr lang="en-US" dirty="0" smtClean="0"/>
              <a:t>Harvesting</a:t>
            </a:r>
            <a:endParaRPr lang="en-US" dirty="0"/>
          </a:p>
        </p:txBody>
      </p:sp>
      <p:sp>
        <p:nvSpPr>
          <p:cNvPr id="3" name="Content Placeholder 2"/>
          <p:cNvSpPr>
            <a:spLocks noGrp="1"/>
          </p:cNvSpPr>
          <p:nvPr>
            <p:ph idx="1"/>
          </p:nvPr>
        </p:nvSpPr>
        <p:spPr>
          <a:xfrm>
            <a:off x="838200" y="1825624"/>
            <a:ext cx="10515600" cy="4747895"/>
          </a:xfrm>
        </p:spPr>
        <p:txBody>
          <a:bodyPr>
            <a:noAutofit/>
          </a:bodyPr>
          <a:lstStyle/>
          <a:p>
            <a:pPr marL="0" indent="0" fontAlgn="base">
              <a:buNone/>
            </a:pPr>
            <a:r>
              <a:rPr lang="en-US" sz="1800" dirty="0" smtClean="0"/>
              <a:t>In </a:t>
            </a:r>
            <a:r>
              <a:rPr lang="en-US" sz="1800" dirty="0"/>
              <a:t>modern search engines, information extraction and entity search methods are clearly at work. But these efforts focus only on specific </a:t>
            </a:r>
            <a:r>
              <a:rPr lang="en-US" sz="1800" dirty="0" smtClean="0"/>
              <a:t>domains.</a:t>
            </a:r>
            <a:endParaRPr lang="en-US" sz="1800" b="1" dirty="0"/>
          </a:p>
          <a:p>
            <a:pPr marL="0" indent="0" fontAlgn="base">
              <a:buNone/>
            </a:pPr>
            <a:endParaRPr lang="en-US" sz="1200" b="1" dirty="0" smtClean="0"/>
          </a:p>
          <a:p>
            <a:pPr marL="0" indent="0" fontAlgn="base">
              <a:buNone/>
            </a:pPr>
            <a:r>
              <a:rPr lang="en-US" sz="1800" b="1" dirty="0" smtClean="0"/>
              <a:t>There are three major approaches for generalizing knowledge harvesting</a:t>
            </a:r>
            <a:r>
              <a:rPr lang="en-US" sz="1800" dirty="0" smtClean="0"/>
              <a:t>: </a:t>
            </a:r>
          </a:p>
          <a:p>
            <a:pPr marL="457200" lvl="1" indent="0" fontAlgn="base">
              <a:buNone/>
            </a:pPr>
            <a:r>
              <a:rPr lang="en-US" sz="1600" b="1" dirty="0"/>
              <a:t>[Semantic] </a:t>
            </a:r>
            <a:r>
              <a:rPr lang="en-US" sz="1600" dirty="0"/>
              <a:t>Semantic-Web-style knowledge repositories (such as ontologies and taxonomies)</a:t>
            </a:r>
          </a:p>
          <a:p>
            <a:pPr lvl="1" fontAlgn="base"/>
            <a:r>
              <a:rPr lang="en-US" sz="1600" dirty="0"/>
              <a:t>General purpose ontologies and thesauri (WordNet)</a:t>
            </a:r>
          </a:p>
          <a:p>
            <a:pPr lvl="1" fontAlgn="base"/>
            <a:r>
              <a:rPr lang="en-US" sz="1600" dirty="0"/>
              <a:t>Domain-specific ontologies and taxonomies (</a:t>
            </a:r>
            <a:r>
              <a:rPr lang="en-US" sz="1600" dirty="0" err="1"/>
              <a:t>GeneOntology</a:t>
            </a:r>
            <a:r>
              <a:rPr lang="en-US" sz="1600" dirty="0" smtClean="0"/>
              <a:t>)</a:t>
            </a:r>
          </a:p>
          <a:p>
            <a:pPr marL="457200" lvl="1" indent="0" fontAlgn="base">
              <a:buNone/>
            </a:pPr>
            <a:endParaRPr lang="en-US" sz="1600" dirty="0" smtClean="0"/>
          </a:p>
          <a:p>
            <a:pPr marL="457200" lvl="1" indent="0" fontAlgn="base">
              <a:buNone/>
            </a:pPr>
            <a:r>
              <a:rPr lang="en-US" sz="1600" b="1" dirty="0" smtClean="0"/>
              <a:t>[</a:t>
            </a:r>
            <a:r>
              <a:rPr lang="en-US" sz="1600" b="1" dirty="0"/>
              <a:t>Statistical] </a:t>
            </a:r>
            <a:r>
              <a:rPr lang="en-US" sz="1600" dirty="0"/>
              <a:t>Large-scale information extraction (IE) from text sources in the spirit of a Statistical Web.</a:t>
            </a:r>
          </a:p>
          <a:p>
            <a:pPr lvl="1"/>
            <a:r>
              <a:rPr lang="en-US" sz="1600" dirty="0"/>
              <a:t>Entity recognition</a:t>
            </a:r>
          </a:p>
          <a:p>
            <a:pPr lvl="1"/>
            <a:r>
              <a:rPr lang="en-US" sz="1600" dirty="0"/>
              <a:t>Learning relational Patterns</a:t>
            </a:r>
          </a:p>
          <a:p>
            <a:pPr marL="457200" lvl="1" indent="0">
              <a:buNone/>
            </a:pPr>
            <a:endParaRPr lang="en-US" sz="1600" b="1" dirty="0"/>
          </a:p>
          <a:p>
            <a:pPr marL="457200" lvl="1" indent="0">
              <a:buNone/>
            </a:pPr>
            <a:r>
              <a:rPr lang="en-US" sz="1600" b="1" dirty="0"/>
              <a:t>[Social] </a:t>
            </a:r>
            <a:r>
              <a:rPr lang="en-US" sz="1600" dirty="0"/>
              <a:t>Social tagging and Web 2.0 communities that constitute the social Web.</a:t>
            </a:r>
          </a:p>
          <a:p>
            <a:pPr lvl="1"/>
            <a:r>
              <a:rPr lang="en-US" sz="1600" dirty="0"/>
              <a:t>Human contributions in the form of semantically annotated Web pages, phrases in pages, images, and videos.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24</a:t>
            </a:fld>
            <a:endParaRPr lang="en-US" dirty="0"/>
          </a:p>
        </p:txBody>
      </p:sp>
    </p:spTree>
    <p:extLst>
      <p:ext uri="{BB962C8B-B14F-4D97-AF65-F5344CB8AC3E}">
        <p14:creationId xmlns:p14="http://schemas.microsoft.com/office/powerpoint/2010/main" val="2708307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Combination of semantic, statistical and social approaches through several projects</a:t>
            </a:r>
          </a:p>
        </p:txBody>
      </p:sp>
      <p:sp>
        <p:nvSpPr>
          <p:cNvPr id="3" name="Text Placeholder 2"/>
          <p:cNvSpPr>
            <a:spLocks noGrp="1"/>
          </p:cNvSpPr>
          <p:nvPr>
            <p:ph type="body" idx="1"/>
          </p:nvPr>
        </p:nvSpPr>
        <p:spPr/>
        <p:txBody>
          <a:bodyPr/>
          <a:lstStyle/>
          <a:p>
            <a:r>
              <a:rPr lang="en-US" dirty="0"/>
              <a:t>Research projects often combine elements of the semantic, statistical, and social approaches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25</a:t>
            </a:fld>
            <a:endParaRPr lang="en-US" dirty="0"/>
          </a:p>
        </p:txBody>
      </p:sp>
    </p:spTree>
    <p:extLst>
      <p:ext uri="{BB962C8B-B14F-4D97-AF65-F5344CB8AC3E}">
        <p14:creationId xmlns:p14="http://schemas.microsoft.com/office/powerpoint/2010/main" val="4227214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6431280"/>
          </a:xfrm>
        </p:spPr>
        <p:txBody>
          <a:bodyPr>
            <a:noAutofit/>
          </a:bodyPr>
          <a:lstStyle/>
          <a:p>
            <a:pPr marL="0" indent="0">
              <a:buNone/>
            </a:pPr>
            <a:r>
              <a:rPr lang="en-US" sz="1800" b="1" dirty="0" smtClean="0"/>
              <a:t>Libra</a:t>
            </a:r>
          </a:p>
          <a:p>
            <a:pPr lvl="1"/>
            <a:r>
              <a:rPr lang="en-US" sz="1600" dirty="0" smtClean="0"/>
              <a:t>Comprehensive technology </a:t>
            </a:r>
            <a:r>
              <a:rPr lang="en-US" sz="1600" dirty="0"/>
              <a:t>for information </a:t>
            </a:r>
            <a:r>
              <a:rPr lang="en-US" sz="1600" dirty="0" smtClean="0"/>
              <a:t>extraction (e.g. pattern-matching algorithms)</a:t>
            </a:r>
          </a:p>
          <a:p>
            <a:pPr lvl="1"/>
            <a:r>
              <a:rPr lang="en-US" sz="1600" dirty="0" smtClean="0"/>
              <a:t>Methods </a:t>
            </a:r>
            <a:r>
              <a:rPr lang="en-US" sz="1600" dirty="0"/>
              <a:t>and tools </a:t>
            </a:r>
            <a:r>
              <a:rPr lang="en-US" sz="1600" dirty="0" smtClean="0"/>
              <a:t>used </a:t>
            </a:r>
            <a:r>
              <a:rPr lang="en-US" sz="1600" dirty="0"/>
              <a:t>to build and maintain several vertical-domain </a:t>
            </a:r>
            <a:r>
              <a:rPr lang="en-US" sz="1600" dirty="0" smtClean="0"/>
              <a:t>portals(e.g. product search, Libra portal)</a:t>
            </a:r>
          </a:p>
          <a:p>
            <a:pPr lvl="1"/>
            <a:r>
              <a:rPr lang="en-US" sz="1600" dirty="0"/>
              <a:t>T</a:t>
            </a:r>
            <a:r>
              <a:rPr lang="en-US" sz="1600" dirty="0" smtClean="0"/>
              <a:t>he </a:t>
            </a:r>
            <a:r>
              <a:rPr lang="en-US" sz="1600" dirty="0"/>
              <a:t>facts are gathered and organized into searchable </a:t>
            </a:r>
            <a:r>
              <a:rPr lang="en-US" sz="1600" dirty="0" smtClean="0"/>
              <a:t>form</a:t>
            </a:r>
          </a:p>
          <a:p>
            <a:pPr lvl="2"/>
            <a:r>
              <a:rPr lang="en-US" sz="1200" b="1" dirty="0"/>
              <a:t>T</a:t>
            </a:r>
            <a:r>
              <a:rPr lang="en-US" sz="1200" b="1" dirty="0" smtClean="0"/>
              <a:t>ypical </a:t>
            </a:r>
            <a:r>
              <a:rPr lang="en-US" sz="1200" b="1" dirty="0"/>
              <a:t>IR </a:t>
            </a:r>
            <a:r>
              <a:rPr lang="en-US" sz="1200" b="1" dirty="0" smtClean="0"/>
              <a:t>issue:</a:t>
            </a:r>
            <a:r>
              <a:rPr lang="en-US" sz="1200" dirty="0" smtClean="0"/>
              <a:t> How </a:t>
            </a:r>
            <a:r>
              <a:rPr lang="en-US" sz="1200" dirty="0"/>
              <a:t>a system should rank the results of an entity-centric </a:t>
            </a:r>
            <a:r>
              <a:rPr lang="en-US" sz="1200" dirty="0" smtClean="0"/>
              <a:t>query </a:t>
            </a:r>
          </a:p>
          <a:p>
            <a:pPr lvl="2"/>
            <a:r>
              <a:rPr lang="en-US" sz="1200" b="1" dirty="0" smtClean="0"/>
              <a:t>Solution: </a:t>
            </a:r>
            <a:r>
              <a:rPr lang="en-US" sz="1200" dirty="0" smtClean="0"/>
              <a:t>Using an advanced statistical </a:t>
            </a:r>
            <a:r>
              <a:rPr lang="en-US" sz="1200" b="1" dirty="0" smtClean="0"/>
              <a:t>language model (LM)</a:t>
            </a:r>
          </a:p>
          <a:p>
            <a:pPr lvl="1"/>
            <a:r>
              <a:rPr lang="en-US" sz="1600" dirty="0" smtClean="0"/>
              <a:t>Libra </a:t>
            </a:r>
            <a:r>
              <a:rPr lang="en-US" sz="1600" dirty="0"/>
              <a:t>is an example of the </a:t>
            </a:r>
            <a:r>
              <a:rPr lang="en-US" sz="1600" b="1" dirty="0"/>
              <a:t>Statistical-Web approach. </a:t>
            </a:r>
            <a:endParaRPr lang="en-US" sz="1600" b="1" dirty="0" smtClean="0"/>
          </a:p>
          <a:p>
            <a:pPr lvl="1"/>
            <a:endParaRPr lang="en-US" sz="1600" b="1" dirty="0"/>
          </a:p>
          <a:p>
            <a:pPr marL="0" indent="0">
              <a:buNone/>
            </a:pPr>
            <a:r>
              <a:rPr lang="en-US" sz="1800" b="1" dirty="0" err="1"/>
              <a:t>Cimple</a:t>
            </a:r>
            <a:r>
              <a:rPr lang="en-US" sz="1800" b="1" dirty="0"/>
              <a:t>/</a:t>
            </a:r>
            <a:r>
              <a:rPr lang="en-US" sz="1800" b="1" dirty="0" err="1"/>
              <a:t>DBLife</a:t>
            </a:r>
            <a:endParaRPr lang="en-US" sz="1800" b="1" dirty="0"/>
          </a:p>
          <a:p>
            <a:pPr lvl="1"/>
            <a:r>
              <a:rPr lang="en-US" sz="1600" dirty="0" smtClean="0"/>
              <a:t>Aims to </a:t>
            </a:r>
            <a:r>
              <a:rPr lang="en-US" sz="1600" dirty="0"/>
              <a:t>generate and maintain </a:t>
            </a:r>
            <a:r>
              <a:rPr lang="en-US" sz="1600" dirty="0" smtClean="0"/>
              <a:t>community specific </a:t>
            </a:r>
            <a:r>
              <a:rPr lang="en-US" sz="1600" dirty="0"/>
              <a:t>portals with structured information gathered from Web sources</a:t>
            </a:r>
            <a:r>
              <a:rPr lang="en-US" sz="1600" dirty="0" smtClean="0"/>
              <a:t>.</a:t>
            </a:r>
          </a:p>
          <a:p>
            <a:pPr lvl="1"/>
            <a:r>
              <a:rPr lang="en-US" sz="1600" dirty="0" smtClean="0"/>
              <a:t>Flagship application: </a:t>
            </a:r>
            <a:r>
              <a:rPr lang="en-US" sz="1600" b="1" dirty="0" err="1" smtClean="0"/>
              <a:t>DBLife</a:t>
            </a:r>
            <a:r>
              <a:rPr lang="en-US" sz="1600" b="1" dirty="0" smtClean="0"/>
              <a:t> portal</a:t>
            </a:r>
          </a:p>
          <a:p>
            <a:pPr lvl="1"/>
            <a:r>
              <a:rPr lang="en-US" sz="1600" b="1" dirty="0" err="1" smtClean="0"/>
              <a:t>DBLife</a:t>
            </a:r>
            <a:r>
              <a:rPr lang="en-US" sz="1600" b="1" dirty="0" smtClean="0"/>
              <a:t> </a:t>
            </a:r>
            <a:r>
              <a:rPr lang="en-US" sz="1600" dirty="0"/>
              <a:t>features automatically compiled “super-homepages” of researchers with bibliographic data, as well as facts about community </a:t>
            </a:r>
            <a:r>
              <a:rPr lang="en-US" sz="1600" dirty="0" smtClean="0"/>
              <a:t>services, colloquium </a:t>
            </a:r>
            <a:r>
              <a:rPr lang="en-US" sz="1600" dirty="0"/>
              <a:t>lectures, and more</a:t>
            </a:r>
            <a:r>
              <a:rPr lang="en-US" sz="1600" dirty="0" smtClean="0"/>
              <a:t>.</a:t>
            </a:r>
          </a:p>
          <a:p>
            <a:pPr lvl="1"/>
            <a:r>
              <a:rPr lang="en-US" sz="1600" dirty="0" smtClean="0"/>
              <a:t>For gathering these facts, </a:t>
            </a:r>
            <a:r>
              <a:rPr lang="en-US" sz="1600" dirty="0" err="1" smtClean="0"/>
              <a:t>Cimple</a:t>
            </a:r>
            <a:r>
              <a:rPr lang="en-US" sz="1600" dirty="0" smtClean="0"/>
              <a:t> </a:t>
            </a:r>
            <a:r>
              <a:rPr lang="en-US" sz="1600" dirty="0"/>
              <a:t>has a suite of DB-style extractors based on pattern matching and dictionary lookups</a:t>
            </a:r>
            <a:r>
              <a:rPr lang="en-US" sz="1600" dirty="0" smtClean="0"/>
              <a:t>. </a:t>
            </a:r>
            <a:r>
              <a:rPr lang="en-US" sz="1600" dirty="0"/>
              <a:t>The extractors are combined into execution plans and periodically applied to a carefully selected set of relevant Web </a:t>
            </a:r>
            <a:r>
              <a:rPr lang="en-US" sz="1600" dirty="0" smtClean="0"/>
              <a:t>sources.</a:t>
            </a:r>
          </a:p>
          <a:p>
            <a:pPr lvl="1"/>
            <a:r>
              <a:rPr lang="en-US" sz="1600" dirty="0" err="1" smtClean="0"/>
              <a:t>Cimple</a:t>
            </a:r>
            <a:r>
              <a:rPr lang="en-US" sz="1600" dirty="0" smtClean="0"/>
              <a:t> </a:t>
            </a:r>
            <a:r>
              <a:rPr lang="en-US" sz="1600" dirty="0"/>
              <a:t>emphasizes a more DB-oriented toolkit for declarative extraction programs, using </a:t>
            </a:r>
            <a:r>
              <a:rPr lang="en-US" sz="1600" dirty="0" err="1"/>
              <a:t>Datalog</a:t>
            </a:r>
            <a:r>
              <a:rPr lang="en-US" sz="1600" dirty="0"/>
              <a:t> as a query-language framework and DB rewriting techniques for query optimization</a:t>
            </a:r>
            <a:r>
              <a:rPr lang="en-US" sz="1600" dirty="0" smtClean="0"/>
              <a:t>.</a:t>
            </a:r>
          </a:p>
          <a:p>
            <a:pPr lvl="1"/>
            <a:r>
              <a:rPr lang="en-US" sz="1600" dirty="0" err="1" smtClean="0"/>
              <a:t>Cimple</a:t>
            </a:r>
            <a:r>
              <a:rPr lang="en-US" sz="1600" dirty="0" smtClean="0"/>
              <a:t> </a:t>
            </a:r>
            <a:r>
              <a:rPr lang="en-US" sz="1600" dirty="0"/>
              <a:t>leans more toward the </a:t>
            </a:r>
            <a:r>
              <a:rPr lang="en-US" sz="1600" b="1" dirty="0"/>
              <a:t>Semantic-Web</a:t>
            </a:r>
            <a:r>
              <a:rPr lang="en-US" sz="1600" dirty="0"/>
              <a:t> approach and less toward a </a:t>
            </a:r>
            <a:r>
              <a:rPr lang="en-US" sz="1600" b="1" dirty="0"/>
              <a:t>Statistical-Web </a:t>
            </a:r>
            <a:r>
              <a:rPr lang="en-US" sz="1600" dirty="0"/>
              <a:t>approach. </a:t>
            </a:r>
            <a:endParaRPr lang="en-US" sz="1600" dirty="0" smtClean="0"/>
          </a:p>
          <a:p>
            <a:pPr lvl="1"/>
            <a:r>
              <a:rPr lang="en-US" sz="1600" dirty="0" smtClean="0"/>
              <a:t>Contains </a:t>
            </a:r>
            <a:r>
              <a:rPr lang="en-US" sz="1600" b="1" dirty="0" smtClean="0"/>
              <a:t>Social-Web</a:t>
            </a:r>
            <a:r>
              <a:rPr lang="en-US" sz="1600" dirty="0" smtClean="0"/>
              <a:t> elements (a </a:t>
            </a:r>
            <a:r>
              <a:rPr lang="en-US" sz="1600" dirty="0"/>
              <a:t>Wiki-based mechanism for users to provide feedback about incorrect facts they identify on community </a:t>
            </a:r>
            <a:r>
              <a:rPr lang="en-US" sz="1600" dirty="0" smtClean="0"/>
              <a:t>portals). </a:t>
            </a:r>
            <a:endParaRPr lang="en-US" sz="1600" dirty="0"/>
          </a:p>
          <a:p>
            <a:endParaRPr lang="en-US" sz="1800" dirty="0"/>
          </a:p>
        </p:txBody>
      </p:sp>
      <p:sp>
        <p:nvSpPr>
          <p:cNvPr id="2" name="Date Placeholder 1"/>
          <p:cNvSpPr>
            <a:spLocks noGrp="1"/>
          </p:cNvSpPr>
          <p:nvPr>
            <p:ph type="dt" sz="half" idx="10"/>
          </p:nvPr>
        </p:nvSpPr>
        <p:spPr/>
        <p:txBody>
          <a:bodyPr/>
          <a:lstStyle/>
          <a:p>
            <a:r>
              <a:rPr lang="en-US" smtClean="0"/>
              <a:t>University of Cyprus</a:t>
            </a:r>
            <a:endParaRPr lang="en-US" dirty="0"/>
          </a:p>
        </p:txBody>
      </p:sp>
      <p:sp>
        <p:nvSpPr>
          <p:cNvPr id="4" name="Footer Placeholder 3"/>
          <p:cNvSpPr>
            <a:spLocks noGrp="1"/>
          </p:cNvSpPr>
          <p:nvPr>
            <p:ph type="ftr" sz="quarter" idx="11"/>
          </p:nvPr>
        </p:nvSpPr>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p:txBody>
          <a:bodyPr/>
          <a:lstStyle/>
          <a:p>
            <a:fld id="{4650258E-3F5F-4BFF-B170-BDE829F2995D}" type="slidenum">
              <a:rPr lang="en-US" smtClean="0"/>
              <a:t>26</a:t>
            </a:fld>
            <a:endParaRPr lang="en-US" dirty="0"/>
          </a:p>
        </p:txBody>
      </p:sp>
    </p:spTree>
    <p:extLst>
      <p:ext uri="{BB962C8B-B14F-4D97-AF65-F5344CB8AC3E}">
        <p14:creationId xmlns:p14="http://schemas.microsoft.com/office/powerpoint/2010/main" val="2067261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6560"/>
            <a:ext cx="10515600" cy="6217920"/>
          </a:xfrm>
        </p:spPr>
        <p:txBody>
          <a:bodyPr>
            <a:normAutofit/>
          </a:bodyPr>
          <a:lstStyle/>
          <a:p>
            <a:pPr marL="0" indent="0">
              <a:buNone/>
            </a:pPr>
            <a:r>
              <a:rPr lang="en-US" sz="1800" b="1" dirty="0" err="1" smtClean="0"/>
              <a:t>KnowItAll</a:t>
            </a:r>
            <a:r>
              <a:rPr lang="en-US" sz="1800" b="1" dirty="0" smtClean="0"/>
              <a:t>/</a:t>
            </a:r>
            <a:r>
              <a:rPr lang="en-US" sz="1800" b="1" dirty="0" err="1" smtClean="0"/>
              <a:t>TextRunner</a:t>
            </a:r>
            <a:endParaRPr lang="en-US" sz="1800" b="1" dirty="0" smtClean="0"/>
          </a:p>
          <a:p>
            <a:pPr lvl="1"/>
            <a:r>
              <a:rPr lang="en-US" sz="1600" dirty="0"/>
              <a:t>Libra and </a:t>
            </a:r>
            <a:r>
              <a:rPr lang="en-US" sz="1600" dirty="0" err="1"/>
              <a:t>Cimple</a:t>
            </a:r>
            <a:r>
              <a:rPr lang="en-US" sz="1600" dirty="0"/>
              <a:t> operate on one page at a time whereas </a:t>
            </a:r>
            <a:r>
              <a:rPr lang="en-US" sz="1600" dirty="0" err="1"/>
              <a:t>KnowItAll</a:t>
            </a:r>
            <a:r>
              <a:rPr lang="en-US" sz="1600" dirty="0"/>
              <a:t> and </a:t>
            </a:r>
            <a:r>
              <a:rPr lang="en-US" sz="1600" dirty="0" err="1"/>
              <a:t>TextRunner</a:t>
            </a:r>
            <a:r>
              <a:rPr lang="en-US" sz="1600" dirty="0"/>
              <a:t> operate on multiple </a:t>
            </a:r>
            <a:r>
              <a:rPr lang="en-US" sz="1600" dirty="0" smtClean="0"/>
              <a:t>pages</a:t>
            </a:r>
          </a:p>
          <a:p>
            <a:pPr lvl="1"/>
            <a:r>
              <a:rPr lang="en-US" sz="1600" dirty="0" smtClean="0"/>
              <a:t>Aim to populate one or more entity or relationship types by inspecting multiple pages and exploiting their redundancies (</a:t>
            </a:r>
            <a:r>
              <a:rPr lang="en-US" sz="1600" b="1" dirty="0" smtClean="0"/>
              <a:t>dual view</a:t>
            </a:r>
            <a:r>
              <a:rPr lang="en-US" sz="1600" dirty="0" smtClean="0"/>
              <a:t>).</a:t>
            </a:r>
          </a:p>
          <a:p>
            <a:pPr lvl="1"/>
            <a:endParaRPr lang="en-US" sz="1600" dirty="0" smtClean="0"/>
          </a:p>
          <a:p>
            <a:pPr marL="0" indent="0">
              <a:buNone/>
            </a:pPr>
            <a:r>
              <a:rPr lang="en-US" sz="1800" b="1" dirty="0" err="1" smtClean="0"/>
              <a:t>KnowItAll</a:t>
            </a:r>
            <a:endParaRPr lang="en-US" sz="1800" b="1" dirty="0" smtClean="0"/>
          </a:p>
          <a:p>
            <a:pPr lvl="1"/>
            <a:r>
              <a:rPr lang="en-US" sz="1600" dirty="0" smtClean="0"/>
              <a:t>Uses techniques </a:t>
            </a:r>
            <a:r>
              <a:rPr lang="en-US" sz="1600" dirty="0"/>
              <a:t>that combine pattern matching, linguistic analysis, and statistical learning. </a:t>
            </a:r>
            <a:endParaRPr lang="en-US" sz="1600" dirty="0" smtClean="0"/>
          </a:p>
          <a:p>
            <a:pPr lvl="1"/>
            <a:r>
              <a:rPr lang="en-US" sz="1600" b="1" dirty="0" smtClean="0"/>
              <a:t>Seeds: </a:t>
            </a:r>
            <a:r>
              <a:rPr lang="en-US" sz="1600" dirty="0" smtClean="0"/>
              <a:t>the </a:t>
            </a:r>
            <a:r>
              <a:rPr lang="en-US" sz="1600" dirty="0"/>
              <a:t>instances of the relation of interest </a:t>
            </a:r>
            <a:r>
              <a:rPr lang="en-US" sz="1600" dirty="0" smtClean="0"/>
              <a:t>(e.g. a </a:t>
            </a:r>
            <a:r>
              <a:rPr lang="en-US" sz="1600" dirty="0"/>
              <a:t>set of (city, river) pairs). </a:t>
            </a:r>
            <a:endParaRPr lang="en-US" sz="1600" dirty="0" smtClean="0"/>
          </a:p>
          <a:p>
            <a:pPr lvl="1"/>
            <a:r>
              <a:rPr lang="en-US" sz="1600" dirty="0" smtClean="0"/>
              <a:t>Uses </a:t>
            </a:r>
            <a:r>
              <a:rPr lang="en-US" sz="1600" b="1" dirty="0" smtClean="0"/>
              <a:t>seeds</a:t>
            </a:r>
            <a:r>
              <a:rPr lang="en-US" sz="1600" dirty="0" smtClean="0"/>
              <a:t> as “training input” to automatically </a:t>
            </a:r>
            <a:r>
              <a:rPr lang="en-US" sz="1600" b="1" dirty="0" smtClean="0"/>
              <a:t>find</a:t>
            </a:r>
            <a:r>
              <a:rPr lang="en-US" sz="1600" dirty="0" smtClean="0"/>
              <a:t> </a:t>
            </a:r>
            <a:r>
              <a:rPr lang="en-US" sz="1600" dirty="0"/>
              <a:t>sentences on the </a:t>
            </a:r>
            <a:r>
              <a:rPr lang="en-US" sz="1600" dirty="0" smtClean="0"/>
              <a:t>Web, </a:t>
            </a:r>
            <a:r>
              <a:rPr lang="en-US" sz="1600" b="1" dirty="0" smtClean="0"/>
              <a:t>extract</a:t>
            </a:r>
            <a:r>
              <a:rPr lang="en-US" sz="1600" dirty="0" smtClean="0"/>
              <a:t> </a:t>
            </a:r>
            <a:r>
              <a:rPr lang="en-US" sz="1600" dirty="0"/>
              <a:t>linguistic patterns surrounding the seeds, </a:t>
            </a:r>
            <a:r>
              <a:rPr lang="en-US" sz="1600" b="1" dirty="0" smtClean="0"/>
              <a:t>perform</a:t>
            </a:r>
            <a:r>
              <a:rPr lang="en-US" sz="1600" dirty="0" smtClean="0"/>
              <a:t> </a:t>
            </a:r>
            <a:r>
              <a:rPr lang="en-US" sz="1600" dirty="0"/>
              <a:t>statistical analyses to identify strong patterns, and finally </a:t>
            </a:r>
            <a:r>
              <a:rPr lang="en-US" sz="1600" b="1" dirty="0" smtClean="0"/>
              <a:t>identify</a:t>
            </a:r>
            <a:r>
              <a:rPr lang="en-US" sz="1600" dirty="0" smtClean="0"/>
              <a:t> </a:t>
            </a:r>
            <a:r>
              <a:rPr lang="en-US" sz="1600" dirty="0"/>
              <a:t>the most useful patterns to obtain extraction rules. </a:t>
            </a:r>
            <a:endParaRPr lang="en-US" sz="1600" dirty="0" smtClean="0"/>
          </a:p>
          <a:p>
            <a:pPr lvl="1"/>
            <a:r>
              <a:rPr lang="en-US" sz="1600" dirty="0" smtClean="0"/>
              <a:t>The trained rules can </a:t>
            </a:r>
            <a:r>
              <a:rPr lang="en-US" sz="1600" dirty="0"/>
              <a:t>be applied to newly seen Web pages, yielding facts or fact </a:t>
            </a:r>
            <a:r>
              <a:rPr lang="en-US" sz="1600" dirty="0" smtClean="0"/>
              <a:t>candidates.</a:t>
            </a:r>
          </a:p>
          <a:p>
            <a:pPr lvl="1"/>
            <a:r>
              <a:rPr lang="en-US" sz="1600" dirty="0" smtClean="0"/>
              <a:t>Statistical data are needed to </a:t>
            </a:r>
            <a:r>
              <a:rPr lang="en-US" sz="1600" dirty="0"/>
              <a:t>identify good rules and assess the confidence in the harvested facts</a:t>
            </a:r>
            <a:r>
              <a:rPr lang="en-US" sz="1600" dirty="0" smtClean="0"/>
              <a:t>.</a:t>
            </a:r>
          </a:p>
          <a:p>
            <a:pPr lvl="1"/>
            <a:endParaRPr lang="en-US" sz="1600" dirty="0" smtClean="0"/>
          </a:p>
          <a:p>
            <a:pPr marL="0" indent="0">
              <a:buNone/>
            </a:pPr>
            <a:r>
              <a:rPr lang="en-US" sz="1800" b="1" dirty="0" err="1" smtClean="0"/>
              <a:t>TextRunner</a:t>
            </a:r>
            <a:endParaRPr lang="en-US" sz="1800" b="1" dirty="0" smtClean="0"/>
          </a:p>
          <a:p>
            <a:pPr lvl="1"/>
            <a:r>
              <a:rPr lang="en-US" sz="1600" dirty="0" smtClean="0"/>
              <a:t>Pays special </a:t>
            </a:r>
            <a:r>
              <a:rPr lang="en-US" sz="1600" dirty="0"/>
              <a:t>attention to scalability and simplifies the entire fact-gathering pipeline. </a:t>
            </a:r>
            <a:endParaRPr lang="en-US" sz="1600" dirty="0" smtClean="0"/>
          </a:p>
          <a:p>
            <a:pPr lvl="1"/>
            <a:r>
              <a:rPr lang="en-US" sz="1600" dirty="0" smtClean="0"/>
              <a:t>Has a completely </a:t>
            </a:r>
            <a:r>
              <a:rPr lang="en-US" sz="1600" dirty="0"/>
              <a:t>unsupervised </a:t>
            </a:r>
            <a:r>
              <a:rPr lang="en-US" sz="1600" dirty="0" smtClean="0"/>
              <a:t>phase </a:t>
            </a:r>
            <a:r>
              <a:rPr lang="en-US" sz="1600" dirty="0"/>
              <a:t>for identifying simple patterns, just enough to identify, with high </a:t>
            </a:r>
            <a:r>
              <a:rPr lang="en-US" sz="1600" dirty="0" smtClean="0"/>
              <a:t>accuracy, </a:t>
            </a:r>
            <a:r>
              <a:rPr lang="en-US" sz="1600" dirty="0"/>
              <a:t>noun phrases and verbal patterns. </a:t>
            </a:r>
            <a:endParaRPr lang="en-US" sz="1600" dirty="0" smtClean="0"/>
          </a:p>
          <a:p>
            <a:pPr lvl="1"/>
            <a:r>
              <a:rPr lang="en-US" sz="1600" dirty="0" smtClean="0"/>
              <a:t>For every new </a:t>
            </a:r>
            <a:r>
              <a:rPr lang="en-US" sz="1600" dirty="0"/>
              <a:t>Web page, it aggressively extracts all potentially meaningful instances of all possible binary relation types from the page </a:t>
            </a:r>
            <a:r>
              <a:rPr lang="en-US" sz="1600" dirty="0" smtClean="0"/>
              <a:t>text (</a:t>
            </a:r>
            <a:r>
              <a:rPr lang="en-US" sz="1600" b="1" dirty="0" smtClean="0"/>
              <a:t>Machine Reading</a:t>
            </a:r>
            <a:r>
              <a:rPr lang="en-US" sz="1600" dirty="0" smtClean="0"/>
              <a:t>).</a:t>
            </a:r>
            <a:endParaRPr lang="en-US" sz="1600" dirty="0"/>
          </a:p>
        </p:txBody>
      </p:sp>
      <p:sp>
        <p:nvSpPr>
          <p:cNvPr id="2" name="Date Placeholder 1"/>
          <p:cNvSpPr>
            <a:spLocks noGrp="1"/>
          </p:cNvSpPr>
          <p:nvPr>
            <p:ph type="dt" sz="half" idx="10"/>
          </p:nvPr>
        </p:nvSpPr>
        <p:spPr/>
        <p:txBody>
          <a:bodyPr/>
          <a:lstStyle/>
          <a:p>
            <a:r>
              <a:rPr lang="en-US" smtClean="0"/>
              <a:t>University of Cyprus</a:t>
            </a:r>
            <a:endParaRPr lang="en-US" dirty="0"/>
          </a:p>
        </p:txBody>
      </p:sp>
      <p:sp>
        <p:nvSpPr>
          <p:cNvPr id="4" name="Footer Placeholder 3"/>
          <p:cNvSpPr>
            <a:spLocks noGrp="1"/>
          </p:cNvSpPr>
          <p:nvPr>
            <p:ph type="ftr" sz="quarter" idx="11"/>
          </p:nvPr>
        </p:nvSpPr>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p:txBody>
          <a:bodyPr/>
          <a:lstStyle/>
          <a:p>
            <a:fld id="{4650258E-3F5F-4BFF-B170-BDE829F2995D}" type="slidenum">
              <a:rPr lang="en-US" smtClean="0"/>
              <a:t>27</a:t>
            </a:fld>
            <a:endParaRPr lang="en-US" dirty="0"/>
          </a:p>
        </p:txBody>
      </p:sp>
    </p:spTree>
    <p:extLst>
      <p:ext uri="{BB962C8B-B14F-4D97-AF65-F5344CB8AC3E}">
        <p14:creationId xmlns:p14="http://schemas.microsoft.com/office/powerpoint/2010/main" val="3559720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YAGO for Large-Scale Semantic Knowledge</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28</a:t>
            </a:fld>
            <a:endParaRPr lang="en-US" dirty="0"/>
          </a:p>
        </p:txBody>
      </p:sp>
    </p:spTree>
    <p:extLst>
      <p:ext uri="{BB962C8B-B14F-4D97-AF65-F5344CB8AC3E}">
        <p14:creationId xmlns:p14="http://schemas.microsoft.com/office/powerpoint/2010/main" val="1125634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YAGO </a:t>
            </a:r>
            <a:r>
              <a:rPr lang="en-US" dirty="0" smtClean="0"/>
              <a:t>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YAGO project </a:t>
            </a:r>
            <a:r>
              <a:rPr lang="en-US" dirty="0"/>
              <a:t>shares the </a:t>
            </a:r>
            <a:r>
              <a:rPr lang="en-US" dirty="0" err="1"/>
              <a:t>KnowItAll</a:t>
            </a:r>
            <a:r>
              <a:rPr lang="en-US" dirty="0"/>
              <a:t> and </a:t>
            </a:r>
            <a:r>
              <a:rPr lang="en-US" dirty="0" err="1"/>
              <a:t>TextRunner</a:t>
            </a:r>
            <a:r>
              <a:rPr lang="en-US" dirty="0"/>
              <a:t> goal of large-scale knowledge harvesting but emphasizes </a:t>
            </a:r>
            <a:r>
              <a:rPr lang="en-US" dirty="0" smtClean="0"/>
              <a:t>on high </a:t>
            </a:r>
            <a:r>
              <a:rPr lang="en-US" dirty="0"/>
              <a:t>accuracy and consistency rather than high </a:t>
            </a:r>
            <a:r>
              <a:rPr lang="en-US" dirty="0" smtClean="0"/>
              <a:t>coverage</a:t>
            </a:r>
          </a:p>
          <a:p>
            <a:r>
              <a:rPr lang="en-US" b="1" dirty="0" smtClean="0"/>
              <a:t>Semantic-Web </a:t>
            </a:r>
            <a:r>
              <a:rPr lang="en-US" dirty="0" smtClean="0"/>
              <a:t>approach </a:t>
            </a:r>
          </a:p>
          <a:p>
            <a:r>
              <a:rPr lang="en-US" dirty="0" smtClean="0"/>
              <a:t>Gathers </a:t>
            </a:r>
            <a:r>
              <a:rPr lang="en-US" dirty="0"/>
              <a:t>its knowledge by (primarily) integrating information from Wikipedia and WordNet. </a:t>
            </a:r>
            <a:endParaRPr lang="en-US" dirty="0" smtClean="0"/>
          </a:p>
          <a:p>
            <a:r>
              <a:rPr lang="en-US" dirty="0" smtClean="0"/>
              <a:t>YAGO </a:t>
            </a:r>
            <a:r>
              <a:rPr lang="en-US" dirty="0"/>
              <a:t>contains close to two million entities and about 20 million facts about them, where facts are instances of binary relations. </a:t>
            </a:r>
            <a:endParaRPr lang="en-US" dirty="0" smtClean="0"/>
          </a:p>
          <a:p>
            <a:r>
              <a:rPr lang="en-US" dirty="0" smtClean="0"/>
              <a:t>YAGO </a:t>
            </a:r>
            <a:r>
              <a:rPr lang="en-US" dirty="0"/>
              <a:t>accuracy is at least 95%, and many of its errors </a:t>
            </a:r>
            <a:r>
              <a:rPr lang="en-US" dirty="0" smtClean="0"/>
              <a:t>are </a:t>
            </a:r>
            <a:r>
              <a:rPr lang="en-US" dirty="0"/>
              <a:t>due to incorrect entries in Wikipedia itself. </a:t>
            </a:r>
            <a:endParaRPr lang="en-US" dirty="0" smtClean="0"/>
          </a:p>
          <a:p>
            <a:r>
              <a:rPr lang="en-US" dirty="0" smtClean="0"/>
              <a:t>YAGO </a:t>
            </a:r>
            <a:r>
              <a:rPr lang="en-US" dirty="0"/>
              <a:t>is publicly available at </a:t>
            </a:r>
            <a:r>
              <a:rPr lang="en-US" dirty="0">
                <a:hlinkClick r:id="rId2"/>
              </a:rPr>
              <a:t>www.mpi-inf.mpg.de/yago/</a:t>
            </a:r>
            <a:r>
              <a:rPr lang="en-US" dirty="0"/>
              <a:t>. </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29</a:t>
            </a:fld>
            <a:endParaRPr lang="en-US" dirty="0"/>
          </a:p>
        </p:txBody>
      </p:sp>
    </p:spTree>
    <p:extLst>
      <p:ext uri="{BB962C8B-B14F-4D97-AF65-F5344CB8AC3E}">
        <p14:creationId xmlns:p14="http://schemas.microsoft.com/office/powerpoint/2010/main" val="2661771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smtClean="0"/>
              <a:t>Their ultimate aim is to support and analyze the idea of the </a:t>
            </a:r>
            <a:r>
              <a:rPr lang="en-US" dirty="0"/>
              <a:t>integration of database systems (DB) and information-retrieval (IR) </a:t>
            </a:r>
            <a:r>
              <a:rPr lang="en-US" dirty="0" smtClean="0"/>
              <a:t>methods to </a:t>
            </a:r>
            <a:r>
              <a:rPr lang="en-US" dirty="0"/>
              <a:t>address applications that are emerging from the ongoing explosion and diversification of digital information</a:t>
            </a:r>
            <a:r>
              <a:rPr lang="en-US" dirty="0" smtClean="0"/>
              <a:t>.</a:t>
            </a:r>
            <a:endParaRPr lang="en-US" dirty="0"/>
          </a:p>
          <a:p>
            <a:pPr lvl="1" fontAlgn="base"/>
            <a:r>
              <a:rPr lang="en-US" dirty="0"/>
              <a:t>A</a:t>
            </a:r>
            <a:r>
              <a:rPr lang="en-US" dirty="0" smtClean="0"/>
              <a:t>utomatic </a:t>
            </a:r>
            <a:r>
              <a:rPr lang="en-US" dirty="0"/>
              <a:t>building and maintenance of a comprehensive knowledge base of facts from encyclopedic sources and the scientific literature</a:t>
            </a:r>
            <a:r>
              <a:rPr lang="en-US" dirty="0" smtClean="0"/>
              <a:t>.</a:t>
            </a:r>
            <a:endParaRPr lang="en-US" dirty="0"/>
          </a:p>
          <a:p>
            <a:pPr lvl="1" fontAlgn="base"/>
            <a:r>
              <a:rPr lang="en-US" dirty="0"/>
              <a:t>Facts should be represented in terms of typed entities and relationships and allow expressive queries that return ranked results with precision in an efficient and scalable </a:t>
            </a:r>
            <a:r>
              <a:rPr lang="en-US" dirty="0" smtClean="0"/>
              <a:t>manner</a:t>
            </a:r>
            <a:r>
              <a:rPr lang="en-US" dirty="0"/>
              <a:t>.</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a:t>
            </a:fld>
            <a:endParaRPr lang="en-US" dirty="0"/>
          </a:p>
        </p:txBody>
      </p:sp>
    </p:spTree>
    <p:extLst>
      <p:ext uri="{BB962C8B-B14F-4D97-AF65-F5344CB8AC3E}">
        <p14:creationId xmlns:p14="http://schemas.microsoft.com/office/powerpoint/2010/main" val="2171252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YAGO Works(1)</a:t>
            </a:r>
            <a:endParaRPr lang="en-US" dirty="0"/>
          </a:p>
        </p:txBody>
      </p:sp>
      <p:sp>
        <p:nvSpPr>
          <p:cNvPr id="3" name="Content Placeholder 2"/>
          <p:cNvSpPr>
            <a:spLocks noGrp="1"/>
          </p:cNvSpPr>
          <p:nvPr>
            <p:ph idx="1"/>
          </p:nvPr>
        </p:nvSpPr>
        <p:spPr/>
        <p:txBody>
          <a:bodyPr>
            <a:noAutofit/>
          </a:bodyPr>
          <a:lstStyle/>
          <a:p>
            <a:r>
              <a:rPr lang="en-US" sz="2400" dirty="0" smtClean="0"/>
              <a:t>YAGO makes use of two Wikipedia assets (</a:t>
            </a:r>
            <a:r>
              <a:rPr lang="en-US" sz="2400" b="1" dirty="0" smtClean="0"/>
              <a:t>infoboxes</a:t>
            </a:r>
            <a:r>
              <a:rPr lang="en-US" sz="2400" dirty="0" smtClean="0"/>
              <a:t> and the </a:t>
            </a:r>
            <a:r>
              <a:rPr lang="en-US" sz="2400" b="1" dirty="0" smtClean="0"/>
              <a:t>category system</a:t>
            </a:r>
            <a:r>
              <a:rPr lang="en-US" sz="2400" dirty="0" smtClean="0"/>
              <a:t>)</a:t>
            </a:r>
          </a:p>
          <a:p>
            <a:r>
              <a:rPr lang="en-US" sz="2400" b="1" dirty="0" smtClean="0"/>
              <a:t>Infoboxes</a:t>
            </a:r>
            <a:r>
              <a:rPr lang="en-US" sz="2400" dirty="0" smtClean="0"/>
              <a:t> </a:t>
            </a:r>
            <a:r>
              <a:rPr lang="en-US" sz="2400" dirty="0"/>
              <a:t>are collections of attribute name-value pairs often based on templates and reused for important types of entities (such as countries, companies, scientists, music bands, and sports teams). </a:t>
            </a:r>
            <a:endParaRPr lang="en-US" sz="2400" dirty="0" smtClean="0"/>
          </a:p>
          <a:p>
            <a:r>
              <a:rPr lang="en-US" sz="2400" dirty="0" smtClean="0"/>
              <a:t>Infoboxes and categories give </a:t>
            </a:r>
            <a:r>
              <a:rPr lang="en-US" sz="2400" dirty="0"/>
              <a:t>YAGO clues about </a:t>
            </a:r>
            <a:r>
              <a:rPr lang="en-US" sz="2400" b="1" dirty="0" err="1"/>
              <a:t>instanceOf</a:t>
            </a:r>
            <a:r>
              <a:rPr lang="en-US" sz="2400" dirty="0"/>
              <a:t> relations, so it can infer that </a:t>
            </a:r>
            <a:r>
              <a:rPr lang="en-US" sz="2400" dirty="0" smtClean="0"/>
              <a:t>one entity is an instance of multiple classes. </a:t>
            </a:r>
          </a:p>
          <a:p>
            <a:r>
              <a:rPr lang="en-US" sz="2400" dirty="0" smtClean="0"/>
              <a:t>The </a:t>
            </a:r>
            <a:r>
              <a:rPr lang="en-US" sz="2400" dirty="0"/>
              <a:t>YAGO extractors employ linguistic processing (noun phrase parsing) and mapping rules to achieve high accuracy in harvesting the categories information. </a:t>
            </a:r>
            <a:endParaRPr lang="en-US" sz="2400" dirty="0" smtClean="0"/>
          </a:p>
          <a:p>
            <a:r>
              <a:rPr lang="en-US" sz="2400" dirty="0" smtClean="0"/>
              <a:t>Relying solely </a:t>
            </a:r>
            <a:r>
              <a:rPr lang="en-US" sz="2400" dirty="0"/>
              <a:t>on Wikipedia infoboxes and categories may result in a large but incoherent collection of facts. </a:t>
            </a:r>
            <a:endParaRPr lang="en-US" sz="2400" dirty="0" smtClean="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30</a:t>
            </a:fld>
            <a:endParaRPr lang="en-US" dirty="0"/>
          </a:p>
        </p:txBody>
      </p:sp>
    </p:spTree>
    <p:extLst>
      <p:ext uri="{BB962C8B-B14F-4D97-AF65-F5344CB8AC3E}">
        <p14:creationId xmlns:p14="http://schemas.microsoft.com/office/powerpoint/2010/main" val="162579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YAGO </a:t>
            </a:r>
            <a:r>
              <a:rPr lang="en-US" dirty="0" smtClean="0"/>
              <a:t>Works(2)</a:t>
            </a:r>
            <a:endParaRPr lang="en-US" dirty="0"/>
          </a:p>
        </p:txBody>
      </p:sp>
      <p:sp>
        <p:nvSpPr>
          <p:cNvPr id="3" name="Content Placeholder 2"/>
          <p:cNvSpPr>
            <a:spLocks noGrp="1"/>
          </p:cNvSpPr>
          <p:nvPr>
            <p:ph idx="1"/>
          </p:nvPr>
        </p:nvSpPr>
        <p:spPr/>
        <p:txBody>
          <a:bodyPr>
            <a:normAutofit/>
          </a:bodyPr>
          <a:lstStyle/>
          <a:p>
            <a:r>
              <a:rPr lang="en-US" sz="2000" dirty="0" smtClean="0"/>
              <a:t>To avoid the above problem, YAGO makes use of the WordNet thesaurus integrating the facts it harvests from Wikipedia with the taxonomic backbone provided by </a:t>
            </a:r>
            <a:r>
              <a:rPr lang="en-US" sz="2000" b="1" dirty="0" smtClean="0"/>
              <a:t>WordNet</a:t>
            </a:r>
            <a:r>
              <a:rPr lang="en-US" sz="2000" dirty="0" smtClean="0"/>
              <a:t>.</a:t>
            </a:r>
          </a:p>
          <a:p>
            <a:r>
              <a:rPr lang="en-US" sz="2000" b="1" dirty="0" smtClean="0"/>
              <a:t>WordNet</a:t>
            </a:r>
            <a:r>
              <a:rPr lang="en-US" sz="2000" dirty="0" smtClean="0"/>
              <a:t> </a:t>
            </a:r>
            <a:r>
              <a:rPr lang="en-US" sz="2000" dirty="0"/>
              <a:t>knows many abstract classes and the </a:t>
            </a:r>
            <a:r>
              <a:rPr lang="en-US" sz="2000" b="1" dirty="0"/>
              <a:t>“is-a” </a:t>
            </a:r>
            <a:r>
              <a:rPr lang="en-US" sz="2000" dirty="0"/>
              <a:t>and </a:t>
            </a:r>
            <a:r>
              <a:rPr lang="en-US" sz="2000" b="1" dirty="0"/>
              <a:t>“</a:t>
            </a:r>
            <a:r>
              <a:rPr lang="en-US" sz="2000" b="1" dirty="0" err="1"/>
              <a:t>partof</a:t>
            </a:r>
            <a:r>
              <a:rPr lang="en-US" sz="2000" b="1" dirty="0"/>
              <a:t>” </a:t>
            </a:r>
            <a:r>
              <a:rPr lang="en-US" sz="2000" dirty="0"/>
              <a:t>relationships among </a:t>
            </a:r>
            <a:r>
              <a:rPr lang="en-US" sz="2000" dirty="0" smtClean="0"/>
              <a:t>them but it </a:t>
            </a:r>
            <a:r>
              <a:rPr lang="en-US" sz="2000" dirty="0"/>
              <a:t>has only sparse information about individual entities that would populate its classes</a:t>
            </a:r>
            <a:r>
              <a:rPr lang="en-US" sz="2000" dirty="0" smtClean="0"/>
              <a:t>.</a:t>
            </a:r>
          </a:p>
          <a:p>
            <a:r>
              <a:rPr lang="en-US" sz="2000" dirty="0" smtClean="0"/>
              <a:t>The </a:t>
            </a:r>
            <a:r>
              <a:rPr lang="en-US" sz="2000" dirty="0"/>
              <a:t>wealth of entities in </a:t>
            </a:r>
            <a:r>
              <a:rPr lang="en-US" sz="2000" b="1" dirty="0"/>
              <a:t>Wikipedia</a:t>
            </a:r>
            <a:r>
              <a:rPr lang="en-US" sz="2000" dirty="0"/>
              <a:t> </a:t>
            </a:r>
            <a:r>
              <a:rPr lang="en-US" sz="2000" dirty="0" smtClean="0"/>
              <a:t>solves </a:t>
            </a:r>
            <a:r>
              <a:rPr lang="en-US" sz="2000" b="1" dirty="0" smtClean="0"/>
              <a:t>WordNet’s</a:t>
            </a:r>
            <a:r>
              <a:rPr lang="en-US" sz="2000" dirty="0" smtClean="0"/>
              <a:t> issue. Respectively, </a:t>
            </a:r>
            <a:r>
              <a:rPr lang="en-US" sz="2000" b="1" dirty="0" smtClean="0"/>
              <a:t>WordNet’s</a:t>
            </a:r>
            <a:r>
              <a:rPr lang="en-US" sz="2000" dirty="0" smtClean="0"/>
              <a:t> </a:t>
            </a:r>
            <a:r>
              <a:rPr lang="en-US" sz="2000" dirty="0"/>
              <a:t>taxonomy </a:t>
            </a:r>
            <a:r>
              <a:rPr lang="en-US" sz="2000" dirty="0" smtClean="0"/>
              <a:t>compensates </a:t>
            </a:r>
            <a:r>
              <a:rPr lang="en-US" sz="2000" dirty="0"/>
              <a:t>for the gaps and noise in the </a:t>
            </a:r>
            <a:r>
              <a:rPr lang="en-US" sz="2000" b="1" dirty="0"/>
              <a:t>Wikipedia</a:t>
            </a:r>
            <a:r>
              <a:rPr lang="en-US" sz="2000" dirty="0"/>
              <a:t> category system</a:t>
            </a:r>
            <a:r>
              <a:rPr lang="en-US" sz="2000" dirty="0" smtClean="0"/>
              <a:t>.</a:t>
            </a:r>
          </a:p>
          <a:p>
            <a:r>
              <a:rPr lang="en-US" sz="2000" dirty="0" smtClean="0"/>
              <a:t>Each </a:t>
            </a:r>
            <a:r>
              <a:rPr lang="en-US" sz="2000" dirty="0"/>
              <a:t>individual entity YAGO discovers must be mapped into at least one existing YAGO class. If this fails, the entity and its related facts are not admitted into the knowledge base. </a:t>
            </a:r>
            <a:endParaRPr lang="en-US" sz="2000" dirty="0" smtClean="0"/>
          </a:p>
          <a:p>
            <a:r>
              <a:rPr lang="en-US" sz="2000" dirty="0" smtClean="0"/>
              <a:t>Classes </a:t>
            </a:r>
            <a:r>
              <a:rPr lang="en-US" sz="2000" dirty="0"/>
              <a:t>derived from Wikipedia category names (such as </a:t>
            </a:r>
            <a:r>
              <a:rPr lang="en-US" sz="2000" dirty="0" err="1"/>
              <a:t>GermanNobelLaureates</a:t>
            </a:r>
            <a:r>
              <a:rPr lang="en-US" sz="2000" dirty="0"/>
              <a:t>) must be mapped with a subclass relationship to one or more </a:t>
            </a:r>
            <a:r>
              <a:rPr lang="en-US" sz="2000" dirty="0" err="1"/>
              <a:t>superclasses</a:t>
            </a:r>
            <a:r>
              <a:rPr lang="en-US" sz="2000" dirty="0"/>
              <a:t> (such as </a:t>
            </a:r>
            <a:r>
              <a:rPr lang="en-US" sz="2000" dirty="0" err="1"/>
              <a:t>NobelLaureates</a:t>
            </a:r>
            <a:r>
              <a:rPr lang="en-US" sz="2000" dirty="0"/>
              <a:t> and Germans). </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31</a:t>
            </a:fld>
            <a:endParaRPr lang="en-US" dirty="0"/>
          </a:p>
        </p:txBody>
      </p:sp>
    </p:spTree>
    <p:extLst>
      <p:ext uri="{BB962C8B-B14F-4D97-AF65-F5344CB8AC3E}">
        <p14:creationId xmlns:p14="http://schemas.microsoft.com/office/powerpoint/2010/main" val="3081585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Kylin/KOG</a:t>
            </a:r>
            <a:endParaRPr lang="en-US" dirty="0"/>
          </a:p>
        </p:txBody>
      </p:sp>
      <p:sp>
        <p:nvSpPr>
          <p:cNvPr id="3" name="Content Placeholder 2"/>
          <p:cNvSpPr>
            <a:spLocks noGrp="1"/>
          </p:cNvSpPr>
          <p:nvPr>
            <p:ph idx="1"/>
          </p:nvPr>
        </p:nvSpPr>
        <p:spPr/>
        <p:txBody>
          <a:bodyPr>
            <a:normAutofit/>
          </a:bodyPr>
          <a:lstStyle/>
          <a:p>
            <a:r>
              <a:rPr lang="en-US" sz="1800" dirty="0" smtClean="0"/>
              <a:t>The Kylin/KOG project </a:t>
            </a:r>
            <a:r>
              <a:rPr lang="en-US" sz="1800" b="1" dirty="0" smtClean="0"/>
              <a:t>extracts</a:t>
            </a:r>
            <a:r>
              <a:rPr lang="en-US" sz="1800" dirty="0" smtClean="0"/>
              <a:t> </a:t>
            </a:r>
            <a:r>
              <a:rPr lang="en-US" sz="1800" dirty="0"/>
              <a:t>information from Wikipedia through its tools </a:t>
            </a:r>
            <a:r>
              <a:rPr lang="en-US" sz="1800" dirty="0" smtClean="0"/>
              <a:t>Kylin </a:t>
            </a:r>
            <a:r>
              <a:rPr lang="en-US" sz="1800" dirty="0"/>
              <a:t>and Kylin Ontology Generator (KOG</a:t>
            </a:r>
            <a:r>
              <a:rPr lang="en-US" sz="1800" dirty="0" smtClean="0"/>
              <a:t>).</a:t>
            </a:r>
          </a:p>
          <a:p>
            <a:r>
              <a:rPr lang="en-US" sz="1800" dirty="0" smtClean="0"/>
              <a:t>Whenever </a:t>
            </a:r>
            <a:r>
              <a:rPr lang="en-US" sz="1800" dirty="0"/>
              <a:t>an infobox type includes an attribute in some articles but the attribute has no value for a given article, </a:t>
            </a:r>
            <a:r>
              <a:rPr lang="en-US" sz="1800" dirty="0" smtClean="0"/>
              <a:t>Kylin </a:t>
            </a:r>
            <a:r>
              <a:rPr lang="en-US" sz="1800" b="1" dirty="0" smtClean="0"/>
              <a:t>analyzes</a:t>
            </a:r>
            <a:r>
              <a:rPr lang="en-US" sz="1800" dirty="0" smtClean="0"/>
              <a:t> </a:t>
            </a:r>
            <a:r>
              <a:rPr lang="en-US" sz="1800" dirty="0"/>
              <a:t>the full text of the article to derive the most likely value. </a:t>
            </a:r>
            <a:endParaRPr lang="en-US" sz="1800" dirty="0" smtClean="0"/>
          </a:p>
          <a:p>
            <a:r>
              <a:rPr lang="en-US" sz="1800" dirty="0" smtClean="0"/>
              <a:t>Kylin pursues </a:t>
            </a:r>
            <a:r>
              <a:rPr lang="en-US" sz="1800" b="1" dirty="0" smtClean="0"/>
              <a:t>open information extraction</a:t>
            </a:r>
            <a:r>
              <a:rPr lang="en-US" sz="1800" dirty="0" smtClean="0"/>
              <a:t> by considering all potentially significant attributes, </a:t>
            </a:r>
            <a:r>
              <a:rPr lang="en-US" sz="1800" dirty="0"/>
              <a:t>even if they occur only sparsely in the entire Wikipedia corpus</a:t>
            </a:r>
            <a:r>
              <a:rPr lang="en-US" sz="1800" dirty="0" smtClean="0"/>
              <a:t>.</a:t>
            </a:r>
          </a:p>
          <a:p>
            <a:r>
              <a:rPr lang="en-US" sz="1800" dirty="0" smtClean="0"/>
              <a:t>KOG </a:t>
            </a:r>
            <a:r>
              <a:rPr lang="en-US" sz="1800" dirty="0"/>
              <a:t>builds on Kylin’s output, unifies attribute names, derives type </a:t>
            </a:r>
            <a:r>
              <a:rPr lang="en-US" sz="1800" dirty="0" smtClean="0"/>
              <a:t>signatures and maps </a:t>
            </a:r>
            <a:r>
              <a:rPr lang="en-US" sz="1800" dirty="0"/>
              <a:t>these entities onto the </a:t>
            </a:r>
            <a:r>
              <a:rPr lang="en-US" sz="1800" b="1" dirty="0" smtClean="0"/>
              <a:t>WordNet</a:t>
            </a:r>
            <a:r>
              <a:rPr lang="en-US" sz="1800" dirty="0" smtClean="0"/>
              <a:t> </a:t>
            </a:r>
            <a:r>
              <a:rPr lang="en-US" sz="1800" dirty="0"/>
              <a:t>taxonomy through statistical relational </a:t>
            </a:r>
            <a:r>
              <a:rPr lang="en-US" sz="1800" dirty="0" smtClean="0"/>
              <a:t>learning.</a:t>
            </a:r>
          </a:p>
          <a:p>
            <a:r>
              <a:rPr lang="en-US" sz="1800" dirty="0" smtClean="0"/>
              <a:t>KOG </a:t>
            </a:r>
            <a:r>
              <a:rPr lang="en-US" sz="1800" dirty="0"/>
              <a:t>goes beyond YAGO by discovering new relationship types. It builds on the class system of both YAGO and </a:t>
            </a:r>
            <a:r>
              <a:rPr lang="en-US" sz="1800" dirty="0" smtClean="0"/>
              <a:t>Dbpedia.</a:t>
            </a:r>
          </a:p>
          <a:p>
            <a:r>
              <a:rPr lang="en-US" sz="1800" b="1" dirty="0" smtClean="0"/>
              <a:t>The </a:t>
            </a:r>
            <a:r>
              <a:rPr lang="en-US" sz="1800" b="1" dirty="0"/>
              <a:t>Kylin/KOG project combines all three knowledge-gathering paradigms: </a:t>
            </a:r>
            <a:endParaRPr lang="en-US" sz="1800" b="1" dirty="0" smtClean="0"/>
          </a:p>
          <a:p>
            <a:pPr lvl="1"/>
            <a:r>
              <a:rPr lang="en-US" sz="1600" dirty="0" smtClean="0"/>
              <a:t>Semantic-Web-oriented </a:t>
            </a:r>
            <a:r>
              <a:rPr lang="en-US" sz="1600" dirty="0"/>
              <a:t>by being targeted at </a:t>
            </a:r>
            <a:r>
              <a:rPr lang="en-US" sz="1600" dirty="0" smtClean="0"/>
              <a:t>infoboxes </a:t>
            </a:r>
          </a:p>
          <a:p>
            <a:pPr lvl="1"/>
            <a:r>
              <a:rPr lang="en-US" sz="1600" dirty="0" smtClean="0"/>
              <a:t>Social-Web-based </a:t>
            </a:r>
            <a:r>
              <a:rPr lang="en-US" sz="1600" dirty="0"/>
              <a:t>by leveraging the input of the large Wikipedia </a:t>
            </a:r>
            <a:r>
              <a:rPr lang="en-US" sz="1600" dirty="0" smtClean="0"/>
              <a:t>community </a:t>
            </a:r>
          </a:p>
          <a:p>
            <a:pPr lvl="1"/>
            <a:r>
              <a:rPr lang="en-US" sz="1600" dirty="0" smtClean="0"/>
              <a:t>Statistical-Web-style </a:t>
            </a:r>
            <a:r>
              <a:rPr lang="en-US" sz="1600" dirty="0"/>
              <a:t>through learning methods. </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32</a:t>
            </a:fld>
            <a:endParaRPr lang="en-US" dirty="0"/>
          </a:p>
        </p:txBody>
      </p:sp>
    </p:spTree>
    <p:extLst>
      <p:ext uri="{BB962C8B-B14F-4D97-AF65-F5344CB8AC3E}">
        <p14:creationId xmlns:p14="http://schemas.microsoft.com/office/powerpoint/2010/main" val="2325048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and Ranking YAGO with NAGA</a:t>
            </a:r>
          </a:p>
        </p:txBody>
      </p:sp>
      <p:sp>
        <p:nvSpPr>
          <p:cNvPr id="3" name="Text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33</a:t>
            </a:fld>
            <a:endParaRPr lang="en-US" dirty="0"/>
          </a:p>
        </p:txBody>
      </p:sp>
    </p:spTree>
    <p:extLst>
      <p:ext uri="{BB962C8B-B14F-4D97-AF65-F5344CB8AC3E}">
        <p14:creationId xmlns:p14="http://schemas.microsoft.com/office/powerpoint/2010/main" val="2219272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and Ranking YAGO with NAGA</a:t>
            </a:r>
          </a:p>
        </p:txBody>
      </p:sp>
      <p:sp>
        <p:nvSpPr>
          <p:cNvPr id="3" name="Content Placeholder 2"/>
          <p:cNvSpPr>
            <a:spLocks noGrp="1"/>
          </p:cNvSpPr>
          <p:nvPr>
            <p:ph idx="1"/>
          </p:nvPr>
        </p:nvSpPr>
        <p:spPr/>
        <p:txBody>
          <a:bodyPr/>
          <a:lstStyle/>
          <a:p>
            <a:r>
              <a:rPr lang="en-US" dirty="0"/>
              <a:t>The query language </a:t>
            </a:r>
            <a:r>
              <a:rPr lang="en-US" dirty="0" smtClean="0"/>
              <a:t>designed </a:t>
            </a:r>
            <a:r>
              <a:rPr lang="en-US" dirty="0"/>
              <a:t>for YAGO adopts concepts from the standardized SPARQL Protocol and RDF Query Language for RDF data but extends them through more expressive pattern matching and ranking</a:t>
            </a:r>
          </a:p>
          <a:p>
            <a:r>
              <a:rPr lang="en-US" dirty="0"/>
              <a:t>The prototype system that implements these features is called NAGA (for Not Another Google Answer, </a:t>
            </a:r>
            <a:r>
              <a:rPr lang="en-US" dirty="0">
                <a:hlinkClick r:id="rId2"/>
              </a:rPr>
              <a:t>www.mpi-inf. mpg.de/</a:t>
            </a:r>
            <a:r>
              <a:rPr lang="en-US" dirty="0" err="1">
                <a:hlinkClick r:id="rId2"/>
              </a:rPr>
              <a:t>yago</a:t>
            </a:r>
            <a:r>
              <a:rPr lang="en-US" dirty="0" smtClean="0">
                <a:hlinkClick r:id="rId2"/>
              </a:rPr>
              <a:t>/</a:t>
            </a:r>
            <a:r>
              <a:rPr lang="en-US" dirty="0" smtClean="0"/>
              <a:t>).</a:t>
            </a: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34</a:t>
            </a:fld>
            <a:endParaRPr lang="en-US" dirty="0"/>
          </a:p>
        </p:txBody>
      </p:sp>
    </p:spTree>
    <p:extLst>
      <p:ext uri="{BB962C8B-B14F-4D97-AF65-F5344CB8AC3E}">
        <p14:creationId xmlns:p14="http://schemas.microsoft.com/office/powerpoint/2010/main" val="1790287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 for the YAGO </a:t>
            </a:r>
            <a:r>
              <a:rPr lang="en-US" dirty="0" smtClean="0"/>
              <a:t>knowledgebase (1)</a:t>
            </a:r>
            <a:endParaRPr lang="en-US" dirty="0"/>
          </a:p>
        </p:txBody>
      </p:sp>
      <p:pic>
        <p:nvPicPr>
          <p:cNvPr id="7" name="Picture 6"/>
          <p:cNvPicPr>
            <a:picLocks noChangeAspect="1"/>
          </p:cNvPicPr>
          <p:nvPr/>
        </p:nvPicPr>
        <p:blipFill>
          <a:blip r:embed="rId3"/>
          <a:stretch>
            <a:fillRect/>
          </a:stretch>
        </p:blipFill>
        <p:spPr>
          <a:xfrm>
            <a:off x="0" y="2377179"/>
            <a:ext cx="12192000" cy="4480821"/>
          </a:xfrm>
          <a:prstGeom prst="rect">
            <a:avLst/>
          </a:prstGeom>
        </p:spPr>
      </p:pic>
      <p:sp>
        <p:nvSpPr>
          <p:cNvPr id="5" name="Slide Number Placeholder 4"/>
          <p:cNvSpPr>
            <a:spLocks noGrp="1"/>
          </p:cNvSpPr>
          <p:nvPr>
            <p:ph type="sldNum" sz="quarter" idx="12"/>
          </p:nvPr>
        </p:nvSpPr>
        <p:spPr/>
        <p:txBody>
          <a:bodyPr/>
          <a:lstStyle/>
          <a:p>
            <a:fld id="{4650258E-3F5F-4BFF-B170-BDE829F2995D}" type="slidenum">
              <a:rPr lang="en-US" smtClean="0"/>
              <a:t>35</a:t>
            </a:fld>
            <a:endParaRPr lang="en-US" dirty="0"/>
          </a:p>
        </p:txBody>
      </p:sp>
    </p:spTree>
    <p:extLst>
      <p:ext uri="{BB962C8B-B14F-4D97-AF65-F5344CB8AC3E}">
        <p14:creationId xmlns:p14="http://schemas.microsoft.com/office/powerpoint/2010/main" val="2996566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48832" y="2680988"/>
            <a:ext cx="10515600" cy="1388394"/>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smtClean="0"/>
              <a:t>Question</a:t>
            </a:r>
            <a:endParaRPr lang="en-US" i="1" dirty="0" smtClean="0"/>
          </a:p>
          <a:p>
            <a:pPr marL="0" indent="0">
              <a:buNone/>
            </a:pPr>
            <a:r>
              <a:rPr lang="en-US" i="1" dirty="0"/>
              <a:t>Which politicians are also </a:t>
            </a:r>
            <a:r>
              <a:rPr lang="en-US" i="1" dirty="0" smtClean="0"/>
              <a:t>accomplished scientists</a:t>
            </a:r>
            <a:r>
              <a:rPr lang="en-US" i="1" dirty="0"/>
              <a:t>?</a:t>
            </a:r>
            <a:endParaRPr lang="en-US" i="1" dirty="0" smtClean="0"/>
          </a:p>
        </p:txBody>
      </p:sp>
      <p:sp>
        <p:nvSpPr>
          <p:cNvPr id="2" name="Date Placeholder 1"/>
          <p:cNvSpPr>
            <a:spLocks noGrp="1"/>
          </p:cNvSpPr>
          <p:nvPr>
            <p:ph type="dt" sz="half" idx="10"/>
          </p:nvPr>
        </p:nvSpPr>
        <p:spPr/>
        <p:txBody>
          <a:bodyPr/>
          <a:lstStyle/>
          <a:p>
            <a:r>
              <a:rPr lang="en-US" smtClean="0"/>
              <a:t>University of Cyprus</a:t>
            </a:r>
            <a:endParaRPr lang="en-US" dirty="0"/>
          </a:p>
        </p:txBody>
      </p:sp>
      <p:sp>
        <p:nvSpPr>
          <p:cNvPr id="3" name="Footer Placeholder 2"/>
          <p:cNvSpPr>
            <a:spLocks noGrp="1"/>
          </p:cNvSpPr>
          <p:nvPr>
            <p:ph type="ftr" sz="quarter" idx="11"/>
          </p:nvPr>
        </p:nvSpPr>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p:txBody>
          <a:bodyPr/>
          <a:lstStyle/>
          <a:p>
            <a:fld id="{4650258E-3F5F-4BFF-B170-BDE829F2995D}" type="slidenum">
              <a:rPr lang="en-US" smtClean="0"/>
              <a:t>36</a:t>
            </a:fld>
            <a:endParaRPr lang="en-US" dirty="0"/>
          </a:p>
        </p:txBody>
      </p:sp>
    </p:spTree>
    <p:extLst>
      <p:ext uri="{BB962C8B-B14F-4D97-AF65-F5344CB8AC3E}">
        <p14:creationId xmlns:p14="http://schemas.microsoft.com/office/powerpoint/2010/main" val="259114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queries for the YAGO </a:t>
            </a:r>
            <a:r>
              <a:rPr lang="en-US" dirty="0" smtClean="0"/>
              <a:t>knowledgebase (2)</a:t>
            </a:r>
            <a:endParaRPr lang="en-US" dirty="0"/>
          </a:p>
        </p:txBody>
      </p:sp>
      <p:sp>
        <p:nvSpPr>
          <p:cNvPr id="3" name="Content Placeholder 2"/>
          <p:cNvSpPr>
            <a:spLocks noGrp="1"/>
          </p:cNvSpPr>
          <p:nvPr>
            <p:ph idx="1"/>
          </p:nvPr>
        </p:nvSpPr>
        <p:spPr>
          <a:xfrm>
            <a:off x="838200" y="1825624"/>
            <a:ext cx="7495952" cy="4426319"/>
          </a:xfrm>
        </p:spPr>
        <p:txBody>
          <a:bodyPr>
            <a:noAutofit/>
          </a:bodyPr>
          <a:lstStyle/>
          <a:p>
            <a:pPr marL="0" indent="0">
              <a:buNone/>
            </a:pPr>
            <a:r>
              <a:rPr lang="en-US" sz="2400" dirty="0" smtClean="0"/>
              <a:t>This query about </a:t>
            </a:r>
            <a:r>
              <a:rPr lang="en-US" sz="2400" dirty="0"/>
              <a:t>politicians who are also scientists shows two nodes matched by the desired results and one node (labeled </a:t>
            </a:r>
            <a:r>
              <a:rPr lang="en-US" sz="2400" b="1" dirty="0"/>
              <a:t>$x</a:t>
            </a:r>
            <a:r>
              <a:rPr lang="en-US" sz="2400" dirty="0"/>
              <a:t>) denoting a variable for which the query must find all bindings. </a:t>
            </a:r>
            <a:endParaRPr lang="en-US" sz="2400" dirty="0" smtClean="0"/>
          </a:p>
          <a:p>
            <a:pPr marL="0" indent="0">
              <a:buNone/>
            </a:pPr>
            <a:r>
              <a:rPr lang="en-US" sz="2400" dirty="0" smtClean="0"/>
              <a:t>The </a:t>
            </a:r>
            <a:r>
              <a:rPr lang="en-US" sz="2400" dirty="0"/>
              <a:t>edge labels denote relationships and need to be matched by the results. </a:t>
            </a:r>
            <a:r>
              <a:rPr lang="en-US" sz="2400" dirty="0" smtClean="0"/>
              <a:t>Here</a:t>
            </a:r>
            <a:r>
              <a:rPr lang="en-US" sz="2400" dirty="0"/>
              <a:t>, </a:t>
            </a:r>
            <a:r>
              <a:rPr lang="en-US" sz="2400" b="1" dirty="0"/>
              <a:t>“</a:t>
            </a:r>
            <a:r>
              <a:rPr lang="en-US" sz="2400" b="1" dirty="0" err="1"/>
              <a:t>isa</a:t>
            </a:r>
            <a:r>
              <a:rPr lang="en-US" sz="2400" b="1" dirty="0"/>
              <a:t>” </a:t>
            </a:r>
            <a:r>
              <a:rPr lang="en-US" sz="2400" dirty="0"/>
              <a:t>is shorthand notation for a composition of two connected edges that correspond to the relationships </a:t>
            </a:r>
            <a:r>
              <a:rPr lang="en-US" sz="2400" b="1" dirty="0" err="1"/>
              <a:t>instanceOf</a:t>
            </a:r>
            <a:r>
              <a:rPr lang="en-US" sz="2400" dirty="0"/>
              <a:t> between an entity and a class and subclass between two classes. </a:t>
            </a:r>
            <a:endParaRPr lang="en-US" sz="2400" dirty="0" smtClean="0"/>
          </a:p>
          <a:p>
            <a:pPr marL="0" indent="0">
              <a:buNone/>
            </a:pPr>
            <a:r>
              <a:rPr lang="en-US" sz="2400" dirty="0" smtClean="0"/>
              <a:t>This </a:t>
            </a:r>
            <a:r>
              <a:rPr lang="en-US" sz="2400" dirty="0"/>
              <a:t>way the user also finds people who belong to the classes “mayor</a:t>
            </a:r>
            <a:r>
              <a:rPr lang="en-US" sz="2400" dirty="0" smtClean="0"/>
              <a:t>”(politician) </a:t>
            </a:r>
            <a:r>
              <a:rPr lang="en-US" sz="2400" dirty="0"/>
              <a:t>and “</a:t>
            </a:r>
            <a:r>
              <a:rPr lang="en-US" sz="2400" dirty="0" smtClean="0"/>
              <a:t>physicist”(scientist). </a:t>
            </a:r>
            <a:endParaRPr lang="en-US" sz="2400" dirty="0"/>
          </a:p>
        </p:txBody>
      </p:sp>
      <p:pic>
        <p:nvPicPr>
          <p:cNvPr id="5" name="Picture 4"/>
          <p:cNvPicPr>
            <a:picLocks noChangeAspect="1"/>
          </p:cNvPicPr>
          <p:nvPr/>
        </p:nvPicPr>
        <p:blipFill rotWithShape="1">
          <a:blip r:embed="rId2"/>
          <a:srcRect l="5058" t="24779" r="76541" b="17322"/>
          <a:stretch/>
        </p:blipFill>
        <p:spPr>
          <a:xfrm>
            <a:off x="8334152" y="1690688"/>
            <a:ext cx="3244703" cy="3752169"/>
          </a:xfrm>
          <a:prstGeom prst="rect">
            <a:avLst/>
          </a:prstGeo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37</a:t>
            </a:fld>
            <a:endParaRPr lang="en-US" dirty="0"/>
          </a:p>
        </p:txBody>
      </p:sp>
    </p:spTree>
    <p:extLst>
      <p:ext uri="{BB962C8B-B14F-4D97-AF65-F5344CB8AC3E}">
        <p14:creationId xmlns:p14="http://schemas.microsoft.com/office/powerpoint/2010/main" val="3751590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95670" y="2801772"/>
            <a:ext cx="10515600" cy="1388394"/>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smtClean="0"/>
              <a:t>Question</a:t>
            </a:r>
            <a:endParaRPr lang="en-US" i="1" dirty="0" smtClean="0"/>
          </a:p>
          <a:p>
            <a:pPr marL="0" indent="0">
              <a:buNone/>
            </a:pPr>
            <a:r>
              <a:rPr lang="en-US" i="1" dirty="0" smtClean="0"/>
              <a:t>Which </a:t>
            </a:r>
            <a:r>
              <a:rPr lang="en-US" i="1" dirty="0"/>
              <a:t>German Nobel laureate </a:t>
            </a:r>
            <a:r>
              <a:rPr lang="en-US" i="1" dirty="0" smtClean="0"/>
              <a:t>survived both </a:t>
            </a:r>
            <a:r>
              <a:rPr lang="en-US" i="1" dirty="0"/>
              <a:t>world wars and outlived </a:t>
            </a:r>
            <a:r>
              <a:rPr lang="en-US" i="1" dirty="0" smtClean="0"/>
              <a:t>all four </a:t>
            </a:r>
            <a:r>
              <a:rPr lang="en-US" i="1" dirty="0"/>
              <a:t>of his children?</a:t>
            </a:r>
            <a:endParaRPr lang="en-US" i="1" dirty="0" smtClean="0"/>
          </a:p>
        </p:txBody>
      </p:sp>
      <p:sp>
        <p:nvSpPr>
          <p:cNvPr id="2" name="Date Placeholder 1"/>
          <p:cNvSpPr>
            <a:spLocks noGrp="1"/>
          </p:cNvSpPr>
          <p:nvPr>
            <p:ph type="dt" sz="half" idx="10"/>
          </p:nvPr>
        </p:nvSpPr>
        <p:spPr/>
        <p:txBody>
          <a:bodyPr/>
          <a:lstStyle/>
          <a:p>
            <a:r>
              <a:rPr lang="en-US" smtClean="0"/>
              <a:t>University of Cyprus</a:t>
            </a:r>
            <a:endParaRPr lang="en-US" dirty="0"/>
          </a:p>
        </p:txBody>
      </p:sp>
      <p:sp>
        <p:nvSpPr>
          <p:cNvPr id="3" name="Footer Placeholder 2"/>
          <p:cNvSpPr>
            <a:spLocks noGrp="1"/>
          </p:cNvSpPr>
          <p:nvPr>
            <p:ph type="ftr" sz="quarter" idx="11"/>
          </p:nvPr>
        </p:nvSpPr>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p:txBody>
          <a:bodyPr/>
          <a:lstStyle/>
          <a:p>
            <a:fld id="{4650258E-3F5F-4BFF-B170-BDE829F2995D}" type="slidenum">
              <a:rPr lang="en-US" smtClean="0"/>
              <a:t>38</a:t>
            </a:fld>
            <a:endParaRPr lang="en-US" dirty="0"/>
          </a:p>
        </p:txBody>
      </p:sp>
    </p:spTree>
    <p:extLst>
      <p:ext uri="{BB962C8B-B14F-4D97-AF65-F5344CB8AC3E}">
        <p14:creationId xmlns:p14="http://schemas.microsoft.com/office/powerpoint/2010/main" val="194851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queries for the YAGO </a:t>
            </a:r>
            <a:r>
              <a:rPr lang="en-US" dirty="0" smtClean="0"/>
              <a:t>knowledgebase (3)</a:t>
            </a:r>
            <a:endParaRPr lang="en-US" dirty="0"/>
          </a:p>
        </p:txBody>
      </p:sp>
      <p:sp>
        <p:nvSpPr>
          <p:cNvPr id="3" name="Content Placeholder 2"/>
          <p:cNvSpPr>
            <a:spLocks noGrp="1"/>
          </p:cNvSpPr>
          <p:nvPr>
            <p:ph idx="1"/>
          </p:nvPr>
        </p:nvSpPr>
        <p:spPr>
          <a:xfrm>
            <a:off x="838200" y="1825625"/>
            <a:ext cx="6380747" cy="4351338"/>
          </a:xfrm>
        </p:spPr>
        <p:txBody>
          <a:bodyPr>
            <a:noAutofit/>
          </a:bodyPr>
          <a:lstStyle/>
          <a:p>
            <a:pPr marL="0" indent="0">
              <a:buNone/>
            </a:pPr>
            <a:endParaRPr lang="en-US" sz="2400" dirty="0" smtClean="0"/>
          </a:p>
          <a:p>
            <a:pPr marL="0" indent="0">
              <a:buNone/>
            </a:pPr>
            <a:r>
              <a:rPr lang="en-US" sz="2400" dirty="0" smtClean="0"/>
              <a:t>This </a:t>
            </a:r>
            <a:r>
              <a:rPr lang="en-US" sz="2400" dirty="0" smtClean="0"/>
              <a:t>query generalizes the labels </a:t>
            </a:r>
            <a:r>
              <a:rPr lang="en-US" sz="2400" dirty="0"/>
              <a:t>referring to compositions of relations. </a:t>
            </a:r>
            <a:endParaRPr lang="en-US" sz="2400" dirty="0" smtClean="0"/>
          </a:p>
          <a:p>
            <a:pPr marL="0" indent="0">
              <a:buNone/>
            </a:pPr>
            <a:r>
              <a:rPr lang="en-US" sz="2400" dirty="0" smtClean="0"/>
              <a:t>The </a:t>
            </a:r>
            <a:r>
              <a:rPr lang="en-US" sz="2400" dirty="0"/>
              <a:t>label (</a:t>
            </a:r>
            <a:r>
              <a:rPr lang="en-US" sz="2400" dirty="0" err="1"/>
              <a:t>bornIn|livesIn|citizenOf</a:t>
            </a:r>
            <a:r>
              <a:rPr lang="en-US" sz="2400" dirty="0"/>
              <a:t>).</a:t>
            </a:r>
            <a:r>
              <a:rPr lang="en-US" sz="2400" dirty="0" err="1"/>
              <a:t>locatedIn</a:t>
            </a:r>
            <a:r>
              <a:rPr lang="en-US" sz="2400" dirty="0"/>
              <a:t>* is a regular expression that allows users to avoid </a:t>
            </a:r>
            <a:r>
              <a:rPr lang="en-US" sz="2400" dirty="0" err="1"/>
              <a:t>overspecifying</a:t>
            </a:r>
            <a:r>
              <a:rPr lang="en-US" sz="2400" dirty="0"/>
              <a:t> their information demand</a:t>
            </a:r>
            <a:r>
              <a:rPr lang="en-US" sz="2400" dirty="0" smtClean="0"/>
              <a:t>.</a:t>
            </a:r>
          </a:p>
          <a:p>
            <a:pPr marL="0" indent="0">
              <a:buNone/>
            </a:pPr>
            <a:r>
              <a:rPr lang="en-US" sz="2400" dirty="0" smtClean="0"/>
              <a:t>The </a:t>
            </a:r>
            <a:r>
              <a:rPr lang="en-US" sz="2400" dirty="0" err="1"/>
              <a:t>locatedIn</a:t>
            </a:r>
            <a:r>
              <a:rPr lang="en-US" sz="2400" dirty="0"/>
              <a:t> relationship often reflects geographical hierarchies (such as with cities, counties, states, and countries).</a:t>
            </a:r>
          </a:p>
        </p:txBody>
      </p:sp>
      <p:pic>
        <p:nvPicPr>
          <p:cNvPr id="5" name="Picture 4"/>
          <p:cNvPicPr>
            <a:picLocks noChangeAspect="1"/>
          </p:cNvPicPr>
          <p:nvPr/>
        </p:nvPicPr>
        <p:blipFill rotWithShape="1">
          <a:blip r:embed="rId2"/>
          <a:srcRect l="23634" t="8406" r="36250" b="6881"/>
          <a:stretch/>
        </p:blipFill>
        <p:spPr>
          <a:xfrm>
            <a:off x="7218947" y="1825625"/>
            <a:ext cx="4890978" cy="3795823"/>
          </a:xfrm>
          <a:prstGeom prst="rect">
            <a:avLst/>
          </a:prstGeo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39</a:t>
            </a:fld>
            <a:endParaRPr lang="en-US" dirty="0"/>
          </a:p>
        </p:txBody>
      </p:sp>
    </p:spTree>
    <p:extLst>
      <p:ext uri="{BB962C8B-B14F-4D97-AF65-F5344CB8AC3E}">
        <p14:creationId xmlns:p14="http://schemas.microsoft.com/office/powerpoint/2010/main" val="1475549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Systems and Information Retrieval Methodologies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Both </a:t>
            </a:r>
            <a:r>
              <a:rPr lang="en-US" dirty="0"/>
              <a:t>Database Systems (DB) and Information Retrieval (IR) methods investigate concepts, models and computational methods for managing large amounts of complex information. </a:t>
            </a:r>
            <a:endParaRPr lang="en-US" dirty="0" smtClean="0"/>
          </a:p>
          <a:p>
            <a:pPr marL="0" indent="0">
              <a:buNone/>
            </a:pPr>
            <a:endParaRPr lang="en-US" dirty="0" smtClean="0"/>
          </a:p>
          <a:p>
            <a:pPr marL="0" indent="0">
              <a:buNone/>
            </a:pPr>
            <a:r>
              <a:rPr lang="en-US" b="1" dirty="0"/>
              <a:t>Definition of </a:t>
            </a:r>
            <a:r>
              <a:rPr lang="en-US" b="1" dirty="0" smtClean="0"/>
              <a:t>DB</a:t>
            </a:r>
          </a:p>
          <a:p>
            <a:pPr lvl="1"/>
            <a:r>
              <a:rPr lang="en-US" dirty="0"/>
              <a:t>DB began in the area of accounting systems (such as online reservations and banking)</a:t>
            </a:r>
          </a:p>
          <a:p>
            <a:pPr lvl="1"/>
            <a:r>
              <a:rPr lang="en-US" dirty="0"/>
              <a:t>DB emphasized in data consistency, precise query processing and efficiency (during the years</a:t>
            </a:r>
            <a:r>
              <a:rPr lang="en-US" dirty="0" smtClean="0"/>
              <a:t>)</a:t>
            </a:r>
          </a:p>
          <a:p>
            <a:pPr marL="0" indent="0">
              <a:buNone/>
            </a:pPr>
            <a:r>
              <a:rPr lang="en-US" b="1" dirty="0" smtClean="0"/>
              <a:t>Definition of IR</a:t>
            </a:r>
          </a:p>
          <a:p>
            <a:pPr lvl="1"/>
            <a:r>
              <a:rPr lang="en-US" dirty="0"/>
              <a:t>IR began in the area of library systems (such as bibliographic catalogs and patent collections).</a:t>
            </a:r>
          </a:p>
          <a:p>
            <a:pPr lvl="1"/>
            <a:r>
              <a:rPr lang="en-US" dirty="0"/>
              <a:t>IR emphasized  in text understanding, statistical ranking models and user satisfaction (during the years)</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a:t>
            </a:fld>
            <a:endParaRPr lang="en-US" dirty="0"/>
          </a:p>
        </p:txBody>
      </p:sp>
    </p:spTree>
    <p:extLst>
      <p:ext uri="{BB962C8B-B14F-4D97-AF65-F5344CB8AC3E}">
        <p14:creationId xmlns:p14="http://schemas.microsoft.com/office/powerpoint/2010/main" val="305320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74405" y="2925537"/>
            <a:ext cx="10515600" cy="1388394"/>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Question</a:t>
            </a:r>
            <a:endParaRPr lang="en-US" i="1" dirty="0"/>
          </a:p>
          <a:p>
            <a:pPr marL="0" indent="0">
              <a:buNone/>
            </a:pPr>
            <a:r>
              <a:rPr lang="en-US" i="1" dirty="0"/>
              <a:t>How are Max Planck, Angela Merkel, Jim Gray, and the Dalai Lama related?</a:t>
            </a:r>
          </a:p>
        </p:txBody>
      </p:sp>
      <p:sp>
        <p:nvSpPr>
          <p:cNvPr id="3" name="Date Placeholder 2"/>
          <p:cNvSpPr>
            <a:spLocks noGrp="1"/>
          </p:cNvSpPr>
          <p:nvPr>
            <p:ph type="dt" sz="half" idx="10"/>
          </p:nvPr>
        </p:nvSpPr>
        <p:spPr>
          <a:xfrm>
            <a:off x="838200" y="6356350"/>
            <a:ext cx="2743200" cy="365125"/>
          </a:xfrm>
        </p:spPr>
        <p:txBody>
          <a:bodyPr/>
          <a:lstStyle/>
          <a:p>
            <a:r>
              <a:rPr lang="en-US" smtClean="0"/>
              <a:t>University of Cyprus</a:t>
            </a:r>
            <a:endParaRPr lang="en-US" dirty="0"/>
          </a:p>
        </p:txBody>
      </p:sp>
      <p:sp>
        <p:nvSpPr>
          <p:cNvPr id="4" name="Footer Placeholder 3"/>
          <p:cNvSpPr>
            <a:spLocks noGrp="1"/>
          </p:cNvSpPr>
          <p:nvPr>
            <p:ph type="ftr" sz="quarter" idx="11"/>
          </p:nvPr>
        </p:nvSpPr>
        <p:spPr>
          <a:xfrm>
            <a:off x="4038600" y="6356350"/>
            <a:ext cx="4577080" cy="365125"/>
          </a:xfrm>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a:xfrm>
            <a:off x="9077960" y="6356350"/>
            <a:ext cx="2743200" cy="365125"/>
          </a:xfrm>
        </p:spPr>
        <p:txBody>
          <a:bodyPr/>
          <a:lstStyle/>
          <a:p>
            <a:fld id="{4650258E-3F5F-4BFF-B170-BDE829F2995D}" type="slidenum">
              <a:rPr lang="en-US" smtClean="0"/>
              <a:t>40</a:t>
            </a:fld>
            <a:endParaRPr lang="en-US" dirty="0"/>
          </a:p>
        </p:txBody>
      </p:sp>
    </p:spTree>
    <p:extLst>
      <p:ext uri="{BB962C8B-B14F-4D97-AF65-F5344CB8AC3E}">
        <p14:creationId xmlns:p14="http://schemas.microsoft.com/office/powerpoint/2010/main" val="3351323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queries for the YAGO </a:t>
            </a:r>
            <a:r>
              <a:rPr lang="en-US" dirty="0" smtClean="0"/>
              <a:t>knowledgebase (4)</a:t>
            </a:r>
            <a:endParaRPr lang="en-US" dirty="0"/>
          </a:p>
        </p:txBody>
      </p:sp>
      <p:sp>
        <p:nvSpPr>
          <p:cNvPr id="3" name="Content Placeholder 2"/>
          <p:cNvSpPr>
            <a:spLocks noGrp="1"/>
          </p:cNvSpPr>
          <p:nvPr>
            <p:ph idx="1"/>
          </p:nvPr>
        </p:nvSpPr>
        <p:spPr>
          <a:xfrm>
            <a:off x="838200" y="1825625"/>
            <a:ext cx="6380747" cy="4351338"/>
          </a:xfrm>
        </p:spPr>
        <p:txBody>
          <a:bodyPr>
            <a:noAutofit/>
          </a:bodyPr>
          <a:lstStyle/>
          <a:p>
            <a:pPr marL="0" indent="0">
              <a:buNone/>
            </a:pPr>
            <a:endParaRPr lang="en-US" sz="2400" dirty="0" smtClean="0"/>
          </a:p>
          <a:p>
            <a:pPr marL="0" indent="0">
              <a:buNone/>
            </a:pPr>
            <a:r>
              <a:rPr lang="en-US" sz="2400" dirty="0" smtClean="0"/>
              <a:t>This </a:t>
            </a:r>
            <a:r>
              <a:rPr lang="en-US" sz="2400" dirty="0" smtClean="0"/>
              <a:t>broad query looks </a:t>
            </a:r>
            <a:r>
              <a:rPr lang="en-US" sz="2400" dirty="0"/>
              <a:t>for commonalities or other connections among several entities. </a:t>
            </a:r>
            <a:endParaRPr lang="en-US" sz="2400" dirty="0" smtClean="0"/>
          </a:p>
          <a:p>
            <a:pPr marL="0" indent="0">
              <a:buNone/>
            </a:pPr>
            <a:r>
              <a:rPr lang="en-US" sz="2400" dirty="0" smtClean="0"/>
              <a:t>Users or </a:t>
            </a:r>
            <a:r>
              <a:rPr lang="en-US" sz="2400" dirty="0"/>
              <a:t>programmers would use regular expressions as edge labels in the query’s graph template. </a:t>
            </a:r>
          </a:p>
        </p:txBody>
      </p:sp>
      <p:pic>
        <p:nvPicPr>
          <p:cNvPr id="5" name="Picture 4"/>
          <p:cNvPicPr>
            <a:picLocks noChangeAspect="1"/>
          </p:cNvPicPr>
          <p:nvPr/>
        </p:nvPicPr>
        <p:blipFill rotWithShape="1">
          <a:blip r:embed="rId3"/>
          <a:srcRect l="67151" t="23120" r="3809" b="20405"/>
          <a:stretch/>
        </p:blipFill>
        <p:spPr>
          <a:xfrm>
            <a:off x="7813157" y="2147776"/>
            <a:ext cx="3540643" cy="2530549"/>
          </a:xfrm>
          <a:prstGeom prst="rect">
            <a:avLst/>
          </a:prstGeo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41</a:t>
            </a:fld>
            <a:endParaRPr lang="en-US" dirty="0"/>
          </a:p>
        </p:txBody>
      </p:sp>
    </p:spTree>
    <p:extLst>
      <p:ext uri="{BB962C8B-B14F-4D97-AF65-F5344CB8AC3E}">
        <p14:creationId xmlns:p14="http://schemas.microsoft.com/office/powerpoint/2010/main" val="3026997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Criteria for ranking models in </a:t>
            </a:r>
            <a:r>
              <a:rPr lang="nn-NO" dirty="0" smtClean="0"/>
              <a:t>NAGA (1)</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Informativeness</a:t>
            </a:r>
          </a:p>
          <a:p>
            <a:pPr lvl="1"/>
            <a:r>
              <a:rPr lang="en-US" dirty="0" smtClean="0"/>
              <a:t>Users prefer informative answers. Interesting </a:t>
            </a:r>
            <a:r>
              <a:rPr lang="en-US" dirty="0"/>
              <a:t>facts, as opposed to overly generic facts or facts that are trivially known already. </a:t>
            </a:r>
            <a:endParaRPr lang="en-US" dirty="0" smtClean="0"/>
          </a:p>
          <a:p>
            <a:pPr marL="0" indent="0">
              <a:buNone/>
            </a:pPr>
            <a:r>
              <a:rPr lang="en-US" b="1" dirty="0" smtClean="0"/>
              <a:t>Confidence</a:t>
            </a:r>
          </a:p>
          <a:p>
            <a:pPr lvl="1"/>
            <a:r>
              <a:rPr lang="en-US" dirty="0" smtClean="0"/>
              <a:t>Users </a:t>
            </a:r>
            <a:r>
              <a:rPr lang="en-US" dirty="0"/>
              <a:t>may occasionally find </a:t>
            </a:r>
            <a:r>
              <a:rPr lang="en-US" dirty="0" smtClean="0"/>
              <a:t>uncertain </a:t>
            </a:r>
            <a:r>
              <a:rPr lang="en-US" dirty="0"/>
              <a:t>or false statements in the YAGO knowledge base. </a:t>
            </a:r>
            <a:endParaRPr lang="en-US" dirty="0" smtClean="0"/>
          </a:p>
          <a:p>
            <a:pPr lvl="1"/>
            <a:r>
              <a:rPr lang="en-US" dirty="0" smtClean="0"/>
              <a:t>Each </a:t>
            </a:r>
            <a:r>
              <a:rPr lang="en-US" dirty="0"/>
              <a:t>fact is annotated with a confidence </a:t>
            </a:r>
            <a:r>
              <a:rPr lang="en-US" dirty="0" smtClean="0"/>
              <a:t>value.</a:t>
            </a:r>
          </a:p>
          <a:p>
            <a:pPr lvl="1"/>
            <a:r>
              <a:rPr lang="en-US" dirty="0" smtClean="0"/>
              <a:t>High confidence values are preferred</a:t>
            </a:r>
          </a:p>
          <a:p>
            <a:pPr marL="0" indent="0">
              <a:buNone/>
            </a:pPr>
            <a:r>
              <a:rPr lang="en-US" b="1" dirty="0" smtClean="0"/>
              <a:t>Compactness</a:t>
            </a:r>
          </a:p>
          <a:p>
            <a:pPr lvl="1"/>
            <a:r>
              <a:rPr lang="en-US" dirty="0"/>
              <a:t>Whenever a query returns paths or graphs rather than individual nodes, we are interested in compact graphs and short paths. </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42</a:t>
            </a:fld>
            <a:endParaRPr lang="en-US" dirty="0"/>
          </a:p>
        </p:txBody>
      </p:sp>
    </p:spTree>
    <p:extLst>
      <p:ext uri="{BB962C8B-B14F-4D97-AF65-F5344CB8AC3E}">
        <p14:creationId xmlns:p14="http://schemas.microsoft.com/office/powerpoint/2010/main" val="1284161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Criteria for ranking models in NAGA </a:t>
            </a:r>
            <a:r>
              <a:rPr lang="nn-NO" dirty="0" smtClean="0"/>
              <a:t>(2)</a:t>
            </a:r>
            <a:endParaRPr lang="en-US" dirty="0"/>
          </a:p>
        </p:txBody>
      </p:sp>
      <p:sp>
        <p:nvSpPr>
          <p:cNvPr id="3" name="Content Placeholder 2"/>
          <p:cNvSpPr>
            <a:spLocks noGrp="1"/>
          </p:cNvSpPr>
          <p:nvPr>
            <p:ph idx="1"/>
          </p:nvPr>
        </p:nvSpPr>
        <p:spPr>
          <a:xfrm>
            <a:off x="838200" y="1825624"/>
            <a:ext cx="6657753" cy="4553911"/>
          </a:xfrm>
        </p:spPr>
        <p:txBody>
          <a:bodyPr>
            <a:normAutofit/>
          </a:bodyPr>
          <a:lstStyle/>
          <a:p>
            <a:r>
              <a:rPr lang="en-US" dirty="0"/>
              <a:t>A good ranking function is needed to combine all three criteria</a:t>
            </a:r>
            <a:r>
              <a:rPr lang="en-US" dirty="0" smtClean="0"/>
              <a:t>. A new </a:t>
            </a:r>
            <a:r>
              <a:rPr lang="en-US" dirty="0"/>
              <a:t>kind of statistical LM for graph-structured data and </a:t>
            </a:r>
            <a:r>
              <a:rPr lang="en-US" dirty="0" smtClean="0"/>
              <a:t>queries was developed for NAGA.</a:t>
            </a:r>
          </a:p>
          <a:p>
            <a:r>
              <a:rPr lang="en-US" dirty="0" smtClean="0"/>
              <a:t>Consider </a:t>
            </a:r>
            <a:r>
              <a:rPr lang="en-US" dirty="0"/>
              <a:t>the simple </a:t>
            </a:r>
            <a:r>
              <a:rPr lang="en-US" dirty="0" smtClean="0"/>
              <a:t>query </a:t>
            </a:r>
            <a:r>
              <a:rPr lang="en-US" b="1" dirty="0" err="1"/>
              <a:t>isa</a:t>
            </a:r>
            <a:r>
              <a:rPr lang="en-US" b="1" dirty="0"/>
              <a:t>(Einstein; $y</a:t>
            </a:r>
            <a:r>
              <a:rPr lang="en-US" b="1" dirty="0" smtClean="0"/>
              <a:t>).</a:t>
            </a:r>
            <a:endParaRPr lang="en-US" b="1" dirty="0"/>
          </a:p>
          <a:p>
            <a:r>
              <a:rPr lang="en-US" dirty="0" smtClean="0"/>
              <a:t>While </a:t>
            </a:r>
            <a:r>
              <a:rPr lang="en-US" dirty="0"/>
              <a:t>the YAGO knowledge base is primarily a </a:t>
            </a:r>
            <a:r>
              <a:rPr lang="en-US" b="1" dirty="0"/>
              <a:t>Semantic-Web</a:t>
            </a:r>
            <a:r>
              <a:rPr lang="en-US" dirty="0"/>
              <a:t> </a:t>
            </a:r>
            <a:r>
              <a:rPr lang="en-US" dirty="0" smtClean="0"/>
              <a:t>approach, </a:t>
            </a:r>
            <a:r>
              <a:rPr lang="en-US" dirty="0"/>
              <a:t>the ranking for its search engine is built on </a:t>
            </a:r>
            <a:r>
              <a:rPr lang="en-US" b="1" dirty="0"/>
              <a:t>Statistical-Web</a:t>
            </a:r>
            <a:r>
              <a:rPr lang="en-US" dirty="0"/>
              <a:t> assets.</a:t>
            </a:r>
            <a:endParaRPr lang="en-US" b="1" dirty="0"/>
          </a:p>
        </p:txBody>
      </p:sp>
      <p:pic>
        <p:nvPicPr>
          <p:cNvPr id="4" name="Picture 3"/>
          <p:cNvPicPr>
            <a:picLocks noChangeAspect="1"/>
          </p:cNvPicPr>
          <p:nvPr/>
        </p:nvPicPr>
        <p:blipFill>
          <a:blip r:embed="rId2"/>
          <a:stretch>
            <a:fillRect/>
          </a:stretch>
        </p:blipFill>
        <p:spPr>
          <a:xfrm>
            <a:off x="7799755" y="2657142"/>
            <a:ext cx="3554045" cy="2276186"/>
          </a:xfrm>
          <a:prstGeom prst="rect">
            <a:avLst/>
          </a:prstGeom>
        </p:spPr>
      </p:pic>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43</a:t>
            </a:fld>
            <a:endParaRPr lang="en-US" dirty="0"/>
          </a:p>
        </p:txBody>
      </p:sp>
    </p:spTree>
    <p:extLst>
      <p:ext uri="{BB962C8B-B14F-4D97-AF65-F5344CB8AC3E}">
        <p14:creationId xmlns:p14="http://schemas.microsoft.com/office/powerpoint/2010/main" val="3028206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DB and IR integration approaches</a:t>
            </a:r>
          </a:p>
        </p:txBody>
      </p:sp>
      <p:sp>
        <p:nvSpPr>
          <p:cNvPr id="3" name="Content Placeholder 2"/>
          <p:cNvSpPr>
            <a:spLocks noGrp="1"/>
          </p:cNvSpPr>
          <p:nvPr>
            <p:ph idx="1"/>
          </p:nvPr>
        </p:nvSpPr>
        <p:spPr/>
        <p:txBody>
          <a:bodyPr>
            <a:normAutofit/>
          </a:bodyPr>
          <a:lstStyle/>
          <a:p>
            <a:pPr marL="0" indent="0">
              <a:buNone/>
            </a:pPr>
            <a:r>
              <a:rPr lang="en-US" sz="2000" b="1" dirty="0" smtClean="0"/>
              <a:t>Scalable harvesting</a:t>
            </a:r>
          </a:p>
          <a:p>
            <a:pPr lvl="1"/>
            <a:r>
              <a:rPr lang="en-US" sz="1800" dirty="0" smtClean="0"/>
              <a:t>Most </a:t>
            </a:r>
            <a:r>
              <a:rPr lang="en-US" sz="1800" dirty="0"/>
              <a:t>new knowledge is produced in textual </a:t>
            </a:r>
            <a:r>
              <a:rPr lang="en-US" sz="1800" dirty="0" smtClean="0"/>
              <a:t>form. Scaling </a:t>
            </a:r>
            <a:r>
              <a:rPr lang="en-US" sz="1800" dirty="0"/>
              <a:t>up the </a:t>
            </a:r>
            <a:r>
              <a:rPr lang="en-US" sz="1800" dirty="0" smtClean="0"/>
              <a:t>information extraction mechanism for </a:t>
            </a:r>
            <a:r>
              <a:rPr lang="en-US" sz="1800" dirty="0"/>
              <a:t>higher throughput without sacrificing quality is a </a:t>
            </a:r>
            <a:r>
              <a:rPr lang="en-US" sz="1800" dirty="0" smtClean="0"/>
              <a:t>formidable problem.</a:t>
            </a:r>
          </a:p>
          <a:p>
            <a:pPr marL="0" indent="0">
              <a:buNone/>
            </a:pPr>
            <a:r>
              <a:rPr lang="en-US" sz="2000" b="1" dirty="0" smtClean="0"/>
              <a:t>Expressive ranking</a:t>
            </a:r>
          </a:p>
          <a:p>
            <a:pPr lvl="1"/>
            <a:r>
              <a:rPr lang="en-US" sz="1800" dirty="0"/>
              <a:t>The LM-based ranking models </a:t>
            </a:r>
            <a:r>
              <a:rPr lang="en-US" sz="1800" dirty="0" smtClean="0"/>
              <a:t>should </a:t>
            </a:r>
            <a:r>
              <a:rPr lang="en-US" sz="1800" dirty="0"/>
              <a:t>be extended to better capture the </a:t>
            </a:r>
            <a:r>
              <a:rPr lang="en-US" sz="1800" b="1" dirty="0"/>
              <a:t>context of the user and the data</a:t>
            </a:r>
            <a:r>
              <a:rPr lang="en-US" sz="1800" b="1" dirty="0" smtClean="0"/>
              <a:t>.</a:t>
            </a:r>
          </a:p>
          <a:p>
            <a:pPr lvl="1"/>
            <a:r>
              <a:rPr lang="en-US" sz="1800" b="1" dirty="0" smtClean="0"/>
              <a:t>User </a:t>
            </a:r>
            <a:r>
              <a:rPr lang="en-US" sz="1800" b="1" dirty="0"/>
              <a:t>context </a:t>
            </a:r>
            <a:r>
              <a:rPr lang="en-US" sz="1800" dirty="0"/>
              <a:t>requires personalized and task-specific LMs that consider current location, time, short-term history, and intention in the user’s digital traces</a:t>
            </a:r>
            <a:r>
              <a:rPr lang="en-US" sz="1800" dirty="0" smtClean="0"/>
              <a:t>.</a:t>
            </a:r>
          </a:p>
          <a:p>
            <a:pPr lvl="1"/>
            <a:r>
              <a:rPr lang="en-US" sz="1800" b="1" dirty="0" smtClean="0"/>
              <a:t>Data </a:t>
            </a:r>
            <a:r>
              <a:rPr lang="en-US" sz="1800" b="1" dirty="0"/>
              <a:t>context </a:t>
            </a:r>
            <a:r>
              <a:rPr lang="en-US" sz="1800" dirty="0"/>
              <a:t>calls for LMs for entity-relationship graphs, aiming to better model complex patterns beyond single facts (edges) and consider </a:t>
            </a:r>
            <a:r>
              <a:rPr lang="en-US" sz="1800" dirty="0" smtClean="0"/>
              <a:t>types </a:t>
            </a:r>
            <a:endParaRPr lang="en-US" sz="1800" b="1" dirty="0"/>
          </a:p>
          <a:p>
            <a:pPr marL="0" indent="0">
              <a:buNone/>
            </a:pPr>
            <a:r>
              <a:rPr lang="en-US" sz="2000" b="1" dirty="0" smtClean="0"/>
              <a:t>Efficient search</a:t>
            </a:r>
          </a:p>
          <a:p>
            <a:pPr lvl="1"/>
            <a:r>
              <a:rPr lang="en-US" sz="1800" dirty="0"/>
              <a:t>Evaluating complex query predicates over graphs is computationally </a:t>
            </a:r>
            <a:r>
              <a:rPr lang="en-US" sz="1800" dirty="0" smtClean="0"/>
              <a:t>difficult.</a:t>
            </a:r>
          </a:p>
          <a:p>
            <a:pPr lvl="1"/>
            <a:r>
              <a:rPr lang="en-US" sz="1800" dirty="0" smtClean="0"/>
              <a:t>Ranking could be very expensive if we have a large number of results.</a:t>
            </a:r>
          </a:p>
          <a:p>
            <a:pPr lvl="2"/>
            <a:r>
              <a:rPr lang="en-US" sz="1600" b="1" dirty="0" smtClean="0"/>
              <a:t>Solution</a:t>
            </a:r>
            <a:r>
              <a:rPr lang="en-US" sz="1600" dirty="0" smtClean="0"/>
              <a:t>: Compute only top-k results.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44</a:t>
            </a:fld>
            <a:endParaRPr lang="en-US" dirty="0"/>
          </a:p>
        </p:txBody>
      </p:sp>
    </p:spTree>
    <p:extLst>
      <p:ext uri="{BB962C8B-B14F-4D97-AF65-F5344CB8AC3E}">
        <p14:creationId xmlns:p14="http://schemas.microsoft.com/office/powerpoint/2010/main" val="30408523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three directions could work together in the future</a:t>
            </a:r>
            <a:endParaRPr lang="en-US" dirty="0"/>
          </a:p>
        </p:txBody>
      </p:sp>
      <p:sp>
        <p:nvSpPr>
          <p:cNvPr id="3" name="Content Placeholder 2"/>
          <p:cNvSpPr>
            <a:spLocks noGrp="1"/>
          </p:cNvSpPr>
          <p:nvPr>
            <p:ph idx="1"/>
          </p:nvPr>
        </p:nvSpPr>
        <p:spPr/>
        <p:txBody>
          <a:bodyPr>
            <a:normAutofit/>
          </a:bodyPr>
          <a:lstStyle/>
          <a:p>
            <a:r>
              <a:rPr lang="en-US" b="1" dirty="0" smtClean="0"/>
              <a:t>Semantic</a:t>
            </a:r>
            <a:r>
              <a:rPr lang="en-US" dirty="0" smtClean="0"/>
              <a:t>, </a:t>
            </a:r>
            <a:r>
              <a:rPr lang="en-US" b="1" dirty="0" smtClean="0"/>
              <a:t>Statistical</a:t>
            </a:r>
            <a:r>
              <a:rPr lang="en-US" dirty="0" smtClean="0"/>
              <a:t> and </a:t>
            </a:r>
            <a:r>
              <a:rPr lang="en-US" b="1" dirty="0" smtClean="0"/>
              <a:t>Social-Web </a:t>
            </a:r>
            <a:r>
              <a:rPr lang="en-US" dirty="0" smtClean="0"/>
              <a:t>knowledge harvesting approaches  are by no means mutually exclusive.</a:t>
            </a:r>
          </a:p>
          <a:p>
            <a:r>
              <a:rPr lang="en-US" b="1" dirty="0" smtClean="0"/>
              <a:t>Semantic-Web </a:t>
            </a:r>
            <a:r>
              <a:rPr lang="en-US" dirty="0"/>
              <a:t>sources can be powerful </a:t>
            </a:r>
            <a:r>
              <a:rPr lang="en-US" dirty="0" smtClean="0"/>
              <a:t>tools </a:t>
            </a:r>
            <a:r>
              <a:rPr lang="en-US" dirty="0"/>
              <a:t>for large-scale </a:t>
            </a:r>
            <a:r>
              <a:rPr lang="en-US" b="1" dirty="0"/>
              <a:t>Statistical-Web</a:t>
            </a:r>
            <a:r>
              <a:rPr lang="en-US" dirty="0"/>
              <a:t> mining. </a:t>
            </a:r>
            <a:endParaRPr lang="en-US" dirty="0" smtClean="0"/>
          </a:p>
          <a:p>
            <a:r>
              <a:rPr lang="en-US" b="1" dirty="0" smtClean="0"/>
              <a:t>Statistical-Web</a:t>
            </a:r>
            <a:r>
              <a:rPr lang="en-US" dirty="0" smtClean="0"/>
              <a:t> </a:t>
            </a:r>
            <a:r>
              <a:rPr lang="en-US" dirty="0"/>
              <a:t>tools may produce many false </a:t>
            </a:r>
            <a:r>
              <a:rPr lang="en-US" dirty="0" smtClean="0"/>
              <a:t>positives, </a:t>
            </a:r>
            <a:r>
              <a:rPr lang="en-US" dirty="0"/>
              <a:t>but they can be assessed by </a:t>
            </a:r>
            <a:r>
              <a:rPr lang="en-US" b="1" dirty="0"/>
              <a:t>Social-Web</a:t>
            </a:r>
            <a:r>
              <a:rPr lang="en-US" dirty="0"/>
              <a:t> platforms with large communities of users that engage in human-computing tasks</a:t>
            </a:r>
            <a:r>
              <a:rPr lang="en-US" dirty="0" smtClean="0"/>
              <a:t>.</a:t>
            </a:r>
          </a:p>
          <a:p>
            <a:r>
              <a:rPr lang="en-US" b="1" dirty="0" smtClean="0"/>
              <a:t>Social-Web</a:t>
            </a:r>
            <a:r>
              <a:rPr lang="en-US" dirty="0" smtClean="0"/>
              <a:t> approaches in </a:t>
            </a:r>
            <a:r>
              <a:rPr lang="en-US" dirty="0"/>
              <a:t>turn are often </a:t>
            </a:r>
            <a:r>
              <a:rPr lang="en-US" dirty="0" smtClean="0"/>
              <a:t>the basis for </a:t>
            </a:r>
            <a:r>
              <a:rPr lang="en-US" dirty="0"/>
              <a:t>developing high-value knowledge repositories that eventually become </a:t>
            </a:r>
            <a:r>
              <a:rPr lang="en-US" b="1" dirty="0"/>
              <a:t>Semantic-Web</a:t>
            </a:r>
            <a:r>
              <a:rPr lang="en-US" dirty="0"/>
              <a:t> </a:t>
            </a:r>
            <a:r>
              <a:rPr lang="en-US" dirty="0" smtClean="0"/>
              <a:t>assets </a:t>
            </a: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45</a:t>
            </a:fld>
            <a:endParaRPr lang="en-US" dirty="0"/>
          </a:p>
        </p:txBody>
      </p:sp>
    </p:spTree>
    <p:extLst>
      <p:ext uri="{BB962C8B-B14F-4D97-AF65-F5344CB8AC3E}">
        <p14:creationId xmlns:p14="http://schemas.microsoft.com/office/powerpoint/2010/main" val="29280203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Although the ultimate goal is for complete DB/IR integration, for now we observe only a partial adoption of IR concepts in DB systems and vice versa.</a:t>
            </a:r>
          </a:p>
          <a:p>
            <a:r>
              <a:rPr lang="en-US" dirty="0" smtClean="0"/>
              <a:t>Modern DB/IR applications must be able to:</a:t>
            </a:r>
          </a:p>
          <a:p>
            <a:pPr lvl="1"/>
            <a:r>
              <a:rPr lang="en-US" b="1" dirty="0" smtClean="0"/>
              <a:t>Manage</a:t>
            </a:r>
            <a:r>
              <a:rPr lang="en-US" dirty="0" smtClean="0"/>
              <a:t> structured and unstructured data</a:t>
            </a:r>
          </a:p>
          <a:p>
            <a:pPr lvl="1"/>
            <a:r>
              <a:rPr lang="en-US" b="1" dirty="0" smtClean="0"/>
              <a:t>Manage</a:t>
            </a:r>
            <a:r>
              <a:rPr lang="en-US" dirty="0" smtClean="0"/>
              <a:t> heterogeneous information sources</a:t>
            </a:r>
          </a:p>
          <a:p>
            <a:pPr lvl="1"/>
            <a:r>
              <a:rPr lang="en-US" b="1" dirty="0" smtClean="0"/>
              <a:t>Extract</a:t>
            </a:r>
            <a:r>
              <a:rPr lang="en-US" dirty="0" smtClean="0"/>
              <a:t> entities and relationships from text sources</a:t>
            </a:r>
          </a:p>
          <a:p>
            <a:r>
              <a:rPr lang="en-US" dirty="0" smtClean="0"/>
              <a:t>The vision of automatically building and growing rich knowledge bases with expressive search and ranking capabilities may take a long time to materialize. </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46</a:t>
            </a:fld>
            <a:endParaRPr lang="en-US" dirty="0"/>
          </a:p>
        </p:txBody>
      </p:sp>
    </p:spTree>
    <p:extLst>
      <p:ext uri="{BB962C8B-B14F-4D97-AF65-F5344CB8AC3E}">
        <p14:creationId xmlns:p14="http://schemas.microsoft.com/office/powerpoint/2010/main" val="1308821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a:t>
            </a:r>
            <a:endParaRPr lang="en-US" dirty="0"/>
          </a:p>
        </p:txBody>
      </p:sp>
      <p:sp>
        <p:nvSpPr>
          <p:cNvPr id="3" name="Text Placeholder 2"/>
          <p:cNvSpPr>
            <a:spLocks noGrp="1"/>
          </p:cNvSpPr>
          <p:nvPr>
            <p:ph type="body" idx="1"/>
          </p:nvPr>
        </p:nvSpPr>
        <p:spPr/>
        <p:txBody>
          <a:bodyPr/>
          <a:lstStyle/>
          <a:p>
            <a:r>
              <a:rPr lang="en-US" dirty="0" smtClean="0"/>
              <a:t>Feel free to ask any questions</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47</a:t>
            </a:fld>
            <a:endParaRPr lang="en-US" dirty="0"/>
          </a:p>
        </p:txBody>
      </p:sp>
    </p:spTree>
    <p:extLst>
      <p:ext uri="{BB962C8B-B14F-4D97-AF65-F5344CB8AC3E}">
        <p14:creationId xmlns:p14="http://schemas.microsoft.com/office/powerpoint/2010/main" val="256784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present and future of</a:t>
            </a:r>
            <a:br>
              <a:rPr lang="en-US" dirty="0" smtClean="0"/>
            </a:br>
            <a:r>
              <a:rPr lang="en-US" dirty="0" smtClean="0"/>
              <a:t>DB and IR methods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5</a:t>
            </a:fld>
            <a:endParaRPr lang="en-US" dirty="0"/>
          </a:p>
        </p:txBody>
      </p:sp>
    </p:spTree>
    <p:extLst>
      <p:ext uri="{BB962C8B-B14F-4D97-AF65-F5344CB8AC3E}">
        <p14:creationId xmlns:p14="http://schemas.microsoft.com/office/powerpoint/2010/main" val="2172078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of DB and IR</a:t>
            </a:r>
            <a:endParaRPr lang="en-US" dirty="0"/>
          </a:p>
        </p:txBody>
      </p:sp>
      <p:sp>
        <p:nvSpPr>
          <p:cNvPr id="3" name="Content Placeholder 2"/>
          <p:cNvSpPr>
            <a:spLocks noGrp="1"/>
          </p:cNvSpPr>
          <p:nvPr>
            <p:ph idx="1"/>
          </p:nvPr>
        </p:nvSpPr>
        <p:spPr/>
        <p:txBody>
          <a:bodyPr/>
          <a:lstStyle/>
          <a:p>
            <a:pPr marL="0" indent="0">
              <a:buNone/>
            </a:pPr>
            <a:r>
              <a:rPr lang="en-US" dirty="0" smtClean="0"/>
              <a:t>Web </a:t>
            </a:r>
            <a:r>
              <a:rPr lang="en-US" dirty="0"/>
              <a:t>2.0 applications (such as social networks) require support for structured and textual data, as well as ranking and recommendation in the presence of uncertain information of highly diverse quality </a:t>
            </a:r>
            <a:r>
              <a:rPr lang="en-US" dirty="0" smtClean="0"/>
              <a:t>(</a:t>
            </a:r>
            <a:r>
              <a:rPr lang="en-US" b="1" dirty="0" smtClean="0"/>
              <a:t>Figure </a:t>
            </a:r>
            <a:r>
              <a:rPr lang="en-US" b="1" dirty="0"/>
              <a:t>1</a:t>
            </a:r>
            <a:r>
              <a:rPr lang="en-US" dirty="0" smtClean="0"/>
              <a:t>).</a:t>
            </a:r>
          </a:p>
          <a:p>
            <a:pPr marL="0" indent="0">
              <a:buNone/>
            </a:pPr>
            <a:endParaRPr lang="en-US" dirty="0" smtClean="0"/>
          </a:p>
          <a:p>
            <a:pPr marL="0" indent="0">
              <a:buNone/>
            </a:pPr>
            <a:r>
              <a:rPr lang="en-US" dirty="0"/>
              <a:t>There were attempts at integration(late 1990s) but it is only in the past few years that mission-critical applications have emerged with a compelling need for integrated DB and IR methods and platforms.</a:t>
            </a:r>
          </a:p>
          <a:p>
            <a:pPr marL="0" indent="0">
              <a:buNone/>
            </a:pP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6</a:t>
            </a:fld>
            <a:endParaRPr lang="en-US" dirty="0"/>
          </a:p>
        </p:txBody>
      </p:sp>
    </p:spTree>
    <p:extLst>
      <p:ext uri="{BB962C8B-B14F-4D97-AF65-F5344CB8AC3E}">
        <p14:creationId xmlns:p14="http://schemas.microsoft.com/office/powerpoint/2010/main" val="401623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790"/>
          <a:stretch/>
        </p:blipFill>
        <p:spPr>
          <a:xfrm>
            <a:off x="0" y="882316"/>
            <a:ext cx="12191708" cy="5076293"/>
          </a:xfrm>
          <a:prstGeom prst="rect">
            <a:avLst/>
          </a:prstGeom>
        </p:spPr>
      </p:pic>
      <p:sp>
        <p:nvSpPr>
          <p:cNvPr id="2" name="Date Placeholder 1"/>
          <p:cNvSpPr>
            <a:spLocks noGrp="1"/>
          </p:cNvSpPr>
          <p:nvPr>
            <p:ph type="dt" sz="half" idx="10"/>
          </p:nvPr>
        </p:nvSpPr>
        <p:spPr>
          <a:xfrm>
            <a:off x="838200" y="6356350"/>
            <a:ext cx="2743200" cy="365125"/>
          </a:xfrm>
        </p:spPr>
        <p:txBody>
          <a:bodyPr/>
          <a:lstStyle/>
          <a:p>
            <a:r>
              <a:rPr lang="en-US" smtClean="0"/>
              <a:t>University of Cyprus</a:t>
            </a:r>
            <a:endParaRPr lang="en-US" dirty="0"/>
          </a:p>
        </p:txBody>
      </p:sp>
      <p:sp>
        <p:nvSpPr>
          <p:cNvPr id="4" name="Footer Placeholder 3"/>
          <p:cNvSpPr>
            <a:spLocks noGrp="1"/>
          </p:cNvSpPr>
          <p:nvPr>
            <p:ph type="ftr" sz="quarter" idx="11"/>
          </p:nvPr>
        </p:nvSpPr>
        <p:spPr>
          <a:xfrm>
            <a:off x="4038600" y="6356350"/>
            <a:ext cx="4577080" cy="365125"/>
          </a:xfrm>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a:xfrm>
            <a:off x="9077960" y="6356350"/>
            <a:ext cx="2743200" cy="365125"/>
          </a:xfrm>
        </p:spPr>
        <p:txBody>
          <a:bodyPr/>
          <a:lstStyle/>
          <a:p>
            <a:fld id="{4650258E-3F5F-4BFF-B170-BDE829F2995D}" type="slidenum">
              <a:rPr lang="en-US" smtClean="0"/>
              <a:t>7</a:t>
            </a:fld>
            <a:endParaRPr lang="en-US" dirty="0"/>
          </a:p>
        </p:txBody>
      </p:sp>
    </p:spTree>
    <p:extLst>
      <p:ext uri="{BB962C8B-B14F-4D97-AF65-F5344CB8AC3E}">
        <p14:creationId xmlns:p14="http://schemas.microsoft.com/office/powerpoint/2010/main" val="1324461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Past </a:t>
            </a:r>
            <a:r>
              <a:rPr lang="en-US" dirty="0"/>
              <a:t>of DB and </a:t>
            </a:r>
            <a:r>
              <a:rPr lang="en-US" dirty="0" smtClean="0"/>
              <a:t>IR</a:t>
            </a:r>
            <a:endParaRPr lang="en-US" dirty="0"/>
          </a:p>
        </p:txBody>
      </p:sp>
      <p:sp>
        <p:nvSpPr>
          <p:cNvPr id="3" name="Content Placeholder 2"/>
          <p:cNvSpPr>
            <a:spLocks noGrp="1"/>
          </p:cNvSpPr>
          <p:nvPr>
            <p:ph idx="1"/>
          </p:nvPr>
        </p:nvSpPr>
        <p:spPr>
          <a:xfrm>
            <a:off x="838200" y="1467168"/>
            <a:ext cx="6380747" cy="4351338"/>
          </a:xfrm>
        </p:spPr>
        <p:txBody>
          <a:bodyPr>
            <a:noAutofit/>
          </a:bodyPr>
          <a:lstStyle/>
          <a:p>
            <a:pPr marL="0" indent="0">
              <a:buNone/>
            </a:pPr>
            <a:r>
              <a:rPr lang="en-US" sz="2400" dirty="0"/>
              <a:t>The Figure categorizes information systems along two dimensions: </a:t>
            </a:r>
            <a:endParaRPr lang="en-US" sz="2400" dirty="0" smtClean="0"/>
          </a:p>
          <a:p>
            <a:pPr lvl="1"/>
            <a:r>
              <a:rPr lang="en-US" sz="2000" dirty="0" smtClean="0"/>
              <a:t>How </a:t>
            </a:r>
            <a:r>
              <a:rPr lang="en-US" sz="2000" dirty="0"/>
              <a:t>the data is to be </a:t>
            </a:r>
            <a:r>
              <a:rPr lang="en-US" sz="2000" dirty="0" smtClean="0"/>
              <a:t>managed</a:t>
            </a:r>
          </a:p>
          <a:p>
            <a:pPr lvl="1"/>
            <a:r>
              <a:rPr lang="en-US" sz="2000" dirty="0" smtClean="0"/>
              <a:t>How </a:t>
            </a:r>
            <a:r>
              <a:rPr lang="en-US" sz="2000" dirty="0"/>
              <a:t>the data is to be </a:t>
            </a:r>
            <a:r>
              <a:rPr lang="en-US" sz="2000" dirty="0" smtClean="0"/>
              <a:t>searched </a:t>
            </a:r>
            <a:endParaRPr lang="en-US" sz="2000" dirty="0"/>
          </a:p>
          <a:p>
            <a:pPr marL="0" indent="0">
              <a:buNone/>
            </a:pPr>
            <a:r>
              <a:rPr lang="en-US" sz="2400" b="1" dirty="0" smtClean="0"/>
              <a:t>The </a:t>
            </a:r>
            <a:r>
              <a:rPr lang="en-US" sz="2400" b="1" dirty="0"/>
              <a:t>first </a:t>
            </a:r>
            <a:r>
              <a:rPr lang="en-US" sz="2400" b="1" dirty="0" smtClean="0"/>
              <a:t>dimension divides digital </a:t>
            </a:r>
            <a:r>
              <a:rPr lang="en-US" sz="2400" b="1" dirty="0"/>
              <a:t>data </a:t>
            </a:r>
            <a:r>
              <a:rPr lang="en-US" sz="2400" b="1" dirty="0" smtClean="0"/>
              <a:t>into:</a:t>
            </a:r>
          </a:p>
          <a:p>
            <a:pPr lvl="1"/>
            <a:r>
              <a:rPr lang="en-US" sz="2000" dirty="0" smtClean="0"/>
              <a:t>Structured </a:t>
            </a:r>
            <a:r>
              <a:rPr lang="en-US" sz="2000" dirty="0"/>
              <a:t>data </a:t>
            </a:r>
            <a:endParaRPr lang="en-US" sz="2000" dirty="0" smtClean="0"/>
          </a:p>
          <a:p>
            <a:pPr lvl="1"/>
            <a:r>
              <a:rPr lang="en-US" sz="2000" dirty="0" smtClean="0"/>
              <a:t>Unstructured data</a:t>
            </a:r>
            <a:endParaRPr lang="en-US" sz="2000" dirty="0"/>
          </a:p>
          <a:p>
            <a:pPr marL="0" indent="0">
              <a:buNone/>
            </a:pPr>
            <a:r>
              <a:rPr lang="en-US" sz="2400" b="1" dirty="0"/>
              <a:t>The second dimension </a:t>
            </a:r>
            <a:r>
              <a:rPr lang="en-US" sz="2400" b="1" dirty="0" smtClean="0"/>
              <a:t>divides search into:</a:t>
            </a:r>
          </a:p>
          <a:p>
            <a:pPr lvl="1"/>
            <a:r>
              <a:rPr lang="en-US" sz="2000" dirty="0"/>
              <a:t>S</a:t>
            </a:r>
            <a:r>
              <a:rPr lang="en-US" sz="2000" dirty="0"/>
              <a:t>ophisticated </a:t>
            </a:r>
            <a:r>
              <a:rPr lang="en-US" sz="2000" dirty="0"/>
              <a:t>query languages that express logical </a:t>
            </a:r>
            <a:r>
              <a:rPr lang="en-US" sz="2000" dirty="0"/>
              <a:t>conditions</a:t>
            </a:r>
          </a:p>
          <a:p>
            <a:pPr lvl="1"/>
            <a:r>
              <a:rPr lang="en-US" sz="2000" dirty="0"/>
              <a:t>Simple </a:t>
            </a:r>
            <a:r>
              <a:rPr lang="en-US" sz="2000" dirty="0"/>
              <a:t>keyword search as the prevalent way of posing queries to search engines.</a:t>
            </a:r>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3"/>
          <a:srcRect l="1434" t="10745" r="62667" b="5511"/>
          <a:stretch/>
        </p:blipFill>
        <p:spPr>
          <a:xfrm>
            <a:off x="7507704" y="1702995"/>
            <a:ext cx="4411579" cy="4251157"/>
          </a:xfrm>
          <a:prstGeom prst="rect">
            <a:avLst/>
          </a:prstGeom>
        </p:spPr>
      </p:pic>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8</a:t>
            </a:fld>
            <a:endParaRPr lang="en-US" dirty="0"/>
          </a:p>
        </p:txBody>
      </p:sp>
    </p:spTree>
    <p:extLst>
      <p:ext uri="{BB962C8B-B14F-4D97-AF65-F5344CB8AC3E}">
        <p14:creationId xmlns:p14="http://schemas.microsoft.com/office/powerpoint/2010/main" val="4124115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IR-style </a:t>
            </a:r>
            <a:r>
              <a:rPr lang="en-US" dirty="0"/>
              <a:t>keyword search over structured </a:t>
            </a:r>
            <a:r>
              <a:rPr lang="en-US" dirty="0" smtClean="0"/>
              <a:t>data</a:t>
            </a:r>
            <a:endParaRPr lang="en-US" dirty="0"/>
          </a:p>
        </p:txBody>
      </p:sp>
      <p:sp>
        <p:nvSpPr>
          <p:cNvPr id="3" name="Content Placeholder 2"/>
          <p:cNvSpPr>
            <a:spLocks noGrp="1"/>
          </p:cNvSpPr>
          <p:nvPr>
            <p:ph idx="1"/>
          </p:nvPr>
        </p:nvSpPr>
        <p:spPr>
          <a:xfrm>
            <a:off x="838200" y="1825625"/>
            <a:ext cx="6396789" cy="4351338"/>
          </a:xfrm>
        </p:spPr>
        <p:txBody>
          <a:bodyPr>
            <a:normAutofit/>
          </a:bodyPr>
          <a:lstStyle/>
          <a:p>
            <a:pPr marL="0" indent="0">
              <a:buNone/>
            </a:pPr>
            <a:r>
              <a:rPr lang="en-US" dirty="0" smtClean="0"/>
              <a:t>IR-style </a:t>
            </a:r>
            <a:r>
              <a:rPr lang="en-US" dirty="0"/>
              <a:t>keyword search over structured data (such as relational databases) makes sense when the structural data description—the schema— is so complex that information needs cannot be concisely or conveniently expressed in a structured query</a:t>
            </a:r>
            <a:r>
              <a:rPr lang="en-US" dirty="0" smtClean="0"/>
              <a:t>.</a:t>
            </a:r>
            <a:endParaRPr lang="el-GR" dirty="0" smtClean="0"/>
          </a:p>
        </p:txBody>
      </p:sp>
      <p:grpSp>
        <p:nvGrpSpPr>
          <p:cNvPr id="8" name="Group 7"/>
          <p:cNvGrpSpPr/>
          <p:nvPr/>
        </p:nvGrpSpPr>
        <p:grpSpPr>
          <a:xfrm>
            <a:off x="7234989" y="1690688"/>
            <a:ext cx="4411580" cy="4251157"/>
            <a:chOff x="7234989" y="1690688"/>
            <a:chExt cx="4411580" cy="4251157"/>
          </a:xfrm>
        </p:grpSpPr>
        <p:pic>
          <p:nvPicPr>
            <p:cNvPr id="4" name="Picture 3"/>
            <p:cNvPicPr>
              <a:picLocks noChangeAspect="1"/>
            </p:cNvPicPr>
            <p:nvPr/>
          </p:nvPicPr>
          <p:blipFill rotWithShape="1">
            <a:blip r:embed="rId2"/>
            <a:srcRect l="36156" t="15170" r="33295" b="20184"/>
            <a:stretch/>
          </p:blipFill>
          <p:spPr>
            <a:xfrm>
              <a:off x="7892449" y="1690688"/>
              <a:ext cx="3754120" cy="3281680"/>
            </a:xfrm>
            <a:prstGeom prst="rect">
              <a:avLst/>
            </a:prstGeom>
          </p:spPr>
        </p:pic>
        <p:sp>
          <p:nvSpPr>
            <p:cNvPr id="5" name="Rounded Rectangle 4"/>
            <p:cNvSpPr/>
            <p:nvPr/>
          </p:nvSpPr>
          <p:spPr>
            <a:xfrm>
              <a:off x="8261684" y="1811003"/>
              <a:ext cx="1704474" cy="1483896"/>
            </a:xfrm>
            <a:prstGeom prst="round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rotWithShape="1">
            <a:blip r:embed="rId2"/>
            <a:srcRect l="1434" t="10745" r="62667" b="5511"/>
            <a:stretch/>
          </p:blipFill>
          <p:spPr>
            <a:xfrm>
              <a:off x="7234989" y="1690688"/>
              <a:ext cx="4411579" cy="4251157"/>
            </a:xfrm>
            <a:prstGeom prst="corner">
              <a:avLst>
                <a:gd name="adj1" fmla="val 23233"/>
                <a:gd name="adj2" fmla="val 21082"/>
              </a:avLst>
            </a:prstGeom>
          </p:spPr>
        </p:pic>
      </p:grpSp>
      <p:sp>
        <p:nvSpPr>
          <p:cNvPr id="9" name="Date Placeholder 8"/>
          <p:cNvSpPr>
            <a:spLocks noGrp="1"/>
          </p:cNvSpPr>
          <p:nvPr>
            <p:ph type="dt" sz="half" idx="10"/>
          </p:nvPr>
        </p:nvSpPr>
        <p:spPr/>
        <p:txBody>
          <a:bodyPr/>
          <a:lstStyle/>
          <a:p>
            <a:r>
              <a:rPr lang="en-US" smtClean="0"/>
              <a:t>University of Cyprus</a:t>
            </a:r>
            <a:endParaRPr lang="en-US" dirty="0"/>
          </a:p>
        </p:txBody>
      </p:sp>
      <p:sp>
        <p:nvSpPr>
          <p:cNvPr id="10" name="Footer Placeholder 9"/>
          <p:cNvSpPr>
            <a:spLocks noGrp="1"/>
          </p:cNvSpPr>
          <p:nvPr>
            <p:ph type="ftr" sz="quarter" idx="11"/>
          </p:nvPr>
        </p:nvSpPr>
        <p:spPr/>
        <p:txBody>
          <a:bodyPr/>
          <a:lstStyle/>
          <a:p>
            <a:r>
              <a:rPr lang="en-US" smtClean="0"/>
              <a:t>EPL 646: Advanced Topics in Databases</a:t>
            </a:r>
            <a:endParaRPr lang="en-US" dirty="0"/>
          </a:p>
        </p:txBody>
      </p:sp>
      <p:sp>
        <p:nvSpPr>
          <p:cNvPr id="11" name="Slide Number Placeholder 10"/>
          <p:cNvSpPr>
            <a:spLocks noGrp="1"/>
          </p:cNvSpPr>
          <p:nvPr>
            <p:ph type="sldNum" sz="quarter" idx="12"/>
          </p:nvPr>
        </p:nvSpPr>
        <p:spPr/>
        <p:txBody>
          <a:bodyPr/>
          <a:lstStyle/>
          <a:p>
            <a:fld id="{4650258E-3F5F-4BFF-B170-BDE829F2995D}" type="slidenum">
              <a:rPr lang="en-US" smtClean="0"/>
              <a:t>9</a:t>
            </a:fld>
            <a:endParaRPr lang="en-US" dirty="0"/>
          </a:p>
        </p:txBody>
      </p:sp>
    </p:spTree>
    <p:extLst>
      <p:ext uri="{BB962C8B-B14F-4D97-AF65-F5344CB8AC3E}">
        <p14:creationId xmlns:p14="http://schemas.microsoft.com/office/powerpoint/2010/main" val="3203465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pen Sans">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4891</Words>
  <Application>Microsoft Office PowerPoint</Application>
  <PresentationFormat>Widescreen</PresentationFormat>
  <Paragraphs>454</Paragraphs>
  <Slides>47</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Open Sans</vt:lpstr>
      <vt:lpstr>Open Sans Light</vt:lpstr>
      <vt:lpstr>Symbol</vt:lpstr>
      <vt:lpstr>Office Theme</vt:lpstr>
      <vt:lpstr>Database and Information - Retrieval Methods  for Knowledge Discovery</vt:lpstr>
      <vt:lpstr>Abstract</vt:lpstr>
      <vt:lpstr>Goals</vt:lpstr>
      <vt:lpstr>Database Systems and Information Retrieval Methodologies</vt:lpstr>
      <vt:lpstr>Past, present and future of DB and IR methods</vt:lpstr>
      <vt:lpstr>Past of DB and IR</vt:lpstr>
      <vt:lpstr>PowerPoint Presentation</vt:lpstr>
      <vt:lpstr>Past of DB and IR</vt:lpstr>
      <vt:lpstr>IR-style keyword search over structured data</vt:lpstr>
      <vt:lpstr>Example</vt:lpstr>
      <vt:lpstr>DB-style querying over originally unstructured data</vt:lpstr>
      <vt:lpstr>Example</vt:lpstr>
      <vt:lpstr>Integrated DB &amp; IR Technology</vt:lpstr>
      <vt:lpstr>Health Care Scenario with DB/IR integration (1)</vt:lpstr>
      <vt:lpstr>Health Care Scenario with DB/IR integration (2)</vt:lpstr>
      <vt:lpstr>Motivations to bring IR and DB concepts together</vt:lpstr>
      <vt:lpstr>Motivations to bring IR and DB concepts together (1)</vt:lpstr>
      <vt:lpstr>PowerPoint Presentation</vt:lpstr>
      <vt:lpstr>Harvesting, Searching and Ranking the Web</vt:lpstr>
      <vt:lpstr>Harvesting, Searching and Ranking the Web</vt:lpstr>
      <vt:lpstr>PowerPoint Presentation</vt:lpstr>
      <vt:lpstr>PowerPoint Presentation</vt:lpstr>
      <vt:lpstr>PowerPoint Presentation</vt:lpstr>
      <vt:lpstr>Universal Methodology for Knowledge Harvesting</vt:lpstr>
      <vt:lpstr>Combination of semantic, statistical and social approaches through several projects</vt:lpstr>
      <vt:lpstr>PowerPoint Presentation</vt:lpstr>
      <vt:lpstr>PowerPoint Presentation</vt:lpstr>
      <vt:lpstr>YAGO for Large-Scale Semantic Knowledge</vt:lpstr>
      <vt:lpstr>Introduction to YAGO project</vt:lpstr>
      <vt:lpstr>How YAGO Works(1)</vt:lpstr>
      <vt:lpstr>How YAGO Works(2)</vt:lpstr>
      <vt:lpstr>Kylin/KOG</vt:lpstr>
      <vt:lpstr>Searching and Ranking YAGO with NAGA</vt:lpstr>
      <vt:lpstr>Searching and Ranking YAGO with NAGA</vt:lpstr>
      <vt:lpstr>Example queries for the YAGO knowledgebase (1)</vt:lpstr>
      <vt:lpstr>PowerPoint Presentation</vt:lpstr>
      <vt:lpstr>Example queries for the YAGO knowledgebase (2)</vt:lpstr>
      <vt:lpstr>PowerPoint Presentation</vt:lpstr>
      <vt:lpstr>Example queries for the YAGO knowledgebase (3)</vt:lpstr>
      <vt:lpstr>PowerPoint Presentation</vt:lpstr>
      <vt:lpstr>Example queries for the YAGO knowledgebase (4)</vt:lpstr>
      <vt:lpstr>Criteria for ranking models in NAGA (1)</vt:lpstr>
      <vt:lpstr>Criteria for ranking models in NAGA (2)</vt:lpstr>
      <vt:lpstr>Challenges for DB and IR integration approaches</vt:lpstr>
      <vt:lpstr>How the three directions could work together in the future</vt:lpstr>
      <vt:lpstr>Conclusion</vt:lpstr>
      <vt:lpstr>Thank you for your time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Κυριάκος Κυριάκου</dc:creator>
  <cp:lastModifiedBy>gdemos01</cp:lastModifiedBy>
  <cp:revision>175</cp:revision>
  <dcterms:created xsi:type="dcterms:W3CDTF">2017-10-03T16:23:11Z</dcterms:created>
  <dcterms:modified xsi:type="dcterms:W3CDTF">2017-10-07T08:38:49Z</dcterms:modified>
</cp:coreProperties>
</file>