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9144000" cy="5143500" type="screen16x9"/>
  <p:notesSz cx="6858000" cy="9144000"/>
  <p:embeddedFontLst>
    <p:embeddedFont>
      <p:font typeface="Roboto Slab" panose="020B0604020202020204" charset="0"/>
      <p:regular r:id="rId37"/>
      <p:bold r:id="rId38"/>
    </p:embeddedFont>
    <p:embeddedFont>
      <p:font typeface="Roboto"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Shape 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1" name="Shape 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if a query needs an attribute X, that is not loaded, then the Postgresraw, can exploit this metadata that defer to X in raw file and jump to correct position without tokenizing</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Shape 1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9" name="Shape 1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457200" lvl="0" indent="-292100" rtl="0">
              <a:lnSpc>
                <a:spcPct val="115000"/>
              </a:lnSpc>
              <a:spcBef>
                <a:spcPts val="0"/>
              </a:spcBef>
              <a:spcAft>
                <a:spcPts val="1600"/>
              </a:spcAft>
              <a:buClr>
                <a:schemeClr val="dk1"/>
              </a:buClr>
              <a:buSzPct val="100000"/>
              <a:buFont typeface="Roboto"/>
            </a:pPr>
            <a:r>
              <a:rPr lang="en" sz="1000">
                <a:solidFill>
                  <a:schemeClr val="dk1"/>
                </a:solidFill>
                <a:latin typeface="Roboto"/>
                <a:ea typeface="Roboto"/>
                <a:cs typeface="Roboto"/>
                <a:sym typeface="Roboto"/>
              </a:rPr>
              <a:t>improves response times by more than a factor of 2</a:t>
            </a:r>
          </a:p>
          <a:p>
            <a:pPr marL="457200" lvl="0" indent="-292100" rtl="0">
              <a:lnSpc>
                <a:spcPct val="115000"/>
              </a:lnSpc>
              <a:spcBef>
                <a:spcPts val="0"/>
              </a:spcBef>
              <a:spcAft>
                <a:spcPts val="1600"/>
              </a:spcAft>
              <a:buClr>
                <a:schemeClr val="dk1"/>
              </a:buClr>
              <a:buSzPct val="100000"/>
              <a:buFont typeface="Roboto"/>
            </a:pPr>
            <a:r>
              <a:rPr lang="en" sz="1000">
                <a:solidFill>
                  <a:schemeClr val="dk1"/>
                </a:solidFill>
                <a:latin typeface="Roboto"/>
                <a:ea typeface="Roboto"/>
                <a:cs typeface="Roboto"/>
                <a:sym typeface="Roboto"/>
              </a:rPr>
              <a:t>1/4 of pointers (260 million positions) collected: execution time is 15% less</a:t>
            </a:r>
          </a:p>
          <a:p>
            <a:pPr marL="457200" lvl="0" indent="-292100" rtl="0">
              <a:lnSpc>
                <a:spcPct val="115000"/>
              </a:lnSpc>
              <a:spcBef>
                <a:spcPts val="0"/>
              </a:spcBef>
              <a:spcAft>
                <a:spcPts val="1600"/>
              </a:spcAft>
              <a:buClr>
                <a:schemeClr val="dk1"/>
              </a:buClr>
              <a:buSzPct val="100000"/>
              <a:buFont typeface="Roboto"/>
            </a:pPr>
            <a:r>
              <a:rPr lang="en" sz="1000">
                <a:solidFill>
                  <a:schemeClr val="dk1"/>
                </a:solidFill>
                <a:latin typeface="Roboto"/>
                <a:ea typeface="Roboto"/>
                <a:cs typeface="Roboto"/>
                <a:sym typeface="Roboto"/>
              </a:rPr>
              <a:t>3/4 of the pointers collected: response time remains constant</a:t>
            </a:r>
          </a:p>
          <a:p>
            <a:pPr marL="457200" lvl="0" indent="-292100" rtl="0">
              <a:lnSpc>
                <a:spcPct val="115000"/>
              </a:lnSpc>
              <a:spcBef>
                <a:spcPts val="0"/>
              </a:spcBef>
              <a:spcAft>
                <a:spcPts val="1600"/>
              </a:spcAft>
              <a:buClr>
                <a:schemeClr val="dk1"/>
              </a:buClr>
              <a:buSzPct val="100000"/>
              <a:buFont typeface="Roboto"/>
            </a:pPr>
            <a:r>
              <a:rPr lang="en" sz="1000">
                <a:solidFill>
                  <a:schemeClr val="dk1"/>
                </a:solidFill>
                <a:latin typeface="Roboto"/>
                <a:ea typeface="Roboto"/>
                <a:cs typeface="Roboto"/>
                <a:sym typeface="Roboto"/>
              </a:rPr>
              <a:t>PostgresRaw does not need to maintain positional information for the complete raw file</a:t>
            </a:r>
          </a:p>
          <a:p>
            <a:pPr marL="914400" lvl="1" indent="-292100" rtl="0">
              <a:lnSpc>
                <a:spcPct val="115000"/>
              </a:lnSpc>
              <a:spcBef>
                <a:spcPts val="0"/>
              </a:spcBef>
              <a:spcAft>
                <a:spcPts val="1600"/>
              </a:spcAft>
              <a:buClr>
                <a:schemeClr val="dk1"/>
              </a:buClr>
              <a:buSzPct val="100000"/>
              <a:buFont typeface="Roboto"/>
            </a:pPr>
            <a:r>
              <a:rPr lang="en" sz="1000">
                <a:solidFill>
                  <a:schemeClr val="dk1"/>
                </a:solidFill>
                <a:latin typeface="Roboto"/>
                <a:ea typeface="Roboto"/>
                <a:cs typeface="Roboto"/>
                <a:sym typeface="Roboto"/>
              </a:rPr>
              <a:t>saves significant storage and access costs without compromising performance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Shape 1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7" name="Shape 19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Shape 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7" name="Shape 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1" name="Shape 2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8" name="Shape 2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457200" lvl="0" indent="-292100" rtl="0">
              <a:lnSpc>
                <a:spcPct val="115000"/>
              </a:lnSpc>
              <a:spcBef>
                <a:spcPts val="0"/>
              </a:spcBef>
              <a:spcAft>
                <a:spcPts val="1600"/>
              </a:spcAft>
              <a:buClr>
                <a:schemeClr val="dk1"/>
              </a:buClr>
              <a:buSzPct val="100000"/>
              <a:buFont typeface="Roboto"/>
            </a:pPr>
            <a:r>
              <a:rPr lang="en" sz="1000" b="1">
                <a:solidFill>
                  <a:schemeClr val="dk1"/>
                </a:solidFill>
                <a:latin typeface="Roboto"/>
                <a:ea typeface="Roboto"/>
                <a:cs typeface="Roboto"/>
                <a:sym typeface="Roboto"/>
              </a:rPr>
              <a:t>Baseline variation improves slightly mainly due to file system caching then is constant</a:t>
            </a:r>
          </a:p>
          <a:p>
            <a:pPr marL="457200" lvl="0" indent="-292100" rtl="0">
              <a:lnSpc>
                <a:spcPct val="115000"/>
              </a:lnSpc>
              <a:spcBef>
                <a:spcPts val="0"/>
              </a:spcBef>
              <a:spcAft>
                <a:spcPts val="1600"/>
              </a:spcAft>
              <a:buClr>
                <a:schemeClr val="dk1"/>
              </a:buClr>
              <a:buSzPct val="100000"/>
              <a:buFont typeface="Roboto"/>
            </a:pPr>
            <a:r>
              <a:rPr lang="en" sz="1000">
                <a:solidFill>
                  <a:schemeClr val="dk1"/>
                </a:solidFill>
                <a:latin typeface="Roboto"/>
                <a:ea typeface="Roboto"/>
                <a:cs typeface="Roboto"/>
                <a:sym typeface="Roboto"/>
              </a:rPr>
              <a:t>First query performance the same for all variations - no prior knowledge of raw file</a:t>
            </a:r>
          </a:p>
          <a:p>
            <a:pPr marL="457200" lvl="0" indent="-292100" rtl="0">
              <a:lnSpc>
                <a:spcPct val="115000"/>
              </a:lnSpc>
              <a:spcBef>
                <a:spcPts val="0"/>
              </a:spcBef>
              <a:spcAft>
                <a:spcPts val="1600"/>
              </a:spcAft>
              <a:buClr>
                <a:schemeClr val="dk1"/>
              </a:buClr>
              <a:buSzPct val="100000"/>
              <a:buFont typeface="Roboto"/>
            </a:pPr>
            <a:r>
              <a:rPr lang="en" sz="1000">
                <a:solidFill>
                  <a:schemeClr val="dk1"/>
                </a:solidFill>
                <a:latin typeface="Roboto"/>
                <a:ea typeface="Roboto"/>
                <a:cs typeface="Roboto"/>
                <a:sym typeface="Roboto"/>
              </a:rPr>
              <a:t>Second improves </a:t>
            </a:r>
          </a:p>
          <a:p>
            <a:pPr marL="457200" lvl="0" indent="-292100" rtl="0">
              <a:lnSpc>
                <a:spcPct val="115000"/>
              </a:lnSpc>
              <a:spcBef>
                <a:spcPts val="0"/>
              </a:spcBef>
              <a:spcAft>
                <a:spcPts val="1600"/>
              </a:spcAft>
              <a:buClr>
                <a:schemeClr val="dk1"/>
              </a:buClr>
              <a:buSzPct val="100000"/>
              <a:buFont typeface="Roboto"/>
            </a:pPr>
            <a:r>
              <a:rPr lang="en" sz="1000">
                <a:solidFill>
                  <a:schemeClr val="dk1"/>
                </a:solidFill>
                <a:latin typeface="Roboto"/>
                <a:ea typeface="Roboto"/>
                <a:cs typeface="Roboto"/>
                <a:sym typeface="Roboto"/>
              </a:rPr>
              <a:t>cache and the positional map are enabled the second query is 82–88% faster than the first</a:t>
            </a:r>
          </a:p>
          <a:p>
            <a:pPr marL="457200" lvl="0" indent="-292100" rtl="0">
              <a:lnSpc>
                <a:spcPct val="115000"/>
              </a:lnSpc>
              <a:spcBef>
                <a:spcPts val="0"/>
              </a:spcBef>
              <a:spcAft>
                <a:spcPts val="1600"/>
              </a:spcAft>
              <a:buClr>
                <a:schemeClr val="dk1"/>
              </a:buClr>
              <a:buSzPct val="100000"/>
              <a:buFont typeface="Roboto"/>
            </a:pPr>
            <a:r>
              <a:rPr lang="en" sz="1000">
                <a:solidFill>
                  <a:schemeClr val="dk1"/>
                </a:solidFill>
                <a:latin typeface="Roboto"/>
                <a:ea typeface="Roboto"/>
                <a:cs typeface="Roboto"/>
                <a:sym typeface="Roboto"/>
              </a:rPr>
              <a:t>PM+C outperforms all other approaches across the entire query sequence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457200" lvl="0" indent="-228600" rtl="0">
              <a:spcBef>
                <a:spcPts val="0"/>
              </a:spcBef>
            </a:pPr>
            <a:r>
              <a:rPr lang="en"/>
              <a:t>PostgresRaw gracefully adapts to the changes of the workload</a:t>
            </a:r>
          </a:p>
          <a:p>
            <a:pPr marL="457200" lvl="0" indent="-228600" rtl="0">
              <a:spcBef>
                <a:spcPts val="0"/>
              </a:spcBef>
            </a:pPr>
            <a:r>
              <a:rPr lang="en"/>
              <a:t>quickly adapts, adjusting and populating its cache and the positional maps, automatically stabilizing to good performance levels. Additionally, the maintenance of the cache</a:t>
            </a:r>
          </a:p>
          <a:p>
            <a:pPr marL="457200" lvl="0" indent="-228600" rtl="0">
              <a:spcBef>
                <a:spcPts val="0"/>
              </a:spcBef>
            </a:pPr>
            <a:r>
              <a:rPr lang="en"/>
              <a:t>and the positional map do not add significant overhead to query execution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9" name="Shape 23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Shape 2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3" name="Shape 2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457200" lvl="0" indent="-228600" rtl="0">
              <a:spcBef>
                <a:spcPts val="0"/>
              </a:spcBef>
            </a:pPr>
            <a:r>
              <a:rPr lang="en"/>
              <a:t>results show that the in situ overhead is not a bottleneck if we apply more advanced techniques that amortize the overhead across a sequence of queries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457200" lvl="0" indent="-228600" rtl="0">
              <a:spcBef>
                <a:spcPts val="0"/>
              </a:spcBef>
            </a:pPr>
            <a:r>
              <a:rPr lang="en"/>
              <a:t>TPC: Transaction Processing Performance Council</a:t>
            </a:r>
          </a:p>
          <a:p>
            <a:pPr marL="457200" lvl="0" indent="-228600" rtl="0">
              <a:spcBef>
                <a:spcPts val="0"/>
              </a:spcBef>
            </a:pPr>
            <a:r>
              <a:rPr lang="en"/>
              <a:t>TPC-H is centered around the principal activities (transactions) of an order-entry environment e.g. entering and delivering orders, recording payments, checking the status of orders, and monitoring the level of stock at the warehouses</a:t>
            </a:r>
          </a:p>
          <a:p>
            <a:pPr marL="457200" lvl="0" indent="-228600" rtl="0">
              <a:spcBef>
                <a:spcPts val="0"/>
              </a:spcBef>
            </a:pPr>
            <a:r>
              <a:rPr lang="en"/>
              <a:t>Collecting statistics adds an additional overhead of 4.5 s in the execution time of the first query</a:t>
            </a:r>
          </a:p>
          <a:p>
            <a:pPr marL="457200" lvl="0" indent="-228600" rtl="0">
              <a:spcBef>
                <a:spcPts val="0"/>
              </a:spcBef>
            </a:pPr>
            <a:r>
              <a:rPr lang="en"/>
              <a:t>examining the query plans, we notice that the optimizer selects a different set of operators and changes the ordering of operators in PostgresRaw with statistics which explains the improvement in performance. </a:t>
            </a:r>
          </a:p>
          <a:p>
            <a:pPr marL="457200" lvl="0" indent="-228600" rtl="0">
              <a:spcBef>
                <a:spcPts val="0"/>
              </a:spcBef>
            </a:pPr>
            <a:r>
              <a:rPr lang="en"/>
              <a:t>statistics on-the-fly adds only a small overhead,, significantly improves query plan selection.</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8" name="Shape 2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2" name="Shape 2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Shape 2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9" name="Shape 28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457200" lvl="0" indent="-228600" rtl="0">
              <a:spcBef>
                <a:spcPts val="0"/>
              </a:spcBef>
            </a:pPr>
            <a:r>
              <a:rPr lang="en"/>
              <a:t>Auto-tuning tools</a:t>
            </a:r>
          </a:p>
          <a:p>
            <a:pPr marL="914400" lvl="1" indent="-228600" rtl="0">
              <a:spcBef>
                <a:spcPts val="0"/>
              </a:spcBef>
            </a:pPr>
            <a:r>
              <a:rPr lang="en"/>
              <a:t>Traditional systems assume “infinite” idle time and knowledge to perform all necessary initialization steps. In many cases, though, the reality can be somewhere in between, there might be some idle time but not enough to load all data.</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Shape 3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3" name="Shape 3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Shape 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1" name="Shape 8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5" name="Shape 1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p:nvPr/>
        </p:nvSpPr>
        <p:spPr>
          <a:xfrm>
            <a:off x="1524800" y="672606"/>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accent5"/>
            </a:solidFill>
            <a:prstDash val="solid"/>
            <a:miter lim="8000"/>
            <a:headEnd type="none" w="med" len="med"/>
            <a:tailEnd type="none" w="med" len="med"/>
          </a:ln>
        </p:spPr>
      </p:sp>
      <p:sp>
        <p:nvSpPr>
          <p:cNvPr id="11" name="Shape 11"/>
          <p:cNvSpPr/>
          <p:nvPr/>
        </p:nvSpPr>
        <p:spPr>
          <a:xfrm rot="10800000">
            <a:off x="6537563" y="3342925"/>
            <a:ext cx="1081625" cy="1124950"/>
          </a:xfrm>
          <a:custGeom>
            <a:avLst/>
            <a:gdLst/>
            <a:ahLst/>
            <a:cxnLst/>
            <a:rect l="0" t="0" r="0" b="0"/>
            <a:pathLst>
              <a:path w="43265" h="44998" extrusionOk="0">
                <a:moveTo>
                  <a:pt x="0" y="44998"/>
                </a:moveTo>
                <a:lnTo>
                  <a:pt x="0" y="0"/>
                </a:lnTo>
                <a:lnTo>
                  <a:pt x="43265" y="0"/>
                </a:lnTo>
              </a:path>
            </a:pathLst>
          </a:custGeom>
          <a:noFill/>
          <a:ln w="28575" cap="flat" cmpd="sng">
            <a:solidFill>
              <a:schemeClr val="accent5"/>
            </a:solidFill>
            <a:prstDash val="solid"/>
            <a:miter lim="8000"/>
            <a:headEnd type="none" w="med" len="med"/>
            <a:tailEnd type="none" w="med" len="med"/>
          </a:ln>
        </p:spPr>
      </p:sp>
      <p:cxnSp>
        <p:nvCxnSpPr>
          <p:cNvPr id="12" name="Shape 12"/>
          <p:cNvCxnSpPr/>
          <p:nvPr/>
        </p:nvCxnSpPr>
        <p:spPr>
          <a:xfrm>
            <a:off x="4359602" y="2817464"/>
            <a:ext cx="424800" cy="0"/>
          </a:xfrm>
          <a:prstGeom prst="straightConnector1">
            <a:avLst/>
          </a:prstGeom>
          <a:noFill/>
          <a:ln w="38100" cap="flat" cmpd="sng">
            <a:solidFill>
              <a:schemeClr val="accent4"/>
            </a:solidFill>
            <a:prstDash val="solid"/>
            <a:round/>
            <a:headEnd type="none" w="med" len="med"/>
            <a:tailEnd type="none" w="med" len="med"/>
          </a:ln>
        </p:spPr>
      </p:cxnSp>
      <p:sp>
        <p:nvSpPr>
          <p:cNvPr id="13" name="Shape 13"/>
          <p:cNvSpPr txBox="1">
            <a:spLocks noGrp="1"/>
          </p:cNvSpPr>
          <p:nvPr>
            <p:ph type="ctrTitle"/>
          </p:nvPr>
        </p:nvSpPr>
        <p:spPr>
          <a:xfrm>
            <a:off x="1680302" y="1188925"/>
            <a:ext cx="5783400" cy="1457400"/>
          </a:xfrm>
          <a:prstGeom prst="rect">
            <a:avLst/>
          </a:prstGeom>
        </p:spPr>
        <p:txBody>
          <a:bodyPr wrap="square" lIns="91425" tIns="91425" rIns="91425" bIns="91425" anchor="b" anchorCtr="0"/>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a:endParaRPr/>
          </a:p>
        </p:txBody>
      </p:sp>
      <p:sp>
        <p:nvSpPr>
          <p:cNvPr id="14" name="Shape 14"/>
          <p:cNvSpPr txBox="1">
            <a:spLocks noGrp="1"/>
          </p:cNvSpPr>
          <p:nvPr>
            <p:ph type="subTitle" idx="1"/>
          </p:nvPr>
        </p:nvSpPr>
        <p:spPr>
          <a:xfrm>
            <a:off x="1680302" y="3049450"/>
            <a:ext cx="5783400" cy="909000"/>
          </a:xfrm>
          <a:prstGeom prst="rect">
            <a:avLst/>
          </a:prstGeom>
        </p:spPr>
        <p:txBody>
          <a:bodyPr wrap="square" lIns="91425" tIns="91425" rIns="91425" bIns="91425" anchor="t" anchorCtr="0"/>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wrap="square" lIns="91425" tIns="91425" rIns="91425" bIns="91425" anchor="ctr" anchorCtr="0">
            <a:noAutofit/>
          </a:bodyPr>
          <a:lstStyle/>
          <a:p>
            <a:pPr lvl="0">
              <a:spcBef>
                <a:spcPts val="0"/>
              </a:spcBef>
              <a:buNone/>
            </a:pPr>
            <a:endParaRPr/>
          </a:p>
        </p:txBody>
      </p:sp>
      <p:sp>
        <p:nvSpPr>
          <p:cNvPr id="54" name="Shape 54"/>
          <p:cNvSpPr txBox="1">
            <a:spLocks noGrp="1"/>
          </p:cNvSpPr>
          <p:nvPr>
            <p:ph type="title"/>
          </p:nvPr>
        </p:nvSpPr>
        <p:spPr>
          <a:xfrm>
            <a:off x="387900" y="1152450"/>
            <a:ext cx="8368200" cy="1538400"/>
          </a:xfrm>
          <a:prstGeom prst="rect">
            <a:avLst/>
          </a:prstGeom>
        </p:spPr>
        <p:txBody>
          <a:bodyPr wrap="square" lIns="91425" tIns="91425" rIns="91425" bIns="91425" anchor="ctr" anchorCtr="0"/>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a:endParaRPr/>
          </a:p>
        </p:txBody>
      </p:sp>
      <p:sp>
        <p:nvSpPr>
          <p:cNvPr id="55" name="Shape 55"/>
          <p:cNvSpPr txBox="1">
            <a:spLocks noGrp="1"/>
          </p:cNvSpPr>
          <p:nvPr>
            <p:ph type="body" idx="1"/>
          </p:nvPr>
        </p:nvSpPr>
        <p:spPr>
          <a:xfrm>
            <a:off x="387900" y="2919450"/>
            <a:ext cx="8368200" cy="10716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6" name="Shape 56"/>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7"/>
        <p:cNvGrpSpPr/>
        <p:nvPr/>
      </p:nvGrpSpPr>
      <p:grpSpPr>
        <a:xfrm>
          <a:off x="0" y="0"/>
          <a:ext cx="0" cy="0"/>
          <a:chOff x="0" y="0"/>
          <a:chExt cx="0" cy="0"/>
        </a:xfrm>
      </p:grpSpPr>
      <p:sp>
        <p:nvSpPr>
          <p:cNvPr id="58" name="Shape 5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6"/>
        <p:cNvGrpSpPr/>
        <p:nvPr/>
      </p:nvGrpSpPr>
      <p:grpSpPr>
        <a:xfrm>
          <a:off x="0" y="0"/>
          <a:ext cx="0" cy="0"/>
          <a:chOff x="0" y="0"/>
          <a:chExt cx="0" cy="0"/>
        </a:xfrm>
      </p:grpSpPr>
      <p:cxnSp>
        <p:nvCxnSpPr>
          <p:cNvPr id="17" name="Shape 17"/>
          <p:cNvCxnSpPr/>
          <p:nvPr/>
        </p:nvCxnSpPr>
        <p:spPr>
          <a:xfrm>
            <a:off x="4359602" y="2817464"/>
            <a:ext cx="424800" cy="0"/>
          </a:xfrm>
          <a:prstGeom prst="straightConnector1">
            <a:avLst/>
          </a:prstGeom>
          <a:noFill/>
          <a:ln w="38100" cap="flat" cmpd="sng">
            <a:solidFill>
              <a:schemeClr val="accent4"/>
            </a:solidFill>
            <a:prstDash val="solid"/>
            <a:round/>
            <a:headEnd type="none" w="med" len="med"/>
            <a:tailEnd type="none" w="med" len="med"/>
          </a:ln>
        </p:spPr>
      </p:cxnSp>
      <p:sp>
        <p:nvSpPr>
          <p:cNvPr id="18" name="Shape 18"/>
          <p:cNvSpPr txBox="1">
            <a:spLocks noGrp="1"/>
          </p:cNvSpPr>
          <p:nvPr>
            <p:ph type="title"/>
          </p:nvPr>
        </p:nvSpPr>
        <p:spPr>
          <a:xfrm>
            <a:off x="480750" y="1764950"/>
            <a:ext cx="8222100" cy="907500"/>
          </a:xfrm>
          <a:prstGeom prst="rect">
            <a:avLst/>
          </a:prstGeom>
        </p:spPr>
        <p:txBody>
          <a:bodyPr wrap="square" lIns="91425" tIns="91425" rIns="91425" bIns="91425" anchor="b"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0"/>
        <p:cNvGrpSpPr/>
        <p:nvPr/>
      </p:nvGrpSpPr>
      <p:grpSpPr>
        <a:xfrm>
          <a:off x="0" y="0"/>
          <a:ext cx="0" cy="0"/>
          <a:chOff x="0" y="0"/>
          <a:chExt cx="0" cy="0"/>
        </a:xfrm>
      </p:grpSpPr>
      <p:cxnSp>
        <p:nvCxnSpPr>
          <p:cNvPr id="21" name="Shape 21"/>
          <p:cNvCxnSpPr/>
          <p:nvPr/>
        </p:nvCxnSpPr>
        <p:spPr>
          <a:xfrm>
            <a:off x="492563" y="1260284"/>
            <a:ext cx="424800" cy="0"/>
          </a:xfrm>
          <a:prstGeom prst="straightConnector1">
            <a:avLst/>
          </a:prstGeom>
          <a:noFill/>
          <a:ln w="38100" cap="flat" cmpd="sng">
            <a:solidFill>
              <a:schemeClr val="accent4"/>
            </a:solidFill>
            <a:prstDash val="solid"/>
            <a:round/>
            <a:headEnd type="none" w="med" len="med"/>
            <a:tailEnd type="none" w="med" len="med"/>
          </a:ln>
        </p:spPr>
      </p:cxnSp>
      <p:sp>
        <p:nvSpPr>
          <p:cNvPr id="22" name="Shape 22"/>
          <p:cNvSpPr txBox="1">
            <a:spLocks noGrp="1"/>
          </p:cNvSpPr>
          <p:nvPr>
            <p:ph type="title"/>
          </p:nvPr>
        </p:nvSpPr>
        <p:spPr>
          <a:xfrm>
            <a:off x="387900" y="458025"/>
            <a:ext cx="8368200" cy="6861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3" name="Shape 23"/>
          <p:cNvSpPr txBox="1">
            <a:spLocks noGrp="1"/>
          </p:cNvSpPr>
          <p:nvPr>
            <p:ph type="body" idx="1"/>
          </p:nvPr>
        </p:nvSpPr>
        <p:spPr>
          <a:xfrm>
            <a:off x="387900" y="1489824"/>
            <a:ext cx="8368200" cy="30789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cxnSp>
        <p:nvCxnSpPr>
          <p:cNvPr id="26" name="Shape 26"/>
          <p:cNvCxnSpPr/>
          <p:nvPr/>
        </p:nvCxnSpPr>
        <p:spPr>
          <a:xfrm>
            <a:off x="492563" y="1260284"/>
            <a:ext cx="424800" cy="0"/>
          </a:xfrm>
          <a:prstGeom prst="straightConnector1">
            <a:avLst/>
          </a:prstGeom>
          <a:noFill/>
          <a:ln w="38100" cap="flat" cmpd="sng">
            <a:solidFill>
              <a:schemeClr val="accent4"/>
            </a:solidFill>
            <a:prstDash val="solid"/>
            <a:round/>
            <a:headEnd type="none" w="med" len="med"/>
            <a:tailEnd type="none" w="med" len="med"/>
          </a:ln>
        </p:spPr>
      </p:cxnSp>
      <p:sp>
        <p:nvSpPr>
          <p:cNvPr id="27" name="Shape 27"/>
          <p:cNvSpPr txBox="1">
            <a:spLocks noGrp="1"/>
          </p:cNvSpPr>
          <p:nvPr>
            <p:ph type="title"/>
          </p:nvPr>
        </p:nvSpPr>
        <p:spPr>
          <a:xfrm>
            <a:off x="387900" y="458025"/>
            <a:ext cx="8368200" cy="6861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8" name="Shape 28"/>
          <p:cNvSpPr txBox="1">
            <a:spLocks noGrp="1"/>
          </p:cNvSpPr>
          <p:nvPr>
            <p:ph type="body" idx="1"/>
          </p:nvPr>
        </p:nvSpPr>
        <p:spPr>
          <a:xfrm>
            <a:off x="387900" y="1489825"/>
            <a:ext cx="3999900" cy="30789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body" idx="2"/>
          </p:nvPr>
        </p:nvSpPr>
        <p:spPr>
          <a:xfrm>
            <a:off x="4756200" y="1489825"/>
            <a:ext cx="3999900" cy="30789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0" name="Shape 3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387900" y="458025"/>
            <a:ext cx="8368200" cy="686100"/>
          </a:xfrm>
          <a:prstGeom prst="rect">
            <a:avLst/>
          </a:prstGeom>
        </p:spPr>
        <p:txBody>
          <a:bodyPr wrap="square" lIns="91425" tIns="91425" rIns="91425" bIns="91425" anchor="b"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3" name="Shape 3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4"/>
        <p:cNvGrpSpPr/>
        <p:nvPr/>
      </p:nvGrpSpPr>
      <p:grpSpPr>
        <a:xfrm>
          <a:off x="0" y="0"/>
          <a:ext cx="0" cy="0"/>
          <a:chOff x="0" y="0"/>
          <a:chExt cx="0" cy="0"/>
        </a:xfrm>
      </p:grpSpPr>
      <p:cxnSp>
        <p:nvCxnSpPr>
          <p:cNvPr id="35" name="Shape 35"/>
          <p:cNvCxnSpPr/>
          <p:nvPr/>
        </p:nvCxnSpPr>
        <p:spPr>
          <a:xfrm>
            <a:off x="489218" y="1412277"/>
            <a:ext cx="331500" cy="0"/>
          </a:xfrm>
          <a:prstGeom prst="straightConnector1">
            <a:avLst/>
          </a:prstGeom>
          <a:noFill/>
          <a:ln w="38100" cap="flat" cmpd="sng">
            <a:solidFill>
              <a:schemeClr val="accent4"/>
            </a:solidFill>
            <a:prstDash val="solid"/>
            <a:round/>
            <a:headEnd type="none" w="med" len="med"/>
            <a:tailEnd type="none" w="med" len="med"/>
          </a:ln>
        </p:spPr>
      </p:cxnSp>
      <p:sp>
        <p:nvSpPr>
          <p:cNvPr id="36" name="Shape 36"/>
          <p:cNvSpPr txBox="1">
            <a:spLocks noGrp="1"/>
          </p:cNvSpPr>
          <p:nvPr>
            <p:ph type="title"/>
          </p:nvPr>
        </p:nvSpPr>
        <p:spPr>
          <a:xfrm>
            <a:off x="3879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7" name="Shape 37"/>
          <p:cNvSpPr txBox="1">
            <a:spLocks noGrp="1"/>
          </p:cNvSpPr>
          <p:nvPr>
            <p:ph type="body" idx="1"/>
          </p:nvPr>
        </p:nvSpPr>
        <p:spPr>
          <a:xfrm>
            <a:off x="387900" y="1594025"/>
            <a:ext cx="2808000" cy="26811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8" name="Shape 3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90250" y="526350"/>
            <a:ext cx="56187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41" name="Shape 4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wrap="square" lIns="91425" tIns="91425" rIns="91425" bIns="91425" anchor="ctr" anchorCtr="0">
            <a:noAutofit/>
          </a:bodyPr>
          <a:lstStyle/>
          <a:p>
            <a:pPr lvl="0">
              <a:spcBef>
                <a:spcPts val="0"/>
              </a:spcBef>
              <a:buNone/>
            </a:pPr>
            <a:endParaRPr/>
          </a:p>
        </p:txBody>
      </p:sp>
      <p:cxnSp>
        <p:nvCxnSpPr>
          <p:cNvPr id="44" name="Shape 44"/>
          <p:cNvCxnSpPr/>
          <p:nvPr/>
        </p:nvCxnSpPr>
        <p:spPr>
          <a:xfrm>
            <a:off x="5029675" y="4495503"/>
            <a:ext cx="540900" cy="0"/>
          </a:xfrm>
          <a:prstGeom prst="straightConnector1">
            <a:avLst/>
          </a:prstGeom>
          <a:noFill/>
          <a:ln w="38100" cap="flat" cmpd="sng">
            <a:solidFill>
              <a:schemeClr val="accent5"/>
            </a:solidFill>
            <a:prstDash val="solid"/>
            <a:round/>
            <a:headEnd type="none" w="med" len="med"/>
            <a:tailEnd type="none" w="med" len="med"/>
          </a:ln>
        </p:spPr>
      </p:cxnSp>
      <p:sp>
        <p:nvSpPr>
          <p:cNvPr id="45" name="Shape 45"/>
          <p:cNvSpPr txBox="1">
            <a:spLocks noGrp="1"/>
          </p:cNvSpPr>
          <p:nvPr>
            <p:ph type="title"/>
          </p:nvPr>
        </p:nvSpPr>
        <p:spPr>
          <a:xfrm>
            <a:off x="265500" y="1209075"/>
            <a:ext cx="4045200" cy="1506300"/>
          </a:xfrm>
          <a:prstGeom prst="rect">
            <a:avLst/>
          </a:prstGeom>
        </p:spPr>
        <p:txBody>
          <a:bodyPr wrap="square" lIns="91425" tIns="91425" rIns="91425" bIns="91425" anchor="b" anchorCtr="0"/>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a:endParaRPr/>
          </a:p>
        </p:txBody>
      </p:sp>
      <p:sp>
        <p:nvSpPr>
          <p:cNvPr id="46" name="Shape 46"/>
          <p:cNvSpPr txBox="1">
            <a:spLocks noGrp="1"/>
          </p:cNvSpPr>
          <p:nvPr>
            <p:ph type="subTitle" idx="1"/>
          </p:nvPr>
        </p:nvSpPr>
        <p:spPr>
          <a:xfrm>
            <a:off x="265500" y="2769001"/>
            <a:ext cx="4045200" cy="1345500"/>
          </a:xfrm>
          <a:prstGeom prst="rect">
            <a:avLst/>
          </a:prstGeom>
        </p:spPr>
        <p:txBody>
          <a:bodyPr wrap="square" lIns="91425" tIns="91425" rIns="91425" bIns="91425" anchor="t" anchorCtr="0"/>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a:endParaRPr/>
          </a:p>
        </p:txBody>
      </p:sp>
      <p:sp>
        <p:nvSpPr>
          <p:cNvPr id="47" name="Shape 47"/>
          <p:cNvSpPr txBox="1">
            <a:spLocks noGrp="1"/>
          </p:cNvSpPr>
          <p:nvPr>
            <p:ph type="body" idx="2"/>
          </p:nvPr>
        </p:nvSpPr>
        <p:spPr>
          <a:xfrm>
            <a:off x="4939500" y="724200"/>
            <a:ext cx="3837000" cy="3695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8" name="Shape 4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319500" y="4233725"/>
            <a:ext cx="5998800" cy="598800"/>
          </a:xfrm>
          <a:prstGeom prst="rect">
            <a:avLst/>
          </a:prstGeom>
        </p:spPr>
        <p:txBody>
          <a:bodyPr wrap="square" lIns="91425" tIns="91425" rIns="91425" bIns="91425" anchor="ctr" anchorCtr="0"/>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a:endParaRPr/>
          </a:p>
        </p:txBody>
      </p:sp>
      <p:sp>
        <p:nvSpPr>
          <p:cNvPr id="51" name="Shape 5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87900" y="458025"/>
            <a:ext cx="8368200" cy="686100"/>
          </a:xfrm>
          <a:prstGeom prst="rect">
            <a:avLst/>
          </a:prstGeom>
          <a:noFill/>
          <a:ln>
            <a:noFill/>
          </a:ln>
        </p:spPr>
        <p:txBody>
          <a:bodyPr wrap="square" lIns="91425" tIns="91425" rIns="91425" bIns="91425" anchor="b" anchorCtr="0"/>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a:endParaRPr/>
          </a:p>
        </p:txBody>
      </p:sp>
      <p:sp>
        <p:nvSpPr>
          <p:cNvPr id="7" name="Shape 7"/>
          <p:cNvSpPr txBox="1">
            <a:spLocks noGrp="1"/>
          </p:cNvSpPr>
          <p:nvPr>
            <p:ph type="body" idx="1"/>
          </p:nvPr>
        </p:nvSpPr>
        <p:spPr>
          <a:xfrm>
            <a:off x="387900" y="1489824"/>
            <a:ext cx="8368200" cy="30789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1"/>
              </a:buClr>
              <a:buSzPct val="100000"/>
              <a:buFont typeface="Roboto"/>
              <a:buChar char="●"/>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1"/>
                </a:solidFill>
                <a:latin typeface="Roboto"/>
                <a:ea typeface="Roboto"/>
                <a:cs typeface="Roboto"/>
                <a:sym typeface="Roboto"/>
              </a:rPr>
              <a:t>‹#›</a:t>
            </a:fld>
            <a:endParaRPr lang="en" sz="1000">
              <a:solidFill>
                <a:schemeClr val="dk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Shape 63"/>
          <p:cNvSpPr txBox="1">
            <a:spLocks noGrp="1"/>
          </p:cNvSpPr>
          <p:nvPr>
            <p:ph type="ctrTitle"/>
          </p:nvPr>
        </p:nvSpPr>
        <p:spPr>
          <a:xfrm>
            <a:off x="1602375" y="695450"/>
            <a:ext cx="6201900" cy="1776300"/>
          </a:xfrm>
          <a:prstGeom prst="rect">
            <a:avLst/>
          </a:prstGeom>
        </p:spPr>
        <p:txBody>
          <a:bodyPr wrap="square" lIns="91425" tIns="91425" rIns="91425" bIns="91425" anchor="b" anchorCtr="0">
            <a:noAutofit/>
          </a:bodyPr>
          <a:lstStyle/>
          <a:p>
            <a:pPr lvl="0">
              <a:spcBef>
                <a:spcPts val="0"/>
              </a:spcBef>
              <a:buNone/>
            </a:pPr>
            <a:r>
              <a:rPr lang="en" sz="3200"/>
              <a:t>NoDB: Efficient Query Execution on Raw Data Files</a:t>
            </a:r>
          </a:p>
          <a:p>
            <a:pPr lvl="0" rtl="0">
              <a:spcBef>
                <a:spcPts val="0"/>
              </a:spcBef>
              <a:buNone/>
            </a:pPr>
            <a:r>
              <a:rPr lang="en" sz="1000"/>
              <a:t>loannis Alagiannis, Renata Borovica-Gajic, Miguel Branco, Stratos Idreos, and Anastasia Ailamaki</a:t>
            </a:r>
          </a:p>
        </p:txBody>
      </p:sp>
      <p:sp>
        <p:nvSpPr>
          <p:cNvPr id="64" name="Shape 64"/>
          <p:cNvSpPr txBox="1">
            <a:spLocks noGrp="1"/>
          </p:cNvSpPr>
          <p:nvPr>
            <p:ph type="subTitle" idx="1"/>
          </p:nvPr>
        </p:nvSpPr>
        <p:spPr>
          <a:xfrm>
            <a:off x="1649100" y="2805550"/>
            <a:ext cx="5845800" cy="1714500"/>
          </a:xfrm>
          <a:prstGeom prst="rect">
            <a:avLst/>
          </a:prstGeom>
        </p:spPr>
        <p:txBody>
          <a:bodyPr wrap="square" lIns="91425" tIns="91425" rIns="91425" bIns="91425" anchor="t" anchorCtr="0">
            <a:noAutofit/>
          </a:bodyPr>
          <a:lstStyle/>
          <a:p>
            <a:pPr lvl="0">
              <a:spcBef>
                <a:spcPts val="0"/>
              </a:spcBef>
              <a:buNone/>
            </a:pPr>
            <a:r>
              <a:rPr lang="en"/>
              <a:t>Marios Michael</a:t>
            </a:r>
          </a:p>
          <a:p>
            <a:pPr lvl="0">
              <a:spcBef>
                <a:spcPts val="0"/>
              </a:spcBef>
              <a:buNone/>
            </a:pPr>
            <a:r>
              <a:rPr lang="en"/>
              <a:t>Christos Hadjistyllis</a:t>
            </a:r>
          </a:p>
          <a:p>
            <a:pPr lvl="0">
              <a:spcBef>
                <a:spcPts val="0"/>
              </a:spcBef>
              <a:buNone/>
            </a:pPr>
            <a:endParaRPr/>
          </a:p>
          <a:p>
            <a:pPr lvl="0">
              <a:spcBef>
                <a:spcPts val="0"/>
              </a:spcBef>
              <a:buNone/>
            </a:pPr>
            <a:r>
              <a:rPr lang="en" sz="1400"/>
              <a:t>Computer Science Department</a:t>
            </a:r>
          </a:p>
          <a:p>
            <a:pPr lvl="0">
              <a:spcBef>
                <a:spcPts val="0"/>
              </a:spcBef>
              <a:buNone/>
            </a:pPr>
            <a:r>
              <a:rPr lang="en" sz="1800" b="1"/>
              <a:t> University of Cyprus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387900" y="458025"/>
            <a:ext cx="8368200" cy="686100"/>
          </a:xfrm>
          <a:prstGeom prst="rect">
            <a:avLst/>
          </a:prstGeom>
        </p:spPr>
        <p:txBody>
          <a:bodyPr wrap="square" lIns="91425" tIns="91425" rIns="91425" bIns="91425" anchor="b" anchorCtr="0">
            <a:noAutofit/>
          </a:bodyPr>
          <a:lstStyle/>
          <a:p>
            <a:pPr lvl="0">
              <a:spcBef>
                <a:spcPts val="0"/>
              </a:spcBef>
              <a:buNone/>
            </a:pPr>
            <a:r>
              <a:rPr lang="en"/>
              <a:t>Postgresraw: Building NoDB in Postgresql</a:t>
            </a:r>
          </a:p>
        </p:txBody>
      </p:sp>
      <p:sp>
        <p:nvSpPr>
          <p:cNvPr id="135" name="Shape 135"/>
          <p:cNvSpPr txBox="1">
            <a:spLocks noGrp="1"/>
          </p:cNvSpPr>
          <p:nvPr>
            <p:ph type="body" idx="1"/>
          </p:nvPr>
        </p:nvSpPr>
        <p:spPr>
          <a:xfrm>
            <a:off x="387900" y="1489824"/>
            <a:ext cx="8368200" cy="3078900"/>
          </a:xfrm>
          <a:prstGeom prst="rect">
            <a:avLst/>
          </a:prstGeom>
        </p:spPr>
        <p:txBody>
          <a:bodyPr wrap="square" lIns="91425" tIns="91425" rIns="91425" bIns="91425" anchor="t" anchorCtr="0">
            <a:noAutofit/>
          </a:bodyPr>
          <a:lstStyle/>
          <a:p>
            <a:pPr marL="457200" lvl="0" indent="-317500" rtl="0">
              <a:spcBef>
                <a:spcPts val="0"/>
              </a:spcBef>
              <a:buSzPct val="100000"/>
              <a:buChar char="●"/>
            </a:pPr>
            <a:r>
              <a:rPr lang="en" sz="1400" dirty="0"/>
              <a:t>Selective Tuple Formation:</a:t>
            </a:r>
          </a:p>
          <a:p>
            <a:pPr marL="914400" lvl="1" indent="-228600" rtl="0">
              <a:spcBef>
                <a:spcPts val="0"/>
              </a:spcBef>
              <a:buChar char="○"/>
            </a:pPr>
            <a:r>
              <a:rPr lang="en" dirty="0"/>
              <a:t>Tuples contain only the attributes required for a given query</a:t>
            </a:r>
          </a:p>
          <a:p>
            <a:pPr marL="914400" lvl="1" indent="-228600" rtl="0">
              <a:spcBef>
                <a:spcPts val="0"/>
              </a:spcBef>
              <a:buChar char="○"/>
            </a:pPr>
            <a:r>
              <a:rPr lang="en" dirty="0"/>
              <a:t>They are created only after select operator</a:t>
            </a:r>
            <a:br>
              <a:rPr lang="en" dirty="0"/>
            </a:br>
            <a:endParaRPr lang="en" dirty="0"/>
          </a:p>
          <a:p>
            <a:pPr marL="457200" lvl="0" indent="-317500" rtl="0">
              <a:spcBef>
                <a:spcPts val="0"/>
              </a:spcBef>
              <a:buSzPct val="100000"/>
              <a:buChar char="●"/>
            </a:pPr>
            <a:r>
              <a:rPr lang="en" sz="1400" dirty="0"/>
              <a:t>RESULT:</a:t>
            </a:r>
          </a:p>
          <a:p>
            <a:pPr marL="914400" lvl="1" indent="-342900" rtl="0">
              <a:spcBef>
                <a:spcPts val="0"/>
              </a:spcBef>
              <a:buSzPct val="100000"/>
              <a:buChar char="○"/>
            </a:pPr>
            <a:r>
              <a:rPr lang="en" sz="1800" dirty="0"/>
              <a:t>SIGNIFICANTLY MINIMIZE ON THE FLY PROCESSING COST</a:t>
            </a:r>
          </a:p>
        </p:txBody>
      </p:sp>
      <p:sp>
        <p:nvSpPr>
          <p:cNvPr id="136" name="Shape 136"/>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tx1"/>
                </a:solidFill>
              </a:rPr>
              <a:t>10</a:t>
            </a:fld>
            <a:endParaRPr lang="en"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title"/>
          </p:nvPr>
        </p:nvSpPr>
        <p:spPr>
          <a:xfrm>
            <a:off x="387900" y="458025"/>
            <a:ext cx="8368200" cy="686100"/>
          </a:xfrm>
          <a:prstGeom prst="rect">
            <a:avLst/>
          </a:prstGeom>
        </p:spPr>
        <p:txBody>
          <a:bodyPr wrap="square" lIns="91425" tIns="91425" rIns="91425" bIns="91425" anchor="b" anchorCtr="0">
            <a:noAutofit/>
          </a:bodyPr>
          <a:lstStyle/>
          <a:p>
            <a:pPr lvl="0">
              <a:spcBef>
                <a:spcPts val="0"/>
              </a:spcBef>
              <a:buNone/>
            </a:pPr>
            <a:r>
              <a:rPr lang="en"/>
              <a:t>Postgresraw: Building NoDB in Postgresql</a:t>
            </a:r>
          </a:p>
        </p:txBody>
      </p:sp>
      <p:sp>
        <p:nvSpPr>
          <p:cNvPr id="142" name="Shape 142"/>
          <p:cNvSpPr txBox="1">
            <a:spLocks noGrp="1"/>
          </p:cNvSpPr>
          <p:nvPr>
            <p:ph type="body" idx="1"/>
          </p:nvPr>
        </p:nvSpPr>
        <p:spPr>
          <a:xfrm>
            <a:off x="387900" y="1489824"/>
            <a:ext cx="8368200" cy="3078900"/>
          </a:xfrm>
          <a:prstGeom prst="rect">
            <a:avLst/>
          </a:prstGeom>
        </p:spPr>
        <p:txBody>
          <a:bodyPr wrap="square" lIns="91425" tIns="91425" rIns="91425" bIns="91425" anchor="t" anchorCtr="0">
            <a:noAutofit/>
          </a:bodyPr>
          <a:lstStyle/>
          <a:p>
            <a:pPr marL="457200" lvl="0" indent="-317500" rtl="0">
              <a:spcBef>
                <a:spcPts val="0"/>
              </a:spcBef>
              <a:spcAft>
                <a:spcPts val="0"/>
              </a:spcAft>
              <a:buSzPct val="100000"/>
              <a:buChar char="●"/>
            </a:pPr>
            <a:r>
              <a:rPr lang="en" sz="1400" dirty="0"/>
              <a:t>Indexing</a:t>
            </a:r>
          </a:p>
          <a:p>
            <a:pPr marL="914400" lvl="1" indent="-228600" rtl="0">
              <a:spcBef>
                <a:spcPts val="0"/>
              </a:spcBef>
              <a:spcAft>
                <a:spcPts val="0"/>
              </a:spcAft>
              <a:buChar char="○"/>
            </a:pPr>
            <a:r>
              <a:rPr lang="en" dirty="0"/>
              <a:t>Adaptive Positional Map</a:t>
            </a:r>
          </a:p>
          <a:p>
            <a:pPr marL="1371600" lvl="2" indent="-228600" rtl="0">
              <a:spcBef>
                <a:spcPts val="0"/>
              </a:spcBef>
              <a:spcAft>
                <a:spcPts val="0"/>
              </a:spcAft>
              <a:buChar char="■"/>
            </a:pPr>
            <a:r>
              <a:rPr lang="en" dirty="0"/>
              <a:t>Reduces parsing and tokenizing costs</a:t>
            </a:r>
          </a:p>
          <a:p>
            <a:pPr marL="1371600" lvl="2" indent="-228600" rtl="0">
              <a:spcBef>
                <a:spcPts val="0"/>
              </a:spcBef>
              <a:spcAft>
                <a:spcPts val="0"/>
              </a:spcAft>
              <a:buChar char="■"/>
            </a:pPr>
            <a:r>
              <a:rPr lang="en" dirty="0"/>
              <a:t>Maintains low level metadata information on the structure of the flat file</a:t>
            </a:r>
          </a:p>
          <a:p>
            <a:pPr marL="1371600" lvl="2" indent="-228600" rtl="0">
              <a:spcBef>
                <a:spcPts val="0"/>
              </a:spcBef>
              <a:spcAft>
                <a:spcPts val="0"/>
              </a:spcAft>
              <a:buChar char="■"/>
            </a:pPr>
            <a:r>
              <a:rPr lang="en" dirty="0"/>
              <a:t>Metadata refers to position of attributes in a raw file</a:t>
            </a:r>
          </a:p>
          <a:p>
            <a:pPr marL="1371600" lvl="2" indent="-228600" rtl="0">
              <a:spcBef>
                <a:spcPts val="0"/>
              </a:spcBef>
              <a:spcAft>
                <a:spcPts val="0"/>
              </a:spcAft>
              <a:buChar char="■"/>
            </a:pPr>
            <a:r>
              <a:rPr lang="en" dirty="0"/>
              <a:t>Use metadata to navigate and retrieve raw data faster</a:t>
            </a:r>
          </a:p>
          <a:p>
            <a:pPr marL="1371600" lvl="2" indent="-228600" rtl="0">
              <a:spcBef>
                <a:spcPts val="0"/>
              </a:spcBef>
              <a:spcAft>
                <a:spcPts val="0"/>
              </a:spcAft>
              <a:buChar char="■"/>
            </a:pPr>
            <a:r>
              <a:rPr lang="en" dirty="0"/>
              <a:t>Info of positional map can be used to jump to the exact position of the file or as close as possible</a:t>
            </a:r>
          </a:p>
          <a:p>
            <a:pPr marL="1828800" lvl="3" indent="-228600" rtl="0">
              <a:spcBef>
                <a:spcPts val="0"/>
              </a:spcBef>
              <a:spcAft>
                <a:spcPts val="0"/>
              </a:spcAft>
              <a:buChar char="●"/>
            </a:pPr>
            <a:r>
              <a:rPr lang="en" dirty="0"/>
              <a:t>E.g: if a query is looking for the 9th attribute of a file, while the map contains info for the 4th and 8th attribute it will parse it until it will find it</a:t>
            </a:r>
          </a:p>
          <a:p>
            <a:pPr marL="457200" marR="0" lvl="0" indent="0" algn="l" rtl="0">
              <a:lnSpc>
                <a:spcPct val="115000"/>
              </a:lnSpc>
              <a:spcBef>
                <a:spcPts val="0"/>
              </a:spcBef>
              <a:spcAft>
                <a:spcPts val="0"/>
              </a:spcAft>
              <a:buNone/>
            </a:pPr>
            <a:endParaRPr dirty="0"/>
          </a:p>
        </p:txBody>
      </p:sp>
      <p:sp>
        <p:nvSpPr>
          <p:cNvPr id="143" name="Shape 1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tx1"/>
                </a:solidFill>
              </a:rPr>
              <a:t>11</a:t>
            </a:fld>
            <a:endParaRPr lang="en"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xfrm>
            <a:off x="387900" y="458025"/>
            <a:ext cx="8368200" cy="686100"/>
          </a:xfrm>
          <a:prstGeom prst="rect">
            <a:avLst/>
          </a:prstGeom>
        </p:spPr>
        <p:txBody>
          <a:bodyPr wrap="square" lIns="91425" tIns="91425" rIns="91425" bIns="91425" anchor="b" anchorCtr="0">
            <a:noAutofit/>
          </a:bodyPr>
          <a:lstStyle/>
          <a:p>
            <a:pPr lvl="0">
              <a:spcBef>
                <a:spcPts val="0"/>
              </a:spcBef>
              <a:buNone/>
            </a:pPr>
            <a:r>
              <a:rPr lang="en"/>
              <a:t>Postgresraw: Building NoDB in Postgresql</a:t>
            </a:r>
          </a:p>
        </p:txBody>
      </p:sp>
      <p:sp>
        <p:nvSpPr>
          <p:cNvPr id="149" name="Shape 149"/>
          <p:cNvSpPr txBox="1">
            <a:spLocks noGrp="1"/>
          </p:cNvSpPr>
          <p:nvPr>
            <p:ph type="body" idx="1"/>
          </p:nvPr>
        </p:nvSpPr>
        <p:spPr>
          <a:xfrm>
            <a:off x="387900" y="1489824"/>
            <a:ext cx="8368200" cy="3078900"/>
          </a:xfrm>
          <a:prstGeom prst="rect">
            <a:avLst/>
          </a:prstGeom>
        </p:spPr>
        <p:txBody>
          <a:bodyPr wrap="square" lIns="91425" tIns="91425" rIns="91425" bIns="91425" anchor="t" anchorCtr="0">
            <a:noAutofit/>
          </a:bodyPr>
          <a:lstStyle/>
          <a:p>
            <a:pPr marL="457200" lvl="0" indent="-317500" rtl="0">
              <a:spcBef>
                <a:spcPts val="0"/>
              </a:spcBef>
              <a:spcAft>
                <a:spcPts val="0"/>
              </a:spcAft>
              <a:buSzPct val="100000"/>
              <a:buChar char="●"/>
            </a:pPr>
            <a:r>
              <a:rPr lang="en" sz="1400" dirty="0"/>
              <a:t>Map Population</a:t>
            </a:r>
          </a:p>
          <a:p>
            <a:pPr marL="914400" lvl="1" indent="-228600" rtl="0">
              <a:spcBef>
                <a:spcPts val="0"/>
              </a:spcBef>
              <a:spcAft>
                <a:spcPts val="0"/>
              </a:spcAft>
              <a:buChar char="○"/>
            </a:pPr>
            <a:r>
              <a:rPr lang="en" dirty="0"/>
              <a:t>Created on the fly, during query processing</a:t>
            </a:r>
            <a:br>
              <a:rPr lang="en" dirty="0"/>
            </a:br>
            <a:endParaRPr lang="en" dirty="0"/>
          </a:p>
          <a:p>
            <a:pPr marL="914400" lvl="1" indent="-228600" rtl="0">
              <a:spcBef>
                <a:spcPts val="0"/>
              </a:spcBef>
              <a:spcAft>
                <a:spcPts val="0"/>
              </a:spcAft>
              <a:buChar char="○"/>
            </a:pPr>
            <a:r>
              <a:rPr lang="en" dirty="0"/>
              <a:t>Depending on where the requested attributes are located on the current map </a:t>
            </a:r>
            <a:br>
              <a:rPr lang="en" dirty="0"/>
            </a:br>
            <a:endParaRPr lang="en" dirty="0"/>
          </a:p>
          <a:p>
            <a:pPr marL="914400" lvl="1" indent="-228600" rtl="0">
              <a:spcBef>
                <a:spcPts val="0"/>
              </a:spcBef>
              <a:spcAft>
                <a:spcPts val="0"/>
              </a:spcAft>
              <a:buChar char="○"/>
            </a:pPr>
            <a:r>
              <a:rPr lang="en" dirty="0"/>
              <a:t>Continuously adapting to queries</a:t>
            </a:r>
            <a:br>
              <a:rPr lang="en" dirty="0"/>
            </a:br>
            <a:endParaRPr lang="en" dirty="0"/>
          </a:p>
          <a:p>
            <a:pPr marL="914400" lvl="1" indent="-228600" rtl="0">
              <a:spcBef>
                <a:spcPts val="0"/>
              </a:spcBef>
              <a:spcAft>
                <a:spcPts val="0"/>
              </a:spcAft>
              <a:buChar char="○"/>
            </a:pPr>
            <a:r>
              <a:rPr lang="en" dirty="0"/>
              <a:t>Is populated during the tokenizing phase, while tokenizing the raw file for the current query</a:t>
            </a:r>
            <a:br>
              <a:rPr lang="en" dirty="0"/>
            </a:br>
            <a:endParaRPr lang="en" dirty="0"/>
          </a:p>
          <a:p>
            <a:pPr marL="914400" lvl="1" indent="-228600" rtl="0">
              <a:spcBef>
                <a:spcPts val="0"/>
              </a:spcBef>
              <a:spcAft>
                <a:spcPts val="0"/>
              </a:spcAft>
              <a:buChar char="○"/>
            </a:pPr>
            <a:r>
              <a:rPr lang="en" dirty="0"/>
              <a:t>Information also added to the map, so that Postgresraw can learn as much information as possible during each query</a:t>
            </a:r>
          </a:p>
          <a:p>
            <a:pPr marL="914400" lvl="0" indent="0" rtl="0">
              <a:spcBef>
                <a:spcPts val="0"/>
              </a:spcBef>
              <a:spcAft>
                <a:spcPts val="0"/>
              </a:spcAft>
              <a:buNone/>
            </a:pPr>
            <a:endParaRPr dirty="0"/>
          </a:p>
        </p:txBody>
      </p:sp>
      <p:sp>
        <p:nvSpPr>
          <p:cNvPr id="150" name="Shape 15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tx1"/>
                </a:solidFill>
              </a:rPr>
              <a:t>12</a:t>
            </a:fld>
            <a:endParaRPr lang="en"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387900" y="458025"/>
            <a:ext cx="8368200" cy="686100"/>
          </a:xfrm>
          <a:prstGeom prst="rect">
            <a:avLst/>
          </a:prstGeom>
        </p:spPr>
        <p:txBody>
          <a:bodyPr wrap="square" lIns="91425" tIns="91425" rIns="91425" bIns="91425" anchor="b" anchorCtr="0">
            <a:noAutofit/>
          </a:bodyPr>
          <a:lstStyle/>
          <a:p>
            <a:pPr lvl="0">
              <a:spcBef>
                <a:spcPts val="0"/>
              </a:spcBef>
              <a:buNone/>
            </a:pPr>
            <a:r>
              <a:rPr lang="en"/>
              <a:t>Postgresraw: Building NoDB in Postgresql</a:t>
            </a:r>
          </a:p>
        </p:txBody>
      </p:sp>
      <p:sp>
        <p:nvSpPr>
          <p:cNvPr id="156" name="Shape 156"/>
          <p:cNvSpPr txBox="1">
            <a:spLocks noGrp="1"/>
          </p:cNvSpPr>
          <p:nvPr>
            <p:ph type="body" idx="1"/>
          </p:nvPr>
        </p:nvSpPr>
        <p:spPr>
          <a:xfrm>
            <a:off x="387900" y="1489825"/>
            <a:ext cx="5357400" cy="3078900"/>
          </a:xfrm>
          <a:prstGeom prst="rect">
            <a:avLst/>
          </a:prstGeom>
        </p:spPr>
        <p:txBody>
          <a:bodyPr wrap="square" lIns="91425" tIns="91425" rIns="91425" bIns="91425" anchor="t" anchorCtr="0">
            <a:noAutofit/>
          </a:bodyPr>
          <a:lstStyle/>
          <a:p>
            <a:pPr marL="457200" lvl="0" indent="-317500" rtl="0">
              <a:spcBef>
                <a:spcPts val="0"/>
              </a:spcBef>
              <a:buSzPct val="100000"/>
              <a:buChar char="●"/>
            </a:pPr>
            <a:r>
              <a:rPr lang="en" sz="1400" dirty="0"/>
              <a:t>Positional Map - Storage Format</a:t>
            </a:r>
          </a:p>
          <a:p>
            <a:pPr marL="914400" lvl="1" indent="-228600" rtl="0">
              <a:spcBef>
                <a:spcPts val="0"/>
              </a:spcBef>
              <a:buChar char="○"/>
            </a:pPr>
            <a:r>
              <a:rPr lang="en" dirty="0"/>
              <a:t>Requires a physical organization that is easy to </a:t>
            </a:r>
            <a:br>
              <a:rPr lang="en" dirty="0"/>
            </a:br>
            <a:r>
              <a:rPr lang="en" dirty="0"/>
              <a:t>update and incurs low cost during query execution</a:t>
            </a:r>
          </a:p>
          <a:p>
            <a:pPr marL="914400" lvl="1" indent="-228600" rtl="0">
              <a:spcBef>
                <a:spcPts val="0"/>
              </a:spcBef>
              <a:buChar char="○"/>
            </a:pPr>
            <a:r>
              <a:rPr lang="en" dirty="0"/>
              <a:t>It is implemented as a collection of chunks that fit</a:t>
            </a:r>
            <a:br>
              <a:rPr lang="en" dirty="0"/>
            </a:br>
            <a:r>
              <a:rPr lang="en" dirty="0"/>
              <a:t>comfortably in the CPU cache, allowing Postgres</a:t>
            </a:r>
            <a:br>
              <a:rPr lang="en" dirty="0"/>
            </a:br>
            <a:r>
              <a:rPr lang="en" dirty="0"/>
              <a:t>to acquire all required data with a single access</a:t>
            </a:r>
          </a:p>
          <a:p>
            <a:pPr marL="914400" lvl="1" indent="-228600" rtl="0">
              <a:spcBef>
                <a:spcPts val="0"/>
              </a:spcBef>
              <a:buChar char="○"/>
            </a:pPr>
            <a:r>
              <a:rPr lang="en" dirty="0"/>
              <a:t>It can also be extended by adding more chunks</a:t>
            </a:r>
            <a:br>
              <a:rPr lang="en" dirty="0"/>
            </a:br>
            <a:r>
              <a:rPr lang="en" dirty="0"/>
              <a:t>either vertically or horizontally</a:t>
            </a:r>
          </a:p>
          <a:p>
            <a:pPr marL="914400" lvl="1" indent="-228600">
              <a:spcBef>
                <a:spcPts val="0"/>
              </a:spcBef>
              <a:buChar char="○"/>
            </a:pPr>
            <a:r>
              <a:rPr lang="en" dirty="0"/>
              <a:t>Attributes that do not necessarily appear in the map</a:t>
            </a:r>
            <a:br>
              <a:rPr lang="en" dirty="0"/>
            </a:br>
            <a:r>
              <a:rPr lang="en" dirty="0"/>
              <a:t> In the same order as the raw file </a:t>
            </a:r>
          </a:p>
        </p:txBody>
      </p:sp>
      <p:sp>
        <p:nvSpPr>
          <p:cNvPr id="157" name="Shape 15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tx1"/>
                </a:solidFill>
              </a:rPr>
              <a:t>13</a:t>
            </a:fld>
            <a:endParaRPr lang="en" dirty="0">
              <a:solidFill>
                <a:schemeClr val="tx1"/>
              </a:solidFill>
            </a:endParaRPr>
          </a:p>
        </p:txBody>
      </p:sp>
      <p:pic>
        <p:nvPicPr>
          <p:cNvPr id="158" name="Shape 158"/>
          <p:cNvPicPr preferRelativeResize="0"/>
          <p:nvPr/>
        </p:nvPicPr>
        <p:blipFill>
          <a:blip r:embed="rId3">
            <a:alphaModFix/>
          </a:blip>
          <a:stretch>
            <a:fillRect/>
          </a:stretch>
        </p:blipFill>
        <p:spPr>
          <a:xfrm>
            <a:off x="5548350" y="1442575"/>
            <a:ext cx="3531802" cy="31733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xfrm>
            <a:off x="387900" y="458025"/>
            <a:ext cx="8368200" cy="686100"/>
          </a:xfrm>
          <a:prstGeom prst="rect">
            <a:avLst/>
          </a:prstGeom>
        </p:spPr>
        <p:txBody>
          <a:bodyPr wrap="square" lIns="91425" tIns="91425" rIns="91425" bIns="91425" anchor="b" anchorCtr="0">
            <a:noAutofit/>
          </a:bodyPr>
          <a:lstStyle/>
          <a:p>
            <a:pPr lvl="0">
              <a:spcBef>
                <a:spcPts val="0"/>
              </a:spcBef>
              <a:buNone/>
            </a:pPr>
            <a:r>
              <a:rPr lang="en"/>
              <a:t>Postgresraw: Building NoDB in Postgresql</a:t>
            </a:r>
          </a:p>
        </p:txBody>
      </p:sp>
      <p:sp>
        <p:nvSpPr>
          <p:cNvPr id="164" name="Shape 164"/>
          <p:cNvSpPr txBox="1">
            <a:spLocks noGrp="1"/>
          </p:cNvSpPr>
          <p:nvPr>
            <p:ph type="body" idx="1"/>
          </p:nvPr>
        </p:nvSpPr>
        <p:spPr>
          <a:xfrm>
            <a:off x="387900" y="1489824"/>
            <a:ext cx="8368200" cy="3078900"/>
          </a:xfrm>
          <a:prstGeom prst="rect">
            <a:avLst/>
          </a:prstGeom>
        </p:spPr>
        <p:txBody>
          <a:bodyPr wrap="square" lIns="91425" tIns="91425" rIns="91425" bIns="91425" anchor="t" anchorCtr="0">
            <a:noAutofit/>
          </a:bodyPr>
          <a:lstStyle/>
          <a:p>
            <a:pPr marL="457200" lvl="0" indent="-317500" rtl="0">
              <a:spcBef>
                <a:spcPts val="0"/>
              </a:spcBef>
              <a:spcAft>
                <a:spcPts val="0"/>
              </a:spcAft>
              <a:buSzPct val="100000"/>
              <a:buChar char="●"/>
            </a:pPr>
            <a:r>
              <a:rPr lang="en" sz="1400" dirty="0"/>
              <a:t>Positional Map - Maintenance</a:t>
            </a:r>
          </a:p>
          <a:p>
            <a:pPr marL="914400" lvl="1" indent="-228600" rtl="0">
              <a:spcBef>
                <a:spcPts val="0"/>
              </a:spcBef>
              <a:spcAft>
                <a:spcPts val="0"/>
              </a:spcAft>
              <a:buChar char="○"/>
            </a:pPr>
            <a:r>
              <a:rPr lang="en" dirty="0"/>
              <a:t>Auxiliary structure and may be dropped fully or partly without any loss of critical information</a:t>
            </a:r>
          </a:p>
          <a:p>
            <a:pPr marL="914400" lvl="1" indent="-228600" rtl="0">
              <a:spcBef>
                <a:spcPts val="0"/>
              </a:spcBef>
              <a:spcAft>
                <a:spcPts val="0"/>
              </a:spcAft>
              <a:buChar char="○"/>
            </a:pPr>
            <a:r>
              <a:rPr lang="en" dirty="0"/>
              <a:t>Every next query starts rebuilding the map from scratch</a:t>
            </a:r>
          </a:p>
          <a:p>
            <a:pPr marL="914400" lvl="1" indent="-228600" rtl="0">
              <a:spcBef>
                <a:spcPts val="0"/>
              </a:spcBef>
              <a:spcAft>
                <a:spcPts val="0"/>
              </a:spcAft>
              <a:buChar char="○"/>
            </a:pPr>
            <a:r>
              <a:rPr lang="en" dirty="0"/>
              <a:t>Postgres assign a storage threshold for the size of positional map such that the map fits comfortably in memory</a:t>
            </a:r>
          </a:p>
          <a:p>
            <a:pPr marL="914400" lvl="1" indent="-228600" rtl="0">
              <a:spcBef>
                <a:spcPts val="0"/>
              </a:spcBef>
              <a:spcAft>
                <a:spcPts val="0"/>
              </a:spcAft>
              <a:buChar char="○"/>
            </a:pPr>
            <a:endParaRPr lang="en" dirty="0"/>
          </a:p>
          <a:p>
            <a:pPr marL="457200" lvl="0" indent="-228600" rtl="0">
              <a:spcBef>
                <a:spcPts val="0"/>
              </a:spcBef>
              <a:spcAft>
                <a:spcPts val="0"/>
              </a:spcAft>
              <a:buChar char="●"/>
            </a:pPr>
            <a:r>
              <a:rPr lang="en" sz="1400" dirty="0"/>
              <a:t>Positional Map - Adaptive Behavior</a:t>
            </a:r>
          </a:p>
          <a:p>
            <a:pPr marL="914400" lvl="1" indent="-228600" rtl="0">
              <a:spcBef>
                <a:spcPts val="0"/>
              </a:spcBef>
              <a:spcAft>
                <a:spcPts val="0"/>
              </a:spcAft>
              <a:buChar char="○"/>
            </a:pPr>
            <a:r>
              <a:rPr lang="en" dirty="0"/>
              <a:t>Continuously indexes positions based on the most recent queries</a:t>
            </a:r>
          </a:p>
          <a:p>
            <a:pPr marL="914400" lvl="1" indent="-228600" rtl="0">
              <a:spcBef>
                <a:spcPts val="0"/>
              </a:spcBef>
              <a:spcAft>
                <a:spcPts val="0"/>
              </a:spcAft>
              <a:buChar char="○"/>
            </a:pPr>
            <a:r>
              <a:rPr lang="en" dirty="0"/>
              <a:t>Least recently used policy - Dropping attributes which may no longer be relevant</a:t>
            </a:r>
          </a:p>
          <a:p>
            <a:pPr marL="914400" lvl="1" indent="-228600" rtl="0">
              <a:spcBef>
                <a:spcPts val="0"/>
              </a:spcBef>
              <a:spcAft>
                <a:spcPts val="0"/>
              </a:spcAft>
              <a:buChar char="○"/>
            </a:pPr>
            <a:r>
              <a:rPr lang="en" dirty="0"/>
              <a:t>Combinations of attributes used in the same query, which are stored together may be dropped to give space to new combinations</a:t>
            </a:r>
          </a:p>
        </p:txBody>
      </p:sp>
      <p:sp>
        <p:nvSpPr>
          <p:cNvPr id="165" name="Shape 16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tx1"/>
                </a:solidFill>
              </a:rPr>
              <a:t>14</a:t>
            </a:fld>
            <a:endParaRPr lang="en"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387900" y="458025"/>
            <a:ext cx="8368200" cy="686100"/>
          </a:xfrm>
          <a:prstGeom prst="rect">
            <a:avLst/>
          </a:prstGeom>
        </p:spPr>
        <p:txBody>
          <a:bodyPr wrap="square" lIns="91425" tIns="91425" rIns="91425" bIns="91425" anchor="b" anchorCtr="0">
            <a:noAutofit/>
          </a:bodyPr>
          <a:lstStyle/>
          <a:p>
            <a:pPr lvl="0">
              <a:spcBef>
                <a:spcPts val="0"/>
              </a:spcBef>
              <a:buNone/>
            </a:pPr>
            <a:r>
              <a:rPr lang="en"/>
              <a:t>Postgresraw: Building NoDB in Postgresql</a:t>
            </a:r>
          </a:p>
        </p:txBody>
      </p:sp>
      <p:sp>
        <p:nvSpPr>
          <p:cNvPr id="171" name="Shape 171"/>
          <p:cNvSpPr txBox="1">
            <a:spLocks noGrp="1"/>
          </p:cNvSpPr>
          <p:nvPr>
            <p:ph type="body" idx="1"/>
          </p:nvPr>
        </p:nvSpPr>
        <p:spPr>
          <a:xfrm>
            <a:off x="387900" y="1489824"/>
            <a:ext cx="8368200" cy="3078900"/>
          </a:xfrm>
          <a:prstGeom prst="rect">
            <a:avLst/>
          </a:prstGeom>
        </p:spPr>
        <p:txBody>
          <a:bodyPr wrap="square" lIns="91425" tIns="91425" rIns="91425" bIns="91425" anchor="t" anchorCtr="0">
            <a:noAutofit/>
          </a:bodyPr>
          <a:lstStyle/>
          <a:p>
            <a:pPr marL="457200" lvl="0" indent="-317500" rtl="0">
              <a:spcBef>
                <a:spcPts val="0"/>
              </a:spcBef>
              <a:spcAft>
                <a:spcPts val="0"/>
              </a:spcAft>
              <a:buSzPct val="100000"/>
              <a:buChar char="●"/>
            </a:pPr>
            <a:r>
              <a:rPr lang="en" sz="1400" dirty="0"/>
              <a:t>Cache</a:t>
            </a:r>
          </a:p>
          <a:p>
            <a:pPr marL="914400" lvl="1" indent="-228600" rtl="0">
              <a:spcBef>
                <a:spcPts val="0"/>
              </a:spcBef>
              <a:spcAft>
                <a:spcPts val="0"/>
              </a:spcAft>
              <a:buChar char="○"/>
            </a:pPr>
            <a:r>
              <a:rPr lang="en" dirty="0"/>
              <a:t>Caching</a:t>
            </a:r>
          </a:p>
          <a:p>
            <a:pPr marL="1371600" lvl="2" indent="-228600" rtl="0">
              <a:spcBef>
                <a:spcPts val="0"/>
              </a:spcBef>
              <a:spcAft>
                <a:spcPts val="0"/>
              </a:spcAft>
              <a:buChar char="■"/>
            </a:pPr>
            <a:r>
              <a:rPr lang="en" dirty="0"/>
              <a:t>Avoid raw file access together</a:t>
            </a:r>
          </a:p>
          <a:p>
            <a:pPr marL="1371600" lvl="2" indent="-228600" rtl="0">
              <a:spcBef>
                <a:spcPts val="0"/>
              </a:spcBef>
              <a:spcAft>
                <a:spcPts val="0"/>
              </a:spcAft>
              <a:buChar char="■"/>
            </a:pPr>
            <a:r>
              <a:rPr lang="en" dirty="0"/>
              <a:t>If the attribute is requested by future queries, then it  will be read directly from cache</a:t>
            </a:r>
          </a:p>
          <a:p>
            <a:pPr marL="914400" lvl="1" indent="-228600">
              <a:spcAft>
                <a:spcPts val="0"/>
              </a:spcAft>
            </a:pPr>
            <a:r>
              <a:rPr lang="en" dirty="0"/>
              <a:t>Holds binary data - no need for additional parsing </a:t>
            </a:r>
          </a:p>
          <a:p>
            <a:pPr marL="914400" lvl="1" indent="-228600" rtl="0">
              <a:spcBef>
                <a:spcPts val="0"/>
              </a:spcBef>
              <a:spcAft>
                <a:spcPts val="0"/>
              </a:spcAft>
              <a:buChar char="○"/>
            </a:pPr>
            <a:r>
              <a:rPr lang="en" dirty="0"/>
              <a:t>Populated on-the-fly during query processing</a:t>
            </a:r>
          </a:p>
          <a:p>
            <a:pPr marL="914400" lvl="1" indent="-228600" rtl="0">
              <a:spcBef>
                <a:spcPts val="0"/>
              </a:spcBef>
              <a:spcAft>
                <a:spcPts val="0"/>
              </a:spcAft>
              <a:buChar char="○"/>
            </a:pPr>
            <a:r>
              <a:rPr lang="en" dirty="0"/>
              <a:t>Follows format of positional map to allowing queries to seamlessly exploit both the cache and the positional map in the same query plan</a:t>
            </a:r>
          </a:p>
        </p:txBody>
      </p:sp>
      <p:sp>
        <p:nvSpPr>
          <p:cNvPr id="172" name="Shape 17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tx1"/>
                </a:solidFill>
              </a:rPr>
              <a:t>15</a:t>
            </a:fld>
            <a:endParaRPr lang="en"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387900" y="458025"/>
            <a:ext cx="8368200" cy="686100"/>
          </a:xfrm>
          <a:prstGeom prst="rect">
            <a:avLst/>
          </a:prstGeom>
        </p:spPr>
        <p:txBody>
          <a:bodyPr wrap="square" lIns="91425" tIns="91425" rIns="91425" bIns="91425" anchor="b" anchorCtr="0">
            <a:noAutofit/>
          </a:bodyPr>
          <a:lstStyle/>
          <a:p>
            <a:pPr lvl="0">
              <a:spcBef>
                <a:spcPts val="0"/>
              </a:spcBef>
              <a:buNone/>
            </a:pPr>
            <a:r>
              <a:rPr lang="en"/>
              <a:t>Postgresraw: Building NoDB in Postgresql</a:t>
            </a:r>
          </a:p>
        </p:txBody>
      </p:sp>
      <p:sp>
        <p:nvSpPr>
          <p:cNvPr id="178" name="Shape 178"/>
          <p:cNvSpPr txBox="1">
            <a:spLocks noGrp="1"/>
          </p:cNvSpPr>
          <p:nvPr>
            <p:ph type="body" idx="1"/>
          </p:nvPr>
        </p:nvSpPr>
        <p:spPr>
          <a:xfrm>
            <a:off x="387900" y="1489824"/>
            <a:ext cx="8368200" cy="3078900"/>
          </a:xfrm>
          <a:prstGeom prst="rect">
            <a:avLst/>
          </a:prstGeom>
        </p:spPr>
        <p:txBody>
          <a:bodyPr wrap="square" lIns="91425" tIns="91425" rIns="91425" bIns="91425" anchor="t" anchorCtr="0">
            <a:noAutofit/>
          </a:bodyPr>
          <a:lstStyle/>
          <a:p>
            <a:pPr marL="457200" lvl="0" indent="-317500" rtl="0">
              <a:spcBef>
                <a:spcPts val="0"/>
              </a:spcBef>
              <a:spcAft>
                <a:spcPts val="0"/>
              </a:spcAft>
              <a:buSzPct val="100000"/>
              <a:buChar char="●"/>
            </a:pPr>
            <a:r>
              <a:rPr lang="en" sz="1400" dirty="0"/>
              <a:t>Optimizer</a:t>
            </a:r>
          </a:p>
          <a:p>
            <a:pPr marL="914400" lvl="1" indent="-228600" rtl="0">
              <a:spcBef>
                <a:spcPts val="0"/>
              </a:spcBef>
              <a:spcAft>
                <a:spcPts val="0"/>
              </a:spcAft>
              <a:buChar char="○"/>
            </a:pPr>
            <a:r>
              <a:rPr lang="en" dirty="0"/>
              <a:t>Extension of Postgres scan operator in order to create statistics on-the-fly</a:t>
            </a:r>
            <a:br>
              <a:rPr lang="en" dirty="0"/>
            </a:br>
            <a:endParaRPr lang="en" dirty="0"/>
          </a:p>
          <a:p>
            <a:pPr marL="914400" lvl="1" indent="-228600" rtl="0">
              <a:spcBef>
                <a:spcPts val="0"/>
              </a:spcBef>
              <a:spcAft>
                <a:spcPts val="0"/>
              </a:spcAft>
              <a:buChar char="○"/>
            </a:pPr>
            <a:r>
              <a:rPr lang="en" dirty="0"/>
              <a:t>Invoke native statistics routines of DBMS, providing it with a sample of the data</a:t>
            </a:r>
            <a:br>
              <a:rPr lang="en" dirty="0"/>
            </a:br>
            <a:endParaRPr lang="en" dirty="0"/>
          </a:p>
          <a:p>
            <a:pPr marL="914400" lvl="1" indent="-228600" rtl="0">
              <a:spcBef>
                <a:spcPts val="0"/>
              </a:spcBef>
              <a:spcAft>
                <a:spcPts val="0"/>
              </a:spcAft>
              <a:buChar char="○"/>
            </a:pPr>
            <a:r>
              <a:rPr lang="en" dirty="0"/>
              <a:t>Statistics stored and exploited in the same way as in conventional DBMS</a:t>
            </a:r>
            <a:br>
              <a:rPr lang="en" dirty="0"/>
            </a:br>
            <a:endParaRPr lang="en" dirty="0"/>
          </a:p>
          <a:p>
            <a:pPr marL="914400" lvl="1" indent="-228600" rtl="0">
              <a:spcBef>
                <a:spcPts val="0"/>
              </a:spcBef>
              <a:spcAft>
                <a:spcPts val="0"/>
              </a:spcAft>
              <a:buChar char="○"/>
            </a:pPr>
            <a:r>
              <a:rPr lang="en" dirty="0"/>
              <a:t>Postgresraw creates statistics only on requested attributes in order to minimize the overhead of creating statistics query processing</a:t>
            </a:r>
          </a:p>
        </p:txBody>
      </p:sp>
      <p:sp>
        <p:nvSpPr>
          <p:cNvPr id="179" name="Shape 17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tx1"/>
                </a:solidFill>
              </a:rPr>
              <a:t>16</a:t>
            </a:fld>
            <a:endParaRPr lang="en"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387900" y="458025"/>
            <a:ext cx="8368200" cy="686100"/>
          </a:xfrm>
          <a:prstGeom prst="rect">
            <a:avLst/>
          </a:prstGeom>
        </p:spPr>
        <p:txBody>
          <a:bodyPr wrap="square" lIns="91425" tIns="91425" rIns="91425" bIns="91425" anchor="b" anchorCtr="0">
            <a:noAutofit/>
          </a:bodyPr>
          <a:lstStyle/>
          <a:p>
            <a:pPr lvl="0" rtl="0">
              <a:spcBef>
                <a:spcPts val="0"/>
              </a:spcBef>
              <a:buNone/>
            </a:pPr>
            <a:r>
              <a:rPr lang="en"/>
              <a:t>Experimental evaluation: Environment</a:t>
            </a:r>
          </a:p>
        </p:txBody>
      </p:sp>
      <p:sp>
        <p:nvSpPr>
          <p:cNvPr id="185" name="Shape 185"/>
          <p:cNvSpPr txBox="1">
            <a:spLocks noGrp="1"/>
          </p:cNvSpPr>
          <p:nvPr>
            <p:ph type="body" idx="1"/>
          </p:nvPr>
        </p:nvSpPr>
        <p:spPr>
          <a:xfrm>
            <a:off x="387900" y="1489824"/>
            <a:ext cx="8368200" cy="3078900"/>
          </a:xfrm>
          <a:prstGeom prst="rect">
            <a:avLst/>
          </a:prstGeom>
        </p:spPr>
        <p:txBody>
          <a:bodyPr wrap="square" lIns="91425" tIns="91425" rIns="91425" bIns="91425" anchor="t" anchorCtr="0">
            <a:noAutofit/>
          </a:bodyPr>
          <a:lstStyle/>
          <a:p>
            <a:pPr marL="457200" lvl="0" indent="-228600" rtl="0">
              <a:spcBef>
                <a:spcPts val="0"/>
              </a:spcBef>
              <a:spcAft>
                <a:spcPts val="0"/>
              </a:spcAft>
            </a:pPr>
            <a:r>
              <a:rPr lang="en" dirty="0"/>
              <a:t>Sun X4140 server</a:t>
            </a:r>
          </a:p>
          <a:p>
            <a:pPr marL="457200" lvl="0" indent="-228600" rtl="0">
              <a:spcBef>
                <a:spcPts val="0"/>
              </a:spcBef>
              <a:spcAft>
                <a:spcPts val="0"/>
              </a:spcAft>
            </a:pPr>
            <a:r>
              <a:rPr lang="en" dirty="0"/>
              <a:t>2× Quad-Core AMD Opteron processor (64 bit) 2.7 GHz with 512KB L1 cache, 2MB L2 cache and 6MB L3 cache</a:t>
            </a:r>
          </a:p>
          <a:p>
            <a:pPr marL="457200" lvl="0" indent="-228600" rtl="0">
              <a:spcBef>
                <a:spcPts val="0"/>
              </a:spcBef>
              <a:spcAft>
                <a:spcPts val="0"/>
              </a:spcAft>
            </a:pPr>
            <a:r>
              <a:rPr lang="en" dirty="0"/>
              <a:t>32GB RAM</a:t>
            </a:r>
          </a:p>
          <a:p>
            <a:pPr marL="457200" lvl="0" indent="-228600" rtl="0">
              <a:spcBef>
                <a:spcPts val="0"/>
              </a:spcBef>
              <a:spcAft>
                <a:spcPts val="0"/>
              </a:spcAft>
            </a:pPr>
            <a:r>
              <a:rPr lang="en" dirty="0"/>
              <a:t>4× 250GB 10,000 RPM SATA disks (RAID-0)</a:t>
            </a:r>
          </a:p>
          <a:p>
            <a:pPr marL="457200" lvl="0" indent="-228600" rtl="0">
              <a:spcBef>
                <a:spcPts val="0"/>
              </a:spcBef>
              <a:spcAft>
                <a:spcPts val="0"/>
              </a:spcAft>
            </a:pPr>
            <a:r>
              <a:rPr lang="en" dirty="0"/>
              <a:t>Ubuntu 9.04</a:t>
            </a:r>
          </a:p>
          <a:p>
            <a:pPr marL="457200" lvl="0" indent="-228600" rtl="0">
              <a:spcBef>
                <a:spcPts val="0"/>
              </a:spcBef>
              <a:spcAft>
                <a:spcPts val="0"/>
              </a:spcAft>
            </a:pPr>
            <a:r>
              <a:rPr lang="en" dirty="0"/>
              <a:t>11GB raw file</a:t>
            </a:r>
          </a:p>
          <a:p>
            <a:pPr marL="457200" lvl="0" indent="-228600" rtl="0">
              <a:spcBef>
                <a:spcPts val="0"/>
              </a:spcBef>
              <a:spcAft>
                <a:spcPts val="0"/>
              </a:spcAft>
            </a:pPr>
            <a:r>
              <a:rPr lang="en" dirty="0"/>
              <a:t>7.5 million tuples</a:t>
            </a:r>
          </a:p>
          <a:p>
            <a:pPr marL="457200" lvl="0" indent="-228600" rtl="0">
              <a:spcBef>
                <a:spcPts val="0"/>
              </a:spcBef>
              <a:spcAft>
                <a:spcPts val="0"/>
              </a:spcAft>
            </a:pPr>
            <a:r>
              <a:rPr lang="en" dirty="0"/>
              <a:t>Each tuple contains 150 attributes with random integers [0–109)</a:t>
            </a:r>
          </a:p>
          <a:p>
            <a:pPr lvl="0" rtl="0">
              <a:spcBef>
                <a:spcPts val="0"/>
              </a:spcBef>
              <a:spcAft>
                <a:spcPts val="0"/>
              </a:spcAft>
              <a:buNone/>
            </a:pPr>
            <a:endParaRPr dirty="0"/>
          </a:p>
          <a:p>
            <a:pPr lvl="0" rtl="0">
              <a:spcBef>
                <a:spcPts val="0"/>
              </a:spcBef>
              <a:spcAft>
                <a:spcPts val="0"/>
              </a:spcAft>
              <a:buNone/>
            </a:pPr>
            <a:endParaRPr dirty="0"/>
          </a:p>
        </p:txBody>
      </p:sp>
      <p:sp>
        <p:nvSpPr>
          <p:cNvPr id="186" name="Shape 186"/>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solidFill>
                  <a:schemeClr val="tx1"/>
                </a:solidFill>
              </a:rPr>
              <a:t>17</a:t>
            </a:fld>
            <a:endParaRPr lang="en"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Shape 191"/>
          <p:cNvSpPr txBox="1">
            <a:spLocks noGrp="1"/>
          </p:cNvSpPr>
          <p:nvPr>
            <p:ph type="title"/>
          </p:nvPr>
        </p:nvSpPr>
        <p:spPr>
          <a:xfrm>
            <a:off x="387900" y="458025"/>
            <a:ext cx="8368200" cy="686100"/>
          </a:xfrm>
          <a:prstGeom prst="rect">
            <a:avLst/>
          </a:prstGeom>
        </p:spPr>
        <p:txBody>
          <a:bodyPr wrap="square" lIns="91425" tIns="91425" rIns="91425" bIns="91425" anchor="ctr" anchorCtr="0">
            <a:noAutofit/>
          </a:bodyPr>
          <a:lstStyle/>
          <a:p>
            <a:pPr lvl="0" rtl="0">
              <a:lnSpc>
                <a:spcPct val="115000"/>
              </a:lnSpc>
              <a:spcBef>
                <a:spcPts val="0"/>
              </a:spcBef>
              <a:spcAft>
                <a:spcPts val="1600"/>
              </a:spcAft>
              <a:buNone/>
            </a:pPr>
            <a:r>
              <a:rPr lang="en" sz="2400"/>
              <a:t>Experimental evaluation: Positional map impact</a:t>
            </a:r>
          </a:p>
        </p:txBody>
      </p:sp>
      <p:sp>
        <p:nvSpPr>
          <p:cNvPr id="192" name="Shape 192"/>
          <p:cNvSpPr txBox="1">
            <a:spLocks noGrp="1"/>
          </p:cNvSpPr>
          <p:nvPr>
            <p:ph type="body" idx="1"/>
          </p:nvPr>
        </p:nvSpPr>
        <p:spPr>
          <a:xfrm>
            <a:off x="387900" y="1239324"/>
            <a:ext cx="8368200" cy="1402500"/>
          </a:xfrm>
          <a:prstGeom prst="rect">
            <a:avLst/>
          </a:prstGeom>
        </p:spPr>
        <p:txBody>
          <a:bodyPr wrap="square" lIns="91425" tIns="91425" rIns="91425" bIns="91425" anchor="t" anchorCtr="0">
            <a:noAutofit/>
          </a:bodyPr>
          <a:lstStyle/>
          <a:p>
            <a:pPr marL="457200" lvl="0" indent="-228600" rtl="0">
              <a:spcBef>
                <a:spcPts val="0"/>
              </a:spcBef>
              <a:spcAft>
                <a:spcPts val="0"/>
              </a:spcAft>
            </a:pPr>
            <a:r>
              <a:rPr lang="en" dirty="0"/>
              <a:t>Each query asks for 10 random attributes and retrieves all the rows of the file</a:t>
            </a:r>
          </a:p>
          <a:p>
            <a:pPr marL="457200" lvl="0" indent="-228600" rtl="0">
              <a:spcBef>
                <a:spcPts val="0"/>
              </a:spcBef>
              <a:spcAft>
                <a:spcPts val="0"/>
              </a:spcAft>
            </a:pPr>
            <a:r>
              <a:rPr lang="en" dirty="0"/>
              <a:t>Measure the average time PostgresRaw needs to process all queries</a:t>
            </a:r>
          </a:p>
          <a:p>
            <a:pPr marL="914400" lvl="1" indent="-228600" rtl="0">
              <a:spcBef>
                <a:spcPts val="0"/>
              </a:spcBef>
              <a:spcAft>
                <a:spcPts val="0"/>
              </a:spcAft>
            </a:pPr>
            <a:r>
              <a:rPr lang="en" dirty="0"/>
              <a:t> varying storage capacity for positional map from 14.3MB up to 2.1GB</a:t>
            </a:r>
          </a:p>
        </p:txBody>
      </p:sp>
      <p:sp>
        <p:nvSpPr>
          <p:cNvPr id="193" name="Shape 19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solidFill>
                  <a:schemeClr val="tx1"/>
                </a:solidFill>
              </a:rPr>
              <a:t>18</a:t>
            </a:fld>
            <a:endParaRPr lang="en" dirty="0">
              <a:solidFill>
                <a:schemeClr val="tx1"/>
              </a:solidFill>
            </a:endParaRPr>
          </a:p>
        </p:txBody>
      </p:sp>
      <p:pic>
        <p:nvPicPr>
          <p:cNvPr id="194" name="Shape 194"/>
          <p:cNvPicPr preferRelativeResize="0"/>
          <p:nvPr/>
        </p:nvPicPr>
        <p:blipFill>
          <a:blip r:embed="rId3">
            <a:alphaModFix/>
          </a:blip>
          <a:stretch>
            <a:fillRect/>
          </a:stretch>
        </p:blipFill>
        <p:spPr>
          <a:xfrm>
            <a:off x="1491813" y="2641824"/>
            <a:ext cx="5921825" cy="2415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a:xfrm>
            <a:off x="387900" y="458025"/>
            <a:ext cx="8368200" cy="686100"/>
          </a:xfrm>
          <a:prstGeom prst="rect">
            <a:avLst/>
          </a:prstGeom>
        </p:spPr>
        <p:txBody>
          <a:bodyPr wrap="square" lIns="91425" tIns="91425" rIns="91425" bIns="91425" anchor="b" anchorCtr="0">
            <a:noAutofit/>
          </a:bodyPr>
          <a:lstStyle/>
          <a:p>
            <a:pPr lvl="0" rtl="0">
              <a:lnSpc>
                <a:spcPct val="115000"/>
              </a:lnSpc>
              <a:spcBef>
                <a:spcPts val="0"/>
              </a:spcBef>
              <a:spcAft>
                <a:spcPts val="1600"/>
              </a:spcAft>
              <a:buNone/>
            </a:pPr>
            <a:r>
              <a:rPr lang="en" sz="2400"/>
              <a:t>Experimental evaluation: Positional map scalability</a:t>
            </a:r>
          </a:p>
        </p:txBody>
      </p:sp>
      <p:sp>
        <p:nvSpPr>
          <p:cNvPr id="200" name="Shape 200"/>
          <p:cNvSpPr txBox="1">
            <a:spLocks noGrp="1"/>
          </p:cNvSpPr>
          <p:nvPr>
            <p:ph type="body" idx="1"/>
          </p:nvPr>
        </p:nvSpPr>
        <p:spPr>
          <a:xfrm>
            <a:off x="387900" y="1489824"/>
            <a:ext cx="8368200" cy="3078900"/>
          </a:xfrm>
          <a:prstGeom prst="rect">
            <a:avLst/>
          </a:prstGeom>
        </p:spPr>
        <p:txBody>
          <a:bodyPr wrap="square" lIns="91425" tIns="91425" rIns="91425" bIns="91425" anchor="t" anchorCtr="0">
            <a:noAutofit/>
          </a:bodyPr>
          <a:lstStyle/>
          <a:p>
            <a:pPr marL="457200" lvl="0" indent="-228600" rtl="0">
              <a:spcBef>
                <a:spcPts val="0"/>
              </a:spcBef>
              <a:spcAft>
                <a:spcPts val="0"/>
              </a:spcAft>
            </a:pPr>
            <a:r>
              <a:rPr lang="en" dirty="0"/>
              <a:t>File size is increased gradually from 2GB to 92GB</a:t>
            </a:r>
          </a:p>
          <a:p>
            <a:pPr marL="457200" lvl="0" indent="-228600" rtl="0">
              <a:spcBef>
                <a:spcPts val="0"/>
              </a:spcBef>
              <a:spcAft>
                <a:spcPts val="0"/>
              </a:spcAft>
            </a:pPr>
            <a:r>
              <a:rPr lang="en" dirty="0"/>
              <a:t>Two types of tests</a:t>
            </a:r>
          </a:p>
          <a:p>
            <a:pPr marL="914400" lvl="1" indent="-228600" rtl="0">
              <a:spcBef>
                <a:spcPts val="0"/>
              </a:spcBef>
              <a:spcAft>
                <a:spcPts val="0"/>
              </a:spcAft>
            </a:pPr>
            <a:r>
              <a:rPr lang="en" dirty="0"/>
              <a:t>Adding more rows to the file (vertical)</a:t>
            </a:r>
          </a:p>
          <a:p>
            <a:pPr marL="1371600" lvl="2" indent="-228600" rtl="0">
              <a:spcBef>
                <a:spcPts val="0"/>
              </a:spcBef>
              <a:spcAft>
                <a:spcPts val="0"/>
              </a:spcAft>
            </a:pPr>
            <a:r>
              <a:rPr lang="en" dirty="0"/>
              <a:t>query incrementally more attributes </a:t>
            </a:r>
          </a:p>
          <a:p>
            <a:pPr marL="914400" lvl="1" indent="-228600" rtl="0">
              <a:spcBef>
                <a:spcPts val="0"/>
              </a:spcBef>
              <a:spcAft>
                <a:spcPts val="0"/>
              </a:spcAft>
            </a:pPr>
            <a:r>
              <a:rPr lang="en" dirty="0"/>
              <a:t>Adding more attributes to the file (horizontal)</a:t>
            </a:r>
          </a:p>
          <a:p>
            <a:pPr marL="1371600" lvl="2" indent="-228600" rtl="0">
              <a:spcBef>
                <a:spcPts val="0"/>
              </a:spcBef>
              <a:spcAft>
                <a:spcPts val="0"/>
              </a:spcAft>
            </a:pPr>
            <a:r>
              <a:rPr lang="en" dirty="0"/>
              <a:t>query all rows and 10 random attributes each time</a:t>
            </a:r>
          </a:p>
          <a:p>
            <a:pPr marL="457200" lvl="0" indent="-228600" rtl="0">
              <a:spcBef>
                <a:spcPts val="0"/>
              </a:spcBef>
              <a:spcAft>
                <a:spcPts val="0"/>
              </a:spcAft>
            </a:pPr>
            <a:r>
              <a:rPr lang="en" dirty="0"/>
              <a:t>Unlimited storage space for the positional map</a:t>
            </a:r>
          </a:p>
          <a:p>
            <a:pPr marL="457200" lvl="0" indent="-228600" rtl="0">
              <a:spcBef>
                <a:spcPts val="0"/>
              </a:spcBef>
              <a:spcAft>
                <a:spcPts val="0"/>
              </a:spcAft>
            </a:pPr>
            <a:r>
              <a:rPr lang="en" dirty="0"/>
              <a:t>Store only positions accessed by the most recent queries in map</a:t>
            </a:r>
          </a:p>
          <a:p>
            <a:pPr marL="457200" lvl="0" indent="-228600" rtl="0">
              <a:spcBef>
                <a:spcPts val="0"/>
              </a:spcBef>
              <a:spcAft>
                <a:spcPts val="0"/>
              </a:spcAft>
            </a:pPr>
            <a:r>
              <a:rPr lang="en" b="1" dirty="0"/>
              <a:t>Exhibits linear scalability:</a:t>
            </a:r>
            <a:r>
              <a:rPr lang="en" dirty="0"/>
              <a:t> PostgresRaw exploits the positional map to scale as raw files grow both vertically and horizontally</a:t>
            </a:r>
          </a:p>
        </p:txBody>
      </p:sp>
      <p:sp>
        <p:nvSpPr>
          <p:cNvPr id="201" name="Shape 20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solidFill>
                  <a:schemeClr val="tx1"/>
                </a:solidFill>
              </a:rPr>
              <a:t>19</a:t>
            </a:fld>
            <a:endParaRPr lang="en"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387900" y="458025"/>
            <a:ext cx="8368200" cy="686100"/>
          </a:xfrm>
          <a:prstGeom prst="rect">
            <a:avLst/>
          </a:prstGeom>
        </p:spPr>
        <p:txBody>
          <a:bodyPr wrap="square" lIns="91425" tIns="91425" rIns="91425" bIns="91425" anchor="b" anchorCtr="0">
            <a:noAutofit/>
          </a:bodyPr>
          <a:lstStyle/>
          <a:p>
            <a:pPr lvl="0">
              <a:spcBef>
                <a:spcPts val="0"/>
              </a:spcBef>
              <a:buNone/>
            </a:pPr>
            <a:r>
              <a:rPr lang="en"/>
              <a:t>Introduction</a:t>
            </a:r>
          </a:p>
        </p:txBody>
      </p:sp>
      <p:sp>
        <p:nvSpPr>
          <p:cNvPr id="70" name="Shape 70"/>
          <p:cNvSpPr txBox="1">
            <a:spLocks noGrp="1"/>
          </p:cNvSpPr>
          <p:nvPr>
            <p:ph type="body" idx="1"/>
          </p:nvPr>
        </p:nvSpPr>
        <p:spPr>
          <a:xfrm>
            <a:off x="387900" y="1341150"/>
            <a:ext cx="8368200" cy="3227700"/>
          </a:xfrm>
          <a:prstGeom prst="rect">
            <a:avLst/>
          </a:prstGeom>
        </p:spPr>
        <p:txBody>
          <a:bodyPr wrap="square" lIns="91425" tIns="91425" rIns="91425" bIns="91425" anchor="t" anchorCtr="0">
            <a:noAutofit/>
          </a:bodyPr>
          <a:lstStyle/>
          <a:p>
            <a:pPr marL="457200" lvl="0" indent="-317500" rtl="0">
              <a:spcBef>
                <a:spcPts val="0"/>
              </a:spcBef>
              <a:spcAft>
                <a:spcPts val="0"/>
              </a:spcAft>
              <a:buSzPct val="100000"/>
              <a:buChar char="●"/>
            </a:pPr>
            <a:r>
              <a:rPr lang="en" sz="1400" dirty="0"/>
              <a:t>DBMS: Complexity (Significant initialization cost in loading data and preparing database system for queries)</a:t>
            </a:r>
          </a:p>
          <a:p>
            <a:pPr marL="457200" lvl="0" indent="-317500" rtl="0">
              <a:spcBef>
                <a:spcPts val="0"/>
              </a:spcBef>
              <a:spcAft>
                <a:spcPts val="0"/>
              </a:spcAft>
              <a:buSzPct val="100000"/>
              <a:buChar char="●"/>
            </a:pPr>
            <a:r>
              <a:rPr lang="en" sz="1400" dirty="0"/>
              <a:t>Goal of NoDB: </a:t>
            </a:r>
          </a:p>
          <a:p>
            <a:pPr marL="914400" lvl="1" indent="-228600" rtl="0">
              <a:spcBef>
                <a:spcPts val="0"/>
              </a:spcBef>
              <a:spcAft>
                <a:spcPts val="0"/>
              </a:spcAft>
              <a:buChar char="○"/>
            </a:pPr>
            <a:r>
              <a:rPr lang="en" dirty="0"/>
              <a:t>Make a database system which is more accessible to the user by eliminating major bottleneck of data-to-query time</a:t>
            </a:r>
          </a:p>
          <a:p>
            <a:pPr marL="457200" lvl="0" indent="-317500" rtl="0">
              <a:spcBef>
                <a:spcPts val="0"/>
              </a:spcBef>
              <a:spcAft>
                <a:spcPts val="0"/>
              </a:spcAft>
              <a:buSzPct val="100000"/>
              <a:buChar char="●"/>
            </a:pPr>
            <a:r>
              <a:rPr lang="en" sz="1400" dirty="0"/>
              <a:t>Main Idea: </a:t>
            </a:r>
          </a:p>
          <a:p>
            <a:pPr marL="914400" lvl="1" indent="-228600" rtl="0">
              <a:spcBef>
                <a:spcPts val="0"/>
              </a:spcBef>
              <a:spcAft>
                <a:spcPts val="0"/>
              </a:spcAft>
              <a:buChar char="○"/>
            </a:pPr>
            <a:r>
              <a:rPr lang="en" dirty="0"/>
              <a:t>Eliminating data loading by:</a:t>
            </a:r>
          </a:p>
          <a:p>
            <a:pPr marL="1371600" lvl="2" indent="-228600" rtl="0">
              <a:spcBef>
                <a:spcPts val="0"/>
              </a:spcBef>
              <a:spcAft>
                <a:spcPts val="0"/>
              </a:spcAft>
              <a:buChar char="■"/>
            </a:pPr>
            <a:r>
              <a:rPr lang="en" dirty="0"/>
              <a:t>Querying over raw data in original place as the way to manage data in a database</a:t>
            </a:r>
          </a:p>
          <a:p>
            <a:pPr marL="1371600" lvl="2" indent="-228600" rtl="0">
              <a:spcBef>
                <a:spcPts val="0"/>
              </a:spcBef>
              <a:spcAft>
                <a:spcPts val="0"/>
              </a:spcAft>
              <a:buChar char="■"/>
            </a:pPr>
            <a:r>
              <a:rPr lang="en" dirty="0"/>
              <a:t>Redesign query processing layer to incrementally and adaptively query raw data in situ state (original place) while automatically creating and refining auxiliary structures to speed-up future queries</a:t>
            </a:r>
          </a:p>
        </p:txBody>
      </p:sp>
      <p:sp>
        <p:nvSpPr>
          <p:cNvPr id="71" name="Shape 7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tx1"/>
                </a:solidFill>
              </a:rPr>
              <a:t>2</a:t>
            </a:fld>
            <a:endParaRPr lang="en"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title"/>
          </p:nvPr>
        </p:nvSpPr>
        <p:spPr>
          <a:xfrm>
            <a:off x="387900" y="458025"/>
            <a:ext cx="8368200" cy="686100"/>
          </a:xfrm>
          <a:prstGeom prst="rect">
            <a:avLst/>
          </a:prstGeom>
        </p:spPr>
        <p:txBody>
          <a:bodyPr wrap="square" lIns="91425" tIns="91425" rIns="91425" bIns="91425" anchor="b" anchorCtr="0">
            <a:noAutofit/>
          </a:bodyPr>
          <a:lstStyle/>
          <a:p>
            <a:pPr lvl="0" rtl="0">
              <a:lnSpc>
                <a:spcPct val="115000"/>
              </a:lnSpc>
              <a:spcBef>
                <a:spcPts val="0"/>
              </a:spcBef>
              <a:spcAft>
                <a:spcPts val="1600"/>
              </a:spcAft>
              <a:buNone/>
            </a:pPr>
            <a:r>
              <a:rPr lang="en" sz="2400"/>
              <a:t>Experimental evaluation: Positional map scalability</a:t>
            </a:r>
          </a:p>
        </p:txBody>
      </p:sp>
      <p:sp>
        <p:nvSpPr>
          <p:cNvPr id="207" name="Shape 20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solidFill>
                  <a:schemeClr val="tx1"/>
                </a:solidFill>
              </a:rPr>
              <a:t>20</a:t>
            </a:fld>
            <a:endParaRPr lang="en" dirty="0">
              <a:solidFill>
                <a:schemeClr val="tx1"/>
              </a:solidFill>
            </a:endParaRPr>
          </a:p>
        </p:txBody>
      </p:sp>
      <p:pic>
        <p:nvPicPr>
          <p:cNvPr id="208" name="Shape 208"/>
          <p:cNvPicPr preferRelativeResize="0"/>
          <p:nvPr/>
        </p:nvPicPr>
        <p:blipFill>
          <a:blip r:embed="rId3">
            <a:alphaModFix/>
          </a:blip>
          <a:stretch>
            <a:fillRect/>
          </a:stretch>
        </p:blipFill>
        <p:spPr>
          <a:xfrm>
            <a:off x="668100" y="1448925"/>
            <a:ext cx="7981311" cy="321429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387900" y="458025"/>
            <a:ext cx="8368200" cy="686100"/>
          </a:xfrm>
          <a:prstGeom prst="rect">
            <a:avLst/>
          </a:prstGeom>
        </p:spPr>
        <p:txBody>
          <a:bodyPr wrap="square" lIns="91425" tIns="91425" rIns="91425" bIns="91425" anchor="b" anchorCtr="0">
            <a:noAutofit/>
          </a:bodyPr>
          <a:lstStyle/>
          <a:p>
            <a:pPr lvl="0" rtl="0">
              <a:lnSpc>
                <a:spcPct val="115000"/>
              </a:lnSpc>
              <a:spcBef>
                <a:spcPts val="0"/>
              </a:spcBef>
              <a:spcAft>
                <a:spcPts val="1600"/>
              </a:spcAft>
              <a:buNone/>
            </a:pPr>
            <a:r>
              <a:rPr lang="en" sz="2400"/>
              <a:t>Experimental evaluation: Positional map + Caching</a:t>
            </a:r>
          </a:p>
        </p:txBody>
      </p:sp>
      <p:sp>
        <p:nvSpPr>
          <p:cNvPr id="214" name="Shape 214"/>
          <p:cNvSpPr txBox="1">
            <a:spLocks noGrp="1"/>
          </p:cNvSpPr>
          <p:nvPr>
            <p:ph type="body" idx="1"/>
          </p:nvPr>
        </p:nvSpPr>
        <p:spPr>
          <a:xfrm>
            <a:off x="387900" y="1489824"/>
            <a:ext cx="8368200" cy="3078900"/>
          </a:xfrm>
          <a:prstGeom prst="rect">
            <a:avLst/>
          </a:prstGeom>
        </p:spPr>
        <p:txBody>
          <a:bodyPr wrap="square" lIns="91425" tIns="91425" rIns="91425" bIns="91425" anchor="t" anchorCtr="0">
            <a:noAutofit/>
          </a:bodyPr>
          <a:lstStyle/>
          <a:p>
            <a:pPr marL="457200" lvl="0" indent="-228600" rtl="0">
              <a:spcBef>
                <a:spcPts val="0"/>
              </a:spcBef>
            </a:pPr>
            <a:r>
              <a:rPr lang="en"/>
              <a:t>50 queries, each query randomly accesses five columns and all rows</a:t>
            </a:r>
          </a:p>
          <a:p>
            <a:pPr marL="457200" lvl="0" indent="-228600" rtl="0">
              <a:spcBef>
                <a:spcPts val="0"/>
              </a:spcBef>
            </a:pPr>
            <a:r>
              <a:rPr lang="en"/>
              <a:t>Four variations of test</a:t>
            </a:r>
          </a:p>
          <a:p>
            <a:pPr marL="914400" lvl="1" indent="-228600" rtl="0">
              <a:spcBef>
                <a:spcPts val="0"/>
              </a:spcBef>
            </a:pPr>
            <a:r>
              <a:rPr lang="en"/>
              <a:t>Baseline - no positional maps or caching used</a:t>
            </a:r>
          </a:p>
          <a:p>
            <a:pPr marL="914400" lvl="1" indent="-228600" rtl="0">
              <a:spcBef>
                <a:spcPts val="0"/>
              </a:spcBef>
            </a:pPr>
            <a:r>
              <a:rPr lang="en"/>
              <a:t>PM - only positional map is used</a:t>
            </a:r>
          </a:p>
          <a:p>
            <a:pPr marL="914400" lvl="1" indent="-228600" rtl="0">
              <a:spcBef>
                <a:spcPts val="0"/>
              </a:spcBef>
            </a:pPr>
            <a:r>
              <a:rPr lang="en"/>
              <a:t>C - only caching used</a:t>
            </a:r>
          </a:p>
          <a:p>
            <a:pPr marL="914400" lvl="1" indent="-228600" rtl="0">
              <a:spcBef>
                <a:spcPts val="0"/>
              </a:spcBef>
            </a:pPr>
            <a:r>
              <a:rPr lang="en"/>
              <a:t>PM+C - Both PS and caching used</a:t>
            </a:r>
          </a:p>
        </p:txBody>
      </p:sp>
      <p:sp>
        <p:nvSpPr>
          <p:cNvPr id="215" name="Shape 2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solidFill>
                  <a:schemeClr val="tx1"/>
                </a:solidFill>
              </a:rPr>
              <a:t>21</a:t>
            </a:fld>
            <a:endParaRPr lang="en"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Shape 220"/>
          <p:cNvSpPr txBox="1">
            <a:spLocks noGrp="1"/>
          </p:cNvSpPr>
          <p:nvPr>
            <p:ph type="title"/>
          </p:nvPr>
        </p:nvSpPr>
        <p:spPr>
          <a:xfrm>
            <a:off x="387900" y="458025"/>
            <a:ext cx="8368200" cy="686100"/>
          </a:xfrm>
          <a:prstGeom prst="rect">
            <a:avLst/>
          </a:prstGeom>
        </p:spPr>
        <p:txBody>
          <a:bodyPr wrap="square" lIns="91425" tIns="91425" rIns="91425" bIns="91425" anchor="b" anchorCtr="0">
            <a:noAutofit/>
          </a:bodyPr>
          <a:lstStyle/>
          <a:p>
            <a:pPr lvl="0" rtl="0">
              <a:lnSpc>
                <a:spcPct val="115000"/>
              </a:lnSpc>
              <a:spcBef>
                <a:spcPts val="0"/>
              </a:spcBef>
              <a:spcAft>
                <a:spcPts val="1600"/>
              </a:spcAft>
              <a:buNone/>
            </a:pPr>
            <a:r>
              <a:rPr lang="en" sz="2400"/>
              <a:t>Experimental evaluation: Positional map + Caching</a:t>
            </a:r>
          </a:p>
        </p:txBody>
      </p:sp>
      <p:sp>
        <p:nvSpPr>
          <p:cNvPr id="221" name="Shape 22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solidFill>
                  <a:schemeClr val="tx1"/>
                </a:solidFill>
              </a:rPr>
              <a:t>22</a:t>
            </a:fld>
            <a:endParaRPr lang="en" dirty="0">
              <a:solidFill>
                <a:schemeClr val="tx1"/>
              </a:solidFill>
            </a:endParaRPr>
          </a:p>
        </p:txBody>
      </p:sp>
      <p:pic>
        <p:nvPicPr>
          <p:cNvPr id="222" name="Shape 222"/>
          <p:cNvPicPr preferRelativeResize="0"/>
          <p:nvPr/>
        </p:nvPicPr>
        <p:blipFill>
          <a:blip r:embed="rId3">
            <a:alphaModFix/>
          </a:blip>
          <a:stretch>
            <a:fillRect/>
          </a:stretch>
        </p:blipFill>
        <p:spPr>
          <a:xfrm>
            <a:off x="488175" y="977450"/>
            <a:ext cx="8167658" cy="359164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387900" y="458025"/>
            <a:ext cx="8368200" cy="686100"/>
          </a:xfrm>
          <a:prstGeom prst="rect">
            <a:avLst/>
          </a:prstGeom>
        </p:spPr>
        <p:txBody>
          <a:bodyPr wrap="square" lIns="91425" tIns="91425" rIns="91425" bIns="91425" anchor="b" anchorCtr="0">
            <a:noAutofit/>
          </a:bodyPr>
          <a:lstStyle/>
          <a:p>
            <a:pPr lvl="0" rtl="0">
              <a:lnSpc>
                <a:spcPct val="115000"/>
              </a:lnSpc>
              <a:spcBef>
                <a:spcPts val="0"/>
              </a:spcBef>
              <a:spcAft>
                <a:spcPts val="1600"/>
              </a:spcAft>
              <a:buNone/>
            </a:pPr>
            <a:r>
              <a:rPr lang="en" sz="2400"/>
              <a:t>Experimental evaluation: Adapting to workload changes</a:t>
            </a:r>
          </a:p>
        </p:txBody>
      </p:sp>
      <p:sp>
        <p:nvSpPr>
          <p:cNvPr id="228" name="Shape 228"/>
          <p:cNvSpPr txBox="1">
            <a:spLocks noGrp="1"/>
          </p:cNvSpPr>
          <p:nvPr>
            <p:ph type="body" idx="1"/>
          </p:nvPr>
        </p:nvSpPr>
        <p:spPr>
          <a:xfrm>
            <a:off x="387900" y="1489824"/>
            <a:ext cx="8368200" cy="3078900"/>
          </a:xfrm>
          <a:prstGeom prst="rect">
            <a:avLst/>
          </a:prstGeom>
        </p:spPr>
        <p:txBody>
          <a:bodyPr wrap="square" lIns="91425" tIns="91425" rIns="91425" bIns="91425" anchor="t" anchorCtr="0">
            <a:noAutofit/>
          </a:bodyPr>
          <a:lstStyle/>
          <a:p>
            <a:pPr marL="457200" lvl="0" indent="-228600" rtl="0">
              <a:spcBef>
                <a:spcPts val="0"/>
              </a:spcBef>
            </a:pPr>
            <a:r>
              <a:rPr lang="en" dirty="0"/>
              <a:t>Demonstrate that PostgresRaw progressively and transparently adapts to changes in the workload</a:t>
            </a:r>
          </a:p>
          <a:p>
            <a:pPr marL="457200" lvl="0" indent="-228600" rtl="0">
              <a:spcBef>
                <a:spcPts val="0"/>
              </a:spcBef>
            </a:pPr>
            <a:r>
              <a:rPr lang="en" dirty="0"/>
              <a:t>250 queries - 50 different queries x 5 epochs (time instances)</a:t>
            </a:r>
          </a:p>
          <a:p>
            <a:pPr marL="457200" lvl="0" indent="-228600" rtl="0">
              <a:spcBef>
                <a:spcPts val="0"/>
              </a:spcBef>
            </a:pPr>
            <a:r>
              <a:rPr lang="en" dirty="0"/>
              <a:t>Each epoch focuses on a given part of the raw file</a:t>
            </a:r>
          </a:p>
          <a:p>
            <a:pPr marL="457200" lvl="0" indent="-228600" rtl="0">
              <a:spcBef>
                <a:spcPts val="0"/>
              </a:spcBef>
            </a:pPr>
            <a:r>
              <a:rPr lang="en" dirty="0"/>
              <a:t>5 random attributes in each query</a:t>
            </a:r>
          </a:p>
          <a:p>
            <a:pPr marL="457200" lvl="0" indent="-228600" rtl="0">
              <a:spcBef>
                <a:spcPts val="0"/>
              </a:spcBef>
            </a:pPr>
            <a:r>
              <a:rPr lang="en" dirty="0"/>
              <a:t>Cache is limited to 2.8GB, positional map to 715MB</a:t>
            </a:r>
          </a:p>
        </p:txBody>
      </p:sp>
      <p:sp>
        <p:nvSpPr>
          <p:cNvPr id="229" name="Shape 22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solidFill>
                  <a:schemeClr val="tx1"/>
                </a:solidFill>
              </a:rPr>
              <a:t>23</a:t>
            </a:fld>
            <a:endParaRPr lang="en" dirty="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387900" y="458025"/>
            <a:ext cx="8368200" cy="686100"/>
          </a:xfrm>
          <a:prstGeom prst="rect">
            <a:avLst/>
          </a:prstGeom>
        </p:spPr>
        <p:txBody>
          <a:bodyPr wrap="square" lIns="91425" tIns="91425" rIns="91425" bIns="91425" anchor="b" anchorCtr="0">
            <a:noAutofit/>
          </a:bodyPr>
          <a:lstStyle/>
          <a:p>
            <a:pPr lvl="0" rtl="0">
              <a:lnSpc>
                <a:spcPct val="115000"/>
              </a:lnSpc>
              <a:spcBef>
                <a:spcPts val="0"/>
              </a:spcBef>
              <a:spcAft>
                <a:spcPts val="1600"/>
              </a:spcAft>
              <a:buNone/>
            </a:pPr>
            <a:r>
              <a:rPr lang="en" sz="2400"/>
              <a:t>Experimental evaluation: Adapting to workload changes</a:t>
            </a:r>
          </a:p>
        </p:txBody>
      </p:sp>
      <p:sp>
        <p:nvSpPr>
          <p:cNvPr id="235" name="Shape 23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solidFill>
                  <a:schemeClr val="tx1"/>
                </a:solidFill>
              </a:rPr>
              <a:t>24</a:t>
            </a:fld>
            <a:endParaRPr lang="en" dirty="0">
              <a:solidFill>
                <a:schemeClr val="tx1"/>
              </a:solidFill>
            </a:endParaRPr>
          </a:p>
        </p:txBody>
      </p:sp>
      <p:pic>
        <p:nvPicPr>
          <p:cNvPr id="236" name="Shape 236"/>
          <p:cNvPicPr preferRelativeResize="0"/>
          <p:nvPr/>
        </p:nvPicPr>
        <p:blipFill>
          <a:blip r:embed="rId3">
            <a:alphaModFix/>
          </a:blip>
          <a:stretch>
            <a:fillRect/>
          </a:stretch>
        </p:blipFill>
        <p:spPr>
          <a:xfrm>
            <a:off x="681450" y="1144125"/>
            <a:ext cx="7667625" cy="3562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387900" y="458025"/>
            <a:ext cx="8368200" cy="686100"/>
          </a:xfrm>
          <a:prstGeom prst="rect">
            <a:avLst/>
          </a:prstGeom>
        </p:spPr>
        <p:txBody>
          <a:bodyPr wrap="square" lIns="91425" tIns="91425" rIns="91425" bIns="91425" anchor="b" anchorCtr="0">
            <a:noAutofit/>
          </a:bodyPr>
          <a:lstStyle/>
          <a:p>
            <a:pPr lvl="0" rtl="0">
              <a:lnSpc>
                <a:spcPct val="115000"/>
              </a:lnSpc>
              <a:spcBef>
                <a:spcPts val="0"/>
              </a:spcBef>
              <a:spcAft>
                <a:spcPts val="1600"/>
              </a:spcAft>
              <a:buNone/>
            </a:pPr>
            <a:r>
              <a:rPr lang="en" sz="2400"/>
              <a:t>Experimental evaluation: PostgresRaw vs DBMS</a:t>
            </a:r>
          </a:p>
        </p:txBody>
      </p:sp>
      <p:sp>
        <p:nvSpPr>
          <p:cNvPr id="242" name="Shape 242"/>
          <p:cNvSpPr txBox="1">
            <a:spLocks noGrp="1"/>
          </p:cNvSpPr>
          <p:nvPr>
            <p:ph type="body" idx="1"/>
          </p:nvPr>
        </p:nvSpPr>
        <p:spPr>
          <a:xfrm>
            <a:off x="387900" y="1489824"/>
            <a:ext cx="8368200" cy="3078900"/>
          </a:xfrm>
          <a:prstGeom prst="rect">
            <a:avLst/>
          </a:prstGeom>
        </p:spPr>
        <p:txBody>
          <a:bodyPr wrap="square" lIns="91425" tIns="91425" rIns="91425" bIns="91425" anchor="t" anchorCtr="0">
            <a:noAutofit/>
          </a:bodyPr>
          <a:lstStyle/>
          <a:p>
            <a:pPr marL="457200" lvl="0" indent="-228600" rtl="0">
              <a:spcBef>
                <a:spcPts val="0"/>
              </a:spcBef>
              <a:spcAft>
                <a:spcPts val="0"/>
              </a:spcAft>
            </a:pPr>
            <a:r>
              <a:rPr lang="en" dirty="0"/>
              <a:t>MySQL (5.5.13), DBMS X (a commercial system) and PostgreSQL</a:t>
            </a:r>
          </a:p>
          <a:p>
            <a:pPr marL="457200" lvl="0" indent="-228600" rtl="0">
              <a:spcBef>
                <a:spcPts val="0"/>
              </a:spcBef>
              <a:spcAft>
                <a:spcPts val="0"/>
              </a:spcAft>
            </a:pPr>
            <a:r>
              <a:rPr lang="en" dirty="0"/>
              <a:t>PostgresRaw with positional maps and caching enabled</a:t>
            </a:r>
          </a:p>
          <a:p>
            <a:pPr marL="457200" lvl="0" indent="-228600" rtl="0">
              <a:spcBef>
                <a:spcPts val="0"/>
              </a:spcBef>
              <a:spcAft>
                <a:spcPts val="0"/>
              </a:spcAft>
            </a:pPr>
            <a:r>
              <a:rPr lang="en" dirty="0"/>
              <a:t>MySQL and DBMS X offer “external files” functionality</a:t>
            </a:r>
          </a:p>
          <a:p>
            <a:pPr marL="914400" lvl="1" indent="-228600" rtl="0">
              <a:spcBef>
                <a:spcPts val="0"/>
              </a:spcBef>
              <a:spcAft>
                <a:spcPts val="0"/>
              </a:spcAft>
            </a:pPr>
            <a:r>
              <a:rPr lang="en" dirty="0"/>
              <a:t>Test with pre-loaded data in DBMS’s (without “external files” functionality)</a:t>
            </a:r>
          </a:p>
          <a:p>
            <a:pPr marL="914400" lvl="1" indent="-228600" rtl="0">
              <a:spcBef>
                <a:spcPts val="0"/>
              </a:spcBef>
              <a:spcAft>
                <a:spcPts val="0"/>
              </a:spcAft>
            </a:pPr>
            <a:r>
              <a:rPr lang="en" dirty="0"/>
              <a:t>Test with “external files” functionality</a:t>
            </a:r>
          </a:p>
          <a:p>
            <a:pPr marL="457200" lvl="0" indent="-228600" rtl="0">
              <a:spcBef>
                <a:spcPts val="0"/>
              </a:spcBef>
              <a:spcAft>
                <a:spcPts val="0"/>
              </a:spcAft>
            </a:pPr>
            <a:r>
              <a:rPr lang="en" dirty="0"/>
              <a:t>Q1: all attributes and all rows</a:t>
            </a:r>
          </a:p>
          <a:p>
            <a:pPr marL="457200" lvl="0" indent="-228600" rtl="0">
              <a:spcBef>
                <a:spcPts val="0"/>
              </a:spcBef>
              <a:spcAft>
                <a:spcPts val="0"/>
              </a:spcAft>
            </a:pPr>
            <a:r>
              <a:rPr lang="en" dirty="0"/>
              <a:t>Q2, Q3, Q4, Q5: access 20%, 40%, 60%, 80% less rows respectively</a:t>
            </a:r>
          </a:p>
          <a:p>
            <a:pPr marL="457200" lvl="0" indent="-228600" rtl="0">
              <a:spcBef>
                <a:spcPts val="0"/>
              </a:spcBef>
              <a:spcAft>
                <a:spcPts val="0"/>
              </a:spcAft>
            </a:pPr>
            <a:r>
              <a:rPr lang="en" dirty="0"/>
              <a:t>Q6, Q7, Q8, Q9: access 20%, 40%, 60%, 80% less columns (attributes) respectively</a:t>
            </a:r>
          </a:p>
        </p:txBody>
      </p:sp>
      <p:sp>
        <p:nvSpPr>
          <p:cNvPr id="243" name="Shape 2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solidFill>
                  <a:schemeClr val="tx1"/>
                </a:solidFill>
              </a:rPr>
              <a:t>25</a:t>
            </a:fld>
            <a:endParaRPr lang="en"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Shape 248"/>
          <p:cNvSpPr txBox="1">
            <a:spLocks noGrp="1"/>
          </p:cNvSpPr>
          <p:nvPr>
            <p:ph type="title"/>
          </p:nvPr>
        </p:nvSpPr>
        <p:spPr>
          <a:xfrm>
            <a:off x="387900" y="458025"/>
            <a:ext cx="8368200" cy="686100"/>
          </a:xfrm>
          <a:prstGeom prst="rect">
            <a:avLst/>
          </a:prstGeom>
        </p:spPr>
        <p:txBody>
          <a:bodyPr wrap="square" lIns="91425" tIns="91425" rIns="91425" bIns="91425" anchor="b" anchorCtr="0">
            <a:noAutofit/>
          </a:bodyPr>
          <a:lstStyle/>
          <a:p>
            <a:pPr lvl="0" rtl="0">
              <a:lnSpc>
                <a:spcPct val="115000"/>
              </a:lnSpc>
              <a:spcBef>
                <a:spcPts val="0"/>
              </a:spcBef>
              <a:spcAft>
                <a:spcPts val="1600"/>
              </a:spcAft>
              <a:buNone/>
            </a:pPr>
            <a:r>
              <a:rPr lang="en" sz="2400"/>
              <a:t>PostgresRaw vs DBMS: pre-loaded data</a:t>
            </a:r>
          </a:p>
        </p:txBody>
      </p:sp>
      <p:sp>
        <p:nvSpPr>
          <p:cNvPr id="249" name="Shape 2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solidFill>
                  <a:schemeClr val="tx1"/>
                </a:solidFill>
              </a:rPr>
              <a:t>26</a:t>
            </a:fld>
            <a:endParaRPr lang="en" dirty="0">
              <a:solidFill>
                <a:schemeClr val="tx1"/>
              </a:solidFill>
            </a:endParaRPr>
          </a:p>
        </p:txBody>
      </p:sp>
      <p:pic>
        <p:nvPicPr>
          <p:cNvPr id="250" name="Shape 250"/>
          <p:cNvPicPr preferRelativeResize="0"/>
          <p:nvPr/>
        </p:nvPicPr>
        <p:blipFill>
          <a:blip r:embed="rId3">
            <a:alphaModFix/>
          </a:blip>
          <a:stretch>
            <a:fillRect/>
          </a:stretch>
        </p:blipFill>
        <p:spPr>
          <a:xfrm>
            <a:off x="387900" y="1703100"/>
            <a:ext cx="8482551" cy="2960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387900" y="458025"/>
            <a:ext cx="8368200" cy="686100"/>
          </a:xfrm>
          <a:prstGeom prst="rect">
            <a:avLst/>
          </a:prstGeom>
        </p:spPr>
        <p:txBody>
          <a:bodyPr wrap="square" lIns="91425" tIns="91425" rIns="91425" bIns="91425" anchor="b" anchorCtr="0">
            <a:noAutofit/>
          </a:bodyPr>
          <a:lstStyle/>
          <a:p>
            <a:pPr lvl="0" rtl="0">
              <a:lnSpc>
                <a:spcPct val="115000"/>
              </a:lnSpc>
              <a:spcBef>
                <a:spcPts val="0"/>
              </a:spcBef>
              <a:spcAft>
                <a:spcPts val="1600"/>
              </a:spcAft>
              <a:buNone/>
            </a:pPr>
            <a:r>
              <a:rPr lang="en" sz="2400"/>
              <a:t>PostgresRaw vs DBMS: “external files” functionality</a:t>
            </a:r>
          </a:p>
        </p:txBody>
      </p:sp>
      <p:sp>
        <p:nvSpPr>
          <p:cNvPr id="256" name="Shape 256"/>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solidFill>
                  <a:schemeClr val="tx1"/>
                </a:solidFill>
              </a:rPr>
              <a:t>27</a:t>
            </a:fld>
            <a:endParaRPr lang="en" dirty="0">
              <a:solidFill>
                <a:schemeClr val="tx1"/>
              </a:solidFill>
            </a:endParaRPr>
          </a:p>
        </p:txBody>
      </p:sp>
      <p:pic>
        <p:nvPicPr>
          <p:cNvPr id="257" name="Shape 257"/>
          <p:cNvPicPr preferRelativeResize="0"/>
          <p:nvPr/>
        </p:nvPicPr>
        <p:blipFill>
          <a:blip r:embed="rId3">
            <a:alphaModFix/>
          </a:blip>
          <a:stretch>
            <a:fillRect/>
          </a:stretch>
        </p:blipFill>
        <p:spPr>
          <a:xfrm>
            <a:off x="473050" y="1366855"/>
            <a:ext cx="7723199" cy="3428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Shape 262"/>
          <p:cNvSpPr txBox="1">
            <a:spLocks noGrp="1"/>
          </p:cNvSpPr>
          <p:nvPr>
            <p:ph type="title"/>
          </p:nvPr>
        </p:nvSpPr>
        <p:spPr>
          <a:xfrm>
            <a:off x="387900" y="458025"/>
            <a:ext cx="8368200" cy="686100"/>
          </a:xfrm>
          <a:prstGeom prst="rect">
            <a:avLst/>
          </a:prstGeom>
        </p:spPr>
        <p:txBody>
          <a:bodyPr wrap="square" lIns="91425" tIns="91425" rIns="91425" bIns="91425" anchor="b" anchorCtr="0">
            <a:noAutofit/>
          </a:bodyPr>
          <a:lstStyle/>
          <a:p>
            <a:pPr lvl="0" rtl="0">
              <a:lnSpc>
                <a:spcPct val="115000"/>
              </a:lnSpc>
              <a:spcBef>
                <a:spcPts val="0"/>
              </a:spcBef>
              <a:spcAft>
                <a:spcPts val="1600"/>
              </a:spcAft>
              <a:buNone/>
            </a:pPr>
            <a:r>
              <a:rPr lang="en" sz="2400"/>
              <a:t>Experimental evaluation: on-the-fly statistics</a:t>
            </a:r>
          </a:p>
        </p:txBody>
      </p:sp>
      <p:sp>
        <p:nvSpPr>
          <p:cNvPr id="263" name="Shape 263"/>
          <p:cNvSpPr txBox="1">
            <a:spLocks noGrp="1"/>
          </p:cNvSpPr>
          <p:nvPr>
            <p:ph type="body" idx="1"/>
          </p:nvPr>
        </p:nvSpPr>
        <p:spPr>
          <a:xfrm>
            <a:off x="387899" y="1489821"/>
            <a:ext cx="8469021" cy="1421700"/>
          </a:xfrm>
          <a:prstGeom prst="rect">
            <a:avLst/>
          </a:prstGeom>
        </p:spPr>
        <p:txBody>
          <a:bodyPr wrap="square" lIns="91425" tIns="91425" rIns="91425" bIns="91425" anchor="t" anchorCtr="0">
            <a:noAutofit/>
          </a:bodyPr>
          <a:lstStyle/>
          <a:p>
            <a:pPr marL="457200" lvl="0" indent="-228600" rtl="0">
              <a:spcBef>
                <a:spcPts val="0"/>
              </a:spcBef>
              <a:spcAft>
                <a:spcPts val="0"/>
              </a:spcAft>
            </a:pPr>
            <a:r>
              <a:rPr lang="en" dirty="0"/>
              <a:t>Four instances of TPC-H decision support benchmark Query 1</a:t>
            </a:r>
          </a:p>
          <a:p>
            <a:pPr marL="457200" lvl="0" indent="-228600" rtl="0">
              <a:spcBef>
                <a:spcPts val="0"/>
              </a:spcBef>
              <a:spcAft>
                <a:spcPts val="0"/>
              </a:spcAft>
            </a:pPr>
            <a:r>
              <a:rPr lang="en" dirty="0"/>
              <a:t>Two tests: With on-the-fly statistics &amp; No statistics at all</a:t>
            </a:r>
          </a:p>
          <a:p>
            <a:pPr marL="457200" lvl="0" indent="0" rtl="0">
              <a:spcBef>
                <a:spcPts val="0"/>
              </a:spcBef>
              <a:spcAft>
                <a:spcPts val="0"/>
              </a:spcAft>
              <a:buNone/>
            </a:pPr>
            <a:endParaRPr dirty="0"/>
          </a:p>
        </p:txBody>
      </p:sp>
      <p:sp>
        <p:nvSpPr>
          <p:cNvPr id="264" name="Shape 26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solidFill>
                  <a:schemeClr val="tx1"/>
                </a:solidFill>
              </a:rPr>
              <a:t>28</a:t>
            </a:fld>
            <a:endParaRPr lang="en" dirty="0">
              <a:solidFill>
                <a:schemeClr val="tx1"/>
              </a:solidFill>
            </a:endParaRPr>
          </a:p>
        </p:txBody>
      </p:sp>
      <p:pic>
        <p:nvPicPr>
          <p:cNvPr id="265" name="Shape 265"/>
          <p:cNvPicPr preferRelativeResize="0"/>
          <p:nvPr/>
        </p:nvPicPr>
        <p:blipFill>
          <a:blip r:embed="rId3">
            <a:alphaModFix/>
          </a:blip>
          <a:stretch>
            <a:fillRect/>
          </a:stretch>
        </p:blipFill>
        <p:spPr>
          <a:xfrm>
            <a:off x="1429875" y="2303774"/>
            <a:ext cx="5906926" cy="2474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387900" y="458025"/>
            <a:ext cx="8368200" cy="686100"/>
          </a:xfrm>
          <a:prstGeom prst="rect">
            <a:avLst/>
          </a:prstGeom>
        </p:spPr>
        <p:txBody>
          <a:bodyPr wrap="square" lIns="91425" tIns="91425" rIns="91425" bIns="91425" anchor="b" anchorCtr="0">
            <a:noAutofit/>
          </a:bodyPr>
          <a:lstStyle/>
          <a:p>
            <a:pPr lvl="0" rtl="0">
              <a:lnSpc>
                <a:spcPct val="115000"/>
              </a:lnSpc>
              <a:spcBef>
                <a:spcPts val="0"/>
              </a:spcBef>
              <a:spcAft>
                <a:spcPts val="1600"/>
              </a:spcAft>
              <a:buNone/>
            </a:pPr>
            <a:r>
              <a:rPr lang="en" sz="2400">
                <a:latin typeface="Roboto"/>
                <a:ea typeface="Roboto"/>
                <a:cs typeface="Roboto"/>
                <a:sym typeface="Roboto"/>
              </a:rPr>
              <a:t>TPC-H decision support benchmark Query 1</a:t>
            </a:r>
          </a:p>
        </p:txBody>
      </p:sp>
      <p:sp>
        <p:nvSpPr>
          <p:cNvPr id="271" name="Shape 271"/>
          <p:cNvSpPr txBox="1">
            <a:spLocks noGrp="1"/>
          </p:cNvSpPr>
          <p:nvPr>
            <p:ph type="body" idx="1"/>
          </p:nvPr>
        </p:nvSpPr>
        <p:spPr>
          <a:xfrm>
            <a:off x="481800" y="1244200"/>
            <a:ext cx="8180400" cy="3514500"/>
          </a:xfrm>
          <a:prstGeom prst="rect">
            <a:avLst/>
          </a:prstGeom>
          <a:solidFill>
            <a:srgbClr val="FFFFFF"/>
          </a:solidFill>
        </p:spPr>
        <p:txBody>
          <a:bodyPr wrap="square" lIns="91425" tIns="91425" rIns="91425" bIns="91425" anchor="t" anchorCtr="0">
            <a:noAutofit/>
          </a:bodyPr>
          <a:lstStyle/>
          <a:p>
            <a:pPr lvl="0" rtl="0">
              <a:spcBef>
                <a:spcPts val="0"/>
              </a:spcBef>
              <a:buNone/>
            </a:pPr>
            <a:r>
              <a:rPr lang="en" sz="1200">
                <a:solidFill>
                  <a:srgbClr val="0000FF"/>
                </a:solidFill>
                <a:latin typeface="Arial"/>
                <a:ea typeface="Arial"/>
                <a:cs typeface="Arial"/>
                <a:sym typeface="Arial"/>
              </a:rPr>
              <a:t>SELECT</a:t>
            </a:r>
            <a:r>
              <a:rPr lang="en" sz="1200">
                <a:solidFill>
                  <a:srgbClr val="000000"/>
                </a:solidFill>
                <a:latin typeface="Arial"/>
                <a:ea typeface="Arial"/>
                <a:cs typeface="Arial"/>
                <a:sym typeface="Arial"/>
              </a:rPr>
              <a:t> L_RETURNFLAG</a:t>
            </a:r>
            <a:r>
              <a:rPr lang="en" sz="1200">
                <a:solidFill>
                  <a:srgbClr val="808080"/>
                </a:solidFill>
                <a:latin typeface="Arial"/>
                <a:ea typeface="Arial"/>
                <a:cs typeface="Arial"/>
                <a:sym typeface="Arial"/>
              </a:rPr>
              <a:t>,</a:t>
            </a:r>
            <a:r>
              <a:rPr lang="en" sz="1200">
                <a:solidFill>
                  <a:srgbClr val="000000"/>
                </a:solidFill>
                <a:latin typeface="Arial"/>
                <a:ea typeface="Arial"/>
                <a:cs typeface="Arial"/>
                <a:sym typeface="Arial"/>
              </a:rPr>
              <a:t> L_LINESTATUS</a:t>
            </a:r>
            <a:r>
              <a:rPr lang="en" sz="1200">
                <a:solidFill>
                  <a:srgbClr val="808080"/>
                </a:solidFill>
                <a:latin typeface="Arial"/>
                <a:ea typeface="Arial"/>
                <a:cs typeface="Arial"/>
                <a:sym typeface="Arial"/>
              </a:rPr>
              <a:t>,</a:t>
            </a:r>
            <a:r>
              <a:rPr lang="en" sz="1200">
                <a:solidFill>
                  <a:srgbClr val="000000"/>
                </a:solidFill>
                <a:latin typeface="Arial"/>
                <a:ea typeface="Arial"/>
                <a:cs typeface="Arial"/>
                <a:sym typeface="Arial"/>
              </a:rPr>
              <a:t> </a:t>
            </a:r>
            <a:r>
              <a:rPr lang="en" sz="1200">
                <a:solidFill>
                  <a:srgbClr val="FF00FF"/>
                </a:solidFill>
                <a:latin typeface="Arial"/>
                <a:ea typeface="Arial"/>
                <a:cs typeface="Arial"/>
                <a:sym typeface="Arial"/>
              </a:rPr>
              <a:t>SUM</a:t>
            </a:r>
            <a:r>
              <a:rPr lang="en" sz="1200">
                <a:solidFill>
                  <a:srgbClr val="808080"/>
                </a:solidFill>
                <a:latin typeface="Arial"/>
                <a:ea typeface="Arial"/>
                <a:cs typeface="Arial"/>
                <a:sym typeface="Arial"/>
              </a:rPr>
              <a:t>(</a:t>
            </a:r>
            <a:r>
              <a:rPr lang="en" sz="1200">
                <a:solidFill>
                  <a:srgbClr val="000000"/>
                </a:solidFill>
                <a:latin typeface="Arial"/>
                <a:ea typeface="Arial"/>
                <a:cs typeface="Arial"/>
                <a:sym typeface="Arial"/>
              </a:rPr>
              <a:t>L_QUANTITY</a:t>
            </a:r>
            <a:r>
              <a:rPr lang="en" sz="1200">
                <a:solidFill>
                  <a:srgbClr val="808080"/>
                </a:solidFill>
                <a:latin typeface="Arial"/>
                <a:ea typeface="Arial"/>
                <a:cs typeface="Arial"/>
                <a:sym typeface="Arial"/>
              </a:rPr>
              <a:t>)</a:t>
            </a:r>
            <a:r>
              <a:rPr lang="en" sz="1200">
                <a:solidFill>
                  <a:srgbClr val="000000"/>
                </a:solidFill>
                <a:latin typeface="Arial"/>
                <a:ea typeface="Arial"/>
                <a:cs typeface="Arial"/>
                <a:sym typeface="Arial"/>
              </a:rPr>
              <a:t> </a:t>
            </a:r>
            <a:r>
              <a:rPr lang="en" sz="1200">
                <a:solidFill>
                  <a:srgbClr val="0000FF"/>
                </a:solidFill>
                <a:latin typeface="Arial"/>
                <a:ea typeface="Arial"/>
                <a:cs typeface="Arial"/>
                <a:sym typeface="Arial"/>
              </a:rPr>
              <a:t>AS</a:t>
            </a:r>
            <a:r>
              <a:rPr lang="en" sz="1200">
                <a:solidFill>
                  <a:srgbClr val="000000"/>
                </a:solidFill>
                <a:latin typeface="Arial"/>
                <a:ea typeface="Arial"/>
                <a:cs typeface="Arial"/>
                <a:sym typeface="Arial"/>
              </a:rPr>
              <a:t> SUM_QTY</a:t>
            </a:r>
            <a:r>
              <a:rPr lang="en" sz="1200">
                <a:solidFill>
                  <a:srgbClr val="808080"/>
                </a:solidFill>
                <a:latin typeface="Arial"/>
                <a:ea typeface="Arial"/>
                <a:cs typeface="Arial"/>
                <a:sym typeface="Arial"/>
              </a:rPr>
              <a:t>,</a:t>
            </a:r>
          </a:p>
          <a:p>
            <a:pPr lvl="0" rtl="0">
              <a:spcBef>
                <a:spcPts val="0"/>
              </a:spcBef>
              <a:buNone/>
            </a:pPr>
            <a:r>
              <a:rPr lang="en" sz="1200">
                <a:solidFill>
                  <a:srgbClr val="000000"/>
                </a:solidFill>
                <a:latin typeface="Arial"/>
                <a:ea typeface="Arial"/>
                <a:cs typeface="Arial"/>
                <a:sym typeface="Arial"/>
              </a:rPr>
              <a:t> </a:t>
            </a:r>
            <a:r>
              <a:rPr lang="en" sz="1200">
                <a:solidFill>
                  <a:srgbClr val="FF00FF"/>
                </a:solidFill>
                <a:latin typeface="Arial"/>
                <a:ea typeface="Arial"/>
                <a:cs typeface="Arial"/>
                <a:sym typeface="Arial"/>
              </a:rPr>
              <a:t>SUM</a:t>
            </a:r>
            <a:r>
              <a:rPr lang="en" sz="1200">
                <a:solidFill>
                  <a:srgbClr val="808080"/>
                </a:solidFill>
                <a:latin typeface="Arial"/>
                <a:ea typeface="Arial"/>
                <a:cs typeface="Arial"/>
                <a:sym typeface="Arial"/>
              </a:rPr>
              <a:t>(</a:t>
            </a:r>
            <a:r>
              <a:rPr lang="en" sz="1200">
                <a:solidFill>
                  <a:srgbClr val="000000"/>
                </a:solidFill>
                <a:latin typeface="Arial"/>
                <a:ea typeface="Arial"/>
                <a:cs typeface="Arial"/>
                <a:sym typeface="Arial"/>
              </a:rPr>
              <a:t>L_EXTENDEDPRICE</a:t>
            </a:r>
            <a:r>
              <a:rPr lang="en" sz="1200">
                <a:solidFill>
                  <a:srgbClr val="808080"/>
                </a:solidFill>
                <a:latin typeface="Arial"/>
                <a:ea typeface="Arial"/>
                <a:cs typeface="Arial"/>
                <a:sym typeface="Arial"/>
              </a:rPr>
              <a:t>)</a:t>
            </a:r>
            <a:r>
              <a:rPr lang="en" sz="1200">
                <a:solidFill>
                  <a:srgbClr val="000000"/>
                </a:solidFill>
                <a:latin typeface="Arial"/>
                <a:ea typeface="Arial"/>
                <a:cs typeface="Arial"/>
                <a:sym typeface="Arial"/>
              </a:rPr>
              <a:t> </a:t>
            </a:r>
            <a:r>
              <a:rPr lang="en" sz="1200">
                <a:solidFill>
                  <a:srgbClr val="0000FF"/>
                </a:solidFill>
                <a:latin typeface="Arial"/>
                <a:ea typeface="Arial"/>
                <a:cs typeface="Arial"/>
                <a:sym typeface="Arial"/>
              </a:rPr>
              <a:t>AS</a:t>
            </a:r>
            <a:r>
              <a:rPr lang="en" sz="1200">
                <a:solidFill>
                  <a:srgbClr val="000000"/>
                </a:solidFill>
                <a:latin typeface="Arial"/>
                <a:ea typeface="Arial"/>
                <a:cs typeface="Arial"/>
                <a:sym typeface="Arial"/>
              </a:rPr>
              <a:t> SUM_BASE_PRICE</a:t>
            </a:r>
            <a:r>
              <a:rPr lang="en" sz="1200">
                <a:solidFill>
                  <a:srgbClr val="808080"/>
                </a:solidFill>
                <a:latin typeface="Arial"/>
                <a:ea typeface="Arial"/>
                <a:cs typeface="Arial"/>
                <a:sym typeface="Arial"/>
              </a:rPr>
              <a:t>,</a:t>
            </a:r>
            <a:r>
              <a:rPr lang="en" sz="1200">
                <a:solidFill>
                  <a:srgbClr val="000000"/>
                </a:solidFill>
                <a:latin typeface="Arial"/>
                <a:ea typeface="Arial"/>
                <a:cs typeface="Arial"/>
                <a:sym typeface="Arial"/>
              </a:rPr>
              <a:t> </a:t>
            </a:r>
            <a:r>
              <a:rPr lang="en" sz="1200">
                <a:solidFill>
                  <a:srgbClr val="FF00FF"/>
                </a:solidFill>
                <a:latin typeface="Arial"/>
                <a:ea typeface="Arial"/>
                <a:cs typeface="Arial"/>
                <a:sym typeface="Arial"/>
              </a:rPr>
              <a:t>SUM</a:t>
            </a:r>
            <a:r>
              <a:rPr lang="en" sz="1200">
                <a:solidFill>
                  <a:srgbClr val="808080"/>
                </a:solidFill>
                <a:latin typeface="Arial"/>
                <a:ea typeface="Arial"/>
                <a:cs typeface="Arial"/>
                <a:sym typeface="Arial"/>
              </a:rPr>
              <a:t>(</a:t>
            </a:r>
            <a:r>
              <a:rPr lang="en" sz="1200">
                <a:solidFill>
                  <a:srgbClr val="000000"/>
                </a:solidFill>
                <a:latin typeface="Arial"/>
                <a:ea typeface="Arial"/>
                <a:cs typeface="Arial"/>
                <a:sym typeface="Arial"/>
              </a:rPr>
              <a:t>L_EXTENDEDPRICE</a:t>
            </a:r>
            <a:r>
              <a:rPr lang="en" sz="1200">
                <a:solidFill>
                  <a:srgbClr val="808080"/>
                </a:solidFill>
                <a:latin typeface="Arial"/>
                <a:ea typeface="Arial"/>
                <a:cs typeface="Arial"/>
                <a:sym typeface="Arial"/>
              </a:rPr>
              <a:t>*(</a:t>
            </a:r>
            <a:r>
              <a:rPr lang="en" sz="1200">
                <a:solidFill>
                  <a:srgbClr val="000000"/>
                </a:solidFill>
                <a:latin typeface="Arial"/>
                <a:ea typeface="Arial"/>
                <a:cs typeface="Arial"/>
                <a:sym typeface="Arial"/>
              </a:rPr>
              <a:t>1</a:t>
            </a:r>
            <a:r>
              <a:rPr lang="en" sz="1200">
                <a:solidFill>
                  <a:srgbClr val="808080"/>
                </a:solidFill>
                <a:latin typeface="Arial"/>
                <a:ea typeface="Arial"/>
                <a:cs typeface="Arial"/>
                <a:sym typeface="Arial"/>
              </a:rPr>
              <a:t>-</a:t>
            </a:r>
            <a:r>
              <a:rPr lang="en" sz="1200">
                <a:solidFill>
                  <a:srgbClr val="000000"/>
                </a:solidFill>
                <a:latin typeface="Arial"/>
                <a:ea typeface="Arial"/>
                <a:cs typeface="Arial"/>
                <a:sym typeface="Arial"/>
              </a:rPr>
              <a:t>L_DISCOUNT</a:t>
            </a:r>
            <a:r>
              <a:rPr lang="en" sz="1200">
                <a:solidFill>
                  <a:srgbClr val="808080"/>
                </a:solidFill>
                <a:latin typeface="Arial"/>
                <a:ea typeface="Arial"/>
                <a:cs typeface="Arial"/>
                <a:sym typeface="Arial"/>
              </a:rPr>
              <a:t>))</a:t>
            </a:r>
            <a:r>
              <a:rPr lang="en" sz="1200">
                <a:solidFill>
                  <a:srgbClr val="000000"/>
                </a:solidFill>
                <a:latin typeface="Arial"/>
                <a:ea typeface="Arial"/>
                <a:cs typeface="Arial"/>
                <a:sym typeface="Arial"/>
              </a:rPr>
              <a:t> </a:t>
            </a:r>
            <a:r>
              <a:rPr lang="en" sz="1200">
                <a:solidFill>
                  <a:srgbClr val="0000FF"/>
                </a:solidFill>
                <a:latin typeface="Arial"/>
                <a:ea typeface="Arial"/>
                <a:cs typeface="Arial"/>
                <a:sym typeface="Arial"/>
              </a:rPr>
              <a:t>AS</a:t>
            </a:r>
            <a:r>
              <a:rPr lang="en" sz="1200">
                <a:solidFill>
                  <a:srgbClr val="000000"/>
                </a:solidFill>
                <a:latin typeface="Arial"/>
                <a:ea typeface="Arial"/>
                <a:cs typeface="Arial"/>
                <a:sym typeface="Arial"/>
              </a:rPr>
              <a:t> SUM_DISC_PRICE</a:t>
            </a:r>
            <a:r>
              <a:rPr lang="en" sz="1200">
                <a:solidFill>
                  <a:srgbClr val="808080"/>
                </a:solidFill>
                <a:latin typeface="Arial"/>
                <a:ea typeface="Arial"/>
                <a:cs typeface="Arial"/>
                <a:sym typeface="Arial"/>
              </a:rPr>
              <a:t>,</a:t>
            </a:r>
          </a:p>
          <a:p>
            <a:pPr lvl="0" rtl="0">
              <a:spcBef>
                <a:spcPts val="0"/>
              </a:spcBef>
              <a:buNone/>
            </a:pPr>
            <a:r>
              <a:rPr lang="en" sz="1200">
                <a:solidFill>
                  <a:srgbClr val="000000"/>
                </a:solidFill>
                <a:latin typeface="Arial"/>
                <a:ea typeface="Arial"/>
                <a:cs typeface="Arial"/>
                <a:sym typeface="Arial"/>
              </a:rPr>
              <a:t> </a:t>
            </a:r>
            <a:r>
              <a:rPr lang="en" sz="1200">
                <a:solidFill>
                  <a:srgbClr val="FF00FF"/>
                </a:solidFill>
                <a:latin typeface="Arial"/>
                <a:ea typeface="Arial"/>
                <a:cs typeface="Arial"/>
                <a:sym typeface="Arial"/>
              </a:rPr>
              <a:t>SUM</a:t>
            </a:r>
            <a:r>
              <a:rPr lang="en" sz="1200">
                <a:solidFill>
                  <a:srgbClr val="808080"/>
                </a:solidFill>
                <a:latin typeface="Arial"/>
                <a:ea typeface="Arial"/>
                <a:cs typeface="Arial"/>
                <a:sym typeface="Arial"/>
              </a:rPr>
              <a:t>(</a:t>
            </a:r>
            <a:r>
              <a:rPr lang="en" sz="1200">
                <a:solidFill>
                  <a:srgbClr val="000000"/>
                </a:solidFill>
                <a:latin typeface="Arial"/>
                <a:ea typeface="Arial"/>
                <a:cs typeface="Arial"/>
                <a:sym typeface="Arial"/>
              </a:rPr>
              <a:t>L_EXTENDEDPRICE</a:t>
            </a:r>
            <a:r>
              <a:rPr lang="en" sz="1200">
                <a:solidFill>
                  <a:srgbClr val="808080"/>
                </a:solidFill>
                <a:latin typeface="Arial"/>
                <a:ea typeface="Arial"/>
                <a:cs typeface="Arial"/>
                <a:sym typeface="Arial"/>
              </a:rPr>
              <a:t>*(</a:t>
            </a:r>
            <a:r>
              <a:rPr lang="en" sz="1200">
                <a:solidFill>
                  <a:srgbClr val="000000"/>
                </a:solidFill>
                <a:latin typeface="Arial"/>
                <a:ea typeface="Arial"/>
                <a:cs typeface="Arial"/>
                <a:sym typeface="Arial"/>
              </a:rPr>
              <a:t>1</a:t>
            </a:r>
            <a:r>
              <a:rPr lang="en" sz="1200">
                <a:solidFill>
                  <a:srgbClr val="808080"/>
                </a:solidFill>
                <a:latin typeface="Arial"/>
                <a:ea typeface="Arial"/>
                <a:cs typeface="Arial"/>
                <a:sym typeface="Arial"/>
              </a:rPr>
              <a:t>-</a:t>
            </a:r>
            <a:r>
              <a:rPr lang="en" sz="1200">
                <a:solidFill>
                  <a:srgbClr val="000000"/>
                </a:solidFill>
                <a:latin typeface="Arial"/>
                <a:ea typeface="Arial"/>
                <a:cs typeface="Arial"/>
                <a:sym typeface="Arial"/>
              </a:rPr>
              <a:t>L_DISCOUNT</a:t>
            </a:r>
            <a:r>
              <a:rPr lang="en" sz="1200">
                <a:solidFill>
                  <a:srgbClr val="808080"/>
                </a:solidFill>
                <a:latin typeface="Arial"/>
                <a:ea typeface="Arial"/>
                <a:cs typeface="Arial"/>
                <a:sym typeface="Arial"/>
              </a:rPr>
              <a:t>)*(</a:t>
            </a:r>
            <a:r>
              <a:rPr lang="en" sz="1200">
                <a:solidFill>
                  <a:srgbClr val="000000"/>
                </a:solidFill>
                <a:latin typeface="Arial"/>
                <a:ea typeface="Arial"/>
                <a:cs typeface="Arial"/>
                <a:sym typeface="Arial"/>
              </a:rPr>
              <a:t>1</a:t>
            </a:r>
            <a:r>
              <a:rPr lang="en" sz="1200">
                <a:solidFill>
                  <a:srgbClr val="808080"/>
                </a:solidFill>
                <a:latin typeface="Arial"/>
                <a:ea typeface="Arial"/>
                <a:cs typeface="Arial"/>
                <a:sym typeface="Arial"/>
              </a:rPr>
              <a:t>+</a:t>
            </a:r>
            <a:r>
              <a:rPr lang="en" sz="1200">
                <a:solidFill>
                  <a:srgbClr val="000000"/>
                </a:solidFill>
                <a:latin typeface="Arial"/>
                <a:ea typeface="Arial"/>
                <a:cs typeface="Arial"/>
                <a:sym typeface="Arial"/>
              </a:rPr>
              <a:t>L_TAX</a:t>
            </a:r>
            <a:r>
              <a:rPr lang="en" sz="1200">
                <a:solidFill>
                  <a:srgbClr val="808080"/>
                </a:solidFill>
                <a:latin typeface="Arial"/>
                <a:ea typeface="Arial"/>
                <a:cs typeface="Arial"/>
                <a:sym typeface="Arial"/>
              </a:rPr>
              <a:t>))</a:t>
            </a:r>
            <a:r>
              <a:rPr lang="en" sz="1200">
                <a:solidFill>
                  <a:srgbClr val="000000"/>
                </a:solidFill>
                <a:latin typeface="Arial"/>
                <a:ea typeface="Arial"/>
                <a:cs typeface="Arial"/>
                <a:sym typeface="Arial"/>
              </a:rPr>
              <a:t> </a:t>
            </a:r>
            <a:r>
              <a:rPr lang="en" sz="1200">
                <a:solidFill>
                  <a:srgbClr val="0000FF"/>
                </a:solidFill>
                <a:latin typeface="Arial"/>
                <a:ea typeface="Arial"/>
                <a:cs typeface="Arial"/>
                <a:sym typeface="Arial"/>
              </a:rPr>
              <a:t>AS</a:t>
            </a:r>
            <a:r>
              <a:rPr lang="en" sz="1200">
                <a:solidFill>
                  <a:srgbClr val="000000"/>
                </a:solidFill>
                <a:latin typeface="Arial"/>
                <a:ea typeface="Arial"/>
                <a:cs typeface="Arial"/>
                <a:sym typeface="Arial"/>
              </a:rPr>
              <a:t> SUM_CHARGE</a:t>
            </a:r>
            <a:r>
              <a:rPr lang="en" sz="1200">
                <a:solidFill>
                  <a:srgbClr val="808080"/>
                </a:solidFill>
                <a:latin typeface="Arial"/>
                <a:ea typeface="Arial"/>
                <a:cs typeface="Arial"/>
                <a:sym typeface="Arial"/>
              </a:rPr>
              <a:t>,</a:t>
            </a:r>
            <a:r>
              <a:rPr lang="en" sz="1200">
                <a:solidFill>
                  <a:srgbClr val="000000"/>
                </a:solidFill>
                <a:latin typeface="Arial"/>
                <a:ea typeface="Arial"/>
                <a:cs typeface="Arial"/>
                <a:sym typeface="Arial"/>
              </a:rPr>
              <a:t> </a:t>
            </a:r>
            <a:r>
              <a:rPr lang="en" sz="1200">
                <a:solidFill>
                  <a:srgbClr val="FF00FF"/>
                </a:solidFill>
                <a:latin typeface="Arial"/>
                <a:ea typeface="Arial"/>
                <a:cs typeface="Arial"/>
                <a:sym typeface="Arial"/>
              </a:rPr>
              <a:t>AVG</a:t>
            </a:r>
            <a:r>
              <a:rPr lang="en" sz="1200">
                <a:solidFill>
                  <a:srgbClr val="808080"/>
                </a:solidFill>
                <a:latin typeface="Arial"/>
                <a:ea typeface="Arial"/>
                <a:cs typeface="Arial"/>
                <a:sym typeface="Arial"/>
              </a:rPr>
              <a:t>(</a:t>
            </a:r>
            <a:r>
              <a:rPr lang="en" sz="1200">
                <a:solidFill>
                  <a:srgbClr val="000000"/>
                </a:solidFill>
                <a:latin typeface="Arial"/>
                <a:ea typeface="Arial"/>
                <a:cs typeface="Arial"/>
                <a:sym typeface="Arial"/>
              </a:rPr>
              <a:t>L_QUANTITY</a:t>
            </a:r>
            <a:r>
              <a:rPr lang="en" sz="1200">
                <a:solidFill>
                  <a:srgbClr val="808080"/>
                </a:solidFill>
                <a:latin typeface="Arial"/>
                <a:ea typeface="Arial"/>
                <a:cs typeface="Arial"/>
                <a:sym typeface="Arial"/>
              </a:rPr>
              <a:t>)</a:t>
            </a:r>
            <a:r>
              <a:rPr lang="en" sz="1200">
                <a:solidFill>
                  <a:srgbClr val="000000"/>
                </a:solidFill>
                <a:latin typeface="Arial"/>
                <a:ea typeface="Arial"/>
                <a:cs typeface="Arial"/>
                <a:sym typeface="Arial"/>
              </a:rPr>
              <a:t> </a:t>
            </a:r>
            <a:r>
              <a:rPr lang="en" sz="1200">
                <a:solidFill>
                  <a:srgbClr val="0000FF"/>
                </a:solidFill>
                <a:latin typeface="Arial"/>
                <a:ea typeface="Arial"/>
                <a:cs typeface="Arial"/>
                <a:sym typeface="Arial"/>
              </a:rPr>
              <a:t>AS</a:t>
            </a:r>
            <a:r>
              <a:rPr lang="en" sz="1200">
                <a:solidFill>
                  <a:srgbClr val="000000"/>
                </a:solidFill>
                <a:latin typeface="Arial"/>
                <a:ea typeface="Arial"/>
                <a:cs typeface="Arial"/>
                <a:sym typeface="Arial"/>
              </a:rPr>
              <a:t> AVG_QTY</a:t>
            </a:r>
            <a:r>
              <a:rPr lang="en" sz="1200">
                <a:solidFill>
                  <a:srgbClr val="808080"/>
                </a:solidFill>
                <a:latin typeface="Arial"/>
                <a:ea typeface="Arial"/>
                <a:cs typeface="Arial"/>
                <a:sym typeface="Arial"/>
              </a:rPr>
              <a:t>,</a:t>
            </a:r>
          </a:p>
          <a:p>
            <a:pPr lvl="0" rtl="0">
              <a:spcBef>
                <a:spcPts val="0"/>
              </a:spcBef>
              <a:buNone/>
            </a:pPr>
            <a:r>
              <a:rPr lang="en" sz="1200">
                <a:solidFill>
                  <a:srgbClr val="000000"/>
                </a:solidFill>
                <a:latin typeface="Arial"/>
                <a:ea typeface="Arial"/>
                <a:cs typeface="Arial"/>
                <a:sym typeface="Arial"/>
              </a:rPr>
              <a:t> </a:t>
            </a:r>
            <a:r>
              <a:rPr lang="en" sz="1200">
                <a:solidFill>
                  <a:srgbClr val="FF00FF"/>
                </a:solidFill>
                <a:latin typeface="Arial"/>
                <a:ea typeface="Arial"/>
                <a:cs typeface="Arial"/>
                <a:sym typeface="Arial"/>
              </a:rPr>
              <a:t>AVG</a:t>
            </a:r>
            <a:r>
              <a:rPr lang="en" sz="1200">
                <a:solidFill>
                  <a:srgbClr val="808080"/>
                </a:solidFill>
                <a:latin typeface="Arial"/>
                <a:ea typeface="Arial"/>
                <a:cs typeface="Arial"/>
                <a:sym typeface="Arial"/>
              </a:rPr>
              <a:t>(</a:t>
            </a:r>
            <a:r>
              <a:rPr lang="en" sz="1200">
                <a:solidFill>
                  <a:srgbClr val="000000"/>
                </a:solidFill>
                <a:latin typeface="Arial"/>
                <a:ea typeface="Arial"/>
                <a:cs typeface="Arial"/>
                <a:sym typeface="Arial"/>
              </a:rPr>
              <a:t>L_EXTENDEDPRICE</a:t>
            </a:r>
            <a:r>
              <a:rPr lang="en" sz="1200">
                <a:solidFill>
                  <a:srgbClr val="808080"/>
                </a:solidFill>
                <a:latin typeface="Arial"/>
                <a:ea typeface="Arial"/>
                <a:cs typeface="Arial"/>
                <a:sym typeface="Arial"/>
              </a:rPr>
              <a:t>)</a:t>
            </a:r>
            <a:r>
              <a:rPr lang="en" sz="1200">
                <a:solidFill>
                  <a:srgbClr val="000000"/>
                </a:solidFill>
                <a:latin typeface="Arial"/>
                <a:ea typeface="Arial"/>
                <a:cs typeface="Arial"/>
                <a:sym typeface="Arial"/>
              </a:rPr>
              <a:t> </a:t>
            </a:r>
            <a:r>
              <a:rPr lang="en" sz="1200">
                <a:solidFill>
                  <a:srgbClr val="0000FF"/>
                </a:solidFill>
                <a:latin typeface="Arial"/>
                <a:ea typeface="Arial"/>
                <a:cs typeface="Arial"/>
                <a:sym typeface="Arial"/>
              </a:rPr>
              <a:t>AS</a:t>
            </a:r>
            <a:r>
              <a:rPr lang="en" sz="1200">
                <a:solidFill>
                  <a:srgbClr val="000000"/>
                </a:solidFill>
                <a:latin typeface="Arial"/>
                <a:ea typeface="Arial"/>
                <a:cs typeface="Arial"/>
                <a:sym typeface="Arial"/>
              </a:rPr>
              <a:t> AVG_PRICE</a:t>
            </a:r>
            <a:r>
              <a:rPr lang="en" sz="1200">
                <a:solidFill>
                  <a:srgbClr val="808080"/>
                </a:solidFill>
                <a:latin typeface="Arial"/>
                <a:ea typeface="Arial"/>
                <a:cs typeface="Arial"/>
                <a:sym typeface="Arial"/>
              </a:rPr>
              <a:t>,</a:t>
            </a:r>
            <a:r>
              <a:rPr lang="en" sz="1200">
                <a:solidFill>
                  <a:srgbClr val="000000"/>
                </a:solidFill>
                <a:latin typeface="Arial"/>
                <a:ea typeface="Arial"/>
                <a:cs typeface="Arial"/>
                <a:sym typeface="Arial"/>
              </a:rPr>
              <a:t> </a:t>
            </a:r>
            <a:r>
              <a:rPr lang="en" sz="1200">
                <a:solidFill>
                  <a:srgbClr val="FF00FF"/>
                </a:solidFill>
                <a:latin typeface="Arial"/>
                <a:ea typeface="Arial"/>
                <a:cs typeface="Arial"/>
                <a:sym typeface="Arial"/>
              </a:rPr>
              <a:t>AVG</a:t>
            </a:r>
            <a:r>
              <a:rPr lang="en" sz="1200">
                <a:solidFill>
                  <a:srgbClr val="808080"/>
                </a:solidFill>
                <a:latin typeface="Arial"/>
                <a:ea typeface="Arial"/>
                <a:cs typeface="Arial"/>
                <a:sym typeface="Arial"/>
              </a:rPr>
              <a:t>(</a:t>
            </a:r>
            <a:r>
              <a:rPr lang="en" sz="1200">
                <a:solidFill>
                  <a:srgbClr val="000000"/>
                </a:solidFill>
                <a:latin typeface="Arial"/>
                <a:ea typeface="Arial"/>
                <a:cs typeface="Arial"/>
                <a:sym typeface="Arial"/>
              </a:rPr>
              <a:t>L_DISCOUNT</a:t>
            </a:r>
            <a:r>
              <a:rPr lang="en" sz="1200">
                <a:solidFill>
                  <a:srgbClr val="808080"/>
                </a:solidFill>
                <a:latin typeface="Arial"/>
                <a:ea typeface="Arial"/>
                <a:cs typeface="Arial"/>
                <a:sym typeface="Arial"/>
              </a:rPr>
              <a:t>)</a:t>
            </a:r>
            <a:r>
              <a:rPr lang="en" sz="1200">
                <a:solidFill>
                  <a:srgbClr val="000000"/>
                </a:solidFill>
                <a:latin typeface="Arial"/>
                <a:ea typeface="Arial"/>
                <a:cs typeface="Arial"/>
                <a:sym typeface="Arial"/>
              </a:rPr>
              <a:t> </a:t>
            </a:r>
            <a:r>
              <a:rPr lang="en" sz="1200">
                <a:solidFill>
                  <a:srgbClr val="0000FF"/>
                </a:solidFill>
                <a:latin typeface="Arial"/>
                <a:ea typeface="Arial"/>
                <a:cs typeface="Arial"/>
                <a:sym typeface="Arial"/>
              </a:rPr>
              <a:t>AS</a:t>
            </a:r>
            <a:r>
              <a:rPr lang="en" sz="1200">
                <a:solidFill>
                  <a:srgbClr val="000000"/>
                </a:solidFill>
                <a:latin typeface="Arial"/>
                <a:ea typeface="Arial"/>
                <a:cs typeface="Arial"/>
                <a:sym typeface="Arial"/>
              </a:rPr>
              <a:t> AVG_DISC</a:t>
            </a:r>
            <a:r>
              <a:rPr lang="en" sz="1200">
                <a:solidFill>
                  <a:srgbClr val="808080"/>
                </a:solidFill>
                <a:latin typeface="Arial"/>
                <a:ea typeface="Arial"/>
                <a:cs typeface="Arial"/>
                <a:sym typeface="Arial"/>
              </a:rPr>
              <a:t>,</a:t>
            </a:r>
            <a:r>
              <a:rPr lang="en" sz="1200">
                <a:solidFill>
                  <a:srgbClr val="000000"/>
                </a:solidFill>
                <a:latin typeface="Arial"/>
                <a:ea typeface="Arial"/>
                <a:cs typeface="Arial"/>
                <a:sym typeface="Arial"/>
              </a:rPr>
              <a:t> </a:t>
            </a:r>
            <a:r>
              <a:rPr lang="en" sz="1200">
                <a:solidFill>
                  <a:srgbClr val="FF00FF"/>
                </a:solidFill>
                <a:latin typeface="Arial"/>
                <a:ea typeface="Arial"/>
                <a:cs typeface="Arial"/>
                <a:sym typeface="Arial"/>
              </a:rPr>
              <a:t>COUNT</a:t>
            </a:r>
            <a:r>
              <a:rPr lang="en" sz="1200">
                <a:solidFill>
                  <a:srgbClr val="808080"/>
                </a:solidFill>
                <a:latin typeface="Arial"/>
                <a:ea typeface="Arial"/>
                <a:cs typeface="Arial"/>
                <a:sym typeface="Arial"/>
              </a:rPr>
              <a:t>(*)</a:t>
            </a:r>
            <a:r>
              <a:rPr lang="en" sz="1200">
                <a:solidFill>
                  <a:srgbClr val="000000"/>
                </a:solidFill>
                <a:latin typeface="Arial"/>
                <a:ea typeface="Arial"/>
                <a:cs typeface="Arial"/>
                <a:sym typeface="Arial"/>
              </a:rPr>
              <a:t> </a:t>
            </a:r>
            <a:r>
              <a:rPr lang="en" sz="1200">
                <a:solidFill>
                  <a:srgbClr val="0000FF"/>
                </a:solidFill>
                <a:latin typeface="Arial"/>
                <a:ea typeface="Arial"/>
                <a:cs typeface="Arial"/>
                <a:sym typeface="Arial"/>
              </a:rPr>
              <a:t>AS</a:t>
            </a:r>
            <a:r>
              <a:rPr lang="en" sz="1200">
                <a:solidFill>
                  <a:srgbClr val="000000"/>
                </a:solidFill>
                <a:latin typeface="Arial"/>
                <a:ea typeface="Arial"/>
                <a:cs typeface="Arial"/>
                <a:sym typeface="Arial"/>
              </a:rPr>
              <a:t> COUNT_ORDER</a:t>
            </a:r>
          </a:p>
          <a:p>
            <a:pPr lvl="0" rtl="0">
              <a:spcBef>
                <a:spcPts val="0"/>
              </a:spcBef>
              <a:buNone/>
            </a:pPr>
            <a:r>
              <a:rPr lang="en" sz="1200">
                <a:solidFill>
                  <a:srgbClr val="0000FF"/>
                </a:solidFill>
                <a:latin typeface="Arial"/>
                <a:ea typeface="Arial"/>
                <a:cs typeface="Arial"/>
                <a:sym typeface="Arial"/>
              </a:rPr>
              <a:t>FROM</a:t>
            </a:r>
            <a:r>
              <a:rPr lang="en" sz="1200">
                <a:solidFill>
                  <a:srgbClr val="000000"/>
                </a:solidFill>
                <a:latin typeface="Arial"/>
                <a:ea typeface="Arial"/>
                <a:cs typeface="Arial"/>
                <a:sym typeface="Arial"/>
              </a:rPr>
              <a:t> LINEITEM</a:t>
            </a:r>
          </a:p>
          <a:p>
            <a:pPr lvl="0" rtl="0">
              <a:spcBef>
                <a:spcPts val="0"/>
              </a:spcBef>
              <a:buNone/>
            </a:pPr>
            <a:r>
              <a:rPr lang="en" sz="1200">
                <a:solidFill>
                  <a:srgbClr val="0000FF"/>
                </a:solidFill>
                <a:latin typeface="Arial"/>
                <a:ea typeface="Arial"/>
                <a:cs typeface="Arial"/>
                <a:sym typeface="Arial"/>
              </a:rPr>
              <a:t>WHERE</a:t>
            </a:r>
            <a:r>
              <a:rPr lang="en" sz="1200">
                <a:solidFill>
                  <a:srgbClr val="000000"/>
                </a:solidFill>
                <a:latin typeface="Arial"/>
                <a:ea typeface="Arial"/>
                <a:cs typeface="Arial"/>
                <a:sym typeface="Arial"/>
              </a:rPr>
              <a:t> L_SHIPDATE </a:t>
            </a:r>
            <a:r>
              <a:rPr lang="en" sz="1200">
                <a:solidFill>
                  <a:srgbClr val="808080"/>
                </a:solidFill>
                <a:latin typeface="Arial"/>
                <a:ea typeface="Arial"/>
                <a:cs typeface="Arial"/>
                <a:sym typeface="Arial"/>
              </a:rPr>
              <a:t>&lt;=</a:t>
            </a:r>
            <a:r>
              <a:rPr lang="en" sz="1200">
                <a:solidFill>
                  <a:srgbClr val="000000"/>
                </a:solidFill>
                <a:latin typeface="Arial"/>
                <a:ea typeface="Arial"/>
                <a:cs typeface="Arial"/>
                <a:sym typeface="Arial"/>
              </a:rPr>
              <a:t> </a:t>
            </a:r>
            <a:r>
              <a:rPr lang="en" sz="1200">
                <a:solidFill>
                  <a:srgbClr val="FF00FF"/>
                </a:solidFill>
                <a:latin typeface="Arial"/>
                <a:ea typeface="Arial"/>
                <a:cs typeface="Arial"/>
                <a:sym typeface="Arial"/>
              </a:rPr>
              <a:t>dateadd</a:t>
            </a:r>
            <a:r>
              <a:rPr lang="en" sz="1200">
                <a:solidFill>
                  <a:srgbClr val="808080"/>
                </a:solidFill>
                <a:latin typeface="Arial"/>
                <a:ea typeface="Arial"/>
                <a:cs typeface="Arial"/>
                <a:sym typeface="Arial"/>
              </a:rPr>
              <a:t>(</a:t>
            </a:r>
            <a:r>
              <a:rPr lang="en" sz="1200">
                <a:solidFill>
                  <a:srgbClr val="000000"/>
                </a:solidFill>
                <a:latin typeface="Arial"/>
                <a:ea typeface="Arial"/>
                <a:cs typeface="Arial"/>
                <a:sym typeface="Arial"/>
              </a:rPr>
              <a:t>dd</a:t>
            </a:r>
            <a:r>
              <a:rPr lang="en" sz="1200">
                <a:solidFill>
                  <a:srgbClr val="808080"/>
                </a:solidFill>
                <a:latin typeface="Arial"/>
                <a:ea typeface="Arial"/>
                <a:cs typeface="Arial"/>
                <a:sym typeface="Arial"/>
              </a:rPr>
              <a:t>,</a:t>
            </a:r>
            <a:r>
              <a:rPr lang="en" sz="1200">
                <a:solidFill>
                  <a:srgbClr val="000000"/>
                </a:solidFill>
                <a:latin typeface="Arial"/>
                <a:ea typeface="Arial"/>
                <a:cs typeface="Arial"/>
                <a:sym typeface="Arial"/>
              </a:rPr>
              <a:t> </a:t>
            </a:r>
            <a:r>
              <a:rPr lang="en" sz="1200">
                <a:solidFill>
                  <a:srgbClr val="808080"/>
                </a:solidFill>
                <a:latin typeface="Arial"/>
                <a:ea typeface="Arial"/>
                <a:cs typeface="Arial"/>
                <a:sym typeface="Arial"/>
              </a:rPr>
              <a:t>-</a:t>
            </a:r>
            <a:r>
              <a:rPr lang="en" sz="1200">
                <a:solidFill>
                  <a:srgbClr val="000000"/>
                </a:solidFill>
                <a:latin typeface="Arial"/>
                <a:ea typeface="Arial"/>
                <a:cs typeface="Arial"/>
                <a:sym typeface="Arial"/>
              </a:rPr>
              <a:t>90</a:t>
            </a:r>
            <a:r>
              <a:rPr lang="en" sz="1200">
                <a:solidFill>
                  <a:srgbClr val="808080"/>
                </a:solidFill>
                <a:latin typeface="Arial"/>
                <a:ea typeface="Arial"/>
                <a:cs typeface="Arial"/>
                <a:sym typeface="Arial"/>
              </a:rPr>
              <a:t>,</a:t>
            </a:r>
            <a:r>
              <a:rPr lang="en" sz="1200">
                <a:solidFill>
                  <a:srgbClr val="000000"/>
                </a:solidFill>
                <a:latin typeface="Arial"/>
                <a:ea typeface="Arial"/>
                <a:cs typeface="Arial"/>
                <a:sym typeface="Arial"/>
              </a:rPr>
              <a:t> </a:t>
            </a:r>
            <a:r>
              <a:rPr lang="en" sz="1200">
                <a:solidFill>
                  <a:srgbClr val="FF00FF"/>
                </a:solidFill>
                <a:latin typeface="Arial"/>
                <a:ea typeface="Arial"/>
                <a:cs typeface="Arial"/>
                <a:sym typeface="Arial"/>
              </a:rPr>
              <a:t>cast</a:t>
            </a:r>
            <a:r>
              <a:rPr lang="en" sz="1200">
                <a:solidFill>
                  <a:srgbClr val="808080"/>
                </a:solidFill>
                <a:latin typeface="Arial"/>
                <a:ea typeface="Arial"/>
                <a:cs typeface="Arial"/>
                <a:sym typeface="Arial"/>
              </a:rPr>
              <a:t>(</a:t>
            </a:r>
            <a:r>
              <a:rPr lang="en" sz="1200">
                <a:solidFill>
                  <a:srgbClr val="FF0000"/>
                </a:solidFill>
                <a:latin typeface="Arial"/>
                <a:ea typeface="Arial"/>
                <a:cs typeface="Arial"/>
                <a:sym typeface="Arial"/>
              </a:rPr>
              <a:t>'1998-12-01'</a:t>
            </a:r>
            <a:r>
              <a:rPr lang="en" sz="1200">
                <a:solidFill>
                  <a:srgbClr val="000000"/>
                </a:solidFill>
                <a:latin typeface="Arial"/>
                <a:ea typeface="Arial"/>
                <a:cs typeface="Arial"/>
                <a:sym typeface="Arial"/>
              </a:rPr>
              <a:t> </a:t>
            </a:r>
            <a:r>
              <a:rPr lang="en" sz="1200">
                <a:solidFill>
                  <a:srgbClr val="0000FF"/>
                </a:solidFill>
                <a:latin typeface="Arial"/>
                <a:ea typeface="Arial"/>
                <a:cs typeface="Arial"/>
                <a:sym typeface="Arial"/>
              </a:rPr>
              <a:t>as</a:t>
            </a:r>
            <a:r>
              <a:rPr lang="en" sz="1200">
                <a:solidFill>
                  <a:srgbClr val="000000"/>
                </a:solidFill>
                <a:latin typeface="Arial"/>
                <a:ea typeface="Arial"/>
                <a:cs typeface="Arial"/>
                <a:sym typeface="Arial"/>
              </a:rPr>
              <a:t> date</a:t>
            </a:r>
            <a:r>
              <a:rPr lang="en" sz="1200">
                <a:solidFill>
                  <a:srgbClr val="808080"/>
                </a:solidFill>
                <a:latin typeface="Arial"/>
                <a:ea typeface="Arial"/>
                <a:cs typeface="Arial"/>
                <a:sym typeface="Arial"/>
              </a:rPr>
              <a:t>))</a:t>
            </a:r>
          </a:p>
          <a:p>
            <a:pPr lvl="0" rtl="0">
              <a:spcBef>
                <a:spcPts val="0"/>
              </a:spcBef>
              <a:buNone/>
            </a:pPr>
            <a:r>
              <a:rPr lang="en" sz="1200">
                <a:solidFill>
                  <a:srgbClr val="0000FF"/>
                </a:solidFill>
                <a:latin typeface="Arial"/>
                <a:ea typeface="Arial"/>
                <a:cs typeface="Arial"/>
                <a:sym typeface="Arial"/>
              </a:rPr>
              <a:t>GROUP BY</a:t>
            </a:r>
            <a:r>
              <a:rPr lang="en" sz="1200">
                <a:solidFill>
                  <a:srgbClr val="000000"/>
                </a:solidFill>
                <a:latin typeface="Arial"/>
                <a:ea typeface="Arial"/>
                <a:cs typeface="Arial"/>
                <a:sym typeface="Arial"/>
              </a:rPr>
              <a:t> L_RETURNFLAG</a:t>
            </a:r>
            <a:r>
              <a:rPr lang="en" sz="1200">
                <a:solidFill>
                  <a:srgbClr val="808080"/>
                </a:solidFill>
                <a:latin typeface="Arial"/>
                <a:ea typeface="Arial"/>
                <a:cs typeface="Arial"/>
                <a:sym typeface="Arial"/>
              </a:rPr>
              <a:t>,</a:t>
            </a:r>
            <a:r>
              <a:rPr lang="en" sz="1200">
                <a:solidFill>
                  <a:srgbClr val="000000"/>
                </a:solidFill>
                <a:latin typeface="Arial"/>
                <a:ea typeface="Arial"/>
                <a:cs typeface="Arial"/>
                <a:sym typeface="Arial"/>
              </a:rPr>
              <a:t> L_LINESTATUS</a:t>
            </a:r>
          </a:p>
          <a:p>
            <a:pPr lvl="0" rtl="0">
              <a:spcBef>
                <a:spcPts val="0"/>
              </a:spcBef>
              <a:buNone/>
            </a:pPr>
            <a:r>
              <a:rPr lang="en" sz="1200">
                <a:solidFill>
                  <a:srgbClr val="0000FF"/>
                </a:solidFill>
                <a:latin typeface="Arial"/>
                <a:ea typeface="Arial"/>
                <a:cs typeface="Arial"/>
                <a:sym typeface="Arial"/>
              </a:rPr>
              <a:t>ORDER BY</a:t>
            </a:r>
            <a:r>
              <a:rPr lang="en" sz="1200">
                <a:solidFill>
                  <a:srgbClr val="000000"/>
                </a:solidFill>
                <a:latin typeface="Arial"/>
                <a:ea typeface="Arial"/>
                <a:cs typeface="Arial"/>
                <a:sym typeface="Arial"/>
              </a:rPr>
              <a:t> L_RETURNFLAG</a:t>
            </a:r>
            <a:r>
              <a:rPr lang="en" sz="1200">
                <a:solidFill>
                  <a:srgbClr val="808080"/>
                </a:solidFill>
                <a:latin typeface="Arial"/>
                <a:ea typeface="Arial"/>
                <a:cs typeface="Arial"/>
                <a:sym typeface="Arial"/>
              </a:rPr>
              <a:t>,</a:t>
            </a:r>
            <a:r>
              <a:rPr lang="en" sz="1200">
                <a:solidFill>
                  <a:srgbClr val="000000"/>
                </a:solidFill>
                <a:latin typeface="Arial"/>
                <a:ea typeface="Arial"/>
                <a:cs typeface="Arial"/>
                <a:sym typeface="Arial"/>
              </a:rPr>
              <a:t>L_LINESTATUS</a:t>
            </a:r>
          </a:p>
        </p:txBody>
      </p:sp>
      <p:sp>
        <p:nvSpPr>
          <p:cNvPr id="272" name="Shape 27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solidFill>
                  <a:schemeClr val="tx1"/>
                </a:solidFill>
              </a:rPr>
              <a:t>29</a:t>
            </a:fld>
            <a:endParaRPr lang="en"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387900" y="458025"/>
            <a:ext cx="8368200" cy="686100"/>
          </a:xfrm>
          <a:prstGeom prst="rect">
            <a:avLst/>
          </a:prstGeom>
        </p:spPr>
        <p:txBody>
          <a:bodyPr wrap="square" lIns="91425" tIns="91425" rIns="91425" bIns="91425" anchor="b" anchorCtr="0">
            <a:noAutofit/>
          </a:bodyPr>
          <a:lstStyle/>
          <a:p>
            <a:pPr lvl="0">
              <a:spcBef>
                <a:spcPts val="0"/>
              </a:spcBef>
              <a:buNone/>
            </a:pPr>
            <a:r>
              <a:rPr lang="en"/>
              <a:t>Introduction - Traditional DBMS</a:t>
            </a:r>
          </a:p>
        </p:txBody>
      </p:sp>
      <p:sp>
        <p:nvSpPr>
          <p:cNvPr id="77" name="Shape 77"/>
          <p:cNvSpPr txBox="1">
            <a:spLocks noGrp="1"/>
          </p:cNvSpPr>
          <p:nvPr>
            <p:ph type="body" idx="1"/>
          </p:nvPr>
        </p:nvSpPr>
        <p:spPr>
          <a:xfrm>
            <a:off x="387900" y="1489824"/>
            <a:ext cx="8368200" cy="3078900"/>
          </a:xfrm>
          <a:prstGeom prst="rect">
            <a:avLst/>
          </a:prstGeom>
        </p:spPr>
        <p:txBody>
          <a:bodyPr wrap="square" lIns="91425" tIns="91425" rIns="91425" bIns="91425" anchor="t" anchorCtr="0">
            <a:noAutofit/>
          </a:bodyPr>
          <a:lstStyle/>
          <a:p>
            <a:pPr marL="457200" lvl="0" indent="-317500" rtl="0">
              <a:spcBef>
                <a:spcPts val="0"/>
              </a:spcBef>
              <a:spcAft>
                <a:spcPts val="0"/>
              </a:spcAft>
              <a:buSzPct val="100000"/>
              <a:buChar char="●"/>
            </a:pPr>
            <a:r>
              <a:rPr lang="en" sz="1400" dirty="0"/>
              <a:t>Organizes data as a row store system, in the form of tuples, which are stored sequentially one tuple after the other in the form of slotted pages + additional metadata information to help in-page navigation </a:t>
            </a:r>
            <a:br>
              <a:rPr lang="en" sz="1400" dirty="0"/>
            </a:br>
            <a:endParaRPr lang="en" sz="1400" dirty="0"/>
          </a:p>
          <a:p>
            <a:pPr marL="457200" lvl="0" indent="-317500" rtl="0">
              <a:spcBef>
                <a:spcPts val="0"/>
              </a:spcBef>
              <a:spcAft>
                <a:spcPts val="0"/>
              </a:spcAft>
              <a:buSzPct val="100000"/>
              <a:buChar char="●"/>
            </a:pPr>
            <a:r>
              <a:rPr lang="en" sz="1400" dirty="0"/>
              <a:t>Creation of DB objects during loading process</a:t>
            </a:r>
            <a:br>
              <a:rPr lang="en" sz="1400" dirty="0"/>
            </a:br>
            <a:endParaRPr lang="en" sz="1400" dirty="0"/>
          </a:p>
          <a:p>
            <a:pPr marL="457200" lvl="0" indent="-317500" rtl="0">
              <a:spcBef>
                <a:spcPts val="0"/>
              </a:spcBef>
              <a:spcAft>
                <a:spcPts val="0"/>
              </a:spcAft>
              <a:buSzPct val="100000"/>
              <a:buChar char="●"/>
            </a:pPr>
            <a:r>
              <a:rPr lang="en" sz="1400" dirty="0"/>
              <a:t>During query processing the system brings pages into memory and process the tuples</a:t>
            </a:r>
            <a:br>
              <a:rPr lang="en" sz="1400" dirty="0"/>
            </a:br>
            <a:endParaRPr lang="en" sz="1400" dirty="0"/>
          </a:p>
          <a:p>
            <a:pPr marL="457200" lvl="0" indent="-317500" rtl="0">
              <a:spcBef>
                <a:spcPts val="0"/>
              </a:spcBef>
              <a:spcAft>
                <a:spcPts val="0"/>
              </a:spcAft>
              <a:buSzPct val="100000"/>
              <a:buChar char="●"/>
            </a:pPr>
            <a:r>
              <a:rPr lang="en" sz="1400" dirty="0"/>
              <a:t>Optimizer:</a:t>
            </a:r>
          </a:p>
          <a:p>
            <a:pPr marL="914400" lvl="1" indent="-228600" rtl="0">
              <a:spcBef>
                <a:spcPts val="0"/>
              </a:spcBef>
              <a:spcAft>
                <a:spcPts val="0"/>
              </a:spcAft>
              <a:buChar char="○"/>
            </a:pPr>
            <a:r>
              <a:rPr lang="en" dirty="0"/>
              <a:t>Creation of proper query plans, which exploit previously collected statistics about the data</a:t>
            </a:r>
          </a:p>
        </p:txBody>
      </p:sp>
      <p:sp>
        <p:nvSpPr>
          <p:cNvPr id="78" name="Shape 7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tx1"/>
                </a:solidFill>
              </a:rPr>
              <a:t>3</a:t>
            </a:fld>
            <a:endParaRPr lang="en" dirty="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Shape 277"/>
          <p:cNvSpPr txBox="1">
            <a:spLocks noGrp="1"/>
          </p:cNvSpPr>
          <p:nvPr>
            <p:ph type="title"/>
          </p:nvPr>
        </p:nvSpPr>
        <p:spPr>
          <a:xfrm>
            <a:off x="387900" y="458025"/>
            <a:ext cx="8368200" cy="686100"/>
          </a:xfrm>
          <a:prstGeom prst="rect">
            <a:avLst/>
          </a:prstGeom>
        </p:spPr>
        <p:txBody>
          <a:bodyPr wrap="square" lIns="91425" tIns="91425" rIns="91425" bIns="91425" anchor="b" anchorCtr="0">
            <a:noAutofit/>
          </a:bodyPr>
          <a:lstStyle/>
          <a:p>
            <a:pPr lvl="0" rtl="0">
              <a:spcBef>
                <a:spcPts val="0"/>
              </a:spcBef>
              <a:buNone/>
            </a:pPr>
            <a:r>
              <a:rPr lang="en"/>
              <a:t>NoDB (In Situ Querying) trade-offs (1)</a:t>
            </a:r>
          </a:p>
        </p:txBody>
      </p:sp>
      <p:sp>
        <p:nvSpPr>
          <p:cNvPr id="278" name="Shape 278"/>
          <p:cNvSpPr txBox="1">
            <a:spLocks noGrp="1"/>
          </p:cNvSpPr>
          <p:nvPr>
            <p:ph type="body" idx="1"/>
          </p:nvPr>
        </p:nvSpPr>
        <p:spPr>
          <a:xfrm>
            <a:off x="387900" y="1489824"/>
            <a:ext cx="8368200" cy="3078900"/>
          </a:xfrm>
          <a:prstGeom prst="rect">
            <a:avLst/>
          </a:prstGeom>
        </p:spPr>
        <p:txBody>
          <a:bodyPr wrap="square" lIns="91425" tIns="91425" rIns="91425" bIns="91425" anchor="t" anchorCtr="0">
            <a:noAutofit/>
          </a:bodyPr>
          <a:lstStyle/>
          <a:p>
            <a:pPr marL="457200" lvl="0" indent="-228600" rtl="0">
              <a:spcBef>
                <a:spcPts val="0"/>
              </a:spcBef>
              <a:spcAft>
                <a:spcPts val="0"/>
              </a:spcAft>
            </a:pPr>
            <a:r>
              <a:rPr lang="en" b="1" u="sng" dirty="0"/>
              <a:t>Data type conversion</a:t>
            </a:r>
            <a:r>
              <a:rPr lang="en" b="1" dirty="0"/>
              <a:t>:</a:t>
            </a:r>
            <a:r>
              <a:rPr lang="en" dirty="0"/>
              <a:t> overhead to convert strings to binary BUT  PostgresRaw only converts attributes needed minimizing overhead</a:t>
            </a:r>
          </a:p>
          <a:p>
            <a:pPr marL="457200" lvl="0" indent="-228600" rtl="0">
              <a:spcBef>
                <a:spcPts val="0"/>
              </a:spcBef>
              <a:spcAft>
                <a:spcPts val="0"/>
              </a:spcAft>
            </a:pPr>
            <a:r>
              <a:rPr lang="en" b="1" u="sng" dirty="0"/>
              <a:t>File size versus database size</a:t>
            </a:r>
            <a:r>
              <a:rPr lang="en" b="1" dirty="0"/>
              <a:t>:</a:t>
            </a:r>
            <a:r>
              <a:rPr lang="en" dirty="0"/>
              <a:t> data loading an overhead, BUT binary storage (usually) takes less space on disk than raw text files</a:t>
            </a:r>
          </a:p>
          <a:p>
            <a:pPr marL="457200" lvl="0" indent="-228600" rtl="0">
              <a:spcBef>
                <a:spcPts val="0"/>
              </a:spcBef>
              <a:spcAft>
                <a:spcPts val="0"/>
              </a:spcAft>
            </a:pPr>
            <a:r>
              <a:rPr lang="en" b="1" u="sng" dirty="0"/>
              <a:t>Complex database schemas</a:t>
            </a:r>
            <a:r>
              <a:rPr lang="en" b="1" dirty="0"/>
              <a:t>: </a:t>
            </a:r>
            <a:r>
              <a:rPr lang="en" dirty="0"/>
              <a:t>DBMS can support complex relations with a lot of tables, rows and columns</a:t>
            </a:r>
          </a:p>
          <a:p>
            <a:pPr marL="457200" lvl="0" indent="-228600" rtl="0">
              <a:spcBef>
                <a:spcPts val="0"/>
              </a:spcBef>
              <a:spcAft>
                <a:spcPts val="0"/>
              </a:spcAft>
            </a:pPr>
            <a:r>
              <a:rPr lang="en" b="1" u="sng" dirty="0"/>
              <a:t>Types of data analysis</a:t>
            </a:r>
            <a:r>
              <a:rPr lang="en" b="1" dirty="0"/>
              <a:t>: </a:t>
            </a:r>
            <a:r>
              <a:rPr lang="en" dirty="0"/>
              <a:t>NoDB querying best for exploring subsets of large datasets,  DBMS best for data loaded rarely in an incremental fashion with well-known workloads </a:t>
            </a:r>
          </a:p>
        </p:txBody>
      </p:sp>
      <p:sp>
        <p:nvSpPr>
          <p:cNvPr id="279" name="Shape 27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solidFill>
                  <a:schemeClr val="tx1"/>
                </a:solidFill>
              </a:rPr>
              <a:t>30</a:t>
            </a:fld>
            <a:endParaRPr lang="en" dirty="0">
              <a:solidFill>
                <a:schemeClr val="tx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387900" y="458025"/>
            <a:ext cx="8368200" cy="686100"/>
          </a:xfrm>
          <a:prstGeom prst="rect">
            <a:avLst/>
          </a:prstGeom>
        </p:spPr>
        <p:txBody>
          <a:bodyPr wrap="square" lIns="91425" tIns="91425" rIns="91425" bIns="91425" anchor="b" anchorCtr="0">
            <a:noAutofit/>
          </a:bodyPr>
          <a:lstStyle/>
          <a:p>
            <a:pPr lvl="0" rtl="0">
              <a:spcBef>
                <a:spcPts val="0"/>
              </a:spcBef>
              <a:buNone/>
            </a:pPr>
            <a:r>
              <a:rPr lang="en"/>
              <a:t>NoDB (In Situ Querying) trade-offs (2)</a:t>
            </a:r>
          </a:p>
        </p:txBody>
      </p:sp>
      <p:sp>
        <p:nvSpPr>
          <p:cNvPr id="285" name="Shape 285"/>
          <p:cNvSpPr txBox="1">
            <a:spLocks noGrp="1"/>
          </p:cNvSpPr>
          <p:nvPr>
            <p:ph type="body" idx="1"/>
          </p:nvPr>
        </p:nvSpPr>
        <p:spPr>
          <a:xfrm>
            <a:off x="387900" y="1489824"/>
            <a:ext cx="8368200" cy="3078900"/>
          </a:xfrm>
          <a:prstGeom prst="rect">
            <a:avLst/>
          </a:prstGeom>
        </p:spPr>
        <p:txBody>
          <a:bodyPr wrap="square" lIns="91425" tIns="91425" rIns="91425" bIns="91425" anchor="t" anchorCtr="0">
            <a:noAutofit/>
          </a:bodyPr>
          <a:lstStyle/>
          <a:p>
            <a:pPr marL="457200" lvl="0" indent="-228600" rtl="0">
              <a:spcBef>
                <a:spcPts val="0"/>
              </a:spcBef>
            </a:pPr>
            <a:r>
              <a:rPr lang="en" b="1" u="sng" dirty="0"/>
              <a:t>Integration with external tools</a:t>
            </a:r>
            <a:r>
              <a:rPr lang="en" b="1" dirty="0"/>
              <a:t>: </a:t>
            </a:r>
            <a:r>
              <a:rPr lang="en" dirty="0"/>
              <a:t>ODBC, stored procedures and user-defined functions in DBMS </a:t>
            </a:r>
            <a:r>
              <a:rPr lang="en" b="1" dirty="0"/>
              <a:t>BUT</a:t>
            </a:r>
            <a:r>
              <a:rPr lang="en" dirty="0"/>
              <a:t> NoDB files can be used by legacy code parallel to NoDB query engine</a:t>
            </a:r>
          </a:p>
          <a:p>
            <a:pPr marL="457200" lvl="0" indent="-228600" rtl="0">
              <a:spcBef>
                <a:spcPts val="0"/>
              </a:spcBef>
            </a:pPr>
            <a:r>
              <a:rPr lang="en" b="1" u="sng" dirty="0"/>
              <a:t>Database independence</a:t>
            </a:r>
            <a:r>
              <a:rPr lang="en" b="1" dirty="0"/>
              <a:t>: </a:t>
            </a:r>
            <a:r>
              <a:rPr lang="en" dirty="0"/>
              <a:t>using raw data files means data ownership stays  with user not DBMS developer who uses proprietary data pages formats</a:t>
            </a:r>
          </a:p>
        </p:txBody>
      </p:sp>
      <p:sp>
        <p:nvSpPr>
          <p:cNvPr id="286" name="Shape 286"/>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solidFill>
                  <a:schemeClr val="tx1"/>
                </a:solidFill>
              </a:rPr>
              <a:t>31</a:t>
            </a:fld>
            <a:endParaRPr lang="en" dirty="0">
              <a:solidFill>
                <a:schemeClr val="tx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Shape 291"/>
          <p:cNvSpPr txBox="1">
            <a:spLocks noGrp="1"/>
          </p:cNvSpPr>
          <p:nvPr>
            <p:ph type="title"/>
          </p:nvPr>
        </p:nvSpPr>
        <p:spPr>
          <a:xfrm>
            <a:off x="387900" y="458025"/>
            <a:ext cx="8368200" cy="686100"/>
          </a:xfrm>
          <a:prstGeom prst="rect">
            <a:avLst/>
          </a:prstGeom>
        </p:spPr>
        <p:txBody>
          <a:bodyPr wrap="square" lIns="91425" tIns="91425" rIns="91425" bIns="91425" anchor="b" anchorCtr="0">
            <a:noAutofit/>
          </a:bodyPr>
          <a:lstStyle/>
          <a:p>
            <a:pPr lvl="0" rtl="0">
              <a:spcBef>
                <a:spcPts val="0"/>
              </a:spcBef>
              <a:buNone/>
            </a:pPr>
            <a:r>
              <a:rPr lang="en"/>
              <a:t>NoDB Opportunities</a:t>
            </a:r>
          </a:p>
        </p:txBody>
      </p:sp>
      <p:sp>
        <p:nvSpPr>
          <p:cNvPr id="292" name="Shape 292"/>
          <p:cNvSpPr txBox="1">
            <a:spLocks noGrp="1"/>
          </p:cNvSpPr>
          <p:nvPr>
            <p:ph type="body" idx="1"/>
          </p:nvPr>
        </p:nvSpPr>
        <p:spPr>
          <a:xfrm>
            <a:off x="387900" y="1489824"/>
            <a:ext cx="8368200" cy="3078900"/>
          </a:xfrm>
          <a:prstGeom prst="rect">
            <a:avLst/>
          </a:prstGeom>
        </p:spPr>
        <p:txBody>
          <a:bodyPr wrap="square" lIns="91425" tIns="91425" rIns="91425" bIns="91425" anchor="t" anchorCtr="0">
            <a:noAutofit/>
          </a:bodyPr>
          <a:lstStyle/>
          <a:p>
            <a:pPr marL="457200" lvl="0" indent="-228600" rtl="0">
              <a:spcBef>
                <a:spcPts val="0"/>
              </a:spcBef>
              <a:spcAft>
                <a:spcPts val="0"/>
              </a:spcAft>
            </a:pPr>
            <a:r>
              <a:rPr lang="en" b="1" u="sng" dirty="0"/>
              <a:t>Flexible storage</a:t>
            </a:r>
            <a:r>
              <a:rPr lang="en" b="1" dirty="0"/>
              <a:t>: </a:t>
            </a:r>
            <a:r>
              <a:rPr lang="en" dirty="0"/>
              <a:t>no need to worry on how data is physically organized during data loading, easier to adapt to workload later</a:t>
            </a:r>
          </a:p>
          <a:p>
            <a:pPr marL="457200" lvl="0" indent="-228600" rtl="0">
              <a:spcBef>
                <a:spcPts val="0"/>
              </a:spcBef>
              <a:spcAft>
                <a:spcPts val="0"/>
              </a:spcAft>
            </a:pPr>
            <a:r>
              <a:rPr lang="en" b="1" u="sng" dirty="0"/>
              <a:t>Adaptive indexing</a:t>
            </a:r>
            <a:r>
              <a:rPr lang="en" b="1" dirty="0"/>
              <a:t>: </a:t>
            </a:r>
            <a:r>
              <a:rPr lang="en" dirty="0"/>
              <a:t>building and refining indexes without DBA or knowing the workload</a:t>
            </a:r>
          </a:p>
          <a:p>
            <a:pPr marL="457200" lvl="0" indent="-228600" rtl="0">
              <a:spcBef>
                <a:spcPts val="0"/>
              </a:spcBef>
              <a:spcAft>
                <a:spcPts val="0"/>
              </a:spcAft>
            </a:pPr>
            <a:r>
              <a:rPr lang="en" b="1" u="sng" dirty="0"/>
              <a:t>Auto-tuning tools</a:t>
            </a:r>
            <a:r>
              <a:rPr lang="en" b="1" dirty="0"/>
              <a:t>: </a:t>
            </a:r>
            <a:r>
              <a:rPr lang="en" dirty="0"/>
              <a:t>exploiting idle time or workload knowledge to load and index data</a:t>
            </a:r>
          </a:p>
          <a:p>
            <a:pPr marL="457200" lvl="0" indent="-228600" rtl="0">
              <a:spcBef>
                <a:spcPts val="0"/>
              </a:spcBef>
              <a:spcAft>
                <a:spcPts val="0"/>
              </a:spcAft>
            </a:pPr>
            <a:r>
              <a:rPr lang="en" b="1" u="sng" dirty="0"/>
              <a:t>Information integration</a:t>
            </a:r>
            <a:r>
              <a:rPr lang="en" b="1" dirty="0"/>
              <a:t>: </a:t>
            </a:r>
            <a:r>
              <a:rPr lang="en" dirty="0"/>
              <a:t>easy to develop</a:t>
            </a:r>
            <a:r>
              <a:rPr lang="en" b="1" dirty="0"/>
              <a:t> </a:t>
            </a:r>
            <a:r>
              <a:rPr lang="en" dirty="0"/>
              <a:t>plugins to handle different raw data file formats</a:t>
            </a:r>
          </a:p>
          <a:p>
            <a:pPr marL="457200" lvl="0" indent="-228600" rtl="0">
              <a:spcBef>
                <a:spcPts val="0"/>
              </a:spcBef>
              <a:spcAft>
                <a:spcPts val="0"/>
              </a:spcAft>
            </a:pPr>
            <a:r>
              <a:rPr lang="en" b="1" u="sng" dirty="0"/>
              <a:t>File system interface</a:t>
            </a:r>
            <a:r>
              <a:rPr lang="en" b="1" dirty="0"/>
              <a:t>: </a:t>
            </a:r>
            <a:r>
              <a:rPr lang="en" dirty="0"/>
              <a:t>NoDB</a:t>
            </a:r>
            <a:r>
              <a:rPr lang="en" b="1" dirty="0"/>
              <a:t> </a:t>
            </a:r>
            <a:r>
              <a:rPr lang="en" dirty="0"/>
              <a:t>data is stored in file systems (NTFS, ext4) </a:t>
            </a:r>
          </a:p>
          <a:p>
            <a:pPr marL="914400" lvl="1" indent="-228600" rtl="0">
              <a:spcBef>
                <a:spcPts val="0"/>
              </a:spcBef>
              <a:spcAft>
                <a:spcPts val="0"/>
              </a:spcAft>
            </a:pPr>
            <a:r>
              <a:rPr lang="en" dirty="0"/>
              <a:t>can intercept file system calls and create auxiliary data structures to speed-up future queries</a:t>
            </a:r>
          </a:p>
        </p:txBody>
      </p:sp>
      <p:sp>
        <p:nvSpPr>
          <p:cNvPr id="293" name="Shape 29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solidFill>
                  <a:schemeClr val="tx1"/>
                </a:solidFill>
              </a:rPr>
              <a:t>32</a:t>
            </a:fld>
            <a:endParaRPr lang="en" dirty="0">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xfrm>
            <a:off x="387900" y="458025"/>
            <a:ext cx="8368200" cy="686100"/>
          </a:xfrm>
          <a:prstGeom prst="rect">
            <a:avLst/>
          </a:prstGeom>
        </p:spPr>
        <p:txBody>
          <a:bodyPr wrap="square" lIns="91425" tIns="91425" rIns="91425" bIns="91425" anchor="b" anchorCtr="0">
            <a:noAutofit/>
          </a:bodyPr>
          <a:lstStyle/>
          <a:p>
            <a:pPr lvl="0" rtl="0">
              <a:spcBef>
                <a:spcPts val="0"/>
              </a:spcBef>
              <a:buNone/>
            </a:pPr>
            <a:r>
              <a:rPr lang="en"/>
              <a:t>Conclusions</a:t>
            </a:r>
          </a:p>
        </p:txBody>
      </p:sp>
      <p:sp>
        <p:nvSpPr>
          <p:cNvPr id="299" name="Shape 299"/>
          <p:cNvSpPr txBox="1">
            <a:spLocks noGrp="1"/>
          </p:cNvSpPr>
          <p:nvPr>
            <p:ph type="body" idx="1"/>
          </p:nvPr>
        </p:nvSpPr>
        <p:spPr>
          <a:xfrm>
            <a:off x="387900" y="1489824"/>
            <a:ext cx="8368200" cy="3078900"/>
          </a:xfrm>
          <a:prstGeom prst="rect">
            <a:avLst/>
          </a:prstGeom>
        </p:spPr>
        <p:txBody>
          <a:bodyPr wrap="square" lIns="91425" tIns="91425" rIns="91425" bIns="91425" anchor="t" anchorCtr="0">
            <a:noAutofit/>
          </a:bodyPr>
          <a:lstStyle/>
          <a:p>
            <a:pPr marL="457200" lvl="0" indent="-228600" rtl="0">
              <a:spcBef>
                <a:spcPts val="0"/>
              </a:spcBef>
              <a:spcAft>
                <a:spcPts val="0"/>
              </a:spcAft>
            </a:pPr>
            <a:r>
              <a:rPr lang="en" dirty="0"/>
              <a:t>For state-of-the-art database systems, the incoming data flood is a problem</a:t>
            </a:r>
          </a:p>
          <a:p>
            <a:pPr marL="457200" lvl="0" indent="-228600" rtl="0">
              <a:spcBef>
                <a:spcPts val="0"/>
              </a:spcBef>
              <a:spcAft>
                <a:spcPts val="0"/>
              </a:spcAft>
            </a:pPr>
            <a:r>
              <a:rPr lang="en" dirty="0"/>
              <a:t>Drastic changes to existing query processing technology eliminates data loading overhead/bottleneck</a:t>
            </a:r>
          </a:p>
          <a:p>
            <a:pPr marL="457200" lvl="0" indent="-228600" rtl="0">
              <a:spcBef>
                <a:spcPts val="0"/>
              </a:spcBef>
              <a:spcAft>
                <a:spcPts val="0"/>
              </a:spcAft>
            </a:pPr>
            <a:r>
              <a:rPr lang="en" dirty="0"/>
              <a:t>NoDB prototype system, PostgresRaw, demonstrates competitive performance with DBMS</a:t>
            </a:r>
          </a:p>
          <a:p>
            <a:pPr marL="914400" lvl="1" indent="-228600" rtl="0">
              <a:spcBef>
                <a:spcPts val="0"/>
              </a:spcBef>
              <a:spcAft>
                <a:spcPts val="0"/>
              </a:spcAft>
            </a:pPr>
            <a:r>
              <a:rPr lang="en" dirty="0"/>
              <a:t>Does not require any previous assumptions about data to load or how to load it before querying</a:t>
            </a:r>
          </a:p>
          <a:p>
            <a:pPr marL="914400" lvl="1" indent="-228600" rtl="0">
              <a:spcBef>
                <a:spcPts val="0"/>
              </a:spcBef>
              <a:spcAft>
                <a:spcPts val="0"/>
              </a:spcAft>
            </a:pPr>
            <a:r>
              <a:rPr lang="en" dirty="0"/>
              <a:t>Allows users to explore new data quickly</a:t>
            </a:r>
          </a:p>
          <a:p>
            <a:pPr marL="457200" lvl="0" indent="-228600" rtl="0">
              <a:spcBef>
                <a:spcPts val="0"/>
              </a:spcBef>
              <a:spcAft>
                <a:spcPts val="0"/>
              </a:spcAft>
            </a:pPr>
            <a:r>
              <a:rPr lang="en" dirty="0"/>
              <a:t>Challenges exist but more research is underway</a:t>
            </a:r>
          </a:p>
        </p:txBody>
      </p:sp>
      <p:sp>
        <p:nvSpPr>
          <p:cNvPr id="300" name="Shape 30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solidFill>
                  <a:schemeClr val="tx1"/>
                </a:solidFill>
              </a:rPr>
              <a:t>33</a:t>
            </a:fld>
            <a:endParaRPr lang="en" dirty="0">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Shape 305"/>
          <p:cNvSpPr txBox="1">
            <a:spLocks noGrp="1"/>
          </p:cNvSpPr>
          <p:nvPr>
            <p:ph type="body" idx="1"/>
          </p:nvPr>
        </p:nvSpPr>
        <p:spPr>
          <a:xfrm>
            <a:off x="387900" y="513075"/>
            <a:ext cx="8368200" cy="4055700"/>
          </a:xfrm>
          <a:prstGeom prst="rect">
            <a:avLst/>
          </a:prstGeom>
        </p:spPr>
        <p:txBody>
          <a:bodyPr wrap="square" lIns="91425" tIns="91425" rIns="91425" bIns="91425" anchor="ctr" anchorCtr="0">
            <a:noAutofit/>
          </a:bodyPr>
          <a:lstStyle/>
          <a:p>
            <a:pPr lvl="0" algn="ctr" rtl="0">
              <a:spcBef>
                <a:spcPts val="0"/>
              </a:spcBef>
              <a:buNone/>
            </a:pPr>
            <a:r>
              <a:rPr lang="en" sz="6000" b="1" dirty="0"/>
              <a:t>Thank you</a:t>
            </a:r>
          </a:p>
          <a:p>
            <a:pPr lvl="0" algn="ctr" rtl="0">
              <a:spcBef>
                <a:spcPts val="0"/>
              </a:spcBef>
              <a:buNone/>
            </a:pPr>
            <a:r>
              <a:rPr lang="en" sz="6000" b="1" dirty="0"/>
              <a:t> for your attention!</a:t>
            </a:r>
          </a:p>
        </p:txBody>
      </p:sp>
      <p:sp>
        <p:nvSpPr>
          <p:cNvPr id="306" name="Shape 306"/>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rtl="0">
              <a:spcBef>
                <a:spcPts val="0"/>
              </a:spcBef>
              <a:buNone/>
            </a:pPr>
            <a:fld id="{00000000-1234-1234-1234-123412341234}" type="slidenum">
              <a:rPr lang="en">
                <a:solidFill>
                  <a:schemeClr val="tx1"/>
                </a:solidFill>
              </a:rPr>
              <a:t>34</a:t>
            </a:fld>
            <a:endParaRPr lang="en"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Shape 83"/>
          <p:cNvSpPr txBox="1">
            <a:spLocks noGrp="1"/>
          </p:cNvSpPr>
          <p:nvPr>
            <p:ph type="title"/>
          </p:nvPr>
        </p:nvSpPr>
        <p:spPr>
          <a:xfrm>
            <a:off x="387900" y="458025"/>
            <a:ext cx="8368200" cy="686100"/>
          </a:xfrm>
          <a:prstGeom prst="rect">
            <a:avLst/>
          </a:prstGeom>
        </p:spPr>
        <p:txBody>
          <a:bodyPr wrap="square" lIns="91425" tIns="91425" rIns="91425" bIns="91425" anchor="b" anchorCtr="0">
            <a:noAutofit/>
          </a:bodyPr>
          <a:lstStyle/>
          <a:p>
            <a:pPr lvl="0">
              <a:spcBef>
                <a:spcPts val="0"/>
              </a:spcBef>
              <a:buNone/>
            </a:pPr>
            <a:r>
              <a:rPr lang="en"/>
              <a:t>Query over raw data files</a:t>
            </a:r>
          </a:p>
        </p:txBody>
      </p:sp>
      <p:sp>
        <p:nvSpPr>
          <p:cNvPr id="84" name="Shape 84"/>
          <p:cNvSpPr txBox="1">
            <a:spLocks noGrp="1"/>
          </p:cNvSpPr>
          <p:nvPr>
            <p:ph type="body" idx="1"/>
          </p:nvPr>
        </p:nvSpPr>
        <p:spPr>
          <a:xfrm>
            <a:off x="387900" y="1489824"/>
            <a:ext cx="8368200" cy="3078900"/>
          </a:xfrm>
          <a:prstGeom prst="rect">
            <a:avLst/>
          </a:prstGeom>
        </p:spPr>
        <p:txBody>
          <a:bodyPr wrap="square" lIns="91425" tIns="91425" rIns="91425" bIns="91425" anchor="t" anchorCtr="0">
            <a:noAutofit/>
          </a:bodyPr>
          <a:lstStyle/>
          <a:p>
            <a:pPr marL="457200" lvl="0" indent="-228600" rtl="0">
              <a:spcBef>
                <a:spcPts val="0"/>
              </a:spcBef>
              <a:spcAft>
                <a:spcPts val="0"/>
              </a:spcAft>
              <a:buChar char="●"/>
            </a:pPr>
            <a:r>
              <a:rPr lang="en" dirty="0"/>
              <a:t>Two straightforward ways:</a:t>
            </a:r>
          </a:p>
          <a:p>
            <a:pPr marL="228600" lvl="0" rtl="0">
              <a:spcBef>
                <a:spcPts val="0"/>
              </a:spcBef>
              <a:spcAft>
                <a:spcPts val="0"/>
              </a:spcAft>
              <a:buNone/>
            </a:pPr>
            <a:endParaRPr lang="en" dirty="0"/>
          </a:p>
          <a:p>
            <a:pPr marL="457200" lvl="0" indent="-228600" rtl="0">
              <a:spcBef>
                <a:spcPts val="0"/>
              </a:spcBef>
              <a:spcAft>
                <a:spcPts val="0"/>
              </a:spcAft>
              <a:buChar char="●"/>
            </a:pPr>
            <a:r>
              <a:rPr lang="en" dirty="0"/>
              <a:t>Run the loading procedure whenever a query arrives</a:t>
            </a:r>
          </a:p>
          <a:p>
            <a:pPr marL="914400" lvl="1" indent="-228600" rtl="0">
              <a:spcBef>
                <a:spcPts val="0"/>
              </a:spcBef>
              <a:spcAft>
                <a:spcPts val="0"/>
              </a:spcAft>
              <a:buChar char="○"/>
            </a:pPr>
            <a:r>
              <a:rPr lang="en" dirty="0"/>
              <a:t>When a query referring to table R arrives, only then load table R, and immediately evaluate the query over the loaded data</a:t>
            </a:r>
          </a:p>
          <a:p>
            <a:pPr marL="914400" lvl="1" indent="-228600" rtl="0">
              <a:spcBef>
                <a:spcPts val="0"/>
              </a:spcBef>
              <a:spcAft>
                <a:spcPts val="0"/>
              </a:spcAft>
              <a:buChar char="○"/>
            </a:pPr>
            <a:r>
              <a:rPr lang="en" dirty="0"/>
              <a:t>The above approaches penalize the first query since creating the complete table before evaluating the query implies that the same data needs to be accessed twice</a:t>
            </a:r>
          </a:p>
          <a:p>
            <a:pPr marL="1371600" lvl="2" indent="-228600" rtl="0">
              <a:spcBef>
                <a:spcPts val="0"/>
              </a:spcBef>
              <a:spcAft>
                <a:spcPts val="0"/>
              </a:spcAft>
              <a:buChar char="■"/>
            </a:pPr>
            <a:r>
              <a:rPr lang="en" dirty="0"/>
              <a:t>Once for loading</a:t>
            </a:r>
          </a:p>
          <a:p>
            <a:pPr marL="1371600" lvl="2" indent="-228600">
              <a:spcBef>
                <a:spcPts val="0"/>
              </a:spcBef>
              <a:spcAft>
                <a:spcPts val="0"/>
              </a:spcAft>
              <a:buChar char="■"/>
            </a:pPr>
            <a:r>
              <a:rPr lang="en" dirty="0"/>
              <a:t>Once for query evaluation</a:t>
            </a:r>
          </a:p>
        </p:txBody>
      </p:sp>
      <p:sp>
        <p:nvSpPr>
          <p:cNvPr id="85" name="Shape 8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tx1"/>
                </a:solidFill>
              </a:rPr>
              <a:t>4</a:t>
            </a:fld>
            <a:endParaRPr lang="en"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387900" y="458025"/>
            <a:ext cx="8368200" cy="686100"/>
          </a:xfrm>
          <a:prstGeom prst="rect">
            <a:avLst/>
          </a:prstGeom>
        </p:spPr>
        <p:txBody>
          <a:bodyPr wrap="square" lIns="91425" tIns="91425" rIns="91425" bIns="91425" anchor="b" anchorCtr="0">
            <a:noAutofit/>
          </a:bodyPr>
          <a:lstStyle/>
          <a:p>
            <a:pPr lvl="0">
              <a:spcBef>
                <a:spcPts val="0"/>
              </a:spcBef>
              <a:buNone/>
            </a:pPr>
            <a:r>
              <a:rPr lang="en"/>
              <a:t>Query over raw data files</a:t>
            </a:r>
          </a:p>
        </p:txBody>
      </p:sp>
      <p:sp>
        <p:nvSpPr>
          <p:cNvPr id="91" name="Shape 91"/>
          <p:cNvSpPr txBox="1">
            <a:spLocks noGrp="1"/>
          </p:cNvSpPr>
          <p:nvPr>
            <p:ph type="body" idx="1"/>
          </p:nvPr>
        </p:nvSpPr>
        <p:spPr>
          <a:xfrm>
            <a:off x="387900" y="1489824"/>
            <a:ext cx="8368200" cy="3078900"/>
          </a:xfrm>
          <a:prstGeom prst="rect">
            <a:avLst/>
          </a:prstGeom>
        </p:spPr>
        <p:txBody>
          <a:bodyPr wrap="square" lIns="91425" tIns="91425" rIns="91425" bIns="91425" anchor="t" anchorCtr="0">
            <a:noAutofit/>
          </a:bodyPr>
          <a:lstStyle/>
          <a:p>
            <a:pPr marL="457200" lvl="0" indent="-317500" rtl="0">
              <a:spcBef>
                <a:spcPts val="0"/>
              </a:spcBef>
              <a:spcAft>
                <a:spcPts val="0"/>
              </a:spcAft>
              <a:buSzPct val="100000"/>
              <a:buChar char="●"/>
            </a:pPr>
            <a:r>
              <a:rPr lang="en" sz="1400" dirty="0"/>
              <a:t>Tightly integrate the raw file accesses with the query execution</a:t>
            </a:r>
          </a:p>
          <a:p>
            <a:pPr marL="914400" lvl="1" indent="-228600" rtl="0">
              <a:spcBef>
                <a:spcPts val="0"/>
              </a:spcBef>
              <a:spcAft>
                <a:spcPts val="0"/>
              </a:spcAft>
              <a:buChar char="○"/>
            </a:pPr>
            <a:r>
              <a:rPr lang="en" dirty="0"/>
              <a:t>It can be accomplished by enriching the leaf operators of the query plans with the ability to access raw data files</a:t>
            </a:r>
          </a:p>
          <a:p>
            <a:pPr marL="914400" lvl="1" indent="-228600" rtl="0">
              <a:spcBef>
                <a:spcPts val="0"/>
              </a:spcBef>
              <a:spcAft>
                <a:spcPts val="0"/>
              </a:spcAft>
              <a:buChar char="○"/>
            </a:pPr>
            <a:r>
              <a:rPr lang="en" dirty="0"/>
              <a:t>The scan operator tokenizes and parses a raw file on-the-fly, which allows it to create and pass tuples to the remaining query plan</a:t>
            </a:r>
          </a:p>
          <a:p>
            <a:pPr marL="914400" lvl="1" indent="-228600" rtl="0">
              <a:spcBef>
                <a:spcPts val="0"/>
              </a:spcBef>
              <a:spcAft>
                <a:spcPts val="0"/>
              </a:spcAft>
              <a:buChar char="○"/>
            </a:pPr>
            <a:r>
              <a:rPr lang="en" dirty="0"/>
              <a:t>Data parsing and processing occur in a pipeline</a:t>
            </a:r>
          </a:p>
          <a:p>
            <a:pPr marL="914400" lvl="1" indent="-228600" rtl="0">
              <a:spcBef>
                <a:spcPts val="0"/>
              </a:spcBef>
              <a:spcAft>
                <a:spcPts val="0"/>
              </a:spcAft>
              <a:buChar char="○"/>
            </a:pPr>
            <a:endParaRPr lang="en" dirty="0"/>
          </a:p>
          <a:p>
            <a:pPr marL="457200" lvl="0" indent="-317500" rtl="0">
              <a:spcBef>
                <a:spcPts val="0"/>
              </a:spcBef>
              <a:spcAft>
                <a:spcPts val="0"/>
              </a:spcAft>
              <a:buSzPct val="100000"/>
              <a:buChar char="●"/>
            </a:pPr>
            <a:r>
              <a:rPr lang="en" sz="1400" dirty="0"/>
              <a:t>Limitations</a:t>
            </a:r>
          </a:p>
          <a:p>
            <a:pPr marL="914400" lvl="1" indent="-228600">
              <a:spcAft>
                <a:spcPts val="0"/>
              </a:spcAft>
            </a:pPr>
            <a:r>
              <a:rPr lang="en" dirty="0"/>
              <a:t>Not viable for extensive and repeated query processing</a:t>
            </a:r>
          </a:p>
          <a:p>
            <a:pPr marL="914400" lvl="1" indent="-228600">
              <a:spcAft>
                <a:spcPts val="0"/>
              </a:spcAft>
            </a:pPr>
            <a:r>
              <a:rPr lang="en" dirty="0"/>
              <a:t>E.g: If data is not kept in persistent tables, then every future query needs to perform loading from scratc</a:t>
            </a:r>
            <a:r>
              <a:rPr lang="en-US" dirty="0"/>
              <a:t>h</a:t>
            </a:r>
          </a:p>
          <a:p>
            <a:pPr marL="914400" lvl="1" indent="-228600">
              <a:spcAft>
                <a:spcPts val="0"/>
              </a:spcAft>
            </a:pPr>
            <a:r>
              <a:rPr lang="en" dirty="0"/>
              <a:t>Materializing loaded data into persistent tables, forces a single query to adapt all loading costs</a:t>
            </a:r>
          </a:p>
        </p:txBody>
      </p:sp>
      <p:sp>
        <p:nvSpPr>
          <p:cNvPr id="92" name="Shape 9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tx1"/>
                </a:solidFill>
              </a:rPr>
              <a:t>5</a:t>
            </a:fld>
            <a:endParaRPr lang="en"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87900" y="458025"/>
            <a:ext cx="8368200" cy="686100"/>
          </a:xfrm>
          <a:prstGeom prst="rect">
            <a:avLst/>
          </a:prstGeom>
        </p:spPr>
        <p:txBody>
          <a:bodyPr wrap="square" lIns="91425" tIns="91425" rIns="91425" bIns="91425" anchor="b" anchorCtr="0">
            <a:noAutofit/>
          </a:bodyPr>
          <a:lstStyle/>
          <a:p>
            <a:pPr lvl="0">
              <a:spcBef>
                <a:spcPts val="0"/>
              </a:spcBef>
              <a:buNone/>
            </a:pPr>
            <a:r>
              <a:rPr lang="en"/>
              <a:t>NoDB Philosophy</a:t>
            </a:r>
          </a:p>
        </p:txBody>
      </p:sp>
      <p:sp>
        <p:nvSpPr>
          <p:cNvPr id="105" name="Shape 105"/>
          <p:cNvSpPr txBox="1">
            <a:spLocks noGrp="1"/>
          </p:cNvSpPr>
          <p:nvPr>
            <p:ph type="body" idx="1"/>
          </p:nvPr>
        </p:nvSpPr>
        <p:spPr>
          <a:xfrm>
            <a:off x="387900" y="1489824"/>
            <a:ext cx="8368200" cy="3078900"/>
          </a:xfrm>
          <a:prstGeom prst="rect">
            <a:avLst/>
          </a:prstGeom>
        </p:spPr>
        <p:txBody>
          <a:bodyPr wrap="square" lIns="91425" tIns="91425" rIns="91425" bIns="91425" anchor="t" anchorCtr="0">
            <a:noAutofit/>
          </a:bodyPr>
          <a:lstStyle/>
          <a:p>
            <a:pPr marL="457200" lvl="0" indent="-317500" rtl="0">
              <a:spcBef>
                <a:spcPts val="0"/>
              </a:spcBef>
              <a:spcAft>
                <a:spcPts val="0"/>
              </a:spcAft>
              <a:buSzPct val="100000"/>
              <a:buChar char="●"/>
            </a:pPr>
            <a:r>
              <a:rPr lang="en" sz="1400" dirty="0"/>
              <a:t>Minimize loading costs, while achieving or improving the query processing performance of a traditional DBMS</a:t>
            </a:r>
          </a:p>
          <a:p>
            <a:pPr marL="457200" lvl="0" indent="-317500" rtl="0">
              <a:spcBef>
                <a:spcPts val="0"/>
              </a:spcBef>
              <a:spcAft>
                <a:spcPts val="0"/>
              </a:spcAft>
              <a:buSzPct val="100000"/>
              <a:buChar char="●"/>
            </a:pPr>
            <a:r>
              <a:rPr lang="en" sz="1400" dirty="0"/>
              <a:t>Individual queries may take longer to respond, </a:t>
            </a:r>
            <a:br>
              <a:rPr lang="en" sz="1400" dirty="0"/>
            </a:br>
            <a:r>
              <a:rPr lang="en" sz="1400" dirty="0"/>
              <a:t>than in traditional system, BUT</a:t>
            </a:r>
          </a:p>
          <a:p>
            <a:pPr marL="457200" lvl="0" indent="-317500" rtl="0">
              <a:spcBef>
                <a:spcPts val="0"/>
              </a:spcBef>
              <a:spcAft>
                <a:spcPts val="0"/>
              </a:spcAft>
              <a:buSzPct val="100000"/>
              <a:buChar char="●"/>
            </a:pPr>
            <a:r>
              <a:rPr lang="en" sz="1400" dirty="0"/>
              <a:t>Data-to-query time is reduced because there is</a:t>
            </a:r>
            <a:br>
              <a:rPr lang="en" sz="1400" dirty="0"/>
            </a:br>
            <a:r>
              <a:rPr lang="en" sz="1400" dirty="0"/>
              <a:t>no need to load and prepare data in advance </a:t>
            </a:r>
            <a:br>
              <a:rPr lang="en" sz="1400" dirty="0"/>
            </a:br>
            <a:r>
              <a:rPr lang="en" sz="1400" dirty="0"/>
              <a:t>or  to tune the system when different queries</a:t>
            </a:r>
            <a:br>
              <a:rPr lang="en" sz="1400" dirty="0"/>
            </a:br>
            <a:r>
              <a:rPr lang="en" sz="1400" dirty="0"/>
              <a:t>arrive</a:t>
            </a:r>
          </a:p>
          <a:p>
            <a:pPr lvl="0" rtl="0">
              <a:spcBef>
                <a:spcPts val="0"/>
              </a:spcBef>
              <a:spcAft>
                <a:spcPts val="0"/>
              </a:spcAft>
              <a:buNone/>
            </a:pPr>
            <a:r>
              <a:rPr lang="en" sz="1400" dirty="0"/>
              <a:t>	PERFORMANCE IMPROVES GRADUALLY</a:t>
            </a:r>
            <a:br>
              <a:rPr lang="en" sz="1400" dirty="0"/>
            </a:br>
            <a:r>
              <a:rPr lang="en" sz="1400" dirty="0"/>
              <a:t>	AS A FUNCTION OF THE NUMBER OF </a:t>
            </a:r>
            <a:br>
              <a:rPr lang="en" sz="1400" dirty="0"/>
            </a:br>
            <a:r>
              <a:rPr lang="en" sz="1400" dirty="0"/>
              <a:t>	QUERIES PROCESSED</a:t>
            </a:r>
          </a:p>
        </p:txBody>
      </p:sp>
      <p:pic>
        <p:nvPicPr>
          <p:cNvPr id="106" name="Shape 106"/>
          <p:cNvPicPr preferRelativeResize="0"/>
          <p:nvPr/>
        </p:nvPicPr>
        <p:blipFill>
          <a:blip r:embed="rId3">
            <a:alphaModFix/>
          </a:blip>
          <a:stretch>
            <a:fillRect/>
          </a:stretch>
        </p:blipFill>
        <p:spPr>
          <a:xfrm>
            <a:off x="4716100" y="2048550"/>
            <a:ext cx="4040000" cy="2520175"/>
          </a:xfrm>
          <a:prstGeom prst="rect">
            <a:avLst/>
          </a:prstGeom>
          <a:noFill/>
          <a:ln>
            <a:noFill/>
          </a:ln>
        </p:spPr>
      </p:pic>
      <p:sp>
        <p:nvSpPr>
          <p:cNvPr id="107" name="Shape 107"/>
          <p:cNvSpPr/>
          <p:nvPr/>
        </p:nvSpPr>
        <p:spPr>
          <a:xfrm>
            <a:off x="387900" y="3654975"/>
            <a:ext cx="924000" cy="913800"/>
          </a:xfrm>
          <a:prstGeom prst="rightArrow">
            <a:avLst>
              <a:gd name="adj1" fmla="val 50000"/>
              <a:gd name="adj2" fmla="val 50000"/>
            </a:avLst>
          </a:prstGeom>
          <a:solidFill>
            <a:schemeClr val="lt2"/>
          </a:solidFill>
          <a:ln w="9525" cap="flat" cmpd="sng">
            <a:solidFill>
              <a:schemeClr val="dk2"/>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108" name="Shape 108"/>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tx1"/>
                </a:solidFill>
              </a:rPr>
              <a:t>6</a:t>
            </a:fld>
            <a:endParaRPr lang="en"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title"/>
          </p:nvPr>
        </p:nvSpPr>
        <p:spPr>
          <a:xfrm>
            <a:off x="387900" y="458025"/>
            <a:ext cx="8368200" cy="686100"/>
          </a:xfrm>
          <a:prstGeom prst="rect">
            <a:avLst/>
          </a:prstGeom>
        </p:spPr>
        <p:txBody>
          <a:bodyPr wrap="square" lIns="91425" tIns="91425" rIns="91425" bIns="91425" anchor="b" anchorCtr="0">
            <a:noAutofit/>
          </a:bodyPr>
          <a:lstStyle/>
          <a:p>
            <a:pPr lvl="0">
              <a:spcBef>
                <a:spcPts val="0"/>
              </a:spcBef>
              <a:buNone/>
            </a:pPr>
            <a:r>
              <a:rPr lang="en"/>
              <a:t>Challenges</a:t>
            </a:r>
          </a:p>
        </p:txBody>
      </p:sp>
      <p:sp>
        <p:nvSpPr>
          <p:cNvPr id="114" name="Shape 114"/>
          <p:cNvSpPr txBox="1">
            <a:spLocks noGrp="1"/>
          </p:cNvSpPr>
          <p:nvPr>
            <p:ph type="body" idx="1"/>
          </p:nvPr>
        </p:nvSpPr>
        <p:spPr>
          <a:xfrm>
            <a:off x="387900" y="1489824"/>
            <a:ext cx="8368200" cy="3078900"/>
          </a:xfrm>
          <a:prstGeom prst="rect">
            <a:avLst/>
          </a:prstGeom>
        </p:spPr>
        <p:txBody>
          <a:bodyPr wrap="square" lIns="91425" tIns="91425" rIns="91425" bIns="91425" anchor="t" anchorCtr="0">
            <a:noAutofit/>
          </a:bodyPr>
          <a:lstStyle/>
          <a:p>
            <a:pPr marL="457200" lvl="0" indent="-317500" rtl="0">
              <a:spcBef>
                <a:spcPts val="0"/>
              </a:spcBef>
              <a:spcAft>
                <a:spcPts val="0"/>
              </a:spcAft>
              <a:buSzPct val="100000"/>
              <a:buChar char="●"/>
            </a:pPr>
            <a:r>
              <a:rPr lang="en" sz="1400" dirty="0"/>
              <a:t>Main Bottleneck of in situ query processing is the access of the raw data</a:t>
            </a:r>
          </a:p>
          <a:p>
            <a:pPr marL="914400" lvl="1" indent="-228600" rtl="0">
              <a:spcBef>
                <a:spcPts val="0"/>
              </a:spcBef>
              <a:spcAft>
                <a:spcPts val="0"/>
              </a:spcAft>
              <a:buChar char="○"/>
            </a:pPr>
            <a:r>
              <a:rPr lang="en" dirty="0"/>
              <a:t>Degrades significantly the query performance</a:t>
            </a:r>
            <a:br>
              <a:rPr lang="en" dirty="0"/>
            </a:br>
            <a:endParaRPr lang="en" dirty="0"/>
          </a:p>
          <a:p>
            <a:pPr marL="914400" lvl="1" indent="-228600" rtl="0">
              <a:spcBef>
                <a:spcPts val="0"/>
              </a:spcBef>
              <a:spcAft>
                <a:spcPts val="0"/>
              </a:spcAft>
              <a:buChar char="○"/>
            </a:pPr>
            <a:endParaRPr lang="en" dirty="0"/>
          </a:p>
          <a:p>
            <a:pPr marL="457200" lvl="0" indent="-317500" rtl="0">
              <a:spcBef>
                <a:spcPts val="0"/>
              </a:spcBef>
              <a:spcAft>
                <a:spcPts val="0"/>
              </a:spcAft>
              <a:buSzPct val="100000"/>
              <a:buChar char="●"/>
            </a:pPr>
            <a:r>
              <a:rPr lang="en" sz="1400" dirty="0"/>
              <a:t>NoDB: Integrating raw data access in an abstract way into the query processing layer</a:t>
            </a:r>
          </a:p>
          <a:p>
            <a:pPr marL="914400" lvl="1" indent="-228600" rtl="0">
              <a:spcBef>
                <a:spcPts val="0"/>
              </a:spcBef>
              <a:spcAft>
                <a:spcPts val="0"/>
              </a:spcAft>
              <a:buChar char="○"/>
            </a:pPr>
            <a:r>
              <a:rPr lang="en" dirty="0"/>
              <a:t>Main challenge: Minimize the cost of accessing raw data. Two ways:</a:t>
            </a:r>
          </a:p>
          <a:p>
            <a:pPr marL="1371600" lvl="2" indent="-228600" rtl="0">
              <a:spcBef>
                <a:spcPts val="0"/>
              </a:spcBef>
              <a:spcAft>
                <a:spcPts val="0"/>
              </a:spcAft>
              <a:buChar char="■"/>
            </a:pPr>
            <a:r>
              <a:rPr lang="en" dirty="0"/>
              <a:t>Design data structures which can help up speed-up the access</a:t>
            </a:r>
          </a:p>
          <a:p>
            <a:pPr marL="1371600" lvl="2" indent="-228600" rtl="0">
              <a:spcBef>
                <a:spcPts val="0"/>
              </a:spcBef>
              <a:spcAft>
                <a:spcPts val="0"/>
              </a:spcAft>
              <a:buChar char="■"/>
            </a:pPr>
            <a:r>
              <a:rPr lang="en" dirty="0"/>
              <a:t>Selectively eliminating the need of raw data access by caching and scheduling raw data accesses</a:t>
            </a:r>
          </a:p>
        </p:txBody>
      </p:sp>
      <p:sp>
        <p:nvSpPr>
          <p:cNvPr id="115" name="Shape 1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tx1"/>
                </a:solidFill>
              </a:rPr>
              <a:t>7</a:t>
            </a:fld>
            <a:endParaRPr lang="en"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387900" y="458025"/>
            <a:ext cx="8368200" cy="686100"/>
          </a:xfrm>
          <a:prstGeom prst="rect">
            <a:avLst/>
          </a:prstGeom>
        </p:spPr>
        <p:txBody>
          <a:bodyPr wrap="square" lIns="91425" tIns="91425" rIns="91425" bIns="91425" anchor="b" anchorCtr="0">
            <a:noAutofit/>
          </a:bodyPr>
          <a:lstStyle/>
          <a:p>
            <a:pPr lvl="0">
              <a:spcBef>
                <a:spcPts val="0"/>
              </a:spcBef>
              <a:buNone/>
            </a:pPr>
            <a:r>
              <a:rPr lang="en"/>
              <a:t>Postgresraw: Building NoDB in Postgresql</a:t>
            </a:r>
          </a:p>
        </p:txBody>
      </p:sp>
      <p:sp>
        <p:nvSpPr>
          <p:cNvPr id="121" name="Shape 121"/>
          <p:cNvSpPr txBox="1">
            <a:spLocks noGrp="1"/>
          </p:cNvSpPr>
          <p:nvPr>
            <p:ph type="body" idx="1"/>
          </p:nvPr>
        </p:nvSpPr>
        <p:spPr>
          <a:xfrm>
            <a:off x="387900" y="1489824"/>
            <a:ext cx="8368200" cy="3078900"/>
          </a:xfrm>
          <a:prstGeom prst="rect">
            <a:avLst/>
          </a:prstGeom>
        </p:spPr>
        <p:txBody>
          <a:bodyPr wrap="square" lIns="91425" tIns="91425" rIns="91425" bIns="91425" anchor="t" anchorCtr="0">
            <a:noAutofit/>
          </a:bodyPr>
          <a:lstStyle/>
          <a:p>
            <a:pPr marL="457200" lvl="0" indent="-311150" rtl="0">
              <a:spcBef>
                <a:spcPts val="0"/>
              </a:spcBef>
              <a:spcAft>
                <a:spcPts val="0"/>
              </a:spcAft>
              <a:buSzPct val="100000"/>
              <a:buChar char="●"/>
            </a:pPr>
            <a:r>
              <a:rPr lang="en" sz="1300" dirty="0"/>
              <a:t>Assuming the the raw data is stored in comma separated values (CSV files) </a:t>
            </a:r>
          </a:p>
          <a:p>
            <a:pPr marL="914400" lvl="1" indent="-311150" rtl="0">
              <a:spcBef>
                <a:spcPts val="0"/>
              </a:spcBef>
              <a:spcAft>
                <a:spcPts val="0"/>
              </a:spcAft>
              <a:buSzPct val="100000"/>
              <a:buChar char="○"/>
            </a:pPr>
            <a:r>
              <a:rPr lang="en" sz="1300" dirty="0"/>
              <a:t>High conversion cost to binary format (challenge for situ states)</a:t>
            </a:r>
            <a:br>
              <a:rPr lang="en" sz="1300" dirty="0"/>
            </a:br>
            <a:endParaRPr lang="en" sz="1300" dirty="0"/>
          </a:p>
          <a:p>
            <a:pPr marL="457200" lvl="0" indent="-311150" rtl="0">
              <a:spcBef>
                <a:spcPts val="0"/>
              </a:spcBef>
              <a:spcAft>
                <a:spcPts val="0"/>
              </a:spcAft>
              <a:buSzPct val="100000"/>
              <a:buChar char="●"/>
            </a:pPr>
            <a:r>
              <a:rPr lang="en" sz="1300" dirty="0"/>
              <a:t>On the fly parsing:</a:t>
            </a:r>
          </a:p>
          <a:p>
            <a:pPr marL="914400" lvl="1" indent="-311150" rtl="0">
              <a:spcBef>
                <a:spcPts val="0"/>
              </a:spcBef>
              <a:spcAft>
                <a:spcPts val="0"/>
              </a:spcAft>
              <a:buSzPct val="100000"/>
              <a:buChar char="○"/>
            </a:pPr>
            <a:r>
              <a:rPr lang="en" sz="1300" dirty="0"/>
              <a:t>When a query submitted to postgresraw reference relational tables that are not yet loaded, postgresraw needs to access the respective raw files</a:t>
            </a:r>
          </a:p>
          <a:p>
            <a:pPr marL="914400" lvl="1" indent="-311150" rtl="0">
              <a:spcBef>
                <a:spcPts val="0"/>
              </a:spcBef>
              <a:spcAft>
                <a:spcPts val="0"/>
              </a:spcAft>
              <a:buSzPct val="100000"/>
              <a:buChar char="○"/>
            </a:pPr>
            <a:r>
              <a:rPr lang="en" sz="1300" dirty="0"/>
              <a:t>It overrides the scan operator with the ability to access raw data files directly</a:t>
            </a:r>
          </a:p>
          <a:p>
            <a:pPr marL="914400" lvl="1" indent="-311150" rtl="0">
              <a:spcBef>
                <a:spcPts val="0"/>
              </a:spcBef>
              <a:spcAft>
                <a:spcPts val="0"/>
              </a:spcAft>
              <a:buSzPct val="100000"/>
              <a:buChar char="○"/>
            </a:pPr>
            <a:r>
              <a:rPr lang="en" sz="1300" dirty="0"/>
              <a:t>Parsing and Tokenizing every time a query need to access raw data</a:t>
            </a:r>
            <a:br>
              <a:rPr lang="en" sz="1300" dirty="0"/>
            </a:br>
            <a:endParaRPr lang="en" sz="1300" dirty="0"/>
          </a:p>
          <a:p>
            <a:pPr marL="457200" lvl="0" indent="-311150" rtl="0">
              <a:spcBef>
                <a:spcPts val="0"/>
              </a:spcBef>
              <a:spcAft>
                <a:spcPts val="0"/>
              </a:spcAft>
              <a:buSzPct val="100000"/>
              <a:buChar char="●"/>
            </a:pPr>
            <a:r>
              <a:rPr lang="en" sz="1300" dirty="0"/>
              <a:t>CSV File: </a:t>
            </a:r>
          </a:p>
          <a:p>
            <a:pPr marL="914400" lvl="1" indent="-311150" rtl="0">
              <a:spcBef>
                <a:spcPts val="0"/>
              </a:spcBef>
              <a:spcAft>
                <a:spcPts val="0"/>
              </a:spcAft>
              <a:buSzPct val="100000"/>
              <a:buChar char="○"/>
            </a:pPr>
            <a:r>
              <a:rPr lang="en" sz="1300" dirty="0"/>
              <a:t>File = Relational Table</a:t>
            </a:r>
          </a:p>
          <a:p>
            <a:pPr marL="914400" lvl="1" indent="-311150" rtl="0">
              <a:spcBef>
                <a:spcPts val="0"/>
              </a:spcBef>
              <a:spcAft>
                <a:spcPts val="0"/>
              </a:spcAft>
              <a:buSzPct val="100000"/>
              <a:buChar char="○"/>
            </a:pPr>
            <a:r>
              <a:rPr lang="en" sz="1300" dirty="0"/>
              <a:t>Row = A Tuple of a Table</a:t>
            </a:r>
          </a:p>
          <a:p>
            <a:pPr marL="914400" lvl="1" indent="-311150" rtl="0">
              <a:spcBef>
                <a:spcPts val="0"/>
              </a:spcBef>
              <a:spcAft>
                <a:spcPts val="0"/>
              </a:spcAft>
              <a:buSzPct val="100000"/>
              <a:buChar char="○"/>
            </a:pPr>
            <a:r>
              <a:rPr lang="en" sz="1300" dirty="0"/>
              <a:t>Entry = Attributed value of a Tuple</a:t>
            </a:r>
          </a:p>
        </p:txBody>
      </p:sp>
      <p:sp>
        <p:nvSpPr>
          <p:cNvPr id="122" name="Shape 12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tx1"/>
                </a:solidFill>
              </a:rPr>
              <a:t>8</a:t>
            </a:fld>
            <a:endParaRPr lang="en"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387900" y="458025"/>
            <a:ext cx="8368200" cy="686100"/>
          </a:xfrm>
          <a:prstGeom prst="rect">
            <a:avLst/>
          </a:prstGeom>
        </p:spPr>
        <p:txBody>
          <a:bodyPr wrap="square" lIns="91425" tIns="91425" rIns="91425" bIns="91425" anchor="b" anchorCtr="0">
            <a:noAutofit/>
          </a:bodyPr>
          <a:lstStyle/>
          <a:p>
            <a:pPr lvl="0">
              <a:spcBef>
                <a:spcPts val="0"/>
              </a:spcBef>
              <a:buNone/>
            </a:pPr>
            <a:r>
              <a:rPr lang="en"/>
              <a:t>Postgresraw: Building NoDB in Postgresql</a:t>
            </a:r>
          </a:p>
        </p:txBody>
      </p:sp>
      <p:sp>
        <p:nvSpPr>
          <p:cNvPr id="128" name="Shape 128"/>
          <p:cNvSpPr txBox="1">
            <a:spLocks noGrp="1"/>
          </p:cNvSpPr>
          <p:nvPr>
            <p:ph type="body" idx="1"/>
          </p:nvPr>
        </p:nvSpPr>
        <p:spPr>
          <a:xfrm>
            <a:off x="387900" y="1489824"/>
            <a:ext cx="8368200" cy="3078900"/>
          </a:xfrm>
          <a:prstGeom prst="rect">
            <a:avLst/>
          </a:prstGeom>
        </p:spPr>
        <p:txBody>
          <a:bodyPr wrap="square" lIns="91425" tIns="91425" rIns="91425" bIns="91425" anchor="t" anchorCtr="0">
            <a:noAutofit/>
          </a:bodyPr>
          <a:lstStyle/>
          <a:p>
            <a:pPr marL="457200" lvl="0" indent="-317500" rtl="0">
              <a:spcBef>
                <a:spcPts val="0"/>
              </a:spcBef>
              <a:spcAft>
                <a:spcPts val="0"/>
              </a:spcAft>
              <a:buSzPct val="100000"/>
              <a:buChar char="●"/>
            </a:pPr>
            <a:r>
              <a:rPr lang="en" sz="1400" dirty="0"/>
              <a:t>During parsing:</a:t>
            </a:r>
          </a:p>
          <a:p>
            <a:pPr marL="914400" lvl="1" indent="-228600" rtl="0">
              <a:spcBef>
                <a:spcPts val="0"/>
              </a:spcBef>
              <a:spcAft>
                <a:spcPts val="0"/>
              </a:spcAft>
              <a:buChar char="○"/>
            </a:pPr>
            <a:r>
              <a:rPr lang="en" dirty="0"/>
              <a:t>Identify each tuple or row in the raw file</a:t>
            </a:r>
          </a:p>
          <a:p>
            <a:pPr marL="914400" lvl="1" indent="-228600" rtl="0">
              <a:spcBef>
                <a:spcPts val="0"/>
              </a:spcBef>
              <a:spcAft>
                <a:spcPts val="0"/>
              </a:spcAft>
              <a:buChar char="○"/>
            </a:pPr>
            <a:r>
              <a:rPr lang="en" dirty="0"/>
              <a:t>Once they are identified, search for a delimiter separating values and transform those characters into proper binary values</a:t>
            </a:r>
          </a:p>
          <a:p>
            <a:pPr marL="457200" lvl="0" indent="-317500" rtl="0">
              <a:spcBef>
                <a:spcPts val="0"/>
              </a:spcBef>
              <a:spcAft>
                <a:spcPts val="0"/>
              </a:spcAft>
              <a:buSzPct val="100000"/>
              <a:buChar char="●"/>
            </a:pPr>
            <a:r>
              <a:rPr lang="en" sz="1400" dirty="0"/>
              <a:t>Selective Tokenizing:</a:t>
            </a:r>
          </a:p>
          <a:p>
            <a:pPr marL="914400" lvl="1" indent="-228600" rtl="0">
              <a:spcBef>
                <a:spcPts val="0"/>
              </a:spcBef>
              <a:spcAft>
                <a:spcPts val="0"/>
              </a:spcAft>
              <a:buChar char="○"/>
            </a:pPr>
            <a:r>
              <a:rPr lang="en" dirty="0"/>
              <a:t>Reduce the tokenizing cost by opportunistically abort tokenizing tuples as soon as the required attributes for a query have been found</a:t>
            </a:r>
          </a:p>
          <a:p>
            <a:pPr marL="914400" lvl="1" indent="-228600" rtl="0">
              <a:spcBef>
                <a:spcPts val="0"/>
              </a:spcBef>
              <a:spcAft>
                <a:spcPts val="0"/>
              </a:spcAft>
              <a:buChar char="○"/>
            </a:pPr>
            <a:r>
              <a:rPr lang="en" dirty="0"/>
              <a:t>CSV is row-row so we can reduce CPU processing costs</a:t>
            </a:r>
          </a:p>
          <a:p>
            <a:pPr marL="457200" lvl="0" indent="-317500" rtl="0">
              <a:spcBef>
                <a:spcPts val="0"/>
              </a:spcBef>
              <a:spcAft>
                <a:spcPts val="0"/>
              </a:spcAft>
              <a:buSzPct val="100000"/>
              <a:buChar char="●"/>
            </a:pPr>
            <a:r>
              <a:rPr lang="en" sz="1400" dirty="0"/>
              <a:t>Selective Parsing:</a:t>
            </a:r>
          </a:p>
          <a:p>
            <a:pPr marL="914400" lvl="1" indent="-228600" rtl="0">
              <a:spcBef>
                <a:spcPts val="0"/>
              </a:spcBef>
              <a:spcAft>
                <a:spcPts val="0"/>
              </a:spcAft>
              <a:buChar char="○"/>
            </a:pPr>
            <a:r>
              <a:rPr lang="en" dirty="0"/>
              <a:t>Reduce raw access cost</a:t>
            </a:r>
          </a:p>
          <a:p>
            <a:pPr marL="914400" lvl="1" indent="-228600">
              <a:spcBef>
                <a:spcPts val="0"/>
              </a:spcBef>
              <a:spcAft>
                <a:spcPts val="0"/>
              </a:spcAft>
              <a:buChar char="○"/>
            </a:pPr>
            <a:r>
              <a:rPr lang="en" dirty="0"/>
              <a:t>Transform to binary format only the values that are required to answer the query</a:t>
            </a:r>
          </a:p>
        </p:txBody>
      </p:sp>
      <p:sp>
        <p:nvSpPr>
          <p:cNvPr id="129" name="Shape 12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tx1"/>
                </a:solidFill>
              </a:rPr>
              <a:t>9</a:t>
            </a:fld>
            <a:endParaRPr lang="en" dirty="0">
              <a:solidFill>
                <a:schemeClr val="tx1"/>
              </a:solidFill>
            </a:endParaRP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2260</Words>
  <Application>Microsoft Office PowerPoint</Application>
  <PresentationFormat>On-screen Show (16:9)</PresentationFormat>
  <Paragraphs>266</Paragraphs>
  <Slides>34</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Roboto Slab</vt:lpstr>
      <vt:lpstr>Roboto</vt:lpstr>
      <vt:lpstr>Marina</vt:lpstr>
      <vt:lpstr>NoDB: Efficient Query Execution on Raw Data Files loannis Alagiannis, Renata Borovica-Gajic, Miguel Branco, Stratos Idreos, and Anastasia Ailamaki</vt:lpstr>
      <vt:lpstr>Introduction</vt:lpstr>
      <vt:lpstr>Introduction - Traditional DBMS</vt:lpstr>
      <vt:lpstr>Query over raw data files</vt:lpstr>
      <vt:lpstr>Query over raw data files</vt:lpstr>
      <vt:lpstr>NoDB Philosophy</vt:lpstr>
      <vt:lpstr>Challenges</vt:lpstr>
      <vt:lpstr>Postgresraw: Building NoDB in Postgresql</vt:lpstr>
      <vt:lpstr>Postgresraw: Building NoDB in Postgresql</vt:lpstr>
      <vt:lpstr>Postgresraw: Building NoDB in Postgresql</vt:lpstr>
      <vt:lpstr>Postgresraw: Building NoDB in Postgresql</vt:lpstr>
      <vt:lpstr>Postgresraw: Building NoDB in Postgresql</vt:lpstr>
      <vt:lpstr>Postgresraw: Building NoDB in Postgresql</vt:lpstr>
      <vt:lpstr>Postgresraw: Building NoDB in Postgresql</vt:lpstr>
      <vt:lpstr>Postgresraw: Building NoDB in Postgresql</vt:lpstr>
      <vt:lpstr>Postgresraw: Building NoDB in Postgresql</vt:lpstr>
      <vt:lpstr>Experimental evaluation: Environment</vt:lpstr>
      <vt:lpstr>Experimental evaluation: Positional map impact</vt:lpstr>
      <vt:lpstr>Experimental evaluation: Positional map scalability</vt:lpstr>
      <vt:lpstr>Experimental evaluation: Positional map scalability</vt:lpstr>
      <vt:lpstr>Experimental evaluation: Positional map + Caching</vt:lpstr>
      <vt:lpstr>Experimental evaluation: Positional map + Caching</vt:lpstr>
      <vt:lpstr>Experimental evaluation: Adapting to workload changes</vt:lpstr>
      <vt:lpstr>Experimental evaluation: Adapting to workload changes</vt:lpstr>
      <vt:lpstr>Experimental evaluation: PostgresRaw vs DBMS</vt:lpstr>
      <vt:lpstr>PostgresRaw vs DBMS: pre-loaded data</vt:lpstr>
      <vt:lpstr>PostgresRaw vs DBMS: “external files” functionality</vt:lpstr>
      <vt:lpstr>Experimental evaluation: on-the-fly statistics</vt:lpstr>
      <vt:lpstr>TPC-H decision support benchmark Query 1</vt:lpstr>
      <vt:lpstr>NoDB (In Situ Querying) trade-offs (1)</vt:lpstr>
      <vt:lpstr>NoDB (In Situ Querying) trade-offs (2)</vt:lpstr>
      <vt:lpstr>NoDB Opportunities</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NoDB: Efficient Query Execution on Raw Data Files loannis Alagiannis, Renata Borovica-Gajic, Miguel Branco, Stratos Idreos, and Anastasia Ailamaki</dc:title>
  <cp:lastModifiedBy>Chris HjStyllis</cp:lastModifiedBy>
  <cp:revision>4</cp:revision>
  <dcterms:modified xsi:type="dcterms:W3CDTF">2017-10-09T18:29:46Z</dcterms:modified>
</cp:coreProperties>
</file>