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7" r:id="rId3"/>
    <p:sldId id="283" r:id="rId4"/>
    <p:sldId id="257" r:id="rId5"/>
    <p:sldId id="270" r:id="rId6"/>
    <p:sldId id="272" r:id="rId7"/>
    <p:sldId id="271" r:id="rId8"/>
    <p:sldId id="259" r:id="rId9"/>
    <p:sldId id="275" r:id="rId10"/>
    <p:sldId id="276" r:id="rId11"/>
    <p:sldId id="278" r:id="rId12"/>
    <p:sldId id="279" r:id="rId13"/>
    <p:sldId id="261" r:id="rId14"/>
    <p:sldId id="273" r:id="rId15"/>
    <p:sldId id="262" r:id="rId16"/>
    <p:sldId id="266" r:id="rId17"/>
    <p:sldId id="282" r:id="rId18"/>
    <p:sldId id="277" r:id="rId19"/>
    <p:sldId id="263" r:id="rId20"/>
    <p:sldId id="264" r:id="rId21"/>
    <p:sldId id="265" r:id="rId22"/>
    <p:sldId id="258" r:id="rId23"/>
    <p:sldId id="281" r:id="rId24"/>
    <p:sldId id="269" r:id="rId25"/>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University of Cyprus</a:t>
            </a:r>
            <a:endParaRPr lang="el-G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0D6EB8-9543-453E-BEF7-85E1339F2307}" type="datetimeFigureOut">
              <a:rPr lang="el-GR" smtClean="0"/>
              <a:pPr/>
              <a:t>10/10/2017</a:t>
            </a:fld>
            <a:endParaRPr lang="el-G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A04C7B-4FA9-4968-9CFA-04F442ADF6A3}" type="slidenum">
              <a:rPr lang="el-GR" smtClean="0"/>
              <a:pPr/>
              <a:t>‹#›</a:t>
            </a:fld>
            <a:endParaRPr lang="el-G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University of Cyprus</a:t>
            </a: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B0213-4BAF-4BEA-9F99-78746FC92D89}" type="datetimeFigureOut">
              <a:rPr lang="el-GR" smtClean="0"/>
              <a:pPr/>
              <a:t>10/10/2017</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3493E-183B-43F9-A6C5-D2D2AC232D3D}" type="slidenum">
              <a:rPr lang="el-GR" smtClean="0"/>
              <a:pPr/>
              <a:t>‹#›</a:t>
            </a:fld>
            <a:endParaRPr lang="el-GR"/>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l-GR"/>
          </a:p>
        </p:txBody>
      </p:sp>
      <p:sp>
        <p:nvSpPr>
          <p:cNvPr id="4" name="Header Placeholder 3"/>
          <p:cNvSpPr>
            <a:spLocks noGrp="1"/>
          </p:cNvSpPr>
          <p:nvPr>
            <p:ph type="hdr" sz="quarter" idx="10"/>
          </p:nvPr>
        </p:nvSpPr>
        <p:spPr/>
        <p:txBody>
          <a:bodyPr/>
          <a:lstStyle/>
          <a:p>
            <a:r>
              <a:rPr lang="en-US" smtClean="0"/>
              <a:t>University of Cyprus</a:t>
            </a:r>
            <a:endParaRPr lang="el-GR"/>
          </a:p>
        </p:txBody>
      </p:sp>
      <p:sp>
        <p:nvSpPr>
          <p:cNvPr id="5" name="Slide Number Placeholder 4"/>
          <p:cNvSpPr>
            <a:spLocks noGrp="1"/>
          </p:cNvSpPr>
          <p:nvPr>
            <p:ph type="sldNum" sz="quarter" idx="11"/>
          </p:nvPr>
        </p:nvSpPr>
        <p:spPr/>
        <p:txBody>
          <a:bodyPr/>
          <a:lstStyle/>
          <a:p>
            <a:fld id="{A933493E-183B-43F9-A6C5-D2D2AC232D3D}" type="slidenum">
              <a:rPr lang="el-GR" smtClean="0"/>
              <a:pPr/>
              <a:t>24</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87276D86-C118-41A7-AF50-EDF48C6A749E}" type="datetime1">
              <a:rPr lang="el-GR" smtClean="0"/>
              <a:pPr/>
              <a:t>10/10/2017</a:t>
            </a:fld>
            <a:endParaRPr lang="el-GR"/>
          </a:p>
        </p:txBody>
      </p:sp>
      <p:sp>
        <p:nvSpPr>
          <p:cNvPr id="5" name="4 - Θέση υποσέλιδου"/>
          <p:cNvSpPr>
            <a:spLocks noGrp="1"/>
          </p:cNvSpPr>
          <p:nvPr>
            <p:ph type="ftr" sz="quarter" idx="11"/>
          </p:nvPr>
        </p:nvSpPr>
        <p:spPr/>
        <p:txBody>
          <a:bodyPr/>
          <a:lstStyle/>
          <a:p>
            <a:r>
              <a:rPr lang="en-GB"/>
              <a:t>EPL646 – Advanced Topics in Databases</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A5CE0A66-41B0-441B-AA59-9FDBBE88A500}" type="datetime1">
              <a:rPr lang="el-GR" smtClean="0"/>
              <a:pPr/>
              <a:t>10/10/2017</a:t>
            </a:fld>
            <a:endParaRPr lang="el-GR"/>
          </a:p>
        </p:txBody>
      </p:sp>
      <p:sp>
        <p:nvSpPr>
          <p:cNvPr id="5" name="4 - Θέση υποσέλιδου"/>
          <p:cNvSpPr>
            <a:spLocks noGrp="1"/>
          </p:cNvSpPr>
          <p:nvPr>
            <p:ph type="ftr" sz="quarter" idx="11"/>
          </p:nvPr>
        </p:nvSpPr>
        <p:spPr/>
        <p:txBody>
          <a:bodyPr/>
          <a:lstStyle/>
          <a:p>
            <a:r>
              <a:rPr lang="en-GB"/>
              <a:t>EPL646 – Advanced Topics in Databases</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3DC28871-4DF4-4803-B15A-93467F7F0440}" type="datetime1">
              <a:rPr lang="el-GR" smtClean="0"/>
              <a:pPr/>
              <a:t>10/10/2017</a:t>
            </a:fld>
            <a:endParaRPr lang="el-GR"/>
          </a:p>
        </p:txBody>
      </p:sp>
      <p:sp>
        <p:nvSpPr>
          <p:cNvPr id="5" name="4 - Θέση υποσέλιδου"/>
          <p:cNvSpPr>
            <a:spLocks noGrp="1"/>
          </p:cNvSpPr>
          <p:nvPr>
            <p:ph type="ftr" sz="quarter" idx="11"/>
          </p:nvPr>
        </p:nvSpPr>
        <p:spPr/>
        <p:txBody>
          <a:bodyPr/>
          <a:lstStyle/>
          <a:p>
            <a:r>
              <a:rPr lang="en-GB"/>
              <a:t>EPL646 – Advanced Topics in Databases</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25F57272-2A20-4F60-9D65-B92B3E57B2B2}" type="datetime1">
              <a:rPr lang="el-GR" smtClean="0"/>
              <a:pPr/>
              <a:t>10/10/2017</a:t>
            </a:fld>
            <a:endParaRPr lang="el-GR"/>
          </a:p>
        </p:txBody>
      </p:sp>
      <p:sp>
        <p:nvSpPr>
          <p:cNvPr id="5" name="4 - Θέση υποσέλιδου"/>
          <p:cNvSpPr>
            <a:spLocks noGrp="1"/>
          </p:cNvSpPr>
          <p:nvPr>
            <p:ph type="ftr" sz="quarter" idx="11"/>
          </p:nvPr>
        </p:nvSpPr>
        <p:spPr/>
        <p:txBody>
          <a:bodyPr/>
          <a:lstStyle/>
          <a:p>
            <a:r>
              <a:rPr lang="en-GB"/>
              <a:t>EPL646 – Advanced Topics in Databases</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46C9B919-FD9B-441A-B84A-76265AFB3EF3}" type="datetime1">
              <a:rPr lang="el-GR" smtClean="0"/>
              <a:pPr/>
              <a:t>10/10/2017</a:t>
            </a:fld>
            <a:endParaRPr lang="el-GR"/>
          </a:p>
        </p:txBody>
      </p:sp>
      <p:sp>
        <p:nvSpPr>
          <p:cNvPr id="5" name="4 - Θέση υποσέλιδου"/>
          <p:cNvSpPr>
            <a:spLocks noGrp="1"/>
          </p:cNvSpPr>
          <p:nvPr>
            <p:ph type="ftr" sz="quarter" idx="11"/>
          </p:nvPr>
        </p:nvSpPr>
        <p:spPr/>
        <p:txBody>
          <a:bodyPr/>
          <a:lstStyle/>
          <a:p>
            <a:r>
              <a:rPr lang="en-GB"/>
              <a:t>EPL646 – Advanced Topics in Databases</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9AC141DA-45B5-43D3-ABD0-56D545AE3E0A}" type="datetime1">
              <a:rPr lang="el-GR" smtClean="0"/>
              <a:pPr/>
              <a:t>10/10/2017</a:t>
            </a:fld>
            <a:endParaRPr lang="el-GR"/>
          </a:p>
        </p:txBody>
      </p:sp>
      <p:sp>
        <p:nvSpPr>
          <p:cNvPr id="6" name="5 - Θέση υποσέλιδου"/>
          <p:cNvSpPr>
            <a:spLocks noGrp="1"/>
          </p:cNvSpPr>
          <p:nvPr>
            <p:ph type="ftr" sz="quarter" idx="11"/>
          </p:nvPr>
        </p:nvSpPr>
        <p:spPr/>
        <p:txBody>
          <a:bodyPr/>
          <a:lstStyle/>
          <a:p>
            <a:r>
              <a:rPr lang="en-GB"/>
              <a:t>EPL646 – Advanced Topics in Databases</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B7948844-F1EE-49E0-9741-DBDB457EDC9B}" type="datetime1">
              <a:rPr lang="el-GR" smtClean="0"/>
              <a:pPr/>
              <a:t>10/10/2017</a:t>
            </a:fld>
            <a:endParaRPr lang="el-GR"/>
          </a:p>
        </p:txBody>
      </p:sp>
      <p:sp>
        <p:nvSpPr>
          <p:cNvPr id="8" name="7 - Θέση υποσέλιδου"/>
          <p:cNvSpPr>
            <a:spLocks noGrp="1"/>
          </p:cNvSpPr>
          <p:nvPr>
            <p:ph type="ftr" sz="quarter" idx="11"/>
          </p:nvPr>
        </p:nvSpPr>
        <p:spPr/>
        <p:txBody>
          <a:bodyPr/>
          <a:lstStyle/>
          <a:p>
            <a:r>
              <a:rPr lang="en-GB"/>
              <a:t>EPL646 – Advanced Topics in Databases</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3B4A5D41-A6D7-4B1B-BABF-4C6F77EE6FC9}" type="datetime1">
              <a:rPr lang="el-GR" smtClean="0"/>
              <a:pPr/>
              <a:t>10/10/2017</a:t>
            </a:fld>
            <a:endParaRPr lang="el-GR"/>
          </a:p>
        </p:txBody>
      </p:sp>
      <p:sp>
        <p:nvSpPr>
          <p:cNvPr id="4" name="3 - Θέση υποσέλιδου"/>
          <p:cNvSpPr>
            <a:spLocks noGrp="1"/>
          </p:cNvSpPr>
          <p:nvPr>
            <p:ph type="ftr" sz="quarter" idx="11"/>
          </p:nvPr>
        </p:nvSpPr>
        <p:spPr/>
        <p:txBody>
          <a:bodyPr/>
          <a:lstStyle/>
          <a:p>
            <a:r>
              <a:rPr lang="en-GB"/>
              <a:t>EPL646 – Advanced Topics in Databases</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1065AB99-57CA-48FE-9C08-C879501A134A}" type="datetime1">
              <a:rPr lang="el-GR" smtClean="0"/>
              <a:pPr/>
              <a:t>10/10/2017</a:t>
            </a:fld>
            <a:endParaRPr lang="el-GR"/>
          </a:p>
        </p:txBody>
      </p:sp>
      <p:sp>
        <p:nvSpPr>
          <p:cNvPr id="3" name="2 - Θέση υποσέλιδου"/>
          <p:cNvSpPr>
            <a:spLocks noGrp="1"/>
          </p:cNvSpPr>
          <p:nvPr>
            <p:ph type="ftr" sz="quarter" idx="11"/>
          </p:nvPr>
        </p:nvSpPr>
        <p:spPr/>
        <p:txBody>
          <a:bodyPr/>
          <a:lstStyle/>
          <a:p>
            <a:r>
              <a:rPr lang="en-GB"/>
              <a:t>EPL646 – Advanced Topics in Databases</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51C8CA0C-335D-40A9-B410-67C70568699C}" type="datetime1">
              <a:rPr lang="el-GR" smtClean="0"/>
              <a:pPr/>
              <a:t>10/10/2017</a:t>
            </a:fld>
            <a:endParaRPr lang="el-GR"/>
          </a:p>
        </p:txBody>
      </p:sp>
      <p:sp>
        <p:nvSpPr>
          <p:cNvPr id="6" name="5 - Θέση υποσέλιδου"/>
          <p:cNvSpPr>
            <a:spLocks noGrp="1"/>
          </p:cNvSpPr>
          <p:nvPr>
            <p:ph type="ftr" sz="quarter" idx="11"/>
          </p:nvPr>
        </p:nvSpPr>
        <p:spPr/>
        <p:txBody>
          <a:bodyPr/>
          <a:lstStyle/>
          <a:p>
            <a:r>
              <a:rPr lang="en-GB"/>
              <a:t>EPL646 – Advanced Topics in Databases</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9C9FE4FE-9E45-4CDB-8ABF-89E6FB656138}" type="datetime1">
              <a:rPr lang="el-GR" smtClean="0"/>
              <a:pPr/>
              <a:t>10/10/2017</a:t>
            </a:fld>
            <a:endParaRPr lang="el-GR"/>
          </a:p>
        </p:txBody>
      </p:sp>
      <p:sp>
        <p:nvSpPr>
          <p:cNvPr id="6" name="5 - Θέση υποσέλιδου"/>
          <p:cNvSpPr>
            <a:spLocks noGrp="1"/>
          </p:cNvSpPr>
          <p:nvPr>
            <p:ph type="ftr" sz="quarter" idx="11"/>
          </p:nvPr>
        </p:nvSpPr>
        <p:spPr/>
        <p:txBody>
          <a:bodyPr/>
          <a:lstStyle/>
          <a:p>
            <a:r>
              <a:rPr lang="en-GB"/>
              <a:t>EPL646 – Advanced Topics in Databases</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80F55-257B-425C-A3A3-E4DB62ADAA6D}" type="datetime1">
              <a:rPr lang="el-GR" smtClean="0"/>
              <a:pPr/>
              <a:t>10/10/2017</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EPL646 – Advanced Topics in Databases</a:t>
            </a:r>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tpc.org/tpcc/default.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iki.ubuntu.com/communit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cs.ucy.ac.cy/~dzeina/courses/epl646/presentations/2017-o4.pptx" TargetMode="External"/><Relationship Id="rId7" Type="http://schemas.openxmlformats.org/officeDocument/2006/relationships/hyperlink" Target="https://www.cs.ucy.ac.cy/~dzeina/courses/epl646/lectures/01.pdf" TargetMode="External"/><Relationship Id="rId2" Type="http://schemas.openxmlformats.org/officeDocument/2006/relationships/hyperlink" Target="http://dl.acm.org/citation.cfm?id=1953144" TargetMode="External"/><Relationship Id="rId1" Type="http://schemas.openxmlformats.org/officeDocument/2006/relationships/slideLayout" Target="../slideLayouts/slideLayout2.xml"/><Relationship Id="rId6" Type="http://schemas.openxmlformats.org/officeDocument/2006/relationships/hyperlink" Target="https://wiki.ubuntu.com/community" TargetMode="External"/><Relationship Id="rId5" Type="http://schemas.openxmlformats.org/officeDocument/2006/relationships/hyperlink" Target="https://docs.oracle.com/cd/B28359_01/rac.111/b28254/admcon.htm" TargetMode="External"/><Relationship Id="rId4" Type="http://schemas.openxmlformats.org/officeDocument/2006/relationships/hyperlink" Target="http://nms.csail.mit.edu/~stavros/pubs/OLTP_sigmod08.pdf"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s://docs.oracle.com/cd/B28359_01/rac.111/b28254/admcon.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tutorial/jdbc/basics/index.html" TargetMode="External"/><Relationship Id="rId2" Type="http://schemas.openxmlformats.org/officeDocument/2006/relationships/hyperlink" Target="https://msdn.microsoft.com/en-us/library/system.data.odbc.odbcconnection(v=vs.71).asp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6"/>
            <a:ext cx="7772400" cy="1470025"/>
          </a:xfrm>
        </p:spPr>
        <p:txBody>
          <a:bodyPr>
            <a:normAutofit/>
          </a:bodyPr>
          <a:lstStyle/>
          <a:p>
            <a:r>
              <a:rPr lang="en-US" sz="3600" b="1" dirty="0">
                <a:solidFill>
                  <a:schemeClr val="accent1">
                    <a:lumMod val="75000"/>
                  </a:schemeClr>
                </a:solidFill>
                <a:effectLst>
                  <a:outerShdw blurRad="38100" dist="38100" dir="2700000" algn="tl">
                    <a:srgbClr val="000000">
                      <a:alpha val="43137"/>
                    </a:srgbClr>
                  </a:outerShdw>
                </a:effectLst>
                <a:latin typeface="Cambria" pitchFamily="18" charset="0"/>
              </a:rPr>
              <a:t>10 Rules for Scalable Performance in “Simple Operation” Datastores</a:t>
            </a:r>
            <a:endParaRPr lang="el-GR" sz="3600" b="1" dirty="0">
              <a:solidFill>
                <a:schemeClr val="accent1">
                  <a:lumMod val="75000"/>
                </a:schemeClr>
              </a:solidFill>
              <a:effectLst>
                <a:outerShdw blurRad="38100" dist="38100" dir="2700000" algn="tl">
                  <a:srgbClr val="000000">
                    <a:alpha val="43137"/>
                  </a:srgbClr>
                </a:outerShdw>
              </a:effectLst>
              <a:latin typeface="Cambria" pitchFamily="18" charset="0"/>
            </a:endParaRPr>
          </a:p>
        </p:txBody>
      </p:sp>
      <p:sp>
        <p:nvSpPr>
          <p:cNvPr id="3" name="Subtitle 2"/>
          <p:cNvSpPr>
            <a:spLocks noGrp="1"/>
          </p:cNvSpPr>
          <p:nvPr>
            <p:ph type="subTitle" idx="1"/>
          </p:nvPr>
        </p:nvSpPr>
        <p:spPr>
          <a:xfrm>
            <a:off x="575556" y="5733256"/>
            <a:ext cx="7992888" cy="696140"/>
          </a:xfrm>
        </p:spPr>
        <p:txBody>
          <a:bodyPr>
            <a:normAutofit fontScale="92500" lnSpcReduction="10000"/>
          </a:bodyPr>
          <a:lstStyle/>
          <a:p>
            <a:r>
              <a:rPr lang="en-US" sz="2000" b="1" dirty="0">
                <a:latin typeface="Cambria" pitchFamily="18" charset="0"/>
              </a:rPr>
              <a:t>By: Elena </a:t>
            </a:r>
            <a:r>
              <a:rPr lang="en-US" sz="2000" b="1" dirty="0" err="1">
                <a:latin typeface="Cambria" pitchFamily="18" charset="0"/>
              </a:rPr>
              <a:t>Prodromou</a:t>
            </a:r>
            <a:r>
              <a:rPr lang="en-US" sz="2000" b="1" dirty="0">
                <a:latin typeface="Cambria" pitchFamily="18" charset="0"/>
              </a:rPr>
              <a:t> (eprodr02@cs.ucy.ac.cy)</a:t>
            </a:r>
          </a:p>
          <a:p>
            <a:r>
              <a:rPr lang="en-US" sz="2000" b="1" dirty="0" err="1">
                <a:latin typeface="Cambria" pitchFamily="18" charset="0"/>
              </a:rPr>
              <a:t>Giorgos</a:t>
            </a:r>
            <a:r>
              <a:rPr lang="en-US" sz="2000" b="1" dirty="0">
                <a:latin typeface="Cambria" pitchFamily="18" charset="0"/>
              </a:rPr>
              <a:t> Komodromos (gkomod01@cs.ucy.ac.cy)</a:t>
            </a:r>
          </a:p>
          <a:p>
            <a:endParaRPr lang="el-GR" sz="2000" dirty="0">
              <a:latin typeface="Cambria" pitchFamily="18" charset="0"/>
            </a:endParaRPr>
          </a:p>
        </p:txBody>
      </p:sp>
      <p:pic>
        <p:nvPicPr>
          <p:cNvPr id="19458" name="Picture 2" descr="Image result for 10 Rules for Scalable Performance in Simple Operation # 4"/>
          <p:cNvPicPr>
            <a:picLocks noChangeAspect="1" noChangeArrowheads="1"/>
          </p:cNvPicPr>
          <p:nvPr/>
        </p:nvPicPr>
        <p:blipFill>
          <a:blip r:embed="rId3"/>
          <a:srcRect/>
          <a:stretch>
            <a:fillRect/>
          </a:stretch>
        </p:blipFill>
        <p:spPr bwMode="auto">
          <a:xfrm>
            <a:off x="3206295" y="2110634"/>
            <a:ext cx="2731411" cy="3604382"/>
          </a:xfrm>
          <a:prstGeom prst="rect">
            <a:avLst/>
          </a:prstGeom>
          <a:noFill/>
        </p:spPr>
      </p:pic>
      <p:sp>
        <p:nvSpPr>
          <p:cNvPr id="9" name="Footer Placeholder 8">
            <a:extLst>
              <a:ext uri="{FF2B5EF4-FFF2-40B4-BE49-F238E27FC236}">
                <a16:creationId xmlns="" xmlns:a16="http://schemas.microsoft.com/office/drawing/2014/main" id="{E0F24252-FF26-4082-BCBC-D3FA1E11A63A}"/>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10" name="Picture 9">
            <a:extLst>
              <a:ext uri="{FF2B5EF4-FFF2-40B4-BE49-F238E27FC236}">
                <a16:creationId xmlns="" xmlns:a16="http://schemas.microsoft.com/office/drawing/2014/main" id="{CBAA7372-702C-45AF-AF38-7AA33D26AFC5}"/>
              </a:ext>
            </a:extLst>
          </p:cNvPr>
          <p:cNvPicPr>
            <a:picLocks noChangeAspect="1"/>
          </p:cNvPicPr>
          <p:nvPr/>
        </p:nvPicPr>
        <p:blipFill>
          <a:blip r:embed="rId4"/>
          <a:stretch>
            <a:fillRect/>
          </a:stretch>
        </p:blipFill>
        <p:spPr>
          <a:xfrm>
            <a:off x="0" y="-24"/>
            <a:ext cx="1742857" cy="533333"/>
          </a:xfrm>
          <a:prstGeom prst="rect">
            <a:avLst/>
          </a:prstGeom>
        </p:spPr>
      </p:pic>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1</a:t>
            </a:fld>
            <a:endParaRPr lang="el-GR"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2400" dirty="0">
                <a:latin typeface="Cambria" pitchFamily="18" charset="0"/>
              </a:rPr>
              <a:t>Overhead inherent in coding in a high-level language</a:t>
            </a:r>
          </a:p>
          <a:p>
            <a:r>
              <a:rPr lang="en-GB" sz="2200" dirty="0">
                <a:latin typeface="Cambria" pitchFamily="18" charset="0"/>
              </a:rPr>
              <a:t>This overhead is not large due to:</a:t>
            </a:r>
          </a:p>
          <a:p>
            <a:pPr lvl="1"/>
            <a:r>
              <a:rPr lang="en-GB" sz="1900" dirty="0">
                <a:latin typeface="Cambria" pitchFamily="18" charset="0"/>
              </a:rPr>
              <a:t>Most serious SQL engines compile to machine code or at least to a Java-style intermediate representation</a:t>
            </a:r>
          </a:p>
        </p:txBody>
      </p:sp>
      <p:sp>
        <p:nvSpPr>
          <p:cNvPr id="4" name="Title 1"/>
          <p:cNvSpPr>
            <a:spLocks noGrp="1"/>
          </p:cNvSpPr>
          <p:nvPr>
            <p:ph type="title"/>
          </p:nvPr>
        </p:nvSpPr>
        <p:spPr/>
        <p:txBody>
          <a:bodyPr>
            <a:normAutofit/>
          </a:bodyPr>
          <a:lstStyle/>
          <a:p>
            <a:r>
              <a:rPr lang="en-US" sz="2800" b="1" dirty="0">
                <a:solidFill>
                  <a:schemeClr val="accent1">
                    <a:lumMod val="75000"/>
                  </a:schemeClr>
                </a:solidFill>
                <a:latin typeface="Cambria" pitchFamily="18" charset="0"/>
              </a:rPr>
              <a:t>Rule 2: High-level languages are</a:t>
            </a:r>
            <a:br>
              <a:rPr lang="en-US" sz="2800" b="1" dirty="0">
                <a:solidFill>
                  <a:schemeClr val="accent1">
                    <a:lumMod val="75000"/>
                  </a:schemeClr>
                </a:solidFill>
                <a:latin typeface="Cambria" pitchFamily="18" charset="0"/>
              </a:rPr>
            </a:br>
            <a:r>
              <a:rPr lang="en-US" sz="2800" b="1" dirty="0">
                <a:solidFill>
                  <a:schemeClr val="accent1">
                    <a:lumMod val="75000"/>
                  </a:schemeClr>
                </a:solidFill>
                <a:latin typeface="Cambria" pitchFamily="18" charset="0"/>
              </a:rPr>
              <a:t>good and need not hurt performance</a:t>
            </a:r>
            <a:endParaRPr lang="el-GR" sz="2800" b="1" dirty="0">
              <a:solidFill>
                <a:schemeClr val="accent1">
                  <a:lumMod val="75000"/>
                </a:schemeClr>
              </a:solidFill>
              <a:latin typeface="Cambria" pitchFamily="18" charset="0"/>
            </a:endParaRPr>
          </a:p>
        </p:txBody>
      </p:sp>
      <p:sp>
        <p:nvSpPr>
          <p:cNvPr id="2" name="Footer Placeholder 1">
            <a:extLst>
              <a:ext uri="{FF2B5EF4-FFF2-40B4-BE49-F238E27FC236}">
                <a16:creationId xmlns="" xmlns:a16="http://schemas.microsoft.com/office/drawing/2014/main" id="{7FC2EF81-903F-40B7-8D0F-DCBDBFE90A42}"/>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3172F188-9989-49A3-B3CA-A3FF03C4C801}"/>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10</a:t>
            </a:fld>
            <a:endParaRPr lang="el-GR" dirty="0">
              <a:latin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lumMod val="75000"/>
                  </a:schemeClr>
                </a:solidFill>
                <a:latin typeface="Cambria" pitchFamily="18" charset="0"/>
              </a:rPr>
              <a:t>Rule 3: Plan to carefully leverage </a:t>
            </a:r>
            <a:br>
              <a:rPr lang="en-GB" sz="2800" b="1" dirty="0">
                <a:solidFill>
                  <a:schemeClr val="accent3">
                    <a:lumMod val="75000"/>
                  </a:schemeClr>
                </a:solidFill>
                <a:latin typeface="Cambria" pitchFamily="18" charset="0"/>
              </a:rPr>
            </a:br>
            <a:r>
              <a:rPr lang="en-GB" sz="2800" b="1" dirty="0">
                <a:solidFill>
                  <a:schemeClr val="accent3">
                    <a:lumMod val="75000"/>
                  </a:schemeClr>
                </a:solidFill>
                <a:latin typeface="Cambria" pitchFamily="18" charset="0"/>
              </a:rPr>
              <a:t>main memory databases</a:t>
            </a:r>
            <a:endParaRPr lang="el-GR" sz="2800" b="1" dirty="0">
              <a:solidFill>
                <a:schemeClr val="accent3">
                  <a:lumMod val="75000"/>
                </a:schemeClr>
              </a:solidFill>
              <a:latin typeface="Cambria" pitchFamily="18" charset="0"/>
            </a:endParaRPr>
          </a:p>
        </p:txBody>
      </p:sp>
      <p:sp>
        <p:nvSpPr>
          <p:cNvPr id="3" name="Content Placeholder 2"/>
          <p:cNvSpPr>
            <a:spLocks noGrp="1"/>
          </p:cNvSpPr>
          <p:nvPr>
            <p:ph idx="1"/>
          </p:nvPr>
        </p:nvSpPr>
        <p:spPr/>
        <p:txBody>
          <a:bodyPr>
            <a:noAutofit/>
          </a:bodyPr>
          <a:lstStyle/>
          <a:p>
            <a:pPr marL="0" indent="0">
              <a:buNone/>
            </a:pPr>
            <a:r>
              <a:rPr lang="en-GB" sz="1800" dirty="0">
                <a:latin typeface="Cambria" pitchFamily="18" charset="0"/>
              </a:rPr>
              <a:t>Improvement of technology makes possible to load SO DBs entirely in the Memory:</a:t>
            </a:r>
          </a:p>
          <a:p>
            <a:r>
              <a:rPr lang="en-GB" sz="1800" dirty="0">
                <a:latin typeface="Cambria" pitchFamily="18" charset="0"/>
              </a:rPr>
              <a:t>RAM speed higher than disk. A DBMS loaded entirely in the Memory DBMS  can  potentially  run  thousands  of  times  faster. </a:t>
            </a:r>
          </a:p>
          <a:p>
            <a:pPr lvl="1"/>
            <a:r>
              <a:rPr lang="en-GB" sz="1800" dirty="0">
                <a:latin typeface="Cambria" pitchFamily="18" charset="0"/>
              </a:rPr>
              <a:t>In cases where DBMS bigger than RAM capacity. </a:t>
            </a:r>
          </a:p>
          <a:p>
            <a:pPr lvl="2"/>
            <a:r>
              <a:rPr lang="en-GB" sz="1800" dirty="0">
                <a:latin typeface="Cambria" pitchFamily="18" charset="0"/>
              </a:rPr>
              <a:t>DBMS must be architected properly to utilize main memory efficiently.</a:t>
            </a:r>
          </a:p>
          <a:p>
            <a:pPr marL="0" indent="0">
              <a:buNone/>
            </a:pPr>
            <a:r>
              <a:rPr lang="en-GB" sz="1800" dirty="0">
                <a:latin typeface="Cambria" pitchFamily="18" charset="0"/>
              </a:rPr>
              <a:t>Only  modest  improvements are  achievable  by  simply  running  a DBMS on a machine with more memory due to the </a:t>
            </a:r>
            <a:r>
              <a:rPr lang="en-GB" sz="1800" b="1" dirty="0">
                <a:latin typeface="Cambria" pitchFamily="18" charset="0"/>
              </a:rPr>
              <a:t>CPU overhead</a:t>
            </a:r>
            <a:r>
              <a:rPr lang="en-GB" sz="1800" dirty="0">
                <a:latin typeface="Cambria" pitchFamily="18" charset="0"/>
              </a:rPr>
              <a:t>.</a:t>
            </a:r>
          </a:p>
          <a:p>
            <a:pPr marL="0" indent="0">
              <a:buNone/>
            </a:pPr>
            <a:endParaRPr lang="en-GB" sz="1800" dirty="0">
              <a:latin typeface="Cambria" pitchFamily="18" charset="0"/>
            </a:endParaRPr>
          </a:p>
          <a:p>
            <a:pPr marL="0" indent="0">
              <a:buNone/>
            </a:pPr>
            <a:r>
              <a:rPr lang="en-GB" sz="1800" dirty="0" err="1">
                <a:latin typeface="Cambria" pitchFamily="18" charset="0"/>
              </a:rPr>
              <a:t>Harizopoulos</a:t>
            </a:r>
            <a:r>
              <a:rPr lang="en-GB" sz="1800" dirty="0">
                <a:latin typeface="Cambria" pitchFamily="18" charset="0"/>
              </a:rPr>
              <a:t> et al. [2] (2008) measured performance using part of a major SO benchmark,  </a:t>
            </a:r>
            <a:r>
              <a:rPr lang="en-GB" sz="1800" dirty="0">
                <a:latin typeface="Cambria" pitchFamily="18" charset="0"/>
                <a:hlinkClick r:id="rId2"/>
              </a:rPr>
              <a:t>TPC-C</a:t>
            </a:r>
            <a:r>
              <a:rPr lang="en-GB" sz="1800" dirty="0">
                <a:latin typeface="Cambria" pitchFamily="18" charset="0"/>
              </a:rPr>
              <a:t>,  on  the  Shore opensource DBMS. </a:t>
            </a:r>
          </a:p>
          <a:p>
            <a:pPr marL="0" indent="0">
              <a:buNone/>
            </a:pPr>
            <a:r>
              <a:rPr lang="en-GB" sz="1800" dirty="0">
                <a:latin typeface="Cambria" pitchFamily="18" charset="0"/>
              </a:rPr>
              <a:t>Parameters of measurement:</a:t>
            </a:r>
          </a:p>
          <a:p>
            <a:r>
              <a:rPr lang="en-GB" sz="1800" dirty="0">
                <a:latin typeface="Cambria" pitchFamily="18" charset="0"/>
              </a:rPr>
              <a:t>DB Size that allowed all data to fit in main memory</a:t>
            </a:r>
          </a:p>
          <a:p>
            <a:r>
              <a:rPr lang="en-GB" sz="1800" dirty="0">
                <a:latin typeface="Cambria" pitchFamily="18" charset="0"/>
              </a:rPr>
              <a:t>DBMS ran in the same address space as the application driver avoiding TCP/IP cost.</a:t>
            </a:r>
          </a:p>
          <a:p>
            <a:pPr marL="0" indent="0">
              <a:buNone/>
            </a:pPr>
            <a:r>
              <a:rPr lang="en-GB" sz="1800" dirty="0">
                <a:latin typeface="Cambria" pitchFamily="18" charset="0"/>
              </a:rPr>
              <a:t>Purpose of performance measurement: Categorize DBMS overhead on TPC-C</a:t>
            </a:r>
          </a:p>
        </p:txBody>
      </p:sp>
      <p:sp>
        <p:nvSpPr>
          <p:cNvPr id="4" name="Footer Placeholder 3">
            <a:extLst>
              <a:ext uri="{FF2B5EF4-FFF2-40B4-BE49-F238E27FC236}">
                <a16:creationId xmlns="" xmlns:a16="http://schemas.microsoft.com/office/drawing/2014/main" id="{B51A1945-2713-4048-9022-050D56E1F528}"/>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7A6D1B1D-9C1F-4358-96B1-E1D0033C9431}"/>
              </a:ext>
            </a:extLst>
          </p:cNvPr>
          <p:cNvPicPr>
            <a:picLocks noChangeAspect="1"/>
          </p:cNvPicPr>
          <p:nvPr/>
        </p:nvPicPr>
        <p:blipFill>
          <a:blip r:embed="rId3"/>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11</a:t>
            </a:fld>
            <a:endParaRPr lang="el-GR" dirty="0">
              <a:latin typeface="Cambria" pitchFamily="18" charset="0"/>
            </a:endParaRPr>
          </a:p>
        </p:txBody>
      </p:sp>
    </p:spTree>
    <p:extLst>
      <p:ext uri="{BB962C8B-B14F-4D97-AF65-F5344CB8AC3E}">
        <p14:creationId xmlns="" xmlns:p14="http://schemas.microsoft.com/office/powerpoint/2010/main" val="14609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solidFill>
                  <a:schemeClr val="accent3">
                    <a:lumMod val="75000"/>
                  </a:schemeClr>
                </a:solidFill>
                <a:latin typeface="Cambria" pitchFamily="18" charset="0"/>
              </a:rPr>
              <a:t>Rule 3: Plan to carefully leverage </a:t>
            </a:r>
            <a:br>
              <a:rPr lang="en-GB" sz="2800" b="1" dirty="0">
                <a:solidFill>
                  <a:schemeClr val="accent3">
                    <a:lumMod val="75000"/>
                  </a:schemeClr>
                </a:solidFill>
                <a:latin typeface="Cambria" pitchFamily="18" charset="0"/>
              </a:rPr>
            </a:br>
            <a:r>
              <a:rPr lang="en-GB" sz="2800" b="1" dirty="0">
                <a:solidFill>
                  <a:schemeClr val="accent3">
                    <a:lumMod val="75000"/>
                  </a:schemeClr>
                </a:solidFill>
                <a:latin typeface="Cambria" pitchFamily="18" charset="0"/>
              </a:rPr>
              <a:t>main memory databases</a:t>
            </a:r>
            <a:endParaRPr lang="el-GR" sz="2800" b="1" dirty="0">
              <a:solidFill>
                <a:schemeClr val="accent3">
                  <a:lumMod val="75000"/>
                </a:schemeClr>
              </a:solidFill>
              <a:latin typeface="Cambria" pitchFamily="18" charset="0"/>
            </a:endParaRPr>
          </a:p>
        </p:txBody>
      </p:sp>
      <p:sp>
        <p:nvSpPr>
          <p:cNvPr id="3" name="Content Placeholder 2"/>
          <p:cNvSpPr>
            <a:spLocks noGrp="1"/>
          </p:cNvSpPr>
          <p:nvPr>
            <p:ph idx="1"/>
          </p:nvPr>
        </p:nvSpPr>
        <p:spPr/>
        <p:txBody>
          <a:bodyPr>
            <a:noAutofit/>
          </a:bodyPr>
          <a:lstStyle/>
          <a:p>
            <a:pPr marL="0" indent="0">
              <a:buNone/>
            </a:pPr>
            <a:r>
              <a:rPr lang="en-GB" sz="2000" dirty="0">
                <a:latin typeface="Cambria" pitchFamily="18" charset="0"/>
              </a:rPr>
              <a:t>Results: CPU Performance Measurement:</a:t>
            </a:r>
          </a:p>
          <a:p>
            <a:r>
              <a:rPr lang="en-GB" sz="1800" dirty="0">
                <a:latin typeface="Cambria" pitchFamily="18" charset="0"/>
              </a:rPr>
              <a:t>Useful work (13%)</a:t>
            </a:r>
          </a:p>
          <a:p>
            <a:r>
              <a:rPr lang="en-GB" sz="1800" dirty="0">
                <a:latin typeface="Cambria" pitchFamily="18" charset="0"/>
              </a:rPr>
              <a:t>Locking (20%)</a:t>
            </a:r>
          </a:p>
          <a:p>
            <a:r>
              <a:rPr lang="en-GB" sz="1800" dirty="0">
                <a:latin typeface="Cambria" pitchFamily="18" charset="0"/>
              </a:rPr>
              <a:t>Logging (23%)</a:t>
            </a:r>
          </a:p>
          <a:p>
            <a:r>
              <a:rPr lang="en-GB" sz="1800" dirty="0">
                <a:latin typeface="Cambria" pitchFamily="18" charset="0"/>
              </a:rPr>
              <a:t>Buffer pool overhead (33%)</a:t>
            </a:r>
          </a:p>
          <a:p>
            <a:r>
              <a:rPr lang="en-GB" sz="1800" dirty="0">
                <a:latin typeface="Cambria" pitchFamily="18" charset="0"/>
              </a:rPr>
              <a:t>Multithreading  overhead  (11%)</a:t>
            </a:r>
          </a:p>
          <a:p>
            <a:endParaRPr lang="en-GB" sz="2000" dirty="0">
              <a:latin typeface="Cambria" pitchFamily="18" charset="0"/>
            </a:endParaRPr>
          </a:p>
          <a:p>
            <a:pPr marL="0" indent="0">
              <a:buNone/>
            </a:pPr>
            <a:r>
              <a:rPr lang="en-GB" sz="2000" dirty="0">
                <a:latin typeface="Cambria" pitchFamily="18" charset="0"/>
              </a:rPr>
              <a:t>A  conventional  disk-based  DBMS clearly  spends  the  overwhelming  majority  of  its  cycles  on  overhead  activity. To go a lot faster, the DBMS must avoid  all  the  overhead  components</a:t>
            </a:r>
          </a:p>
          <a:p>
            <a:pPr marL="0" indent="0">
              <a:buNone/>
            </a:pPr>
            <a:r>
              <a:rPr lang="en-GB" sz="2000" dirty="0">
                <a:latin typeface="Cambria" pitchFamily="18" charset="0"/>
              </a:rPr>
              <a:t>A main memory  DBMS  with  conventional multithreading, locking, and recovery is only marginally faster than its disk based counterpart.</a:t>
            </a:r>
          </a:p>
          <a:p>
            <a:pPr marL="0" indent="0">
              <a:buNone/>
            </a:pPr>
            <a:endParaRPr lang="en-GB" sz="1700" dirty="0">
              <a:latin typeface="Cambria" pitchFamily="18" charset="0"/>
            </a:endParaRPr>
          </a:p>
        </p:txBody>
      </p:sp>
      <p:sp>
        <p:nvSpPr>
          <p:cNvPr id="4" name="Footer Placeholder 3">
            <a:extLst>
              <a:ext uri="{FF2B5EF4-FFF2-40B4-BE49-F238E27FC236}">
                <a16:creationId xmlns="" xmlns:a16="http://schemas.microsoft.com/office/drawing/2014/main" id="{451123C3-0F15-4C20-8BAA-B00C06E91759}"/>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47486E55-19CA-4CEC-9ABC-2E6D1A9D1493}"/>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12</a:t>
            </a:fld>
            <a:endParaRPr lang="el-GR" dirty="0">
              <a:latin typeface="Cambria" pitchFamily="18" charset="0"/>
            </a:endParaRPr>
          </a:p>
        </p:txBody>
      </p:sp>
    </p:spTree>
    <p:extLst>
      <p:ext uri="{BB962C8B-B14F-4D97-AF65-F5344CB8AC3E}">
        <p14:creationId xmlns="" xmlns:p14="http://schemas.microsoft.com/office/powerpoint/2010/main" val="149259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3">
                    <a:lumMod val="75000"/>
                  </a:schemeClr>
                </a:solidFill>
                <a:latin typeface="Cambria" pitchFamily="18" charset="0"/>
              </a:rPr>
              <a:t>Rule 4</a:t>
            </a:r>
            <a:r>
              <a:rPr lang="el-GR" sz="2800" b="1" dirty="0">
                <a:solidFill>
                  <a:schemeClr val="accent3">
                    <a:lumMod val="75000"/>
                  </a:schemeClr>
                </a:solidFill>
                <a:latin typeface="Cambria" pitchFamily="18" charset="0"/>
              </a:rPr>
              <a:t>: </a:t>
            </a:r>
            <a:r>
              <a:rPr lang="en-US" sz="2800" b="1" dirty="0">
                <a:solidFill>
                  <a:schemeClr val="accent3">
                    <a:lumMod val="75000"/>
                  </a:schemeClr>
                </a:solidFill>
                <a:latin typeface="Cambria" pitchFamily="18" charset="0"/>
              </a:rPr>
              <a:t>High availability and automatic recovery are essential for SO scalability</a:t>
            </a:r>
            <a:endParaRPr lang="el-GR" sz="2800" b="1" dirty="0">
              <a:solidFill>
                <a:schemeClr val="accent3">
                  <a:lumMod val="75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sz="2000" u="sng" dirty="0">
                <a:latin typeface="Cambria" pitchFamily="18" charset="0"/>
              </a:rPr>
              <a:t>Today:</a:t>
            </a:r>
          </a:p>
          <a:p>
            <a:pPr marL="0" indent="0">
              <a:buNone/>
            </a:pPr>
            <a:r>
              <a:rPr lang="en-US" sz="2200" dirty="0">
                <a:latin typeface="Cambria" pitchFamily="18" charset="0"/>
              </a:rPr>
              <a:t>Few customers are willing to accept any downtime in their SO applications</a:t>
            </a:r>
          </a:p>
          <a:p>
            <a:pPr marL="0" indent="0">
              <a:buNone/>
            </a:pPr>
            <a:r>
              <a:rPr lang="en-US" sz="2200" dirty="0">
                <a:latin typeface="Cambria" pitchFamily="18" charset="0"/>
              </a:rPr>
              <a:t>Any DBMS acquired for SO applications should have built-in high availability, supporting nonstop operation</a:t>
            </a:r>
          </a:p>
          <a:p>
            <a:pPr lvl="1">
              <a:buFont typeface="Arial" panose="020B0604020202020204" pitchFamily="34" charset="0"/>
              <a:buChar char="•"/>
            </a:pPr>
            <a:r>
              <a:rPr lang="en-US" sz="1900" dirty="0">
                <a:latin typeface="Cambria" pitchFamily="18" charset="0"/>
              </a:rPr>
              <a:t>On a hardware failure, the system should switch over to the backup and continue the operation</a:t>
            </a:r>
          </a:p>
          <a:p>
            <a:pPr lvl="1">
              <a:buFont typeface="Arial" panose="020B0604020202020204" pitchFamily="34" charset="0"/>
              <a:buChar char="•"/>
            </a:pPr>
            <a:endParaRPr lang="en-US" sz="1900" dirty="0">
              <a:latin typeface="Cambria" pitchFamily="18" charset="0"/>
            </a:endParaRPr>
          </a:p>
          <a:p>
            <a:pPr marL="0" indent="0">
              <a:buNone/>
            </a:pPr>
            <a:r>
              <a:rPr lang="en-US" sz="2200" dirty="0">
                <a:latin typeface="Cambria" pitchFamily="18" charset="0"/>
              </a:rPr>
              <a:t>There are three high-availability caveats:</a:t>
            </a:r>
          </a:p>
          <a:p>
            <a:pPr marL="400050">
              <a:buFont typeface="+mj-lt"/>
              <a:buAutoNum type="arabicPeriod"/>
            </a:pPr>
            <a:r>
              <a:rPr lang="en-US" sz="2200" dirty="0">
                <a:latin typeface="Cambria" pitchFamily="18" charset="0"/>
              </a:rPr>
              <a:t>There is a multitude of kinds of failure:</a:t>
            </a:r>
          </a:p>
          <a:p>
            <a:pPr marL="800100" lvl="1" indent="-342900"/>
            <a:r>
              <a:rPr lang="en-US" sz="1900" b="1" dirty="0">
                <a:latin typeface="Cambria" pitchFamily="18" charset="0"/>
              </a:rPr>
              <a:t>Application</a:t>
            </a:r>
            <a:r>
              <a:rPr lang="en-US" sz="1900" dirty="0">
                <a:latin typeface="Cambria" pitchFamily="18" charset="0"/>
              </a:rPr>
              <a:t> where the application corrupts the database</a:t>
            </a:r>
          </a:p>
          <a:p>
            <a:pPr marL="800100" lvl="1" indent="-342900"/>
            <a:r>
              <a:rPr lang="en-US" sz="1900" b="1" dirty="0">
                <a:latin typeface="Cambria" pitchFamily="18" charset="0"/>
              </a:rPr>
              <a:t>DBMS</a:t>
            </a:r>
            <a:r>
              <a:rPr lang="en-US" sz="1900" dirty="0">
                <a:latin typeface="Cambria" pitchFamily="18" charset="0"/>
              </a:rPr>
              <a:t>, where the bug can be recreated (Bohr bugs)</a:t>
            </a:r>
          </a:p>
          <a:p>
            <a:pPr marL="800100" lvl="1" indent="-342900"/>
            <a:r>
              <a:rPr lang="en-US" sz="1900" b="1" dirty="0">
                <a:latin typeface="Cambria" pitchFamily="18" charset="0"/>
              </a:rPr>
              <a:t>DBMS</a:t>
            </a:r>
            <a:r>
              <a:rPr lang="en-US" sz="1900" dirty="0">
                <a:latin typeface="Cambria" pitchFamily="18" charset="0"/>
              </a:rPr>
              <a:t>, where the bug cannot be recreated (Heisenbugs)</a:t>
            </a:r>
          </a:p>
          <a:p>
            <a:pPr marL="800100" lvl="1" indent="-342900"/>
            <a:r>
              <a:rPr lang="en-US" sz="1900" b="1" dirty="0">
                <a:latin typeface="Cambria" pitchFamily="18" charset="0"/>
              </a:rPr>
              <a:t>Hardware</a:t>
            </a:r>
            <a:endParaRPr lang="en-US" sz="1900" dirty="0">
              <a:latin typeface="Cambria" pitchFamily="18" charset="0"/>
            </a:endParaRPr>
          </a:p>
          <a:p>
            <a:pPr marL="800100" lvl="1" indent="-342900"/>
            <a:r>
              <a:rPr lang="en-US" sz="1900" b="1" dirty="0">
                <a:latin typeface="Cambria" pitchFamily="18" charset="0"/>
              </a:rPr>
              <a:t>Lost network packets</a:t>
            </a:r>
          </a:p>
          <a:p>
            <a:pPr marL="800100" lvl="1" indent="-342900"/>
            <a:r>
              <a:rPr lang="en-US" sz="1900" b="1" dirty="0">
                <a:latin typeface="Cambria" pitchFamily="18" charset="0"/>
              </a:rPr>
              <a:t>Denial-of-service attack</a:t>
            </a:r>
          </a:p>
          <a:p>
            <a:pPr marL="800100" lvl="1" indent="-342900"/>
            <a:r>
              <a:rPr lang="en-US" sz="1900" b="1" dirty="0">
                <a:latin typeface="Cambria" pitchFamily="18" charset="0"/>
              </a:rPr>
              <a:t>Network partitions</a:t>
            </a:r>
          </a:p>
        </p:txBody>
      </p:sp>
      <p:sp>
        <p:nvSpPr>
          <p:cNvPr id="5" name="Footer Placeholder 4">
            <a:extLst>
              <a:ext uri="{FF2B5EF4-FFF2-40B4-BE49-F238E27FC236}">
                <a16:creationId xmlns="" xmlns:a16="http://schemas.microsoft.com/office/drawing/2014/main" id="{D7C1D057-EF5E-4A6D-9A65-A103432B61EC}"/>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D01DAFC9-7885-4DE6-876B-848586959062}"/>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13</a:t>
            </a:fld>
            <a:endParaRPr lang="el-GR" dirty="0">
              <a:latin typeface="Cambri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startAt="2"/>
            </a:pPr>
            <a:r>
              <a:rPr lang="en-US" sz="2000" dirty="0">
                <a:latin typeface="Cambria" pitchFamily="18" charset="0"/>
              </a:rPr>
              <a:t>CAP, or consistency, availability, and partition-tolerance, theorem</a:t>
            </a:r>
          </a:p>
          <a:p>
            <a:pPr lvl="1">
              <a:buFontTx/>
              <a:buChar char="-"/>
            </a:pPr>
            <a:r>
              <a:rPr lang="en-US" sz="1800" dirty="0">
                <a:latin typeface="Cambria" pitchFamily="18" charset="0"/>
              </a:rPr>
              <a:t>Distributed system can have only two out of these three characteristics: consistency, availability, and partition-tolerance. Hence, there are theoretical limits on what is possible in the high-availability arena</a:t>
            </a:r>
          </a:p>
          <a:p>
            <a:pPr marL="457200" indent="-457200">
              <a:buFont typeface="+mj-lt"/>
              <a:buAutoNum type="arabicPeriod" startAt="3"/>
            </a:pPr>
            <a:r>
              <a:rPr lang="en-US" sz="2000" dirty="0">
                <a:latin typeface="Cambria" pitchFamily="18" charset="0"/>
              </a:rPr>
              <a:t>Recovery from disasters is important and should be viewed as an extension of high availability, supported by replication over a wide-area network</a:t>
            </a:r>
          </a:p>
        </p:txBody>
      </p:sp>
      <p:sp>
        <p:nvSpPr>
          <p:cNvPr id="4" name="Title 1"/>
          <p:cNvSpPr>
            <a:spLocks noGrp="1"/>
          </p:cNvSpPr>
          <p:nvPr>
            <p:ph type="title"/>
          </p:nvPr>
        </p:nvSpPr>
        <p:spPr/>
        <p:txBody>
          <a:bodyPr>
            <a:normAutofit/>
          </a:bodyPr>
          <a:lstStyle/>
          <a:p>
            <a:r>
              <a:rPr lang="en-US" sz="2800" b="1" dirty="0">
                <a:solidFill>
                  <a:schemeClr val="accent3">
                    <a:lumMod val="75000"/>
                  </a:schemeClr>
                </a:solidFill>
                <a:latin typeface="Cambria" pitchFamily="18" charset="0"/>
              </a:rPr>
              <a:t>Rule 4</a:t>
            </a:r>
            <a:r>
              <a:rPr lang="el-GR" sz="2800" b="1" dirty="0">
                <a:solidFill>
                  <a:schemeClr val="accent3">
                    <a:lumMod val="75000"/>
                  </a:schemeClr>
                </a:solidFill>
                <a:latin typeface="Cambria" pitchFamily="18" charset="0"/>
              </a:rPr>
              <a:t>:</a:t>
            </a:r>
            <a:r>
              <a:rPr lang="en-US" sz="2800" b="1" dirty="0">
                <a:solidFill>
                  <a:schemeClr val="accent3">
                    <a:lumMod val="75000"/>
                  </a:schemeClr>
                </a:solidFill>
                <a:latin typeface="Cambria" pitchFamily="18" charset="0"/>
              </a:rPr>
              <a:t> High availability and automatic recovery are essential for SO scalability</a:t>
            </a:r>
            <a:endParaRPr lang="el-GR" sz="2800" b="1" dirty="0">
              <a:solidFill>
                <a:schemeClr val="accent3">
                  <a:lumMod val="75000"/>
                </a:schemeClr>
              </a:solidFill>
            </a:endParaRPr>
          </a:p>
        </p:txBody>
      </p:sp>
      <p:sp>
        <p:nvSpPr>
          <p:cNvPr id="2" name="Footer Placeholder 1">
            <a:extLst>
              <a:ext uri="{FF2B5EF4-FFF2-40B4-BE49-F238E27FC236}">
                <a16:creationId xmlns="" xmlns:a16="http://schemas.microsoft.com/office/drawing/2014/main" id="{E3B8B1C0-6FC6-4C36-8216-2150EF3C7A97}"/>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0045CDDB-7CFD-46F9-B7C0-AD00E15BE875}"/>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14</a:t>
            </a:fld>
            <a:endParaRPr lang="el-GR" dirty="0">
              <a:latin typeface="Cambri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lumMod val="75000"/>
                  </a:schemeClr>
                </a:solidFill>
                <a:latin typeface="Cambria" pitchFamily="18" charset="0"/>
              </a:rPr>
              <a:t>Rule 5: Online everything</a:t>
            </a:r>
            <a:endParaRPr lang="el-GR" sz="2800" b="1" dirty="0">
              <a:solidFill>
                <a:schemeClr val="accent1">
                  <a:lumMod val="75000"/>
                </a:schemeClr>
              </a:solidFill>
              <a:latin typeface="Cambria" pitchFamily="18" charset="0"/>
            </a:endParaRPr>
          </a:p>
        </p:txBody>
      </p:sp>
      <p:sp>
        <p:nvSpPr>
          <p:cNvPr id="3" name="Content Placeholder 2"/>
          <p:cNvSpPr>
            <a:spLocks noGrp="1"/>
          </p:cNvSpPr>
          <p:nvPr>
            <p:ph idx="1"/>
          </p:nvPr>
        </p:nvSpPr>
        <p:spPr/>
        <p:txBody>
          <a:bodyPr>
            <a:noAutofit/>
          </a:bodyPr>
          <a:lstStyle/>
          <a:p>
            <a:r>
              <a:rPr lang="en-US" sz="2000" dirty="0">
                <a:latin typeface="Cambria" pitchFamily="18" charset="0"/>
              </a:rPr>
              <a:t>SO DBMS should never fail and never have to be taken offline</a:t>
            </a:r>
          </a:p>
          <a:p>
            <a:r>
              <a:rPr lang="en-US" sz="2000" dirty="0">
                <a:latin typeface="Cambria" pitchFamily="18" charset="0"/>
              </a:rPr>
              <a:t>Operations that require the database be taken offline in many current implementations are the follow:</a:t>
            </a:r>
          </a:p>
          <a:p>
            <a:endParaRPr lang="en-US" sz="2000" dirty="0">
              <a:latin typeface="Cambria" pitchFamily="18" charset="0"/>
            </a:endParaRPr>
          </a:p>
          <a:p>
            <a:pPr lvl="1">
              <a:buFont typeface="Courier New" pitchFamily="49" charset="0"/>
              <a:buChar char="o"/>
            </a:pPr>
            <a:r>
              <a:rPr lang="en-US" sz="1800" b="1" dirty="0" smtClean="0">
                <a:latin typeface="Cambria" pitchFamily="18" charset="0"/>
              </a:rPr>
              <a:t>Schema changes: </a:t>
            </a:r>
            <a:r>
              <a:rPr lang="en-US" sz="1800" dirty="0" smtClean="0">
                <a:latin typeface="Cambria" pitchFamily="18" charset="0"/>
              </a:rPr>
              <a:t>Attributes must be added to an existing database without interruption in service</a:t>
            </a:r>
            <a:endParaRPr lang="en-US" sz="6600" dirty="0">
              <a:latin typeface="Cambria" pitchFamily="18" charset="0"/>
            </a:endParaRPr>
          </a:p>
          <a:p>
            <a:pPr lvl="1">
              <a:buFont typeface="Courier New" pitchFamily="49" charset="0"/>
              <a:buChar char="o"/>
            </a:pPr>
            <a:r>
              <a:rPr lang="en-US" sz="1800" b="1" dirty="0" smtClean="0">
                <a:latin typeface="Cambria" pitchFamily="18" charset="0"/>
              </a:rPr>
              <a:t>Index changes: </a:t>
            </a:r>
            <a:r>
              <a:rPr lang="en-US" sz="1800" dirty="0" smtClean="0">
                <a:latin typeface="Cambria" pitchFamily="18" charset="0"/>
              </a:rPr>
              <a:t>Indexes should be added or dropped without interruption</a:t>
            </a:r>
          </a:p>
          <a:p>
            <a:pPr lvl="1">
              <a:buNone/>
            </a:pPr>
            <a:r>
              <a:rPr lang="en-US" sz="1800" dirty="0" smtClean="0">
                <a:latin typeface="Cambria" pitchFamily="18" charset="0"/>
              </a:rPr>
              <a:t>	in service</a:t>
            </a:r>
            <a:endParaRPr lang="en-US" sz="6600" dirty="0">
              <a:latin typeface="Cambria" pitchFamily="18" charset="0"/>
            </a:endParaRPr>
          </a:p>
          <a:p>
            <a:pPr lvl="1">
              <a:buFont typeface="Courier New" pitchFamily="49" charset="0"/>
              <a:buChar char="o"/>
            </a:pPr>
            <a:r>
              <a:rPr lang="en-US" sz="1800" b="1" dirty="0" err="1" smtClean="0">
                <a:latin typeface="Cambria" pitchFamily="18" charset="0"/>
              </a:rPr>
              <a:t>Reprovisioning</a:t>
            </a:r>
            <a:r>
              <a:rPr lang="en-US" sz="1800" b="1" dirty="0" smtClean="0">
                <a:latin typeface="Cambria" pitchFamily="18" charset="0"/>
              </a:rPr>
              <a:t>: </a:t>
            </a:r>
            <a:r>
              <a:rPr lang="en-US" sz="1800" dirty="0" smtClean="0">
                <a:latin typeface="Cambria" pitchFamily="18" charset="0"/>
              </a:rPr>
              <a:t>It should be possible to increase the number of nodes</a:t>
            </a:r>
          </a:p>
          <a:p>
            <a:pPr lvl="1">
              <a:buNone/>
            </a:pPr>
            <a:r>
              <a:rPr lang="en-US" sz="1800" dirty="0" smtClean="0">
                <a:latin typeface="Cambria" pitchFamily="18" charset="0"/>
              </a:rPr>
              <a:t>	used to process transactions, without interruption in service</a:t>
            </a:r>
            <a:endParaRPr lang="en-US" sz="6600" dirty="0">
              <a:latin typeface="Cambria" pitchFamily="18" charset="0"/>
            </a:endParaRPr>
          </a:p>
          <a:p>
            <a:pPr lvl="1">
              <a:buFont typeface="Courier New" pitchFamily="49" charset="0"/>
              <a:buChar char="o"/>
            </a:pPr>
            <a:r>
              <a:rPr lang="en-US" sz="1800" b="1" dirty="0" smtClean="0">
                <a:latin typeface="Cambria" pitchFamily="18" charset="0"/>
              </a:rPr>
              <a:t>Software upgrade: </a:t>
            </a:r>
            <a:r>
              <a:rPr lang="en-US" sz="1800" dirty="0" smtClean="0">
                <a:latin typeface="Cambria" pitchFamily="18" charset="0"/>
              </a:rPr>
              <a:t>It should be possible to move from version X of a DBMS to version X + 1 without interruption of service </a:t>
            </a:r>
          </a:p>
          <a:p>
            <a:pPr lvl="1">
              <a:buNone/>
            </a:pPr>
            <a:endParaRPr lang="en-US" sz="1800" dirty="0">
              <a:latin typeface="Cambria" pitchFamily="18" charset="0"/>
            </a:endParaRPr>
          </a:p>
          <a:p>
            <a:pPr lvl="1"/>
            <a:endParaRPr lang="en-US" sz="2000" dirty="0">
              <a:latin typeface="Cambria" pitchFamily="18" charset="0"/>
            </a:endParaRPr>
          </a:p>
        </p:txBody>
      </p:sp>
      <p:sp>
        <p:nvSpPr>
          <p:cNvPr id="5" name="Footer Placeholder 4">
            <a:extLst>
              <a:ext uri="{FF2B5EF4-FFF2-40B4-BE49-F238E27FC236}">
                <a16:creationId xmlns="" xmlns:a16="http://schemas.microsoft.com/office/drawing/2014/main" id="{186F00E2-5A7D-487A-A71A-63E0C5115633}"/>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235514A5-4081-4492-BA2C-5786641A5A28}"/>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15</a:t>
            </a:fld>
            <a:endParaRPr lang="el-GR" dirty="0">
              <a:latin typeface="Cambr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latin typeface="Cambria" pitchFamily="18" charset="0"/>
              </a:rPr>
              <a:t>Rule 6: Avoid multi-node operations</a:t>
            </a:r>
            <a:endParaRPr lang="el-GR" sz="2800" b="1" dirty="0">
              <a:solidFill>
                <a:srgbClr val="FF0000"/>
              </a:solidFill>
              <a:latin typeface="Cambria" pitchFamily="18" charset="0"/>
            </a:endParaRPr>
          </a:p>
        </p:txBody>
      </p:sp>
      <p:sp>
        <p:nvSpPr>
          <p:cNvPr id="3" name="Content Placeholder 2"/>
          <p:cNvSpPr>
            <a:spLocks noGrp="1"/>
          </p:cNvSpPr>
          <p:nvPr>
            <p:ph idx="1"/>
          </p:nvPr>
        </p:nvSpPr>
        <p:spPr/>
        <p:txBody>
          <a:bodyPr>
            <a:normAutofit/>
          </a:bodyPr>
          <a:lstStyle/>
          <a:p>
            <a:r>
              <a:rPr lang="en-US" sz="2000" dirty="0">
                <a:latin typeface="Cambria" pitchFamily="18" charset="0"/>
              </a:rPr>
              <a:t>Characteristics for achieving SO scalability over a cluster of servers: </a:t>
            </a:r>
          </a:p>
          <a:p>
            <a:endParaRPr lang="en-US" sz="2000" dirty="0">
              <a:latin typeface="Cambria" pitchFamily="18" charset="0"/>
            </a:endParaRPr>
          </a:p>
          <a:p>
            <a:pPr lvl="1">
              <a:buFont typeface="Courier New" pitchFamily="49" charset="0"/>
              <a:buChar char="o"/>
            </a:pPr>
            <a:r>
              <a:rPr lang="en-US" sz="1800" b="1" dirty="0">
                <a:latin typeface="Cambria" pitchFamily="18" charset="0"/>
              </a:rPr>
              <a:t>Even split: </a:t>
            </a:r>
            <a:r>
              <a:rPr lang="en-US" sz="1800" dirty="0">
                <a:latin typeface="Cambria" pitchFamily="18" charset="0"/>
              </a:rPr>
              <a:t>The database and application load must be split evenly over the servers</a:t>
            </a:r>
          </a:p>
          <a:p>
            <a:pPr lvl="1">
              <a:buFont typeface="Courier New" pitchFamily="49" charset="0"/>
              <a:buChar char="o"/>
            </a:pPr>
            <a:r>
              <a:rPr lang="en-US" sz="1800" b="1" dirty="0">
                <a:latin typeface="Cambria" pitchFamily="18" charset="0"/>
              </a:rPr>
              <a:t>Scalability advantage: </a:t>
            </a:r>
            <a:r>
              <a:rPr lang="en-US" sz="1800" dirty="0">
                <a:latin typeface="Cambria" pitchFamily="18" charset="0"/>
              </a:rPr>
              <a:t>Applications rarely perform operations spanning more than one server or shard. If a large number of servers is involved in processing an operation, the scalability advantage may be lost because of redundant work, cross-server communication, or required operation synchronization </a:t>
            </a:r>
          </a:p>
          <a:p>
            <a:pPr lvl="1"/>
            <a:endParaRPr lang="en-US" sz="1800" dirty="0">
              <a:latin typeface="Cambria" pitchFamily="18" charset="0"/>
            </a:endParaRPr>
          </a:p>
          <a:p>
            <a:pPr>
              <a:buNone/>
            </a:pPr>
            <a:r>
              <a:rPr lang="en-US" sz="2000" dirty="0">
                <a:latin typeface="Cambria" pitchFamily="18" charset="0"/>
              </a:rPr>
              <a:t>Avoid multi-shard operations to the greatest extent possible, </a:t>
            </a:r>
            <a:r>
              <a:rPr lang="en-US" sz="2000" dirty="0" smtClean="0">
                <a:latin typeface="Cambria" pitchFamily="18" charset="0"/>
              </a:rPr>
              <a:t>including</a:t>
            </a:r>
          </a:p>
          <a:p>
            <a:pPr>
              <a:buNone/>
            </a:pPr>
            <a:r>
              <a:rPr lang="en-US" sz="2000" dirty="0" smtClean="0">
                <a:latin typeface="Cambria" pitchFamily="18" charset="0"/>
              </a:rPr>
              <a:t>queries </a:t>
            </a:r>
            <a:r>
              <a:rPr lang="en-US" sz="2000" dirty="0">
                <a:latin typeface="Cambria" pitchFamily="18" charset="0"/>
              </a:rPr>
              <a:t>that must go to multiple shards, as well as multi shard </a:t>
            </a:r>
            <a:r>
              <a:rPr lang="en-US" sz="2000" dirty="0" smtClean="0">
                <a:latin typeface="Cambria" pitchFamily="18" charset="0"/>
              </a:rPr>
              <a:t>updates</a:t>
            </a:r>
          </a:p>
          <a:p>
            <a:pPr>
              <a:buNone/>
            </a:pPr>
            <a:r>
              <a:rPr lang="en-US" sz="2000" dirty="0" smtClean="0">
                <a:latin typeface="Cambria" pitchFamily="18" charset="0"/>
              </a:rPr>
              <a:t>requiring </a:t>
            </a:r>
            <a:r>
              <a:rPr lang="en-US" sz="2000" dirty="0">
                <a:latin typeface="Cambria" pitchFamily="18" charset="0"/>
              </a:rPr>
              <a:t>ACID properties !</a:t>
            </a:r>
          </a:p>
          <a:p>
            <a:pPr lvl="1"/>
            <a:endParaRPr lang="el-GR" sz="1800" dirty="0">
              <a:latin typeface="Cambria" pitchFamily="18" charset="0"/>
            </a:endParaRPr>
          </a:p>
        </p:txBody>
      </p:sp>
      <p:sp>
        <p:nvSpPr>
          <p:cNvPr id="5" name="Footer Placeholder 4">
            <a:extLst>
              <a:ext uri="{FF2B5EF4-FFF2-40B4-BE49-F238E27FC236}">
                <a16:creationId xmlns="" xmlns:a16="http://schemas.microsoft.com/office/drawing/2014/main" id="{18937A38-48E2-46CE-992D-FD6B8AB92204}"/>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DEBF3CF3-5B8F-401A-B48F-82560E35C047}"/>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16</a:t>
            </a:fld>
            <a:endParaRPr lang="el-GR" dirty="0">
              <a:latin typeface="Cambri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marL="0" indent="0">
              <a:buNone/>
            </a:pPr>
            <a:r>
              <a:rPr lang="en-GB" sz="2000" b="1" dirty="0" smtClean="0">
                <a:latin typeface="Cambria" pitchFamily="18" charset="0"/>
              </a:rPr>
              <a:t>For example:</a:t>
            </a:r>
          </a:p>
          <a:p>
            <a:pPr marL="0" indent="0">
              <a:buNone/>
            </a:pPr>
            <a:r>
              <a:rPr lang="en-GB" sz="2000" dirty="0" smtClean="0">
                <a:latin typeface="Cambria" pitchFamily="18" charset="0"/>
              </a:rPr>
              <a:t>Customer </a:t>
            </a:r>
            <a:r>
              <a:rPr lang="en-GB" sz="2000" dirty="0">
                <a:latin typeface="Cambria" pitchFamily="18" charset="0"/>
              </a:rPr>
              <a:t>has an employee table and partitions it based on </a:t>
            </a:r>
            <a:r>
              <a:rPr lang="en-GB" sz="2000" b="1" dirty="0">
                <a:latin typeface="Cambria" pitchFamily="18" charset="0"/>
              </a:rPr>
              <a:t>employee </a:t>
            </a:r>
            <a:r>
              <a:rPr lang="en-GB" sz="2000" b="1" dirty="0" smtClean="0">
                <a:latin typeface="Cambria" pitchFamily="18" charset="0"/>
              </a:rPr>
              <a:t>age </a:t>
            </a:r>
            <a:r>
              <a:rPr lang="en-GB" sz="2000" dirty="0" smtClean="0">
                <a:latin typeface="Cambria" pitchFamily="18" charset="0"/>
              </a:rPr>
              <a:t>and he wants </a:t>
            </a:r>
            <a:r>
              <a:rPr lang="en-GB" sz="2000" dirty="0">
                <a:latin typeface="Cambria" pitchFamily="18" charset="0"/>
              </a:rPr>
              <a:t>to know the salary of a specific employee</a:t>
            </a:r>
            <a:r>
              <a:rPr lang="en-GB" sz="2000" dirty="0" smtClean="0">
                <a:latin typeface="Cambria" pitchFamily="18" charset="0"/>
              </a:rPr>
              <a:t>.</a:t>
            </a:r>
            <a:endParaRPr lang="en-GB" sz="2000" dirty="0">
              <a:latin typeface="Cambria" pitchFamily="18" charset="0"/>
            </a:endParaRPr>
          </a:p>
          <a:p>
            <a:pPr lvl="1">
              <a:buFont typeface="Arial" pitchFamily="34" charset="0"/>
              <a:buChar char="•"/>
            </a:pPr>
            <a:r>
              <a:rPr lang="en-GB" sz="1800" dirty="0">
                <a:latin typeface="Cambria" pitchFamily="18" charset="0"/>
              </a:rPr>
              <a:t>The query is sent to all nodes, requiring a slew of </a:t>
            </a:r>
            <a:r>
              <a:rPr lang="en-GB" sz="1800" dirty="0" smtClean="0">
                <a:latin typeface="Cambria" pitchFamily="18" charset="0"/>
              </a:rPr>
              <a:t>messages</a:t>
            </a:r>
            <a:endParaRPr lang="en-GB" sz="1800" dirty="0">
              <a:latin typeface="Cambria" pitchFamily="18" charset="0"/>
            </a:endParaRPr>
          </a:p>
          <a:p>
            <a:pPr lvl="1">
              <a:buFont typeface="Arial" pitchFamily="34" charset="0"/>
              <a:buChar char="•"/>
            </a:pPr>
            <a:r>
              <a:rPr lang="en-GB" sz="1800" dirty="0">
                <a:latin typeface="Cambria" pitchFamily="18" charset="0"/>
              </a:rPr>
              <a:t>Only one node will find the desired data</a:t>
            </a:r>
          </a:p>
          <a:p>
            <a:pPr lvl="1">
              <a:buFont typeface="Arial" pitchFamily="34" charset="0"/>
              <a:buChar char="•"/>
            </a:pPr>
            <a:r>
              <a:rPr lang="en-GB" sz="1800" dirty="0">
                <a:latin typeface="Cambria" pitchFamily="18" charset="0"/>
              </a:rPr>
              <a:t>The others will run a redundant query that finds </a:t>
            </a:r>
            <a:r>
              <a:rPr lang="en-GB" sz="1800" dirty="0" smtClean="0">
                <a:latin typeface="Cambria" pitchFamily="18" charset="0"/>
              </a:rPr>
              <a:t>nothing</a:t>
            </a:r>
            <a:endParaRPr lang="en-GB" sz="1800" dirty="0">
              <a:latin typeface="Cambria" pitchFamily="18" charset="0"/>
            </a:endParaRPr>
          </a:p>
          <a:p>
            <a:endParaRPr lang="en-GB" sz="2000" dirty="0">
              <a:latin typeface="Cambria" pitchFamily="18" charset="0"/>
            </a:endParaRPr>
          </a:p>
          <a:p>
            <a:pPr marL="0" indent="0">
              <a:buNone/>
            </a:pPr>
            <a:r>
              <a:rPr lang="en-GB" sz="2000" dirty="0">
                <a:latin typeface="Cambria" pitchFamily="18" charset="0"/>
              </a:rPr>
              <a:t>If an application performs an update that crosses shards (e.g. raise to all employees in the shoe department) then the system must pay all of the  synchronization overhead of ensuring the transaction is performed on every node. </a:t>
            </a:r>
            <a:endParaRPr lang="en-US" sz="2000" dirty="0">
              <a:latin typeface="Cambria" pitchFamily="18" charset="0"/>
            </a:endParaRPr>
          </a:p>
        </p:txBody>
      </p:sp>
      <p:sp>
        <p:nvSpPr>
          <p:cNvPr id="5" name="Title 1"/>
          <p:cNvSpPr>
            <a:spLocks noGrp="1"/>
          </p:cNvSpPr>
          <p:nvPr>
            <p:ph type="title"/>
          </p:nvPr>
        </p:nvSpPr>
        <p:spPr/>
        <p:txBody>
          <a:bodyPr>
            <a:normAutofit/>
          </a:bodyPr>
          <a:lstStyle/>
          <a:p>
            <a:r>
              <a:rPr lang="en-US" sz="2800" b="1" dirty="0">
                <a:solidFill>
                  <a:srgbClr val="FF0000"/>
                </a:solidFill>
                <a:latin typeface="Cambria" pitchFamily="18" charset="0"/>
              </a:rPr>
              <a:t>Rule 6: Avoid multi-node operations</a:t>
            </a:r>
            <a:endParaRPr lang="el-GR" sz="2800" b="1" dirty="0">
              <a:solidFill>
                <a:srgbClr val="FF0000"/>
              </a:solidFill>
              <a:latin typeface="Cambria" pitchFamily="18" charset="0"/>
            </a:endParaRPr>
          </a:p>
        </p:txBody>
      </p:sp>
      <p:sp>
        <p:nvSpPr>
          <p:cNvPr id="2" name="Footer Placeholder 1">
            <a:extLst>
              <a:ext uri="{FF2B5EF4-FFF2-40B4-BE49-F238E27FC236}">
                <a16:creationId xmlns="" xmlns:a16="http://schemas.microsoft.com/office/drawing/2014/main" id="{9809F4C3-C666-4B6C-98A5-C963E04352D8}"/>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9B3414D5-3B79-40A7-8F73-0B5220B7A98D}"/>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17</a:t>
            </a:fld>
            <a:endParaRPr lang="el-GR" dirty="0">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000" dirty="0">
                <a:latin typeface="Cambria" pitchFamily="18" charset="0"/>
              </a:rPr>
              <a:t>Building  your own ACID semantics requires time and a lot of additional code</a:t>
            </a:r>
          </a:p>
          <a:p>
            <a:r>
              <a:rPr lang="en-GB" sz="2000" dirty="0">
                <a:latin typeface="Cambria" pitchFamily="18" charset="0"/>
              </a:rPr>
              <a:t>ACID semantics give the programmer the all-or-nothing guarantee  needed to maintain data integrity</a:t>
            </a:r>
          </a:p>
          <a:p>
            <a:r>
              <a:rPr lang="en-GB" sz="2000" dirty="0">
                <a:latin typeface="Cambria" pitchFamily="18" charset="0"/>
              </a:rPr>
              <a:t>A commitment to a </a:t>
            </a:r>
            <a:r>
              <a:rPr lang="en-GB" sz="2000" dirty="0" err="1">
                <a:latin typeface="Cambria" pitchFamily="18" charset="0"/>
              </a:rPr>
              <a:t>non-ACID</a:t>
            </a:r>
            <a:r>
              <a:rPr lang="en-GB" sz="2000" dirty="0">
                <a:latin typeface="Cambria" pitchFamily="18" charset="0"/>
              </a:rPr>
              <a:t> system precludes extending such applications in the future in a way that requires coordination</a:t>
            </a:r>
            <a:endParaRPr lang="en-US" sz="2000" dirty="0">
              <a:latin typeface="Cambria" pitchFamily="18" charset="0"/>
            </a:endParaRPr>
          </a:p>
          <a:p>
            <a:pPr>
              <a:buNone/>
            </a:pPr>
            <a:endParaRPr lang="en-US" sz="2000" dirty="0">
              <a:latin typeface="Cambria" pitchFamily="18" charset="0"/>
            </a:endParaRPr>
          </a:p>
          <a:p>
            <a:pPr>
              <a:buNone/>
            </a:pPr>
            <a:r>
              <a:rPr lang="en-US" sz="2000" dirty="0">
                <a:latin typeface="Cambria" pitchFamily="18" charset="0"/>
              </a:rPr>
              <a:t>If you need ACID semantics, you should use a DBMS that provides them!</a:t>
            </a:r>
            <a:endParaRPr lang="el-GR" sz="2000" dirty="0">
              <a:latin typeface="Cambria" pitchFamily="18" charset="0"/>
            </a:endParaRPr>
          </a:p>
          <a:p>
            <a:pPr>
              <a:buNone/>
            </a:pPr>
            <a:endParaRPr lang="en-US" sz="2000" dirty="0">
              <a:latin typeface="Cambria" pitchFamily="18" charset="0"/>
            </a:endParaRPr>
          </a:p>
          <a:p>
            <a:pPr algn="ctr">
              <a:buNone/>
            </a:pPr>
            <a:endParaRPr lang="en-US" sz="2000" dirty="0">
              <a:latin typeface="Cambria" pitchFamily="18" charset="0"/>
            </a:endParaRPr>
          </a:p>
        </p:txBody>
      </p:sp>
      <p:sp>
        <p:nvSpPr>
          <p:cNvPr id="5" name="Title 1"/>
          <p:cNvSpPr>
            <a:spLocks noGrp="1"/>
          </p:cNvSpPr>
          <p:nvPr>
            <p:ph type="title"/>
          </p:nvPr>
        </p:nvSpPr>
        <p:spPr/>
        <p:txBody>
          <a:bodyPr>
            <a:normAutofit/>
          </a:bodyPr>
          <a:lstStyle/>
          <a:p>
            <a:r>
              <a:rPr lang="en-US" sz="2800" b="1" dirty="0">
                <a:solidFill>
                  <a:schemeClr val="accent3">
                    <a:lumMod val="75000"/>
                  </a:schemeClr>
                </a:solidFill>
                <a:latin typeface="Cambria" pitchFamily="18" charset="0"/>
              </a:rPr>
              <a:t>Rule 7: Don’t try to build ACID consistency</a:t>
            </a:r>
            <a:br>
              <a:rPr lang="en-US" sz="2800" b="1" dirty="0">
                <a:solidFill>
                  <a:schemeClr val="accent3">
                    <a:lumMod val="75000"/>
                  </a:schemeClr>
                </a:solidFill>
                <a:latin typeface="Cambria" pitchFamily="18" charset="0"/>
              </a:rPr>
            </a:br>
            <a:r>
              <a:rPr lang="en-US" sz="2800" b="1" dirty="0">
                <a:solidFill>
                  <a:schemeClr val="accent3">
                    <a:lumMod val="75000"/>
                  </a:schemeClr>
                </a:solidFill>
                <a:latin typeface="Cambria" pitchFamily="18" charset="0"/>
              </a:rPr>
              <a:t>yourself</a:t>
            </a:r>
            <a:endParaRPr lang="el-GR" sz="2800" b="1" dirty="0">
              <a:solidFill>
                <a:schemeClr val="accent3">
                  <a:lumMod val="75000"/>
                </a:schemeClr>
              </a:solidFill>
              <a:latin typeface="Cambria" pitchFamily="18" charset="0"/>
            </a:endParaRPr>
          </a:p>
        </p:txBody>
      </p:sp>
      <p:sp>
        <p:nvSpPr>
          <p:cNvPr id="2" name="Footer Placeholder 1">
            <a:extLst>
              <a:ext uri="{FF2B5EF4-FFF2-40B4-BE49-F238E27FC236}">
                <a16:creationId xmlns="" xmlns:a16="http://schemas.microsoft.com/office/drawing/2014/main" id="{D8BB7535-F44F-4861-BC1A-E88C48E8D454}"/>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DE01BFC4-578C-45C8-9CB6-1B41EBB4DA22}"/>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18</a:t>
            </a:fld>
            <a:endParaRPr lang="el-GR" dirty="0">
              <a:latin typeface="Cambri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3">
                    <a:lumMod val="75000"/>
                  </a:schemeClr>
                </a:solidFill>
                <a:latin typeface="Cambria" pitchFamily="18" charset="0"/>
              </a:rPr>
              <a:t>Rule 7: Don’t try to build ACID consistency</a:t>
            </a:r>
            <a:br>
              <a:rPr lang="en-US" sz="2800" b="1" dirty="0">
                <a:solidFill>
                  <a:schemeClr val="accent3">
                    <a:lumMod val="75000"/>
                  </a:schemeClr>
                </a:solidFill>
                <a:latin typeface="Cambria" pitchFamily="18" charset="0"/>
              </a:rPr>
            </a:br>
            <a:r>
              <a:rPr lang="en-US" sz="2800" b="1" dirty="0">
                <a:solidFill>
                  <a:schemeClr val="accent3">
                    <a:lumMod val="75000"/>
                  </a:schemeClr>
                </a:solidFill>
                <a:latin typeface="Cambria" pitchFamily="18" charset="0"/>
              </a:rPr>
              <a:t>yourself</a:t>
            </a:r>
            <a:endParaRPr lang="el-GR" sz="2800" b="1" dirty="0">
              <a:solidFill>
                <a:schemeClr val="accent3">
                  <a:lumMod val="75000"/>
                </a:schemeClr>
              </a:solidFill>
              <a:latin typeface="Cambria" pitchFamily="18" charset="0"/>
            </a:endParaRPr>
          </a:p>
        </p:txBody>
      </p:sp>
      <p:sp>
        <p:nvSpPr>
          <p:cNvPr id="5" name="Footer Placeholder 4">
            <a:extLst>
              <a:ext uri="{FF2B5EF4-FFF2-40B4-BE49-F238E27FC236}">
                <a16:creationId xmlns="" xmlns:a16="http://schemas.microsoft.com/office/drawing/2014/main" id="{E7806AF1-3346-4329-904E-0BFB1BFCA04C}"/>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27F20059-6E5A-4108-B2FF-CDBA337B1146}"/>
              </a:ext>
            </a:extLst>
          </p:cNvPr>
          <p:cNvPicPr>
            <a:picLocks noChangeAspect="1"/>
          </p:cNvPicPr>
          <p:nvPr/>
        </p:nvPicPr>
        <p:blipFill>
          <a:blip r:embed="rId2"/>
          <a:stretch>
            <a:fillRect/>
          </a:stretch>
        </p:blipFill>
        <p:spPr>
          <a:xfrm>
            <a:off x="0" y="-24"/>
            <a:ext cx="1742857" cy="533333"/>
          </a:xfrm>
          <a:prstGeom prst="rect">
            <a:avLst/>
          </a:prstGeom>
        </p:spPr>
      </p:pic>
      <p:pic>
        <p:nvPicPr>
          <p:cNvPr id="9" name="Picture 8">
            <a:extLst>
              <a:ext uri="{FF2B5EF4-FFF2-40B4-BE49-F238E27FC236}">
                <a16:creationId xmlns="" xmlns:a16="http://schemas.microsoft.com/office/drawing/2014/main" id="{07C368E2-DEA4-4A61-A1DD-A5A30EA85B7F}"/>
              </a:ext>
            </a:extLst>
          </p:cNvPr>
          <p:cNvPicPr>
            <a:picLocks noChangeAspect="1"/>
          </p:cNvPicPr>
          <p:nvPr/>
        </p:nvPicPr>
        <p:blipFill>
          <a:blip r:embed="rId3"/>
          <a:stretch>
            <a:fillRect/>
          </a:stretch>
        </p:blipFill>
        <p:spPr>
          <a:xfrm>
            <a:off x="1307606" y="1428736"/>
            <a:ext cx="6528788" cy="4896591"/>
          </a:xfrm>
          <a:prstGeom prst="rect">
            <a:avLst/>
          </a:prstGeom>
        </p:spPr>
      </p:pic>
      <p:sp>
        <p:nvSpPr>
          <p:cNvPr id="10" name="Title 1">
            <a:extLst>
              <a:ext uri="{FF2B5EF4-FFF2-40B4-BE49-F238E27FC236}">
                <a16:creationId xmlns="" xmlns:a16="http://schemas.microsoft.com/office/drawing/2014/main" id="{837FF2C3-8C72-47C0-A2FD-7F8CDE7EDF71}"/>
              </a:ext>
            </a:extLst>
          </p:cNvPr>
          <p:cNvSpPr txBox="1">
            <a:spLocks/>
          </p:cNvSpPr>
          <p:nvPr/>
        </p:nvSpPr>
        <p:spPr>
          <a:xfrm>
            <a:off x="1763688" y="6143644"/>
            <a:ext cx="5544616" cy="38997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400" i="1" dirty="0">
                <a:latin typeface="Cambria" pitchFamily="18" charset="0"/>
              </a:rPr>
              <a:t>Figure 5: University of Cyprus EPL646: Advanced Topics in Databases Lecture 1 [5]</a:t>
            </a:r>
            <a:endParaRPr lang="el-GR" sz="1400" b="1" i="1" dirty="0">
              <a:solidFill>
                <a:schemeClr val="bg1">
                  <a:lumMod val="50000"/>
                </a:schemeClr>
              </a:solidFill>
              <a:latin typeface="Cambr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19</a:t>
            </a:fld>
            <a:endParaRPr lang="el-GR" dirty="0">
              <a:latin typeface="Cambr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bg1">
                    <a:lumMod val="50000"/>
                  </a:schemeClr>
                </a:solidFill>
                <a:latin typeface="Cambria" pitchFamily="18" charset="0"/>
              </a:rPr>
              <a:t>Introduction</a:t>
            </a:r>
            <a:endParaRPr lang="el-GR" sz="2800" b="1" dirty="0">
              <a:solidFill>
                <a:schemeClr val="bg1">
                  <a:lumMod val="50000"/>
                </a:schemeClr>
              </a:solidFill>
              <a:latin typeface="Cambria" pitchFamily="18" charset="0"/>
            </a:endParaRPr>
          </a:p>
        </p:txBody>
      </p:sp>
      <p:sp>
        <p:nvSpPr>
          <p:cNvPr id="3" name="Content Placeholder 2"/>
          <p:cNvSpPr>
            <a:spLocks noGrp="1"/>
          </p:cNvSpPr>
          <p:nvPr>
            <p:ph idx="1"/>
          </p:nvPr>
        </p:nvSpPr>
        <p:spPr/>
        <p:txBody>
          <a:bodyPr>
            <a:noAutofit/>
          </a:bodyPr>
          <a:lstStyle/>
          <a:p>
            <a:pPr marL="0" indent="0">
              <a:buNone/>
            </a:pPr>
            <a:r>
              <a:rPr lang="en-GB" sz="2000" dirty="0">
                <a:latin typeface="Cambria" pitchFamily="18" charset="0"/>
              </a:rPr>
              <a:t>The relational Data model was proposed in 1970 by Ted Codd as the best solution for the DBMS problems of the day, the business data processing now (Online transaction processing).</a:t>
            </a:r>
          </a:p>
          <a:p>
            <a:pPr marL="0" indent="0">
              <a:buNone/>
            </a:pPr>
            <a:r>
              <a:rPr lang="en-GB" sz="2000" dirty="0">
                <a:latin typeface="Cambria" pitchFamily="18" charset="0"/>
              </a:rPr>
              <a:t>Early relational systems included System R  and Ingres, and almost all commercial relational DBMS (RDBMS) implementations today trace their roots to these two systems.</a:t>
            </a:r>
          </a:p>
          <a:p>
            <a:pPr marL="0" indent="0">
              <a:buNone/>
            </a:pPr>
            <a:r>
              <a:rPr lang="en-GB" sz="2000" dirty="0" smtClean="0">
                <a:latin typeface="Cambria" pitchFamily="18" charset="0"/>
              </a:rPr>
              <a:t>DBMS </a:t>
            </a:r>
            <a:r>
              <a:rPr lang="en-GB" sz="2000" dirty="0">
                <a:latin typeface="Cambria" pitchFamily="18" charset="0"/>
              </a:rPr>
              <a:t>used in a variety of new markets e.g. data warehouses, scientific databases, social-networking sites and gaming sites.</a:t>
            </a:r>
          </a:p>
          <a:p>
            <a:pPr marL="0" indent="0">
              <a:buNone/>
            </a:pPr>
            <a:endParaRPr lang="en-GB" sz="2000" dirty="0">
              <a:latin typeface="Cambria" pitchFamily="18" charset="0"/>
            </a:endParaRPr>
          </a:p>
        </p:txBody>
      </p:sp>
      <p:sp>
        <p:nvSpPr>
          <p:cNvPr id="5" name="Footer Placeholder 4">
            <a:extLst>
              <a:ext uri="{FF2B5EF4-FFF2-40B4-BE49-F238E27FC236}">
                <a16:creationId xmlns="" xmlns:a16="http://schemas.microsoft.com/office/drawing/2014/main" id="{63540B13-4968-4972-94CF-6A16954E92EB}"/>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CBAA7372-702C-45AF-AF38-7AA33D26AFC5}"/>
              </a:ext>
            </a:extLst>
          </p:cNvPr>
          <p:cNvPicPr>
            <a:picLocks noChangeAspect="1"/>
          </p:cNvPicPr>
          <p:nvPr/>
        </p:nvPicPr>
        <p:blipFill>
          <a:blip r:embed="rId2"/>
          <a:stretch>
            <a:fillRect/>
          </a:stretch>
        </p:blipFill>
        <p:spPr>
          <a:xfrm>
            <a:off x="0" y="-24"/>
            <a:ext cx="1742857" cy="533333"/>
          </a:xfrm>
          <a:prstGeom prst="rect">
            <a:avLst/>
          </a:prstGeom>
        </p:spPr>
      </p:pic>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2</a:t>
            </a:fld>
            <a:endParaRPr lang="el-GR" dirty="0">
              <a:latin typeface="Cambri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latin typeface="Cambria" pitchFamily="18" charset="0"/>
              </a:rPr>
              <a:t>Rule 8: Look for administrative simplicity</a:t>
            </a:r>
            <a:endParaRPr lang="el-GR" sz="2800" b="1" dirty="0">
              <a:solidFill>
                <a:srgbClr val="C00000"/>
              </a:solidFill>
              <a:latin typeface="Cambria"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a:latin typeface="Cambria" pitchFamily="18" charset="0"/>
              </a:rPr>
              <a:t>Most products include many tuning knobs that allow adjustment of DBMS behavior which is difficult for a common user to </a:t>
            </a:r>
            <a:r>
              <a:rPr lang="en-US" sz="2000" dirty="0" smtClean="0">
                <a:latin typeface="Cambria" pitchFamily="18" charset="0"/>
              </a:rPr>
              <a:t>handle</a:t>
            </a:r>
            <a:endParaRPr lang="en-US" sz="2000" dirty="0">
              <a:latin typeface="Cambria" pitchFamily="18" charset="0"/>
            </a:endParaRPr>
          </a:p>
          <a:p>
            <a:r>
              <a:rPr lang="el-GR" sz="2000" dirty="0">
                <a:latin typeface="Cambria" pitchFamily="18" charset="0"/>
              </a:rPr>
              <a:t>Α </a:t>
            </a:r>
            <a:r>
              <a:rPr lang="en-US" sz="2000" dirty="0">
                <a:latin typeface="Cambria" pitchFamily="18" charset="0"/>
              </a:rPr>
              <a:t>DBA skilled in a particular vendor’s product, can make it go a factor of two or more faster than one unskilled in the given product</a:t>
            </a:r>
            <a:endParaRPr lang="el-GR" sz="2000" dirty="0">
              <a:latin typeface="Cambria" pitchFamily="18" charset="0"/>
            </a:endParaRPr>
          </a:p>
          <a:p>
            <a:pPr marL="0" indent="0">
              <a:buNone/>
            </a:pPr>
            <a:endParaRPr lang="en-US" sz="2000" dirty="0">
              <a:latin typeface="Cambria" pitchFamily="18" charset="0"/>
            </a:endParaRPr>
          </a:p>
          <a:p>
            <a:pPr>
              <a:buNone/>
            </a:pPr>
            <a:r>
              <a:rPr lang="en-US" sz="2000" dirty="0">
                <a:latin typeface="Cambria" pitchFamily="18" charset="0"/>
              </a:rPr>
              <a:t>Never let the vendor do a proof-of-concept</a:t>
            </a:r>
            <a:r>
              <a:rPr lang="el-GR" sz="2000" dirty="0">
                <a:latin typeface="Cambria" pitchFamily="18" charset="0"/>
              </a:rPr>
              <a:t> </a:t>
            </a:r>
            <a:r>
              <a:rPr lang="en-US" sz="2000" dirty="0">
                <a:latin typeface="Cambria" pitchFamily="18" charset="0"/>
              </a:rPr>
              <a:t>exercise for you</a:t>
            </a:r>
            <a:r>
              <a:rPr lang="el-GR" sz="2000" dirty="0">
                <a:latin typeface="Cambria" pitchFamily="18" charset="0"/>
              </a:rPr>
              <a:t>!</a:t>
            </a:r>
          </a:p>
          <a:p>
            <a:pPr>
              <a:buNone/>
            </a:pPr>
            <a:r>
              <a:rPr lang="en-US" sz="2000" dirty="0">
                <a:latin typeface="Cambria" pitchFamily="18" charset="0"/>
              </a:rPr>
              <a:t>Do the proof of concept yourself</a:t>
            </a:r>
            <a:r>
              <a:rPr lang="el-GR" sz="2000" dirty="0">
                <a:latin typeface="Cambria" pitchFamily="18" charset="0"/>
              </a:rPr>
              <a:t>!</a:t>
            </a:r>
          </a:p>
        </p:txBody>
      </p:sp>
      <p:sp>
        <p:nvSpPr>
          <p:cNvPr id="5" name="Footer Placeholder 4">
            <a:extLst>
              <a:ext uri="{FF2B5EF4-FFF2-40B4-BE49-F238E27FC236}">
                <a16:creationId xmlns="" xmlns:a16="http://schemas.microsoft.com/office/drawing/2014/main" id="{7D88BB18-4A81-4205-8505-A57173242B67}"/>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0A58C0DD-856F-49E2-87FD-2175A8068A06}"/>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20</a:t>
            </a:fld>
            <a:endParaRPr lang="el-GR" dirty="0">
              <a:latin typeface="Cambr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3">
                    <a:lumMod val="75000"/>
                  </a:schemeClr>
                </a:solidFill>
                <a:latin typeface="Cambria" pitchFamily="18" charset="0"/>
              </a:rPr>
              <a:t>Rule 9: Pay attention to node performance</a:t>
            </a:r>
            <a:endParaRPr lang="el-GR" sz="2800" b="1" dirty="0">
              <a:solidFill>
                <a:schemeClr val="accent3">
                  <a:lumMod val="75000"/>
                </a:schemeClr>
              </a:solidFill>
              <a:latin typeface="Cambria" pitchFamily="18" charset="0"/>
            </a:endParaRPr>
          </a:p>
        </p:txBody>
      </p:sp>
      <p:sp>
        <p:nvSpPr>
          <p:cNvPr id="3" name="Content Placeholder 2"/>
          <p:cNvSpPr>
            <a:spLocks noGrp="1"/>
          </p:cNvSpPr>
          <p:nvPr>
            <p:ph idx="1"/>
          </p:nvPr>
        </p:nvSpPr>
        <p:spPr/>
        <p:txBody>
          <a:bodyPr>
            <a:normAutofit/>
          </a:bodyPr>
          <a:lstStyle/>
          <a:p>
            <a:r>
              <a:rPr lang="en-US" sz="2000" dirty="0">
                <a:latin typeface="Cambria" pitchFamily="18" charset="0"/>
              </a:rPr>
              <a:t>Though true that linear scalability is important, ignoring node performance is a big mistake</a:t>
            </a:r>
          </a:p>
          <a:p>
            <a:r>
              <a:rPr lang="en-US" sz="2000" dirty="0">
                <a:latin typeface="Cambria" pitchFamily="18" charset="0"/>
              </a:rPr>
              <a:t>Linear scalability means overall performance is a multiple of the number of nodes times node performance</a:t>
            </a:r>
          </a:p>
          <a:p>
            <a:r>
              <a:rPr lang="en-US" sz="2000" dirty="0">
                <a:latin typeface="Cambria" pitchFamily="18" charset="0"/>
              </a:rPr>
              <a:t>The faster the node performance, the fewer nodes one needs</a:t>
            </a:r>
          </a:p>
          <a:p>
            <a:r>
              <a:rPr lang="en-US" sz="2000" dirty="0">
                <a:latin typeface="Cambria" pitchFamily="18" charset="0"/>
              </a:rPr>
              <a:t>Node performance makes everything else easier</a:t>
            </a:r>
            <a:endParaRPr lang="el-GR" sz="2000" dirty="0">
              <a:latin typeface="Cambria" pitchFamily="18" charset="0"/>
            </a:endParaRPr>
          </a:p>
        </p:txBody>
      </p:sp>
      <p:sp>
        <p:nvSpPr>
          <p:cNvPr id="5" name="Footer Placeholder 4">
            <a:extLst>
              <a:ext uri="{FF2B5EF4-FFF2-40B4-BE49-F238E27FC236}">
                <a16:creationId xmlns="" xmlns:a16="http://schemas.microsoft.com/office/drawing/2014/main" id="{0986096D-EE77-4166-89BB-0924CADE726C}"/>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E9FC5707-5F7E-411B-84E1-B0C2E52CFDDC}"/>
              </a:ext>
            </a:extLst>
          </p:cNvPr>
          <p:cNvPicPr>
            <a:picLocks noChangeAspect="1"/>
          </p:cNvPicPr>
          <p:nvPr/>
        </p:nvPicPr>
        <p:blipFill>
          <a:blip r:embed="rId2"/>
          <a:stretch>
            <a:fillRect/>
          </a:stretch>
        </p:blipFill>
        <p:spPr>
          <a:xfrm>
            <a:off x="0" y="-24"/>
            <a:ext cx="1742857" cy="533333"/>
          </a:xfrm>
          <a:prstGeom prst="rect">
            <a:avLst/>
          </a:prstGeom>
        </p:spPr>
      </p:pic>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21</a:t>
            </a:fld>
            <a:endParaRPr lang="el-GR" dirty="0">
              <a:latin typeface="Cambr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lumMod val="75000"/>
                  </a:schemeClr>
                </a:solidFill>
                <a:latin typeface="Cambria" pitchFamily="18" charset="0"/>
              </a:rPr>
              <a:t>Rule 10: Open source gives you more control over your future</a:t>
            </a:r>
            <a:endParaRPr lang="el-GR" sz="2800" b="1" dirty="0">
              <a:solidFill>
                <a:schemeClr val="accent1">
                  <a:lumMod val="75000"/>
                </a:schemeClr>
              </a:solidFill>
              <a:latin typeface="Cambria" pitchFamily="18" charset="0"/>
            </a:endParaRPr>
          </a:p>
        </p:txBody>
      </p:sp>
      <p:sp>
        <p:nvSpPr>
          <p:cNvPr id="3" name="Content Placeholder 2"/>
          <p:cNvSpPr>
            <a:spLocks noGrp="1"/>
          </p:cNvSpPr>
          <p:nvPr>
            <p:ph idx="1"/>
          </p:nvPr>
        </p:nvSpPr>
        <p:spPr/>
        <p:txBody>
          <a:bodyPr>
            <a:normAutofit/>
          </a:bodyPr>
          <a:lstStyle/>
          <a:p>
            <a:pPr>
              <a:buNone/>
            </a:pPr>
            <a:r>
              <a:rPr lang="en-US" sz="2000" dirty="0">
                <a:latin typeface="Cambria" pitchFamily="18" charset="0"/>
              </a:rPr>
              <a:t>“Suggestion rather than a rule”</a:t>
            </a:r>
          </a:p>
          <a:p>
            <a:pPr>
              <a:buNone/>
            </a:pPr>
            <a:endParaRPr lang="en-US" sz="2000" dirty="0">
              <a:latin typeface="Cambria" pitchFamily="18" charset="0"/>
            </a:endParaRPr>
          </a:p>
          <a:p>
            <a:pPr>
              <a:buNone/>
            </a:pPr>
            <a:r>
              <a:rPr lang="en-US" sz="2000" dirty="0">
                <a:latin typeface="Cambria" pitchFamily="18" charset="0"/>
              </a:rPr>
              <a:t>Advantages of open source:</a:t>
            </a:r>
          </a:p>
          <a:p>
            <a:r>
              <a:rPr lang="en-US" sz="2000" dirty="0">
                <a:latin typeface="Cambria" pitchFamily="18" charset="0"/>
              </a:rPr>
              <a:t>Eliminates expensive licenses and upgrades</a:t>
            </a:r>
          </a:p>
          <a:p>
            <a:r>
              <a:rPr lang="en-US" sz="2000" dirty="0">
                <a:latin typeface="Cambria" pitchFamily="18" charset="0"/>
              </a:rPr>
              <a:t>Offers multiple alternatives for support, new features, and bug fixes</a:t>
            </a:r>
          </a:p>
          <a:p>
            <a:pPr>
              <a:buNone/>
            </a:pPr>
            <a:r>
              <a:rPr lang="en-US" sz="2000" dirty="0">
                <a:latin typeface="Cambria" pitchFamily="18" charset="0"/>
              </a:rPr>
              <a:t>An example for the superior alternatives supports is Ubuntu.</a:t>
            </a:r>
          </a:p>
          <a:p>
            <a:pPr marL="0" indent="0">
              <a:buNone/>
            </a:pPr>
            <a:endParaRPr lang="en-US" sz="2000" dirty="0">
              <a:latin typeface="Cambria" pitchFamily="18" charset="0"/>
            </a:endParaRPr>
          </a:p>
          <a:p>
            <a:pPr>
              <a:buNone/>
            </a:pPr>
            <a:r>
              <a:rPr lang="en-US" sz="2000" dirty="0">
                <a:latin typeface="Cambria" pitchFamily="18" charset="0"/>
              </a:rPr>
              <a:t>Think about its advantages !</a:t>
            </a:r>
            <a:endParaRPr lang="el-GR" sz="2000" dirty="0">
              <a:latin typeface="Cambria" pitchFamily="18" charset="0"/>
            </a:endParaRPr>
          </a:p>
        </p:txBody>
      </p:sp>
      <p:sp>
        <p:nvSpPr>
          <p:cNvPr id="5" name="Footer Placeholder 4">
            <a:extLst>
              <a:ext uri="{FF2B5EF4-FFF2-40B4-BE49-F238E27FC236}">
                <a16:creationId xmlns="" xmlns:a16="http://schemas.microsoft.com/office/drawing/2014/main" id="{95C85505-41CE-4C5C-B465-4903128FD82C}"/>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82DDAAA4-5EC9-4C29-A7AD-A9B7F37C41BF}"/>
              </a:ext>
            </a:extLst>
          </p:cNvPr>
          <p:cNvPicPr>
            <a:picLocks noChangeAspect="1"/>
          </p:cNvPicPr>
          <p:nvPr/>
        </p:nvPicPr>
        <p:blipFill>
          <a:blip r:embed="rId2"/>
          <a:stretch>
            <a:fillRect/>
          </a:stretch>
        </p:blipFill>
        <p:spPr>
          <a:xfrm>
            <a:off x="0" y="-24"/>
            <a:ext cx="1742857" cy="533333"/>
          </a:xfrm>
          <a:prstGeom prst="rect">
            <a:avLst/>
          </a:prstGeom>
        </p:spPr>
      </p:pic>
      <p:pic>
        <p:nvPicPr>
          <p:cNvPr id="8" name="Picture 7">
            <a:hlinkClick r:id="rId3"/>
            <a:extLst>
              <a:ext uri="{FF2B5EF4-FFF2-40B4-BE49-F238E27FC236}">
                <a16:creationId xmlns="" xmlns:a16="http://schemas.microsoft.com/office/drawing/2014/main" id="{2DD38C75-1D5B-48C7-8A77-09BAF5910989}"/>
              </a:ext>
            </a:extLst>
          </p:cNvPr>
          <p:cNvPicPr>
            <a:picLocks noChangeAspect="1"/>
          </p:cNvPicPr>
          <p:nvPr/>
        </p:nvPicPr>
        <p:blipFill>
          <a:blip r:embed="rId4"/>
          <a:stretch>
            <a:fillRect/>
          </a:stretch>
        </p:blipFill>
        <p:spPr>
          <a:xfrm>
            <a:off x="3923928" y="3789040"/>
            <a:ext cx="5111502" cy="2424011"/>
          </a:xfrm>
          <a:prstGeom prst="rect">
            <a:avLst/>
          </a:prstGeom>
        </p:spPr>
      </p:pic>
      <p:sp>
        <p:nvSpPr>
          <p:cNvPr id="9" name="Title 1">
            <a:extLst>
              <a:ext uri="{FF2B5EF4-FFF2-40B4-BE49-F238E27FC236}">
                <a16:creationId xmlns="" xmlns:a16="http://schemas.microsoft.com/office/drawing/2014/main" id="{0E93CBBC-92DB-4149-821E-6D64E7E59007}"/>
              </a:ext>
            </a:extLst>
          </p:cNvPr>
          <p:cNvSpPr txBox="1">
            <a:spLocks/>
          </p:cNvSpPr>
          <p:nvPr/>
        </p:nvSpPr>
        <p:spPr>
          <a:xfrm>
            <a:off x="3816424" y="6143644"/>
            <a:ext cx="5364088" cy="389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400" i="1" dirty="0">
                <a:latin typeface="Cambria" pitchFamily="18" charset="0"/>
              </a:rPr>
              <a:t>Figure 5: Ubuntu Community Wiki [4]</a:t>
            </a:r>
            <a:endParaRPr lang="el-GR" sz="1400" b="1" i="1" dirty="0">
              <a:solidFill>
                <a:schemeClr val="bg1">
                  <a:lumMod val="50000"/>
                </a:schemeClr>
              </a:solidFill>
              <a:latin typeface="Cambria" pitchFamily="18" charset="0"/>
            </a:endParaRPr>
          </a:p>
        </p:txBody>
      </p:sp>
      <p:sp>
        <p:nvSpPr>
          <p:cNvPr id="10" name="Slide Number Placeholder 9"/>
          <p:cNvSpPr>
            <a:spLocks noGrp="1"/>
          </p:cNvSpPr>
          <p:nvPr>
            <p:ph type="sldNum" sz="quarter" idx="12"/>
          </p:nvPr>
        </p:nvSpPr>
        <p:spPr/>
        <p:txBody>
          <a:bodyPr/>
          <a:lstStyle/>
          <a:p>
            <a:fld id="{D3F1D1C4-C2D9-4231-9FB2-B2D9D97AA41D}" type="slidenum">
              <a:rPr lang="el-GR" smtClean="0">
                <a:latin typeface="Cambria" pitchFamily="18" charset="0"/>
              </a:rPr>
              <a:pPr/>
              <a:t>22</a:t>
            </a:fld>
            <a:endParaRPr lang="el-GR" dirty="0">
              <a:latin typeface="Cambria"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lumMod val="75000"/>
                  </a:schemeClr>
                </a:solidFill>
                <a:latin typeface="Cambria" pitchFamily="18" charset="0"/>
              </a:rPr>
              <a:t>References</a:t>
            </a:r>
            <a:endParaRPr lang="el-GR" sz="2800" b="1" dirty="0">
              <a:solidFill>
                <a:schemeClr val="accent1">
                  <a:lumMod val="75000"/>
                </a:schemeClr>
              </a:solidFill>
              <a:latin typeface="Cambria" pitchFamily="18" charset="0"/>
            </a:endParaRPr>
          </a:p>
        </p:txBody>
      </p:sp>
      <p:sp>
        <p:nvSpPr>
          <p:cNvPr id="3" name="Content Placeholder 2"/>
          <p:cNvSpPr>
            <a:spLocks noGrp="1"/>
          </p:cNvSpPr>
          <p:nvPr>
            <p:ph idx="1"/>
          </p:nvPr>
        </p:nvSpPr>
        <p:spPr/>
        <p:txBody>
          <a:bodyPr>
            <a:normAutofit/>
          </a:bodyPr>
          <a:lstStyle/>
          <a:p>
            <a:pPr marL="0" indent="0">
              <a:buNone/>
            </a:pPr>
            <a:r>
              <a:rPr lang="en-GB" sz="1800" dirty="0">
                <a:latin typeface="Cambria" panose="02040503050406030204" pitchFamily="18" charset="0"/>
              </a:rPr>
              <a:t>[1] </a:t>
            </a:r>
            <a:r>
              <a:rPr lang="en-GB" sz="1800" u="sng" dirty="0">
                <a:latin typeface="Cambria" panose="02040503050406030204" pitchFamily="18" charset="0"/>
                <a:hlinkClick r:id="rId2"/>
              </a:rPr>
              <a:t>10 rules for scalable performance in 'simple operation' datastores</a:t>
            </a:r>
            <a:r>
              <a:rPr lang="en-GB" sz="1800" dirty="0">
                <a:latin typeface="Cambria" panose="02040503050406030204" pitchFamily="18" charset="0"/>
              </a:rPr>
              <a:t>, Michael </a:t>
            </a:r>
            <a:r>
              <a:rPr lang="en-GB" sz="1800" dirty="0" err="1">
                <a:latin typeface="Cambria" panose="02040503050406030204" pitchFamily="18" charset="0"/>
              </a:rPr>
              <a:t>Stonebraker</a:t>
            </a:r>
            <a:r>
              <a:rPr lang="en-GB" sz="1800" dirty="0">
                <a:latin typeface="Cambria" panose="02040503050406030204" pitchFamily="18" charset="0"/>
              </a:rPr>
              <a:t> and Rick Cattell. 2011. </a:t>
            </a:r>
            <a:r>
              <a:rPr lang="en-GB" sz="1800" dirty="0" err="1">
                <a:latin typeface="Cambria" panose="02040503050406030204" pitchFamily="18" charset="0"/>
              </a:rPr>
              <a:t>Commun</a:t>
            </a:r>
            <a:r>
              <a:rPr lang="en-GB" sz="1800" dirty="0">
                <a:latin typeface="Cambria" panose="02040503050406030204" pitchFamily="18" charset="0"/>
              </a:rPr>
              <a:t>. ACM 54, 6 (June 2011), 72-80. DOI: https://doi.org/10.1145/1953122.1953144. </a:t>
            </a:r>
            <a:r>
              <a:rPr lang="en-GB" sz="1800" dirty="0">
                <a:latin typeface="Cambria" panose="02040503050406030204" pitchFamily="18" charset="0"/>
                <a:hlinkClick r:id="rId3"/>
              </a:rPr>
              <a:t>PPTX</a:t>
            </a:r>
            <a:endParaRPr lang="en-GB" sz="1800" dirty="0">
              <a:latin typeface="Cambria" panose="02040503050406030204" pitchFamily="18" charset="0"/>
            </a:endParaRPr>
          </a:p>
          <a:p>
            <a:pPr marL="0" indent="0">
              <a:buNone/>
            </a:pPr>
            <a:r>
              <a:rPr lang="en-GB" sz="1800" dirty="0">
                <a:latin typeface="Cambria" panose="02040503050406030204" pitchFamily="18" charset="0"/>
              </a:rPr>
              <a:t>[2] </a:t>
            </a:r>
            <a:r>
              <a:rPr lang="en-GB" sz="1800" dirty="0" err="1">
                <a:latin typeface="Cambria" pitchFamily="18" charset="0"/>
              </a:rPr>
              <a:t>oltP</a:t>
            </a:r>
            <a:r>
              <a:rPr lang="en-GB" sz="1800" dirty="0">
                <a:latin typeface="Cambria" pitchFamily="18" charset="0"/>
              </a:rPr>
              <a:t>: </a:t>
            </a:r>
            <a:r>
              <a:rPr lang="en-GB" sz="1800" dirty="0">
                <a:latin typeface="Cambria" pitchFamily="18" charset="0"/>
                <a:hlinkClick r:id="rId4"/>
              </a:rPr>
              <a:t>through the looking  glass and what we found there.</a:t>
            </a:r>
            <a:r>
              <a:rPr lang="en-GB" sz="1800" dirty="0">
                <a:latin typeface="Cambria" pitchFamily="18" charset="0"/>
              </a:rPr>
              <a:t> </a:t>
            </a:r>
            <a:r>
              <a:rPr lang="en-GB" sz="1800" dirty="0" err="1">
                <a:latin typeface="Cambria" pitchFamily="18" charset="0"/>
              </a:rPr>
              <a:t>Harizopoulos</a:t>
            </a:r>
            <a:r>
              <a:rPr lang="en-GB" sz="1800" dirty="0">
                <a:latin typeface="Cambria" pitchFamily="18" charset="0"/>
              </a:rPr>
              <a:t>, s. et al. In Proceedings of the 2008 SIGMOD Conference on Management of Data (</a:t>
            </a:r>
            <a:r>
              <a:rPr lang="en-GB" sz="1800" dirty="0" err="1">
                <a:latin typeface="Cambria" pitchFamily="18" charset="0"/>
              </a:rPr>
              <a:t>vancouver</a:t>
            </a:r>
            <a:r>
              <a:rPr lang="en-GB" sz="1800" dirty="0">
                <a:latin typeface="Cambria" pitchFamily="18" charset="0"/>
              </a:rPr>
              <a:t>, </a:t>
            </a:r>
            <a:r>
              <a:rPr lang="en-GB" sz="1800" dirty="0" err="1">
                <a:latin typeface="Cambria" pitchFamily="18" charset="0"/>
              </a:rPr>
              <a:t>b.C.</a:t>
            </a:r>
            <a:r>
              <a:rPr lang="en-GB" sz="1800" dirty="0">
                <a:latin typeface="Cambria" pitchFamily="18" charset="0"/>
              </a:rPr>
              <a:t>, June 10). </a:t>
            </a:r>
            <a:r>
              <a:rPr lang="en-GB" sz="1800" dirty="0" err="1">
                <a:latin typeface="Cambria" pitchFamily="18" charset="0"/>
              </a:rPr>
              <a:t>aCM</a:t>
            </a:r>
            <a:r>
              <a:rPr lang="en-GB" sz="1800" dirty="0">
                <a:latin typeface="Cambria" pitchFamily="18" charset="0"/>
              </a:rPr>
              <a:t> Press, new </a:t>
            </a:r>
            <a:r>
              <a:rPr lang="en-GB" sz="1800" dirty="0" err="1">
                <a:latin typeface="Cambria" pitchFamily="18" charset="0"/>
              </a:rPr>
              <a:t>york</a:t>
            </a:r>
            <a:r>
              <a:rPr lang="en-GB" sz="1800" dirty="0">
                <a:latin typeface="Cambria" pitchFamily="18" charset="0"/>
              </a:rPr>
              <a:t>, 2008, 981–992.</a:t>
            </a:r>
          </a:p>
          <a:p>
            <a:pPr marL="0" indent="0">
              <a:buNone/>
            </a:pPr>
            <a:r>
              <a:rPr lang="en-GB" sz="1800" dirty="0">
                <a:latin typeface="Cambria" pitchFamily="18" charset="0"/>
              </a:rPr>
              <a:t>[3] Oracle RAC picture: </a:t>
            </a:r>
            <a:r>
              <a:rPr lang="en-GB" sz="1800" dirty="0">
                <a:latin typeface="Cambria" pitchFamily="18" charset="0"/>
                <a:hlinkClick r:id="rId5"/>
              </a:rPr>
              <a:t>https://docs.oracle.com/cd/B28359_01/rac.111/b28254/admcon.htm</a:t>
            </a:r>
            <a:endParaRPr lang="en-GB" sz="1800" dirty="0">
              <a:latin typeface="Cambria" pitchFamily="18" charset="0"/>
            </a:endParaRPr>
          </a:p>
          <a:p>
            <a:pPr marL="0" indent="0">
              <a:buNone/>
            </a:pPr>
            <a:r>
              <a:rPr lang="en-GB" sz="1800" dirty="0">
                <a:latin typeface="Cambria" pitchFamily="18" charset="0"/>
              </a:rPr>
              <a:t>[4] Ubuntu Community Wiki: </a:t>
            </a:r>
            <a:r>
              <a:rPr lang="en-GB" sz="1800" dirty="0">
                <a:latin typeface="Cambria" pitchFamily="18" charset="0"/>
                <a:hlinkClick r:id="rId6"/>
              </a:rPr>
              <a:t>https://wiki.ubuntu.com/community</a:t>
            </a:r>
            <a:endParaRPr lang="en-GB" sz="1800" dirty="0">
              <a:latin typeface="Cambria" pitchFamily="18" charset="0"/>
            </a:endParaRPr>
          </a:p>
          <a:p>
            <a:pPr marL="0" indent="0">
              <a:buNone/>
            </a:pPr>
            <a:r>
              <a:rPr lang="en-GB" sz="1800" dirty="0">
                <a:latin typeface="Cambria" pitchFamily="18" charset="0"/>
              </a:rPr>
              <a:t>[5] EPL 646 – Advanced Topics in Databases Lecture 1 by Assistant Professor Demetris </a:t>
            </a:r>
            <a:r>
              <a:rPr lang="en-GB" sz="1800" dirty="0" err="1">
                <a:latin typeface="Cambria" pitchFamily="18" charset="0"/>
              </a:rPr>
              <a:t>Zeinalipour</a:t>
            </a:r>
            <a:r>
              <a:rPr lang="en-GB" sz="1800">
                <a:latin typeface="Cambria" pitchFamily="18" charset="0"/>
              </a:rPr>
              <a:t>, University </a:t>
            </a:r>
            <a:r>
              <a:rPr lang="en-GB" sz="1800" dirty="0">
                <a:latin typeface="Cambria" pitchFamily="18" charset="0"/>
              </a:rPr>
              <a:t>of </a:t>
            </a:r>
            <a:r>
              <a:rPr lang="en-GB" sz="1800">
                <a:latin typeface="Cambria" pitchFamily="18" charset="0"/>
              </a:rPr>
              <a:t>Cyprus </a:t>
            </a:r>
            <a:r>
              <a:rPr lang="en-GB" sz="1800">
                <a:latin typeface="Cambria" pitchFamily="18" charset="0"/>
                <a:hlinkClick r:id="rId7"/>
              </a:rPr>
              <a:t>https://www.cs.ucy.ac.cy/~dzeina/courses/epl646/lectures/01.pdf</a:t>
            </a:r>
            <a:endParaRPr lang="en-GB" sz="1800">
              <a:latin typeface="Cambria" pitchFamily="18" charset="0"/>
            </a:endParaRPr>
          </a:p>
          <a:p>
            <a:pPr marL="0" indent="0">
              <a:buNone/>
            </a:pPr>
            <a:endParaRPr lang="en-GB" sz="1800" dirty="0">
              <a:latin typeface="Cambria" pitchFamily="18" charset="0"/>
            </a:endParaRPr>
          </a:p>
        </p:txBody>
      </p:sp>
      <p:sp>
        <p:nvSpPr>
          <p:cNvPr id="5" name="Footer Placeholder 4">
            <a:extLst>
              <a:ext uri="{FF2B5EF4-FFF2-40B4-BE49-F238E27FC236}">
                <a16:creationId xmlns="" xmlns:a16="http://schemas.microsoft.com/office/drawing/2014/main" id="{F03D48F6-65EE-47B4-A363-2A326FCA7353}"/>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764E74BE-2589-4F25-9E1B-77BBFEDA1B12}"/>
              </a:ext>
            </a:extLst>
          </p:cNvPr>
          <p:cNvPicPr>
            <a:picLocks noChangeAspect="1"/>
          </p:cNvPicPr>
          <p:nvPr/>
        </p:nvPicPr>
        <p:blipFill>
          <a:blip r:embed="rId8"/>
          <a:stretch>
            <a:fillRect/>
          </a:stretch>
        </p:blipFill>
        <p:spPr>
          <a:xfrm>
            <a:off x="0" y="-24"/>
            <a:ext cx="1742857" cy="533333"/>
          </a:xfrm>
          <a:prstGeom prst="rect">
            <a:avLst/>
          </a:prstGeom>
        </p:spPr>
      </p:pic>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23</a:t>
            </a:fld>
            <a:endParaRPr lang="el-GR" dirty="0">
              <a:latin typeface="Cambria" pitchFamily="18" charset="0"/>
            </a:endParaRPr>
          </a:p>
        </p:txBody>
      </p:sp>
    </p:spTree>
    <p:extLst>
      <p:ext uri="{BB962C8B-B14F-4D97-AF65-F5344CB8AC3E}">
        <p14:creationId xmlns="" xmlns:p14="http://schemas.microsoft.com/office/powerpoint/2010/main" val="1142462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736"/>
            <a:ext cx="8229600" cy="3214710"/>
          </a:xfrm>
        </p:spPr>
        <p:txBody>
          <a:bodyPr>
            <a:normAutofit/>
          </a:bodyPr>
          <a:lstStyle/>
          <a:p>
            <a: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t>THANK YOY FOR YOUR ATTENTION</a:t>
            </a:r>
            <a:b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br>
            <a: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t/>
            </a:r>
            <a:b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br>
            <a: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t/>
            </a:r>
            <a:b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br>
            <a: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t/>
            </a:r>
            <a:b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br>
            <a:r>
              <a:rPr lang="en-US" sz="2800" b="1" dirty="0">
                <a:solidFill>
                  <a:schemeClr val="bg1">
                    <a:lumMod val="50000"/>
                  </a:schemeClr>
                </a:solidFill>
                <a:effectLst>
                  <a:outerShdw blurRad="38100" dist="38100" dir="2700000" algn="tl">
                    <a:srgbClr val="000000">
                      <a:alpha val="43137"/>
                    </a:srgbClr>
                  </a:outerShdw>
                </a:effectLst>
                <a:latin typeface="Cambria" pitchFamily="18" charset="0"/>
              </a:rPr>
              <a:t>ANY QUESTIONS?</a:t>
            </a:r>
            <a:endParaRPr lang="el-GR" sz="2800" b="1" dirty="0">
              <a:solidFill>
                <a:schemeClr val="bg1">
                  <a:lumMod val="50000"/>
                </a:schemeClr>
              </a:solidFill>
              <a:effectLst>
                <a:outerShdw blurRad="38100" dist="38100" dir="2700000" algn="tl">
                  <a:srgbClr val="000000">
                    <a:alpha val="43137"/>
                  </a:srgbClr>
                </a:outerShdw>
              </a:effectLst>
              <a:latin typeface="Cambria" pitchFamily="18" charset="0"/>
            </a:endParaRPr>
          </a:p>
        </p:txBody>
      </p:sp>
      <p:sp>
        <p:nvSpPr>
          <p:cNvPr id="3" name="Footer Placeholder 2">
            <a:extLst>
              <a:ext uri="{FF2B5EF4-FFF2-40B4-BE49-F238E27FC236}">
                <a16:creationId xmlns="" xmlns:a16="http://schemas.microsoft.com/office/drawing/2014/main" id="{FEFA2395-57A2-4189-B7B5-A2F63B5EB1FB}"/>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084BDFC6-F941-4C01-AABF-F9DAE9B3687C}"/>
              </a:ext>
            </a:extLst>
          </p:cNvPr>
          <p:cNvPicPr>
            <a:picLocks noChangeAspect="1"/>
          </p:cNvPicPr>
          <p:nvPr/>
        </p:nvPicPr>
        <p:blipFill>
          <a:blip r:embed="rId3"/>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24</a:t>
            </a:fld>
            <a:endParaRPr lang="el-GR" dirty="0">
              <a:latin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2967592"/>
            <a:ext cx="5366070" cy="389970"/>
          </a:xfrm>
        </p:spPr>
        <p:txBody>
          <a:bodyPr>
            <a:normAutofit/>
          </a:bodyPr>
          <a:lstStyle/>
          <a:p>
            <a:r>
              <a:rPr lang="en-GB" sz="1400" i="1" dirty="0">
                <a:latin typeface="Cambria" pitchFamily="18" charset="0"/>
              </a:rPr>
              <a:t>Figure 1: The  modern-day DBMS market</a:t>
            </a:r>
            <a:endParaRPr lang="el-GR" sz="1400" b="1" i="1" dirty="0">
              <a:solidFill>
                <a:schemeClr val="bg1">
                  <a:lumMod val="50000"/>
                </a:schemeClr>
              </a:solidFill>
              <a:latin typeface="Cambria" pitchFamily="18" charset="0"/>
            </a:endParaRPr>
          </a:p>
        </p:txBody>
      </p:sp>
      <p:sp>
        <p:nvSpPr>
          <p:cNvPr id="3" name="Content Placeholder 2"/>
          <p:cNvSpPr>
            <a:spLocks noGrp="1"/>
          </p:cNvSpPr>
          <p:nvPr>
            <p:ph idx="1"/>
          </p:nvPr>
        </p:nvSpPr>
        <p:spPr>
          <a:xfrm>
            <a:off x="457200" y="3441351"/>
            <a:ext cx="8229600" cy="2916607"/>
          </a:xfrm>
        </p:spPr>
        <p:txBody>
          <a:bodyPr>
            <a:noAutofit/>
          </a:bodyPr>
          <a:lstStyle/>
          <a:p>
            <a:pPr marL="0" indent="0">
              <a:buNone/>
            </a:pPr>
            <a:r>
              <a:rPr lang="en-GB" sz="1900" dirty="0">
                <a:latin typeface="Cambria" pitchFamily="18" charset="0"/>
              </a:rPr>
              <a:t>Markets have been categorized in Simple/Complex Operations with Read/Write - focus</a:t>
            </a:r>
          </a:p>
          <a:p>
            <a:pPr marL="0" indent="0">
              <a:buNone/>
            </a:pPr>
            <a:r>
              <a:rPr lang="en-GB" sz="1900" dirty="0">
                <a:latin typeface="Cambria" pitchFamily="18" charset="0"/>
              </a:rPr>
              <a:t>Focus of Paper: 10 rules the customer should consider with an SO application and in examining non-GPTRS systems. </a:t>
            </a:r>
          </a:p>
          <a:p>
            <a:r>
              <a:rPr lang="en-GB" sz="1800" dirty="0">
                <a:latin typeface="Cambria" pitchFamily="18" charset="0"/>
              </a:rPr>
              <a:t>Mix of DBMS requirements and guidelines concerning good SO application </a:t>
            </a:r>
            <a:r>
              <a:rPr lang="en-GB" sz="1800" dirty="0" smtClean="0">
                <a:latin typeface="Cambria" pitchFamily="18" charset="0"/>
              </a:rPr>
              <a:t>design</a:t>
            </a:r>
            <a:endParaRPr lang="en-GB" sz="1800" dirty="0">
              <a:latin typeface="Cambria" pitchFamily="18" charset="0"/>
            </a:endParaRPr>
          </a:p>
          <a:p>
            <a:r>
              <a:rPr lang="en-GB" sz="1800" dirty="0">
                <a:latin typeface="Cambria" pitchFamily="18" charset="0"/>
              </a:rPr>
              <a:t>Rules stated in the context of customers running software in their own </a:t>
            </a:r>
            <a:r>
              <a:rPr lang="en-GB" sz="1800" dirty="0" smtClean="0">
                <a:latin typeface="Cambria" pitchFamily="18" charset="0"/>
              </a:rPr>
              <a:t>environment</a:t>
            </a:r>
            <a:endParaRPr lang="en-GB" sz="1800" dirty="0">
              <a:latin typeface="Cambria" pitchFamily="18" charset="0"/>
            </a:endParaRPr>
          </a:p>
        </p:txBody>
      </p:sp>
      <p:pic>
        <p:nvPicPr>
          <p:cNvPr id="5" name="Picture 4">
            <a:extLst>
              <a:ext uri="{FF2B5EF4-FFF2-40B4-BE49-F238E27FC236}">
                <a16:creationId xmlns="" xmlns:a16="http://schemas.microsoft.com/office/drawing/2014/main" id="{DA4EDBA8-39EE-4973-ACF2-5F2D35B654D0}"/>
              </a:ext>
            </a:extLst>
          </p:cNvPr>
          <p:cNvPicPr>
            <a:picLocks noChangeAspect="1"/>
          </p:cNvPicPr>
          <p:nvPr/>
        </p:nvPicPr>
        <p:blipFill>
          <a:blip r:embed="rId2"/>
          <a:stretch>
            <a:fillRect/>
          </a:stretch>
        </p:blipFill>
        <p:spPr>
          <a:xfrm>
            <a:off x="2134887" y="582030"/>
            <a:ext cx="5366071" cy="2418342"/>
          </a:xfrm>
          <a:prstGeom prst="rect">
            <a:avLst/>
          </a:prstGeom>
        </p:spPr>
      </p:pic>
      <p:sp>
        <p:nvSpPr>
          <p:cNvPr id="6" name="Footer Placeholder 5">
            <a:extLst>
              <a:ext uri="{FF2B5EF4-FFF2-40B4-BE49-F238E27FC236}">
                <a16:creationId xmlns="" xmlns:a16="http://schemas.microsoft.com/office/drawing/2014/main" id="{0828E571-AA67-492A-839D-9B0A5DA5D45E}"/>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8" name="Picture 7">
            <a:extLst>
              <a:ext uri="{FF2B5EF4-FFF2-40B4-BE49-F238E27FC236}">
                <a16:creationId xmlns="" xmlns:a16="http://schemas.microsoft.com/office/drawing/2014/main" id="{2CDF038F-E623-401A-B82E-F41FD9480BB7}"/>
              </a:ext>
            </a:extLst>
          </p:cNvPr>
          <p:cNvPicPr>
            <a:picLocks noChangeAspect="1"/>
          </p:cNvPicPr>
          <p:nvPr/>
        </p:nvPicPr>
        <p:blipFill>
          <a:blip r:embed="rId3"/>
          <a:stretch>
            <a:fillRect/>
          </a:stretch>
        </p:blipFill>
        <p:spPr>
          <a:xfrm>
            <a:off x="-32" y="-24"/>
            <a:ext cx="1742857" cy="533333"/>
          </a:xfrm>
          <a:prstGeom prst="rect">
            <a:avLst/>
          </a:prstGeom>
        </p:spPr>
      </p:pic>
      <p:sp>
        <p:nvSpPr>
          <p:cNvPr id="9" name="Slide Number Placeholder 8"/>
          <p:cNvSpPr>
            <a:spLocks noGrp="1"/>
          </p:cNvSpPr>
          <p:nvPr>
            <p:ph type="sldNum" sz="quarter" idx="12"/>
          </p:nvPr>
        </p:nvSpPr>
        <p:spPr/>
        <p:txBody>
          <a:bodyPr/>
          <a:lstStyle/>
          <a:p>
            <a:fld id="{D3F1D1C4-C2D9-4231-9FB2-B2D9D97AA41D}" type="slidenum">
              <a:rPr lang="el-GR" smtClean="0">
                <a:latin typeface="Cambria" pitchFamily="18" charset="0"/>
              </a:rPr>
              <a:pPr/>
              <a:t>3</a:t>
            </a:fld>
            <a:endParaRPr lang="el-GR" dirty="0">
              <a:latin typeface="Cambria" pitchFamily="18" charset="0"/>
            </a:endParaRPr>
          </a:p>
        </p:txBody>
      </p:sp>
    </p:spTree>
    <p:extLst>
      <p:ext uri="{BB962C8B-B14F-4D97-AF65-F5344CB8AC3E}">
        <p14:creationId xmlns="" xmlns:p14="http://schemas.microsoft.com/office/powerpoint/2010/main" val="421433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latin typeface="Cambria" pitchFamily="18" charset="0"/>
              </a:rPr>
              <a:t>Rule </a:t>
            </a:r>
            <a:r>
              <a:rPr lang="el-GR" sz="2800" b="1" dirty="0">
                <a:solidFill>
                  <a:srgbClr val="C00000"/>
                </a:solidFill>
                <a:latin typeface="Cambria" pitchFamily="18" charset="0"/>
              </a:rPr>
              <a:t>1: </a:t>
            </a:r>
            <a:r>
              <a:rPr lang="en-US" sz="2800" b="1" dirty="0">
                <a:solidFill>
                  <a:srgbClr val="C00000"/>
                </a:solidFill>
                <a:latin typeface="Cambria" pitchFamily="18" charset="0"/>
              </a:rPr>
              <a:t>Look for shared-nothing scalability</a:t>
            </a:r>
            <a:endParaRPr lang="el-GR" sz="2800" b="1" dirty="0">
              <a:solidFill>
                <a:srgbClr val="C00000"/>
              </a:solidFill>
              <a:latin typeface="Cambria" pitchFamily="18" charset="0"/>
            </a:endParaRPr>
          </a:p>
        </p:txBody>
      </p:sp>
      <p:sp>
        <p:nvSpPr>
          <p:cNvPr id="3" name="Content Placeholder 2"/>
          <p:cNvSpPr>
            <a:spLocks noGrp="1"/>
          </p:cNvSpPr>
          <p:nvPr>
            <p:ph idx="1"/>
          </p:nvPr>
        </p:nvSpPr>
        <p:spPr/>
        <p:txBody>
          <a:bodyPr>
            <a:normAutofit/>
          </a:bodyPr>
          <a:lstStyle/>
          <a:p>
            <a:r>
              <a:rPr lang="en-US" sz="2000" dirty="0">
                <a:latin typeface="Cambria" pitchFamily="18" charset="0"/>
              </a:rPr>
              <a:t>A DBMS can run on three hardware architectures: </a:t>
            </a:r>
          </a:p>
          <a:p>
            <a:endParaRPr lang="en-US" sz="2000" dirty="0">
              <a:latin typeface="Cambria" pitchFamily="18" charset="0"/>
            </a:endParaRPr>
          </a:p>
          <a:p>
            <a:pPr marL="457200" indent="-457200">
              <a:buFont typeface="+mj-lt"/>
              <a:buAutoNum type="arabicPeriod"/>
            </a:pPr>
            <a:r>
              <a:rPr lang="en-US" sz="2000" dirty="0">
                <a:latin typeface="Cambria" pitchFamily="18" charset="0"/>
              </a:rPr>
              <a:t>Shared-memory multiprocessing (SMP)</a:t>
            </a:r>
          </a:p>
          <a:p>
            <a:pPr marL="457200" indent="-457200">
              <a:buFont typeface="+mj-lt"/>
              <a:buAutoNum type="arabicPeriod"/>
            </a:pPr>
            <a:r>
              <a:rPr lang="en-US" sz="2000" dirty="0">
                <a:latin typeface="Cambria" pitchFamily="18" charset="0"/>
              </a:rPr>
              <a:t>DBMS that runs on disk clusters</a:t>
            </a:r>
          </a:p>
          <a:p>
            <a:pPr marL="457200" indent="-457200">
              <a:buFont typeface="+mj-lt"/>
              <a:buAutoNum type="arabicPeriod"/>
            </a:pPr>
            <a:r>
              <a:rPr lang="en-US" sz="2000" dirty="0">
                <a:latin typeface="Cambria" pitchFamily="18" charset="0"/>
              </a:rPr>
              <a:t>Shared nothing configuration</a:t>
            </a:r>
          </a:p>
        </p:txBody>
      </p:sp>
      <p:sp>
        <p:nvSpPr>
          <p:cNvPr id="5" name="Footer Placeholder 4">
            <a:extLst>
              <a:ext uri="{FF2B5EF4-FFF2-40B4-BE49-F238E27FC236}">
                <a16:creationId xmlns="" xmlns:a16="http://schemas.microsoft.com/office/drawing/2014/main" id="{1CF137B6-23F7-4C24-8F1F-4F12B3097C48}"/>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D6635E21-01D7-4AFA-AB17-769E57E85859}"/>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4</a:t>
            </a:fld>
            <a:endParaRPr lang="el-GR" dirty="0">
              <a:latin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latin typeface="Cambria" pitchFamily="18" charset="0"/>
              </a:rPr>
              <a:t>Rule </a:t>
            </a:r>
            <a:r>
              <a:rPr lang="el-GR" sz="2800" b="1" dirty="0">
                <a:solidFill>
                  <a:srgbClr val="C00000"/>
                </a:solidFill>
                <a:latin typeface="Cambria" pitchFamily="18" charset="0"/>
              </a:rPr>
              <a:t>1: </a:t>
            </a:r>
            <a:r>
              <a:rPr lang="en-US" sz="2800" b="1" dirty="0">
                <a:solidFill>
                  <a:srgbClr val="C00000"/>
                </a:solidFill>
                <a:latin typeface="Cambria" pitchFamily="18" charset="0"/>
              </a:rPr>
              <a:t>Look for shared-nothing scalability</a:t>
            </a:r>
            <a:endParaRPr lang="el-GR" sz="2800" b="1" dirty="0">
              <a:solidFill>
                <a:srgbClr val="C00000"/>
              </a:solidFill>
              <a:latin typeface="Cambria"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latin typeface="Cambria" pitchFamily="18" charset="0"/>
              </a:rPr>
              <a:t>Shared-memory multiprocessing (SMP)</a:t>
            </a:r>
          </a:p>
          <a:p>
            <a:r>
              <a:rPr lang="en-US" sz="2000" dirty="0">
                <a:latin typeface="Cambria" pitchFamily="18" charset="0"/>
              </a:rPr>
              <a:t>DBMS runs on a single Node</a:t>
            </a:r>
          </a:p>
          <a:p>
            <a:pPr lvl="1">
              <a:buFont typeface="Courier New" panose="02070309020205020404" pitchFamily="49" charset="0"/>
              <a:buChar char="o"/>
            </a:pPr>
            <a:r>
              <a:rPr lang="en-US" sz="1600" dirty="0">
                <a:latin typeface="Cambria" pitchFamily="18" charset="0"/>
              </a:rPr>
              <a:t>Consists a collection of cores</a:t>
            </a:r>
          </a:p>
          <a:p>
            <a:pPr lvl="1">
              <a:buFont typeface="Courier New" panose="02070309020205020404" pitchFamily="49" charset="0"/>
              <a:buChar char="o"/>
            </a:pPr>
            <a:r>
              <a:rPr lang="en-US" sz="1600" dirty="0">
                <a:latin typeface="Cambria" pitchFamily="18" charset="0"/>
              </a:rPr>
              <a:t>Shares a common main memory</a:t>
            </a:r>
          </a:p>
          <a:p>
            <a:pPr lvl="1">
              <a:buFont typeface="Courier New" panose="02070309020205020404" pitchFamily="49" charset="0"/>
              <a:buChar char="o"/>
            </a:pPr>
            <a:r>
              <a:rPr lang="en-US" sz="1600" dirty="0">
                <a:latin typeface="Cambria" pitchFamily="18" charset="0"/>
              </a:rPr>
              <a:t>Shares a common disk system</a:t>
            </a:r>
          </a:p>
          <a:p>
            <a:pPr marL="0" indent="0">
              <a:buNone/>
            </a:pPr>
            <a:endParaRPr lang="en-US" sz="2000" dirty="0">
              <a:latin typeface="Cambria" pitchFamily="18" charset="0"/>
            </a:endParaRPr>
          </a:p>
          <a:p>
            <a:pPr marL="0" indent="0">
              <a:buNone/>
            </a:pPr>
            <a:endParaRPr lang="en-US" sz="2000" dirty="0">
              <a:latin typeface="Cambria" pitchFamily="18" charset="0"/>
            </a:endParaRPr>
          </a:p>
          <a:p>
            <a:pPr marL="0" indent="0">
              <a:buNone/>
            </a:pPr>
            <a:r>
              <a:rPr lang="en-US" sz="2000" dirty="0">
                <a:latin typeface="Cambria" pitchFamily="18" charset="0"/>
              </a:rPr>
              <a:t>Disadvantages:</a:t>
            </a:r>
          </a:p>
          <a:p>
            <a:pPr>
              <a:buFontTx/>
              <a:buChar char="-"/>
            </a:pPr>
            <a:r>
              <a:rPr lang="en-US" sz="2000" dirty="0">
                <a:latin typeface="Cambria" pitchFamily="18" charset="0"/>
              </a:rPr>
              <a:t>Is limited by main memory and bandwidth to relatively small number of cores</a:t>
            </a:r>
          </a:p>
          <a:p>
            <a:pPr>
              <a:buFontTx/>
              <a:buChar char="-"/>
            </a:pPr>
            <a:r>
              <a:rPr lang="en-GB" sz="2000" dirty="0">
                <a:latin typeface="Cambria" pitchFamily="18" charset="0"/>
              </a:rPr>
              <a:t>Customers choosing an SMP system were forced to perform </a:t>
            </a:r>
            <a:r>
              <a:rPr lang="en-GB" sz="2000" dirty="0" err="1">
                <a:latin typeface="Cambria" pitchFamily="18" charset="0"/>
              </a:rPr>
              <a:t>sharding</a:t>
            </a:r>
            <a:r>
              <a:rPr lang="en-GB" sz="2000" dirty="0">
                <a:latin typeface="Cambria" pitchFamily="18" charset="0"/>
              </a:rPr>
              <a:t> themselves to obtain scalability across SMP </a:t>
            </a:r>
            <a:r>
              <a:rPr lang="en-GB" sz="2000" dirty="0" smtClean="0">
                <a:latin typeface="Cambria" pitchFamily="18" charset="0"/>
              </a:rPr>
              <a:t>nodes</a:t>
            </a:r>
            <a:endParaRPr lang="en-US" sz="2000" dirty="0">
              <a:latin typeface="Cambria" pitchFamily="18" charset="0"/>
            </a:endParaRPr>
          </a:p>
        </p:txBody>
      </p:sp>
      <p:sp>
        <p:nvSpPr>
          <p:cNvPr id="5" name="Footer Placeholder 4">
            <a:extLst>
              <a:ext uri="{FF2B5EF4-FFF2-40B4-BE49-F238E27FC236}">
                <a16:creationId xmlns="" xmlns:a16="http://schemas.microsoft.com/office/drawing/2014/main" id="{06497803-6A04-4343-8244-6BA245E9362C}"/>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A8B0E425-9634-42E9-A540-B5BF274774D4}"/>
              </a:ext>
            </a:extLst>
          </p:cNvPr>
          <p:cNvPicPr>
            <a:picLocks noChangeAspect="1"/>
          </p:cNvPicPr>
          <p:nvPr/>
        </p:nvPicPr>
        <p:blipFill>
          <a:blip r:embed="rId2"/>
          <a:stretch>
            <a:fillRect/>
          </a:stretch>
        </p:blipFill>
        <p:spPr>
          <a:xfrm>
            <a:off x="0" y="-24"/>
            <a:ext cx="1742857" cy="533333"/>
          </a:xfrm>
          <a:prstGeom prst="rect">
            <a:avLst/>
          </a:prstGeom>
        </p:spPr>
      </p:pic>
      <p:pic>
        <p:nvPicPr>
          <p:cNvPr id="7" name="Picture 6">
            <a:extLst>
              <a:ext uri="{FF2B5EF4-FFF2-40B4-BE49-F238E27FC236}">
                <a16:creationId xmlns="" xmlns:a16="http://schemas.microsoft.com/office/drawing/2014/main" id="{AF217E01-C236-4ECC-ABDC-C96E5AA9BECC}"/>
              </a:ext>
            </a:extLst>
          </p:cNvPr>
          <p:cNvPicPr>
            <a:picLocks noChangeAspect="1"/>
          </p:cNvPicPr>
          <p:nvPr/>
        </p:nvPicPr>
        <p:blipFill>
          <a:blip r:embed="rId3"/>
          <a:stretch>
            <a:fillRect/>
          </a:stretch>
        </p:blipFill>
        <p:spPr>
          <a:xfrm>
            <a:off x="5436096" y="1052736"/>
            <a:ext cx="3456384" cy="2802473"/>
          </a:xfrm>
          <a:prstGeom prst="rect">
            <a:avLst/>
          </a:prstGeom>
        </p:spPr>
      </p:pic>
      <p:sp>
        <p:nvSpPr>
          <p:cNvPr id="8" name="Title 1">
            <a:extLst>
              <a:ext uri="{FF2B5EF4-FFF2-40B4-BE49-F238E27FC236}">
                <a16:creationId xmlns="" xmlns:a16="http://schemas.microsoft.com/office/drawing/2014/main" id="{73668A92-3A04-489B-BC0E-8669D27C0B9A}"/>
              </a:ext>
            </a:extLst>
          </p:cNvPr>
          <p:cNvSpPr txBox="1">
            <a:spLocks/>
          </p:cNvSpPr>
          <p:nvPr/>
        </p:nvSpPr>
        <p:spPr>
          <a:xfrm>
            <a:off x="5436096" y="3789040"/>
            <a:ext cx="3456384" cy="389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400" i="1" dirty="0">
                <a:latin typeface="Cambria" pitchFamily="18" charset="0"/>
              </a:rPr>
              <a:t>Figure 2: SMP Node</a:t>
            </a:r>
            <a:endParaRPr lang="el-GR" sz="1400" b="1" i="1" dirty="0">
              <a:solidFill>
                <a:schemeClr val="bg1">
                  <a:lumMod val="50000"/>
                </a:schemeClr>
              </a:solidFill>
              <a:latin typeface="Cambria" pitchFamily="18" charset="0"/>
            </a:endParaRPr>
          </a:p>
        </p:txBody>
      </p:sp>
      <p:sp>
        <p:nvSpPr>
          <p:cNvPr id="9" name="Slide Number Placeholder 8"/>
          <p:cNvSpPr>
            <a:spLocks noGrp="1"/>
          </p:cNvSpPr>
          <p:nvPr>
            <p:ph type="sldNum" sz="quarter" idx="12"/>
          </p:nvPr>
        </p:nvSpPr>
        <p:spPr/>
        <p:txBody>
          <a:bodyPr/>
          <a:lstStyle/>
          <a:p>
            <a:fld id="{D3F1D1C4-C2D9-4231-9FB2-B2D9D97AA41D}" type="slidenum">
              <a:rPr lang="el-GR" smtClean="0">
                <a:latin typeface="Cambria" pitchFamily="18" charset="0"/>
              </a:rPr>
              <a:pPr/>
              <a:t>5</a:t>
            </a:fld>
            <a:endParaRPr lang="el-GR" dirty="0">
              <a:latin typeface="Cambria" pitchFamily="18" charset="0"/>
            </a:endParaRPr>
          </a:p>
        </p:txBody>
      </p:sp>
    </p:spTree>
    <p:extLst>
      <p:ext uri="{BB962C8B-B14F-4D97-AF65-F5344CB8AC3E}">
        <p14:creationId xmlns="" xmlns:p14="http://schemas.microsoft.com/office/powerpoint/2010/main" val="5772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latin typeface="Cambria" pitchFamily="18" charset="0"/>
              </a:rPr>
              <a:t>Rule </a:t>
            </a:r>
            <a:r>
              <a:rPr lang="el-GR" sz="2800" b="1" dirty="0">
                <a:solidFill>
                  <a:srgbClr val="C00000"/>
                </a:solidFill>
                <a:latin typeface="Cambria" pitchFamily="18" charset="0"/>
              </a:rPr>
              <a:t>1: </a:t>
            </a:r>
            <a:r>
              <a:rPr lang="en-US" sz="2800" b="1" dirty="0">
                <a:solidFill>
                  <a:srgbClr val="C00000"/>
                </a:solidFill>
                <a:latin typeface="Cambria" pitchFamily="18" charset="0"/>
              </a:rPr>
              <a:t>Look for shared-nothing scalability</a:t>
            </a:r>
            <a:endParaRPr lang="el-GR" sz="2800" b="1" dirty="0">
              <a:solidFill>
                <a:srgbClr val="C00000"/>
              </a:solidFill>
              <a:latin typeface="Cambria" pitchFamily="18" charset="0"/>
            </a:endParaRP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2"/>
            </a:pPr>
            <a:r>
              <a:rPr lang="en-US" sz="2000" dirty="0">
                <a:latin typeface="Cambria" pitchFamily="18" charset="0"/>
              </a:rPr>
              <a:t>DBMS that runs on disk clusters</a:t>
            </a:r>
          </a:p>
          <a:p>
            <a:endParaRPr lang="en-US" sz="2000" dirty="0">
              <a:latin typeface="Cambria" pitchFamily="18" charset="0"/>
            </a:endParaRPr>
          </a:p>
          <a:p>
            <a:r>
              <a:rPr lang="en-US" sz="2000" dirty="0">
                <a:latin typeface="Cambria" pitchFamily="18" charset="0"/>
              </a:rPr>
              <a:t>DBMS</a:t>
            </a:r>
          </a:p>
          <a:p>
            <a:pPr lvl="1">
              <a:buFont typeface="Courier New" panose="02070309020205020404" pitchFamily="49" charset="0"/>
              <a:buChar char="o"/>
            </a:pPr>
            <a:r>
              <a:rPr lang="en-US" sz="1600" dirty="0">
                <a:latin typeface="Cambria" pitchFamily="18" charset="0"/>
              </a:rPr>
              <a:t>Consists a collection of cores with private main memory</a:t>
            </a:r>
          </a:p>
          <a:p>
            <a:pPr lvl="1">
              <a:buFont typeface="Courier New" panose="02070309020205020404" pitchFamily="49" charset="0"/>
              <a:buChar char="o"/>
            </a:pPr>
            <a:r>
              <a:rPr lang="en-US" sz="1600" dirty="0">
                <a:latin typeface="Cambria" pitchFamily="18" charset="0"/>
              </a:rPr>
              <a:t>Shares a common disk system</a:t>
            </a:r>
          </a:p>
          <a:p>
            <a:pPr marL="0" indent="0">
              <a:buNone/>
            </a:pPr>
            <a:endParaRPr lang="en-US" sz="2000" dirty="0">
              <a:latin typeface="Cambria" pitchFamily="18" charset="0"/>
            </a:endParaRPr>
          </a:p>
          <a:p>
            <a:pPr marL="0" indent="0">
              <a:buNone/>
            </a:pPr>
            <a:endParaRPr lang="en-US" sz="2000" dirty="0">
              <a:latin typeface="Cambria" pitchFamily="18" charset="0"/>
            </a:endParaRPr>
          </a:p>
          <a:p>
            <a:pPr marL="0" indent="0">
              <a:buNone/>
            </a:pPr>
            <a:r>
              <a:rPr lang="en-US" sz="2200" dirty="0">
                <a:latin typeface="Cambria" pitchFamily="18" charset="0"/>
              </a:rPr>
              <a:t>Disadvantages:</a:t>
            </a:r>
          </a:p>
          <a:p>
            <a:pPr>
              <a:buFontTx/>
              <a:buChar char="-"/>
            </a:pPr>
            <a:r>
              <a:rPr lang="en-GB" sz="1900" dirty="0">
                <a:latin typeface="Cambria" pitchFamily="18" charset="0"/>
              </a:rPr>
              <a:t>Includes serious scalability problems in the context of a DBMS</a:t>
            </a:r>
            <a:endParaRPr lang="en-GB" sz="1900" b="1" i="1" u="sng" dirty="0">
              <a:latin typeface="Cambria" pitchFamily="18" charset="0"/>
            </a:endParaRPr>
          </a:p>
          <a:p>
            <a:pPr>
              <a:buFontTx/>
              <a:buChar char="-"/>
            </a:pPr>
            <a:r>
              <a:rPr lang="en-GB" sz="1900" dirty="0">
                <a:latin typeface="Cambria" pitchFamily="18" charset="0"/>
              </a:rPr>
              <a:t>The same disk block can be in multiple buffer pools, due to the private buffer pool in each node’s main memory </a:t>
            </a:r>
          </a:p>
          <a:p>
            <a:pPr>
              <a:buFontTx/>
              <a:buChar char="-"/>
            </a:pPr>
            <a:r>
              <a:rPr lang="en-GB" sz="1900" dirty="0">
                <a:latin typeface="Cambria" pitchFamily="18" charset="0"/>
              </a:rPr>
              <a:t>Similarly, a private lock table is included in each node’s main memory </a:t>
            </a:r>
          </a:p>
          <a:p>
            <a:pPr marL="0" indent="0">
              <a:buNone/>
            </a:pPr>
            <a:endParaRPr lang="en-GB" sz="2200" dirty="0">
              <a:latin typeface="Cambria" pitchFamily="18" charset="0"/>
            </a:endParaRPr>
          </a:p>
          <a:p>
            <a:pPr marL="0" indent="0">
              <a:buNone/>
            </a:pPr>
            <a:r>
              <a:rPr lang="en-GB" sz="2200" dirty="0">
                <a:latin typeface="Cambria" pitchFamily="18" charset="0"/>
              </a:rPr>
              <a:t>Careful synchronization  is required!</a:t>
            </a:r>
            <a:endParaRPr lang="en-US" sz="2200" dirty="0">
              <a:latin typeface="Cambria" pitchFamily="18" charset="0"/>
            </a:endParaRPr>
          </a:p>
        </p:txBody>
      </p:sp>
      <p:pic>
        <p:nvPicPr>
          <p:cNvPr id="5" name="Picture 4">
            <a:hlinkClick r:id="rId2"/>
            <a:extLst>
              <a:ext uri="{FF2B5EF4-FFF2-40B4-BE49-F238E27FC236}">
                <a16:creationId xmlns="" xmlns:a16="http://schemas.microsoft.com/office/drawing/2014/main" id="{3E8C1489-FCBB-456F-A64A-50C8DB3AED7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28184" y="1052736"/>
            <a:ext cx="2915816" cy="2934389"/>
          </a:xfrm>
          <a:prstGeom prst="rect">
            <a:avLst/>
          </a:prstGeom>
        </p:spPr>
      </p:pic>
      <p:sp>
        <p:nvSpPr>
          <p:cNvPr id="4" name="Footer Placeholder 3">
            <a:extLst>
              <a:ext uri="{FF2B5EF4-FFF2-40B4-BE49-F238E27FC236}">
                <a16:creationId xmlns="" xmlns:a16="http://schemas.microsoft.com/office/drawing/2014/main" id="{F3609582-EB58-4609-AAE3-B7DC2265AB15}"/>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F85B6A91-8EBA-458A-9998-BE64DA5C0E2B}"/>
              </a:ext>
            </a:extLst>
          </p:cNvPr>
          <p:cNvPicPr>
            <a:picLocks noChangeAspect="1"/>
          </p:cNvPicPr>
          <p:nvPr/>
        </p:nvPicPr>
        <p:blipFill>
          <a:blip r:embed="rId4"/>
          <a:stretch>
            <a:fillRect/>
          </a:stretch>
        </p:blipFill>
        <p:spPr>
          <a:xfrm>
            <a:off x="0" y="-24"/>
            <a:ext cx="1742857" cy="533333"/>
          </a:xfrm>
          <a:prstGeom prst="rect">
            <a:avLst/>
          </a:prstGeom>
        </p:spPr>
      </p:pic>
      <p:sp>
        <p:nvSpPr>
          <p:cNvPr id="8" name="Title 1">
            <a:extLst>
              <a:ext uri="{FF2B5EF4-FFF2-40B4-BE49-F238E27FC236}">
                <a16:creationId xmlns="" xmlns:a16="http://schemas.microsoft.com/office/drawing/2014/main" id="{E01D6F18-1A06-40C6-A348-8C028413CA3E}"/>
              </a:ext>
            </a:extLst>
          </p:cNvPr>
          <p:cNvSpPr txBox="1">
            <a:spLocks/>
          </p:cNvSpPr>
          <p:nvPr/>
        </p:nvSpPr>
        <p:spPr>
          <a:xfrm>
            <a:off x="6442530" y="3857628"/>
            <a:ext cx="2915816" cy="389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400" i="1" dirty="0">
                <a:latin typeface="Cambria" pitchFamily="18" charset="0"/>
              </a:rPr>
              <a:t>Figure 3: Oracle RAC [3]</a:t>
            </a:r>
            <a:endParaRPr lang="el-GR" sz="1400" b="1" i="1" dirty="0">
              <a:solidFill>
                <a:schemeClr val="bg1">
                  <a:lumMod val="50000"/>
                </a:schemeClr>
              </a:solidFill>
              <a:latin typeface="Cambria" pitchFamily="18" charset="0"/>
            </a:endParaRPr>
          </a:p>
        </p:txBody>
      </p:sp>
      <p:sp>
        <p:nvSpPr>
          <p:cNvPr id="9" name="Slide Number Placeholder 8"/>
          <p:cNvSpPr>
            <a:spLocks noGrp="1"/>
          </p:cNvSpPr>
          <p:nvPr>
            <p:ph type="sldNum" sz="quarter" idx="12"/>
          </p:nvPr>
        </p:nvSpPr>
        <p:spPr/>
        <p:txBody>
          <a:bodyPr/>
          <a:lstStyle/>
          <a:p>
            <a:fld id="{D3F1D1C4-C2D9-4231-9FB2-B2D9D97AA41D}" type="slidenum">
              <a:rPr lang="el-GR" smtClean="0">
                <a:latin typeface="Cambria" pitchFamily="18" charset="0"/>
              </a:rPr>
              <a:pPr/>
              <a:t>6</a:t>
            </a:fld>
            <a:endParaRPr lang="el-GR" dirty="0">
              <a:latin typeface="Cambria" pitchFamily="18" charset="0"/>
            </a:endParaRPr>
          </a:p>
        </p:txBody>
      </p:sp>
    </p:spTree>
    <p:extLst>
      <p:ext uri="{BB962C8B-B14F-4D97-AF65-F5344CB8AC3E}">
        <p14:creationId xmlns="" xmlns:p14="http://schemas.microsoft.com/office/powerpoint/2010/main" val="48388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latin typeface="Cambria" pitchFamily="18" charset="0"/>
              </a:rPr>
              <a:t>Rule </a:t>
            </a:r>
            <a:r>
              <a:rPr lang="el-GR" sz="2800" b="1" dirty="0">
                <a:solidFill>
                  <a:srgbClr val="C00000"/>
                </a:solidFill>
                <a:latin typeface="Cambria" pitchFamily="18" charset="0"/>
              </a:rPr>
              <a:t>1: </a:t>
            </a:r>
            <a:r>
              <a:rPr lang="en-US" sz="2800" b="1" dirty="0">
                <a:solidFill>
                  <a:srgbClr val="C00000"/>
                </a:solidFill>
                <a:latin typeface="Cambria" pitchFamily="18" charset="0"/>
              </a:rPr>
              <a:t>Look for shared-nothing scalability</a:t>
            </a:r>
            <a:endParaRPr lang="el-GR" sz="2800" b="1" dirty="0">
              <a:solidFill>
                <a:srgbClr val="C00000"/>
              </a:solidFill>
              <a:latin typeface="Cambria" pitchFamily="18" charset="0"/>
            </a:endParaRP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startAt="3"/>
            </a:pPr>
            <a:r>
              <a:rPr lang="en-US" sz="2000" dirty="0">
                <a:latin typeface="Cambria" pitchFamily="18" charset="0"/>
              </a:rPr>
              <a:t>Shared nothing configuration</a:t>
            </a:r>
          </a:p>
          <a:p>
            <a:endParaRPr lang="en-US" sz="2000" dirty="0">
              <a:latin typeface="Cambria" pitchFamily="18" charset="0"/>
            </a:endParaRPr>
          </a:p>
          <a:p>
            <a:r>
              <a:rPr lang="en-US" sz="2000" dirty="0">
                <a:latin typeface="Cambria" pitchFamily="18" charset="0"/>
              </a:rPr>
              <a:t>DBMS where each node</a:t>
            </a:r>
          </a:p>
          <a:p>
            <a:pPr lvl="1">
              <a:buFont typeface="Courier New" panose="02070309020205020404" pitchFamily="49" charset="0"/>
              <a:buChar char="o"/>
            </a:pPr>
            <a:r>
              <a:rPr lang="en-US" sz="1600" dirty="0">
                <a:latin typeface="Cambria" pitchFamily="18" charset="0"/>
              </a:rPr>
              <a:t>Is self-contained (shares neither memory nor disk)</a:t>
            </a:r>
          </a:p>
          <a:p>
            <a:pPr lvl="1">
              <a:buFont typeface="Courier New" panose="02070309020205020404" pitchFamily="49" charset="0"/>
              <a:buChar char="o"/>
            </a:pPr>
            <a:r>
              <a:rPr lang="en-US" sz="1600" dirty="0">
                <a:latin typeface="Cambria" pitchFamily="18" charset="0"/>
              </a:rPr>
              <a:t>Nodes are connected through networking</a:t>
            </a:r>
          </a:p>
          <a:p>
            <a:pPr marL="0" indent="0">
              <a:buNone/>
            </a:pPr>
            <a:endParaRPr lang="en-US" sz="2000" dirty="0">
              <a:latin typeface="Cambria" pitchFamily="18" charset="0"/>
            </a:endParaRPr>
          </a:p>
          <a:p>
            <a:pPr marL="0" indent="0">
              <a:buNone/>
            </a:pPr>
            <a:r>
              <a:rPr lang="en-US" sz="2000" dirty="0">
                <a:latin typeface="Cambria" pitchFamily="18" charset="0"/>
              </a:rPr>
              <a:t>Advantages:</a:t>
            </a:r>
          </a:p>
          <a:p>
            <a:pPr marL="0" indent="0">
              <a:buNone/>
            </a:pPr>
            <a:r>
              <a:rPr lang="en-US" sz="2000" dirty="0">
                <a:latin typeface="Cambria" pitchFamily="18" charset="0"/>
              </a:rPr>
              <a:t>Automatic </a:t>
            </a:r>
            <a:r>
              <a:rPr lang="en-US" sz="2000" dirty="0" err="1">
                <a:latin typeface="Cambria" pitchFamily="18" charset="0"/>
              </a:rPr>
              <a:t>sharding</a:t>
            </a:r>
            <a:r>
              <a:rPr lang="en-US" sz="2000" dirty="0">
                <a:latin typeface="Cambria" pitchFamily="18" charset="0"/>
              </a:rPr>
              <a:t> (partitioning) of data to achieve parallelism.</a:t>
            </a:r>
          </a:p>
          <a:p>
            <a:r>
              <a:rPr lang="en-US" sz="1900" dirty="0">
                <a:latin typeface="Cambria" pitchFamily="18" charset="0"/>
              </a:rPr>
              <a:t>Systems scale only if data objects are portioned across the system’s nodes in a manner that balances the </a:t>
            </a:r>
            <a:r>
              <a:rPr lang="en-US" sz="1900" dirty="0" smtClean="0">
                <a:latin typeface="Cambria" pitchFamily="18" charset="0"/>
              </a:rPr>
              <a:t>load</a:t>
            </a:r>
            <a:endParaRPr lang="en-US" sz="1900" dirty="0">
              <a:latin typeface="Cambria" pitchFamily="18" charset="0"/>
            </a:endParaRPr>
          </a:p>
          <a:p>
            <a:r>
              <a:rPr lang="en-GB" sz="1900" dirty="0">
                <a:latin typeface="Cambria" pitchFamily="18" charset="0"/>
              </a:rPr>
              <a:t>Unless limited by application data/operation skew, well-designed, shared nothing  systems should continue to scale until networking bandwidth is exhausted or until  the needs of the application are </a:t>
            </a:r>
            <a:r>
              <a:rPr lang="en-GB" sz="1900" dirty="0" smtClean="0">
                <a:latin typeface="Cambria" pitchFamily="18" charset="0"/>
              </a:rPr>
              <a:t>met</a:t>
            </a:r>
            <a:endParaRPr lang="en-US" sz="1900" dirty="0">
              <a:latin typeface="Cambria" pitchFamily="18" charset="0"/>
            </a:endParaRPr>
          </a:p>
          <a:p>
            <a:pPr marL="0" indent="0">
              <a:buNone/>
            </a:pPr>
            <a:r>
              <a:rPr lang="en-US" sz="2000" dirty="0">
                <a:latin typeface="Cambria" pitchFamily="18" charset="0"/>
              </a:rPr>
              <a:t>Warning:</a:t>
            </a:r>
          </a:p>
          <a:p>
            <a:pPr>
              <a:buFontTx/>
              <a:buChar char="-"/>
            </a:pPr>
            <a:r>
              <a:rPr lang="en-GB" sz="1900" dirty="0">
                <a:latin typeface="Cambria" pitchFamily="18" charset="0"/>
              </a:rPr>
              <a:t>Data skew or “hot spots,” degrade the performance to the speed of the overloaded  </a:t>
            </a:r>
            <a:r>
              <a:rPr lang="en-GB" sz="1900" dirty="0" smtClean="0">
                <a:latin typeface="Cambria" pitchFamily="18" charset="0"/>
              </a:rPr>
              <a:t>node</a:t>
            </a:r>
            <a:endParaRPr lang="en-GB" sz="1900" dirty="0">
              <a:latin typeface="Cambria" pitchFamily="18" charset="0"/>
            </a:endParaRPr>
          </a:p>
        </p:txBody>
      </p:sp>
      <p:sp>
        <p:nvSpPr>
          <p:cNvPr id="5" name="Footer Placeholder 4">
            <a:extLst>
              <a:ext uri="{FF2B5EF4-FFF2-40B4-BE49-F238E27FC236}">
                <a16:creationId xmlns="" xmlns:a16="http://schemas.microsoft.com/office/drawing/2014/main" id="{E88059B0-B1AB-4467-AF20-0F23CFBB60C1}"/>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8A7F5DEC-7380-4ACD-A0C7-FD8662C89599}"/>
              </a:ext>
            </a:extLst>
          </p:cNvPr>
          <p:cNvPicPr>
            <a:picLocks noChangeAspect="1"/>
          </p:cNvPicPr>
          <p:nvPr/>
        </p:nvPicPr>
        <p:blipFill>
          <a:blip r:embed="rId2"/>
          <a:stretch>
            <a:fillRect/>
          </a:stretch>
        </p:blipFill>
        <p:spPr>
          <a:xfrm>
            <a:off x="0" y="-24"/>
            <a:ext cx="1742857" cy="533333"/>
          </a:xfrm>
          <a:prstGeom prst="rect">
            <a:avLst/>
          </a:prstGeom>
        </p:spPr>
      </p:pic>
      <p:pic>
        <p:nvPicPr>
          <p:cNvPr id="8" name="Picture 7">
            <a:extLst>
              <a:ext uri="{FF2B5EF4-FFF2-40B4-BE49-F238E27FC236}">
                <a16:creationId xmlns="" xmlns:a16="http://schemas.microsoft.com/office/drawing/2014/main" id="{FACC2522-074F-406E-A515-F674D13A3E45}"/>
              </a:ext>
            </a:extLst>
          </p:cNvPr>
          <p:cNvPicPr>
            <a:picLocks noChangeAspect="1"/>
          </p:cNvPicPr>
          <p:nvPr/>
        </p:nvPicPr>
        <p:blipFill>
          <a:blip r:embed="rId3"/>
          <a:stretch>
            <a:fillRect/>
          </a:stretch>
        </p:blipFill>
        <p:spPr>
          <a:xfrm>
            <a:off x="6696745" y="1124744"/>
            <a:ext cx="2411759" cy="2281073"/>
          </a:xfrm>
          <a:prstGeom prst="rect">
            <a:avLst/>
          </a:prstGeom>
        </p:spPr>
      </p:pic>
      <p:sp>
        <p:nvSpPr>
          <p:cNvPr id="9" name="Title 1">
            <a:extLst>
              <a:ext uri="{FF2B5EF4-FFF2-40B4-BE49-F238E27FC236}">
                <a16:creationId xmlns="" xmlns:a16="http://schemas.microsoft.com/office/drawing/2014/main" id="{EF1AC850-244F-4507-8C43-227F14020DD8}"/>
              </a:ext>
            </a:extLst>
          </p:cNvPr>
          <p:cNvSpPr txBox="1">
            <a:spLocks/>
          </p:cNvSpPr>
          <p:nvPr/>
        </p:nvSpPr>
        <p:spPr>
          <a:xfrm>
            <a:off x="6805264" y="3399070"/>
            <a:ext cx="2375248" cy="38997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400" i="1" dirty="0">
                <a:latin typeface="Cambria" pitchFamily="18" charset="0"/>
              </a:rPr>
              <a:t>Figure 4: Shared Nothing Configuration</a:t>
            </a:r>
            <a:endParaRPr lang="el-GR" sz="1400" b="1" i="1" dirty="0">
              <a:solidFill>
                <a:schemeClr val="bg1">
                  <a:lumMod val="50000"/>
                </a:schemeClr>
              </a:solidFill>
              <a:latin typeface="Cambria" pitchFamily="18" charset="0"/>
            </a:endParaRPr>
          </a:p>
        </p:txBody>
      </p:sp>
      <p:sp>
        <p:nvSpPr>
          <p:cNvPr id="10" name="Slide Number Placeholder 9"/>
          <p:cNvSpPr>
            <a:spLocks noGrp="1"/>
          </p:cNvSpPr>
          <p:nvPr>
            <p:ph type="sldNum" sz="quarter" idx="12"/>
          </p:nvPr>
        </p:nvSpPr>
        <p:spPr/>
        <p:txBody>
          <a:bodyPr/>
          <a:lstStyle/>
          <a:p>
            <a:fld id="{D3F1D1C4-C2D9-4231-9FB2-B2D9D97AA41D}" type="slidenum">
              <a:rPr lang="el-GR" smtClean="0">
                <a:latin typeface="Cambria" pitchFamily="18" charset="0"/>
              </a:rPr>
              <a:pPr/>
              <a:t>7</a:t>
            </a:fld>
            <a:endParaRPr lang="el-GR" dirty="0">
              <a:latin typeface="Cambria" pitchFamily="18" charset="0"/>
            </a:endParaRPr>
          </a:p>
        </p:txBody>
      </p:sp>
    </p:spTree>
    <p:extLst>
      <p:ext uri="{BB962C8B-B14F-4D97-AF65-F5344CB8AC3E}">
        <p14:creationId xmlns="" xmlns:p14="http://schemas.microsoft.com/office/powerpoint/2010/main" val="353924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r>
              <a:rPr lang="en-US" sz="2800" b="1" dirty="0">
                <a:solidFill>
                  <a:schemeClr val="accent1">
                    <a:lumMod val="75000"/>
                  </a:schemeClr>
                </a:solidFill>
                <a:latin typeface="Cambria" pitchFamily="18" charset="0"/>
              </a:rPr>
              <a:t>Rule 2: High-level languages are</a:t>
            </a:r>
            <a:br>
              <a:rPr lang="en-US" sz="2800" b="1" dirty="0">
                <a:solidFill>
                  <a:schemeClr val="accent1">
                    <a:lumMod val="75000"/>
                  </a:schemeClr>
                </a:solidFill>
                <a:latin typeface="Cambria" pitchFamily="18" charset="0"/>
              </a:rPr>
            </a:br>
            <a:r>
              <a:rPr lang="en-US" sz="2800" b="1" dirty="0">
                <a:solidFill>
                  <a:schemeClr val="accent1">
                    <a:lumMod val="75000"/>
                  </a:schemeClr>
                </a:solidFill>
                <a:latin typeface="Cambria" pitchFamily="18" charset="0"/>
              </a:rPr>
              <a:t>good and need not hurt performance</a:t>
            </a:r>
            <a:endParaRPr lang="el-GR" sz="2800" b="1" dirty="0">
              <a:solidFill>
                <a:schemeClr val="accent1">
                  <a:lumMod val="75000"/>
                </a:schemeClr>
              </a:solidFill>
              <a:latin typeface="Cambria" pitchFamily="18"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GB" dirty="0">
                <a:latin typeface="Cambria" pitchFamily="18" charset="0"/>
              </a:rPr>
              <a:t>Work in a SQL transaction can include the following components: </a:t>
            </a:r>
          </a:p>
          <a:p>
            <a:r>
              <a:rPr lang="en-GB" dirty="0">
                <a:latin typeface="Cambria" pitchFamily="18" charset="0"/>
              </a:rPr>
              <a:t>Overhead resulting from the optimizer choosing an inferior execution plan </a:t>
            </a:r>
          </a:p>
          <a:p>
            <a:r>
              <a:rPr lang="en-GB" dirty="0">
                <a:latin typeface="Cambria" pitchFamily="18" charset="0"/>
              </a:rPr>
              <a:t>Overhead of communicating with the DBMS </a:t>
            </a:r>
          </a:p>
          <a:p>
            <a:r>
              <a:rPr lang="en-GB" dirty="0">
                <a:latin typeface="Cambria" pitchFamily="18" charset="0"/>
              </a:rPr>
              <a:t>Overhead inherent in coding in a high-level language</a:t>
            </a:r>
          </a:p>
          <a:p>
            <a:r>
              <a:rPr lang="en-GB" dirty="0">
                <a:latin typeface="Cambria" pitchFamily="18" charset="0"/>
              </a:rPr>
              <a:t>Overhead for services (such as concurrency control, crash recovery, and data integrity)</a:t>
            </a:r>
          </a:p>
          <a:p>
            <a:r>
              <a:rPr lang="en-GB" dirty="0">
                <a:latin typeface="Cambria" pitchFamily="18" charset="0"/>
              </a:rPr>
              <a:t>Truly useful work to be performed, no matter what</a:t>
            </a:r>
            <a:endParaRPr lang="el-GR" dirty="0">
              <a:latin typeface="Cambria" pitchFamily="18" charset="0"/>
            </a:endParaRPr>
          </a:p>
        </p:txBody>
      </p:sp>
      <p:sp>
        <p:nvSpPr>
          <p:cNvPr id="5" name="Footer Placeholder 4">
            <a:extLst>
              <a:ext uri="{FF2B5EF4-FFF2-40B4-BE49-F238E27FC236}">
                <a16:creationId xmlns="" xmlns:a16="http://schemas.microsoft.com/office/drawing/2014/main" id="{3E4989F5-89B2-44E6-B36B-B3664A60A479}"/>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6" name="Picture 5">
            <a:extLst>
              <a:ext uri="{FF2B5EF4-FFF2-40B4-BE49-F238E27FC236}">
                <a16:creationId xmlns="" xmlns:a16="http://schemas.microsoft.com/office/drawing/2014/main" id="{5FA8AE01-9EFB-4522-B36B-231F91B1FB24}"/>
              </a:ext>
            </a:extLst>
          </p:cNvPr>
          <p:cNvPicPr>
            <a:picLocks noChangeAspect="1"/>
          </p:cNvPicPr>
          <p:nvPr/>
        </p:nvPicPr>
        <p:blipFill>
          <a:blip r:embed="rId2"/>
          <a:stretch>
            <a:fillRect/>
          </a:stretch>
        </p:blipFill>
        <p:spPr>
          <a:xfrm>
            <a:off x="0" y="-24"/>
            <a:ext cx="1742857" cy="533333"/>
          </a:xfrm>
          <a:prstGeom prst="rect">
            <a:avLst/>
          </a:prstGeom>
        </p:spPr>
      </p:pic>
      <p:sp>
        <p:nvSpPr>
          <p:cNvPr id="7" name="Slide Number Placeholder 6"/>
          <p:cNvSpPr>
            <a:spLocks noGrp="1"/>
          </p:cNvSpPr>
          <p:nvPr>
            <p:ph type="sldNum" sz="quarter" idx="12"/>
          </p:nvPr>
        </p:nvSpPr>
        <p:spPr/>
        <p:txBody>
          <a:bodyPr/>
          <a:lstStyle/>
          <a:p>
            <a:fld id="{D3F1D1C4-C2D9-4231-9FB2-B2D9D97AA41D}" type="slidenum">
              <a:rPr lang="el-GR" smtClean="0">
                <a:latin typeface="Cambria" pitchFamily="18" charset="0"/>
              </a:rPr>
              <a:pPr/>
              <a:t>8</a:t>
            </a:fld>
            <a:endParaRPr lang="el-GR" dirty="0">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Autofit/>
          </a:bodyPr>
          <a:lstStyle/>
          <a:p>
            <a:pPr marL="0" indent="0">
              <a:buNone/>
            </a:pPr>
            <a:r>
              <a:rPr lang="en-GB" sz="2000" dirty="0">
                <a:latin typeface="Cambria" panose="02040503050406030204" pitchFamily="18" charset="0"/>
              </a:rPr>
              <a:t>Overhead resulting from the optimizer choosing an inferior execution plan</a:t>
            </a:r>
          </a:p>
          <a:p>
            <a:pPr marL="0" indent="0">
              <a:buNone/>
            </a:pPr>
            <a:endParaRPr lang="en-GB" sz="1200" dirty="0">
              <a:latin typeface="Cambria" panose="02040503050406030204" pitchFamily="18" charset="0"/>
            </a:endParaRPr>
          </a:p>
          <a:p>
            <a:pPr marL="0" indent="0">
              <a:buNone/>
            </a:pPr>
            <a:r>
              <a:rPr lang="en-GB" sz="2000" dirty="0">
                <a:latin typeface="Cambria" panose="02040503050406030204" pitchFamily="18" charset="0"/>
              </a:rPr>
              <a:t>The claim is discarded due to:</a:t>
            </a:r>
          </a:p>
          <a:p>
            <a:r>
              <a:rPr lang="en-GB" sz="1800" dirty="0">
                <a:latin typeface="Cambria" panose="02040503050406030204" pitchFamily="18" charset="0"/>
              </a:rPr>
              <a:t>Primitive query optimizers quickly became as good as smart human programmers</a:t>
            </a:r>
          </a:p>
          <a:p>
            <a:endParaRPr lang="en-GB" sz="1600" dirty="0">
              <a:latin typeface="Cambria" panose="02040503050406030204" pitchFamily="18" charset="0"/>
            </a:endParaRPr>
          </a:p>
          <a:p>
            <a:pPr marL="0" indent="0">
              <a:buNone/>
            </a:pPr>
            <a:r>
              <a:rPr lang="en-GB" sz="2000" dirty="0">
                <a:latin typeface="Cambria" panose="02040503050406030204" pitchFamily="18" charset="0"/>
              </a:rPr>
              <a:t>Overhead of communicating with the DBMS</a:t>
            </a:r>
          </a:p>
          <a:p>
            <a:r>
              <a:rPr lang="en-GB" sz="1800" dirty="0">
                <a:latin typeface="Cambria" panose="02040503050406030204" pitchFamily="18" charset="0"/>
              </a:rPr>
              <a:t>For security reasons applications and DBs run in a separate address </a:t>
            </a:r>
            <a:r>
              <a:rPr lang="en-GB" sz="1800" dirty="0" smtClean="0">
                <a:latin typeface="Cambria" panose="02040503050406030204" pitchFamily="18" charset="0"/>
              </a:rPr>
              <a:t>space</a:t>
            </a:r>
            <a:endParaRPr lang="en-GB" sz="1800" dirty="0">
              <a:latin typeface="Cambria" panose="02040503050406030204" pitchFamily="18" charset="0"/>
            </a:endParaRPr>
          </a:p>
          <a:p>
            <a:pPr lvl="1"/>
            <a:r>
              <a:rPr lang="en-GB" sz="1600" dirty="0">
                <a:latin typeface="Cambria" panose="02040503050406030204" pitchFamily="18" charset="0"/>
              </a:rPr>
              <a:t>Communication protocols are used for the interaction (</a:t>
            </a:r>
            <a:r>
              <a:rPr lang="en-GB" sz="1600" dirty="0">
                <a:latin typeface="Cambria" panose="02040503050406030204" pitchFamily="18" charset="0"/>
                <a:hlinkClick r:id="rId2"/>
              </a:rPr>
              <a:t>ODBC</a:t>
            </a:r>
            <a:r>
              <a:rPr lang="en-GB" sz="1600" dirty="0">
                <a:latin typeface="Cambria" panose="02040503050406030204" pitchFamily="18" charset="0"/>
              </a:rPr>
              <a:t>, </a:t>
            </a:r>
            <a:r>
              <a:rPr lang="en-GB" sz="1600" dirty="0">
                <a:latin typeface="Cambria" panose="02040503050406030204" pitchFamily="18" charset="0"/>
                <a:hlinkClick r:id="rId3"/>
              </a:rPr>
              <a:t>JDBC</a:t>
            </a:r>
            <a:r>
              <a:rPr lang="en-GB" sz="1600" dirty="0">
                <a:latin typeface="Cambria" panose="02040503050406030204" pitchFamily="18" charset="0"/>
              </a:rPr>
              <a:t>)</a:t>
            </a:r>
          </a:p>
          <a:p>
            <a:pPr lvl="2"/>
            <a:r>
              <a:rPr lang="en-GB" sz="1400" dirty="0">
                <a:latin typeface="Cambria" panose="02040503050406030204" pitchFamily="18" charset="0"/>
              </a:rPr>
              <a:t>These protocols require several back and forth messages over TCP/IP</a:t>
            </a:r>
          </a:p>
          <a:p>
            <a:r>
              <a:rPr lang="en-GB" sz="1800" dirty="0">
                <a:latin typeface="Cambria" panose="02040503050406030204" pitchFamily="18" charset="0"/>
              </a:rPr>
              <a:t>Using stored Procedures will reduce the Communication Overhead</a:t>
            </a:r>
          </a:p>
          <a:p>
            <a:pPr lvl="1"/>
            <a:r>
              <a:rPr lang="en-GB" sz="1600" dirty="0">
                <a:latin typeface="Cambria" panose="02040503050406030204" pitchFamily="18" charset="0"/>
              </a:rPr>
              <a:t>Single forth-and-back </a:t>
            </a:r>
            <a:r>
              <a:rPr lang="en-GB" sz="1600" dirty="0" smtClean="0">
                <a:latin typeface="Cambria" panose="02040503050406030204" pitchFamily="18" charset="0"/>
              </a:rPr>
              <a:t>message</a:t>
            </a:r>
            <a:endParaRPr lang="en-GB" sz="1600" dirty="0">
              <a:latin typeface="Cambria" panose="02040503050406030204" pitchFamily="18" charset="0"/>
            </a:endParaRPr>
          </a:p>
          <a:p>
            <a:r>
              <a:rPr lang="en-GB" sz="1800" dirty="0">
                <a:latin typeface="Cambria" panose="02040503050406030204" pitchFamily="18" charset="0"/>
              </a:rPr>
              <a:t>Using multiple transactions in one call</a:t>
            </a:r>
          </a:p>
        </p:txBody>
      </p:sp>
      <p:sp>
        <p:nvSpPr>
          <p:cNvPr id="5" name="Title 1"/>
          <p:cNvSpPr>
            <a:spLocks noGrp="1"/>
          </p:cNvSpPr>
          <p:nvPr>
            <p:ph type="title"/>
          </p:nvPr>
        </p:nvSpPr>
        <p:spPr>
          <a:xfrm>
            <a:off x="457200" y="260648"/>
            <a:ext cx="8229600" cy="1143000"/>
          </a:xfrm>
        </p:spPr>
        <p:txBody>
          <a:bodyPr>
            <a:normAutofit/>
          </a:bodyPr>
          <a:lstStyle/>
          <a:p>
            <a:r>
              <a:rPr lang="en-US" sz="2800" b="1" dirty="0">
                <a:solidFill>
                  <a:schemeClr val="accent1">
                    <a:lumMod val="75000"/>
                  </a:schemeClr>
                </a:solidFill>
                <a:latin typeface="Cambria" pitchFamily="18" charset="0"/>
              </a:rPr>
              <a:t>Rule 2: High-level languages are</a:t>
            </a:r>
            <a:br>
              <a:rPr lang="en-US" sz="2800" b="1" dirty="0">
                <a:solidFill>
                  <a:schemeClr val="accent1">
                    <a:lumMod val="75000"/>
                  </a:schemeClr>
                </a:solidFill>
                <a:latin typeface="Cambria" pitchFamily="18" charset="0"/>
              </a:rPr>
            </a:br>
            <a:r>
              <a:rPr lang="en-US" sz="2800" b="1" dirty="0">
                <a:solidFill>
                  <a:schemeClr val="accent1">
                    <a:lumMod val="75000"/>
                  </a:schemeClr>
                </a:solidFill>
                <a:latin typeface="Cambria" pitchFamily="18" charset="0"/>
              </a:rPr>
              <a:t>good and need not hurt performance</a:t>
            </a:r>
            <a:endParaRPr lang="el-GR" sz="2800" b="1" dirty="0">
              <a:solidFill>
                <a:schemeClr val="accent1">
                  <a:lumMod val="75000"/>
                </a:schemeClr>
              </a:solidFill>
              <a:latin typeface="Cambria" pitchFamily="18" charset="0"/>
            </a:endParaRPr>
          </a:p>
        </p:txBody>
      </p:sp>
      <p:sp>
        <p:nvSpPr>
          <p:cNvPr id="2" name="Footer Placeholder 1">
            <a:extLst>
              <a:ext uri="{FF2B5EF4-FFF2-40B4-BE49-F238E27FC236}">
                <a16:creationId xmlns="" xmlns:a16="http://schemas.microsoft.com/office/drawing/2014/main" id="{6455295F-397D-4234-98CA-46F7AA0A3181}"/>
              </a:ext>
            </a:extLst>
          </p:cNvPr>
          <p:cNvSpPr>
            <a:spLocks noGrp="1"/>
          </p:cNvSpPr>
          <p:nvPr>
            <p:ph type="ftr" sz="quarter" idx="11"/>
          </p:nvPr>
        </p:nvSpPr>
        <p:spPr/>
        <p:txBody>
          <a:bodyPr/>
          <a:lstStyle/>
          <a:p>
            <a:r>
              <a:rPr lang="en-GB" dirty="0">
                <a:latin typeface="Cambria" pitchFamily="18" charset="0"/>
              </a:rPr>
              <a:t>EPL646 – Advanced Topics in Databases</a:t>
            </a:r>
            <a:endParaRPr lang="el-GR" dirty="0">
              <a:latin typeface="Cambria" pitchFamily="18" charset="0"/>
            </a:endParaRPr>
          </a:p>
        </p:txBody>
      </p:sp>
      <p:pic>
        <p:nvPicPr>
          <p:cNvPr id="7" name="Picture 6">
            <a:extLst>
              <a:ext uri="{FF2B5EF4-FFF2-40B4-BE49-F238E27FC236}">
                <a16:creationId xmlns="" xmlns:a16="http://schemas.microsoft.com/office/drawing/2014/main" id="{259BBBB6-881C-4E77-8B10-C27E55B02A46}"/>
              </a:ext>
            </a:extLst>
          </p:cNvPr>
          <p:cNvPicPr>
            <a:picLocks noChangeAspect="1"/>
          </p:cNvPicPr>
          <p:nvPr/>
        </p:nvPicPr>
        <p:blipFill>
          <a:blip r:embed="rId4"/>
          <a:stretch>
            <a:fillRect/>
          </a:stretch>
        </p:blipFill>
        <p:spPr>
          <a:xfrm>
            <a:off x="0" y="-24"/>
            <a:ext cx="1742857" cy="533333"/>
          </a:xfrm>
          <a:prstGeom prst="rect">
            <a:avLst/>
          </a:prstGeom>
        </p:spPr>
      </p:pic>
      <p:sp>
        <p:nvSpPr>
          <p:cNvPr id="8" name="Slide Number Placeholder 7"/>
          <p:cNvSpPr>
            <a:spLocks noGrp="1"/>
          </p:cNvSpPr>
          <p:nvPr>
            <p:ph type="sldNum" sz="quarter" idx="12"/>
          </p:nvPr>
        </p:nvSpPr>
        <p:spPr/>
        <p:txBody>
          <a:bodyPr/>
          <a:lstStyle/>
          <a:p>
            <a:fld id="{D3F1D1C4-C2D9-4231-9FB2-B2D9D97AA41D}" type="slidenum">
              <a:rPr lang="el-GR" smtClean="0">
                <a:latin typeface="Cambria" pitchFamily="18" charset="0"/>
              </a:rPr>
              <a:pPr/>
              <a:t>9</a:t>
            </a:fld>
            <a:endParaRPr lang="el-GR" dirty="0">
              <a:latin typeface="Cambria" pitchFamily="18" charset="0"/>
            </a:endParaRP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1883</Words>
  <Application>Microsoft Office PowerPoint</Application>
  <PresentationFormat>On-screen Show (4:3)</PresentationFormat>
  <Paragraphs>239</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Θέμα του Office</vt:lpstr>
      <vt:lpstr>10 Rules for Scalable Performance in “Simple Operation” Datastores</vt:lpstr>
      <vt:lpstr>Introduction</vt:lpstr>
      <vt:lpstr>Figure 1: The  modern-day DBMS market</vt:lpstr>
      <vt:lpstr>Rule 1: Look for shared-nothing scalability</vt:lpstr>
      <vt:lpstr>Rule 1: Look for shared-nothing scalability</vt:lpstr>
      <vt:lpstr>Rule 1: Look for shared-nothing scalability</vt:lpstr>
      <vt:lpstr>Rule 1: Look for shared-nothing scalability</vt:lpstr>
      <vt:lpstr>Rule 2: High-level languages are good and need not hurt performance</vt:lpstr>
      <vt:lpstr>Rule 2: High-level languages are good and need not hurt performance</vt:lpstr>
      <vt:lpstr>Rule 2: High-level languages are good and need not hurt performance</vt:lpstr>
      <vt:lpstr>Rule 3: Plan to carefully leverage  main memory databases</vt:lpstr>
      <vt:lpstr>Rule 3: Plan to carefully leverage  main memory databases</vt:lpstr>
      <vt:lpstr>Rule 4: High availability and automatic recovery are essential for SO scalability</vt:lpstr>
      <vt:lpstr>Rule 4: High availability and automatic recovery are essential for SO scalability</vt:lpstr>
      <vt:lpstr>Rule 5: Online everything</vt:lpstr>
      <vt:lpstr>Rule 6: Avoid multi-node operations</vt:lpstr>
      <vt:lpstr>Rule 6: Avoid multi-node operations</vt:lpstr>
      <vt:lpstr>Rule 7: Don’t try to build ACID consistency yourself</vt:lpstr>
      <vt:lpstr>Rule 7: Don’t try to build ACID consistency yourself</vt:lpstr>
      <vt:lpstr>Rule 8: Look for administrative simplicity</vt:lpstr>
      <vt:lpstr>Rule 9: Pay attention to node performance</vt:lpstr>
      <vt:lpstr>Rule 10: Open source gives you more control over your future</vt:lpstr>
      <vt:lpstr>References</vt:lpstr>
      <vt:lpstr>THANK YOY FOR YOUR ATTENTION    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Rules for Scalable Performance in “Simple Operation” Datastores</dc:title>
  <dc:creator>Elena P</dc:creator>
  <cp:lastModifiedBy>Elena P</cp:lastModifiedBy>
  <cp:revision>154</cp:revision>
  <dcterms:created xsi:type="dcterms:W3CDTF">2017-10-03T17:08:43Z</dcterms:created>
  <dcterms:modified xsi:type="dcterms:W3CDTF">2017-10-10T14:25:32Z</dcterms:modified>
</cp:coreProperties>
</file>