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Nuni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6" d="100"/>
          <a:sy n="76" d="100"/>
        </p:scale>
        <p:origin x="-509"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37086034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Giorgos</a:t>
            </a:r>
          </a:p>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Giorgos</a:t>
            </a:r>
          </a:p>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both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 Figure 2 outlines data science progression aiming to reduce the immaturity of capabilities and capacity (yaxis) to better understand the hidden complexities, knowledge, and intelligence (CKI) in data/physical worlds (x axis) from the 100% known state K to the 100% unknown state U. Based on data/physical world visibility and capability/capacity maturity, data science can be categorized into four data challenges: </a:t>
            </a:r>
          </a:p>
          <a:p>
            <a:pPr lvl="0">
              <a:spcBef>
                <a:spcPts val="0"/>
              </a:spcBef>
              <a:buNone/>
            </a:pPr>
            <a:endParaRPr/>
          </a:p>
          <a:p>
            <a:pPr lvl="0">
              <a:spcBef>
                <a:spcPts val="0"/>
              </a:spcBef>
              <a:buNone/>
            </a:pPr>
            <a:r>
              <a:rPr lang="en"/>
              <a:t>“Space A” represents the known space; that is, “I (my mature capability/capacity) know what I know (about the visible world).” This is like the ability of sighted people to recognize an elephant by seeing the whole animal, whereas non-sighted people might be able to identify only part of the animal through touch. Knowledge concerning visible data is known to people with mature capability/capacity; that is, their capability/capacity maturity is sufficient to understand data/physical-world invisibility. This insight corresponds to well-understood areas in data science. Examples include profiling and descriptive analysis that applies existing models to data deemed by data analysts to follow certain assumptions. </a:t>
            </a:r>
          </a:p>
          <a:p>
            <a:pPr lvl="0">
              <a:spcBef>
                <a:spcPts val="0"/>
              </a:spcBef>
              <a:buNone/>
            </a:pPr>
            <a:r>
              <a:rPr lang="en"/>
              <a:t>“Space B” represents the hidden space; that is, “I know what I do not know (about the unseen world).” For some people or disciplines, even though certain aspects of their capability/capacity is mature, CKI is hidden to (so cannot be addressed by) current data science capability/capacity, thus requiring more-advanced capability/ capacity. Examples include existing IID models (such as k-means and the knearest neighbors algorithm) that cannot handle non-IID data. </a:t>
            </a:r>
          </a:p>
          <a:p>
            <a:pPr lvl="0">
              <a:spcBef>
                <a:spcPts val="0"/>
              </a:spcBef>
              <a:buNone/>
            </a:pPr>
            <a:r>
              <a:rPr lang="en"/>
              <a:t>“Space C” represents the blind space; that is, “I (my immature capability) do not know what I know (about the world).” Although CKI is visible to some people or disciplines, their capability/ capacity is also mature, but CKI and capability/capacity do not match well; immaturity thus renders them blind to the world. An example might be when even established social scientists try to address a data science problem. </a:t>
            </a:r>
          </a:p>
          <a:p>
            <a:pPr lvl="0" rtl="0">
              <a:spcBef>
                <a:spcPts val="0"/>
              </a:spcBef>
              <a:buNone/>
            </a:pPr>
            <a:r>
              <a:rPr lang="en"/>
              <a:t>“Space D” represents the unknown; that is, “I do not know what I do not know, so CKI in the hidden world is unknown due to immature capability.” This is the area today on which data science focuses its future research and discovery. Along with increased invisibility, the lack of capability maturity also increases. In the world of fast-evolving big data, CKI invisibility increases, resulting in an ever-larger unknown space.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both</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andreas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andreas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andreas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Giorgos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Giorgos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Andreas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andreas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andreas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andreas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Giorgos</a:t>
            </a:r>
          </a:p>
          <a:p>
            <a:pPr lvl="0">
              <a:spcBef>
                <a:spcPts val="0"/>
              </a:spcBef>
              <a:buNone/>
            </a:pPr>
            <a:r>
              <a:rPr lang="en"/>
              <a:t>More broadly, many existing dataoriented theories, designs, mechanisms, systems, and tools may have to be reinvented in light of non-IIDness.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Giorgos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Giorgos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Giorgos</a:t>
            </a:r>
          </a:p>
          <a:p>
            <a:pPr lvl="0" rtl="0">
              <a:spcBef>
                <a:spcPts val="0"/>
              </a:spcBef>
              <a:buNone/>
            </a:pPr>
            <a:r>
              <a:rPr lang="en"/>
              <a:t>Complex systemps= have x-complexities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Giorgos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Andreas</a:t>
            </a:r>
          </a:p>
          <a:p>
            <a:pPr lvl="0">
              <a:spcBef>
                <a:spcPts val="0"/>
              </a:spcBef>
              <a:buNone/>
            </a:pPr>
            <a:r>
              <a:rPr lang="en"/>
              <a:t>“metasynthetic computing and engineering”</a:t>
            </a:r>
          </a:p>
          <a:p>
            <a:pPr lvl="0">
              <a:spcBef>
                <a:spcPts val="0"/>
              </a:spcBef>
              <a:buNone/>
            </a:pPr>
            <a:endParaRPr/>
          </a:p>
          <a:p>
            <a:pPr lvl="0">
              <a:spcBef>
                <a:spcPts val="0"/>
              </a:spcBef>
              <a:buNone/>
            </a:pPr>
            <a:r>
              <a:rPr lang="en"/>
              <a:t> MCE supports an iterative, hierarchical problem-solving process, incorporating internal and external inputs, including data, information, domain knowledge, initial hypotheses, and underlying environmental factors. </a:t>
            </a:r>
          </a:p>
          <a:p>
            <a:pPr lvl="0">
              <a:spcBef>
                <a:spcPts val="0"/>
              </a:spcBef>
              <a:buNone/>
            </a:pPr>
            <a:r>
              <a:rPr lang="en"/>
              <a:t>Data scientists would start by presetting analytics goals and tasks to be explored on the given data by incorporating domain, organizational, social and environmental complexities and intelligence. They would then use preliminary observations obtained from domain and experience to identify and verify qualitative and quantitative hypotheses and estimations that guide development of modeling and analytics methods. Findings would then be evaluated and fed back to the corresponding procedures for refining and optimizing understanding of previously unknown problem challenges, goals, and discovery methods. Following these iterative and hierarchical steps toward qualitative-to-quantitative intelligence transformation would thus disclose and quantify the initial problem “unknownness.” Finally, actionable knowledge and insight would be identified and delivered to businesspeople who would address data complexities and business goals. </a:t>
            </a:r>
          </a:p>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andreas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Andreas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Giorgos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r>
              <a:rPr lang="en" sz="1300">
                <a:solidFill>
                  <a:schemeClr val="dk2"/>
                </a:solidFill>
                <a:latin typeface="Calibri"/>
                <a:ea typeface="Calibri"/>
                <a:cs typeface="Calibri"/>
                <a:sym typeface="Calibri"/>
              </a:rPr>
              <a:t>Andreas </a:t>
            </a:r>
          </a:p>
          <a:p>
            <a:pPr lvl="0" rtl="0">
              <a:lnSpc>
                <a:spcPct val="115000"/>
              </a:lnSpc>
              <a:spcBef>
                <a:spcPts val="0"/>
              </a:spcBef>
              <a:spcAft>
                <a:spcPts val="1600"/>
              </a:spcAft>
              <a:buNone/>
            </a:pPr>
            <a:r>
              <a:rPr lang="en" sz="1300">
                <a:solidFill>
                  <a:schemeClr val="dk2"/>
                </a:solidFill>
                <a:latin typeface="Calibri"/>
                <a:ea typeface="Calibri"/>
                <a:cs typeface="Calibri"/>
                <a:sym typeface="Calibri"/>
              </a:rPr>
              <a:t>data science = {statistics ∩ informatics∩ computing ∩ communication ∩sociology ∩ management | data ∩domain ∩ thinking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andreas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andreas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andreas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Giorgos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wrap="square" lIns="91425" tIns="91425" rIns="91425" bIns="91425" anchor="ctr"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lt1"/>
              </a:buClr>
              <a:buSzPct val="100000"/>
              <a:buNone/>
              <a:defRPr sz="1600">
                <a:solidFill>
                  <a:schemeClr val="lt1"/>
                </a:solidFill>
              </a:defRPr>
            </a:lvl1pPr>
            <a:lvl2pPr lvl="1" algn="ctr">
              <a:lnSpc>
                <a:spcPct val="100000"/>
              </a:lnSpc>
              <a:spcBef>
                <a:spcPts val="0"/>
              </a:spcBef>
              <a:spcAft>
                <a:spcPts val="0"/>
              </a:spcAft>
              <a:buClr>
                <a:schemeClr val="lt1"/>
              </a:buClr>
              <a:buSzPct val="100000"/>
              <a:buNone/>
              <a:defRPr sz="1600">
                <a:solidFill>
                  <a:schemeClr val="lt1"/>
                </a:solidFill>
              </a:defRPr>
            </a:lvl2pPr>
            <a:lvl3pPr lvl="2" algn="ctr">
              <a:lnSpc>
                <a:spcPct val="100000"/>
              </a:lnSpc>
              <a:spcBef>
                <a:spcPts val="0"/>
              </a:spcBef>
              <a:spcAft>
                <a:spcPts val="0"/>
              </a:spcAft>
              <a:buClr>
                <a:schemeClr val="lt1"/>
              </a:buClr>
              <a:buSzPct val="100000"/>
              <a:buNone/>
              <a:defRPr sz="1600">
                <a:solidFill>
                  <a:schemeClr val="lt1"/>
                </a:solidFill>
              </a:defRPr>
            </a:lvl3pPr>
            <a:lvl4pPr lvl="3" algn="ctr">
              <a:lnSpc>
                <a:spcPct val="100000"/>
              </a:lnSpc>
              <a:spcBef>
                <a:spcPts val="0"/>
              </a:spcBef>
              <a:spcAft>
                <a:spcPts val="0"/>
              </a:spcAft>
              <a:buClr>
                <a:schemeClr val="lt1"/>
              </a:buClr>
              <a:buSzPct val="100000"/>
              <a:buNone/>
              <a:defRPr sz="1600">
                <a:solidFill>
                  <a:schemeClr val="lt1"/>
                </a:solidFill>
              </a:defRPr>
            </a:lvl4pPr>
            <a:lvl5pPr lvl="4" algn="ctr">
              <a:lnSpc>
                <a:spcPct val="100000"/>
              </a:lnSpc>
              <a:spcBef>
                <a:spcPts val="0"/>
              </a:spcBef>
              <a:spcAft>
                <a:spcPts val="0"/>
              </a:spcAft>
              <a:buClr>
                <a:schemeClr val="lt1"/>
              </a:buClr>
              <a:buSzPct val="100000"/>
              <a:buNone/>
              <a:defRPr sz="1600">
                <a:solidFill>
                  <a:schemeClr val="lt1"/>
                </a:solidFill>
              </a:defRPr>
            </a:lvl5pPr>
            <a:lvl6pPr lvl="5" algn="ctr">
              <a:lnSpc>
                <a:spcPct val="100000"/>
              </a:lnSpc>
              <a:spcBef>
                <a:spcPts val="0"/>
              </a:spcBef>
              <a:spcAft>
                <a:spcPts val="0"/>
              </a:spcAft>
              <a:buClr>
                <a:schemeClr val="lt1"/>
              </a:buClr>
              <a:buSzPct val="100000"/>
              <a:buNone/>
              <a:defRPr sz="1600">
                <a:solidFill>
                  <a:schemeClr val="lt1"/>
                </a:solidFill>
              </a:defRPr>
            </a:lvl6pPr>
            <a:lvl7pPr lvl="6" algn="ctr">
              <a:lnSpc>
                <a:spcPct val="100000"/>
              </a:lnSpc>
              <a:spcBef>
                <a:spcPts val="0"/>
              </a:spcBef>
              <a:spcAft>
                <a:spcPts val="0"/>
              </a:spcAft>
              <a:buClr>
                <a:schemeClr val="lt1"/>
              </a:buClr>
              <a:buSzPct val="100000"/>
              <a:buNone/>
              <a:defRPr sz="1600">
                <a:solidFill>
                  <a:schemeClr val="lt1"/>
                </a:solidFill>
              </a:defRPr>
            </a:lvl7pPr>
            <a:lvl8pPr lvl="7" algn="ctr">
              <a:lnSpc>
                <a:spcPct val="100000"/>
              </a:lnSpc>
              <a:spcBef>
                <a:spcPts val="0"/>
              </a:spcBef>
              <a:spcAft>
                <a:spcPts val="0"/>
              </a:spcAft>
              <a:buClr>
                <a:schemeClr val="lt1"/>
              </a:buClr>
              <a:buSzPct val="100000"/>
              <a:buNone/>
              <a:defRPr sz="1600">
                <a:solidFill>
                  <a:schemeClr val="lt1"/>
                </a:solidFill>
              </a:defRPr>
            </a:lvl8pPr>
            <a:lvl9pPr lvl="8" algn="ctr">
              <a:lnSpc>
                <a:spcPct val="100000"/>
              </a:lnSpc>
              <a:spcBef>
                <a:spcPts val="0"/>
              </a:spcBef>
              <a:spcAft>
                <a:spcPts val="0"/>
              </a:spcAft>
              <a:buClr>
                <a:schemeClr val="lt1"/>
              </a:buClr>
              <a:buSzPct val="1000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wrap="square" lIns="91425" tIns="91425" rIns="91425" bIns="91425" anchor="ctr" anchorCtr="0"/>
          <a:lstStyle>
            <a:lvl1pPr lvl="0" algn="ctr">
              <a:spcBef>
                <a:spcPts val="0"/>
              </a:spcBef>
              <a:buClr>
                <a:schemeClr val="dk2"/>
              </a:buClr>
              <a:buSzPct val="100000"/>
              <a:defRPr sz="8600">
                <a:solidFill>
                  <a:schemeClr val="dk2"/>
                </a:solidFill>
              </a:defRPr>
            </a:lvl1pPr>
            <a:lvl2pPr lvl="1" algn="ctr">
              <a:spcBef>
                <a:spcPts val="0"/>
              </a:spcBef>
              <a:buClr>
                <a:schemeClr val="dk2"/>
              </a:buClr>
              <a:buSzPct val="100000"/>
              <a:defRPr sz="8600">
                <a:solidFill>
                  <a:schemeClr val="dk2"/>
                </a:solidFill>
              </a:defRPr>
            </a:lvl2pPr>
            <a:lvl3pPr lvl="2" algn="ctr">
              <a:spcBef>
                <a:spcPts val="0"/>
              </a:spcBef>
              <a:buClr>
                <a:schemeClr val="dk2"/>
              </a:buClr>
              <a:buSzPct val="100000"/>
              <a:defRPr sz="8600">
                <a:solidFill>
                  <a:schemeClr val="dk2"/>
                </a:solidFill>
              </a:defRPr>
            </a:lvl3pPr>
            <a:lvl4pPr lvl="3" algn="ctr">
              <a:spcBef>
                <a:spcPts val="0"/>
              </a:spcBef>
              <a:buClr>
                <a:schemeClr val="dk2"/>
              </a:buClr>
              <a:buSzPct val="100000"/>
              <a:defRPr sz="8600">
                <a:solidFill>
                  <a:schemeClr val="dk2"/>
                </a:solidFill>
              </a:defRPr>
            </a:lvl4pPr>
            <a:lvl5pPr lvl="4" algn="ctr">
              <a:spcBef>
                <a:spcPts val="0"/>
              </a:spcBef>
              <a:buClr>
                <a:schemeClr val="dk2"/>
              </a:buClr>
              <a:buSzPct val="100000"/>
              <a:defRPr sz="8600">
                <a:solidFill>
                  <a:schemeClr val="dk2"/>
                </a:solidFill>
              </a:defRPr>
            </a:lvl5pPr>
            <a:lvl6pPr lvl="5" algn="ctr">
              <a:spcBef>
                <a:spcPts val="0"/>
              </a:spcBef>
              <a:buClr>
                <a:schemeClr val="dk2"/>
              </a:buClr>
              <a:buSzPct val="100000"/>
              <a:defRPr sz="8600">
                <a:solidFill>
                  <a:schemeClr val="dk2"/>
                </a:solidFill>
              </a:defRPr>
            </a:lvl6pPr>
            <a:lvl7pPr lvl="6" algn="ctr">
              <a:spcBef>
                <a:spcPts val="0"/>
              </a:spcBef>
              <a:buClr>
                <a:schemeClr val="dk2"/>
              </a:buClr>
              <a:buSzPct val="100000"/>
              <a:defRPr sz="8600">
                <a:solidFill>
                  <a:schemeClr val="dk2"/>
                </a:solidFill>
              </a:defRPr>
            </a:lvl7pPr>
            <a:lvl8pPr lvl="7" algn="ctr">
              <a:spcBef>
                <a:spcPts val="0"/>
              </a:spcBef>
              <a:buClr>
                <a:schemeClr val="dk2"/>
              </a:buClr>
              <a:buSzPct val="100000"/>
              <a:defRPr sz="8600">
                <a:solidFill>
                  <a:schemeClr val="dk2"/>
                </a:solidFill>
              </a:defRPr>
            </a:lvl8pPr>
            <a:lvl9pPr lvl="8" algn="ctr">
              <a:spcBef>
                <a:spcPts val="0"/>
              </a:spcBef>
              <a:buClr>
                <a:schemeClr val="dk2"/>
              </a:buClr>
              <a:buSzPct val="100000"/>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wrap="square" lIns="91425" tIns="91425" rIns="91425" bIns="91425" anchor="ctr" anchorCtr="0"/>
          <a:lstStyle>
            <a:lvl1pPr lvl="0" algn="ctr">
              <a:spcBef>
                <a:spcPts val="0"/>
              </a:spcBef>
              <a:buClr>
                <a:schemeClr val="dk2"/>
              </a:buClr>
              <a:buSzPct val="100000"/>
              <a:defRPr sz="3200">
                <a:solidFill>
                  <a:schemeClr val="dk2"/>
                </a:solidFill>
              </a:defRPr>
            </a:lvl1pPr>
            <a:lvl2pPr lvl="1" algn="ctr">
              <a:spcBef>
                <a:spcPts val="0"/>
              </a:spcBef>
              <a:buClr>
                <a:schemeClr val="dk2"/>
              </a:buClr>
              <a:buSzPct val="100000"/>
              <a:defRPr sz="3200">
                <a:solidFill>
                  <a:schemeClr val="dk2"/>
                </a:solidFill>
              </a:defRPr>
            </a:lvl2pPr>
            <a:lvl3pPr lvl="2" algn="ctr">
              <a:spcBef>
                <a:spcPts val="0"/>
              </a:spcBef>
              <a:buClr>
                <a:schemeClr val="dk2"/>
              </a:buClr>
              <a:buSzPct val="100000"/>
              <a:defRPr sz="3200">
                <a:solidFill>
                  <a:schemeClr val="dk2"/>
                </a:solidFill>
              </a:defRPr>
            </a:lvl3pPr>
            <a:lvl4pPr lvl="3" algn="ctr">
              <a:spcBef>
                <a:spcPts val="0"/>
              </a:spcBef>
              <a:buClr>
                <a:schemeClr val="dk2"/>
              </a:buClr>
              <a:buSzPct val="100000"/>
              <a:defRPr sz="3200">
                <a:solidFill>
                  <a:schemeClr val="dk2"/>
                </a:solidFill>
              </a:defRPr>
            </a:lvl4pPr>
            <a:lvl5pPr lvl="4" algn="ctr">
              <a:spcBef>
                <a:spcPts val="0"/>
              </a:spcBef>
              <a:buClr>
                <a:schemeClr val="dk2"/>
              </a:buClr>
              <a:buSzPct val="100000"/>
              <a:defRPr sz="3200">
                <a:solidFill>
                  <a:schemeClr val="dk2"/>
                </a:solidFill>
              </a:defRPr>
            </a:lvl5pPr>
            <a:lvl6pPr lvl="5" algn="ctr">
              <a:spcBef>
                <a:spcPts val="0"/>
              </a:spcBef>
              <a:buClr>
                <a:schemeClr val="dk2"/>
              </a:buClr>
              <a:buSzPct val="100000"/>
              <a:defRPr sz="3200">
                <a:solidFill>
                  <a:schemeClr val="dk2"/>
                </a:solidFill>
              </a:defRPr>
            </a:lvl6pPr>
            <a:lvl7pPr lvl="6" algn="ctr">
              <a:spcBef>
                <a:spcPts val="0"/>
              </a:spcBef>
              <a:buClr>
                <a:schemeClr val="dk2"/>
              </a:buClr>
              <a:buSzPct val="100000"/>
              <a:defRPr sz="3200">
                <a:solidFill>
                  <a:schemeClr val="dk2"/>
                </a:solidFill>
              </a:defRPr>
            </a:lvl7pPr>
            <a:lvl8pPr lvl="7" algn="ctr">
              <a:spcBef>
                <a:spcPts val="0"/>
              </a:spcBef>
              <a:buClr>
                <a:schemeClr val="dk2"/>
              </a:buClr>
              <a:buSzPct val="100000"/>
              <a:defRPr sz="3200">
                <a:solidFill>
                  <a:schemeClr val="dk2"/>
                </a:solidFill>
              </a:defRPr>
            </a:lvl8pPr>
            <a:lvl9pPr lvl="8" algn="ctr">
              <a:spcBef>
                <a:spcPts val="0"/>
              </a:spcBef>
              <a:buClr>
                <a:schemeClr val="dk2"/>
              </a:buClr>
              <a:buSzPct val="100000"/>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0" name="Shape 60"/>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74" name="Shape 74"/>
          <p:cNvSpPr txBox="1">
            <a:spLocks noGrp="1"/>
          </p:cNvSpPr>
          <p:nvPr>
            <p:ph type="title"/>
          </p:nvPr>
        </p:nvSpPr>
        <p:spPr>
          <a:xfrm>
            <a:off x="819150" y="845600"/>
            <a:ext cx="3709200" cy="13830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wrap="square" lIns="91425" tIns="91425" rIns="91425" bIns="91425" anchor="ctr" anchorCtr="0"/>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99" name="Shape 99"/>
          <p:cNvSpPr txBox="1">
            <a:spLocks noGrp="1"/>
          </p:cNvSpPr>
          <p:nvPr>
            <p:ph type="title"/>
          </p:nvPr>
        </p:nvSpPr>
        <p:spPr>
          <a:xfrm>
            <a:off x="819150" y="845600"/>
            <a:ext cx="6424200" cy="7050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wrap="square" lIns="91425" tIns="91425" rIns="91425" bIns="91425" anchor="b" anchorCtr="0"/>
          <a:lstStyle>
            <a:lvl1pPr lvl="0">
              <a:lnSpc>
                <a:spcPct val="100000"/>
              </a:lnSpc>
              <a:spcBef>
                <a:spcPts val="0"/>
              </a:spcBef>
              <a:spcAft>
                <a:spcPts val="0"/>
              </a:spcAft>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ct val="100000"/>
              <a:buFont typeface="Nunito"/>
              <a:buNone/>
              <a:defRPr sz="2800">
                <a:solidFill>
                  <a:schemeClr val="lt1"/>
                </a:solidFill>
                <a:latin typeface="Nunito"/>
                <a:ea typeface="Nunito"/>
                <a:cs typeface="Nunito"/>
                <a:sym typeface="Nunito"/>
              </a:defRPr>
            </a:lvl1pPr>
            <a:lvl2pPr lvl="1">
              <a:spcBef>
                <a:spcPts val="0"/>
              </a:spcBef>
              <a:buClr>
                <a:schemeClr val="lt1"/>
              </a:buClr>
              <a:buSzPct val="100000"/>
              <a:buFont typeface="Nunito"/>
              <a:buNone/>
              <a:defRPr sz="2800">
                <a:solidFill>
                  <a:schemeClr val="lt1"/>
                </a:solidFill>
                <a:latin typeface="Nunito"/>
                <a:ea typeface="Nunito"/>
                <a:cs typeface="Nunito"/>
                <a:sym typeface="Nunito"/>
              </a:defRPr>
            </a:lvl2pPr>
            <a:lvl3pPr lvl="2">
              <a:spcBef>
                <a:spcPts val="0"/>
              </a:spcBef>
              <a:buClr>
                <a:schemeClr val="lt1"/>
              </a:buClr>
              <a:buSzPct val="100000"/>
              <a:buFont typeface="Nunito"/>
              <a:buNone/>
              <a:defRPr sz="2800">
                <a:solidFill>
                  <a:schemeClr val="lt1"/>
                </a:solidFill>
                <a:latin typeface="Nunito"/>
                <a:ea typeface="Nunito"/>
                <a:cs typeface="Nunito"/>
                <a:sym typeface="Nunito"/>
              </a:defRPr>
            </a:lvl3pPr>
            <a:lvl4pPr lvl="3">
              <a:spcBef>
                <a:spcPts val="0"/>
              </a:spcBef>
              <a:buClr>
                <a:schemeClr val="lt1"/>
              </a:buClr>
              <a:buSzPct val="100000"/>
              <a:buFont typeface="Nunito"/>
              <a:buNone/>
              <a:defRPr sz="2800">
                <a:solidFill>
                  <a:schemeClr val="lt1"/>
                </a:solidFill>
                <a:latin typeface="Nunito"/>
                <a:ea typeface="Nunito"/>
                <a:cs typeface="Nunito"/>
                <a:sym typeface="Nunito"/>
              </a:defRPr>
            </a:lvl4pPr>
            <a:lvl5pPr lvl="4">
              <a:spcBef>
                <a:spcPts val="0"/>
              </a:spcBef>
              <a:buClr>
                <a:schemeClr val="lt1"/>
              </a:buClr>
              <a:buSzPct val="100000"/>
              <a:buFont typeface="Nunito"/>
              <a:buNone/>
              <a:defRPr sz="2800">
                <a:solidFill>
                  <a:schemeClr val="lt1"/>
                </a:solidFill>
                <a:latin typeface="Nunito"/>
                <a:ea typeface="Nunito"/>
                <a:cs typeface="Nunito"/>
                <a:sym typeface="Nunito"/>
              </a:defRPr>
            </a:lvl5pPr>
            <a:lvl6pPr lvl="5">
              <a:spcBef>
                <a:spcPts val="0"/>
              </a:spcBef>
              <a:buClr>
                <a:schemeClr val="lt1"/>
              </a:buClr>
              <a:buSzPct val="100000"/>
              <a:buFont typeface="Nunito"/>
              <a:buNone/>
              <a:defRPr sz="2800">
                <a:solidFill>
                  <a:schemeClr val="lt1"/>
                </a:solidFill>
                <a:latin typeface="Nunito"/>
                <a:ea typeface="Nunito"/>
                <a:cs typeface="Nunito"/>
                <a:sym typeface="Nunito"/>
              </a:defRPr>
            </a:lvl6pPr>
            <a:lvl7pPr lvl="6">
              <a:spcBef>
                <a:spcPts val="0"/>
              </a:spcBef>
              <a:buClr>
                <a:schemeClr val="lt1"/>
              </a:buClr>
              <a:buSzPct val="100000"/>
              <a:buFont typeface="Nunito"/>
              <a:buNone/>
              <a:defRPr sz="2800">
                <a:solidFill>
                  <a:schemeClr val="lt1"/>
                </a:solidFill>
                <a:latin typeface="Nunito"/>
                <a:ea typeface="Nunito"/>
                <a:cs typeface="Nunito"/>
                <a:sym typeface="Nunito"/>
              </a:defRPr>
            </a:lvl7pPr>
            <a:lvl8pPr lvl="7">
              <a:spcBef>
                <a:spcPts val="0"/>
              </a:spcBef>
              <a:buClr>
                <a:schemeClr val="lt1"/>
              </a:buClr>
              <a:buSzPct val="100000"/>
              <a:buFont typeface="Nunito"/>
              <a:buNone/>
              <a:defRPr sz="2800">
                <a:solidFill>
                  <a:schemeClr val="lt1"/>
                </a:solidFill>
                <a:latin typeface="Nunito"/>
                <a:ea typeface="Nunito"/>
                <a:cs typeface="Nunito"/>
                <a:sym typeface="Nunito"/>
              </a:defRPr>
            </a:lvl8pPr>
            <a:lvl9pPr lvl="8">
              <a:spcBef>
                <a:spcPts val="0"/>
              </a:spcBef>
              <a:buClr>
                <a:schemeClr val="lt1"/>
              </a:buClr>
              <a:buSzPct val="1000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latin typeface="Nunito"/>
                <a:ea typeface="Nunito"/>
                <a:cs typeface="Nunito"/>
                <a:sym typeface="Nunito"/>
              </a:rPr>
              <a:t>‹#›</a:t>
            </a:fld>
            <a:endParaRPr lang="en" sz="1000">
              <a:solidFill>
                <a:schemeClr val="dk2"/>
              </a:solidFill>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0" y="1621049"/>
            <a:ext cx="5361300" cy="1650000"/>
          </a:xfrm>
          <a:prstGeom prst="rect">
            <a:avLst/>
          </a:prstGeom>
        </p:spPr>
        <p:txBody>
          <a:bodyPr wrap="square" lIns="91425" tIns="91425" rIns="91425" bIns="91425" anchor="ctr" anchorCtr="0">
            <a:noAutofit/>
          </a:bodyPr>
          <a:lstStyle/>
          <a:p>
            <a:pPr lvl="0">
              <a:spcBef>
                <a:spcPts val="0"/>
              </a:spcBef>
              <a:buClr>
                <a:schemeClr val="dk1"/>
              </a:buClr>
              <a:buSzPct val="28947"/>
              <a:buFont typeface="Arial"/>
              <a:buNone/>
            </a:pPr>
            <a:r>
              <a:rPr lang="en"/>
              <a:t>Data Science:</a:t>
            </a:r>
          </a:p>
          <a:p>
            <a:pPr lvl="0">
              <a:spcBef>
                <a:spcPts val="0"/>
              </a:spcBef>
              <a:buClr>
                <a:schemeClr val="dk1"/>
              </a:buClr>
              <a:buSzPct val="28947"/>
              <a:buFont typeface="Arial"/>
              <a:buNone/>
            </a:pPr>
            <a:r>
              <a:rPr lang="en"/>
              <a:t>Challenges</a:t>
            </a:r>
          </a:p>
          <a:p>
            <a:pPr lvl="0">
              <a:spcBef>
                <a:spcPts val="0"/>
              </a:spcBef>
              <a:buClr>
                <a:schemeClr val="dk1"/>
              </a:buClr>
              <a:buSzPct val="28947"/>
              <a:buFont typeface="Arial"/>
              <a:buNone/>
            </a:pPr>
            <a:r>
              <a:rPr lang="en"/>
              <a:t>and Directions</a:t>
            </a:r>
          </a:p>
          <a:p>
            <a:pPr lvl="0">
              <a:spcBef>
                <a:spcPts val="0"/>
              </a:spcBef>
              <a:buClr>
                <a:schemeClr val="dk1"/>
              </a:buClr>
              <a:buSzPct val="45833"/>
              <a:buFont typeface="Arial"/>
              <a:buNone/>
            </a:pPr>
            <a:r>
              <a:rPr lang="en" sz="2400"/>
              <a:t>By Longbing Lao</a:t>
            </a:r>
          </a:p>
          <a:p>
            <a:pPr lvl="0">
              <a:spcBef>
                <a:spcPts val="0"/>
              </a:spcBef>
              <a:buNone/>
            </a:pPr>
            <a:endParaRPr/>
          </a:p>
        </p:txBody>
      </p:sp>
      <p:sp>
        <p:nvSpPr>
          <p:cNvPr id="129" name="Shape 129"/>
          <p:cNvSpPr txBox="1">
            <a:spLocks noGrp="1"/>
          </p:cNvSpPr>
          <p:nvPr>
            <p:ph type="subTitle" idx="1"/>
          </p:nvPr>
        </p:nvSpPr>
        <p:spPr>
          <a:xfrm>
            <a:off x="1858700" y="3413158"/>
            <a:ext cx="5361300" cy="522600"/>
          </a:xfrm>
          <a:prstGeom prst="rect">
            <a:avLst/>
          </a:prstGeom>
        </p:spPr>
        <p:txBody>
          <a:bodyPr wrap="square" lIns="91425" tIns="91425" rIns="91425" bIns="91425" anchor="t" anchorCtr="0">
            <a:noAutofit/>
          </a:bodyPr>
          <a:lstStyle/>
          <a:p>
            <a:pPr lvl="0">
              <a:spcBef>
                <a:spcPts val="0"/>
              </a:spcBef>
              <a:buNone/>
            </a:pPr>
            <a:r>
              <a:rPr lang="en" sz="1800"/>
              <a:t>ANDREAS IOANNOU &amp; GIORGOS MOLESKIS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827584" y="771550"/>
            <a:ext cx="7505700" cy="3224400"/>
          </a:xfrm>
          <a:prstGeom prst="rect">
            <a:avLst/>
          </a:prstGeom>
        </p:spPr>
        <p:txBody>
          <a:bodyPr wrap="square" lIns="91425" tIns="91425" rIns="91425" bIns="91425" anchor="t" anchorCtr="0">
            <a:noAutofit/>
          </a:bodyPr>
          <a:lstStyle/>
          <a:p>
            <a:pPr marL="457200" lvl="0" indent="-228600" rtl="0">
              <a:spcBef>
                <a:spcPts val="0"/>
              </a:spcBef>
            </a:pPr>
            <a:r>
              <a:rPr lang="en" dirty="0"/>
              <a:t>Domain</a:t>
            </a:r>
          </a:p>
          <a:p>
            <a:pPr marL="914400" lvl="1" indent="-228600" rtl="0">
              <a:spcBef>
                <a:spcPts val="0"/>
              </a:spcBef>
            </a:pPr>
            <a:r>
              <a:rPr lang="en" dirty="0"/>
              <a:t>Domain factors, Knowledge associated with a problem and its target data</a:t>
            </a:r>
          </a:p>
          <a:p>
            <a:pPr marL="914400" lvl="1" indent="-228600"/>
            <a:r>
              <a:rPr lang="en" dirty="0" smtClean="0"/>
              <a:t>Deep understanding of domain complexities </a:t>
            </a:r>
            <a:r>
              <a:rPr lang="en" dirty="0" smtClean="0"/>
              <a:t>=&gt; Can </a:t>
            </a:r>
            <a:r>
              <a:rPr lang="en" dirty="0"/>
              <a:t>help discover unknown knowledge and actionable insight</a:t>
            </a:r>
          </a:p>
          <a:p>
            <a:pPr marL="457200" lvl="0" indent="-228600" rtl="0">
              <a:spcBef>
                <a:spcPts val="0"/>
              </a:spcBef>
            </a:pPr>
            <a:r>
              <a:rPr lang="en" dirty="0" smtClean="0"/>
              <a:t>Human</a:t>
            </a:r>
          </a:p>
          <a:p>
            <a:pPr marL="914400" lvl="1" indent="-228600" rtl="0">
              <a:spcBef>
                <a:spcPts val="0"/>
              </a:spcBef>
            </a:pPr>
            <a:r>
              <a:rPr lang="en" dirty="0" smtClean="0"/>
              <a:t>Human intuition,imagination</a:t>
            </a:r>
            <a:r>
              <a:rPr lang="en" dirty="0"/>
              <a:t>, empirical knowledge, belief</a:t>
            </a:r>
          </a:p>
          <a:p>
            <a:pPr marL="914400" lvl="1" indent="-228600" rtl="0">
              <a:spcBef>
                <a:spcPts val="0"/>
              </a:spcBef>
            </a:pPr>
            <a:r>
              <a:rPr lang="en" dirty="0"/>
              <a:t>Intention, expectation, runtime supervision,evaluation</a:t>
            </a:r>
          </a:p>
          <a:p>
            <a:pPr marL="914400" lvl="1" indent="-228600" rtl="0">
              <a:spcBef>
                <a:spcPts val="0"/>
              </a:spcBef>
            </a:pPr>
            <a:r>
              <a:rPr lang="en" dirty="0"/>
              <a:t>Emotional intelligence,inspiration, brainstorming</a:t>
            </a:r>
          </a:p>
          <a:p>
            <a:pPr marL="457200" lvl="0" indent="-228600" rtl="0">
              <a:spcBef>
                <a:spcPts val="0"/>
              </a:spcBef>
            </a:pPr>
            <a:r>
              <a:rPr lang="en" dirty="0"/>
              <a:t>Network	</a:t>
            </a:r>
          </a:p>
          <a:p>
            <a:pPr marL="914400" lvl="1" indent="-228600" rtl="0">
              <a:spcBef>
                <a:spcPts val="0"/>
              </a:spcBef>
            </a:pPr>
            <a:r>
              <a:rPr lang="en" dirty="0"/>
              <a:t>Web intelligence and broad-based networking and connected activities and resources </a:t>
            </a:r>
          </a:p>
          <a:p>
            <a:pPr marL="914400" lvl="1" indent="-228600" rtl="0">
              <a:spcBef>
                <a:spcPts val="0"/>
              </a:spcBef>
            </a:pPr>
            <a:r>
              <a:rPr lang="en" dirty="0"/>
              <a:t>Example: crowdsourcing-based open source system development and algorithm design </a:t>
            </a:r>
          </a:p>
        </p:txBody>
      </p:sp>
      <p:sp>
        <p:nvSpPr>
          <p:cNvPr id="181" name="Shape 181"/>
          <p:cNvSpPr txBox="1">
            <a:spLocks noGrp="1"/>
          </p:cNvSpPr>
          <p:nvPr>
            <p:ph type="title"/>
          </p:nvPr>
        </p:nvSpPr>
        <p:spPr>
          <a:xfrm>
            <a:off x="755576" y="267494"/>
            <a:ext cx="7505700" cy="954600"/>
          </a:xfrm>
          <a:prstGeom prst="rect">
            <a:avLst/>
          </a:prstGeom>
        </p:spPr>
        <p:txBody>
          <a:bodyPr wrap="square" lIns="91425" tIns="91425" rIns="91425" bIns="91425" anchor="t" anchorCtr="0">
            <a:noAutofit/>
          </a:bodyPr>
          <a:lstStyle/>
          <a:p>
            <a:pPr lvl="0">
              <a:spcBef>
                <a:spcPts val="0"/>
              </a:spcBef>
              <a:buNone/>
            </a:pPr>
            <a:r>
              <a:rPr lang="en" dirty="0"/>
              <a:t>X-Intelligence in Data Science</a:t>
            </a:r>
          </a:p>
          <a:p>
            <a:pPr lvl="0">
              <a:spcBef>
                <a:spcPts val="0"/>
              </a:spcBef>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755576" y="771550"/>
            <a:ext cx="7505700" cy="3214800"/>
          </a:xfrm>
          <a:prstGeom prst="rect">
            <a:avLst/>
          </a:prstGeom>
        </p:spPr>
        <p:txBody>
          <a:bodyPr wrap="square" lIns="91425" tIns="91425" rIns="91425" bIns="91425" anchor="t" anchorCtr="0">
            <a:noAutofit/>
          </a:bodyPr>
          <a:lstStyle/>
          <a:p>
            <a:pPr marL="457200" lvl="0" indent="-228600" rtl="0">
              <a:spcBef>
                <a:spcPts val="0"/>
              </a:spcBef>
            </a:pPr>
            <a:r>
              <a:rPr lang="en" dirty="0"/>
              <a:t>Organizational</a:t>
            </a:r>
          </a:p>
          <a:p>
            <a:pPr marL="914400" lvl="1" indent="-228600" rtl="0">
              <a:spcBef>
                <a:spcPts val="0"/>
              </a:spcBef>
            </a:pPr>
            <a:r>
              <a:rPr lang="en" dirty="0"/>
              <a:t>Organizational goals, actors, and roles, structures, behaviors, evolution and dynamics,</a:t>
            </a:r>
          </a:p>
          <a:p>
            <a:pPr marL="914400" lvl="1" indent="-228600" rtl="0">
              <a:spcBef>
                <a:spcPts val="0"/>
              </a:spcBef>
            </a:pPr>
            <a:r>
              <a:rPr lang="en" dirty="0"/>
              <a:t>For example, the cost effectiveness of enterprise analytics and functioning of data science teams rely on organizational intelligence. </a:t>
            </a:r>
          </a:p>
          <a:p>
            <a:pPr marL="457200" lvl="0" indent="-228600" rtl="0">
              <a:spcBef>
                <a:spcPts val="0"/>
              </a:spcBef>
            </a:pPr>
            <a:r>
              <a:rPr lang="en" dirty="0"/>
              <a:t>Social</a:t>
            </a:r>
          </a:p>
          <a:p>
            <a:pPr marL="914400" lvl="1" indent="-228600" rtl="0">
              <a:spcBef>
                <a:spcPts val="0"/>
              </a:spcBef>
              <a:spcAft>
                <a:spcPts val="0"/>
              </a:spcAft>
            </a:pPr>
            <a:r>
              <a:rPr lang="en" dirty="0"/>
              <a:t>Social interactions, group goals and intentions</a:t>
            </a:r>
          </a:p>
          <a:p>
            <a:pPr marL="914400" lvl="1" indent="-228600" rtl="0">
              <a:spcBef>
                <a:spcPts val="0"/>
              </a:spcBef>
              <a:spcAft>
                <a:spcPts val="0"/>
              </a:spcAft>
            </a:pPr>
            <a:r>
              <a:rPr lang="en" dirty="0"/>
              <a:t>Social cognition, emotional intelligence</a:t>
            </a:r>
          </a:p>
          <a:p>
            <a:pPr marL="914400" lvl="1" indent="-228600" rtl="0">
              <a:spcBef>
                <a:spcPts val="0"/>
              </a:spcBef>
              <a:spcAft>
                <a:spcPts val="0"/>
              </a:spcAft>
            </a:pPr>
            <a:r>
              <a:rPr lang="en" dirty="0"/>
              <a:t>Group decision making</a:t>
            </a:r>
          </a:p>
          <a:p>
            <a:pPr marL="914400" lvl="1" indent="-228600" rtl="0">
              <a:spcBef>
                <a:spcPts val="0"/>
              </a:spcBef>
              <a:spcAft>
                <a:spcPts val="0"/>
              </a:spcAft>
            </a:pPr>
            <a:r>
              <a:rPr lang="en" dirty="0"/>
              <a:t>Interactions among social systems  as business rules, law, trust,reputation</a:t>
            </a:r>
          </a:p>
          <a:p>
            <a:pPr marL="457200" lvl="0" indent="-228600" rtl="0">
              <a:spcBef>
                <a:spcPts val="0"/>
              </a:spcBef>
              <a:spcAft>
                <a:spcPts val="0"/>
              </a:spcAft>
            </a:pPr>
            <a:r>
              <a:rPr lang="en" dirty="0"/>
              <a:t>Environmental</a:t>
            </a:r>
          </a:p>
          <a:p>
            <a:pPr marL="914400" lvl="1" indent="-228600" rtl="0">
              <a:spcBef>
                <a:spcPts val="0"/>
              </a:spcBef>
            </a:pPr>
            <a:r>
              <a:rPr lang="en" dirty="0"/>
              <a:t>Hidden in data science problems</a:t>
            </a:r>
          </a:p>
          <a:p>
            <a:pPr marL="1371600" lvl="2" indent="-228600" rtl="0">
              <a:spcBef>
                <a:spcPts val="0"/>
              </a:spcBef>
            </a:pPr>
            <a:r>
              <a:rPr lang="en" dirty="0"/>
              <a:t>Underlying domain and related organizational, social, human, and network intelligence</a:t>
            </a:r>
          </a:p>
          <a:p>
            <a:pPr marL="914400" lvl="1" indent="-228600" rtl="0">
              <a:spcBef>
                <a:spcPts val="0"/>
              </a:spcBef>
            </a:pPr>
            <a:r>
              <a:rPr lang="en" dirty="0"/>
              <a:t>Interactions between the world of transformed data and the physical world functioning as the overall data environment.</a:t>
            </a:r>
          </a:p>
        </p:txBody>
      </p:sp>
      <p:sp>
        <p:nvSpPr>
          <p:cNvPr id="187" name="Shape 187"/>
          <p:cNvSpPr txBox="1">
            <a:spLocks noGrp="1"/>
          </p:cNvSpPr>
          <p:nvPr>
            <p:ph type="title"/>
          </p:nvPr>
        </p:nvSpPr>
        <p:spPr>
          <a:xfrm>
            <a:off x="683568" y="267494"/>
            <a:ext cx="7505700" cy="954600"/>
          </a:xfrm>
          <a:prstGeom prst="rect">
            <a:avLst/>
          </a:prstGeom>
        </p:spPr>
        <p:txBody>
          <a:bodyPr wrap="square" lIns="91425" tIns="91425" rIns="91425" bIns="91425" anchor="t" anchorCtr="0">
            <a:noAutofit/>
          </a:bodyPr>
          <a:lstStyle/>
          <a:p>
            <a:pPr lvl="0" rtl="0">
              <a:spcBef>
                <a:spcPts val="0"/>
              </a:spcBef>
              <a:buNone/>
            </a:pPr>
            <a:r>
              <a:rPr lang="en" dirty="0"/>
              <a:t>X-Intelligence in Data Science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n"/>
              <a:t>Known-to-Unknown Transformation</a:t>
            </a:r>
          </a:p>
          <a:p>
            <a:pPr lvl="0" rtl="0">
              <a:spcBef>
                <a:spcPts val="0"/>
              </a:spcBef>
              <a:buNone/>
            </a:pPr>
            <a:endParaRPr/>
          </a:p>
        </p:txBody>
      </p:sp>
      <p:sp>
        <p:nvSpPr>
          <p:cNvPr id="193" name="Shape 193"/>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rtl="0">
              <a:spcBef>
                <a:spcPts val="0"/>
              </a:spcBef>
            </a:pPr>
            <a:r>
              <a:rPr lang="en"/>
              <a:t>“We know there are some things we do not know”</a:t>
            </a:r>
          </a:p>
          <a:p>
            <a:pPr marL="457200" lvl="0" indent="-228600" rtl="0">
              <a:spcBef>
                <a:spcPts val="0"/>
              </a:spcBef>
            </a:pPr>
            <a:r>
              <a:rPr lang="en"/>
              <a:t>Understand known to unknown complexities in order to transform data into knowledge, intelligence, and insight for decision taking(CKI)</a:t>
            </a:r>
          </a:p>
          <a:p>
            <a:pPr marL="457200" lvl="0" indent="-228600" rtl="0">
              <a:spcBef>
                <a:spcPts val="0"/>
              </a:spcBef>
            </a:pPr>
            <a:r>
              <a:rPr lang="en"/>
              <a:t>Knowledge = processed information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Shape 198"/>
          <p:cNvPicPr preferRelativeResize="0"/>
          <p:nvPr/>
        </p:nvPicPr>
        <p:blipFill>
          <a:blip r:embed="rId3">
            <a:alphaModFix/>
          </a:blip>
          <a:stretch>
            <a:fillRect/>
          </a:stretch>
        </p:blipFill>
        <p:spPr>
          <a:xfrm>
            <a:off x="184513" y="152400"/>
            <a:ext cx="8774977" cy="483869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827584" y="771550"/>
            <a:ext cx="4032448" cy="3833100"/>
          </a:xfrm>
          <a:prstGeom prst="rect">
            <a:avLst/>
          </a:prstGeom>
        </p:spPr>
        <p:txBody>
          <a:bodyPr wrap="square" lIns="91425" tIns="91425" rIns="91425" bIns="91425" anchor="t" anchorCtr="0">
            <a:noAutofit/>
          </a:bodyPr>
          <a:lstStyle/>
          <a:p>
            <a:pPr marL="457200" lvl="0" indent="-228600" rtl="0">
              <a:spcBef>
                <a:spcPts val="0"/>
              </a:spcBef>
            </a:pPr>
            <a:r>
              <a:rPr lang="en" dirty="0"/>
              <a:t>Complexities, Knowledge, and Intelligence</a:t>
            </a:r>
          </a:p>
          <a:p>
            <a:pPr marL="457200" lvl="0" indent="-228600" rtl="0">
              <a:spcBef>
                <a:spcPts val="0"/>
              </a:spcBef>
            </a:pPr>
            <a:r>
              <a:rPr lang="en" b="1" dirty="0"/>
              <a:t>Space A “We know what we know”</a:t>
            </a:r>
          </a:p>
          <a:p>
            <a:pPr marL="914400" lvl="1" indent="-228600" rtl="0">
              <a:spcBef>
                <a:spcPts val="0"/>
              </a:spcBef>
            </a:pPr>
            <a:r>
              <a:rPr lang="en" dirty="0"/>
              <a:t>Easy to extract CKI</a:t>
            </a:r>
          </a:p>
          <a:p>
            <a:pPr marL="914400" lvl="1" indent="-228600" rtl="0">
              <a:spcBef>
                <a:spcPts val="0"/>
              </a:spcBef>
            </a:pPr>
            <a:r>
              <a:rPr lang="en" dirty="0"/>
              <a:t>People with mature capability/capacity</a:t>
            </a:r>
          </a:p>
          <a:p>
            <a:pPr marL="457200" lvl="0" indent="-228600" rtl="0">
              <a:spcBef>
                <a:spcPts val="0"/>
              </a:spcBef>
            </a:pPr>
            <a:r>
              <a:rPr lang="en" b="1" dirty="0"/>
              <a:t>Space B - “I know what i do not know”</a:t>
            </a:r>
          </a:p>
          <a:p>
            <a:pPr marL="914400" lvl="1" indent="-228600" rtl="0">
              <a:spcBef>
                <a:spcPts val="0"/>
              </a:spcBef>
            </a:pPr>
            <a:r>
              <a:rPr lang="en" dirty="0"/>
              <a:t>More-advanced capability/ capacity</a:t>
            </a:r>
          </a:p>
          <a:p>
            <a:pPr marL="914400" lvl="1" indent="-228600" rtl="0">
              <a:spcBef>
                <a:spcPts val="0"/>
              </a:spcBef>
            </a:pPr>
            <a:r>
              <a:rPr lang="en" dirty="0"/>
              <a:t>k-means and the knearest neighbors algorithm cannot handle IID</a:t>
            </a:r>
          </a:p>
          <a:p>
            <a:pPr marL="914400" lvl="1" indent="-228600" rtl="0">
              <a:spcBef>
                <a:spcPts val="0"/>
              </a:spcBef>
            </a:pPr>
            <a:r>
              <a:rPr lang="en" dirty="0"/>
              <a:t>Problems that can’t be solved </a:t>
            </a:r>
          </a:p>
          <a:p>
            <a:pPr marL="914400" lvl="1" indent="-228600" rtl="0">
              <a:spcBef>
                <a:spcPts val="0"/>
              </a:spcBef>
            </a:pPr>
            <a:r>
              <a:rPr lang="en" dirty="0"/>
              <a:t>I know that i can’t solve the </a:t>
            </a:r>
            <a:r>
              <a:rPr lang="en" dirty="0" smtClean="0"/>
              <a:t>problem</a:t>
            </a:r>
            <a:endParaRPr lang="en" dirty="0"/>
          </a:p>
        </p:txBody>
      </p:sp>
      <p:sp>
        <p:nvSpPr>
          <p:cNvPr id="204" name="Shape 204"/>
          <p:cNvSpPr txBox="1">
            <a:spLocks noGrp="1"/>
          </p:cNvSpPr>
          <p:nvPr>
            <p:ph type="title"/>
          </p:nvPr>
        </p:nvSpPr>
        <p:spPr>
          <a:xfrm>
            <a:off x="755576" y="267494"/>
            <a:ext cx="7505700" cy="532800"/>
          </a:xfrm>
          <a:prstGeom prst="rect">
            <a:avLst/>
          </a:prstGeom>
        </p:spPr>
        <p:txBody>
          <a:bodyPr wrap="square" lIns="91425" tIns="91425" rIns="91425" bIns="91425" anchor="t" anchorCtr="0">
            <a:noAutofit/>
          </a:bodyPr>
          <a:lstStyle/>
          <a:p>
            <a:pPr lvl="0" rtl="0">
              <a:spcBef>
                <a:spcPts val="0"/>
              </a:spcBef>
              <a:buNone/>
            </a:pPr>
            <a:r>
              <a:rPr lang="en" dirty="0"/>
              <a:t>Known-to-Unknown Transformation</a:t>
            </a:r>
          </a:p>
          <a:p>
            <a:pPr lvl="0" rtl="0">
              <a:spcBef>
                <a:spcPts val="0"/>
              </a:spcBef>
              <a:buNone/>
            </a:pPr>
            <a:endParaRPr dirty="0"/>
          </a:p>
        </p:txBody>
      </p:sp>
      <p:sp>
        <p:nvSpPr>
          <p:cNvPr id="4" name="Shape 203"/>
          <p:cNvSpPr txBox="1">
            <a:spLocks/>
          </p:cNvSpPr>
          <p:nvPr/>
        </p:nvSpPr>
        <p:spPr>
          <a:xfrm>
            <a:off x="4427984" y="1107620"/>
            <a:ext cx="4032448" cy="38331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Calibri"/>
              <a:buChar char="●"/>
              <a:defRPr sz="1300" b="0" i="0" u="none" strike="noStrike" cap="none">
                <a:solidFill>
                  <a:schemeClr val="dk2"/>
                </a:solidFill>
                <a:latin typeface="Calibri"/>
                <a:ea typeface="Calibri"/>
                <a:cs typeface="Calibri"/>
                <a:sym typeface="Calibri"/>
              </a:defRPr>
            </a:lvl1pPr>
            <a:lvl2pPr marR="0" lvl="1"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2pPr>
            <a:lvl3pPr marR="0" lvl="2"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3pPr>
            <a:lvl4pPr marR="0" lvl="3"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4pPr>
            <a:lvl5pPr marR="0" lvl="4"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5pPr>
            <a:lvl6pPr marR="0" lvl="5"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6pPr>
            <a:lvl7pPr marR="0" lvl="6"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7pPr>
            <a:lvl8pPr marR="0" lvl="7"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8pPr>
            <a:lvl9pPr marR="0" lvl="8"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9pPr>
          </a:lstStyle>
          <a:p>
            <a:pPr marL="457200" indent="-228600"/>
            <a:r>
              <a:rPr lang="en" b="1" dirty="0" smtClean="0"/>
              <a:t>Space C “Do not know what I know”</a:t>
            </a:r>
          </a:p>
          <a:p>
            <a:pPr marL="914400" lvl="1" indent="-228600"/>
            <a:r>
              <a:rPr lang="en" dirty="0" smtClean="0"/>
              <a:t>Data is visible</a:t>
            </a:r>
          </a:p>
          <a:p>
            <a:pPr marL="914400" lvl="1" indent="-228600"/>
            <a:r>
              <a:rPr lang="en" dirty="0" smtClean="0"/>
              <a:t>Dificult to extract CKI because of immaturity</a:t>
            </a:r>
          </a:p>
          <a:p>
            <a:pPr marL="457200" indent="-228600"/>
            <a:r>
              <a:rPr lang="en" b="1" dirty="0" smtClean="0"/>
              <a:t>Space D “I do not know what I do not know”</a:t>
            </a:r>
          </a:p>
          <a:p>
            <a:pPr marL="914400" lvl="1" indent="-228600"/>
            <a:r>
              <a:rPr lang="en" dirty="0" smtClean="0"/>
              <a:t>Future research and discovery</a:t>
            </a:r>
          </a:p>
          <a:p>
            <a:pPr marL="914400" lvl="1" indent="-228600"/>
            <a:r>
              <a:rPr lang="en" dirty="0" smtClean="0"/>
              <a:t>Increased Invisibility </a:t>
            </a:r>
          </a:p>
          <a:p>
            <a:pPr marL="914400" lvl="1" indent="-228600"/>
            <a:r>
              <a:rPr lang="en" dirty="0" smtClean="0"/>
              <a:t> Even more-advanced capability/ capacity</a:t>
            </a:r>
            <a:endParaRPr lang="e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819150" y="291500"/>
            <a:ext cx="7505700" cy="660000"/>
          </a:xfrm>
          <a:prstGeom prst="rect">
            <a:avLst/>
          </a:prstGeom>
        </p:spPr>
        <p:txBody>
          <a:bodyPr wrap="square" lIns="91425" tIns="91425" rIns="91425" bIns="91425" anchor="t" anchorCtr="0">
            <a:noAutofit/>
          </a:bodyPr>
          <a:lstStyle/>
          <a:p>
            <a:pPr lvl="0" rtl="0">
              <a:spcBef>
                <a:spcPts val="0"/>
              </a:spcBef>
              <a:buNone/>
            </a:pPr>
            <a:r>
              <a:rPr lang="en"/>
              <a:t>Data Science Directions</a:t>
            </a:r>
          </a:p>
        </p:txBody>
      </p:sp>
      <p:sp>
        <p:nvSpPr>
          <p:cNvPr id="210" name="Shape 210"/>
          <p:cNvSpPr txBox="1">
            <a:spLocks noGrp="1"/>
          </p:cNvSpPr>
          <p:nvPr>
            <p:ph type="body" idx="1"/>
          </p:nvPr>
        </p:nvSpPr>
        <p:spPr>
          <a:xfrm>
            <a:off x="683568" y="915566"/>
            <a:ext cx="4040882" cy="3866700"/>
          </a:xfrm>
          <a:prstGeom prst="rect">
            <a:avLst/>
          </a:prstGeom>
          <a:ln w="9525" cap="flat" cmpd="sng">
            <a:noFill/>
            <a:prstDash val="solid"/>
            <a:round/>
            <a:headEnd type="none" w="med" len="med"/>
            <a:tailEnd type="none" w="med" len="med"/>
          </a:ln>
        </p:spPr>
        <p:txBody>
          <a:bodyPr wrap="square" lIns="91425" tIns="91425" rIns="91425" bIns="91425" anchor="t" anchorCtr="0">
            <a:noAutofit/>
          </a:bodyPr>
          <a:lstStyle/>
          <a:p>
            <a:pPr marL="457200" lvl="0" indent="-228600" rtl="0">
              <a:spcBef>
                <a:spcPts val="0"/>
              </a:spcBef>
            </a:pPr>
            <a:r>
              <a:rPr lang="en" dirty="0">
                <a:solidFill>
                  <a:srgbClr val="000000"/>
                </a:solidFill>
                <a:highlight>
                  <a:srgbClr val="FFFFFF"/>
                </a:highlight>
              </a:rPr>
              <a:t>Significant aspirational goals:</a:t>
            </a:r>
          </a:p>
          <a:p>
            <a:pPr marL="914400" lvl="1" indent="-311150" rtl="0">
              <a:spcBef>
                <a:spcPts val="0"/>
              </a:spcBef>
              <a:buSzPct val="100000"/>
            </a:pPr>
            <a:r>
              <a:rPr lang="en" sz="1300" dirty="0">
                <a:solidFill>
                  <a:srgbClr val="000000"/>
                </a:solidFill>
                <a:highlight>
                  <a:srgbClr val="FFFFFF"/>
                </a:highlight>
              </a:rPr>
              <a:t>Νon-IID data learning </a:t>
            </a:r>
          </a:p>
          <a:p>
            <a:pPr marL="914400" lvl="1" indent="-311150" rtl="0">
              <a:spcBef>
                <a:spcPts val="0"/>
              </a:spcBef>
              <a:buSzPct val="100000"/>
            </a:pPr>
            <a:r>
              <a:rPr lang="en" sz="1300" dirty="0">
                <a:solidFill>
                  <a:srgbClr val="000000"/>
                </a:solidFill>
                <a:highlight>
                  <a:srgbClr val="FFFFFF"/>
                </a:highlight>
              </a:rPr>
              <a:t>Ηumanlike intelligence</a:t>
            </a:r>
          </a:p>
          <a:p>
            <a:pPr marL="457200" marR="0" lvl="0" indent="-228600" algn="l" rtl="0">
              <a:lnSpc>
                <a:spcPct val="115000"/>
              </a:lnSpc>
              <a:spcBef>
                <a:spcPts val="0"/>
              </a:spcBef>
              <a:spcAft>
                <a:spcPts val="1600"/>
              </a:spcAft>
            </a:pPr>
            <a:r>
              <a:rPr lang="en" dirty="0">
                <a:solidFill>
                  <a:srgbClr val="000000"/>
                </a:solidFill>
                <a:highlight>
                  <a:srgbClr val="FFFFFF"/>
                </a:highlight>
              </a:rPr>
              <a:t>New research chalenges that motivate Data science</a:t>
            </a:r>
          </a:p>
          <a:p>
            <a:pPr marL="914400" marR="0" lvl="1" indent="-311150" algn="l" rtl="0">
              <a:lnSpc>
                <a:spcPct val="115000"/>
              </a:lnSpc>
              <a:spcBef>
                <a:spcPts val="0"/>
              </a:spcBef>
              <a:spcAft>
                <a:spcPts val="1600"/>
              </a:spcAft>
              <a:buSzPct val="100000"/>
            </a:pPr>
            <a:r>
              <a:rPr lang="en" sz="1300" dirty="0">
                <a:solidFill>
                  <a:srgbClr val="000000"/>
                </a:solidFill>
                <a:highlight>
                  <a:srgbClr val="FFFFFF"/>
                </a:highlight>
              </a:rPr>
              <a:t>X-Complexities </a:t>
            </a:r>
          </a:p>
          <a:p>
            <a:pPr marL="914400" marR="0" lvl="1" indent="-311150" algn="l" rtl="0">
              <a:lnSpc>
                <a:spcPct val="115000"/>
              </a:lnSpc>
              <a:spcBef>
                <a:spcPts val="0"/>
              </a:spcBef>
              <a:spcAft>
                <a:spcPts val="1600"/>
              </a:spcAft>
              <a:buSzPct val="100000"/>
            </a:pPr>
            <a:r>
              <a:rPr lang="en" sz="1300" dirty="0">
                <a:solidFill>
                  <a:srgbClr val="000000"/>
                </a:solidFill>
                <a:highlight>
                  <a:srgbClr val="FFFFFF"/>
                </a:highlight>
              </a:rPr>
              <a:t>X-inteligence</a:t>
            </a:r>
          </a:p>
          <a:p>
            <a:pPr marL="914400" marR="0" lvl="1" indent="-311150" algn="l" rtl="0">
              <a:lnSpc>
                <a:spcPct val="115000"/>
              </a:lnSpc>
              <a:spcBef>
                <a:spcPts val="0"/>
              </a:spcBef>
              <a:spcAft>
                <a:spcPts val="1600"/>
              </a:spcAft>
              <a:buSzPct val="100000"/>
            </a:pPr>
            <a:r>
              <a:rPr lang="en" sz="1300" dirty="0">
                <a:solidFill>
                  <a:srgbClr val="000000"/>
                </a:solidFill>
                <a:highlight>
                  <a:srgbClr val="FFFFFF"/>
                </a:highlight>
              </a:rPr>
              <a:t>Gap betw</a:t>
            </a:r>
            <a:r>
              <a:rPr lang="en" sz="1300" dirty="0"/>
              <a:t>een  </a:t>
            </a:r>
            <a:r>
              <a:rPr lang="en" sz="1300" dirty="0">
                <a:solidFill>
                  <a:srgbClr val="000000"/>
                </a:solidFill>
                <a:highlight>
                  <a:srgbClr val="FFFFFF"/>
                </a:highlight>
              </a:rPr>
              <a:t>world invisibility </a:t>
            </a:r>
            <a:endParaRPr lang="en" sz="1300" dirty="0" smtClean="0">
              <a:solidFill>
                <a:srgbClr val="000000"/>
              </a:solidFill>
              <a:highlight>
                <a:srgbClr val="FFFFFF"/>
              </a:highlight>
            </a:endParaRPr>
          </a:p>
          <a:p>
            <a:pPr marL="914400" marR="0" lvl="1" indent="-311150" algn="l" rtl="0">
              <a:lnSpc>
                <a:spcPct val="115000"/>
              </a:lnSpc>
              <a:spcBef>
                <a:spcPts val="0"/>
              </a:spcBef>
              <a:spcAft>
                <a:spcPts val="1600"/>
              </a:spcAft>
              <a:buSzPct val="100000"/>
            </a:pPr>
            <a:r>
              <a:rPr lang="en" sz="1300" dirty="0" smtClean="0">
                <a:solidFill>
                  <a:srgbClr val="000000"/>
                </a:solidFill>
                <a:highlight>
                  <a:srgbClr val="FFFFFF"/>
                </a:highlight>
              </a:rPr>
              <a:t>and </a:t>
            </a:r>
            <a:r>
              <a:rPr lang="en" sz="1300" dirty="0">
                <a:solidFill>
                  <a:srgbClr val="000000"/>
                </a:solidFill>
                <a:highlight>
                  <a:srgbClr val="FFFFFF"/>
                </a:highlight>
              </a:rPr>
              <a:t>capability/capacity immaturity </a:t>
            </a:r>
          </a:p>
        </p:txBody>
      </p:sp>
      <p:sp>
        <p:nvSpPr>
          <p:cNvPr id="5" name="Shape 210"/>
          <p:cNvSpPr txBox="1">
            <a:spLocks/>
          </p:cNvSpPr>
          <p:nvPr/>
        </p:nvSpPr>
        <p:spPr>
          <a:xfrm>
            <a:off x="4772843" y="555526"/>
            <a:ext cx="4040882" cy="3866700"/>
          </a:xfrm>
          <a:prstGeom prst="rect">
            <a:avLst/>
          </a:prstGeom>
          <a:noFill/>
          <a:ln w="9525" cap="flat" cmpd="sng">
            <a:noFill/>
            <a:prstDash val="solid"/>
            <a:round/>
            <a:headEnd type="none" w="med" len="med"/>
            <a:tailEnd type="none" w="med" len="med"/>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Calibri"/>
              <a:buChar char="●"/>
              <a:defRPr sz="1300" b="0" i="0" u="none" strike="noStrike" cap="none">
                <a:solidFill>
                  <a:schemeClr val="dk2"/>
                </a:solidFill>
                <a:latin typeface="Calibri"/>
                <a:ea typeface="Calibri"/>
                <a:cs typeface="Calibri"/>
                <a:sym typeface="Calibri"/>
              </a:defRPr>
            </a:lvl1pPr>
            <a:lvl2pPr marR="0" lvl="1"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2pPr>
            <a:lvl3pPr marR="0" lvl="2"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3pPr>
            <a:lvl4pPr marR="0" lvl="3"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4pPr>
            <a:lvl5pPr marR="0" lvl="4"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5pPr>
            <a:lvl6pPr marR="0" lvl="5"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6pPr>
            <a:lvl7pPr marR="0" lvl="6"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7pPr>
            <a:lvl8pPr marR="0" lvl="7"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8pPr>
            <a:lvl9pPr marR="0" lvl="8" algn="l" rtl="0">
              <a:lnSpc>
                <a:spcPct val="115000"/>
              </a:lnSpc>
              <a:spcBef>
                <a:spcPts val="0"/>
              </a:spcBef>
              <a:spcAft>
                <a:spcPts val="1600"/>
              </a:spcAft>
              <a:buClr>
                <a:schemeClr val="dk2"/>
              </a:buClr>
              <a:buSzPct val="100000"/>
              <a:buFont typeface="Calibri"/>
              <a:buChar char="■"/>
              <a:defRPr sz="1100" b="0" i="0" u="none" strike="noStrike" cap="none">
                <a:solidFill>
                  <a:schemeClr val="dk2"/>
                </a:solidFill>
                <a:latin typeface="Calibri"/>
                <a:ea typeface="Calibri"/>
                <a:cs typeface="Calibri"/>
                <a:sym typeface="Calibri"/>
              </a:defRPr>
            </a:lvl9pPr>
          </a:lstStyle>
          <a:p>
            <a:pPr marL="457200" indent="-228600"/>
            <a:endParaRPr lang="en-GB" sz="1300" dirty="0" smtClean="0">
              <a:solidFill>
                <a:srgbClr val="000000"/>
              </a:solidFill>
              <a:highlight>
                <a:srgbClr val="FFFFFF"/>
              </a:highlight>
            </a:endParaRPr>
          </a:p>
          <a:p>
            <a:pPr marL="457200" indent="-228600"/>
            <a:r>
              <a:rPr lang="en-GB" dirty="0" smtClean="0">
                <a:solidFill>
                  <a:srgbClr val="000000"/>
                </a:solidFill>
                <a:highlight>
                  <a:srgbClr val="FFFFFF"/>
                </a:highlight>
              </a:rPr>
              <a:t>Data Science Landscape</a:t>
            </a:r>
          </a:p>
          <a:p>
            <a:pPr marL="914400" lvl="1" indent="-311150"/>
            <a:r>
              <a:rPr lang="en-GB" sz="1300" dirty="0" smtClean="0"/>
              <a:t>Data input</a:t>
            </a:r>
          </a:p>
          <a:p>
            <a:pPr marL="1371600" lvl="2" indent="-311150"/>
            <a:r>
              <a:rPr lang="en-GB" sz="1300" dirty="0" smtClean="0"/>
              <a:t>X-</a:t>
            </a:r>
            <a:r>
              <a:rPr lang="en-GB" sz="1300" dirty="0" err="1" smtClean="0"/>
              <a:t>Complecity</a:t>
            </a:r>
            <a:endParaRPr lang="en-GB" sz="1300" dirty="0" smtClean="0"/>
          </a:p>
          <a:p>
            <a:pPr marL="1371600" lvl="2" indent="-311150"/>
            <a:r>
              <a:rPr lang="en-GB" sz="1300" dirty="0" smtClean="0"/>
              <a:t>X-</a:t>
            </a:r>
            <a:r>
              <a:rPr lang="en-GB" sz="1300" dirty="0" err="1" smtClean="0"/>
              <a:t>Inteligence</a:t>
            </a:r>
            <a:endParaRPr lang="en-GB" sz="1300" dirty="0" smtClean="0"/>
          </a:p>
          <a:p>
            <a:pPr marL="914400" lvl="1" indent="-311150"/>
            <a:r>
              <a:rPr lang="en-GB" sz="1300" dirty="0" smtClean="0"/>
              <a:t>Data-driven discovery</a:t>
            </a:r>
          </a:p>
          <a:p>
            <a:pPr marL="1371600" lvl="2" indent="-311150"/>
            <a:r>
              <a:rPr lang="en-GB" sz="1300" dirty="0" smtClean="0"/>
              <a:t>Discovery Tasks</a:t>
            </a:r>
          </a:p>
          <a:p>
            <a:pPr marL="1371600" lvl="2" indent="-311150"/>
            <a:r>
              <a:rPr lang="en-GB" sz="1300" dirty="0" smtClean="0"/>
              <a:t>Challenges</a:t>
            </a:r>
          </a:p>
          <a:p>
            <a:pPr marL="914400" lvl="1" indent="-311150"/>
            <a:r>
              <a:rPr lang="en-GB" sz="1300" dirty="0" smtClean="0"/>
              <a:t>Data output</a:t>
            </a:r>
          </a:p>
          <a:p>
            <a:pPr>
              <a:buFont typeface="Calibri"/>
              <a:buNone/>
            </a:pPr>
            <a:endParaRPr lang="en-GB" dirty="0" smtClean="0"/>
          </a:p>
          <a:p>
            <a:pPr indent="457200">
              <a:buFont typeface="Calibri"/>
              <a:buNone/>
            </a:pP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819150" y="315600"/>
            <a:ext cx="7505700" cy="954600"/>
          </a:xfrm>
          <a:prstGeom prst="rect">
            <a:avLst/>
          </a:prstGeom>
        </p:spPr>
        <p:txBody>
          <a:bodyPr wrap="square" lIns="91425" tIns="91425" rIns="91425" bIns="91425" anchor="t" anchorCtr="0">
            <a:noAutofit/>
          </a:bodyPr>
          <a:lstStyle/>
          <a:p>
            <a:pPr lvl="0">
              <a:spcBef>
                <a:spcPts val="0"/>
              </a:spcBef>
              <a:buNone/>
            </a:pPr>
            <a:r>
              <a:rPr lang="en"/>
              <a:t>Non-data-science methodologies, theories, or systems</a:t>
            </a:r>
          </a:p>
        </p:txBody>
      </p:sp>
      <p:sp>
        <p:nvSpPr>
          <p:cNvPr id="216" name="Shape 216"/>
          <p:cNvSpPr txBox="1">
            <a:spLocks noGrp="1"/>
          </p:cNvSpPr>
          <p:nvPr>
            <p:ph type="body" idx="1"/>
          </p:nvPr>
        </p:nvSpPr>
        <p:spPr>
          <a:xfrm>
            <a:off x="819150" y="1347750"/>
            <a:ext cx="7505700" cy="2448000"/>
          </a:xfrm>
          <a:prstGeom prst="rect">
            <a:avLst/>
          </a:prstGeom>
        </p:spPr>
        <p:txBody>
          <a:bodyPr wrap="square" lIns="91425" tIns="91425" rIns="91425" bIns="91425" anchor="t" anchorCtr="0">
            <a:noAutofit/>
          </a:bodyPr>
          <a:lstStyle/>
          <a:p>
            <a:pPr marL="457200" lvl="0" indent="-228600" rtl="0">
              <a:spcBef>
                <a:spcPts val="0"/>
              </a:spcBef>
            </a:pPr>
            <a:r>
              <a:rPr lang="en" dirty="0"/>
              <a:t>Data/business </a:t>
            </a:r>
          </a:p>
          <a:p>
            <a:pPr marL="914400" lvl="1" indent="-228600" rtl="0">
              <a:spcBef>
                <a:spcPts val="0"/>
              </a:spcBef>
            </a:pPr>
            <a:r>
              <a:rPr lang="en" dirty="0"/>
              <a:t>Identify,Specify,represent and quantify X-Complexities and X-Inteligence that cannot be managed well through existing theories and techniques </a:t>
            </a:r>
          </a:p>
          <a:p>
            <a:pPr marL="457200" lvl="0" indent="-228600" rtl="0">
              <a:spcBef>
                <a:spcPts val="0"/>
              </a:spcBef>
            </a:pPr>
            <a:r>
              <a:rPr lang="en" dirty="0"/>
              <a:t>Mathematical and statistical foundation</a:t>
            </a:r>
          </a:p>
          <a:p>
            <a:pPr marL="914400" lvl="1" indent="-228600" rtl="0">
              <a:spcBef>
                <a:spcPts val="0"/>
              </a:spcBef>
            </a:pPr>
            <a:r>
              <a:rPr lang="en" dirty="0"/>
              <a:t>Disclose, describe, represent, and capture  X-Complexities and X-Inteligence</a:t>
            </a:r>
          </a:p>
          <a:p>
            <a:pPr marL="914400" lvl="1" indent="-228600" rtl="0">
              <a:spcBef>
                <a:spcPts val="0"/>
              </a:spcBef>
            </a:pPr>
            <a:r>
              <a:rPr lang="en" dirty="0"/>
              <a:t>deep representation of data complexities, , support for non-IID data learning</a:t>
            </a:r>
          </a:p>
          <a:p>
            <a:pPr marL="457200" lvl="0" indent="-228600" rtl="0">
              <a:spcBef>
                <a:spcPts val="0"/>
              </a:spcBef>
            </a:pPr>
            <a:r>
              <a:rPr lang="en" dirty="0"/>
              <a:t>Data/knowledge engineering and X-analytics</a:t>
            </a:r>
          </a:p>
          <a:p>
            <a:pPr marL="914400" lvl="1" indent="-228600" rtl="0">
              <a:spcBef>
                <a:spcPts val="0"/>
              </a:spcBef>
            </a:pPr>
            <a:r>
              <a:rPr lang="en" dirty="0"/>
              <a:t>develop domain-specific analytic theories, tools, and systems το, discover and manage the data, knowledge, </a:t>
            </a:r>
          </a:p>
          <a:p>
            <a:pPr marL="914400" lvl="1" indent="-228600" rtl="0">
              <a:spcBef>
                <a:spcPts val="0"/>
              </a:spcBef>
            </a:pPr>
            <a:r>
              <a:rPr lang="en" dirty="0"/>
              <a:t>automated analytical software that constructs  models, that understανd  intrinsic data complexities and intelligence,domain-specific context and learns algorithms that recognize data complexities</a:t>
            </a:r>
          </a:p>
          <a:p>
            <a:pPr lvl="0" rtl="0">
              <a:spcBef>
                <a:spcPts val="0"/>
              </a:spcBef>
              <a:buNone/>
            </a:pP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899592" y="267494"/>
            <a:ext cx="7505700" cy="954600"/>
          </a:xfrm>
          <a:prstGeom prst="rect">
            <a:avLst/>
          </a:prstGeom>
        </p:spPr>
        <p:txBody>
          <a:bodyPr wrap="square" lIns="91425" tIns="91425" rIns="91425" bIns="91425" anchor="t" anchorCtr="0">
            <a:noAutofit/>
          </a:bodyPr>
          <a:lstStyle/>
          <a:p>
            <a:pPr lvl="0" rtl="0">
              <a:spcBef>
                <a:spcPts val="0"/>
              </a:spcBef>
              <a:buNone/>
            </a:pPr>
            <a:r>
              <a:rPr lang="en" dirty="0"/>
              <a:t>Data Science Directions</a:t>
            </a:r>
          </a:p>
        </p:txBody>
      </p:sp>
      <p:sp>
        <p:nvSpPr>
          <p:cNvPr id="222" name="Shape 222"/>
          <p:cNvSpPr txBox="1">
            <a:spLocks noGrp="1"/>
          </p:cNvSpPr>
          <p:nvPr>
            <p:ph type="body" idx="1"/>
          </p:nvPr>
        </p:nvSpPr>
        <p:spPr>
          <a:xfrm>
            <a:off x="827584" y="987574"/>
            <a:ext cx="7505700" cy="3231300"/>
          </a:xfrm>
          <a:prstGeom prst="rect">
            <a:avLst/>
          </a:prstGeom>
        </p:spPr>
        <p:txBody>
          <a:bodyPr wrap="square" lIns="91425" tIns="91425" rIns="91425" bIns="91425" anchor="t" anchorCtr="0">
            <a:noAutofit/>
          </a:bodyPr>
          <a:lstStyle/>
          <a:p>
            <a:pPr marL="457200" lvl="0" indent="-228600" rtl="0">
              <a:spcBef>
                <a:spcPts val="0"/>
              </a:spcBef>
            </a:pPr>
            <a:r>
              <a:rPr lang="en" dirty="0"/>
              <a:t>Data quality and social issues</a:t>
            </a:r>
          </a:p>
          <a:p>
            <a:pPr marL="914400" lvl="1" indent="-228600" rtl="0">
              <a:spcBef>
                <a:spcPts val="0"/>
              </a:spcBef>
            </a:pPr>
            <a:r>
              <a:rPr lang="en" dirty="0"/>
              <a:t>Identify, specify, and respect social issues in domain-specific data, business-understanding, and data science processes</a:t>
            </a:r>
          </a:p>
          <a:p>
            <a:pPr marL="914400" lvl="1" indent="-228600" rtl="0">
              <a:spcBef>
                <a:spcPts val="0"/>
              </a:spcBef>
            </a:pPr>
            <a:r>
              <a:rPr lang="en" dirty="0"/>
              <a:t>Social Issues:Use, privacy, security, and trust</a:t>
            </a:r>
          </a:p>
          <a:p>
            <a:pPr marL="457200" lvl="0" indent="-228600" rtl="0">
              <a:spcBef>
                <a:spcPts val="0"/>
              </a:spcBef>
            </a:pPr>
            <a:r>
              <a:rPr lang="en" dirty="0"/>
              <a:t>Data value, impact, utility.</a:t>
            </a:r>
          </a:p>
          <a:p>
            <a:pPr marL="914400" lvl="1" indent="-228600" rtl="0">
              <a:spcBef>
                <a:spcPts val="0"/>
              </a:spcBef>
            </a:pPr>
            <a:r>
              <a:rPr lang="en" dirty="0"/>
              <a:t>Identify, specify, quantify, and evaluate the value, impact, and utility of domain-specific data. </a:t>
            </a:r>
          </a:p>
          <a:p>
            <a:pPr marL="457200" lvl="0" indent="-228600" rtl="0">
              <a:spcBef>
                <a:spcPts val="0"/>
              </a:spcBef>
            </a:pPr>
            <a:r>
              <a:rPr lang="en" dirty="0"/>
              <a:t>Data-to-decision and action-taking challenges.</a:t>
            </a:r>
          </a:p>
          <a:p>
            <a:pPr marL="914400" lvl="1" indent="-228600" rtl="0">
              <a:spcBef>
                <a:spcPts val="0"/>
              </a:spcBef>
            </a:pPr>
            <a:r>
              <a:rPr lang="en" dirty="0"/>
              <a:t>Develop decision-support theories and systems to enable data-driven decisions and insight-to-decision transformation, </a:t>
            </a:r>
          </a:p>
          <a:p>
            <a:pPr marL="914400" lvl="1" indent="-228600" rtl="0">
              <a:spcBef>
                <a:spcPts val="0"/>
              </a:spcBef>
            </a:pPr>
            <a:r>
              <a:rPr lang="en" dirty="0"/>
              <a:t>Ways to transform analytical findings into decision-making strategies.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en"/>
              <a:t>Data Science Directions</a:t>
            </a:r>
          </a:p>
        </p:txBody>
      </p:sp>
      <p:sp>
        <p:nvSpPr>
          <p:cNvPr id="228" name="Shape 228"/>
          <p:cNvSpPr txBox="1">
            <a:spLocks noGrp="1"/>
          </p:cNvSpPr>
          <p:nvPr>
            <p:ph type="body" idx="1"/>
          </p:nvPr>
        </p:nvSpPr>
        <p:spPr>
          <a:xfrm>
            <a:off x="819150" y="1519050"/>
            <a:ext cx="7505700" cy="3231300"/>
          </a:xfrm>
          <a:prstGeom prst="rect">
            <a:avLst/>
          </a:prstGeom>
        </p:spPr>
        <p:txBody>
          <a:bodyPr wrap="square" lIns="91425" tIns="91425" rIns="91425" bIns="91425" anchor="t" anchorCtr="0">
            <a:noAutofit/>
          </a:bodyPr>
          <a:lstStyle/>
          <a:p>
            <a:pPr marL="457200" lvl="0" indent="-228600" rtl="0">
              <a:spcBef>
                <a:spcPts val="0"/>
              </a:spcBef>
            </a:pPr>
            <a:r>
              <a:rPr lang="en"/>
              <a:t>Data-quality enhancement</a:t>
            </a:r>
          </a:p>
          <a:p>
            <a:pPr marL="914400" lvl="1" indent="-311150" rtl="0">
              <a:spcBef>
                <a:spcPts val="0"/>
              </a:spcBef>
              <a:buSzPct val="100000"/>
            </a:pPr>
            <a:r>
              <a:rPr lang="en" sz="1300"/>
              <a:t>Noise, uncertainty, missing values, and imbalance</a:t>
            </a:r>
          </a:p>
          <a:p>
            <a:pPr marL="914400" lvl="1" indent="-311150" rtl="0">
              <a:spcBef>
                <a:spcPts val="0"/>
              </a:spcBef>
              <a:buSzPct val="100000"/>
            </a:pPr>
            <a:r>
              <a:rPr lang="en" sz="1300"/>
              <a:t>Increasing scale of complexity and data-quality issues</a:t>
            </a:r>
          </a:p>
          <a:p>
            <a:pPr marL="914400" lvl="1" indent="-311150" rtl="0">
              <a:spcBef>
                <a:spcPts val="0"/>
              </a:spcBef>
              <a:buSzPct val="100000"/>
            </a:pPr>
            <a:r>
              <a:rPr lang="en" sz="1300"/>
              <a:t>Cross-organizational, cross media, cross-cultural, and cross-economic mechanisms </a:t>
            </a:r>
          </a:p>
          <a:p>
            <a:pPr marL="457200" lvl="0" indent="-228600" rtl="0">
              <a:spcBef>
                <a:spcPts val="0"/>
              </a:spcBef>
            </a:pPr>
            <a:r>
              <a:rPr lang="en"/>
              <a:t>Ability  to perform deep analytics</a:t>
            </a:r>
          </a:p>
          <a:p>
            <a:pPr marL="914400" lvl="1" indent="-311150" rtl="0">
              <a:spcBef>
                <a:spcPts val="0"/>
              </a:spcBef>
              <a:buSzPct val="100000"/>
            </a:pPr>
            <a:r>
              <a:rPr lang="en" sz="1300"/>
              <a:t>Discovering unknown knowledge and intelligence in the unknown space</a:t>
            </a:r>
          </a:p>
          <a:p>
            <a:pPr marL="914400" lvl="1" indent="-311150" rtl="0">
              <a:spcBef>
                <a:spcPts val="0"/>
              </a:spcBef>
              <a:buSzPct val="100000"/>
            </a:pPr>
            <a:r>
              <a:rPr lang="en" sz="1300"/>
              <a:t>Data-driven and model-based problem solving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819150" y="303550"/>
            <a:ext cx="7505700" cy="587700"/>
          </a:xfrm>
          <a:prstGeom prst="rect">
            <a:avLst/>
          </a:prstGeom>
        </p:spPr>
        <p:txBody>
          <a:bodyPr wrap="square" lIns="91425" tIns="91425" rIns="91425" bIns="91425" anchor="t" anchorCtr="0">
            <a:noAutofit/>
          </a:bodyPr>
          <a:lstStyle/>
          <a:p>
            <a:pPr lvl="0" rtl="0">
              <a:spcBef>
                <a:spcPts val="0"/>
              </a:spcBef>
              <a:buNone/>
            </a:pPr>
            <a:r>
              <a:rPr lang="en"/>
              <a:t>Data Science Directions</a:t>
            </a:r>
          </a:p>
        </p:txBody>
      </p:sp>
      <p:sp>
        <p:nvSpPr>
          <p:cNvPr id="234" name="Shape 234"/>
          <p:cNvSpPr txBox="1">
            <a:spLocks noGrp="1"/>
          </p:cNvSpPr>
          <p:nvPr>
            <p:ph type="body" idx="1"/>
          </p:nvPr>
        </p:nvSpPr>
        <p:spPr>
          <a:xfrm>
            <a:off x="819150" y="891250"/>
            <a:ext cx="7505700" cy="3874200"/>
          </a:xfrm>
          <a:prstGeom prst="rect">
            <a:avLst/>
          </a:prstGeom>
        </p:spPr>
        <p:txBody>
          <a:bodyPr wrap="square" lIns="91425" tIns="91425" rIns="91425" bIns="91425" anchor="t" anchorCtr="0">
            <a:noAutofit/>
          </a:bodyPr>
          <a:lstStyle/>
          <a:p>
            <a:pPr marL="457200" lvl="0" indent="-228600" rtl="0">
              <a:spcBef>
                <a:spcPts val="0"/>
              </a:spcBef>
            </a:pPr>
            <a:r>
              <a:rPr lang="en"/>
              <a:t>X-complexity and X-intelligence</a:t>
            </a:r>
          </a:p>
          <a:p>
            <a:pPr marL="914400" lvl="1" indent="-311150" rtl="0">
              <a:spcBef>
                <a:spcPts val="0"/>
              </a:spcBef>
              <a:buSzPct val="100000"/>
            </a:pPr>
            <a:r>
              <a:rPr lang="en" sz="1300"/>
              <a:t>Simulate the complexities, intelligence, working mechanisms, processes</a:t>
            </a:r>
          </a:p>
          <a:p>
            <a:pPr marL="914400" lvl="1" indent="-311150" rtl="0">
              <a:spcBef>
                <a:spcPts val="0"/>
              </a:spcBef>
              <a:buSzPct val="100000"/>
            </a:pPr>
            <a:r>
              <a:rPr lang="en" sz="1300"/>
              <a:t>Big-data analytics</a:t>
            </a:r>
          </a:p>
          <a:p>
            <a:pPr marL="1371600" lvl="2" indent="-311150" rtl="0">
              <a:spcBef>
                <a:spcPts val="0"/>
              </a:spcBef>
              <a:buSzPct val="100000"/>
            </a:pPr>
            <a:r>
              <a:rPr lang="en" sz="1300"/>
              <a:t>High-performance processing and analytics</a:t>
            </a:r>
          </a:p>
          <a:p>
            <a:pPr marL="1371600" lvl="2" indent="-311150" rtl="0">
              <a:spcBef>
                <a:spcPts val="0"/>
              </a:spcBef>
              <a:buSzPct val="100000"/>
            </a:pPr>
            <a:r>
              <a:rPr lang="en" sz="1300"/>
              <a:t>Large-scale, real-time, online, high-frequency</a:t>
            </a:r>
          </a:p>
          <a:p>
            <a:pPr marL="1371600" lvl="2" indent="-311150" rtl="0">
              <a:spcBef>
                <a:spcPts val="0"/>
              </a:spcBef>
              <a:buSzPct val="100000"/>
            </a:pPr>
            <a:r>
              <a:rPr lang="en" sz="1300"/>
              <a:t>New distributed, parallel, high-performance infrastructure</a:t>
            </a:r>
          </a:p>
          <a:p>
            <a:pPr marL="1371600" lvl="2" indent="-311150" rtl="0">
              <a:spcBef>
                <a:spcPts val="0"/>
              </a:spcBef>
              <a:buSzPct val="100000"/>
            </a:pPr>
            <a:r>
              <a:rPr lang="en" sz="1300"/>
              <a:t>Batch, array, memory, disk, and cloud-based processing and storage, data-structure and-management systems, and data to-knowledge management. </a:t>
            </a:r>
          </a:p>
          <a:p>
            <a:pPr marL="457200" lvl="0" indent="-228600" rtl="0">
              <a:spcBef>
                <a:spcPts val="0"/>
              </a:spcBef>
            </a:pPr>
            <a:r>
              <a:rPr lang="en"/>
              <a:t>Another important issue for developers of data systems is how to support the networking, communication, and interoperation of the various data science roles within a distributed data science team.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755576" y="195486"/>
            <a:ext cx="7505700" cy="954600"/>
          </a:xfrm>
          <a:prstGeom prst="rect">
            <a:avLst/>
          </a:prstGeom>
        </p:spPr>
        <p:txBody>
          <a:bodyPr wrap="square" lIns="91425" tIns="91425" rIns="91425" bIns="91425" anchor="t" anchorCtr="0">
            <a:noAutofit/>
          </a:bodyPr>
          <a:lstStyle/>
          <a:p>
            <a:pPr lvl="0">
              <a:spcBef>
                <a:spcPts val="0"/>
              </a:spcBef>
              <a:buNone/>
            </a:pPr>
            <a:r>
              <a:rPr lang="en" dirty="0"/>
              <a:t>INTRODUCTION</a:t>
            </a:r>
          </a:p>
        </p:txBody>
      </p:sp>
      <p:sp>
        <p:nvSpPr>
          <p:cNvPr id="135" name="Shape 135"/>
          <p:cNvSpPr txBox="1">
            <a:spLocks noGrp="1"/>
          </p:cNvSpPr>
          <p:nvPr>
            <p:ph type="body" idx="1"/>
          </p:nvPr>
        </p:nvSpPr>
        <p:spPr>
          <a:xfrm>
            <a:off x="755576" y="1059582"/>
            <a:ext cx="7505700" cy="2448000"/>
          </a:xfrm>
          <a:prstGeom prst="rect">
            <a:avLst/>
          </a:prstGeom>
        </p:spPr>
        <p:txBody>
          <a:bodyPr wrap="square" lIns="91425" tIns="91425" rIns="91425" bIns="91425" anchor="t" anchorCtr="0">
            <a:noAutofit/>
          </a:bodyPr>
          <a:lstStyle/>
          <a:p>
            <a:pPr marL="914400" lvl="0" indent="-228600" rtl="0">
              <a:lnSpc>
                <a:spcPct val="100000"/>
              </a:lnSpc>
              <a:spcBef>
                <a:spcPts val="0"/>
              </a:spcBef>
            </a:pPr>
            <a:r>
              <a:rPr lang="en" dirty="0"/>
              <a:t>Data Science </a:t>
            </a:r>
          </a:p>
          <a:p>
            <a:pPr marL="914400" lvl="0" indent="-228600" rtl="0">
              <a:lnSpc>
                <a:spcPct val="100000"/>
              </a:lnSpc>
              <a:spcBef>
                <a:spcPts val="0"/>
              </a:spcBef>
            </a:pPr>
            <a:r>
              <a:rPr lang="en" dirty="0"/>
              <a:t>Observations concerning big data and the data science in:</a:t>
            </a:r>
          </a:p>
          <a:p>
            <a:pPr marL="1371600" lvl="1" indent="-228600" rtl="0">
              <a:lnSpc>
                <a:spcPct val="100000"/>
              </a:lnSpc>
              <a:spcBef>
                <a:spcPts val="0"/>
              </a:spcBef>
            </a:pPr>
            <a:r>
              <a:rPr lang="en" dirty="0"/>
              <a:t>Statistics</a:t>
            </a:r>
          </a:p>
          <a:p>
            <a:pPr marL="1371600" lvl="1" indent="-228600" rtl="0">
              <a:lnSpc>
                <a:spcPct val="100000"/>
              </a:lnSpc>
              <a:spcBef>
                <a:spcPts val="0"/>
              </a:spcBef>
            </a:pPr>
            <a:r>
              <a:rPr lang="en" dirty="0"/>
              <a:t>Computing</a:t>
            </a:r>
          </a:p>
          <a:p>
            <a:pPr marL="1371600" lvl="1" indent="-228600" rtl="0">
              <a:lnSpc>
                <a:spcPct val="100000"/>
              </a:lnSpc>
              <a:spcBef>
                <a:spcPts val="0"/>
              </a:spcBef>
            </a:pPr>
            <a:r>
              <a:rPr lang="en" dirty="0"/>
              <a:t>Informatics</a:t>
            </a:r>
          </a:p>
          <a:p>
            <a:pPr marL="1371600" lvl="1" indent="-228600" rtl="0">
              <a:lnSpc>
                <a:spcPct val="100000"/>
              </a:lnSpc>
              <a:spcBef>
                <a:spcPts val="0"/>
              </a:spcBef>
            </a:pPr>
            <a:r>
              <a:rPr lang="en" dirty="0"/>
              <a:t>Social Science</a:t>
            </a:r>
          </a:p>
          <a:p>
            <a:pPr marL="1371600" lvl="1" indent="-228600" rtl="0">
              <a:lnSpc>
                <a:spcPct val="100000"/>
              </a:lnSpc>
              <a:spcBef>
                <a:spcPts val="0"/>
              </a:spcBef>
            </a:pPr>
            <a:r>
              <a:rPr lang="en" dirty="0"/>
              <a:t>Business management</a:t>
            </a:r>
          </a:p>
          <a:p>
            <a:pPr marL="914400" lvl="0" indent="-228600" rtl="0">
              <a:lnSpc>
                <a:spcPct val="100000"/>
              </a:lnSpc>
              <a:spcBef>
                <a:spcPts val="0"/>
              </a:spcBef>
            </a:pPr>
            <a:r>
              <a:rPr lang="en" dirty="0"/>
              <a:t>Complexities and intelligence hidden in complex data science problems</a:t>
            </a:r>
          </a:p>
          <a:p>
            <a:pPr marL="914400" lvl="0" indent="-228600" rtl="0">
              <a:lnSpc>
                <a:spcPct val="100000"/>
              </a:lnSpc>
              <a:spcBef>
                <a:spcPts val="0"/>
              </a:spcBef>
            </a:pPr>
            <a:r>
              <a:rPr lang="en" dirty="0"/>
              <a:t>Research issues and methodologies needed to develop data science from a complex-system perspective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n"/>
              <a:t>Violating assumptions in data</a:t>
            </a:r>
          </a:p>
          <a:p>
            <a:pPr lvl="0">
              <a:spcBef>
                <a:spcPts val="0"/>
              </a:spcBef>
              <a:buNone/>
            </a:pPr>
            <a:r>
              <a:rPr lang="en"/>
              <a:t>science.</a:t>
            </a:r>
          </a:p>
          <a:p>
            <a:pPr lvl="0" rtl="0">
              <a:spcBef>
                <a:spcPts val="0"/>
              </a:spcBef>
              <a:buNone/>
            </a:pPr>
            <a:endParaRPr/>
          </a:p>
        </p:txBody>
      </p:sp>
      <p:sp>
        <p:nvSpPr>
          <p:cNvPr id="240" name="Shape 240"/>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rtl="0">
              <a:spcBef>
                <a:spcPts val="0"/>
              </a:spcBef>
            </a:pPr>
            <a:r>
              <a:rPr lang="en"/>
              <a:t>Violated assumptions lead to  inaccurate, distorted, or misleading results.</a:t>
            </a:r>
          </a:p>
          <a:p>
            <a:pPr marL="457200" lvl="0" indent="-228600" rtl="0">
              <a:spcBef>
                <a:spcPts val="0"/>
              </a:spcBef>
            </a:pPr>
            <a:r>
              <a:rPr lang="en"/>
              <a:t>Many complex problems include complex coupling,relationships,distributions,formats, types and variables,and unstructured and weakly structured data. </a:t>
            </a:r>
          </a:p>
          <a:p>
            <a:pPr marL="457200" lvl="0" indent="-228600" rtl="0">
              <a:spcBef>
                <a:spcPts val="0"/>
              </a:spcBef>
            </a:pPr>
            <a:r>
              <a:rPr lang="en"/>
              <a:t>Detection and verification of validations is limited</a:t>
            </a:r>
          </a:p>
          <a:p>
            <a:pPr marL="457200" lvl="0" indent="-228600" rtl="0">
              <a:spcBef>
                <a:spcPts val="0"/>
              </a:spcBef>
            </a:pPr>
            <a:r>
              <a:rPr lang="en"/>
              <a:t>Tools to manage and circumvent assumption violations in big data.</a:t>
            </a:r>
          </a:p>
          <a:p>
            <a:pPr lvl="0" rtl="0">
              <a:spcBef>
                <a:spcPts val="0"/>
              </a:spcBef>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742950" y="845600"/>
            <a:ext cx="7505700" cy="954600"/>
          </a:xfrm>
          <a:prstGeom prst="rect">
            <a:avLst/>
          </a:prstGeom>
        </p:spPr>
        <p:txBody>
          <a:bodyPr wrap="square" lIns="91425" tIns="91425" rIns="91425" bIns="91425" anchor="t" anchorCtr="0">
            <a:noAutofit/>
          </a:bodyPr>
          <a:lstStyle/>
          <a:p>
            <a:pPr marL="0" marR="0" lvl="0" indent="-69850" algn="l" rtl="0">
              <a:lnSpc>
                <a:spcPct val="100000"/>
              </a:lnSpc>
              <a:spcBef>
                <a:spcPts val="0"/>
              </a:spcBef>
              <a:spcAft>
                <a:spcPts val="0"/>
              </a:spcAft>
              <a:buClr>
                <a:srgbClr val="000000"/>
              </a:buClr>
              <a:buSzPct val="84615"/>
              <a:buFont typeface="Arial"/>
              <a:buNone/>
            </a:pPr>
            <a:r>
              <a:rPr lang="en" sz="1300">
                <a:solidFill>
                  <a:schemeClr val="dk2"/>
                </a:solidFill>
                <a:latin typeface="Calibri"/>
                <a:ea typeface="Calibri"/>
                <a:cs typeface="Calibri"/>
                <a:sym typeface="Calibri"/>
              </a:rPr>
              <a:t> </a:t>
            </a:r>
            <a:r>
              <a:rPr lang="en"/>
              <a:t>IID</a:t>
            </a:r>
            <a:r>
              <a:rPr lang="en" sz="1300">
                <a:solidFill>
                  <a:schemeClr val="dk2"/>
                </a:solidFill>
                <a:latin typeface="Calibri"/>
                <a:ea typeface="Calibri"/>
                <a:cs typeface="Calibri"/>
                <a:sym typeface="Calibri"/>
              </a:rPr>
              <a:t> </a:t>
            </a:r>
            <a:r>
              <a:rPr lang="en"/>
              <a:t>assumption Violation</a:t>
            </a:r>
          </a:p>
        </p:txBody>
      </p:sp>
      <p:sp>
        <p:nvSpPr>
          <p:cNvPr id="246" name="Shape 246"/>
          <p:cNvSpPr txBox="1">
            <a:spLocks noGrp="1"/>
          </p:cNvSpPr>
          <p:nvPr>
            <p:ph type="body" idx="1"/>
          </p:nvPr>
        </p:nvSpPr>
        <p:spPr>
          <a:xfrm>
            <a:off x="742950" y="1638700"/>
            <a:ext cx="7505700" cy="3276000"/>
          </a:xfrm>
          <a:prstGeom prst="rect">
            <a:avLst/>
          </a:prstGeom>
        </p:spPr>
        <p:txBody>
          <a:bodyPr wrap="square" lIns="91425" tIns="91425" rIns="91425" bIns="91425" anchor="t" anchorCtr="0">
            <a:noAutofit/>
          </a:bodyPr>
          <a:lstStyle/>
          <a:p>
            <a:pPr marL="457200" lvl="0" indent="-228600" rtl="0">
              <a:spcBef>
                <a:spcPts val="0"/>
              </a:spcBef>
            </a:pPr>
            <a:r>
              <a:rPr lang="en"/>
              <a:t>Big, complex data (referring to objects, attributes, and values ) is essentially non-IID</a:t>
            </a:r>
          </a:p>
          <a:p>
            <a:pPr marL="457200" lvl="0" indent="-228600" rtl="0">
              <a:spcBef>
                <a:spcPts val="0"/>
              </a:spcBef>
            </a:pPr>
            <a:r>
              <a:rPr lang="en"/>
              <a:t>Most existing analytical methods are IID that ignores or simplifies all these properties </a:t>
            </a:r>
          </a:p>
          <a:p>
            <a:pPr marL="457200" lvl="0" indent="-228600" rtl="0">
              <a:spcBef>
                <a:spcPts val="0"/>
              </a:spcBef>
            </a:pPr>
            <a:r>
              <a:rPr lang="en"/>
              <a:t>Learning visible and especially invisible non-IIDness =&gt; deep  understanding of data with weak and/or unclear structures, distributions, relationships, and semantics.</a:t>
            </a:r>
          </a:p>
          <a:p>
            <a:pPr marL="457200" lvl="0" indent="-228600" rtl="0">
              <a:spcBef>
                <a:spcPts val="0"/>
              </a:spcBef>
            </a:pPr>
            <a:r>
              <a:rPr lang="en"/>
              <a:t>Individual learners cannot tell the whole story due to their inability to identify such complex non-IIDness. </a:t>
            </a:r>
          </a:p>
          <a:p>
            <a:pPr marL="457200" lvl="0" indent="-228600" rtl="0">
              <a:spcBef>
                <a:spcPts val="0"/>
              </a:spcBef>
            </a:pPr>
            <a:r>
              <a:rPr lang="en"/>
              <a:t>Effectively learning the widespread, visible, and invisible non-IIDness of big data=&gt; complete picture of an underlying business problem.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Shape 251" descr="f5.jpg"/>
          <p:cNvPicPr preferRelativeResize="0"/>
          <p:nvPr/>
        </p:nvPicPr>
        <p:blipFill>
          <a:blip r:embed="rId3">
            <a:alphaModFix/>
          </a:blip>
          <a:stretch>
            <a:fillRect/>
          </a:stretch>
        </p:blipFill>
        <p:spPr>
          <a:xfrm>
            <a:off x="1146450" y="215423"/>
            <a:ext cx="6851100" cy="471265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819150" y="315575"/>
            <a:ext cx="7505700" cy="527700"/>
          </a:xfrm>
          <a:prstGeom prst="rect">
            <a:avLst/>
          </a:prstGeom>
        </p:spPr>
        <p:txBody>
          <a:bodyPr wrap="square" lIns="91425" tIns="91425" rIns="91425" bIns="91425" anchor="t" anchorCtr="0">
            <a:noAutofit/>
          </a:bodyPr>
          <a:lstStyle/>
          <a:p>
            <a:pPr lvl="0">
              <a:spcBef>
                <a:spcPts val="0"/>
              </a:spcBef>
              <a:buNone/>
            </a:pPr>
            <a:r>
              <a:rPr lang="en" sz="2400"/>
              <a:t>Non-IIDness and nonIID data learning</a:t>
            </a:r>
          </a:p>
          <a:p>
            <a:pPr lvl="0">
              <a:spcBef>
                <a:spcPts val="0"/>
              </a:spcBef>
              <a:buNone/>
            </a:pPr>
            <a:endParaRPr/>
          </a:p>
        </p:txBody>
      </p:sp>
      <p:sp>
        <p:nvSpPr>
          <p:cNvPr id="257" name="Shape 257"/>
          <p:cNvSpPr txBox="1">
            <a:spLocks noGrp="1"/>
          </p:cNvSpPr>
          <p:nvPr>
            <p:ph type="body" idx="1"/>
          </p:nvPr>
        </p:nvSpPr>
        <p:spPr>
          <a:xfrm>
            <a:off x="819150" y="843275"/>
            <a:ext cx="7505700" cy="4023300"/>
          </a:xfrm>
          <a:prstGeom prst="rect">
            <a:avLst/>
          </a:prstGeom>
        </p:spPr>
        <p:txBody>
          <a:bodyPr wrap="square" lIns="91425" tIns="91425" rIns="91425" bIns="91425" anchor="t" anchorCtr="0">
            <a:noAutofit/>
          </a:bodyPr>
          <a:lstStyle/>
          <a:p>
            <a:pPr marL="457200" lvl="0" indent="-228600" rtl="0">
              <a:spcBef>
                <a:spcPts val="0"/>
              </a:spcBef>
            </a:pPr>
            <a:r>
              <a:rPr lang="en"/>
              <a:t>Deep understanding of non-IID data characteristics. </a:t>
            </a:r>
          </a:p>
          <a:p>
            <a:pPr marL="914400" lvl="1" indent="-228600" rtl="0">
              <a:spcBef>
                <a:spcPts val="0"/>
              </a:spcBef>
            </a:pPr>
            <a:r>
              <a:rPr lang="en"/>
              <a:t>Identify, specify, and quantify non-IID data characteristics, factors, types, and levels of non-IIDness in data and business</a:t>
            </a:r>
          </a:p>
          <a:p>
            <a:pPr marL="914400" lvl="1" indent="-228600" rtl="0">
              <a:spcBef>
                <a:spcPts val="0"/>
              </a:spcBef>
            </a:pPr>
            <a:r>
              <a:rPr lang="en"/>
              <a:t>Identify the difference between what can be captured and what cannot be captured through existing technologies </a:t>
            </a:r>
          </a:p>
          <a:p>
            <a:pPr marL="457200" lvl="0" indent="-228600" rtl="0">
              <a:spcBef>
                <a:spcPts val="0"/>
              </a:spcBef>
            </a:pPr>
            <a:r>
              <a:rPr lang="en"/>
              <a:t>Non-IID feature analysis and construction</a:t>
            </a:r>
          </a:p>
          <a:p>
            <a:pPr marL="914400" lvl="1" indent="-228600" rtl="0">
              <a:spcBef>
                <a:spcPts val="0"/>
              </a:spcBef>
            </a:pPr>
            <a:r>
              <a:rPr lang="en"/>
              <a:t>invent new theories and tools for analyzing feature relationships</a:t>
            </a:r>
          </a:p>
          <a:p>
            <a:pPr marL="457200" lvl="0" indent="-228600" rtl="0">
              <a:spcBef>
                <a:spcPts val="0"/>
              </a:spcBef>
            </a:pPr>
            <a:r>
              <a:rPr lang="en"/>
              <a:t>Non-IID learning theories, algorithms, and models</a:t>
            </a:r>
          </a:p>
          <a:p>
            <a:pPr marL="914400" lvl="1" indent="-228600" rtl="0">
              <a:spcBef>
                <a:spcPts val="0"/>
              </a:spcBef>
            </a:pPr>
            <a:r>
              <a:rPr lang="en"/>
              <a:t>Analyzing, learning, and mining </a:t>
            </a:r>
          </a:p>
          <a:p>
            <a:pPr marL="457200" lvl="0" indent="-228600" rtl="0">
              <a:spcBef>
                <a:spcPts val="0"/>
              </a:spcBef>
            </a:pPr>
            <a:r>
              <a:rPr lang="en"/>
              <a:t>Non-IID similarity and evaluation metrics</a:t>
            </a:r>
          </a:p>
          <a:p>
            <a:pPr marL="914400" lvl="1" indent="-228600" rtl="0">
              <a:spcBef>
                <a:spcPts val="0"/>
              </a:spcBef>
            </a:pPr>
            <a:r>
              <a:rPr lang="en"/>
              <a:t>Similarity and dissimilarity learning methods and metrics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819150" y="267400"/>
            <a:ext cx="7505700" cy="691200"/>
          </a:xfrm>
          <a:prstGeom prst="rect">
            <a:avLst/>
          </a:prstGeom>
        </p:spPr>
        <p:txBody>
          <a:bodyPr wrap="square" lIns="91425" tIns="91425" rIns="91425" bIns="91425" anchor="t" anchorCtr="0">
            <a:noAutofit/>
          </a:bodyPr>
          <a:lstStyle/>
          <a:p>
            <a:pPr lvl="0">
              <a:spcBef>
                <a:spcPts val="0"/>
              </a:spcBef>
              <a:buNone/>
            </a:pPr>
            <a:r>
              <a:rPr lang="en"/>
              <a:t>Data characteristics and X-complexities.</a:t>
            </a:r>
          </a:p>
          <a:p>
            <a:pPr lvl="0" rtl="0">
              <a:spcBef>
                <a:spcPts val="0"/>
              </a:spcBef>
              <a:buNone/>
            </a:pPr>
            <a:endParaRPr/>
          </a:p>
        </p:txBody>
      </p:sp>
      <p:sp>
        <p:nvSpPr>
          <p:cNvPr id="263" name="Shape 263"/>
          <p:cNvSpPr txBox="1">
            <a:spLocks noGrp="1"/>
          </p:cNvSpPr>
          <p:nvPr>
            <p:ph type="body" idx="1"/>
          </p:nvPr>
        </p:nvSpPr>
        <p:spPr>
          <a:xfrm>
            <a:off x="819150" y="958600"/>
            <a:ext cx="7505700" cy="3835500"/>
          </a:xfrm>
          <a:prstGeom prst="rect">
            <a:avLst/>
          </a:prstGeom>
        </p:spPr>
        <p:txBody>
          <a:bodyPr wrap="square" lIns="91425" tIns="91425" rIns="91425" bIns="91425" anchor="t" anchorCtr="0">
            <a:noAutofit/>
          </a:bodyPr>
          <a:lstStyle/>
          <a:p>
            <a:pPr lvl="0" rtl="0">
              <a:spcBef>
                <a:spcPts val="0"/>
              </a:spcBef>
              <a:buNone/>
            </a:pPr>
            <a:r>
              <a:rPr lang="en"/>
              <a:t>Understanding data characteristics and X-complexities challenges and directions</a:t>
            </a:r>
          </a:p>
          <a:p>
            <a:pPr marL="457200" lvl="0" indent="-228600" rtl="0">
              <a:spcBef>
                <a:spcPts val="0"/>
              </a:spcBef>
            </a:pPr>
            <a:r>
              <a:rPr lang="en"/>
              <a:t>Data characteristics and X-complexities</a:t>
            </a:r>
          </a:p>
          <a:p>
            <a:pPr marL="914400" lvl="1" indent="-228600">
              <a:spcBef>
                <a:spcPts val="0"/>
              </a:spcBef>
            </a:pPr>
            <a:r>
              <a:rPr lang="en"/>
              <a:t>assume data characteristics and X-complexities determine the values, complexities, and quality of data driven discovery. </a:t>
            </a:r>
          </a:p>
          <a:p>
            <a:pPr marL="457200" lvl="0" indent="-228600" rtl="0">
              <a:spcBef>
                <a:spcPts val="0"/>
              </a:spcBef>
            </a:pPr>
            <a:r>
              <a:rPr lang="en"/>
              <a:t>Understanding data characteristics and X-complexities </a:t>
            </a:r>
          </a:p>
          <a:p>
            <a:pPr marL="914400" lvl="1" indent="-228600" rtl="0">
              <a:spcBef>
                <a:spcPts val="0"/>
              </a:spcBef>
            </a:pPr>
            <a:r>
              <a:rPr lang="en"/>
              <a:t>Definition of data characteristics and x complexities</a:t>
            </a:r>
          </a:p>
          <a:p>
            <a:pPr marL="914400" lvl="1" indent="-228600" rtl="0">
              <a:spcBef>
                <a:spcPts val="0"/>
              </a:spcBef>
            </a:pPr>
            <a:r>
              <a:rPr lang="en"/>
              <a:t>Represent and model data characteristics and x complexities</a:t>
            </a:r>
          </a:p>
          <a:p>
            <a:pPr marL="914400" lvl="1" indent="-228600" rtl="0">
              <a:spcBef>
                <a:spcPts val="0"/>
              </a:spcBef>
            </a:pPr>
            <a:r>
              <a:rPr lang="en"/>
              <a:t>Data understanding, analysis,learning and management</a:t>
            </a:r>
          </a:p>
          <a:p>
            <a:pPr marL="914400" lvl="1" indent="-228600" rtl="0">
              <a:spcBef>
                <a:spcPts val="0"/>
              </a:spcBef>
            </a:pPr>
            <a:r>
              <a:rPr lang="en"/>
              <a:t>Evaluate the quality of data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819150" y="279450"/>
            <a:ext cx="7505700" cy="954600"/>
          </a:xfrm>
          <a:prstGeom prst="rect">
            <a:avLst/>
          </a:prstGeom>
        </p:spPr>
        <p:txBody>
          <a:bodyPr wrap="square" lIns="91425" tIns="91425" rIns="91425" bIns="91425" anchor="t" anchorCtr="0">
            <a:noAutofit/>
          </a:bodyPr>
          <a:lstStyle/>
          <a:p>
            <a:pPr lvl="0" rtl="0">
              <a:spcBef>
                <a:spcPts val="0"/>
              </a:spcBef>
              <a:buNone/>
            </a:pPr>
            <a:r>
              <a:rPr lang="en" sz="2400" dirty="0"/>
              <a:t>Data-brain and human like machine intelligence</a:t>
            </a:r>
          </a:p>
        </p:txBody>
      </p:sp>
      <p:sp>
        <p:nvSpPr>
          <p:cNvPr id="269" name="Shape 269"/>
          <p:cNvSpPr txBox="1">
            <a:spLocks noGrp="1"/>
          </p:cNvSpPr>
          <p:nvPr>
            <p:ph type="body" idx="1"/>
          </p:nvPr>
        </p:nvSpPr>
        <p:spPr>
          <a:xfrm>
            <a:off x="827584" y="699542"/>
            <a:ext cx="7505700" cy="3309900"/>
          </a:xfrm>
          <a:prstGeom prst="rect">
            <a:avLst/>
          </a:prstGeom>
        </p:spPr>
        <p:txBody>
          <a:bodyPr wrap="square" lIns="91425" tIns="91425" rIns="91425" bIns="91425" anchor="t" anchorCtr="0">
            <a:noAutofit/>
          </a:bodyPr>
          <a:lstStyle/>
          <a:p>
            <a:pPr marL="457200" lvl="0" indent="-228600" rtl="0">
              <a:lnSpc>
                <a:spcPct val="100000"/>
              </a:lnSpc>
              <a:spcBef>
                <a:spcPts val="0"/>
              </a:spcBef>
            </a:pPr>
            <a:r>
              <a:rPr lang="en" dirty="0"/>
              <a:t>Curiosity</a:t>
            </a:r>
          </a:p>
          <a:p>
            <a:pPr marL="914400" lvl="1" indent="-228600" rtl="0">
              <a:lnSpc>
                <a:spcPct val="100000"/>
              </a:lnSpc>
              <a:spcBef>
                <a:spcPts val="0"/>
              </a:spcBef>
            </a:pPr>
            <a:r>
              <a:rPr lang="en" dirty="0"/>
              <a:t>Imagination, reasoning, aggregation, creativity</a:t>
            </a:r>
          </a:p>
          <a:p>
            <a:pPr marL="914400" lvl="1" indent="-228600" rtl="0">
              <a:lnSpc>
                <a:spcPct val="100000"/>
              </a:lnSpc>
              <a:spcBef>
                <a:spcPts val="0"/>
              </a:spcBef>
            </a:pPr>
            <a:r>
              <a:rPr lang="en" dirty="0"/>
              <a:t>Experience, exploration, learning, and reflection</a:t>
            </a:r>
          </a:p>
          <a:p>
            <a:pPr marL="914400" lvl="1" indent="-228600" rtl="0">
              <a:lnSpc>
                <a:spcPct val="100000"/>
              </a:lnSpc>
              <a:spcBef>
                <a:spcPts val="0"/>
              </a:spcBef>
            </a:pPr>
            <a:r>
              <a:rPr lang="en" dirty="0"/>
              <a:t>Create machines that generate, retain, and simulate human curiosity through learning</a:t>
            </a:r>
          </a:p>
          <a:p>
            <a:pPr marL="457200" lvl="0" indent="-228600" rtl="0">
              <a:lnSpc>
                <a:spcPct val="100000"/>
              </a:lnSpc>
              <a:spcBef>
                <a:spcPts val="0"/>
              </a:spcBef>
            </a:pPr>
            <a:r>
              <a:rPr lang="en" dirty="0"/>
              <a:t>Imaginative thinking</a:t>
            </a:r>
          </a:p>
          <a:p>
            <a:pPr marL="914400" lvl="1" indent="-228600" rtl="0">
              <a:lnSpc>
                <a:spcPct val="100000"/>
              </a:lnSpc>
              <a:spcBef>
                <a:spcPts val="0"/>
              </a:spcBef>
            </a:pPr>
            <a:r>
              <a:rPr lang="en" dirty="0"/>
              <a:t>Intuitive, creative, evolving, and uncertain</a:t>
            </a:r>
          </a:p>
          <a:p>
            <a:pPr marL="914400" lvl="1" indent="-228600" rtl="0">
              <a:lnSpc>
                <a:spcPct val="100000"/>
              </a:lnSpc>
              <a:spcBef>
                <a:spcPts val="0"/>
              </a:spcBef>
            </a:pPr>
            <a:r>
              <a:rPr lang="en" dirty="0"/>
              <a:t>Transform logic and patterns into human like data systems</a:t>
            </a:r>
          </a:p>
          <a:p>
            <a:pPr marL="914400" lvl="1" indent="-228600" rtl="0">
              <a:lnSpc>
                <a:spcPct val="100000"/>
              </a:lnSpc>
              <a:spcBef>
                <a:spcPts val="0"/>
              </a:spcBef>
            </a:pPr>
            <a:r>
              <a:rPr lang="en" dirty="0"/>
              <a:t>Machines to simulate human imagination</a:t>
            </a:r>
          </a:p>
          <a:p>
            <a:pPr marL="914400" lvl="1" indent="-228600" rtl="0">
              <a:lnSpc>
                <a:spcPct val="100000"/>
              </a:lnSpc>
              <a:spcBef>
                <a:spcPts val="0"/>
              </a:spcBef>
            </a:pPr>
            <a:r>
              <a:rPr lang="en" dirty="0"/>
              <a:t>Cognitive science, social science, data science, and intelligence science</a:t>
            </a:r>
          </a:p>
          <a:p>
            <a:pPr marL="457200" lvl="0" indent="-228600" rtl="0">
              <a:lnSpc>
                <a:spcPct val="100000"/>
              </a:lnSpc>
              <a:spcBef>
                <a:spcPts val="0"/>
              </a:spcBef>
            </a:pPr>
            <a:r>
              <a:rPr lang="en" dirty="0"/>
              <a:t>Discovery</a:t>
            </a:r>
          </a:p>
          <a:p>
            <a:pPr marL="914400" lvl="1" indent="-228600" rtl="0">
              <a:lnSpc>
                <a:spcPct val="100000"/>
              </a:lnSpc>
              <a:spcBef>
                <a:spcPts val="0"/>
              </a:spcBef>
            </a:pPr>
            <a:r>
              <a:rPr lang="en" dirty="0"/>
              <a:t>Synthesizing comprehensive data, information, knowledge, and intelligence through cognitive-processing methods and processes</a:t>
            </a:r>
          </a:p>
          <a:p>
            <a:pPr marL="0" lvl="0" indent="0" rtl="0">
              <a:lnSpc>
                <a:spcPct val="100000"/>
              </a:lnSpc>
              <a:spcBef>
                <a:spcPts val="0"/>
              </a:spcBef>
              <a:buNone/>
            </a:pPr>
            <a:endParaRPr dirty="0"/>
          </a:p>
          <a:p>
            <a:pPr lvl="0" rtl="0">
              <a:lnSpc>
                <a:spcPct val="100000"/>
              </a:lnSpc>
              <a:spcBef>
                <a:spcPts val="0"/>
              </a:spcBef>
              <a:buNone/>
            </a:pP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en"/>
              <a:t>Complex Systems</a:t>
            </a:r>
          </a:p>
        </p:txBody>
      </p:sp>
      <p:sp>
        <p:nvSpPr>
          <p:cNvPr id="275" name="Shape 275"/>
          <p:cNvSpPr txBox="1">
            <a:spLocks noGrp="1"/>
          </p:cNvSpPr>
          <p:nvPr>
            <p:ph type="body" idx="1"/>
          </p:nvPr>
        </p:nvSpPr>
        <p:spPr>
          <a:xfrm>
            <a:off x="819150" y="1507775"/>
            <a:ext cx="7505700" cy="2678700"/>
          </a:xfrm>
          <a:prstGeom prst="rect">
            <a:avLst/>
          </a:prstGeom>
        </p:spPr>
        <p:txBody>
          <a:bodyPr wrap="square" lIns="91425" tIns="91425" rIns="91425" bIns="91425" anchor="t" anchorCtr="0">
            <a:noAutofit/>
          </a:bodyPr>
          <a:lstStyle/>
          <a:p>
            <a:pPr marL="457200" lvl="0" indent="-228600" rtl="0">
              <a:spcBef>
                <a:spcPts val="0"/>
              </a:spcBef>
            </a:pPr>
            <a:r>
              <a:rPr lang="en"/>
              <a:t>Large-scale data objects</a:t>
            </a:r>
          </a:p>
          <a:p>
            <a:pPr marL="457200" lvl="0" indent="-228600" rtl="0">
              <a:spcBef>
                <a:spcPts val="0"/>
              </a:spcBef>
            </a:pPr>
            <a:r>
              <a:rPr lang="en"/>
              <a:t>Data from online, business, mobile, or social networks</a:t>
            </a:r>
          </a:p>
          <a:p>
            <a:pPr marL="457200" lvl="0" indent="-228600" rtl="0">
              <a:spcBef>
                <a:spcPts val="0"/>
              </a:spcBef>
            </a:pPr>
            <a:r>
              <a:rPr lang="en"/>
              <a:t>Human involvement</a:t>
            </a:r>
          </a:p>
          <a:p>
            <a:pPr marL="457200" lvl="0" indent="-228600" rtl="0">
              <a:spcBef>
                <a:spcPts val="0"/>
              </a:spcBef>
            </a:pPr>
            <a:r>
              <a:rPr lang="en"/>
              <a:t>Domain constraints,</a:t>
            </a:r>
          </a:p>
          <a:p>
            <a:pPr marL="457200" lvl="0" indent="-228600" rtl="0">
              <a:spcBef>
                <a:spcPts val="0"/>
              </a:spcBef>
            </a:pPr>
            <a:r>
              <a:rPr lang="en"/>
              <a:t>Societal characteristics, </a:t>
            </a:r>
          </a:p>
          <a:p>
            <a:pPr marL="457200" lvl="0" indent="-228600" rtl="0">
              <a:spcBef>
                <a:spcPts val="0"/>
              </a:spcBef>
            </a:pPr>
            <a:r>
              <a:rPr lang="en"/>
              <a:t>Uncertainty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819150" y="319300"/>
            <a:ext cx="7505700" cy="954600"/>
          </a:xfrm>
          <a:prstGeom prst="rect">
            <a:avLst/>
          </a:prstGeom>
        </p:spPr>
        <p:txBody>
          <a:bodyPr wrap="square" lIns="91425" tIns="91425" rIns="91425" bIns="91425" anchor="t" anchorCtr="0">
            <a:noAutofit/>
          </a:bodyPr>
          <a:lstStyle/>
          <a:p>
            <a:pPr lvl="0" rtl="0">
              <a:spcBef>
                <a:spcPts val="0"/>
              </a:spcBef>
              <a:buNone/>
            </a:pPr>
            <a:r>
              <a:rPr lang="en"/>
              <a:t>Developing Complex Systems</a:t>
            </a:r>
          </a:p>
        </p:txBody>
      </p:sp>
      <p:sp>
        <p:nvSpPr>
          <p:cNvPr id="281" name="Shape 281"/>
          <p:cNvSpPr txBox="1">
            <a:spLocks noGrp="1"/>
          </p:cNvSpPr>
          <p:nvPr>
            <p:ph type="body" idx="1"/>
          </p:nvPr>
        </p:nvSpPr>
        <p:spPr>
          <a:xfrm>
            <a:off x="819150" y="994300"/>
            <a:ext cx="7505700" cy="3886200"/>
          </a:xfrm>
          <a:prstGeom prst="rect">
            <a:avLst/>
          </a:prstGeom>
        </p:spPr>
        <p:txBody>
          <a:bodyPr wrap="square" lIns="91425" tIns="91425" rIns="91425" bIns="91425" anchor="t" anchorCtr="0">
            <a:noAutofit/>
          </a:bodyPr>
          <a:lstStyle/>
          <a:p>
            <a:pPr marL="457200" lvl="0" indent="-228600" rtl="0">
              <a:spcBef>
                <a:spcPts val="0"/>
              </a:spcBef>
            </a:pPr>
            <a:r>
              <a:rPr lang="en"/>
              <a:t>“single intelligence engagement” </a:t>
            </a:r>
          </a:p>
          <a:p>
            <a:pPr marL="914400" lvl="1" indent="-228600" rtl="0">
              <a:spcBef>
                <a:spcPts val="0"/>
              </a:spcBef>
            </a:pPr>
            <a:r>
              <a:rPr lang="en"/>
              <a:t>Simple data science problem solving and systems. </a:t>
            </a:r>
          </a:p>
          <a:p>
            <a:pPr marL="457200" lvl="0" indent="-228600" rtl="0">
              <a:spcBef>
                <a:spcPts val="0"/>
              </a:spcBef>
            </a:pPr>
            <a:r>
              <a:rPr lang="en"/>
              <a:t>“multi-aspect intelligence engagement.”</a:t>
            </a:r>
          </a:p>
          <a:p>
            <a:pPr marL="914400" lvl="1" indent="-228600" rtl="0">
              <a:spcBef>
                <a:spcPts val="0"/>
              </a:spcBef>
            </a:pPr>
            <a:r>
              <a:rPr lang="en"/>
              <a:t>Complex data science problems. </a:t>
            </a:r>
          </a:p>
          <a:p>
            <a:pPr marL="457200" lvl="0" indent="-228600" rtl="0">
              <a:spcBef>
                <a:spcPts val="0"/>
              </a:spcBef>
            </a:pPr>
            <a:r>
              <a:rPr lang="en"/>
              <a:t>“intelligence metasynthesis” </a:t>
            </a:r>
          </a:p>
          <a:p>
            <a:pPr marL="914400" lvl="1" indent="-228600" rtl="0">
              <a:spcBef>
                <a:spcPts val="0"/>
              </a:spcBef>
            </a:pPr>
            <a:r>
              <a:rPr lang="en"/>
              <a:t>Complex system engineering</a:t>
            </a:r>
          </a:p>
          <a:p>
            <a:pPr marL="914400" lvl="1" indent="-228600" rtl="0">
              <a:spcBef>
                <a:spcPts val="0"/>
              </a:spcBef>
            </a:pPr>
            <a:r>
              <a:rPr lang="en"/>
              <a:t>Synthesizes, and uses ubiquitous intelligence in the complex data environment </a:t>
            </a:r>
          </a:p>
          <a:p>
            <a:pPr marL="457200" lvl="0" indent="-228600" rtl="0">
              <a:spcBef>
                <a:spcPts val="0"/>
              </a:spcBef>
            </a:pPr>
            <a:r>
              <a:rPr lang="en"/>
              <a:t> “reductionism” methodology</a:t>
            </a:r>
          </a:p>
          <a:p>
            <a:pPr marL="914400" lvl="1" indent="-228600" rtl="0">
              <a:spcBef>
                <a:spcPts val="0"/>
              </a:spcBef>
            </a:pPr>
            <a:r>
              <a:rPr lang="en"/>
              <a:t>Analyzing, designing, and evaluating complex data problems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endParaRPr/>
          </a:p>
        </p:txBody>
      </p:sp>
      <p:sp>
        <p:nvSpPr>
          <p:cNvPr id="287" name="Shape 287"/>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lvl="0">
              <a:spcBef>
                <a:spcPts val="0"/>
              </a:spcBef>
              <a:buNone/>
            </a:pPr>
            <a:endParaRPr/>
          </a:p>
        </p:txBody>
      </p:sp>
      <p:pic>
        <p:nvPicPr>
          <p:cNvPr id="288" name="Shape 288" descr="f7.jpg"/>
          <p:cNvPicPr preferRelativeResize="0"/>
          <p:nvPr/>
        </p:nvPicPr>
        <p:blipFill>
          <a:blip r:embed="rId3">
            <a:alphaModFix/>
          </a:blip>
          <a:stretch>
            <a:fillRect/>
          </a:stretch>
        </p:blipFill>
        <p:spPr>
          <a:xfrm>
            <a:off x="0" y="41701"/>
            <a:ext cx="9143999" cy="5060098"/>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en"/>
              <a:t>Qualitative-to-Quantitative </a:t>
            </a:r>
          </a:p>
        </p:txBody>
      </p:sp>
      <p:sp>
        <p:nvSpPr>
          <p:cNvPr id="294" name="Shape 294"/>
          <p:cNvSpPr txBox="1">
            <a:spLocks noGrp="1"/>
          </p:cNvSpPr>
          <p:nvPr>
            <p:ph type="body" idx="1"/>
          </p:nvPr>
        </p:nvSpPr>
        <p:spPr>
          <a:xfrm>
            <a:off x="819150" y="1507775"/>
            <a:ext cx="7505700" cy="3370200"/>
          </a:xfrm>
          <a:prstGeom prst="rect">
            <a:avLst/>
          </a:prstGeom>
        </p:spPr>
        <p:txBody>
          <a:bodyPr wrap="square" lIns="91425" tIns="91425" rIns="91425" bIns="91425" anchor="t" anchorCtr="0">
            <a:noAutofit/>
          </a:bodyPr>
          <a:lstStyle/>
          <a:p>
            <a:pPr marL="457200" lvl="0" indent="-228600" rtl="0">
              <a:spcBef>
                <a:spcPts val="0"/>
              </a:spcBef>
            </a:pPr>
            <a:r>
              <a:rPr lang="en"/>
              <a:t>Exploration of open complex systems</a:t>
            </a:r>
          </a:p>
          <a:p>
            <a:pPr marL="914400" lvl="1" indent="-228600" rtl="0">
              <a:spcBef>
                <a:spcPts val="0"/>
              </a:spcBef>
            </a:pPr>
            <a:r>
              <a:rPr lang="en"/>
              <a:t>Iterative cognitive and problem-solving process on a human-centered</a:t>
            </a:r>
          </a:p>
          <a:p>
            <a:pPr marL="457200" lvl="0" indent="-228600" rtl="0">
              <a:spcBef>
                <a:spcPts val="0"/>
              </a:spcBef>
              <a:buAutoNum type="arabicPeriod"/>
            </a:pPr>
            <a:r>
              <a:rPr lang="en"/>
              <a:t>Presetting analytics goals and tasks </a:t>
            </a:r>
          </a:p>
          <a:p>
            <a:pPr marL="457200" lvl="0" indent="-228600" rtl="0">
              <a:spcBef>
                <a:spcPts val="0"/>
              </a:spcBef>
              <a:buAutoNum type="arabicPeriod"/>
            </a:pPr>
            <a:r>
              <a:rPr lang="en"/>
              <a:t>Preliminary observations obtained from domain and experience to identify and verify qualitative and quantitative hypotheses and estimations</a:t>
            </a:r>
          </a:p>
          <a:p>
            <a:pPr marL="457200" lvl="0" indent="-228600" rtl="0">
              <a:spcBef>
                <a:spcPts val="0"/>
              </a:spcBef>
              <a:buAutoNum type="arabicPeriod"/>
            </a:pPr>
            <a:r>
              <a:rPr lang="en"/>
              <a:t>Evaluated and fed back to the corresponding procedures for refining and optimizing </a:t>
            </a:r>
          </a:p>
          <a:p>
            <a:pPr marL="457200" lvl="0" indent="-228600" rtl="0">
              <a:spcBef>
                <a:spcPts val="0"/>
              </a:spcBef>
              <a:buAutoNum type="arabicPeriod"/>
            </a:pPr>
            <a:r>
              <a:rPr lang="en"/>
              <a:t>Disclose and quantify the initial problem “unknownness.”</a:t>
            </a:r>
          </a:p>
          <a:p>
            <a:pPr marL="457200" lvl="0" indent="-228600" rtl="0">
              <a:spcBef>
                <a:spcPts val="0"/>
              </a:spcBef>
              <a:buAutoNum type="arabicPeriod"/>
            </a:pPr>
            <a:r>
              <a:rPr lang="en"/>
              <a:t>Knowledge and insight would be identified and delivered to businesspeople who would address data complexities and business goals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n"/>
              <a:t>What is Data Science</a:t>
            </a:r>
          </a:p>
        </p:txBody>
      </p:sp>
      <p:sp>
        <p:nvSpPr>
          <p:cNvPr id="141" name="Shape 141"/>
          <p:cNvSpPr txBox="1">
            <a:spLocks noGrp="1"/>
          </p:cNvSpPr>
          <p:nvPr>
            <p:ph type="body" idx="1"/>
          </p:nvPr>
        </p:nvSpPr>
        <p:spPr>
          <a:xfrm>
            <a:off x="880075" y="1466625"/>
            <a:ext cx="7505700" cy="3030900"/>
          </a:xfrm>
          <a:prstGeom prst="rect">
            <a:avLst/>
          </a:prstGeom>
        </p:spPr>
        <p:txBody>
          <a:bodyPr wrap="square" lIns="91425" tIns="91425" rIns="91425" bIns="91425" anchor="t" anchorCtr="0">
            <a:noAutofit/>
          </a:bodyPr>
          <a:lstStyle/>
          <a:p>
            <a:pPr marL="457200" lvl="0" indent="-228600" rtl="0">
              <a:lnSpc>
                <a:spcPct val="115000"/>
              </a:lnSpc>
              <a:spcBef>
                <a:spcPts val="0"/>
              </a:spcBef>
            </a:pPr>
            <a:r>
              <a:rPr lang="en"/>
              <a:t>Originated from statistics and mathematics</a:t>
            </a:r>
          </a:p>
          <a:p>
            <a:pPr marL="457200" lvl="0" indent="-228600" rtl="0">
              <a:lnSpc>
                <a:spcPct val="115000"/>
              </a:lnSpc>
              <a:spcBef>
                <a:spcPts val="0"/>
              </a:spcBef>
            </a:pPr>
            <a:r>
              <a:rPr lang="en"/>
              <a:t>Expanded to data mining and machine learning </a:t>
            </a:r>
          </a:p>
          <a:p>
            <a:pPr marL="457200" lvl="0" indent="-228600" rtl="0">
              <a:lnSpc>
                <a:spcPct val="115000"/>
              </a:lnSpc>
              <a:spcBef>
                <a:spcPts val="0"/>
              </a:spcBef>
            </a:pPr>
            <a:r>
              <a:rPr lang="en"/>
              <a:t>Understanding of complex data and related business problems </a:t>
            </a:r>
          </a:p>
          <a:p>
            <a:pPr marL="457200" lvl="0" indent="-228600" rtl="0">
              <a:lnSpc>
                <a:spcPct val="115000"/>
              </a:lnSpc>
              <a:spcBef>
                <a:spcPts val="0"/>
              </a:spcBef>
            </a:pPr>
            <a:r>
              <a:rPr lang="en"/>
              <a:t>Translate data into insight and intelligence for decision making</a:t>
            </a:r>
          </a:p>
          <a:p>
            <a:pPr marL="457200" lvl="0" indent="-228600" rtl="0">
              <a:lnSpc>
                <a:spcPct val="115000"/>
              </a:lnSpc>
              <a:spcBef>
                <a:spcPts val="0"/>
              </a:spcBef>
            </a:pPr>
            <a:r>
              <a:rPr lang="en"/>
              <a:t>Data science problems are complex systems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en"/>
              <a:t>Conclusion</a:t>
            </a:r>
          </a:p>
        </p:txBody>
      </p:sp>
      <p:sp>
        <p:nvSpPr>
          <p:cNvPr id="300" name="Shape 300"/>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rtl="0">
              <a:spcBef>
                <a:spcPts val="0"/>
              </a:spcBef>
            </a:pPr>
            <a:r>
              <a:rPr lang="en" dirty="0"/>
              <a:t>Understand  X - Complexities, X-Inteligence = &gt; More insight </a:t>
            </a:r>
          </a:p>
          <a:p>
            <a:pPr marL="457200" lvl="0" indent="-228600" rtl="0">
              <a:spcBef>
                <a:spcPts val="0"/>
              </a:spcBef>
            </a:pPr>
            <a:r>
              <a:rPr lang="en" dirty="0"/>
              <a:t>Improve maturity of Capacity/Capability =&gt; Better CKI extraction</a:t>
            </a:r>
          </a:p>
          <a:p>
            <a:pPr marL="457200" lvl="0" indent="-228600" rtl="0">
              <a:spcBef>
                <a:spcPts val="0"/>
              </a:spcBef>
            </a:pPr>
            <a:r>
              <a:rPr lang="en" dirty="0"/>
              <a:t>Νon-IID data learning and Ηumanlike intelligence =&gt; Better data analysis</a:t>
            </a:r>
          </a:p>
          <a:p>
            <a:pPr marL="457200" lvl="0" indent="-228600" rtl="0">
              <a:spcBef>
                <a:spcPts val="0"/>
              </a:spcBef>
            </a:pPr>
            <a:r>
              <a:rPr lang="en-GB" dirty="0" smtClean="0"/>
              <a:t>Complex data problem solving require systematic, evolving, imaginative, critical and actionable data science thinking</a:t>
            </a:r>
            <a:endParaRP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827584" y="915566"/>
            <a:ext cx="7505700" cy="2304256"/>
          </a:xfrm>
          <a:prstGeom prst="rect">
            <a:avLst/>
          </a:prstGeom>
        </p:spPr>
        <p:txBody>
          <a:bodyPr wrap="square" lIns="91425" tIns="91425" rIns="91425" bIns="91425" anchor="t" anchorCtr="0">
            <a:noAutofit/>
          </a:bodyPr>
          <a:lstStyle/>
          <a:p>
            <a:pPr lvl="0" algn="ctr">
              <a:spcBef>
                <a:spcPts val="0"/>
              </a:spcBef>
              <a:buNone/>
            </a:pPr>
            <a:r>
              <a:rPr lang="en" sz="4800" dirty="0" smtClean="0"/>
              <a:t>Thank you  for your attention !</a:t>
            </a:r>
            <a:br>
              <a:rPr lang="en" sz="4800" dirty="0" smtClean="0"/>
            </a:br>
            <a:r>
              <a:rPr lang="en" sz="4800" dirty="0" smtClean="0"/>
              <a:t/>
            </a:r>
            <a:br>
              <a:rPr lang="en" sz="4800" dirty="0" smtClean="0"/>
            </a:br>
            <a:r>
              <a:rPr lang="en" sz="4800" dirty="0" smtClean="0"/>
              <a:t>Questions</a:t>
            </a:r>
            <a:r>
              <a:rPr lang="en" sz="4800"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Shape 146" descr="Mailer-DM-DA-DS.jpg"/>
          <p:cNvPicPr preferRelativeResize="0"/>
          <p:nvPr/>
        </p:nvPicPr>
        <p:blipFill>
          <a:blip r:embed="rId3">
            <a:alphaModFix/>
          </a:blip>
          <a:stretch>
            <a:fillRect/>
          </a:stretch>
        </p:blipFill>
        <p:spPr>
          <a:xfrm>
            <a:off x="1266300" y="226787"/>
            <a:ext cx="6611400" cy="468992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1699175" y="244750"/>
            <a:ext cx="5745649" cy="465399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27584" y="411510"/>
            <a:ext cx="7505700" cy="954600"/>
          </a:xfrm>
          <a:prstGeom prst="rect">
            <a:avLst/>
          </a:prstGeom>
        </p:spPr>
        <p:txBody>
          <a:bodyPr wrap="square" lIns="91425" tIns="91425" rIns="91425" bIns="91425" anchor="t" anchorCtr="0">
            <a:noAutofit/>
          </a:bodyPr>
          <a:lstStyle/>
          <a:p>
            <a:pPr lvl="0" rtl="0">
              <a:spcBef>
                <a:spcPts val="0"/>
              </a:spcBef>
              <a:buNone/>
            </a:pPr>
            <a:r>
              <a:rPr lang="en" dirty="0"/>
              <a:t>X-Complexities in Data Science</a:t>
            </a:r>
          </a:p>
        </p:txBody>
      </p:sp>
      <p:sp>
        <p:nvSpPr>
          <p:cNvPr id="157" name="Shape 157"/>
          <p:cNvSpPr txBox="1">
            <a:spLocks noGrp="1"/>
          </p:cNvSpPr>
          <p:nvPr>
            <p:ph type="body" idx="1"/>
          </p:nvPr>
        </p:nvSpPr>
        <p:spPr>
          <a:xfrm>
            <a:off x="755576" y="987574"/>
            <a:ext cx="7505700" cy="2874600"/>
          </a:xfrm>
          <a:prstGeom prst="rect">
            <a:avLst/>
          </a:prstGeom>
        </p:spPr>
        <p:txBody>
          <a:bodyPr wrap="square" lIns="91425" tIns="91425" rIns="91425" bIns="91425" anchor="t" anchorCtr="0">
            <a:noAutofit/>
          </a:bodyPr>
          <a:lstStyle/>
          <a:p>
            <a:pPr lvl="0">
              <a:lnSpc>
                <a:spcPct val="100000"/>
              </a:lnSpc>
              <a:spcBef>
                <a:spcPts val="0"/>
              </a:spcBef>
              <a:buNone/>
            </a:pPr>
            <a:r>
              <a:rPr lang="en" b="1" dirty="0"/>
              <a:t>Comprehensive system complexities</a:t>
            </a:r>
          </a:p>
          <a:p>
            <a:pPr marL="457200" lvl="0" indent="-228600" rtl="0">
              <a:lnSpc>
                <a:spcPct val="100000"/>
              </a:lnSpc>
              <a:spcBef>
                <a:spcPts val="0"/>
              </a:spcBef>
            </a:pPr>
            <a:r>
              <a:rPr lang="en" dirty="0"/>
              <a:t>Data</a:t>
            </a:r>
          </a:p>
          <a:p>
            <a:pPr marL="914400" lvl="1" indent="-228600" rtl="0">
              <a:lnSpc>
                <a:spcPct val="100000"/>
              </a:lnSpc>
              <a:spcBef>
                <a:spcPts val="0"/>
              </a:spcBef>
            </a:pPr>
            <a:r>
              <a:rPr lang="en" dirty="0"/>
              <a:t>Large scale,high dimensionality, real time interaction and processing,noise mixed with data, unclear structures</a:t>
            </a:r>
          </a:p>
          <a:p>
            <a:pPr marL="914400" lvl="1" indent="-228600" rtl="0">
              <a:lnSpc>
                <a:spcPct val="100000"/>
              </a:lnSpc>
              <a:spcBef>
                <a:spcPts val="0"/>
              </a:spcBef>
            </a:pPr>
            <a:r>
              <a:rPr lang="en" dirty="0"/>
              <a:t>Wrongly targeted participants, low response rate,  questions unanswered</a:t>
            </a:r>
          </a:p>
          <a:p>
            <a:pPr marL="914400" lvl="1" indent="-228600" rtl="0">
              <a:lnSpc>
                <a:spcPct val="100000"/>
              </a:lnSpc>
              <a:spcBef>
                <a:spcPts val="0"/>
              </a:spcBef>
            </a:pPr>
            <a:r>
              <a:rPr lang="en" dirty="0"/>
              <a:t>Data-driven discovery </a:t>
            </a:r>
          </a:p>
          <a:p>
            <a:pPr marL="457200" lvl="0" indent="-228600" rtl="0">
              <a:lnSpc>
                <a:spcPct val="100000"/>
              </a:lnSpc>
              <a:spcBef>
                <a:spcPts val="0"/>
              </a:spcBef>
            </a:pPr>
            <a:r>
              <a:rPr lang="en" dirty="0"/>
              <a:t>Behavior</a:t>
            </a:r>
          </a:p>
          <a:p>
            <a:pPr marL="914400" lvl="1" indent="-228600" rtl="0">
              <a:lnSpc>
                <a:spcPct val="100000"/>
              </a:lnSpc>
              <a:spcBef>
                <a:spcPts val="0"/>
              </a:spcBef>
            </a:pPr>
            <a:r>
              <a:rPr lang="en" dirty="0"/>
              <a:t>Business activities </a:t>
            </a:r>
          </a:p>
          <a:p>
            <a:pPr marL="914400" lvl="1" indent="-228600" rtl="0">
              <a:lnSpc>
                <a:spcPct val="100000"/>
              </a:lnSpc>
              <a:spcBef>
                <a:spcPts val="0"/>
              </a:spcBef>
            </a:pPr>
            <a:r>
              <a:rPr lang="en" dirty="0"/>
              <a:t>Semantics and processes</a:t>
            </a:r>
          </a:p>
          <a:p>
            <a:pPr marL="914400" lvl="1" indent="-228600" rtl="0">
              <a:lnSpc>
                <a:spcPct val="100000"/>
              </a:lnSpc>
              <a:spcBef>
                <a:spcPts val="0"/>
              </a:spcBef>
            </a:pPr>
            <a:r>
              <a:rPr lang="en" dirty="0"/>
              <a:t>Behavioral subjects and objects</a:t>
            </a:r>
          </a:p>
          <a:p>
            <a:pPr marL="914400" lvl="1" indent="-228600" rtl="0">
              <a:lnSpc>
                <a:spcPct val="100000"/>
              </a:lnSpc>
              <a:spcBef>
                <a:spcPts val="0"/>
              </a:spcBef>
            </a:pPr>
            <a:r>
              <a:rPr lang="en" dirty="0"/>
              <a:t>Connection to physical world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827584" y="339502"/>
            <a:ext cx="7505700" cy="954600"/>
          </a:xfrm>
          <a:prstGeom prst="rect">
            <a:avLst/>
          </a:prstGeom>
        </p:spPr>
        <p:txBody>
          <a:bodyPr wrap="square" lIns="91425" tIns="91425" rIns="91425" bIns="91425" anchor="t" anchorCtr="0">
            <a:noAutofit/>
          </a:bodyPr>
          <a:lstStyle/>
          <a:p>
            <a:pPr lvl="0" rtl="0">
              <a:spcBef>
                <a:spcPts val="0"/>
              </a:spcBef>
              <a:buNone/>
            </a:pPr>
            <a:r>
              <a:rPr lang="en" dirty="0"/>
              <a:t>X-Complexities in Data Science</a:t>
            </a:r>
          </a:p>
        </p:txBody>
      </p:sp>
      <p:sp>
        <p:nvSpPr>
          <p:cNvPr id="163" name="Shape 163"/>
          <p:cNvSpPr txBox="1">
            <a:spLocks noGrp="1"/>
          </p:cNvSpPr>
          <p:nvPr>
            <p:ph type="body" idx="1"/>
          </p:nvPr>
        </p:nvSpPr>
        <p:spPr>
          <a:xfrm>
            <a:off x="755576" y="843558"/>
            <a:ext cx="7505700" cy="2874600"/>
          </a:xfrm>
          <a:prstGeom prst="rect">
            <a:avLst/>
          </a:prstGeom>
        </p:spPr>
        <p:txBody>
          <a:bodyPr wrap="square" lIns="91425" tIns="91425" rIns="91425" bIns="91425" anchor="t" anchorCtr="0">
            <a:noAutofit/>
          </a:bodyPr>
          <a:lstStyle/>
          <a:p>
            <a:pPr lvl="0" rtl="0">
              <a:lnSpc>
                <a:spcPct val="100000"/>
              </a:lnSpc>
              <a:spcBef>
                <a:spcPts val="0"/>
              </a:spcBef>
              <a:buNone/>
            </a:pPr>
            <a:r>
              <a:rPr lang="en" b="1" dirty="0"/>
              <a:t>Comprehensive system complexities</a:t>
            </a:r>
          </a:p>
          <a:p>
            <a:pPr marL="457200" lvl="0" indent="-228600" rtl="0">
              <a:lnSpc>
                <a:spcPct val="100000"/>
              </a:lnSpc>
              <a:spcBef>
                <a:spcPts val="0"/>
              </a:spcBef>
            </a:pPr>
            <a:r>
              <a:rPr lang="en" dirty="0"/>
              <a:t>Domain</a:t>
            </a:r>
          </a:p>
          <a:p>
            <a:pPr marL="914400" lvl="1" indent="-228600" rtl="0">
              <a:lnSpc>
                <a:spcPct val="100000"/>
              </a:lnSpc>
              <a:spcBef>
                <a:spcPts val="0"/>
              </a:spcBef>
            </a:pPr>
            <a:r>
              <a:rPr lang="en" dirty="0"/>
              <a:t>Discovering important data characteristics value, and actionable insight.</a:t>
            </a:r>
          </a:p>
          <a:p>
            <a:pPr marL="914400" lvl="1" indent="-228600" rtl="0">
              <a:lnSpc>
                <a:spcPct val="100000"/>
              </a:lnSpc>
              <a:spcBef>
                <a:spcPts val="0"/>
              </a:spcBef>
            </a:pPr>
            <a:r>
              <a:rPr lang="en" dirty="0">
                <a:solidFill>
                  <a:srgbClr val="233A44"/>
                </a:solidFill>
              </a:rPr>
              <a:t>Domain knowledge, domain factors, domain processes, human-machine synthesis, and roles and leadership in the domain</a:t>
            </a:r>
          </a:p>
          <a:p>
            <a:pPr marL="457200" lvl="0" indent="-228600" rtl="0">
              <a:lnSpc>
                <a:spcPct val="100000"/>
              </a:lnSpc>
              <a:spcBef>
                <a:spcPts val="0"/>
              </a:spcBef>
            </a:pPr>
            <a:r>
              <a:rPr lang="en" dirty="0" smtClean="0"/>
              <a:t>Social</a:t>
            </a:r>
            <a:endParaRPr lang="en" dirty="0"/>
          </a:p>
          <a:p>
            <a:pPr marL="914400" lvl="1" indent="-228600" rtl="0">
              <a:lnSpc>
                <a:spcPct val="100000"/>
              </a:lnSpc>
              <a:spcBef>
                <a:spcPts val="0"/>
              </a:spcBef>
            </a:pPr>
            <a:r>
              <a:rPr lang="en" dirty="0"/>
              <a:t>In business activity and its related data </a:t>
            </a:r>
          </a:p>
          <a:p>
            <a:pPr marL="914400" lvl="1" indent="-228600" rtl="0">
              <a:lnSpc>
                <a:spcPct val="100000"/>
              </a:lnSpc>
              <a:spcBef>
                <a:spcPts val="0"/>
              </a:spcBef>
            </a:pPr>
            <a:r>
              <a:rPr lang="en" dirty="0"/>
              <a:t>social networking, </a:t>
            </a:r>
            <a:r>
              <a:rPr lang="en" dirty="0" smtClean="0"/>
              <a:t> </a:t>
            </a:r>
            <a:r>
              <a:rPr lang="en" dirty="0"/>
              <a:t>social media, group interaction and collaboration, economic and cultural factors, social norms, emotion, sentiment and opinion influence processes, and social issues</a:t>
            </a:r>
          </a:p>
          <a:p>
            <a:pPr marL="457200" lvl="0" indent="-228600" rtl="0">
              <a:lnSpc>
                <a:spcPct val="100000"/>
              </a:lnSpc>
              <a:spcBef>
                <a:spcPts val="0"/>
              </a:spcBef>
            </a:pPr>
            <a:r>
              <a:rPr lang="en" dirty="0" smtClean="0"/>
              <a:t>Environment</a:t>
            </a:r>
            <a:endParaRPr lang="en" dirty="0"/>
          </a:p>
          <a:p>
            <a:pPr marL="914400" lvl="1" indent="-228600" rtl="0">
              <a:lnSpc>
                <a:spcPct val="100000"/>
              </a:lnSpc>
              <a:spcBef>
                <a:spcPts val="0"/>
              </a:spcBef>
            </a:pPr>
            <a:r>
              <a:rPr lang="en" dirty="0"/>
              <a:t>Complex contextual interactions between the business environment and data </a:t>
            </a:r>
            <a:r>
              <a:rPr lang="en" dirty="0" smtClean="0"/>
              <a:t>systems</a:t>
            </a:r>
            <a:endParaRPr lang="e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755576" y="915566"/>
            <a:ext cx="7505700" cy="2874600"/>
          </a:xfrm>
          <a:prstGeom prst="rect">
            <a:avLst/>
          </a:prstGeom>
        </p:spPr>
        <p:txBody>
          <a:bodyPr wrap="square" lIns="91425" tIns="91425" rIns="91425" bIns="91425" anchor="t" anchorCtr="0">
            <a:noAutofit/>
          </a:bodyPr>
          <a:lstStyle/>
          <a:p>
            <a:pPr lvl="0" rtl="0">
              <a:spcBef>
                <a:spcPts val="0"/>
              </a:spcBef>
              <a:buNone/>
            </a:pPr>
            <a:r>
              <a:rPr lang="en" b="1" dirty="0"/>
              <a:t>Comprehensive system complexities</a:t>
            </a:r>
          </a:p>
          <a:p>
            <a:pPr marL="457200" lvl="0" indent="-228600" rtl="0">
              <a:spcBef>
                <a:spcPts val="0"/>
              </a:spcBef>
            </a:pPr>
            <a:r>
              <a:rPr lang="en" dirty="0"/>
              <a:t>Learning</a:t>
            </a:r>
          </a:p>
          <a:p>
            <a:pPr marL="914400" lvl="1" indent="-228600" rtl="0">
              <a:spcBef>
                <a:spcPts val="0"/>
              </a:spcBef>
            </a:pPr>
            <a:r>
              <a:rPr lang="en" dirty="0"/>
              <a:t>Handle data, domain, behavioral, social, and environmental complexity.</a:t>
            </a:r>
          </a:p>
          <a:p>
            <a:pPr marL="914400" lvl="1" indent="-228600" rtl="0">
              <a:spcBef>
                <a:spcPts val="0"/>
              </a:spcBef>
            </a:pPr>
            <a:r>
              <a:rPr lang="en" dirty="0"/>
              <a:t>Heterogeneous sources and inputs, parallel and distributed inputs, and their infinite dynamics in real time</a:t>
            </a:r>
          </a:p>
          <a:p>
            <a:pPr marL="914400" lvl="1" indent="-228600" rtl="0">
              <a:spcBef>
                <a:spcPts val="0"/>
              </a:spcBef>
            </a:pPr>
            <a:r>
              <a:rPr lang="en" dirty="0" smtClean="0"/>
              <a:t>Learn </a:t>
            </a:r>
            <a:r>
              <a:rPr lang="en" dirty="0"/>
              <a:t>non-IID data-mixing coupling relationships with heterogeneity</a:t>
            </a:r>
          </a:p>
          <a:p>
            <a:pPr marL="457200" lvl="0" indent="-228600" rtl="0">
              <a:spcBef>
                <a:spcPts val="0"/>
              </a:spcBef>
            </a:pPr>
            <a:r>
              <a:rPr lang="en" dirty="0"/>
              <a:t>Deliverable-product</a:t>
            </a:r>
          </a:p>
          <a:p>
            <a:pPr marL="914400" lvl="1" indent="-228600" rtl="0">
              <a:spcBef>
                <a:spcPts val="0"/>
              </a:spcBef>
            </a:pPr>
            <a:r>
              <a:rPr lang="en" dirty="0"/>
              <a:t>Must satisfy and have Actionable insight for business</a:t>
            </a:r>
          </a:p>
          <a:p>
            <a:pPr marL="914400" lvl="1" indent="-298450" rtl="0">
              <a:spcBef>
                <a:spcPts val="0"/>
              </a:spcBef>
              <a:buSzPct val="100000"/>
            </a:pPr>
            <a:r>
              <a:rPr lang="en" dirty="0"/>
              <a:t>M</a:t>
            </a:r>
            <a:r>
              <a:rPr lang="en" sz="1100" dirty="0"/>
              <a:t>ust be  easy to understand and interpretable by non professionals, revealing insights to business users	</a:t>
            </a:r>
          </a:p>
          <a:p>
            <a:pPr marL="914400" lvl="1" indent="-298450" rtl="0">
              <a:spcBef>
                <a:spcPts val="0"/>
              </a:spcBef>
              <a:buSzPct val="100000"/>
            </a:pPr>
            <a:r>
              <a:rPr lang="en" dirty="0"/>
              <a:t>D</a:t>
            </a:r>
            <a:r>
              <a:rPr lang="en" sz="1100" dirty="0"/>
              <a:t>esigning the appropriate evaluation, presentation, visualization, refinement, and prescription of learning outcomes and deliverables to satisfy diverse business needs, stakeholders</a:t>
            </a:r>
          </a:p>
        </p:txBody>
      </p:sp>
      <p:sp>
        <p:nvSpPr>
          <p:cNvPr id="169" name="Shape 169"/>
          <p:cNvSpPr txBox="1">
            <a:spLocks noGrp="1"/>
          </p:cNvSpPr>
          <p:nvPr>
            <p:ph type="title"/>
          </p:nvPr>
        </p:nvSpPr>
        <p:spPr>
          <a:xfrm>
            <a:off x="827584" y="267494"/>
            <a:ext cx="7505700" cy="954600"/>
          </a:xfrm>
          <a:prstGeom prst="rect">
            <a:avLst/>
          </a:prstGeom>
        </p:spPr>
        <p:txBody>
          <a:bodyPr wrap="square" lIns="91425" tIns="91425" rIns="91425" bIns="91425" anchor="t" anchorCtr="0">
            <a:noAutofit/>
          </a:bodyPr>
          <a:lstStyle/>
          <a:p>
            <a:pPr lvl="0" rtl="0">
              <a:spcBef>
                <a:spcPts val="0"/>
              </a:spcBef>
              <a:buNone/>
            </a:pPr>
            <a:r>
              <a:rPr lang="en" dirty="0"/>
              <a:t>X-Complexities in Data Science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755576" y="339502"/>
            <a:ext cx="7505700" cy="954600"/>
          </a:xfrm>
          <a:prstGeom prst="rect">
            <a:avLst/>
          </a:prstGeom>
        </p:spPr>
        <p:txBody>
          <a:bodyPr wrap="square" lIns="91425" tIns="91425" rIns="91425" bIns="91425" anchor="t" anchorCtr="0">
            <a:noAutofit/>
          </a:bodyPr>
          <a:lstStyle/>
          <a:p>
            <a:pPr lvl="0">
              <a:spcBef>
                <a:spcPts val="0"/>
              </a:spcBef>
              <a:buNone/>
            </a:pPr>
            <a:r>
              <a:rPr lang="en" dirty="0"/>
              <a:t>X-Intelligence in Data Science</a:t>
            </a:r>
          </a:p>
        </p:txBody>
      </p:sp>
      <p:sp>
        <p:nvSpPr>
          <p:cNvPr id="175" name="Shape 175"/>
          <p:cNvSpPr txBox="1">
            <a:spLocks noGrp="1"/>
          </p:cNvSpPr>
          <p:nvPr>
            <p:ph type="body" idx="1"/>
          </p:nvPr>
        </p:nvSpPr>
        <p:spPr>
          <a:xfrm>
            <a:off x="827584" y="915566"/>
            <a:ext cx="7505700" cy="2658900"/>
          </a:xfrm>
          <a:prstGeom prst="rect">
            <a:avLst/>
          </a:prstGeom>
        </p:spPr>
        <p:txBody>
          <a:bodyPr wrap="square" lIns="91425" tIns="91425" rIns="91425" bIns="91425" anchor="t" anchorCtr="0">
            <a:noAutofit/>
          </a:bodyPr>
          <a:lstStyle/>
          <a:p>
            <a:pPr lvl="0" rtl="0">
              <a:spcBef>
                <a:spcPts val="0"/>
              </a:spcBef>
              <a:buNone/>
            </a:pPr>
            <a:r>
              <a:rPr lang="en" dirty="0"/>
              <a:t>Transform data into knowledge, intelligence, and wisdom</a:t>
            </a:r>
          </a:p>
          <a:p>
            <a:pPr lvl="0">
              <a:spcBef>
                <a:spcPts val="0"/>
              </a:spcBef>
              <a:buNone/>
            </a:pPr>
            <a:r>
              <a:rPr lang="en" dirty="0"/>
              <a:t>Transformation, comprehensive intelligence</a:t>
            </a:r>
          </a:p>
          <a:p>
            <a:pPr marL="457200" lvl="0" indent="-228600">
              <a:spcBef>
                <a:spcPts val="0"/>
              </a:spcBef>
            </a:pPr>
            <a:r>
              <a:rPr lang="en" dirty="0"/>
              <a:t>Data</a:t>
            </a:r>
          </a:p>
          <a:p>
            <a:pPr marL="914400" lvl="1" indent="-228600" rtl="0">
              <a:spcBef>
                <a:spcPts val="0"/>
              </a:spcBef>
            </a:pPr>
            <a:r>
              <a:rPr lang="en" dirty="0"/>
              <a:t>Valuable information about  business problems </a:t>
            </a:r>
          </a:p>
          <a:p>
            <a:pPr marL="914400" lvl="1" indent="-228600" rtl="0">
              <a:spcBef>
                <a:spcPts val="0"/>
              </a:spcBef>
            </a:pPr>
            <a:r>
              <a:rPr lang="en" dirty="0"/>
              <a:t>Understand data characteristics and complexities.</a:t>
            </a:r>
          </a:p>
          <a:p>
            <a:pPr marL="914400" lvl="1" indent="-228600" rtl="0">
              <a:spcBef>
                <a:spcPts val="0"/>
              </a:spcBef>
            </a:pPr>
            <a:r>
              <a:rPr lang="en" dirty="0"/>
              <a:t>Deeply understand and represent data characteristics and complexities</a:t>
            </a:r>
          </a:p>
          <a:p>
            <a:pPr marL="457200" marR="0" lvl="0" indent="-311150" algn="l" rtl="0">
              <a:lnSpc>
                <a:spcPct val="115000"/>
              </a:lnSpc>
              <a:spcBef>
                <a:spcPts val="0"/>
              </a:spcBef>
              <a:spcAft>
                <a:spcPts val="1600"/>
              </a:spcAft>
              <a:buClr>
                <a:schemeClr val="dk2"/>
              </a:buClr>
              <a:buSzPct val="100000"/>
              <a:buFont typeface="Calibri"/>
            </a:pPr>
            <a:r>
              <a:rPr lang="en" dirty="0"/>
              <a:t>Behavior</a:t>
            </a:r>
          </a:p>
          <a:p>
            <a:pPr marL="914400" marR="0" lvl="1" indent="-228600" algn="l" rtl="0">
              <a:lnSpc>
                <a:spcPct val="115000"/>
              </a:lnSpc>
              <a:spcBef>
                <a:spcPts val="0"/>
              </a:spcBef>
              <a:spcAft>
                <a:spcPts val="1600"/>
              </a:spcAft>
            </a:pPr>
            <a:r>
              <a:rPr lang="en" dirty="0"/>
              <a:t>Activities, processes, dynamics,impact,behavior and business quantifiers of owners,users in the physical world</a:t>
            </a:r>
          </a:p>
          <a:p>
            <a:pPr marL="914400" marR="0" lvl="1" indent="-228600" algn="l" rtl="0">
              <a:lnSpc>
                <a:spcPct val="115000"/>
              </a:lnSpc>
              <a:spcBef>
                <a:spcPts val="0"/>
              </a:spcBef>
              <a:spcAft>
                <a:spcPts val="1600"/>
              </a:spcAft>
            </a:pPr>
            <a:r>
              <a:rPr lang="en" dirty="0"/>
              <a:t>Bridge the gap between the data world and the physical world </a:t>
            </a:r>
          </a:p>
          <a:p>
            <a:pPr marL="914400" marR="0" lvl="1" indent="-228600" algn="l" rtl="0">
              <a:lnSpc>
                <a:spcPct val="115000"/>
              </a:lnSpc>
              <a:spcBef>
                <a:spcPts val="0"/>
              </a:spcBef>
              <a:spcAft>
                <a:spcPts val="1600"/>
              </a:spcAft>
            </a:pPr>
            <a:r>
              <a:rPr lang="en" dirty="0"/>
              <a:t>Understanding robot's behavior </a:t>
            </a:r>
          </a:p>
          <a:p>
            <a:pPr lvl="0">
              <a:spcBef>
                <a:spcPts val="0"/>
              </a:spcBef>
              <a:buNone/>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2332</Words>
  <Application>Microsoft Office PowerPoint</Application>
  <PresentationFormat>On-screen Show (16:9)</PresentationFormat>
  <Paragraphs>275</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Nunito</vt:lpstr>
      <vt:lpstr>Shift</vt:lpstr>
      <vt:lpstr>Data Science: Challenges and Directions By Longbing Lao </vt:lpstr>
      <vt:lpstr>INTRODUCTION</vt:lpstr>
      <vt:lpstr>What is Data Science</vt:lpstr>
      <vt:lpstr>PowerPoint Presentation</vt:lpstr>
      <vt:lpstr>PowerPoint Presentation</vt:lpstr>
      <vt:lpstr>X-Complexities in Data Science</vt:lpstr>
      <vt:lpstr>X-Complexities in Data Science</vt:lpstr>
      <vt:lpstr>X-Complexities in Data Science</vt:lpstr>
      <vt:lpstr>X-Intelligence in Data Science</vt:lpstr>
      <vt:lpstr>X-Intelligence in Data Science </vt:lpstr>
      <vt:lpstr>X-Intelligence in Data Science</vt:lpstr>
      <vt:lpstr>Known-to-Unknown Transformation </vt:lpstr>
      <vt:lpstr>PowerPoint Presentation</vt:lpstr>
      <vt:lpstr>Known-to-Unknown Transformation </vt:lpstr>
      <vt:lpstr>Data Science Directions</vt:lpstr>
      <vt:lpstr>Non-data-science methodologies, theories, or systems</vt:lpstr>
      <vt:lpstr>Data Science Directions</vt:lpstr>
      <vt:lpstr>Data Science Directions</vt:lpstr>
      <vt:lpstr>Data Science Directions</vt:lpstr>
      <vt:lpstr>Violating assumptions in data science. </vt:lpstr>
      <vt:lpstr> IID assumption Violation</vt:lpstr>
      <vt:lpstr>PowerPoint Presentation</vt:lpstr>
      <vt:lpstr>Non-IIDness and nonIID data learning </vt:lpstr>
      <vt:lpstr>Data characteristics and X-complexities. </vt:lpstr>
      <vt:lpstr>Data-brain and human like machine intelligence</vt:lpstr>
      <vt:lpstr>Complex Systems</vt:lpstr>
      <vt:lpstr>Developing Complex Systems</vt:lpstr>
      <vt:lpstr>PowerPoint Presentation</vt:lpstr>
      <vt:lpstr>Qualitative-to-Quantitative </vt:lpstr>
      <vt:lpstr>Conclusion</vt:lpstr>
      <vt:lpstr>Thank you  for your attention !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Challenges and Directions By Longbing Lao</dc:title>
  <dc:creator>AntreasIoannou</dc:creator>
  <cp:lastModifiedBy>AntreasIoannou</cp:lastModifiedBy>
  <cp:revision>2</cp:revision>
  <dcterms:modified xsi:type="dcterms:W3CDTF">2017-10-09T20:59:39Z</dcterms:modified>
</cp:coreProperties>
</file>