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95" r:id="rId2"/>
    <p:sldId id="256" r:id="rId3"/>
    <p:sldId id="257" r:id="rId4"/>
    <p:sldId id="258" r:id="rId5"/>
    <p:sldId id="335" r:id="rId6"/>
    <p:sldId id="336" r:id="rId7"/>
    <p:sldId id="320" r:id="rId8"/>
    <p:sldId id="321" r:id="rId9"/>
    <p:sldId id="322" r:id="rId10"/>
    <p:sldId id="323" r:id="rId11"/>
    <p:sldId id="325" r:id="rId12"/>
    <p:sldId id="324" r:id="rId13"/>
    <p:sldId id="327" r:id="rId14"/>
    <p:sldId id="326" r:id="rId15"/>
    <p:sldId id="328" r:id="rId16"/>
    <p:sldId id="329" r:id="rId17"/>
    <p:sldId id="330" r:id="rId18"/>
    <p:sldId id="331" r:id="rId19"/>
    <p:sldId id="332" r:id="rId20"/>
    <p:sldId id="333" r:id="rId21"/>
    <p:sldId id="334" r:id="rId22"/>
    <p:sldId id="337" r:id="rId23"/>
    <p:sldId id="339" r:id="rId24"/>
    <p:sldId id="338" r:id="rId25"/>
    <p:sldId id="340" r:id="rId26"/>
    <p:sldId id="341" r:id="rId27"/>
    <p:sldId id="342" r:id="rId28"/>
    <p:sldId id="343" r:id="rId29"/>
    <p:sldId id="345" r:id="rId30"/>
    <p:sldId id="344" r:id="rId31"/>
    <p:sldId id="346" r:id="rId32"/>
    <p:sldId id="348" r:id="rId33"/>
    <p:sldId id="349" r:id="rId34"/>
    <p:sldId id="350" r:id="rId35"/>
    <p:sldId id="351" r:id="rId36"/>
    <p:sldId id="353" r:id="rId37"/>
    <p:sldId id="352" r:id="rId38"/>
    <p:sldId id="354" r:id="rId39"/>
    <p:sldId id="355" r:id="rId40"/>
    <p:sldId id="356" r:id="rId41"/>
    <p:sldId id="357" r:id="rId42"/>
    <p:sldId id="358" r:id="rId43"/>
    <p:sldId id="359" r:id="rId44"/>
    <p:sldId id="360" r:id="rId45"/>
    <p:sldId id="363" r:id="rId46"/>
    <p:sldId id="362" r:id="rId47"/>
    <p:sldId id="364" r:id="rId48"/>
    <p:sldId id="365" r:id="rId49"/>
    <p:sldId id="366" r:id="rId50"/>
    <p:sldId id="367" r:id="rId51"/>
    <p:sldId id="368" r:id="rId52"/>
    <p:sldId id="369" r:id="rId53"/>
    <p:sldId id="370" r:id="rId54"/>
    <p:sldId id="371" r:id="rId55"/>
    <p:sldId id="373" r:id="rId56"/>
    <p:sldId id="374" r:id="rId57"/>
    <p:sldId id="375" r:id="rId58"/>
    <p:sldId id="376" r:id="rId59"/>
    <p:sldId id="377" r:id="rId60"/>
    <p:sldId id="378" r:id="rId61"/>
    <p:sldId id="379" r:id="rId62"/>
    <p:sldId id="381" r:id="rId63"/>
    <p:sldId id="382" r:id="rId64"/>
    <p:sldId id="383" r:id="rId65"/>
    <p:sldId id="380" r:id="rId66"/>
    <p:sldId id="386" r:id="rId67"/>
    <p:sldId id="385" r:id="rId68"/>
    <p:sldId id="390" r:id="rId69"/>
    <p:sldId id="387" r:id="rId70"/>
    <p:sldId id="388" r:id="rId71"/>
    <p:sldId id="389" r:id="rId72"/>
    <p:sldId id="391" r:id="rId73"/>
    <p:sldId id="392" r:id="rId74"/>
    <p:sldId id="393" r:id="rId75"/>
    <p:sldId id="394" r:id="rId76"/>
    <p:sldId id="31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5C0"/>
    <a:srgbClr val="FFFF11"/>
    <a:srgbClr val="F8FD3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824" autoAdjust="0"/>
  </p:normalViewPr>
  <p:slideViewPr>
    <p:cSldViewPr snapToGrid="0">
      <p:cViewPr varScale="1">
        <p:scale>
          <a:sx n="58" d="100"/>
          <a:sy n="58" d="100"/>
        </p:scale>
        <p:origin x="1770" y="66"/>
      </p:cViewPr>
      <p:guideLst/>
    </p:cSldViewPr>
  </p:slideViewPr>
  <p:notesTextViewPr>
    <p:cViewPr>
      <p:scale>
        <a:sx n="1" d="1"/>
        <a:sy n="1" d="1"/>
      </p:scale>
      <p:origin x="0" y="0"/>
    </p:cViewPr>
  </p:notesTextViewPr>
  <p:sorterViewPr>
    <p:cViewPr>
      <p:scale>
        <a:sx n="100" d="100"/>
        <a:sy n="100" d="100"/>
      </p:scale>
      <p:origin x="0" y="-85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AB671-A291-473B-9035-2D0D7B22560A}"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32883264-DAAD-4B83-8817-5FED38765E38}">
      <dgm:prSet phldrT="[Text]"/>
      <dgm:spPr>
        <a:ln>
          <a:solidFill>
            <a:schemeClr val="accent1">
              <a:lumMod val="20000"/>
              <a:lumOff val="80000"/>
            </a:schemeClr>
          </a:solidFill>
        </a:ln>
      </dgm:spPr>
      <dgm:t>
        <a:bodyPr/>
        <a:lstStyle/>
        <a:p>
          <a:r>
            <a:rPr lang="en-US" b="1" dirty="0" smtClean="0">
              <a:solidFill>
                <a:schemeClr val="bg1"/>
              </a:solidFill>
            </a:rPr>
            <a:t>Storage</a:t>
          </a:r>
          <a:endParaRPr lang="en-US" b="1" dirty="0">
            <a:solidFill>
              <a:schemeClr val="bg1"/>
            </a:solidFill>
          </a:endParaRPr>
        </a:p>
      </dgm:t>
    </dgm:pt>
    <dgm:pt modelId="{FCC5D40C-7443-4FA2-AEB7-5D6D20DB4E11}" type="parTrans" cxnId="{199D35FD-D65E-48E7-B4D2-4788DB4A3091}">
      <dgm:prSet/>
      <dgm:spPr/>
      <dgm:t>
        <a:bodyPr/>
        <a:lstStyle/>
        <a:p>
          <a:endParaRPr lang="en-US">
            <a:solidFill>
              <a:schemeClr val="bg1"/>
            </a:solidFill>
          </a:endParaRPr>
        </a:p>
      </dgm:t>
    </dgm:pt>
    <dgm:pt modelId="{97CD72B7-487E-4C7C-B085-412926239D43}" type="sibTrans" cxnId="{199D35FD-D65E-48E7-B4D2-4788DB4A3091}">
      <dgm:prSet/>
      <dgm:spPr/>
      <dgm:t>
        <a:bodyPr/>
        <a:lstStyle/>
        <a:p>
          <a:endParaRPr lang="en-US">
            <a:solidFill>
              <a:schemeClr val="bg1"/>
            </a:solidFill>
          </a:endParaRPr>
        </a:p>
      </dgm:t>
    </dgm:pt>
    <dgm:pt modelId="{6E68092A-3763-4F5F-BE07-06A3298DA0A6}">
      <dgm:prSet phldrT="[Text]"/>
      <dgm:spPr>
        <a:ln>
          <a:solidFill>
            <a:schemeClr val="accent1">
              <a:lumMod val="20000"/>
              <a:lumOff val="80000"/>
            </a:schemeClr>
          </a:solidFill>
        </a:ln>
      </dgm:spPr>
      <dgm:t>
        <a:bodyPr/>
        <a:lstStyle/>
        <a:p>
          <a:r>
            <a:rPr lang="en-US" b="1" dirty="0" smtClean="0">
              <a:solidFill>
                <a:schemeClr val="bg1"/>
              </a:solidFill>
            </a:rPr>
            <a:t>Traditional</a:t>
          </a:r>
          <a:endParaRPr lang="en-US" b="1" dirty="0">
            <a:solidFill>
              <a:schemeClr val="bg1"/>
            </a:solidFill>
          </a:endParaRPr>
        </a:p>
      </dgm:t>
    </dgm:pt>
    <dgm:pt modelId="{38ADB9FC-A8C7-4D53-8089-947A70D53B44}" type="parTrans" cxnId="{DD425BDF-891B-4729-987F-AFCE02D76A61}">
      <dgm:prSet/>
      <dgm:spPr>
        <a:ln>
          <a:solidFill>
            <a:schemeClr val="accent1">
              <a:lumMod val="20000"/>
              <a:lumOff val="80000"/>
            </a:schemeClr>
          </a:solidFill>
        </a:ln>
      </dgm:spPr>
      <dgm:t>
        <a:bodyPr/>
        <a:lstStyle/>
        <a:p>
          <a:endParaRPr lang="en-US">
            <a:solidFill>
              <a:schemeClr val="bg1"/>
            </a:solidFill>
          </a:endParaRPr>
        </a:p>
      </dgm:t>
    </dgm:pt>
    <dgm:pt modelId="{A9DA8DA4-6DDD-47A7-ACE3-0C2FDB28462D}" type="sibTrans" cxnId="{DD425BDF-891B-4729-987F-AFCE02D76A61}">
      <dgm:prSet/>
      <dgm:spPr/>
      <dgm:t>
        <a:bodyPr/>
        <a:lstStyle/>
        <a:p>
          <a:endParaRPr lang="en-US">
            <a:solidFill>
              <a:schemeClr val="bg1"/>
            </a:solidFill>
          </a:endParaRPr>
        </a:p>
      </dgm:t>
    </dgm:pt>
    <dgm:pt modelId="{CA879352-9AF8-4EC5-8AAD-139117A4DEF6}">
      <dgm:prSet phldrT="[Text]"/>
      <dgm:spPr>
        <a:ln>
          <a:solidFill>
            <a:schemeClr val="accent1">
              <a:lumMod val="20000"/>
              <a:lumOff val="80000"/>
            </a:schemeClr>
          </a:solidFill>
        </a:ln>
      </dgm:spPr>
      <dgm:t>
        <a:bodyPr/>
        <a:lstStyle/>
        <a:p>
          <a:r>
            <a:rPr lang="en-US" b="1" dirty="0" smtClean="0">
              <a:solidFill>
                <a:schemeClr val="bg1"/>
              </a:solidFill>
            </a:rPr>
            <a:t>DNA</a:t>
          </a:r>
          <a:endParaRPr lang="en-US" b="1" dirty="0">
            <a:solidFill>
              <a:schemeClr val="bg1"/>
            </a:solidFill>
          </a:endParaRPr>
        </a:p>
      </dgm:t>
    </dgm:pt>
    <dgm:pt modelId="{90F79A06-73CA-4977-9BAC-2D6D78FBD547}" type="parTrans" cxnId="{276F67F3-4FD5-4199-8673-67B567BC1ADB}">
      <dgm:prSet/>
      <dgm:spPr>
        <a:ln>
          <a:solidFill>
            <a:schemeClr val="accent1">
              <a:lumMod val="20000"/>
              <a:lumOff val="80000"/>
            </a:schemeClr>
          </a:solidFill>
        </a:ln>
      </dgm:spPr>
      <dgm:t>
        <a:bodyPr/>
        <a:lstStyle/>
        <a:p>
          <a:endParaRPr lang="en-US">
            <a:solidFill>
              <a:schemeClr val="bg1"/>
            </a:solidFill>
          </a:endParaRPr>
        </a:p>
      </dgm:t>
    </dgm:pt>
    <dgm:pt modelId="{436408F5-1001-4990-A7ED-131E29639377}" type="sibTrans" cxnId="{276F67F3-4FD5-4199-8673-67B567BC1ADB}">
      <dgm:prSet/>
      <dgm:spPr/>
      <dgm:t>
        <a:bodyPr/>
        <a:lstStyle/>
        <a:p>
          <a:endParaRPr lang="en-US">
            <a:solidFill>
              <a:schemeClr val="bg1"/>
            </a:solidFill>
          </a:endParaRPr>
        </a:p>
      </dgm:t>
    </dgm:pt>
    <dgm:pt modelId="{C9F4623A-34F5-4FAF-BF82-3CDD7298E7BF}">
      <dgm:prSet phldrT="[Text]"/>
      <dgm:spPr>
        <a:ln>
          <a:solidFill>
            <a:schemeClr val="accent1">
              <a:lumMod val="20000"/>
              <a:lumOff val="80000"/>
            </a:schemeClr>
          </a:solidFill>
        </a:ln>
      </dgm:spPr>
      <dgm:t>
        <a:bodyPr/>
        <a:lstStyle/>
        <a:p>
          <a:r>
            <a:rPr lang="en-US" b="1" dirty="0" smtClean="0">
              <a:solidFill>
                <a:schemeClr val="bg1"/>
              </a:solidFill>
            </a:rPr>
            <a:t>Optical Disks</a:t>
          </a:r>
          <a:endParaRPr lang="en-US" b="1" dirty="0">
            <a:solidFill>
              <a:schemeClr val="bg1"/>
            </a:solidFill>
          </a:endParaRPr>
        </a:p>
      </dgm:t>
    </dgm:pt>
    <dgm:pt modelId="{02C2B251-3430-4541-8D8F-6A4309B0FC5F}" type="parTrans" cxnId="{2198362D-65AB-4CA3-86EB-ED06D7B4A134}">
      <dgm:prSet/>
      <dgm:spPr>
        <a:ln>
          <a:solidFill>
            <a:schemeClr val="accent1">
              <a:lumMod val="20000"/>
              <a:lumOff val="80000"/>
            </a:schemeClr>
          </a:solidFill>
        </a:ln>
      </dgm:spPr>
      <dgm:t>
        <a:bodyPr/>
        <a:lstStyle/>
        <a:p>
          <a:endParaRPr lang="en-US">
            <a:solidFill>
              <a:schemeClr val="bg1"/>
            </a:solidFill>
          </a:endParaRPr>
        </a:p>
      </dgm:t>
    </dgm:pt>
    <dgm:pt modelId="{33F6D4B2-DB8D-4E44-B423-54203B11460D}" type="sibTrans" cxnId="{2198362D-65AB-4CA3-86EB-ED06D7B4A134}">
      <dgm:prSet/>
      <dgm:spPr/>
      <dgm:t>
        <a:bodyPr/>
        <a:lstStyle/>
        <a:p>
          <a:endParaRPr lang="en-US">
            <a:solidFill>
              <a:schemeClr val="bg1"/>
            </a:solidFill>
          </a:endParaRPr>
        </a:p>
      </dgm:t>
    </dgm:pt>
    <dgm:pt modelId="{A909D997-AE51-4E7D-B513-EDEB7A2ACE4F}">
      <dgm:prSet phldrT="[Text]"/>
      <dgm:spPr>
        <a:ln>
          <a:solidFill>
            <a:schemeClr val="accent1">
              <a:lumMod val="20000"/>
              <a:lumOff val="80000"/>
            </a:schemeClr>
          </a:solidFill>
        </a:ln>
      </dgm:spPr>
      <dgm:t>
        <a:bodyPr/>
        <a:lstStyle/>
        <a:p>
          <a:r>
            <a:rPr lang="en-US" b="1" dirty="0" smtClean="0">
              <a:solidFill>
                <a:schemeClr val="bg1"/>
              </a:solidFill>
            </a:rPr>
            <a:t>Tape</a:t>
          </a:r>
          <a:endParaRPr lang="en-US" b="1" dirty="0">
            <a:solidFill>
              <a:schemeClr val="bg1"/>
            </a:solidFill>
          </a:endParaRPr>
        </a:p>
      </dgm:t>
    </dgm:pt>
    <dgm:pt modelId="{16828D6F-66A9-42FD-A817-5FE0BA1FF699}" type="parTrans" cxnId="{5D92FF2C-49CC-4782-B923-431004B76F8D}">
      <dgm:prSet/>
      <dgm:spPr>
        <a:ln>
          <a:solidFill>
            <a:schemeClr val="accent1">
              <a:lumMod val="20000"/>
              <a:lumOff val="80000"/>
            </a:schemeClr>
          </a:solidFill>
        </a:ln>
      </dgm:spPr>
      <dgm:t>
        <a:bodyPr/>
        <a:lstStyle/>
        <a:p>
          <a:endParaRPr lang="en-US">
            <a:solidFill>
              <a:schemeClr val="bg1"/>
            </a:solidFill>
          </a:endParaRPr>
        </a:p>
      </dgm:t>
    </dgm:pt>
    <dgm:pt modelId="{ED0A65A2-BD02-457D-94FB-847C318FBD3C}" type="sibTrans" cxnId="{5D92FF2C-49CC-4782-B923-431004B76F8D}">
      <dgm:prSet/>
      <dgm:spPr/>
      <dgm:t>
        <a:bodyPr/>
        <a:lstStyle/>
        <a:p>
          <a:endParaRPr lang="en-US">
            <a:solidFill>
              <a:schemeClr val="bg1"/>
            </a:solidFill>
          </a:endParaRPr>
        </a:p>
      </dgm:t>
    </dgm:pt>
    <dgm:pt modelId="{CEA7EF66-5C67-45A9-B7FD-B76B3DF995C6}">
      <dgm:prSet phldrT="[Text]" custT="1"/>
      <dgm:spPr>
        <a:ln>
          <a:solidFill>
            <a:schemeClr val="accent1">
              <a:lumMod val="20000"/>
              <a:lumOff val="80000"/>
            </a:schemeClr>
          </a:solidFill>
        </a:ln>
      </dgm:spPr>
      <dgm:t>
        <a:bodyPr/>
        <a:lstStyle/>
        <a:p>
          <a:r>
            <a:rPr lang="en-US" sz="1400" dirty="0" smtClean="0">
              <a:solidFill>
                <a:schemeClr val="bg1"/>
              </a:solidFill>
            </a:rPr>
            <a:t>Durability</a:t>
          </a:r>
          <a:r>
            <a:rPr lang="en-US" sz="1800" dirty="0" smtClean="0">
              <a:solidFill>
                <a:schemeClr val="bg1"/>
              </a:solidFill>
            </a:rPr>
            <a:t/>
          </a:r>
          <a:br>
            <a:rPr lang="en-US" sz="1800" dirty="0" smtClean="0">
              <a:solidFill>
                <a:schemeClr val="bg1"/>
              </a:solidFill>
            </a:rPr>
          </a:br>
          <a:r>
            <a:rPr lang="en-US" sz="1800" dirty="0" smtClean="0">
              <a:solidFill>
                <a:schemeClr val="bg1"/>
              </a:solidFill>
            </a:rPr>
            <a:t>&gt;500 years</a:t>
          </a:r>
          <a:endParaRPr lang="en-US" sz="1800" dirty="0">
            <a:solidFill>
              <a:schemeClr val="bg1"/>
            </a:solidFill>
          </a:endParaRPr>
        </a:p>
      </dgm:t>
    </dgm:pt>
    <dgm:pt modelId="{4D4A505C-9AB0-4C1E-867C-CF9E32F54522}" type="parTrans" cxnId="{7C628E55-08D4-4A29-B596-ECD0F48906EB}">
      <dgm:prSet/>
      <dgm:spPr>
        <a:ln>
          <a:solidFill>
            <a:schemeClr val="accent1">
              <a:lumMod val="20000"/>
              <a:lumOff val="80000"/>
            </a:schemeClr>
          </a:solidFill>
        </a:ln>
      </dgm:spPr>
      <dgm:t>
        <a:bodyPr/>
        <a:lstStyle/>
        <a:p>
          <a:endParaRPr lang="en-US">
            <a:solidFill>
              <a:schemeClr val="bg1"/>
            </a:solidFill>
          </a:endParaRPr>
        </a:p>
      </dgm:t>
    </dgm:pt>
    <dgm:pt modelId="{F87AB9D5-73B6-4742-9CCF-5913CFB4C251}" type="sibTrans" cxnId="{7C628E55-08D4-4A29-B596-ECD0F48906EB}">
      <dgm:prSet/>
      <dgm:spPr/>
      <dgm:t>
        <a:bodyPr/>
        <a:lstStyle/>
        <a:p>
          <a:endParaRPr lang="en-US">
            <a:solidFill>
              <a:schemeClr val="bg1"/>
            </a:solidFill>
          </a:endParaRPr>
        </a:p>
      </dgm:t>
    </dgm:pt>
    <dgm:pt modelId="{D9578E2D-201A-45D8-9A31-F6F1613363AA}">
      <dgm:prSet phldrT="[Text]" custT="1"/>
      <dgm:spPr>
        <a:ln>
          <a:solidFill>
            <a:schemeClr val="accent1">
              <a:lumMod val="20000"/>
              <a:lumOff val="80000"/>
            </a:schemeClr>
          </a:solidFill>
        </a:ln>
      </dgm:spPr>
      <dgm:t>
        <a:bodyPr/>
        <a:lstStyle/>
        <a:p>
          <a:r>
            <a:rPr lang="en-US" sz="1400" dirty="0" smtClean="0">
              <a:solidFill>
                <a:schemeClr val="bg1"/>
              </a:solidFill>
            </a:rPr>
            <a:t>Density</a:t>
          </a:r>
          <a:r>
            <a:rPr lang="en-US" sz="1800" dirty="0" smtClean="0">
              <a:solidFill>
                <a:schemeClr val="bg1"/>
              </a:solidFill>
            </a:rPr>
            <a:t/>
          </a:r>
          <a:br>
            <a:rPr lang="en-US" sz="1800" dirty="0" smtClean="0">
              <a:solidFill>
                <a:schemeClr val="bg1"/>
              </a:solidFill>
            </a:rPr>
          </a:br>
          <a:r>
            <a:rPr lang="en-US" sz="1800" dirty="0" smtClean="0">
              <a:solidFill>
                <a:schemeClr val="bg1"/>
              </a:solidFill>
            </a:rPr>
            <a:t>1EB/mm</a:t>
          </a:r>
          <a:r>
            <a:rPr lang="en-US" sz="1800" baseline="30000" dirty="0" smtClean="0">
              <a:solidFill>
                <a:schemeClr val="bg1"/>
              </a:solidFill>
            </a:rPr>
            <a:t>3</a:t>
          </a:r>
          <a:endParaRPr lang="en-US" sz="1800" dirty="0">
            <a:solidFill>
              <a:schemeClr val="bg1"/>
            </a:solidFill>
          </a:endParaRPr>
        </a:p>
      </dgm:t>
    </dgm:pt>
    <dgm:pt modelId="{D2720E39-A944-4BA1-86E1-287D3599856A}" type="parTrans" cxnId="{C2C24210-96A3-417A-94AE-1B8F9CE350C8}">
      <dgm:prSet/>
      <dgm:spPr>
        <a:ln>
          <a:solidFill>
            <a:schemeClr val="accent1">
              <a:lumMod val="20000"/>
              <a:lumOff val="80000"/>
            </a:schemeClr>
          </a:solidFill>
        </a:ln>
      </dgm:spPr>
      <dgm:t>
        <a:bodyPr/>
        <a:lstStyle/>
        <a:p>
          <a:endParaRPr lang="en-US">
            <a:solidFill>
              <a:schemeClr val="bg1"/>
            </a:solidFill>
          </a:endParaRPr>
        </a:p>
      </dgm:t>
    </dgm:pt>
    <dgm:pt modelId="{06079E27-B69F-4EF9-AAB4-D4F69CBE2CA9}" type="sibTrans" cxnId="{C2C24210-96A3-417A-94AE-1B8F9CE350C8}">
      <dgm:prSet/>
      <dgm:spPr/>
      <dgm:t>
        <a:bodyPr/>
        <a:lstStyle/>
        <a:p>
          <a:endParaRPr lang="en-US">
            <a:solidFill>
              <a:schemeClr val="bg1"/>
            </a:solidFill>
          </a:endParaRPr>
        </a:p>
      </dgm:t>
    </dgm:pt>
    <dgm:pt modelId="{A92DCEE9-6ED8-4D36-81D0-9EA89EF011FC}">
      <dgm:prSet phldrT="[Text]" custT="1"/>
      <dgm:spPr>
        <a:ln>
          <a:solidFill>
            <a:schemeClr val="accent1">
              <a:lumMod val="20000"/>
              <a:lumOff val="80000"/>
            </a:schemeClr>
          </a:solidFill>
        </a:ln>
      </dgm:spPr>
      <dgm:t>
        <a:bodyPr/>
        <a:lstStyle/>
        <a:p>
          <a:r>
            <a:rPr lang="en-US" sz="1400" dirty="0" smtClean="0">
              <a:solidFill>
                <a:schemeClr val="bg1"/>
              </a:solidFill>
            </a:rPr>
            <a:t>Density</a:t>
          </a:r>
          <a:r>
            <a:rPr lang="en-US" sz="1800" dirty="0" smtClean="0">
              <a:solidFill>
                <a:schemeClr val="bg1"/>
              </a:solidFill>
            </a:rPr>
            <a:t/>
          </a:r>
          <a:br>
            <a:rPr lang="en-US" sz="1800" dirty="0" smtClean="0">
              <a:solidFill>
                <a:schemeClr val="bg1"/>
              </a:solidFill>
            </a:rPr>
          </a:br>
          <a:r>
            <a:rPr lang="en-US" sz="1800" dirty="0" smtClean="0">
              <a:solidFill>
                <a:schemeClr val="bg1"/>
              </a:solidFill>
            </a:rPr>
            <a:t>10GB/mm</a:t>
          </a:r>
          <a:r>
            <a:rPr lang="en-US" sz="1800" baseline="30000" dirty="0" smtClean="0">
              <a:solidFill>
                <a:schemeClr val="bg1"/>
              </a:solidFill>
            </a:rPr>
            <a:t>3</a:t>
          </a:r>
          <a:endParaRPr lang="en-US" sz="1800" baseline="30000" dirty="0">
            <a:solidFill>
              <a:schemeClr val="bg1"/>
            </a:solidFill>
          </a:endParaRPr>
        </a:p>
      </dgm:t>
    </dgm:pt>
    <dgm:pt modelId="{045F5BAB-A9A2-4C97-A958-8BA39AE9AB17}" type="parTrans" cxnId="{DCE7D1F8-76B8-4B10-9C73-5A34DD10F78E}">
      <dgm:prSet/>
      <dgm:spPr>
        <a:ln>
          <a:solidFill>
            <a:schemeClr val="accent1">
              <a:lumMod val="20000"/>
              <a:lumOff val="80000"/>
            </a:schemeClr>
          </a:solidFill>
        </a:ln>
      </dgm:spPr>
      <dgm:t>
        <a:bodyPr/>
        <a:lstStyle/>
        <a:p>
          <a:endParaRPr lang="en-US">
            <a:solidFill>
              <a:schemeClr val="bg1"/>
            </a:solidFill>
          </a:endParaRPr>
        </a:p>
      </dgm:t>
    </dgm:pt>
    <dgm:pt modelId="{BCFF336C-CBE8-427F-8832-6ECF33F86570}" type="sibTrans" cxnId="{DCE7D1F8-76B8-4B10-9C73-5A34DD10F78E}">
      <dgm:prSet/>
      <dgm:spPr/>
      <dgm:t>
        <a:bodyPr/>
        <a:lstStyle/>
        <a:p>
          <a:endParaRPr lang="en-US">
            <a:solidFill>
              <a:schemeClr val="bg1"/>
            </a:solidFill>
          </a:endParaRPr>
        </a:p>
      </dgm:t>
    </dgm:pt>
    <dgm:pt modelId="{ACD3F859-02A9-407A-8D90-2CBCF21DABDE}">
      <dgm:prSet phldrT="[Text]" custT="1"/>
      <dgm:spPr>
        <a:ln>
          <a:solidFill>
            <a:schemeClr val="accent1">
              <a:lumMod val="20000"/>
              <a:lumOff val="80000"/>
            </a:schemeClr>
          </a:solidFill>
        </a:ln>
      </dgm:spPr>
      <dgm:t>
        <a:bodyPr/>
        <a:lstStyle/>
        <a:p>
          <a:r>
            <a:rPr lang="en-US" sz="1400" dirty="0" smtClean="0">
              <a:solidFill>
                <a:schemeClr val="bg1"/>
              </a:solidFill>
            </a:rPr>
            <a:t>Density</a:t>
          </a:r>
          <a:r>
            <a:rPr lang="en-US" sz="1800" dirty="0" smtClean="0">
              <a:solidFill>
                <a:schemeClr val="bg1"/>
              </a:solidFill>
            </a:rPr>
            <a:t/>
          </a:r>
          <a:br>
            <a:rPr lang="en-US" sz="1800" dirty="0" smtClean="0">
              <a:solidFill>
                <a:schemeClr val="bg1"/>
              </a:solidFill>
            </a:rPr>
          </a:br>
          <a:r>
            <a:rPr lang="en-US" sz="1800" dirty="0" smtClean="0">
              <a:solidFill>
                <a:schemeClr val="bg1"/>
              </a:solidFill>
            </a:rPr>
            <a:t>100GB/mm</a:t>
          </a:r>
          <a:r>
            <a:rPr lang="en-US" sz="1800" baseline="30000" dirty="0" smtClean="0">
              <a:solidFill>
                <a:schemeClr val="bg1"/>
              </a:solidFill>
            </a:rPr>
            <a:t>3</a:t>
          </a:r>
          <a:endParaRPr lang="en-US" sz="1800" dirty="0">
            <a:solidFill>
              <a:schemeClr val="bg1"/>
            </a:solidFill>
          </a:endParaRPr>
        </a:p>
      </dgm:t>
    </dgm:pt>
    <dgm:pt modelId="{9E74C416-FE41-4D9A-8572-21EC769775EE}" type="parTrans" cxnId="{55FF79E9-8FFF-4C0B-B8E3-548C760CEF54}">
      <dgm:prSet/>
      <dgm:spPr>
        <a:ln>
          <a:solidFill>
            <a:schemeClr val="accent1">
              <a:lumMod val="20000"/>
              <a:lumOff val="80000"/>
            </a:schemeClr>
          </a:solidFill>
        </a:ln>
      </dgm:spPr>
      <dgm:t>
        <a:bodyPr/>
        <a:lstStyle/>
        <a:p>
          <a:endParaRPr lang="en-US">
            <a:solidFill>
              <a:schemeClr val="bg1"/>
            </a:solidFill>
          </a:endParaRPr>
        </a:p>
      </dgm:t>
    </dgm:pt>
    <dgm:pt modelId="{03452DDF-7C37-4F20-B6AA-AF808214E659}" type="sibTrans" cxnId="{55FF79E9-8FFF-4C0B-B8E3-548C760CEF54}">
      <dgm:prSet/>
      <dgm:spPr/>
      <dgm:t>
        <a:bodyPr/>
        <a:lstStyle/>
        <a:p>
          <a:endParaRPr lang="en-US">
            <a:solidFill>
              <a:schemeClr val="bg1"/>
            </a:solidFill>
          </a:endParaRPr>
        </a:p>
      </dgm:t>
    </dgm:pt>
    <dgm:pt modelId="{B58BB8B8-5FEC-47D4-9611-BA2A1FBB7373}">
      <dgm:prSet phldrT="[Text]" custT="1"/>
      <dgm:spPr>
        <a:ln>
          <a:solidFill>
            <a:schemeClr val="accent1">
              <a:lumMod val="20000"/>
              <a:lumOff val="80000"/>
            </a:schemeClr>
          </a:solidFill>
        </a:ln>
      </dgm:spPr>
      <dgm:t>
        <a:bodyPr/>
        <a:lstStyle/>
        <a:p>
          <a:r>
            <a:rPr lang="en-US" sz="2000" baseline="30000" dirty="0" smtClean="0">
              <a:solidFill>
                <a:schemeClr val="bg1"/>
              </a:solidFill>
            </a:rPr>
            <a:t>Durability</a:t>
          </a:r>
          <a:r>
            <a:rPr lang="en-US" sz="2400" baseline="30000" dirty="0" smtClean="0">
              <a:solidFill>
                <a:schemeClr val="bg1"/>
              </a:solidFill>
            </a:rPr>
            <a:t/>
          </a:r>
          <a:br>
            <a:rPr lang="en-US" sz="2400" baseline="30000" dirty="0" smtClean="0">
              <a:solidFill>
                <a:schemeClr val="bg1"/>
              </a:solidFill>
            </a:rPr>
          </a:br>
          <a:r>
            <a:rPr lang="en-US" sz="2400" baseline="30000" dirty="0" smtClean="0">
              <a:solidFill>
                <a:schemeClr val="bg1"/>
              </a:solidFill>
            </a:rPr>
            <a:t>10-30 years</a:t>
          </a:r>
          <a:endParaRPr lang="en-US" sz="2400" baseline="30000" dirty="0">
            <a:solidFill>
              <a:schemeClr val="bg1"/>
            </a:solidFill>
          </a:endParaRPr>
        </a:p>
      </dgm:t>
    </dgm:pt>
    <dgm:pt modelId="{18CA196C-1E7C-4658-BF56-22AC54DA059E}" type="parTrans" cxnId="{3CC24DA6-A8B9-4E73-9A1C-DEB0ED977770}">
      <dgm:prSet/>
      <dgm:spPr>
        <a:ln>
          <a:solidFill>
            <a:schemeClr val="accent1">
              <a:lumMod val="20000"/>
              <a:lumOff val="80000"/>
            </a:schemeClr>
          </a:solidFill>
        </a:ln>
      </dgm:spPr>
      <dgm:t>
        <a:bodyPr/>
        <a:lstStyle/>
        <a:p>
          <a:endParaRPr lang="en-US">
            <a:solidFill>
              <a:schemeClr val="bg1"/>
            </a:solidFill>
          </a:endParaRPr>
        </a:p>
      </dgm:t>
    </dgm:pt>
    <dgm:pt modelId="{C721E40B-0CC5-4127-A03C-84939470B48D}" type="sibTrans" cxnId="{3CC24DA6-A8B9-4E73-9A1C-DEB0ED977770}">
      <dgm:prSet/>
      <dgm:spPr/>
      <dgm:t>
        <a:bodyPr/>
        <a:lstStyle/>
        <a:p>
          <a:endParaRPr lang="en-US">
            <a:solidFill>
              <a:schemeClr val="bg1"/>
            </a:solidFill>
          </a:endParaRPr>
        </a:p>
      </dgm:t>
    </dgm:pt>
    <dgm:pt modelId="{02B54295-4103-45F3-8DD4-18A8983CF603}">
      <dgm:prSet phldrT="[Text]" custT="1"/>
      <dgm:spPr>
        <a:ln>
          <a:solidFill>
            <a:schemeClr val="accent1">
              <a:lumMod val="20000"/>
              <a:lumOff val="80000"/>
            </a:schemeClr>
          </a:solidFill>
        </a:ln>
      </dgm:spPr>
      <dgm:t>
        <a:bodyPr/>
        <a:lstStyle/>
        <a:p>
          <a:r>
            <a:rPr lang="en-US" sz="2000" baseline="30000" dirty="0" smtClean="0">
              <a:solidFill>
                <a:schemeClr val="bg1"/>
              </a:solidFill>
            </a:rPr>
            <a:t>Durability</a:t>
          </a:r>
          <a:r>
            <a:rPr lang="en-US" sz="1800" baseline="30000" dirty="0" smtClean="0">
              <a:solidFill>
                <a:schemeClr val="bg1"/>
              </a:solidFill>
            </a:rPr>
            <a:t/>
          </a:r>
          <a:br>
            <a:rPr lang="en-US" sz="1800" baseline="30000" dirty="0" smtClean="0">
              <a:solidFill>
                <a:schemeClr val="bg1"/>
              </a:solidFill>
            </a:rPr>
          </a:br>
          <a:r>
            <a:rPr lang="en-US" sz="2400" baseline="30000" dirty="0" smtClean="0">
              <a:solidFill>
                <a:schemeClr val="bg1"/>
              </a:solidFill>
            </a:rPr>
            <a:t>3-5 years</a:t>
          </a:r>
          <a:endParaRPr lang="en-US" sz="2400" dirty="0">
            <a:solidFill>
              <a:schemeClr val="bg1"/>
            </a:solidFill>
          </a:endParaRPr>
        </a:p>
      </dgm:t>
    </dgm:pt>
    <dgm:pt modelId="{18B33DE6-58F7-495C-AEB0-87D2B343A991}" type="parTrans" cxnId="{51B8B994-8CE5-4998-B279-43A413FB20C8}">
      <dgm:prSet/>
      <dgm:spPr>
        <a:ln>
          <a:solidFill>
            <a:schemeClr val="accent1">
              <a:lumMod val="20000"/>
              <a:lumOff val="80000"/>
            </a:schemeClr>
          </a:solidFill>
        </a:ln>
      </dgm:spPr>
      <dgm:t>
        <a:bodyPr/>
        <a:lstStyle/>
        <a:p>
          <a:endParaRPr lang="en-US">
            <a:solidFill>
              <a:schemeClr val="bg1"/>
            </a:solidFill>
          </a:endParaRPr>
        </a:p>
      </dgm:t>
    </dgm:pt>
    <dgm:pt modelId="{A6C3CDB6-EFF7-4786-ABC2-604FD0AF5D7A}" type="sibTrans" cxnId="{51B8B994-8CE5-4998-B279-43A413FB20C8}">
      <dgm:prSet/>
      <dgm:spPr/>
      <dgm:t>
        <a:bodyPr/>
        <a:lstStyle/>
        <a:p>
          <a:endParaRPr lang="en-US">
            <a:solidFill>
              <a:schemeClr val="bg1"/>
            </a:solidFill>
          </a:endParaRPr>
        </a:p>
      </dgm:t>
    </dgm:pt>
    <dgm:pt modelId="{79115750-316D-40C5-9F84-E10DAA2BB7A4}" type="pres">
      <dgm:prSet presAssocID="{348AB671-A291-473B-9035-2D0D7B22560A}" presName="Name0" presStyleCnt="0">
        <dgm:presLayoutVars>
          <dgm:orgChart val="1"/>
          <dgm:chPref val="1"/>
          <dgm:dir/>
          <dgm:animOne val="branch"/>
          <dgm:animLvl val="lvl"/>
          <dgm:resizeHandles/>
        </dgm:presLayoutVars>
      </dgm:prSet>
      <dgm:spPr/>
      <dgm:t>
        <a:bodyPr/>
        <a:lstStyle/>
        <a:p>
          <a:endParaRPr lang="en-US"/>
        </a:p>
      </dgm:t>
    </dgm:pt>
    <dgm:pt modelId="{4B1D191A-78D8-4653-8479-B67057CBD9C4}" type="pres">
      <dgm:prSet presAssocID="{32883264-DAAD-4B83-8817-5FED38765E38}" presName="hierRoot1" presStyleCnt="0">
        <dgm:presLayoutVars>
          <dgm:hierBranch val="init"/>
        </dgm:presLayoutVars>
      </dgm:prSet>
      <dgm:spPr/>
    </dgm:pt>
    <dgm:pt modelId="{F6C785B5-F6C2-423D-A672-554E668533E3}" type="pres">
      <dgm:prSet presAssocID="{32883264-DAAD-4B83-8817-5FED38765E38}" presName="rootComposite1" presStyleCnt="0"/>
      <dgm:spPr/>
    </dgm:pt>
    <dgm:pt modelId="{619CE22D-ABA6-4DC5-BDDA-970AA5F573BE}" type="pres">
      <dgm:prSet presAssocID="{32883264-DAAD-4B83-8817-5FED38765E38}" presName="rootText1" presStyleLbl="alignAcc1" presStyleIdx="0" presStyleCnt="0">
        <dgm:presLayoutVars>
          <dgm:chPref val="3"/>
        </dgm:presLayoutVars>
      </dgm:prSet>
      <dgm:spPr/>
      <dgm:t>
        <a:bodyPr/>
        <a:lstStyle/>
        <a:p>
          <a:endParaRPr lang="en-US"/>
        </a:p>
      </dgm:t>
    </dgm:pt>
    <dgm:pt modelId="{D5FA393C-9311-492C-9EAA-5B8E75B60CE6}" type="pres">
      <dgm:prSet presAssocID="{32883264-DAAD-4B83-8817-5FED38765E38}" presName="topArc1" presStyleLbl="parChTrans1D1" presStyleIdx="0" presStyleCnt="22"/>
      <dgm:spPr>
        <a:ln>
          <a:solidFill>
            <a:schemeClr val="accent1">
              <a:lumMod val="20000"/>
              <a:lumOff val="80000"/>
            </a:schemeClr>
          </a:solidFill>
        </a:ln>
      </dgm:spPr>
      <dgm:t>
        <a:bodyPr/>
        <a:lstStyle/>
        <a:p>
          <a:endParaRPr lang="en-US"/>
        </a:p>
      </dgm:t>
    </dgm:pt>
    <dgm:pt modelId="{8B3ED8C7-7C19-4BFD-B38C-25BE12ACCA30}" type="pres">
      <dgm:prSet presAssocID="{32883264-DAAD-4B83-8817-5FED38765E38}" presName="bottomArc1" presStyleLbl="parChTrans1D1" presStyleIdx="1" presStyleCnt="22"/>
      <dgm:spPr>
        <a:ln>
          <a:solidFill>
            <a:schemeClr val="accent1">
              <a:lumMod val="20000"/>
              <a:lumOff val="80000"/>
            </a:schemeClr>
          </a:solidFill>
        </a:ln>
      </dgm:spPr>
      <dgm:t>
        <a:bodyPr/>
        <a:lstStyle/>
        <a:p>
          <a:endParaRPr lang="en-US"/>
        </a:p>
      </dgm:t>
    </dgm:pt>
    <dgm:pt modelId="{1B6FABE6-1C82-4ABA-B7F6-82FB2F477B1B}" type="pres">
      <dgm:prSet presAssocID="{32883264-DAAD-4B83-8817-5FED38765E38}" presName="topConnNode1" presStyleLbl="node1" presStyleIdx="0" presStyleCnt="0"/>
      <dgm:spPr/>
      <dgm:t>
        <a:bodyPr/>
        <a:lstStyle/>
        <a:p>
          <a:endParaRPr lang="en-US"/>
        </a:p>
      </dgm:t>
    </dgm:pt>
    <dgm:pt modelId="{AD5E10F2-39B0-4772-9DE2-889D88982C6A}" type="pres">
      <dgm:prSet presAssocID="{32883264-DAAD-4B83-8817-5FED38765E38}" presName="hierChild2" presStyleCnt="0"/>
      <dgm:spPr/>
    </dgm:pt>
    <dgm:pt modelId="{E08F8386-8DB0-4A6B-9D26-0BC9A980D83A}" type="pres">
      <dgm:prSet presAssocID="{38ADB9FC-A8C7-4D53-8089-947A70D53B44}" presName="Name28" presStyleLbl="parChTrans1D2" presStyleIdx="0" presStyleCnt="2"/>
      <dgm:spPr/>
      <dgm:t>
        <a:bodyPr/>
        <a:lstStyle/>
        <a:p>
          <a:endParaRPr lang="en-US"/>
        </a:p>
      </dgm:t>
    </dgm:pt>
    <dgm:pt modelId="{69D7A185-EC6C-42C0-9B9D-C4D0CB198840}" type="pres">
      <dgm:prSet presAssocID="{6E68092A-3763-4F5F-BE07-06A3298DA0A6}" presName="hierRoot2" presStyleCnt="0">
        <dgm:presLayoutVars>
          <dgm:hierBranch val="init"/>
        </dgm:presLayoutVars>
      </dgm:prSet>
      <dgm:spPr/>
    </dgm:pt>
    <dgm:pt modelId="{BF7AEDA0-3B68-4044-A253-DD23BFC38FCC}" type="pres">
      <dgm:prSet presAssocID="{6E68092A-3763-4F5F-BE07-06A3298DA0A6}" presName="rootComposite2" presStyleCnt="0"/>
      <dgm:spPr/>
    </dgm:pt>
    <dgm:pt modelId="{7B8838E7-E84B-4A13-96F3-7E25C1483DC3}" type="pres">
      <dgm:prSet presAssocID="{6E68092A-3763-4F5F-BE07-06A3298DA0A6}" presName="rootText2" presStyleLbl="alignAcc1" presStyleIdx="0" presStyleCnt="0">
        <dgm:presLayoutVars>
          <dgm:chPref val="3"/>
        </dgm:presLayoutVars>
      </dgm:prSet>
      <dgm:spPr/>
      <dgm:t>
        <a:bodyPr/>
        <a:lstStyle/>
        <a:p>
          <a:endParaRPr lang="en-US"/>
        </a:p>
      </dgm:t>
    </dgm:pt>
    <dgm:pt modelId="{0807BFFB-0647-4AA8-8DDC-A14AFCE6D60B}" type="pres">
      <dgm:prSet presAssocID="{6E68092A-3763-4F5F-BE07-06A3298DA0A6}" presName="topArc2" presStyleLbl="parChTrans1D1" presStyleIdx="2" presStyleCnt="22"/>
      <dgm:spPr>
        <a:ln>
          <a:solidFill>
            <a:schemeClr val="accent1">
              <a:lumMod val="20000"/>
              <a:lumOff val="80000"/>
            </a:schemeClr>
          </a:solidFill>
        </a:ln>
      </dgm:spPr>
      <dgm:t>
        <a:bodyPr/>
        <a:lstStyle/>
        <a:p>
          <a:endParaRPr lang="en-US"/>
        </a:p>
      </dgm:t>
    </dgm:pt>
    <dgm:pt modelId="{E7453E5E-D55A-464B-AF81-3BB96018D7C3}" type="pres">
      <dgm:prSet presAssocID="{6E68092A-3763-4F5F-BE07-06A3298DA0A6}" presName="bottomArc2" presStyleLbl="parChTrans1D1" presStyleIdx="3" presStyleCnt="22"/>
      <dgm:spPr>
        <a:ln>
          <a:solidFill>
            <a:schemeClr val="accent1">
              <a:lumMod val="20000"/>
              <a:lumOff val="80000"/>
            </a:schemeClr>
          </a:solidFill>
        </a:ln>
      </dgm:spPr>
      <dgm:t>
        <a:bodyPr/>
        <a:lstStyle/>
        <a:p>
          <a:endParaRPr lang="en-US"/>
        </a:p>
      </dgm:t>
    </dgm:pt>
    <dgm:pt modelId="{61917375-7138-47B7-807A-20CE37E650C2}" type="pres">
      <dgm:prSet presAssocID="{6E68092A-3763-4F5F-BE07-06A3298DA0A6}" presName="topConnNode2" presStyleLbl="node2" presStyleIdx="0" presStyleCnt="0"/>
      <dgm:spPr/>
      <dgm:t>
        <a:bodyPr/>
        <a:lstStyle/>
        <a:p>
          <a:endParaRPr lang="en-US"/>
        </a:p>
      </dgm:t>
    </dgm:pt>
    <dgm:pt modelId="{C55EFF88-6C37-42C3-BAAF-0FB9CF4FF6CB}" type="pres">
      <dgm:prSet presAssocID="{6E68092A-3763-4F5F-BE07-06A3298DA0A6}" presName="hierChild4" presStyleCnt="0"/>
      <dgm:spPr/>
    </dgm:pt>
    <dgm:pt modelId="{9A8D5A1A-18B5-49DE-B57A-E4EE89E76C0C}" type="pres">
      <dgm:prSet presAssocID="{16828D6F-66A9-42FD-A817-5FE0BA1FF699}" presName="Name28" presStyleLbl="parChTrans1D3" presStyleIdx="0" presStyleCnt="4"/>
      <dgm:spPr/>
      <dgm:t>
        <a:bodyPr/>
        <a:lstStyle/>
        <a:p>
          <a:endParaRPr lang="en-US"/>
        </a:p>
      </dgm:t>
    </dgm:pt>
    <dgm:pt modelId="{428AC843-CA81-47CF-957D-2E0F382846B3}" type="pres">
      <dgm:prSet presAssocID="{A909D997-AE51-4E7D-B513-EDEB7A2ACE4F}" presName="hierRoot2" presStyleCnt="0">
        <dgm:presLayoutVars>
          <dgm:hierBranch val="init"/>
        </dgm:presLayoutVars>
      </dgm:prSet>
      <dgm:spPr/>
    </dgm:pt>
    <dgm:pt modelId="{4D64FAAD-FFD0-41DB-8866-DF75E4A209DB}" type="pres">
      <dgm:prSet presAssocID="{A909D997-AE51-4E7D-B513-EDEB7A2ACE4F}" presName="rootComposite2" presStyleCnt="0"/>
      <dgm:spPr/>
    </dgm:pt>
    <dgm:pt modelId="{74B1BE8C-78D1-4DC8-AB8E-590F414FB819}" type="pres">
      <dgm:prSet presAssocID="{A909D997-AE51-4E7D-B513-EDEB7A2ACE4F}" presName="rootText2" presStyleLbl="alignAcc1" presStyleIdx="0" presStyleCnt="0">
        <dgm:presLayoutVars>
          <dgm:chPref val="3"/>
        </dgm:presLayoutVars>
      </dgm:prSet>
      <dgm:spPr/>
      <dgm:t>
        <a:bodyPr/>
        <a:lstStyle/>
        <a:p>
          <a:endParaRPr lang="en-US"/>
        </a:p>
      </dgm:t>
    </dgm:pt>
    <dgm:pt modelId="{98C74ED4-E038-4753-AC43-D06369FC2AE2}" type="pres">
      <dgm:prSet presAssocID="{A909D997-AE51-4E7D-B513-EDEB7A2ACE4F}" presName="topArc2" presStyleLbl="parChTrans1D1" presStyleIdx="4" presStyleCnt="22"/>
      <dgm:spPr>
        <a:ln>
          <a:solidFill>
            <a:schemeClr val="accent1">
              <a:lumMod val="20000"/>
              <a:lumOff val="80000"/>
            </a:schemeClr>
          </a:solidFill>
        </a:ln>
      </dgm:spPr>
      <dgm:t>
        <a:bodyPr/>
        <a:lstStyle/>
        <a:p>
          <a:endParaRPr lang="en-US"/>
        </a:p>
      </dgm:t>
    </dgm:pt>
    <dgm:pt modelId="{CB6B5027-5CDA-433C-8DA5-BEB526185E3A}" type="pres">
      <dgm:prSet presAssocID="{A909D997-AE51-4E7D-B513-EDEB7A2ACE4F}" presName="bottomArc2" presStyleLbl="parChTrans1D1" presStyleIdx="5" presStyleCnt="22"/>
      <dgm:spPr>
        <a:ln>
          <a:solidFill>
            <a:schemeClr val="accent1">
              <a:lumMod val="20000"/>
              <a:lumOff val="80000"/>
            </a:schemeClr>
          </a:solidFill>
        </a:ln>
      </dgm:spPr>
      <dgm:t>
        <a:bodyPr/>
        <a:lstStyle/>
        <a:p>
          <a:endParaRPr lang="en-US"/>
        </a:p>
      </dgm:t>
    </dgm:pt>
    <dgm:pt modelId="{17A9A181-ACC1-4F6B-8259-F9229DBD260A}" type="pres">
      <dgm:prSet presAssocID="{A909D997-AE51-4E7D-B513-EDEB7A2ACE4F}" presName="topConnNode2" presStyleLbl="node3" presStyleIdx="0" presStyleCnt="0"/>
      <dgm:spPr/>
      <dgm:t>
        <a:bodyPr/>
        <a:lstStyle/>
        <a:p>
          <a:endParaRPr lang="en-US"/>
        </a:p>
      </dgm:t>
    </dgm:pt>
    <dgm:pt modelId="{6891D7DF-1457-4F0A-940F-6F86638C64C5}" type="pres">
      <dgm:prSet presAssocID="{A909D997-AE51-4E7D-B513-EDEB7A2ACE4F}" presName="hierChild4" presStyleCnt="0"/>
      <dgm:spPr/>
    </dgm:pt>
    <dgm:pt modelId="{A0CDF186-6409-4BF5-BA9E-9BDF964FAD02}" type="pres">
      <dgm:prSet presAssocID="{045F5BAB-A9A2-4C97-A958-8BA39AE9AB17}" presName="Name28" presStyleLbl="parChTrans1D4" presStyleIdx="0" presStyleCnt="4"/>
      <dgm:spPr/>
      <dgm:t>
        <a:bodyPr/>
        <a:lstStyle/>
        <a:p>
          <a:endParaRPr lang="en-US"/>
        </a:p>
      </dgm:t>
    </dgm:pt>
    <dgm:pt modelId="{5E1B8813-25A9-4FF2-AFBE-D9197386A166}" type="pres">
      <dgm:prSet presAssocID="{A92DCEE9-6ED8-4D36-81D0-9EA89EF011FC}" presName="hierRoot2" presStyleCnt="0">
        <dgm:presLayoutVars>
          <dgm:hierBranch val="init"/>
        </dgm:presLayoutVars>
      </dgm:prSet>
      <dgm:spPr/>
    </dgm:pt>
    <dgm:pt modelId="{31915959-EC93-4C2A-BA0C-08479036DE21}" type="pres">
      <dgm:prSet presAssocID="{A92DCEE9-6ED8-4D36-81D0-9EA89EF011FC}" presName="rootComposite2" presStyleCnt="0"/>
      <dgm:spPr/>
    </dgm:pt>
    <dgm:pt modelId="{9B355F7B-F93B-468F-8100-E07BF22F75C1}" type="pres">
      <dgm:prSet presAssocID="{A92DCEE9-6ED8-4D36-81D0-9EA89EF011FC}" presName="rootText2" presStyleLbl="alignAcc1" presStyleIdx="0" presStyleCnt="0">
        <dgm:presLayoutVars>
          <dgm:chPref val="3"/>
        </dgm:presLayoutVars>
      </dgm:prSet>
      <dgm:spPr/>
      <dgm:t>
        <a:bodyPr/>
        <a:lstStyle/>
        <a:p>
          <a:endParaRPr lang="en-US"/>
        </a:p>
      </dgm:t>
    </dgm:pt>
    <dgm:pt modelId="{8AA0CDD5-D91D-4289-80B5-4DD56F7D5978}" type="pres">
      <dgm:prSet presAssocID="{A92DCEE9-6ED8-4D36-81D0-9EA89EF011FC}" presName="topArc2" presStyleLbl="parChTrans1D1" presStyleIdx="6" presStyleCnt="22"/>
      <dgm:spPr>
        <a:ln>
          <a:solidFill>
            <a:schemeClr val="accent1">
              <a:lumMod val="20000"/>
              <a:lumOff val="80000"/>
            </a:schemeClr>
          </a:solidFill>
        </a:ln>
      </dgm:spPr>
      <dgm:t>
        <a:bodyPr/>
        <a:lstStyle/>
        <a:p>
          <a:endParaRPr lang="en-US"/>
        </a:p>
      </dgm:t>
    </dgm:pt>
    <dgm:pt modelId="{5B542F53-BF45-4600-8766-502BE42396FA}" type="pres">
      <dgm:prSet presAssocID="{A92DCEE9-6ED8-4D36-81D0-9EA89EF011FC}" presName="bottomArc2" presStyleLbl="parChTrans1D1" presStyleIdx="7" presStyleCnt="22"/>
      <dgm:spPr>
        <a:ln>
          <a:solidFill>
            <a:schemeClr val="accent1">
              <a:lumMod val="20000"/>
              <a:lumOff val="80000"/>
            </a:schemeClr>
          </a:solidFill>
        </a:ln>
      </dgm:spPr>
      <dgm:t>
        <a:bodyPr/>
        <a:lstStyle/>
        <a:p>
          <a:endParaRPr lang="en-US"/>
        </a:p>
      </dgm:t>
    </dgm:pt>
    <dgm:pt modelId="{A311E66E-C711-48EE-8AFF-700EBAED2A33}" type="pres">
      <dgm:prSet presAssocID="{A92DCEE9-6ED8-4D36-81D0-9EA89EF011FC}" presName="topConnNode2" presStyleLbl="node4" presStyleIdx="0" presStyleCnt="0"/>
      <dgm:spPr/>
      <dgm:t>
        <a:bodyPr/>
        <a:lstStyle/>
        <a:p>
          <a:endParaRPr lang="en-US"/>
        </a:p>
      </dgm:t>
    </dgm:pt>
    <dgm:pt modelId="{59BCECE2-6159-4432-A4B9-2C50A6ACABDB}" type="pres">
      <dgm:prSet presAssocID="{A92DCEE9-6ED8-4D36-81D0-9EA89EF011FC}" presName="hierChild4" presStyleCnt="0"/>
      <dgm:spPr/>
    </dgm:pt>
    <dgm:pt modelId="{01D394D4-0EA1-4968-AC0D-61442736EA89}" type="pres">
      <dgm:prSet presAssocID="{A92DCEE9-6ED8-4D36-81D0-9EA89EF011FC}" presName="hierChild5" presStyleCnt="0"/>
      <dgm:spPr/>
    </dgm:pt>
    <dgm:pt modelId="{35C88E59-656E-4DA0-98D8-6E12CE65F808}" type="pres">
      <dgm:prSet presAssocID="{18CA196C-1E7C-4658-BF56-22AC54DA059E}" presName="Name28" presStyleLbl="parChTrans1D4" presStyleIdx="1" presStyleCnt="4"/>
      <dgm:spPr/>
      <dgm:t>
        <a:bodyPr/>
        <a:lstStyle/>
        <a:p>
          <a:endParaRPr lang="en-US"/>
        </a:p>
      </dgm:t>
    </dgm:pt>
    <dgm:pt modelId="{03EE6415-EB4F-47C1-8D0A-92774088F264}" type="pres">
      <dgm:prSet presAssocID="{B58BB8B8-5FEC-47D4-9611-BA2A1FBB7373}" presName="hierRoot2" presStyleCnt="0">
        <dgm:presLayoutVars>
          <dgm:hierBranch val="init"/>
        </dgm:presLayoutVars>
      </dgm:prSet>
      <dgm:spPr/>
    </dgm:pt>
    <dgm:pt modelId="{3A190BB5-D3E7-4F47-9B57-A75CE4F40913}" type="pres">
      <dgm:prSet presAssocID="{B58BB8B8-5FEC-47D4-9611-BA2A1FBB7373}" presName="rootComposite2" presStyleCnt="0"/>
      <dgm:spPr/>
    </dgm:pt>
    <dgm:pt modelId="{3ECF6C22-6562-4368-8273-B3F5AFE4B593}" type="pres">
      <dgm:prSet presAssocID="{B58BB8B8-5FEC-47D4-9611-BA2A1FBB7373}" presName="rootText2" presStyleLbl="alignAcc1" presStyleIdx="0" presStyleCnt="0">
        <dgm:presLayoutVars>
          <dgm:chPref val="3"/>
        </dgm:presLayoutVars>
      </dgm:prSet>
      <dgm:spPr/>
      <dgm:t>
        <a:bodyPr/>
        <a:lstStyle/>
        <a:p>
          <a:endParaRPr lang="en-US"/>
        </a:p>
      </dgm:t>
    </dgm:pt>
    <dgm:pt modelId="{1A514359-0289-4D4A-9A02-2BF85EB35D73}" type="pres">
      <dgm:prSet presAssocID="{B58BB8B8-5FEC-47D4-9611-BA2A1FBB7373}" presName="topArc2" presStyleLbl="parChTrans1D1" presStyleIdx="8" presStyleCnt="22"/>
      <dgm:spPr>
        <a:ln>
          <a:solidFill>
            <a:schemeClr val="accent1">
              <a:lumMod val="20000"/>
              <a:lumOff val="80000"/>
            </a:schemeClr>
          </a:solidFill>
        </a:ln>
      </dgm:spPr>
      <dgm:t>
        <a:bodyPr/>
        <a:lstStyle/>
        <a:p>
          <a:endParaRPr lang="en-US"/>
        </a:p>
      </dgm:t>
    </dgm:pt>
    <dgm:pt modelId="{C009F8BA-62FF-4959-9E46-59DF1D37F9D6}" type="pres">
      <dgm:prSet presAssocID="{B58BB8B8-5FEC-47D4-9611-BA2A1FBB7373}" presName="bottomArc2" presStyleLbl="parChTrans1D1" presStyleIdx="9" presStyleCnt="22"/>
      <dgm:spPr>
        <a:ln>
          <a:solidFill>
            <a:schemeClr val="accent1">
              <a:lumMod val="20000"/>
              <a:lumOff val="80000"/>
            </a:schemeClr>
          </a:solidFill>
        </a:ln>
      </dgm:spPr>
      <dgm:t>
        <a:bodyPr/>
        <a:lstStyle/>
        <a:p>
          <a:endParaRPr lang="en-US"/>
        </a:p>
      </dgm:t>
    </dgm:pt>
    <dgm:pt modelId="{9F51FDD7-12BC-4693-B25E-AF5AA5D3ADD7}" type="pres">
      <dgm:prSet presAssocID="{B58BB8B8-5FEC-47D4-9611-BA2A1FBB7373}" presName="topConnNode2" presStyleLbl="node4" presStyleIdx="0" presStyleCnt="0"/>
      <dgm:spPr/>
      <dgm:t>
        <a:bodyPr/>
        <a:lstStyle/>
        <a:p>
          <a:endParaRPr lang="en-US"/>
        </a:p>
      </dgm:t>
    </dgm:pt>
    <dgm:pt modelId="{D20D98C5-CC35-424D-8876-B6066498336E}" type="pres">
      <dgm:prSet presAssocID="{B58BB8B8-5FEC-47D4-9611-BA2A1FBB7373}" presName="hierChild4" presStyleCnt="0"/>
      <dgm:spPr/>
    </dgm:pt>
    <dgm:pt modelId="{9898FFD5-2EFF-4E74-9F8F-CDFC9FAC79F9}" type="pres">
      <dgm:prSet presAssocID="{B58BB8B8-5FEC-47D4-9611-BA2A1FBB7373}" presName="hierChild5" presStyleCnt="0"/>
      <dgm:spPr/>
    </dgm:pt>
    <dgm:pt modelId="{D55C3120-AF94-40D5-837C-84FE2C9E9984}" type="pres">
      <dgm:prSet presAssocID="{A909D997-AE51-4E7D-B513-EDEB7A2ACE4F}" presName="hierChild5" presStyleCnt="0"/>
      <dgm:spPr/>
    </dgm:pt>
    <dgm:pt modelId="{E48CCC1D-1E43-4CC7-9BEC-2693CE8AE63E}" type="pres">
      <dgm:prSet presAssocID="{02C2B251-3430-4541-8D8F-6A4309B0FC5F}" presName="Name28" presStyleLbl="parChTrans1D3" presStyleIdx="1" presStyleCnt="4"/>
      <dgm:spPr/>
      <dgm:t>
        <a:bodyPr/>
        <a:lstStyle/>
        <a:p>
          <a:endParaRPr lang="en-US"/>
        </a:p>
      </dgm:t>
    </dgm:pt>
    <dgm:pt modelId="{96B7D379-6286-46D5-8F7C-AC504E45C4A3}" type="pres">
      <dgm:prSet presAssocID="{C9F4623A-34F5-4FAF-BF82-3CDD7298E7BF}" presName="hierRoot2" presStyleCnt="0">
        <dgm:presLayoutVars>
          <dgm:hierBranch val="init"/>
        </dgm:presLayoutVars>
      </dgm:prSet>
      <dgm:spPr/>
    </dgm:pt>
    <dgm:pt modelId="{AF376D4A-E92C-4DDA-8026-E325C78F8A4D}" type="pres">
      <dgm:prSet presAssocID="{C9F4623A-34F5-4FAF-BF82-3CDD7298E7BF}" presName="rootComposite2" presStyleCnt="0"/>
      <dgm:spPr/>
    </dgm:pt>
    <dgm:pt modelId="{DDCB09B8-8416-4C7A-8E44-30DF285261BD}" type="pres">
      <dgm:prSet presAssocID="{C9F4623A-34F5-4FAF-BF82-3CDD7298E7BF}" presName="rootText2" presStyleLbl="alignAcc1" presStyleIdx="0" presStyleCnt="0">
        <dgm:presLayoutVars>
          <dgm:chPref val="3"/>
        </dgm:presLayoutVars>
      </dgm:prSet>
      <dgm:spPr/>
      <dgm:t>
        <a:bodyPr/>
        <a:lstStyle/>
        <a:p>
          <a:endParaRPr lang="en-US"/>
        </a:p>
      </dgm:t>
    </dgm:pt>
    <dgm:pt modelId="{76AFD424-B346-4187-B51C-62FDB13136EF}" type="pres">
      <dgm:prSet presAssocID="{C9F4623A-34F5-4FAF-BF82-3CDD7298E7BF}" presName="topArc2" presStyleLbl="parChTrans1D1" presStyleIdx="10" presStyleCnt="22"/>
      <dgm:spPr>
        <a:ln>
          <a:solidFill>
            <a:schemeClr val="accent1">
              <a:lumMod val="20000"/>
              <a:lumOff val="80000"/>
            </a:schemeClr>
          </a:solidFill>
        </a:ln>
      </dgm:spPr>
      <dgm:t>
        <a:bodyPr/>
        <a:lstStyle/>
        <a:p>
          <a:endParaRPr lang="en-US"/>
        </a:p>
      </dgm:t>
    </dgm:pt>
    <dgm:pt modelId="{B766EEFC-0B90-4194-9A26-980750F3A10B}" type="pres">
      <dgm:prSet presAssocID="{C9F4623A-34F5-4FAF-BF82-3CDD7298E7BF}" presName="bottomArc2" presStyleLbl="parChTrans1D1" presStyleIdx="11" presStyleCnt="22"/>
      <dgm:spPr>
        <a:ln>
          <a:solidFill>
            <a:schemeClr val="accent1">
              <a:lumMod val="20000"/>
              <a:lumOff val="80000"/>
            </a:schemeClr>
          </a:solidFill>
        </a:ln>
      </dgm:spPr>
      <dgm:t>
        <a:bodyPr/>
        <a:lstStyle/>
        <a:p>
          <a:endParaRPr lang="en-US"/>
        </a:p>
      </dgm:t>
    </dgm:pt>
    <dgm:pt modelId="{B42355EB-66B4-413F-90AC-D27596827DB7}" type="pres">
      <dgm:prSet presAssocID="{C9F4623A-34F5-4FAF-BF82-3CDD7298E7BF}" presName="topConnNode2" presStyleLbl="node3" presStyleIdx="0" presStyleCnt="0"/>
      <dgm:spPr/>
      <dgm:t>
        <a:bodyPr/>
        <a:lstStyle/>
        <a:p>
          <a:endParaRPr lang="en-US"/>
        </a:p>
      </dgm:t>
    </dgm:pt>
    <dgm:pt modelId="{D5DDFBB2-3ADB-4EC2-8DAE-DCF3255AD56A}" type="pres">
      <dgm:prSet presAssocID="{C9F4623A-34F5-4FAF-BF82-3CDD7298E7BF}" presName="hierChild4" presStyleCnt="0"/>
      <dgm:spPr/>
    </dgm:pt>
    <dgm:pt modelId="{1AACC606-28E8-48CB-9B9F-6097D0E112E0}" type="pres">
      <dgm:prSet presAssocID="{9E74C416-FE41-4D9A-8572-21EC769775EE}" presName="Name28" presStyleLbl="parChTrans1D4" presStyleIdx="2" presStyleCnt="4"/>
      <dgm:spPr/>
      <dgm:t>
        <a:bodyPr/>
        <a:lstStyle/>
        <a:p>
          <a:endParaRPr lang="en-US"/>
        </a:p>
      </dgm:t>
    </dgm:pt>
    <dgm:pt modelId="{09C7718B-FC1A-4128-B8C2-9796659200F9}" type="pres">
      <dgm:prSet presAssocID="{ACD3F859-02A9-407A-8D90-2CBCF21DABDE}" presName="hierRoot2" presStyleCnt="0">
        <dgm:presLayoutVars>
          <dgm:hierBranch val="init"/>
        </dgm:presLayoutVars>
      </dgm:prSet>
      <dgm:spPr/>
    </dgm:pt>
    <dgm:pt modelId="{FD02C605-FC52-445D-8A43-F218A75021CC}" type="pres">
      <dgm:prSet presAssocID="{ACD3F859-02A9-407A-8D90-2CBCF21DABDE}" presName="rootComposite2" presStyleCnt="0"/>
      <dgm:spPr/>
    </dgm:pt>
    <dgm:pt modelId="{00979897-F66A-4536-8A16-D546DFB981DE}" type="pres">
      <dgm:prSet presAssocID="{ACD3F859-02A9-407A-8D90-2CBCF21DABDE}" presName="rootText2" presStyleLbl="alignAcc1" presStyleIdx="0" presStyleCnt="0">
        <dgm:presLayoutVars>
          <dgm:chPref val="3"/>
        </dgm:presLayoutVars>
      </dgm:prSet>
      <dgm:spPr/>
      <dgm:t>
        <a:bodyPr/>
        <a:lstStyle/>
        <a:p>
          <a:endParaRPr lang="en-US"/>
        </a:p>
      </dgm:t>
    </dgm:pt>
    <dgm:pt modelId="{4A2909D6-452C-4C08-9294-7C9CDB8D9658}" type="pres">
      <dgm:prSet presAssocID="{ACD3F859-02A9-407A-8D90-2CBCF21DABDE}" presName="topArc2" presStyleLbl="parChTrans1D1" presStyleIdx="12" presStyleCnt="22"/>
      <dgm:spPr>
        <a:ln>
          <a:solidFill>
            <a:schemeClr val="accent1">
              <a:lumMod val="20000"/>
              <a:lumOff val="80000"/>
            </a:schemeClr>
          </a:solidFill>
        </a:ln>
      </dgm:spPr>
      <dgm:t>
        <a:bodyPr/>
        <a:lstStyle/>
        <a:p>
          <a:endParaRPr lang="en-US"/>
        </a:p>
      </dgm:t>
    </dgm:pt>
    <dgm:pt modelId="{0D071CB3-2109-4B8B-B2FB-66E1EED57991}" type="pres">
      <dgm:prSet presAssocID="{ACD3F859-02A9-407A-8D90-2CBCF21DABDE}" presName="bottomArc2" presStyleLbl="parChTrans1D1" presStyleIdx="13" presStyleCnt="22"/>
      <dgm:spPr>
        <a:ln>
          <a:solidFill>
            <a:schemeClr val="accent1">
              <a:lumMod val="20000"/>
              <a:lumOff val="80000"/>
            </a:schemeClr>
          </a:solidFill>
        </a:ln>
      </dgm:spPr>
      <dgm:t>
        <a:bodyPr/>
        <a:lstStyle/>
        <a:p>
          <a:endParaRPr lang="en-US"/>
        </a:p>
      </dgm:t>
    </dgm:pt>
    <dgm:pt modelId="{A94FBC41-4A1B-4A64-A0AB-D39BCB1848E3}" type="pres">
      <dgm:prSet presAssocID="{ACD3F859-02A9-407A-8D90-2CBCF21DABDE}" presName="topConnNode2" presStyleLbl="node4" presStyleIdx="0" presStyleCnt="0"/>
      <dgm:spPr/>
      <dgm:t>
        <a:bodyPr/>
        <a:lstStyle/>
        <a:p>
          <a:endParaRPr lang="en-US"/>
        </a:p>
      </dgm:t>
    </dgm:pt>
    <dgm:pt modelId="{6FD9CD4C-ABA0-4665-B471-DA879CEA4FAA}" type="pres">
      <dgm:prSet presAssocID="{ACD3F859-02A9-407A-8D90-2CBCF21DABDE}" presName="hierChild4" presStyleCnt="0"/>
      <dgm:spPr/>
    </dgm:pt>
    <dgm:pt modelId="{3A55E8E5-8680-4297-BBAF-784E5B5BC3BF}" type="pres">
      <dgm:prSet presAssocID="{ACD3F859-02A9-407A-8D90-2CBCF21DABDE}" presName="hierChild5" presStyleCnt="0"/>
      <dgm:spPr/>
    </dgm:pt>
    <dgm:pt modelId="{05CB01F2-433B-46C2-9F2E-45E80430DA17}" type="pres">
      <dgm:prSet presAssocID="{18B33DE6-58F7-495C-AEB0-87D2B343A991}" presName="Name28" presStyleLbl="parChTrans1D4" presStyleIdx="3" presStyleCnt="4"/>
      <dgm:spPr/>
      <dgm:t>
        <a:bodyPr/>
        <a:lstStyle/>
        <a:p>
          <a:endParaRPr lang="en-US"/>
        </a:p>
      </dgm:t>
    </dgm:pt>
    <dgm:pt modelId="{D4047B74-1602-4260-A87F-2CA5FEE47AA0}" type="pres">
      <dgm:prSet presAssocID="{02B54295-4103-45F3-8DD4-18A8983CF603}" presName="hierRoot2" presStyleCnt="0">
        <dgm:presLayoutVars>
          <dgm:hierBranch val="init"/>
        </dgm:presLayoutVars>
      </dgm:prSet>
      <dgm:spPr/>
    </dgm:pt>
    <dgm:pt modelId="{5E4AF0C7-D126-4420-84DE-DF8614C892FD}" type="pres">
      <dgm:prSet presAssocID="{02B54295-4103-45F3-8DD4-18A8983CF603}" presName="rootComposite2" presStyleCnt="0"/>
      <dgm:spPr/>
    </dgm:pt>
    <dgm:pt modelId="{B3462372-EFF8-40F1-9F4C-D73B89E841C8}" type="pres">
      <dgm:prSet presAssocID="{02B54295-4103-45F3-8DD4-18A8983CF603}" presName="rootText2" presStyleLbl="alignAcc1" presStyleIdx="0" presStyleCnt="0">
        <dgm:presLayoutVars>
          <dgm:chPref val="3"/>
        </dgm:presLayoutVars>
      </dgm:prSet>
      <dgm:spPr/>
      <dgm:t>
        <a:bodyPr/>
        <a:lstStyle/>
        <a:p>
          <a:endParaRPr lang="en-US"/>
        </a:p>
      </dgm:t>
    </dgm:pt>
    <dgm:pt modelId="{217A6645-89FC-4AE3-BA8E-4FEE452E4C73}" type="pres">
      <dgm:prSet presAssocID="{02B54295-4103-45F3-8DD4-18A8983CF603}" presName="topArc2" presStyleLbl="parChTrans1D1" presStyleIdx="14" presStyleCnt="22"/>
      <dgm:spPr>
        <a:ln>
          <a:solidFill>
            <a:schemeClr val="accent1">
              <a:lumMod val="20000"/>
              <a:lumOff val="80000"/>
            </a:schemeClr>
          </a:solidFill>
        </a:ln>
      </dgm:spPr>
      <dgm:t>
        <a:bodyPr/>
        <a:lstStyle/>
        <a:p>
          <a:endParaRPr lang="en-US"/>
        </a:p>
      </dgm:t>
    </dgm:pt>
    <dgm:pt modelId="{70F98FF6-17AA-425C-8CE2-256E15824E37}" type="pres">
      <dgm:prSet presAssocID="{02B54295-4103-45F3-8DD4-18A8983CF603}" presName="bottomArc2" presStyleLbl="parChTrans1D1" presStyleIdx="15" presStyleCnt="22"/>
      <dgm:spPr>
        <a:ln>
          <a:solidFill>
            <a:schemeClr val="accent1">
              <a:lumMod val="20000"/>
              <a:lumOff val="80000"/>
            </a:schemeClr>
          </a:solidFill>
        </a:ln>
      </dgm:spPr>
      <dgm:t>
        <a:bodyPr/>
        <a:lstStyle/>
        <a:p>
          <a:endParaRPr lang="en-US"/>
        </a:p>
      </dgm:t>
    </dgm:pt>
    <dgm:pt modelId="{5BA788C9-72C4-454C-B376-3B9CD9DFF420}" type="pres">
      <dgm:prSet presAssocID="{02B54295-4103-45F3-8DD4-18A8983CF603}" presName="topConnNode2" presStyleLbl="node4" presStyleIdx="0" presStyleCnt="0"/>
      <dgm:spPr/>
      <dgm:t>
        <a:bodyPr/>
        <a:lstStyle/>
        <a:p>
          <a:endParaRPr lang="en-US"/>
        </a:p>
      </dgm:t>
    </dgm:pt>
    <dgm:pt modelId="{D9F0FEED-7F5F-4D9E-AC4E-400623C1CE47}" type="pres">
      <dgm:prSet presAssocID="{02B54295-4103-45F3-8DD4-18A8983CF603}" presName="hierChild4" presStyleCnt="0"/>
      <dgm:spPr/>
    </dgm:pt>
    <dgm:pt modelId="{BE9A9A26-8955-4A96-9BF5-FEC5B63BD623}" type="pres">
      <dgm:prSet presAssocID="{02B54295-4103-45F3-8DD4-18A8983CF603}" presName="hierChild5" presStyleCnt="0"/>
      <dgm:spPr/>
    </dgm:pt>
    <dgm:pt modelId="{D811C14E-9021-482F-977A-07E24527E494}" type="pres">
      <dgm:prSet presAssocID="{C9F4623A-34F5-4FAF-BF82-3CDD7298E7BF}" presName="hierChild5" presStyleCnt="0"/>
      <dgm:spPr/>
    </dgm:pt>
    <dgm:pt modelId="{33B61E81-41F9-4891-84E6-EB64D021BB5D}" type="pres">
      <dgm:prSet presAssocID="{6E68092A-3763-4F5F-BE07-06A3298DA0A6}" presName="hierChild5" presStyleCnt="0"/>
      <dgm:spPr/>
    </dgm:pt>
    <dgm:pt modelId="{81E94510-FB90-444F-98AB-0DF206C68924}" type="pres">
      <dgm:prSet presAssocID="{90F79A06-73CA-4977-9BAC-2D6D78FBD547}" presName="Name28" presStyleLbl="parChTrans1D2" presStyleIdx="1" presStyleCnt="2"/>
      <dgm:spPr/>
      <dgm:t>
        <a:bodyPr/>
        <a:lstStyle/>
        <a:p>
          <a:endParaRPr lang="en-US"/>
        </a:p>
      </dgm:t>
    </dgm:pt>
    <dgm:pt modelId="{659FCA0A-62B5-493C-81FD-ADC4D36C14AB}" type="pres">
      <dgm:prSet presAssocID="{CA879352-9AF8-4EC5-8AAD-139117A4DEF6}" presName="hierRoot2" presStyleCnt="0">
        <dgm:presLayoutVars>
          <dgm:hierBranch val="init"/>
        </dgm:presLayoutVars>
      </dgm:prSet>
      <dgm:spPr/>
    </dgm:pt>
    <dgm:pt modelId="{F51D581B-EC57-4841-826B-4DC6C5DA2020}" type="pres">
      <dgm:prSet presAssocID="{CA879352-9AF8-4EC5-8AAD-139117A4DEF6}" presName="rootComposite2" presStyleCnt="0"/>
      <dgm:spPr/>
    </dgm:pt>
    <dgm:pt modelId="{12BCD694-5223-416E-970D-8E39BF092B0F}" type="pres">
      <dgm:prSet presAssocID="{CA879352-9AF8-4EC5-8AAD-139117A4DEF6}" presName="rootText2" presStyleLbl="alignAcc1" presStyleIdx="0" presStyleCnt="0">
        <dgm:presLayoutVars>
          <dgm:chPref val="3"/>
        </dgm:presLayoutVars>
      </dgm:prSet>
      <dgm:spPr/>
      <dgm:t>
        <a:bodyPr/>
        <a:lstStyle/>
        <a:p>
          <a:endParaRPr lang="en-US"/>
        </a:p>
      </dgm:t>
    </dgm:pt>
    <dgm:pt modelId="{919157F8-4B3E-4C48-9F51-25D228285F5A}" type="pres">
      <dgm:prSet presAssocID="{CA879352-9AF8-4EC5-8AAD-139117A4DEF6}" presName="topArc2" presStyleLbl="parChTrans1D1" presStyleIdx="16" presStyleCnt="22"/>
      <dgm:spPr>
        <a:ln>
          <a:solidFill>
            <a:schemeClr val="accent1">
              <a:lumMod val="20000"/>
              <a:lumOff val="80000"/>
            </a:schemeClr>
          </a:solidFill>
        </a:ln>
      </dgm:spPr>
      <dgm:t>
        <a:bodyPr/>
        <a:lstStyle/>
        <a:p>
          <a:endParaRPr lang="en-US"/>
        </a:p>
      </dgm:t>
    </dgm:pt>
    <dgm:pt modelId="{0A0AC5EE-247A-4C11-818A-376221037906}" type="pres">
      <dgm:prSet presAssocID="{CA879352-9AF8-4EC5-8AAD-139117A4DEF6}" presName="bottomArc2" presStyleLbl="parChTrans1D1" presStyleIdx="17" presStyleCnt="22"/>
      <dgm:spPr>
        <a:ln>
          <a:solidFill>
            <a:schemeClr val="accent1">
              <a:lumMod val="20000"/>
              <a:lumOff val="80000"/>
            </a:schemeClr>
          </a:solidFill>
        </a:ln>
      </dgm:spPr>
      <dgm:t>
        <a:bodyPr/>
        <a:lstStyle/>
        <a:p>
          <a:endParaRPr lang="en-US"/>
        </a:p>
      </dgm:t>
    </dgm:pt>
    <dgm:pt modelId="{F16D8E35-F7D6-4CB4-A314-9B0DB1DFCE21}" type="pres">
      <dgm:prSet presAssocID="{CA879352-9AF8-4EC5-8AAD-139117A4DEF6}" presName="topConnNode2" presStyleLbl="node2" presStyleIdx="0" presStyleCnt="0"/>
      <dgm:spPr/>
      <dgm:t>
        <a:bodyPr/>
        <a:lstStyle/>
        <a:p>
          <a:endParaRPr lang="en-US"/>
        </a:p>
      </dgm:t>
    </dgm:pt>
    <dgm:pt modelId="{8BCADB8A-5EAD-4E6C-B45E-97CD9DC1B6CB}" type="pres">
      <dgm:prSet presAssocID="{CA879352-9AF8-4EC5-8AAD-139117A4DEF6}" presName="hierChild4" presStyleCnt="0"/>
      <dgm:spPr/>
    </dgm:pt>
    <dgm:pt modelId="{7E3E2349-7A8D-4FF4-89B1-285C2E9BFCBF}" type="pres">
      <dgm:prSet presAssocID="{D2720E39-A944-4BA1-86E1-287D3599856A}" presName="Name28" presStyleLbl="parChTrans1D3" presStyleIdx="2" presStyleCnt="4"/>
      <dgm:spPr/>
      <dgm:t>
        <a:bodyPr/>
        <a:lstStyle/>
        <a:p>
          <a:endParaRPr lang="en-US"/>
        </a:p>
      </dgm:t>
    </dgm:pt>
    <dgm:pt modelId="{A022B35F-F9D4-497E-AD0F-C176A64186DA}" type="pres">
      <dgm:prSet presAssocID="{D9578E2D-201A-45D8-9A31-F6F1613363AA}" presName="hierRoot2" presStyleCnt="0">
        <dgm:presLayoutVars>
          <dgm:hierBranch val="init"/>
        </dgm:presLayoutVars>
      </dgm:prSet>
      <dgm:spPr/>
    </dgm:pt>
    <dgm:pt modelId="{35BE8369-1651-451A-9816-189FF1DB6311}" type="pres">
      <dgm:prSet presAssocID="{D9578E2D-201A-45D8-9A31-F6F1613363AA}" presName="rootComposite2" presStyleCnt="0"/>
      <dgm:spPr/>
    </dgm:pt>
    <dgm:pt modelId="{9D5FE9CF-91AE-42A9-B841-FEDB914E59C3}" type="pres">
      <dgm:prSet presAssocID="{D9578E2D-201A-45D8-9A31-F6F1613363AA}" presName="rootText2" presStyleLbl="alignAcc1" presStyleIdx="0" presStyleCnt="0">
        <dgm:presLayoutVars>
          <dgm:chPref val="3"/>
        </dgm:presLayoutVars>
      </dgm:prSet>
      <dgm:spPr/>
      <dgm:t>
        <a:bodyPr/>
        <a:lstStyle/>
        <a:p>
          <a:endParaRPr lang="en-US"/>
        </a:p>
      </dgm:t>
    </dgm:pt>
    <dgm:pt modelId="{01B60ABC-857F-4636-98EE-F7643E2BD91E}" type="pres">
      <dgm:prSet presAssocID="{D9578E2D-201A-45D8-9A31-F6F1613363AA}" presName="topArc2" presStyleLbl="parChTrans1D1" presStyleIdx="18" presStyleCnt="22"/>
      <dgm:spPr>
        <a:ln>
          <a:solidFill>
            <a:schemeClr val="accent1">
              <a:lumMod val="20000"/>
              <a:lumOff val="80000"/>
            </a:schemeClr>
          </a:solidFill>
        </a:ln>
      </dgm:spPr>
      <dgm:t>
        <a:bodyPr/>
        <a:lstStyle/>
        <a:p>
          <a:endParaRPr lang="en-US"/>
        </a:p>
      </dgm:t>
    </dgm:pt>
    <dgm:pt modelId="{9C85B4DE-88AC-48BE-A55F-917CD31CF554}" type="pres">
      <dgm:prSet presAssocID="{D9578E2D-201A-45D8-9A31-F6F1613363AA}" presName="bottomArc2" presStyleLbl="parChTrans1D1" presStyleIdx="19" presStyleCnt="22"/>
      <dgm:spPr>
        <a:ln>
          <a:solidFill>
            <a:schemeClr val="accent1">
              <a:lumMod val="20000"/>
              <a:lumOff val="80000"/>
            </a:schemeClr>
          </a:solidFill>
        </a:ln>
      </dgm:spPr>
      <dgm:t>
        <a:bodyPr/>
        <a:lstStyle/>
        <a:p>
          <a:endParaRPr lang="en-US"/>
        </a:p>
      </dgm:t>
    </dgm:pt>
    <dgm:pt modelId="{91B4DAD5-8DF0-4F23-9FDE-24400C71C52F}" type="pres">
      <dgm:prSet presAssocID="{D9578E2D-201A-45D8-9A31-F6F1613363AA}" presName="topConnNode2" presStyleLbl="node3" presStyleIdx="0" presStyleCnt="0"/>
      <dgm:spPr/>
      <dgm:t>
        <a:bodyPr/>
        <a:lstStyle/>
        <a:p>
          <a:endParaRPr lang="en-US"/>
        </a:p>
      </dgm:t>
    </dgm:pt>
    <dgm:pt modelId="{EB94A30D-4CC1-4501-A56B-3FB210289E02}" type="pres">
      <dgm:prSet presAssocID="{D9578E2D-201A-45D8-9A31-F6F1613363AA}" presName="hierChild4" presStyleCnt="0"/>
      <dgm:spPr/>
    </dgm:pt>
    <dgm:pt modelId="{0156C513-6CD6-417A-8222-73E27DD29427}" type="pres">
      <dgm:prSet presAssocID="{D9578E2D-201A-45D8-9A31-F6F1613363AA}" presName="hierChild5" presStyleCnt="0"/>
      <dgm:spPr/>
    </dgm:pt>
    <dgm:pt modelId="{FA89DE35-0C69-4D04-9C98-E1937E4B2B1D}" type="pres">
      <dgm:prSet presAssocID="{4D4A505C-9AB0-4C1E-867C-CF9E32F54522}" presName="Name28" presStyleLbl="parChTrans1D3" presStyleIdx="3" presStyleCnt="4"/>
      <dgm:spPr/>
      <dgm:t>
        <a:bodyPr/>
        <a:lstStyle/>
        <a:p>
          <a:endParaRPr lang="en-US"/>
        </a:p>
      </dgm:t>
    </dgm:pt>
    <dgm:pt modelId="{836DFC63-7334-4807-9529-9A34D290C17E}" type="pres">
      <dgm:prSet presAssocID="{CEA7EF66-5C67-45A9-B7FD-B76B3DF995C6}" presName="hierRoot2" presStyleCnt="0">
        <dgm:presLayoutVars>
          <dgm:hierBranch val="init"/>
        </dgm:presLayoutVars>
      </dgm:prSet>
      <dgm:spPr/>
    </dgm:pt>
    <dgm:pt modelId="{BE4C487C-8A13-42D3-803D-4A0C46DD6042}" type="pres">
      <dgm:prSet presAssocID="{CEA7EF66-5C67-45A9-B7FD-B76B3DF995C6}" presName="rootComposite2" presStyleCnt="0"/>
      <dgm:spPr/>
    </dgm:pt>
    <dgm:pt modelId="{89C26C73-75EA-4C34-A3D3-5B29575F6FB3}" type="pres">
      <dgm:prSet presAssocID="{CEA7EF66-5C67-45A9-B7FD-B76B3DF995C6}" presName="rootText2" presStyleLbl="alignAcc1" presStyleIdx="0" presStyleCnt="0">
        <dgm:presLayoutVars>
          <dgm:chPref val="3"/>
        </dgm:presLayoutVars>
      </dgm:prSet>
      <dgm:spPr/>
      <dgm:t>
        <a:bodyPr/>
        <a:lstStyle/>
        <a:p>
          <a:endParaRPr lang="en-US"/>
        </a:p>
      </dgm:t>
    </dgm:pt>
    <dgm:pt modelId="{1D2C101A-687F-4AE5-BC07-E725DEFEE049}" type="pres">
      <dgm:prSet presAssocID="{CEA7EF66-5C67-45A9-B7FD-B76B3DF995C6}" presName="topArc2" presStyleLbl="parChTrans1D1" presStyleIdx="20" presStyleCnt="22"/>
      <dgm:spPr>
        <a:ln>
          <a:solidFill>
            <a:schemeClr val="accent1">
              <a:lumMod val="20000"/>
              <a:lumOff val="80000"/>
            </a:schemeClr>
          </a:solidFill>
        </a:ln>
      </dgm:spPr>
      <dgm:t>
        <a:bodyPr/>
        <a:lstStyle/>
        <a:p>
          <a:endParaRPr lang="en-US"/>
        </a:p>
      </dgm:t>
    </dgm:pt>
    <dgm:pt modelId="{FA7904BF-9997-493A-89FB-E648AF0EC2FD}" type="pres">
      <dgm:prSet presAssocID="{CEA7EF66-5C67-45A9-B7FD-B76B3DF995C6}" presName="bottomArc2" presStyleLbl="parChTrans1D1" presStyleIdx="21" presStyleCnt="22"/>
      <dgm:spPr>
        <a:ln>
          <a:solidFill>
            <a:schemeClr val="accent1">
              <a:lumMod val="20000"/>
              <a:lumOff val="80000"/>
            </a:schemeClr>
          </a:solidFill>
        </a:ln>
      </dgm:spPr>
      <dgm:t>
        <a:bodyPr/>
        <a:lstStyle/>
        <a:p>
          <a:endParaRPr lang="en-US"/>
        </a:p>
      </dgm:t>
    </dgm:pt>
    <dgm:pt modelId="{30392143-DDBE-40FF-818E-D30F4F2EE619}" type="pres">
      <dgm:prSet presAssocID="{CEA7EF66-5C67-45A9-B7FD-B76B3DF995C6}" presName="topConnNode2" presStyleLbl="node3" presStyleIdx="0" presStyleCnt="0"/>
      <dgm:spPr/>
      <dgm:t>
        <a:bodyPr/>
        <a:lstStyle/>
        <a:p>
          <a:endParaRPr lang="en-US"/>
        </a:p>
      </dgm:t>
    </dgm:pt>
    <dgm:pt modelId="{70F6E269-9E5C-4C20-851E-23A6433373B4}" type="pres">
      <dgm:prSet presAssocID="{CEA7EF66-5C67-45A9-B7FD-B76B3DF995C6}" presName="hierChild4" presStyleCnt="0"/>
      <dgm:spPr/>
    </dgm:pt>
    <dgm:pt modelId="{860402DC-4F7E-4AD0-AB9D-33BD9D38BDC9}" type="pres">
      <dgm:prSet presAssocID="{CEA7EF66-5C67-45A9-B7FD-B76B3DF995C6}" presName="hierChild5" presStyleCnt="0"/>
      <dgm:spPr/>
    </dgm:pt>
    <dgm:pt modelId="{A56FAEE5-6339-47CC-A00D-E250B64E1B40}" type="pres">
      <dgm:prSet presAssocID="{CA879352-9AF8-4EC5-8AAD-139117A4DEF6}" presName="hierChild5" presStyleCnt="0"/>
      <dgm:spPr/>
    </dgm:pt>
    <dgm:pt modelId="{11D1345F-E940-4C91-BDDC-C9D084D04A4B}" type="pres">
      <dgm:prSet presAssocID="{32883264-DAAD-4B83-8817-5FED38765E38}" presName="hierChild3" presStyleCnt="0"/>
      <dgm:spPr/>
    </dgm:pt>
  </dgm:ptLst>
  <dgm:cxnLst>
    <dgm:cxn modelId="{5A556383-21B8-4B5F-BFFF-5EA8E7460EBA}" type="presOf" srcId="{C9F4623A-34F5-4FAF-BF82-3CDD7298E7BF}" destId="{DDCB09B8-8416-4C7A-8E44-30DF285261BD}" srcOrd="0" destOrd="0" presId="urn:microsoft.com/office/officeart/2008/layout/HalfCircleOrganizationChart"/>
    <dgm:cxn modelId="{8B5E3A11-29BF-41E1-895F-AE9E2C94C481}" type="presOf" srcId="{CEA7EF66-5C67-45A9-B7FD-B76B3DF995C6}" destId="{89C26C73-75EA-4C34-A3D3-5B29575F6FB3}" srcOrd="0" destOrd="0" presId="urn:microsoft.com/office/officeart/2008/layout/HalfCircleOrganizationChart"/>
    <dgm:cxn modelId="{7C628E55-08D4-4A29-B596-ECD0F48906EB}" srcId="{CA879352-9AF8-4EC5-8AAD-139117A4DEF6}" destId="{CEA7EF66-5C67-45A9-B7FD-B76B3DF995C6}" srcOrd="1" destOrd="0" parTransId="{4D4A505C-9AB0-4C1E-867C-CF9E32F54522}" sibTransId="{F87AB9D5-73B6-4742-9CCF-5913CFB4C251}"/>
    <dgm:cxn modelId="{DB684D56-6614-48D6-95D2-D1D102C8FDBC}" type="presOf" srcId="{A92DCEE9-6ED8-4D36-81D0-9EA89EF011FC}" destId="{9B355F7B-F93B-468F-8100-E07BF22F75C1}" srcOrd="0" destOrd="0" presId="urn:microsoft.com/office/officeart/2008/layout/HalfCircleOrganizationChart"/>
    <dgm:cxn modelId="{E4E41CE1-4FB7-4C16-AE23-42BDC930249B}" type="presOf" srcId="{02C2B251-3430-4541-8D8F-6A4309B0FC5F}" destId="{E48CCC1D-1E43-4CC7-9BEC-2693CE8AE63E}" srcOrd="0" destOrd="0" presId="urn:microsoft.com/office/officeart/2008/layout/HalfCircleOrganizationChart"/>
    <dgm:cxn modelId="{4F4A436B-B508-407C-A675-C24AFE924256}" type="presOf" srcId="{38ADB9FC-A8C7-4D53-8089-947A70D53B44}" destId="{E08F8386-8DB0-4A6B-9D26-0BC9A980D83A}" srcOrd="0" destOrd="0" presId="urn:microsoft.com/office/officeart/2008/layout/HalfCircleOrganizationChart"/>
    <dgm:cxn modelId="{1DA98DF2-3776-4852-9491-1C9665D4C323}" type="presOf" srcId="{18CA196C-1E7C-4658-BF56-22AC54DA059E}" destId="{35C88E59-656E-4DA0-98D8-6E12CE65F808}" srcOrd="0" destOrd="0" presId="urn:microsoft.com/office/officeart/2008/layout/HalfCircleOrganizationChart"/>
    <dgm:cxn modelId="{E5B0750A-9D9A-4D4A-ACF0-6FC6103D166F}" type="presOf" srcId="{CEA7EF66-5C67-45A9-B7FD-B76B3DF995C6}" destId="{30392143-DDBE-40FF-818E-D30F4F2EE619}" srcOrd="1" destOrd="0" presId="urn:microsoft.com/office/officeart/2008/layout/HalfCircleOrganizationChart"/>
    <dgm:cxn modelId="{9C67ED17-E5BB-481C-8B81-8F6273A5C3F7}" type="presOf" srcId="{B58BB8B8-5FEC-47D4-9611-BA2A1FBB7373}" destId="{9F51FDD7-12BC-4693-B25E-AF5AA5D3ADD7}" srcOrd="1" destOrd="0" presId="urn:microsoft.com/office/officeart/2008/layout/HalfCircleOrganizationChart"/>
    <dgm:cxn modelId="{55FF79E9-8FFF-4C0B-B8E3-548C760CEF54}" srcId="{C9F4623A-34F5-4FAF-BF82-3CDD7298E7BF}" destId="{ACD3F859-02A9-407A-8D90-2CBCF21DABDE}" srcOrd="0" destOrd="0" parTransId="{9E74C416-FE41-4D9A-8572-21EC769775EE}" sibTransId="{03452DDF-7C37-4F20-B6AA-AF808214E659}"/>
    <dgm:cxn modelId="{D5F8D43C-167C-4916-888A-249469F046B7}" type="presOf" srcId="{A92DCEE9-6ED8-4D36-81D0-9EA89EF011FC}" destId="{A311E66E-C711-48EE-8AFF-700EBAED2A33}" srcOrd="1" destOrd="0" presId="urn:microsoft.com/office/officeart/2008/layout/HalfCircleOrganizationChart"/>
    <dgm:cxn modelId="{1508EE4F-C710-4308-8AFB-07E4C0FAFD81}" type="presOf" srcId="{C9F4623A-34F5-4FAF-BF82-3CDD7298E7BF}" destId="{B42355EB-66B4-413F-90AC-D27596827DB7}" srcOrd="1" destOrd="0" presId="urn:microsoft.com/office/officeart/2008/layout/HalfCircleOrganizationChart"/>
    <dgm:cxn modelId="{049272EE-AF55-43D5-B7EA-5853D88EE440}" type="presOf" srcId="{045F5BAB-A9A2-4C97-A958-8BA39AE9AB17}" destId="{A0CDF186-6409-4BF5-BA9E-9BDF964FAD02}" srcOrd="0" destOrd="0" presId="urn:microsoft.com/office/officeart/2008/layout/HalfCircleOrganizationChart"/>
    <dgm:cxn modelId="{1C9CFF03-1BD4-4841-A840-7C34922D891B}" type="presOf" srcId="{D9578E2D-201A-45D8-9A31-F6F1613363AA}" destId="{91B4DAD5-8DF0-4F23-9FDE-24400C71C52F}" srcOrd="1" destOrd="0" presId="urn:microsoft.com/office/officeart/2008/layout/HalfCircleOrganizationChart"/>
    <dgm:cxn modelId="{C2C24210-96A3-417A-94AE-1B8F9CE350C8}" srcId="{CA879352-9AF8-4EC5-8AAD-139117A4DEF6}" destId="{D9578E2D-201A-45D8-9A31-F6F1613363AA}" srcOrd="0" destOrd="0" parTransId="{D2720E39-A944-4BA1-86E1-287D3599856A}" sibTransId="{06079E27-B69F-4EF9-AAB4-D4F69CBE2CA9}"/>
    <dgm:cxn modelId="{199D35FD-D65E-48E7-B4D2-4788DB4A3091}" srcId="{348AB671-A291-473B-9035-2D0D7B22560A}" destId="{32883264-DAAD-4B83-8817-5FED38765E38}" srcOrd="0" destOrd="0" parTransId="{FCC5D40C-7443-4FA2-AEB7-5D6D20DB4E11}" sibTransId="{97CD72B7-487E-4C7C-B085-412926239D43}"/>
    <dgm:cxn modelId="{B6F3A8BA-DF4B-40D0-91E2-0807AD7E8780}" type="presOf" srcId="{02B54295-4103-45F3-8DD4-18A8983CF603}" destId="{5BA788C9-72C4-454C-B376-3B9CD9DFF420}" srcOrd="1" destOrd="0" presId="urn:microsoft.com/office/officeart/2008/layout/HalfCircleOrganizationChart"/>
    <dgm:cxn modelId="{9D74D11E-5465-423A-8E50-D726B71B35C8}" type="presOf" srcId="{16828D6F-66A9-42FD-A817-5FE0BA1FF699}" destId="{9A8D5A1A-18B5-49DE-B57A-E4EE89E76C0C}" srcOrd="0" destOrd="0" presId="urn:microsoft.com/office/officeart/2008/layout/HalfCircleOrganizationChart"/>
    <dgm:cxn modelId="{54E2ECEC-A61B-48BC-A6A8-984C7361C7F2}" type="presOf" srcId="{6E68092A-3763-4F5F-BE07-06A3298DA0A6}" destId="{61917375-7138-47B7-807A-20CE37E650C2}" srcOrd="1" destOrd="0" presId="urn:microsoft.com/office/officeart/2008/layout/HalfCircleOrganizationChart"/>
    <dgm:cxn modelId="{2692B455-BBBE-4627-B316-6CF3C8EA1DFE}" type="presOf" srcId="{348AB671-A291-473B-9035-2D0D7B22560A}" destId="{79115750-316D-40C5-9F84-E10DAA2BB7A4}" srcOrd="0" destOrd="0" presId="urn:microsoft.com/office/officeart/2008/layout/HalfCircleOrganizationChart"/>
    <dgm:cxn modelId="{95D68E7B-31C8-4728-AC91-01E1ECD04662}" type="presOf" srcId="{18B33DE6-58F7-495C-AEB0-87D2B343A991}" destId="{05CB01F2-433B-46C2-9F2E-45E80430DA17}" srcOrd="0" destOrd="0" presId="urn:microsoft.com/office/officeart/2008/layout/HalfCircleOrganizationChart"/>
    <dgm:cxn modelId="{ACD680EC-1322-4EC1-9952-420D9A99C0AF}" type="presOf" srcId="{D9578E2D-201A-45D8-9A31-F6F1613363AA}" destId="{9D5FE9CF-91AE-42A9-B841-FEDB914E59C3}" srcOrd="0" destOrd="0" presId="urn:microsoft.com/office/officeart/2008/layout/HalfCircleOrganizationChart"/>
    <dgm:cxn modelId="{3CC24DA6-A8B9-4E73-9A1C-DEB0ED977770}" srcId="{A909D997-AE51-4E7D-B513-EDEB7A2ACE4F}" destId="{B58BB8B8-5FEC-47D4-9611-BA2A1FBB7373}" srcOrd="1" destOrd="0" parTransId="{18CA196C-1E7C-4658-BF56-22AC54DA059E}" sibTransId="{C721E40B-0CC5-4127-A03C-84939470B48D}"/>
    <dgm:cxn modelId="{05324766-29CE-4010-B894-3CB2A8CB9E41}" type="presOf" srcId="{B58BB8B8-5FEC-47D4-9611-BA2A1FBB7373}" destId="{3ECF6C22-6562-4368-8273-B3F5AFE4B593}" srcOrd="0" destOrd="0" presId="urn:microsoft.com/office/officeart/2008/layout/HalfCircleOrganizationChart"/>
    <dgm:cxn modelId="{43CB8404-E535-40A4-B622-588F6BBBD585}" type="presOf" srcId="{CA879352-9AF8-4EC5-8AAD-139117A4DEF6}" destId="{F16D8E35-F7D6-4CB4-A314-9B0DB1DFCE21}" srcOrd="1" destOrd="0" presId="urn:microsoft.com/office/officeart/2008/layout/HalfCircleOrganizationChart"/>
    <dgm:cxn modelId="{4F3215EA-5A4F-4CDC-B304-FD4D45110EE1}" type="presOf" srcId="{32883264-DAAD-4B83-8817-5FED38765E38}" destId="{619CE22D-ABA6-4DC5-BDDA-970AA5F573BE}" srcOrd="0" destOrd="0" presId="urn:microsoft.com/office/officeart/2008/layout/HalfCircleOrganizationChart"/>
    <dgm:cxn modelId="{51B8B994-8CE5-4998-B279-43A413FB20C8}" srcId="{C9F4623A-34F5-4FAF-BF82-3CDD7298E7BF}" destId="{02B54295-4103-45F3-8DD4-18A8983CF603}" srcOrd="1" destOrd="0" parTransId="{18B33DE6-58F7-495C-AEB0-87D2B343A991}" sibTransId="{A6C3CDB6-EFF7-4786-ABC2-604FD0AF5D7A}"/>
    <dgm:cxn modelId="{D00F3375-2B7A-45A1-A03C-95D3FBCB5E8D}" type="presOf" srcId="{D2720E39-A944-4BA1-86E1-287D3599856A}" destId="{7E3E2349-7A8D-4FF4-89B1-285C2E9BFCBF}" srcOrd="0" destOrd="0" presId="urn:microsoft.com/office/officeart/2008/layout/HalfCircleOrganizationChart"/>
    <dgm:cxn modelId="{1BC5C09E-B787-48BA-96E9-78FAC9ACB5DE}" type="presOf" srcId="{A909D997-AE51-4E7D-B513-EDEB7A2ACE4F}" destId="{17A9A181-ACC1-4F6B-8259-F9229DBD260A}" srcOrd="1" destOrd="0" presId="urn:microsoft.com/office/officeart/2008/layout/HalfCircleOrganizationChart"/>
    <dgm:cxn modelId="{BEE7FD4D-7173-436A-A467-7774AE142B5A}" type="presOf" srcId="{32883264-DAAD-4B83-8817-5FED38765E38}" destId="{1B6FABE6-1C82-4ABA-B7F6-82FB2F477B1B}" srcOrd="1" destOrd="0" presId="urn:microsoft.com/office/officeart/2008/layout/HalfCircleOrganizationChart"/>
    <dgm:cxn modelId="{2198362D-65AB-4CA3-86EB-ED06D7B4A134}" srcId="{6E68092A-3763-4F5F-BE07-06A3298DA0A6}" destId="{C9F4623A-34F5-4FAF-BF82-3CDD7298E7BF}" srcOrd="1" destOrd="0" parTransId="{02C2B251-3430-4541-8D8F-6A4309B0FC5F}" sibTransId="{33F6D4B2-DB8D-4E44-B423-54203B11460D}"/>
    <dgm:cxn modelId="{F54F1668-AC45-4585-A690-9B0A3B719F66}" type="presOf" srcId="{90F79A06-73CA-4977-9BAC-2D6D78FBD547}" destId="{81E94510-FB90-444F-98AB-0DF206C68924}" srcOrd="0" destOrd="0" presId="urn:microsoft.com/office/officeart/2008/layout/HalfCircleOrganizationChart"/>
    <dgm:cxn modelId="{06B546D0-7CDC-49A0-B80D-4D3800E43582}" type="presOf" srcId="{02B54295-4103-45F3-8DD4-18A8983CF603}" destId="{B3462372-EFF8-40F1-9F4C-D73B89E841C8}" srcOrd="0" destOrd="0" presId="urn:microsoft.com/office/officeart/2008/layout/HalfCircleOrganizationChart"/>
    <dgm:cxn modelId="{957D2194-FF77-4306-A561-191B12020DBE}" type="presOf" srcId="{9E74C416-FE41-4D9A-8572-21EC769775EE}" destId="{1AACC606-28E8-48CB-9B9F-6097D0E112E0}" srcOrd="0" destOrd="0" presId="urn:microsoft.com/office/officeart/2008/layout/HalfCircleOrganizationChart"/>
    <dgm:cxn modelId="{4BEACCEA-E6D1-4517-8915-32D45FDFFD22}" type="presOf" srcId="{6E68092A-3763-4F5F-BE07-06A3298DA0A6}" destId="{7B8838E7-E84B-4A13-96F3-7E25C1483DC3}" srcOrd="0" destOrd="0" presId="urn:microsoft.com/office/officeart/2008/layout/HalfCircleOrganizationChart"/>
    <dgm:cxn modelId="{02F95B49-5F1F-4039-9DAC-BBA61A8C7736}" type="presOf" srcId="{CA879352-9AF8-4EC5-8AAD-139117A4DEF6}" destId="{12BCD694-5223-416E-970D-8E39BF092B0F}" srcOrd="0" destOrd="0" presId="urn:microsoft.com/office/officeart/2008/layout/HalfCircleOrganizationChart"/>
    <dgm:cxn modelId="{5D92FF2C-49CC-4782-B923-431004B76F8D}" srcId="{6E68092A-3763-4F5F-BE07-06A3298DA0A6}" destId="{A909D997-AE51-4E7D-B513-EDEB7A2ACE4F}" srcOrd="0" destOrd="0" parTransId="{16828D6F-66A9-42FD-A817-5FE0BA1FF699}" sibTransId="{ED0A65A2-BD02-457D-94FB-847C318FBD3C}"/>
    <dgm:cxn modelId="{276F67F3-4FD5-4199-8673-67B567BC1ADB}" srcId="{32883264-DAAD-4B83-8817-5FED38765E38}" destId="{CA879352-9AF8-4EC5-8AAD-139117A4DEF6}" srcOrd="1" destOrd="0" parTransId="{90F79A06-73CA-4977-9BAC-2D6D78FBD547}" sibTransId="{436408F5-1001-4990-A7ED-131E29639377}"/>
    <dgm:cxn modelId="{65A567FD-3467-4C87-848A-DC4A0573A237}" type="presOf" srcId="{A909D997-AE51-4E7D-B513-EDEB7A2ACE4F}" destId="{74B1BE8C-78D1-4DC8-AB8E-590F414FB819}" srcOrd="0" destOrd="0" presId="urn:microsoft.com/office/officeart/2008/layout/HalfCircleOrganizationChart"/>
    <dgm:cxn modelId="{33E730F0-0E6A-40F2-B3E0-7AAF5C47611C}" type="presOf" srcId="{4D4A505C-9AB0-4C1E-867C-CF9E32F54522}" destId="{FA89DE35-0C69-4D04-9C98-E1937E4B2B1D}" srcOrd="0" destOrd="0" presId="urn:microsoft.com/office/officeart/2008/layout/HalfCircleOrganizationChart"/>
    <dgm:cxn modelId="{CDA39CBC-1CE1-4528-A0BD-B6AFE302AB7A}" type="presOf" srcId="{ACD3F859-02A9-407A-8D90-2CBCF21DABDE}" destId="{A94FBC41-4A1B-4A64-A0AB-D39BCB1848E3}" srcOrd="1" destOrd="0" presId="urn:microsoft.com/office/officeart/2008/layout/HalfCircleOrganizationChart"/>
    <dgm:cxn modelId="{DD425BDF-891B-4729-987F-AFCE02D76A61}" srcId="{32883264-DAAD-4B83-8817-5FED38765E38}" destId="{6E68092A-3763-4F5F-BE07-06A3298DA0A6}" srcOrd="0" destOrd="0" parTransId="{38ADB9FC-A8C7-4D53-8089-947A70D53B44}" sibTransId="{A9DA8DA4-6DDD-47A7-ACE3-0C2FDB28462D}"/>
    <dgm:cxn modelId="{0E684A67-D0CA-423E-9B2D-D48BD167F86F}" type="presOf" srcId="{ACD3F859-02A9-407A-8D90-2CBCF21DABDE}" destId="{00979897-F66A-4536-8A16-D546DFB981DE}" srcOrd="0" destOrd="0" presId="urn:microsoft.com/office/officeart/2008/layout/HalfCircleOrganizationChart"/>
    <dgm:cxn modelId="{DCE7D1F8-76B8-4B10-9C73-5A34DD10F78E}" srcId="{A909D997-AE51-4E7D-B513-EDEB7A2ACE4F}" destId="{A92DCEE9-6ED8-4D36-81D0-9EA89EF011FC}" srcOrd="0" destOrd="0" parTransId="{045F5BAB-A9A2-4C97-A958-8BA39AE9AB17}" sibTransId="{BCFF336C-CBE8-427F-8832-6ECF33F86570}"/>
    <dgm:cxn modelId="{3725A901-80BA-4116-B869-478F9234761D}" type="presParOf" srcId="{79115750-316D-40C5-9F84-E10DAA2BB7A4}" destId="{4B1D191A-78D8-4653-8479-B67057CBD9C4}" srcOrd="0" destOrd="0" presId="urn:microsoft.com/office/officeart/2008/layout/HalfCircleOrganizationChart"/>
    <dgm:cxn modelId="{8FB39266-0B7B-4B1D-BBB5-5F9B9C915FC2}" type="presParOf" srcId="{4B1D191A-78D8-4653-8479-B67057CBD9C4}" destId="{F6C785B5-F6C2-423D-A672-554E668533E3}" srcOrd="0" destOrd="0" presId="urn:microsoft.com/office/officeart/2008/layout/HalfCircleOrganizationChart"/>
    <dgm:cxn modelId="{1D1410D9-20F1-4D0E-A453-1A99B45D2C3B}" type="presParOf" srcId="{F6C785B5-F6C2-423D-A672-554E668533E3}" destId="{619CE22D-ABA6-4DC5-BDDA-970AA5F573BE}" srcOrd="0" destOrd="0" presId="urn:microsoft.com/office/officeart/2008/layout/HalfCircleOrganizationChart"/>
    <dgm:cxn modelId="{0105B7B2-5389-4675-9610-7358B5DFB31D}" type="presParOf" srcId="{F6C785B5-F6C2-423D-A672-554E668533E3}" destId="{D5FA393C-9311-492C-9EAA-5B8E75B60CE6}" srcOrd="1" destOrd="0" presId="urn:microsoft.com/office/officeart/2008/layout/HalfCircleOrganizationChart"/>
    <dgm:cxn modelId="{ADD18644-B91D-4DAC-B7EE-F00CB8DDF0AD}" type="presParOf" srcId="{F6C785B5-F6C2-423D-A672-554E668533E3}" destId="{8B3ED8C7-7C19-4BFD-B38C-25BE12ACCA30}" srcOrd="2" destOrd="0" presId="urn:microsoft.com/office/officeart/2008/layout/HalfCircleOrganizationChart"/>
    <dgm:cxn modelId="{EF08E38A-4024-4DB8-AA49-31FD71AE28CF}" type="presParOf" srcId="{F6C785B5-F6C2-423D-A672-554E668533E3}" destId="{1B6FABE6-1C82-4ABA-B7F6-82FB2F477B1B}" srcOrd="3" destOrd="0" presId="urn:microsoft.com/office/officeart/2008/layout/HalfCircleOrganizationChart"/>
    <dgm:cxn modelId="{5384151A-83D5-4BC5-8003-0A1DB44F2C83}" type="presParOf" srcId="{4B1D191A-78D8-4653-8479-B67057CBD9C4}" destId="{AD5E10F2-39B0-4772-9DE2-889D88982C6A}" srcOrd="1" destOrd="0" presId="urn:microsoft.com/office/officeart/2008/layout/HalfCircleOrganizationChart"/>
    <dgm:cxn modelId="{E5A4E200-3347-49FD-8A59-CABBBB6AF54F}" type="presParOf" srcId="{AD5E10F2-39B0-4772-9DE2-889D88982C6A}" destId="{E08F8386-8DB0-4A6B-9D26-0BC9A980D83A}" srcOrd="0" destOrd="0" presId="urn:microsoft.com/office/officeart/2008/layout/HalfCircleOrganizationChart"/>
    <dgm:cxn modelId="{71CC4A65-5873-45BB-A537-BB75D454BB6B}" type="presParOf" srcId="{AD5E10F2-39B0-4772-9DE2-889D88982C6A}" destId="{69D7A185-EC6C-42C0-9B9D-C4D0CB198840}" srcOrd="1" destOrd="0" presId="urn:microsoft.com/office/officeart/2008/layout/HalfCircleOrganizationChart"/>
    <dgm:cxn modelId="{A69F9B70-2803-47F9-AC5E-6DBBF7B336B4}" type="presParOf" srcId="{69D7A185-EC6C-42C0-9B9D-C4D0CB198840}" destId="{BF7AEDA0-3B68-4044-A253-DD23BFC38FCC}" srcOrd="0" destOrd="0" presId="urn:microsoft.com/office/officeart/2008/layout/HalfCircleOrganizationChart"/>
    <dgm:cxn modelId="{87CA428B-27FB-4750-873C-9DF0B093370F}" type="presParOf" srcId="{BF7AEDA0-3B68-4044-A253-DD23BFC38FCC}" destId="{7B8838E7-E84B-4A13-96F3-7E25C1483DC3}" srcOrd="0" destOrd="0" presId="urn:microsoft.com/office/officeart/2008/layout/HalfCircleOrganizationChart"/>
    <dgm:cxn modelId="{D0546655-2EB0-4800-8121-32F8691DB0E5}" type="presParOf" srcId="{BF7AEDA0-3B68-4044-A253-DD23BFC38FCC}" destId="{0807BFFB-0647-4AA8-8DDC-A14AFCE6D60B}" srcOrd="1" destOrd="0" presId="urn:microsoft.com/office/officeart/2008/layout/HalfCircleOrganizationChart"/>
    <dgm:cxn modelId="{CFF72D63-0978-4445-848B-1E4644A06CC1}" type="presParOf" srcId="{BF7AEDA0-3B68-4044-A253-DD23BFC38FCC}" destId="{E7453E5E-D55A-464B-AF81-3BB96018D7C3}" srcOrd="2" destOrd="0" presId="urn:microsoft.com/office/officeart/2008/layout/HalfCircleOrganizationChart"/>
    <dgm:cxn modelId="{502EBF56-541B-4C84-8833-34B9B5060CDB}" type="presParOf" srcId="{BF7AEDA0-3B68-4044-A253-DD23BFC38FCC}" destId="{61917375-7138-47B7-807A-20CE37E650C2}" srcOrd="3" destOrd="0" presId="urn:microsoft.com/office/officeart/2008/layout/HalfCircleOrganizationChart"/>
    <dgm:cxn modelId="{C272B956-4E9E-4128-95BD-5D379E9D8C52}" type="presParOf" srcId="{69D7A185-EC6C-42C0-9B9D-C4D0CB198840}" destId="{C55EFF88-6C37-42C3-BAAF-0FB9CF4FF6CB}" srcOrd="1" destOrd="0" presId="urn:microsoft.com/office/officeart/2008/layout/HalfCircleOrganizationChart"/>
    <dgm:cxn modelId="{846E6E38-6C54-4ED1-9EDC-80BBFA47BE53}" type="presParOf" srcId="{C55EFF88-6C37-42C3-BAAF-0FB9CF4FF6CB}" destId="{9A8D5A1A-18B5-49DE-B57A-E4EE89E76C0C}" srcOrd="0" destOrd="0" presId="urn:microsoft.com/office/officeart/2008/layout/HalfCircleOrganizationChart"/>
    <dgm:cxn modelId="{EB5286F2-48FE-40D4-B1B4-22667A9E2261}" type="presParOf" srcId="{C55EFF88-6C37-42C3-BAAF-0FB9CF4FF6CB}" destId="{428AC843-CA81-47CF-957D-2E0F382846B3}" srcOrd="1" destOrd="0" presId="urn:microsoft.com/office/officeart/2008/layout/HalfCircleOrganizationChart"/>
    <dgm:cxn modelId="{0D855953-3DC1-4716-9955-7A6E06974328}" type="presParOf" srcId="{428AC843-CA81-47CF-957D-2E0F382846B3}" destId="{4D64FAAD-FFD0-41DB-8866-DF75E4A209DB}" srcOrd="0" destOrd="0" presId="urn:microsoft.com/office/officeart/2008/layout/HalfCircleOrganizationChart"/>
    <dgm:cxn modelId="{3422FEE1-9E45-4899-8E48-518223C2B87B}" type="presParOf" srcId="{4D64FAAD-FFD0-41DB-8866-DF75E4A209DB}" destId="{74B1BE8C-78D1-4DC8-AB8E-590F414FB819}" srcOrd="0" destOrd="0" presId="urn:microsoft.com/office/officeart/2008/layout/HalfCircleOrganizationChart"/>
    <dgm:cxn modelId="{76068D8A-5CB6-4DF8-A880-A138DD6451D0}" type="presParOf" srcId="{4D64FAAD-FFD0-41DB-8866-DF75E4A209DB}" destId="{98C74ED4-E038-4753-AC43-D06369FC2AE2}" srcOrd="1" destOrd="0" presId="urn:microsoft.com/office/officeart/2008/layout/HalfCircleOrganizationChart"/>
    <dgm:cxn modelId="{481B19C6-D965-463D-900E-88396FDCAD90}" type="presParOf" srcId="{4D64FAAD-FFD0-41DB-8866-DF75E4A209DB}" destId="{CB6B5027-5CDA-433C-8DA5-BEB526185E3A}" srcOrd="2" destOrd="0" presId="urn:microsoft.com/office/officeart/2008/layout/HalfCircleOrganizationChart"/>
    <dgm:cxn modelId="{3E391D3E-931C-4E14-8A20-D5ED480D4D08}" type="presParOf" srcId="{4D64FAAD-FFD0-41DB-8866-DF75E4A209DB}" destId="{17A9A181-ACC1-4F6B-8259-F9229DBD260A}" srcOrd="3" destOrd="0" presId="urn:microsoft.com/office/officeart/2008/layout/HalfCircleOrganizationChart"/>
    <dgm:cxn modelId="{A0CF0C88-64FC-40E0-A021-27AC2A15B065}" type="presParOf" srcId="{428AC843-CA81-47CF-957D-2E0F382846B3}" destId="{6891D7DF-1457-4F0A-940F-6F86638C64C5}" srcOrd="1" destOrd="0" presId="urn:microsoft.com/office/officeart/2008/layout/HalfCircleOrganizationChart"/>
    <dgm:cxn modelId="{BC8AB1C6-37A9-4E55-822A-AFD48078F35C}" type="presParOf" srcId="{6891D7DF-1457-4F0A-940F-6F86638C64C5}" destId="{A0CDF186-6409-4BF5-BA9E-9BDF964FAD02}" srcOrd="0" destOrd="0" presId="urn:microsoft.com/office/officeart/2008/layout/HalfCircleOrganizationChart"/>
    <dgm:cxn modelId="{296B0C02-69A1-4BEB-AB18-5A628B4F25DE}" type="presParOf" srcId="{6891D7DF-1457-4F0A-940F-6F86638C64C5}" destId="{5E1B8813-25A9-4FF2-AFBE-D9197386A166}" srcOrd="1" destOrd="0" presId="urn:microsoft.com/office/officeart/2008/layout/HalfCircleOrganizationChart"/>
    <dgm:cxn modelId="{5E8B0FBE-A7F1-430C-B98B-4C9A96C17F80}" type="presParOf" srcId="{5E1B8813-25A9-4FF2-AFBE-D9197386A166}" destId="{31915959-EC93-4C2A-BA0C-08479036DE21}" srcOrd="0" destOrd="0" presId="urn:microsoft.com/office/officeart/2008/layout/HalfCircleOrganizationChart"/>
    <dgm:cxn modelId="{7B77F323-71A7-4FF1-B436-D4505D1E50FE}" type="presParOf" srcId="{31915959-EC93-4C2A-BA0C-08479036DE21}" destId="{9B355F7B-F93B-468F-8100-E07BF22F75C1}" srcOrd="0" destOrd="0" presId="urn:microsoft.com/office/officeart/2008/layout/HalfCircleOrganizationChart"/>
    <dgm:cxn modelId="{8F9B4078-DEB2-402C-A51E-B8A8E451415B}" type="presParOf" srcId="{31915959-EC93-4C2A-BA0C-08479036DE21}" destId="{8AA0CDD5-D91D-4289-80B5-4DD56F7D5978}" srcOrd="1" destOrd="0" presId="urn:microsoft.com/office/officeart/2008/layout/HalfCircleOrganizationChart"/>
    <dgm:cxn modelId="{B308AD42-3D2C-4F55-8F75-EB8EEE9A18DC}" type="presParOf" srcId="{31915959-EC93-4C2A-BA0C-08479036DE21}" destId="{5B542F53-BF45-4600-8766-502BE42396FA}" srcOrd="2" destOrd="0" presId="urn:microsoft.com/office/officeart/2008/layout/HalfCircleOrganizationChart"/>
    <dgm:cxn modelId="{0A815937-068C-4356-BDD0-74D2E4A92ACB}" type="presParOf" srcId="{31915959-EC93-4C2A-BA0C-08479036DE21}" destId="{A311E66E-C711-48EE-8AFF-700EBAED2A33}" srcOrd="3" destOrd="0" presId="urn:microsoft.com/office/officeart/2008/layout/HalfCircleOrganizationChart"/>
    <dgm:cxn modelId="{E95CB25F-4240-477F-B725-19249A0A5B5E}" type="presParOf" srcId="{5E1B8813-25A9-4FF2-AFBE-D9197386A166}" destId="{59BCECE2-6159-4432-A4B9-2C50A6ACABDB}" srcOrd="1" destOrd="0" presId="urn:microsoft.com/office/officeart/2008/layout/HalfCircleOrganizationChart"/>
    <dgm:cxn modelId="{5F9FFC41-9D9B-4B00-AD15-7D3347788495}" type="presParOf" srcId="{5E1B8813-25A9-4FF2-AFBE-D9197386A166}" destId="{01D394D4-0EA1-4968-AC0D-61442736EA89}" srcOrd="2" destOrd="0" presId="urn:microsoft.com/office/officeart/2008/layout/HalfCircleOrganizationChart"/>
    <dgm:cxn modelId="{FDB72503-1EFC-4359-8BFE-364EE44CE33B}" type="presParOf" srcId="{6891D7DF-1457-4F0A-940F-6F86638C64C5}" destId="{35C88E59-656E-4DA0-98D8-6E12CE65F808}" srcOrd="2" destOrd="0" presId="urn:microsoft.com/office/officeart/2008/layout/HalfCircleOrganizationChart"/>
    <dgm:cxn modelId="{986D60DE-6705-4207-BFD4-54279186CF8B}" type="presParOf" srcId="{6891D7DF-1457-4F0A-940F-6F86638C64C5}" destId="{03EE6415-EB4F-47C1-8D0A-92774088F264}" srcOrd="3" destOrd="0" presId="urn:microsoft.com/office/officeart/2008/layout/HalfCircleOrganizationChart"/>
    <dgm:cxn modelId="{73E985AA-EC26-4346-AA77-A67A8D13C38B}" type="presParOf" srcId="{03EE6415-EB4F-47C1-8D0A-92774088F264}" destId="{3A190BB5-D3E7-4F47-9B57-A75CE4F40913}" srcOrd="0" destOrd="0" presId="urn:microsoft.com/office/officeart/2008/layout/HalfCircleOrganizationChart"/>
    <dgm:cxn modelId="{CDAE50DD-A2BC-4C52-B15D-32DB26A80402}" type="presParOf" srcId="{3A190BB5-D3E7-4F47-9B57-A75CE4F40913}" destId="{3ECF6C22-6562-4368-8273-B3F5AFE4B593}" srcOrd="0" destOrd="0" presId="urn:microsoft.com/office/officeart/2008/layout/HalfCircleOrganizationChart"/>
    <dgm:cxn modelId="{C6FD2136-A495-4225-9964-B6B6C0846B63}" type="presParOf" srcId="{3A190BB5-D3E7-4F47-9B57-A75CE4F40913}" destId="{1A514359-0289-4D4A-9A02-2BF85EB35D73}" srcOrd="1" destOrd="0" presId="urn:microsoft.com/office/officeart/2008/layout/HalfCircleOrganizationChart"/>
    <dgm:cxn modelId="{6B79E341-AAC1-449E-BC74-84B6EA5EB778}" type="presParOf" srcId="{3A190BB5-D3E7-4F47-9B57-A75CE4F40913}" destId="{C009F8BA-62FF-4959-9E46-59DF1D37F9D6}" srcOrd="2" destOrd="0" presId="urn:microsoft.com/office/officeart/2008/layout/HalfCircleOrganizationChart"/>
    <dgm:cxn modelId="{BAA7F457-2253-492A-A6F0-83DAF828A6A0}" type="presParOf" srcId="{3A190BB5-D3E7-4F47-9B57-A75CE4F40913}" destId="{9F51FDD7-12BC-4693-B25E-AF5AA5D3ADD7}" srcOrd="3" destOrd="0" presId="urn:microsoft.com/office/officeart/2008/layout/HalfCircleOrganizationChart"/>
    <dgm:cxn modelId="{311141D1-D066-48F6-9849-98B192B97DE6}" type="presParOf" srcId="{03EE6415-EB4F-47C1-8D0A-92774088F264}" destId="{D20D98C5-CC35-424D-8876-B6066498336E}" srcOrd="1" destOrd="0" presId="urn:microsoft.com/office/officeart/2008/layout/HalfCircleOrganizationChart"/>
    <dgm:cxn modelId="{CE1D76BF-D25A-4DAC-9DA5-E3E9F3AB8AFF}" type="presParOf" srcId="{03EE6415-EB4F-47C1-8D0A-92774088F264}" destId="{9898FFD5-2EFF-4E74-9F8F-CDFC9FAC79F9}" srcOrd="2" destOrd="0" presId="urn:microsoft.com/office/officeart/2008/layout/HalfCircleOrganizationChart"/>
    <dgm:cxn modelId="{8DED7823-6476-4A6F-96A4-A4299AB467DB}" type="presParOf" srcId="{428AC843-CA81-47CF-957D-2E0F382846B3}" destId="{D55C3120-AF94-40D5-837C-84FE2C9E9984}" srcOrd="2" destOrd="0" presId="urn:microsoft.com/office/officeart/2008/layout/HalfCircleOrganizationChart"/>
    <dgm:cxn modelId="{3D88DD5C-C14B-4C48-8898-CD95E2436FA3}" type="presParOf" srcId="{C55EFF88-6C37-42C3-BAAF-0FB9CF4FF6CB}" destId="{E48CCC1D-1E43-4CC7-9BEC-2693CE8AE63E}" srcOrd="2" destOrd="0" presId="urn:microsoft.com/office/officeart/2008/layout/HalfCircleOrganizationChart"/>
    <dgm:cxn modelId="{0394EA39-322B-4C9A-9389-FC6B741ED097}" type="presParOf" srcId="{C55EFF88-6C37-42C3-BAAF-0FB9CF4FF6CB}" destId="{96B7D379-6286-46D5-8F7C-AC504E45C4A3}" srcOrd="3" destOrd="0" presId="urn:microsoft.com/office/officeart/2008/layout/HalfCircleOrganizationChart"/>
    <dgm:cxn modelId="{46A4E76B-6F5B-4756-A116-C317E4C71F86}" type="presParOf" srcId="{96B7D379-6286-46D5-8F7C-AC504E45C4A3}" destId="{AF376D4A-E92C-4DDA-8026-E325C78F8A4D}" srcOrd="0" destOrd="0" presId="urn:microsoft.com/office/officeart/2008/layout/HalfCircleOrganizationChart"/>
    <dgm:cxn modelId="{BDDA5094-0652-42B0-B803-477843CF1136}" type="presParOf" srcId="{AF376D4A-E92C-4DDA-8026-E325C78F8A4D}" destId="{DDCB09B8-8416-4C7A-8E44-30DF285261BD}" srcOrd="0" destOrd="0" presId="urn:microsoft.com/office/officeart/2008/layout/HalfCircleOrganizationChart"/>
    <dgm:cxn modelId="{23A84F53-749A-498C-9A31-901BBB9D8111}" type="presParOf" srcId="{AF376D4A-E92C-4DDA-8026-E325C78F8A4D}" destId="{76AFD424-B346-4187-B51C-62FDB13136EF}" srcOrd="1" destOrd="0" presId="urn:microsoft.com/office/officeart/2008/layout/HalfCircleOrganizationChart"/>
    <dgm:cxn modelId="{17A47357-9BC0-4D54-A80F-0F004E3358F7}" type="presParOf" srcId="{AF376D4A-E92C-4DDA-8026-E325C78F8A4D}" destId="{B766EEFC-0B90-4194-9A26-980750F3A10B}" srcOrd="2" destOrd="0" presId="urn:microsoft.com/office/officeart/2008/layout/HalfCircleOrganizationChart"/>
    <dgm:cxn modelId="{0D2D7D43-C5BD-4808-B786-FDDC025ABF6E}" type="presParOf" srcId="{AF376D4A-E92C-4DDA-8026-E325C78F8A4D}" destId="{B42355EB-66B4-413F-90AC-D27596827DB7}" srcOrd="3" destOrd="0" presId="urn:microsoft.com/office/officeart/2008/layout/HalfCircleOrganizationChart"/>
    <dgm:cxn modelId="{85F38674-B166-4679-AF66-50D96BC9BFAD}" type="presParOf" srcId="{96B7D379-6286-46D5-8F7C-AC504E45C4A3}" destId="{D5DDFBB2-3ADB-4EC2-8DAE-DCF3255AD56A}" srcOrd="1" destOrd="0" presId="urn:microsoft.com/office/officeart/2008/layout/HalfCircleOrganizationChart"/>
    <dgm:cxn modelId="{2B285729-9FF3-4934-B86D-B57FC0551235}" type="presParOf" srcId="{D5DDFBB2-3ADB-4EC2-8DAE-DCF3255AD56A}" destId="{1AACC606-28E8-48CB-9B9F-6097D0E112E0}" srcOrd="0" destOrd="0" presId="urn:microsoft.com/office/officeart/2008/layout/HalfCircleOrganizationChart"/>
    <dgm:cxn modelId="{01DC4F77-B11E-48A5-B022-8EF88A6E48FF}" type="presParOf" srcId="{D5DDFBB2-3ADB-4EC2-8DAE-DCF3255AD56A}" destId="{09C7718B-FC1A-4128-B8C2-9796659200F9}" srcOrd="1" destOrd="0" presId="urn:microsoft.com/office/officeart/2008/layout/HalfCircleOrganizationChart"/>
    <dgm:cxn modelId="{B69BD091-BCA1-4983-937B-8D389DC060DE}" type="presParOf" srcId="{09C7718B-FC1A-4128-B8C2-9796659200F9}" destId="{FD02C605-FC52-445D-8A43-F218A75021CC}" srcOrd="0" destOrd="0" presId="urn:microsoft.com/office/officeart/2008/layout/HalfCircleOrganizationChart"/>
    <dgm:cxn modelId="{15DA4748-A6CC-454E-9AF2-F172CDB76EBE}" type="presParOf" srcId="{FD02C605-FC52-445D-8A43-F218A75021CC}" destId="{00979897-F66A-4536-8A16-D546DFB981DE}" srcOrd="0" destOrd="0" presId="urn:microsoft.com/office/officeart/2008/layout/HalfCircleOrganizationChart"/>
    <dgm:cxn modelId="{35C6A498-A449-4E33-99BD-C5348FB3508C}" type="presParOf" srcId="{FD02C605-FC52-445D-8A43-F218A75021CC}" destId="{4A2909D6-452C-4C08-9294-7C9CDB8D9658}" srcOrd="1" destOrd="0" presId="urn:microsoft.com/office/officeart/2008/layout/HalfCircleOrganizationChart"/>
    <dgm:cxn modelId="{4890044E-E311-411F-80CA-4541E4863392}" type="presParOf" srcId="{FD02C605-FC52-445D-8A43-F218A75021CC}" destId="{0D071CB3-2109-4B8B-B2FB-66E1EED57991}" srcOrd="2" destOrd="0" presId="urn:microsoft.com/office/officeart/2008/layout/HalfCircleOrganizationChart"/>
    <dgm:cxn modelId="{FEAFA70F-AF47-4574-9195-8E16395280A1}" type="presParOf" srcId="{FD02C605-FC52-445D-8A43-F218A75021CC}" destId="{A94FBC41-4A1B-4A64-A0AB-D39BCB1848E3}" srcOrd="3" destOrd="0" presId="urn:microsoft.com/office/officeart/2008/layout/HalfCircleOrganizationChart"/>
    <dgm:cxn modelId="{CB4FADE7-3529-479A-B4E1-28B836D7D57C}" type="presParOf" srcId="{09C7718B-FC1A-4128-B8C2-9796659200F9}" destId="{6FD9CD4C-ABA0-4665-B471-DA879CEA4FAA}" srcOrd="1" destOrd="0" presId="urn:microsoft.com/office/officeart/2008/layout/HalfCircleOrganizationChart"/>
    <dgm:cxn modelId="{DC89B4E8-A532-4DC0-A358-34466757866E}" type="presParOf" srcId="{09C7718B-FC1A-4128-B8C2-9796659200F9}" destId="{3A55E8E5-8680-4297-BBAF-784E5B5BC3BF}" srcOrd="2" destOrd="0" presId="urn:microsoft.com/office/officeart/2008/layout/HalfCircleOrganizationChart"/>
    <dgm:cxn modelId="{58634E85-5339-40F8-8FE5-26FAB5C6245D}" type="presParOf" srcId="{D5DDFBB2-3ADB-4EC2-8DAE-DCF3255AD56A}" destId="{05CB01F2-433B-46C2-9F2E-45E80430DA17}" srcOrd="2" destOrd="0" presId="urn:microsoft.com/office/officeart/2008/layout/HalfCircleOrganizationChart"/>
    <dgm:cxn modelId="{9CF2C16E-3113-4394-96D9-29F318788437}" type="presParOf" srcId="{D5DDFBB2-3ADB-4EC2-8DAE-DCF3255AD56A}" destId="{D4047B74-1602-4260-A87F-2CA5FEE47AA0}" srcOrd="3" destOrd="0" presId="urn:microsoft.com/office/officeart/2008/layout/HalfCircleOrganizationChart"/>
    <dgm:cxn modelId="{60DC155F-863E-492D-A846-B5EEC827DCA0}" type="presParOf" srcId="{D4047B74-1602-4260-A87F-2CA5FEE47AA0}" destId="{5E4AF0C7-D126-4420-84DE-DF8614C892FD}" srcOrd="0" destOrd="0" presId="urn:microsoft.com/office/officeart/2008/layout/HalfCircleOrganizationChart"/>
    <dgm:cxn modelId="{C601585C-D4BD-45DB-9F87-E9CD91B6E2C1}" type="presParOf" srcId="{5E4AF0C7-D126-4420-84DE-DF8614C892FD}" destId="{B3462372-EFF8-40F1-9F4C-D73B89E841C8}" srcOrd="0" destOrd="0" presId="urn:microsoft.com/office/officeart/2008/layout/HalfCircleOrganizationChart"/>
    <dgm:cxn modelId="{FCCE26F6-601B-4772-A638-356DF0F3A0F0}" type="presParOf" srcId="{5E4AF0C7-D126-4420-84DE-DF8614C892FD}" destId="{217A6645-89FC-4AE3-BA8E-4FEE452E4C73}" srcOrd="1" destOrd="0" presId="urn:microsoft.com/office/officeart/2008/layout/HalfCircleOrganizationChart"/>
    <dgm:cxn modelId="{6727CB07-AC70-4F70-9010-4C25D2A50CC0}" type="presParOf" srcId="{5E4AF0C7-D126-4420-84DE-DF8614C892FD}" destId="{70F98FF6-17AA-425C-8CE2-256E15824E37}" srcOrd="2" destOrd="0" presId="urn:microsoft.com/office/officeart/2008/layout/HalfCircleOrganizationChart"/>
    <dgm:cxn modelId="{E7ABFC9E-83A8-4E0A-BCC0-B9E82F7C145C}" type="presParOf" srcId="{5E4AF0C7-D126-4420-84DE-DF8614C892FD}" destId="{5BA788C9-72C4-454C-B376-3B9CD9DFF420}" srcOrd="3" destOrd="0" presId="urn:microsoft.com/office/officeart/2008/layout/HalfCircleOrganizationChart"/>
    <dgm:cxn modelId="{CA9F8A9A-D284-4E2E-9F59-9D96B5669B60}" type="presParOf" srcId="{D4047B74-1602-4260-A87F-2CA5FEE47AA0}" destId="{D9F0FEED-7F5F-4D9E-AC4E-400623C1CE47}" srcOrd="1" destOrd="0" presId="urn:microsoft.com/office/officeart/2008/layout/HalfCircleOrganizationChart"/>
    <dgm:cxn modelId="{66D9FBA4-BF5D-47E1-8E05-B97755D75957}" type="presParOf" srcId="{D4047B74-1602-4260-A87F-2CA5FEE47AA0}" destId="{BE9A9A26-8955-4A96-9BF5-FEC5B63BD623}" srcOrd="2" destOrd="0" presId="urn:microsoft.com/office/officeart/2008/layout/HalfCircleOrganizationChart"/>
    <dgm:cxn modelId="{3854D14B-01BF-4ECB-92B5-F4338CEFEC81}" type="presParOf" srcId="{96B7D379-6286-46D5-8F7C-AC504E45C4A3}" destId="{D811C14E-9021-482F-977A-07E24527E494}" srcOrd="2" destOrd="0" presId="urn:microsoft.com/office/officeart/2008/layout/HalfCircleOrganizationChart"/>
    <dgm:cxn modelId="{0E6F65B6-3828-4D39-B5E5-04CE71E5971F}" type="presParOf" srcId="{69D7A185-EC6C-42C0-9B9D-C4D0CB198840}" destId="{33B61E81-41F9-4891-84E6-EB64D021BB5D}" srcOrd="2" destOrd="0" presId="urn:microsoft.com/office/officeart/2008/layout/HalfCircleOrganizationChart"/>
    <dgm:cxn modelId="{F64D9BA9-2D52-45C0-8142-35D8931D79E7}" type="presParOf" srcId="{AD5E10F2-39B0-4772-9DE2-889D88982C6A}" destId="{81E94510-FB90-444F-98AB-0DF206C68924}" srcOrd="2" destOrd="0" presId="urn:microsoft.com/office/officeart/2008/layout/HalfCircleOrganizationChart"/>
    <dgm:cxn modelId="{A8F7B142-650C-4B4A-94CB-51EC1DBD3B4C}" type="presParOf" srcId="{AD5E10F2-39B0-4772-9DE2-889D88982C6A}" destId="{659FCA0A-62B5-493C-81FD-ADC4D36C14AB}" srcOrd="3" destOrd="0" presId="urn:microsoft.com/office/officeart/2008/layout/HalfCircleOrganizationChart"/>
    <dgm:cxn modelId="{7704239A-86BA-44C0-B54A-4146CC1A4249}" type="presParOf" srcId="{659FCA0A-62B5-493C-81FD-ADC4D36C14AB}" destId="{F51D581B-EC57-4841-826B-4DC6C5DA2020}" srcOrd="0" destOrd="0" presId="urn:microsoft.com/office/officeart/2008/layout/HalfCircleOrganizationChart"/>
    <dgm:cxn modelId="{2C495093-D19E-404B-ACA0-445D3EE1EDBA}" type="presParOf" srcId="{F51D581B-EC57-4841-826B-4DC6C5DA2020}" destId="{12BCD694-5223-416E-970D-8E39BF092B0F}" srcOrd="0" destOrd="0" presId="urn:microsoft.com/office/officeart/2008/layout/HalfCircleOrganizationChart"/>
    <dgm:cxn modelId="{719F62DA-B848-412F-88EE-3C92E8435AF8}" type="presParOf" srcId="{F51D581B-EC57-4841-826B-4DC6C5DA2020}" destId="{919157F8-4B3E-4C48-9F51-25D228285F5A}" srcOrd="1" destOrd="0" presId="urn:microsoft.com/office/officeart/2008/layout/HalfCircleOrganizationChart"/>
    <dgm:cxn modelId="{8EBB682E-8505-4DDA-B4D2-F4B10F356A8F}" type="presParOf" srcId="{F51D581B-EC57-4841-826B-4DC6C5DA2020}" destId="{0A0AC5EE-247A-4C11-818A-376221037906}" srcOrd="2" destOrd="0" presId="urn:microsoft.com/office/officeart/2008/layout/HalfCircleOrganizationChart"/>
    <dgm:cxn modelId="{E711B7B8-0859-40C6-B22F-61A1042D7D24}" type="presParOf" srcId="{F51D581B-EC57-4841-826B-4DC6C5DA2020}" destId="{F16D8E35-F7D6-4CB4-A314-9B0DB1DFCE21}" srcOrd="3" destOrd="0" presId="urn:microsoft.com/office/officeart/2008/layout/HalfCircleOrganizationChart"/>
    <dgm:cxn modelId="{6BEA5FFA-37D8-4922-97B9-461B1B48D005}" type="presParOf" srcId="{659FCA0A-62B5-493C-81FD-ADC4D36C14AB}" destId="{8BCADB8A-5EAD-4E6C-B45E-97CD9DC1B6CB}" srcOrd="1" destOrd="0" presId="urn:microsoft.com/office/officeart/2008/layout/HalfCircleOrganizationChart"/>
    <dgm:cxn modelId="{CD0F9A17-ABCA-416D-BF29-E40D51852FCA}" type="presParOf" srcId="{8BCADB8A-5EAD-4E6C-B45E-97CD9DC1B6CB}" destId="{7E3E2349-7A8D-4FF4-89B1-285C2E9BFCBF}" srcOrd="0" destOrd="0" presId="urn:microsoft.com/office/officeart/2008/layout/HalfCircleOrganizationChart"/>
    <dgm:cxn modelId="{A11D8C03-1B67-465A-A8CC-D3C0F2A25046}" type="presParOf" srcId="{8BCADB8A-5EAD-4E6C-B45E-97CD9DC1B6CB}" destId="{A022B35F-F9D4-497E-AD0F-C176A64186DA}" srcOrd="1" destOrd="0" presId="urn:microsoft.com/office/officeart/2008/layout/HalfCircleOrganizationChart"/>
    <dgm:cxn modelId="{651FA4B6-406A-4B2A-8B62-94C8D268AD11}" type="presParOf" srcId="{A022B35F-F9D4-497E-AD0F-C176A64186DA}" destId="{35BE8369-1651-451A-9816-189FF1DB6311}" srcOrd="0" destOrd="0" presId="urn:microsoft.com/office/officeart/2008/layout/HalfCircleOrganizationChart"/>
    <dgm:cxn modelId="{8E135950-DDF7-4D4C-89A8-4C88F071FA8C}" type="presParOf" srcId="{35BE8369-1651-451A-9816-189FF1DB6311}" destId="{9D5FE9CF-91AE-42A9-B841-FEDB914E59C3}" srcOrd="0" destOrd="0" presId="urn:microsoft.com/office/officeart/2008/layout/HalfCircleOrganizationChart"/>
    <dgm:cxn modelId="{8A2FDEB4-7CD0-402E-A52F-21DD21B2BC14}" type="presParOf" srcId="{35BE8369-1651-451A-9816-189FF1DB6311}" destId="{01B60ABC-857F-4636-98EE-F7643E2BD91E}" srcOrd="1" destOrd="0" presId="urn:microsoft.com/office/officeart/2008/layout/HalfCircleOrganizationChart"/>
    <dgm:cxn modelId="{B43D4948-1BA5-4007-AE70-094BF0C272C4}" type="presParOf" srcId="{35BE8369-1651-451A-9816-189FF1DB6311}" destId="{9C85B4DE-88AC-48BE-A55F-917CD31CF554}" srcOrd="2" destOrd="0" presId="urn:microsoft.com/office/officeart/2008/layout/HalfCircleOrganizationChart"/>
    <dgm:cxn modelId="{9060FEFD-5D75-487F-908F-BEFBF01B051A}" type="presParOf" srcId="{35BE8369-1651-451A-9816-189FF1DB6311}" destId="{91B4DAD5-8DF0-4F23-9FDE-24400C71C52F}" srcOrd="3" destOrd="0" presId="urn:microsoft.com/office/officeart/2008/layout/HalfCircleOrganizationChart"/>
    <dgm:cxn modelId="{F79D48E0-A129-44FB-83E2-F017BC9321F9}" type="presParOf" srcId="{A022B35F-F9D4-497E-AD0F-C176A64186DA}" destId="{EB94A30D-4CC1-4501-A56B-3FB210289E02}" srcOrd="1" destOrd="0" presId="urn:microsoft.com/office/officeart/2008/layout/HalfCircleOrganizationChart"/>
    <dgm:cxn modelId="{7DC06728-C1F7-43A9-9971-FE3C5CE5EDEA}" type="presParOf" srcId="{A022B35F-F9D4-497E-AD0F-C176A64186DA}" destId="{0156C513-6CD6-417A-8222-73E27DD29427}" srcOrd="2" destOrd="0" presId="urn:microsoft.com/office/officeart/2008/layout/HalfCircleOrganizationChart"/>
    <dgm:cxn modelId="{B35A847E-0508-4458-891A-BC1C28EA6CB8}" type="presParOf" srcId="{8BCADB8A-5EAD-4E6C-B45E-97CD9DC1B6CB}" destId="{FA89DE35-0C69-4D04-9C98-E1937E4B2B1D}" srcOrd="2" destOrd="0" presId="urn:microsoft.com/office/officeart/2008/layout/HalfCircleOrganizationChart"/>
    <dgm:cxn modelId="{F30410B8-62F6-4D0B-9F6F-BA0869B9F9F1}" type="presParOf" srcId="{8BCADB8A-5EAD-4E6C-B45E-97CD9DC1B6CB}" destId="{836DFC63-7334-4807-9529-9A34D290C17E}" srcOrd="3" destOrd="0" presId="urn:microsoft.com/office/officeart/2008/layout/HalfCircleOrganizationChart"/>
    <dgm:cxn modelId="{B9AE37E5-5775-4212-B74F-9BB80CEEDA7A}" type="presParOf" srcId="{836DFC63-7334-4807-9529-9A34D290C17E}" destId="{BE4C487C-8A13-42D3-803D-4A0C46DD6042}" srcOrd="0" destOrd="0" presId="urn:microsoft.com/office/officeart/2008/layout/HalfCircleOrganizationChart"/>
    <dgm:cxn modelId="{C6A329F3-4B76-4A08-9A07-C6B34A183264}" type="presParOf" srcId="{BE4C487C-8A13-42D3-803D-4A0C46DD6042}" destId="{89C26C73-75EA-4C34-A3D3-5B29575F6FB3}" srcOrd="0" destOrd="0" presId="urn:microsoft.com/office/officeart/2008/layout/HalfCircleOrganizationChart"/>
    <dgm:cxn modelId="{8B5AE223-5595-4FFB-A3D6-7FC0FB480B5C}" type="presParOf" srcId="{BE4C487C-8A13-42D3-803D-4A0C46DD6042}" destId="{1D2C101A-687F-4AE5-BC07-E725DEFEE049}" srcOrd="1" destOrd="0" presId="urn:microsoft.com/office/officeart/2008/layout/HalfCircleOrganizationChart"/>
    <dgm:cxn modelId="{6D771D16-E563-43EB-85C8-2331712071B7}" type="presParOf" srcId="{BE4C487C-8A13-42D3-803D-4A0C46DD6042}" destId="{FA7904BF-9997-493A-89FB-E648AF0EC2FD}" srcOrd="2" destOrd="0" presId="urn:microsoft.com/office/officeart/2008/layout/HalfCircleOrganizationChart"/>
    <dgm:cxn modelId="{EADD083D-26C3-4C18-8D16-103C22462DB1}" type="presParOf" srcId="{BE4C487C-8A13-42D3-803D-4A0C46DD6042}" destId="{30392143-DDBE-40FF-818E-D30F4F2EE619}" srcOrd="3" destOrd="0" presId="urn:microsoft.com/office/officeart/2008/layout/HalfCircleOrganizationChart"/>
    <dgm:cxn modelId="{89D5EB7D-294C-46EC-ADE8-6A5EDB17A3BD}" type="presParOf" srcId="{836DFC63-7334-4807-9529-9A34D290C17E}" destId="{70F6E269-9E5C-4C20-851E-23A6433373B4}" srcOrd="1" destOrd="0" presId="urn:microsoft.com/office/officeart/2008/layout/HalfCircleOrganizationChart"/>
    <dgm:cxn modelId="{7DFFCE7D-3539-4431-9087-40CFE6BC04DA}" type="presParOf" srcId="{836DFC63-7334-4807-9529-9A34D290C17E}" destId="{860402DC-4F7E-4AD0-AB9D-33BD9D38BDC9}" srcOrd="2" destOrd="0" presId="urn:microsoft.com/office/officeart/2008/layout/HalfCircleOrganizationChart"/>
    <dgm:cxn modelId="{E61663DE-27BC-497E-A340-7F168C8FF48F}" type="presParOf" srcId="{659FCA0A-62B5-493C-81FD-ADC4D36C14AB}" destId="{A56FAEE5-6339-47CC-A00D-E250B64E1B40}" srcOrd="2" destOrd="0" presId="urn:microsoft.com/office/officeart/2008/layout/HalfCircleOrganizationChart"/>
    <dgm:cxn modelId="{6F2BD7C7-ADBF-4DF1-A9C6-1D5094CD3120}" type="presParOf" srcId="{4B1D191A-78D8-4653-8479-B67057CBD9C4}" destId="{11D1345F-E940-4C91-BDDC-C9D084D04A4B}"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9DE35-0C69-4D04-9C98-E1937E4B2B1D}">
      <dsp:nvSpPr>
        <dsp:cNvPr id="0" name=""/>
        <dsp:cNvSpPr/>
      </dsp:nvSpPr>
      <dsp:spPr>
        <a:xfrm>
          <a:off x="7422482" y="2234367"/>
          <a:ext cx="848558" cy="1863138"/>
        </a:xfrm>
        <a:custGeom>
          <a:avLst/>
          <a:gdLst/>
          <a:ahLst/>
          <a:cxnLst/>
          <a:rect l="0" t="0" r="0" b="0"/>
          <a:pathLst>
            <a:path>
              <a:moveTo>
                <a:pt x="0" y="0"/>
              </a:moveTo>
              <a:lnTo>
                <a:pt x="0" y="1863138"/>
              </a:lnTo>
              <a:lnTo>
                <a:pt x="848558" y="1863138"/>
              </a:lnTo>
            </a:path>
          </a:pathLst>
        </a:cu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7E3E2349-7A8D-4FF4-89B1-285C2E9BFCBF}">
      <dsp:nvSpPr>
        <dsp:cNvPr id="0" name=""/>
        <dsp:cNvSpPr/>
      </dsp:nvSpPr>
      <dsp:spPr>
        <a:xfrm>
          <a:off x="7422482" y="2234367"/>
          <a:ext cx="848558" cy="553407"/>
        </a:xfrm>
        <a:custGeom>
          <a:avLst/>
          <a:gdLst/>
          <a:ahLst/>
          <a:cxnLst/>
          <a:rect l="0" t="0" r="0" b="0"/>
          <a:pathLst>
            <a:path>
              <a:moveTo>
                <a:pt x="0" y="0"/>
              </a:moveTo>
              <a:lnTo>
                <a:pt x="0" y="553407"/>
              </a:lnTo>
              <a:lnTo>
                <a:pt x="848558" y="553407"/>
              </a:lnTo>
            </a:path>
          </a:pathLst>
        </a:cu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81E94510-FB90-444F-98AB-0DF206C68924}">
      <dsp:nvSpPr>
        <dsp:cNvPr id="0" name=""/>
        <dsp:cNvSpPr/>
      </dsp:nvSpPr>
      <dsp:spPr>
        <a:xfrm>
          <a:off x="5748424" y="924635"/>
          <a:ext cx="1674058" cy="387385"/>
        </a:xfrm>
        <a:custGeom>
          <a:avLst/>
          <a:gdLst/>
          <a:ahLst/>
          <a:cxnLst/>
          <a:rect l="0" t="0" r="0" b="0"/>
          <a:pathLst>
            <a:path>
              <a:moveTo>
                <a:pt x="0" y="0"/>
              </a:moveTo>
              <a:lnTo>
                <a:pt x="0" y="193692"/>
              </a:lnTo>
              <a:lnTo>
                <a:pt x="1674058" y="193692"/>
              </a:lnTo>
              <a:lnTo>
                <a:pt x="1674058" y="387385"/>
              </a:lnTo>
            </a:path>
          </a:pathLst>
        </a:cu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05CB01F2-433B-46C2-9F2E-45E80430DA17}">
      <dsp:nvSpPr>
        <dsp:cNvPr id="0" name=""/>
        <dsp:cNvSpPr/>
      </dsp:nvSpPr>
      <dsp:spPr>
        <a:xfrm>
          <a:off x="5190405" y="3544098"/>
          <a:ext cx="848558" cy="1863138"/>
        </a:xfrm>
        <a:custGeom>
          <a:avLst/>
          <a:gdLst/>
          <a:ahLst/>
          <a:cxnLst/>
          <a:rect l="0" t="0" r="0" b="0"/>
          <a:pathLst>
            <a:path>
              <a:moveTo>
                <a:pt x="0" y="0"/>
              </a:moveTo>
              <a:lnTo>
                <a:pt x="0" y="1863138"/>
              </a:lnTo>
              <a:lnTo>
                <a:pt x="848558" y="1863138"/>
              </a:lnTo>
            </a:path>
          </a:pathLst>
        </a:cu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1AACC606-28E8-48CB-9B9F-6097D0E112E0}">
      <dsp:nvSpPr>
        <dsp:cNvPr id="0" name=""/>
        <dsp:cNvSpPr/>
      </dsp:nvSpPr>
      <dsp:spPr>
        <a:xfrm>
          <a:off x="5190405" y="3544098"/>
          <a:ext cx="848558" cy="553407"/>
        </a:xfrm>
        <a:custGeom>
          <a:avLst/>
          <a:gdLst/>
          <a:ahLst/>
          <a:cxnLst/>
          <a:rect l="0" t="0" r="0" b="0"/>
          <a:pathLst>
            <a:path>
              <a:moveTo>
                <a:pt x="0" y="0"/>
              </a:moveTo>
              <a:lnTo>
                <a:pt x="0" y="553407"/>
              </a:lnTo>
              <a:lnTo>
                <a:pt x="848558" y="553407"/>
              </a:lnTo>
            </a:path>
          </a:pathLst>
        </a:cu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E48CCC1D-1E43-4CC7-9BEC-2693CE8AE63E}">
      <dsp:nvSpPr>
        <dsp:cNvPr id="0" name=""/>
        <dsp:cNvSpPr/>
      </dsp:nvSpPr>
      <dsp:spPr>
        <a:xfrm>
          <a:off x="4074366" y="2234367"/>
          <a:ext cx="1116038" cy="387385"/>
        </a:xfrm>
        <a:custGeom>
          <a:avLst/>
          <a:gdLst/>
          <a:ahLst/>
          <a:cxnLst/>
          <a:rect l="0" t="0" r="0" b="0"/>
          <a:pathLst>
            <a:path>
              <a:moveTo>
                <a:pt x="0" y="0"/>
              </a:moveTo>
              <a:lnTo>
                <a:pt x="0" y="193692"/>
              </a:lnTo>
              <a:lnTo>
                <a:pt x="1116038" y="193692"/>
              </a:lnTo>
              <a:lnTo>
                <a:pt x="1116038" y="387385"/>
              </a:lnTo>
            </a:path>
          </a:pathLst>
        </a:cu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35C88E59-656E-4DA0-98D8-6E12CE65F808}">
      <dsp:nvSpPr>
        <dsp:cNvPr id="0" name=""/>
        <dsp:cNvSpPr/>
      </dsp:nvSpPr>
      <dsp:spPr>
        <a:xfrm>
          <a:off x="2958327" y="3544098"/>
          <a:ext cx="848558" cy="1863138"/>
        </a:xfrm>
        <a:custGeom>
          <a:avLst/>
          <a:gdLst/>
          <a:ahLst/>
          <a:cxnLst/>
          <a:rect l="0" t="0" r="0" b="0"/>
          <a:pathLst>
            <a:path>
              <a:moveTo>
                <a:pt x="0" y="0"/>
              </a:moveTo>
              <a:lnTo>
                <a:pt x="0" y="1863138"/>
              </a:lnTo>
              <a:lnTo>
                <a:pt x="848558" y="1863138"/>
              </a:lnTo>
            </a:path>
          </a:pathLst>
        </a:cu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A0CDF186-6409-4BF5-BA9E-9BDF964FAD02}">
      <dsp:nvSpPr>
        <dsp:cNvPr id="0" name=""/>
        <dsp:cNvSpPr/>
      </dsp:nvSpPr>
      <dsp:spPr>
        <a:xfrm>
          <a:off x="2958327" y="3544098"/>
          <a:ext cx="848558" cy="553407"/>
        </a:xfrm>
        <a:custGeom>
          <a:avLst/>
          <a:gdLst/>
          <a:ahLst/>
          <a:cxnLst/>
          <a:rect l="0" t="0" r="0" b="0"/>
          <a:pathLst>
            <a:path>
              <a:moveTo>
                <a:pt x="0" y="0"/>
              </a:moveTo>
              <a:lnTo>
                <a:pt x="0" y="553407"/>
              </a:lnTo>
              <a:lnTo>
                <a:pt x="848558" y="553407"/>
              </a:lnTo>
            </a:path>
          </a:pathLst>
        </a:cu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9A8D5A1A-18B5-49DE-B57A-E4EE89E76C0C}">
      <dsp:nvSpPr>
        <dsp:cNvPr id="0" name=""/>
        <dsp:cNvSpPr/>
      </dsp:nvSpPr>
      <dsp:spPr>
        <a:xfrm>
          <a:off x="2958327" y="2234367"/>
          <a:ext cx="1116038" cy="387385"/>
        </a:xfrm>
        <a:custGeom>
          <a:avLst/>
          <a:gdLst/>
          <a:ahLst/>
          <a:cxnLst/>
          <a:rect l="0" t="0" r="0" b="0"/>
          <a:pathLst>
            <a:path>
              <a:moveTo>
                <a:pt x="1116038" y="0"/>
              </a:moveTo>
              <a:lnTo>
                <a:pt x="1116038" y="193692"/>
              </a:lnTo>
              <a:lnTo>
                <a:pt x="0" y="193692"/>
              </a:lnTo>
              <a:lnTo>
                <a:pt x="0" y="387385"/>
              </a:lnTo>
            </a:path>
          </a:pathLst>
        </a:cu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E08F8386-8DB0-4A6B-9D26-0BC9A980D83A}">
      <dsp:nvSpPr>
        <dsp:cNvPr id="0" name=""/>
        <dsp:cNvSpPr/>
      </dsp:nvSpPr>
      <dsp:spPr>
        <a:xfrm>
          <a:off x="4074366" y="924635"/>
          <a:ext cx="1674058" cy="387385"/>
        </a:xfrm>
        <a:custGeom>
          <a:avLst/>
          <a:gdLst/>
          <a:ahLst/>
          <a:cxnLst/>
          <a:rect l="0" t="0" r="0" b="0"/>
          <a:pathLst>
            <a:path>
              <a:moveTo>
                <a:pt x="1674058" y="0"/>
              </a:moveTo>
              <a:lnTo>
                <a:pt x="1674058" y="193692"/>
              </a:lnTo>
              <a:lnTo>
                <a:pt x="0" y="193692"/>
              </a:lnTo>
              <a:lnTo>
                <a:pt x="0" y="387385"/>
              </a:lnTo>
            </a:path>
          </a:pathLst>
        </a:cu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D5FA393C-9311-492C-9EAA-5B8E75B60CE6}">
      <dsp:nvSpPr>
        <dsp:cNvPr id="0" name=""/>
        <dsp:cNvSpPr/>
      </dsp:nvSpPr>
      <dsp:spPr>
        <a:xfrm>
          <a:off x="5287251" y="2289"/>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8B3ED8C7-7C19-4BFD-B38C-25BE12ACCA30}">
      <dsp:nvSpPr>
        <dsp:cNvPr id="0" name=""/>
        <dsp:cNvSpPr/>
      </dsp:nvSpPr>
      <dsp:spPr>
        <a:xfrm>
          <a:off x="5287251" y="2289"/>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619CE22D-ABA6-4DC5-BDDA-970AA5F573BE}">
      <dsp:nvSpPr>
        <dsp:cNvPr id="0" name=""/>
        <dsp:cNvSpPr/>
      </dsp:nvSpPr>
      <dsp:spPr>
        <a:xfrm>
          <a:off x="4826078" y="168312"/>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rPr>
            <a:t>Storage</a:t>
          </a:r>
          <a:endParaRPr lang="en-US" sz="2100" b="1" kern="1200" dirty="0">
            <a:solidFill>
              <a:schemeClr val="bg1"/>
            </a:solidFill>
          </a:endParaRPr>
        </a:p>
      </dsp:txBody>
      <dsp:txXfrm>
        <a:off x="4826078" y="168312"/>
        <a:ext cx="1844692" cy="590301"/>
      </dsp:txXfrm>
    </dsp:sp>
    <dsp:sp modelId="{0807BFFB-0647-4AA8-8DDC-A14AFCE6D60B}">
      <dsp:nvSpPr>
        <dsp:cNvPr id="0" name=""/>
        <dsp:cNvSpPr/>
      </dsp:nvSpPr>
      <dsp:spPr>
        <a:xfrm>
          <a:off x="3613193" y="1312021"/>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E7453E5E-D55A-464B-AF81-3BB96018D7C3}">
      <dsp:nvSpPr>
        <dsp:cNvPr id="0" name=""/>
        <dsp:cNvSpPr/>
      </dsp:nvSpPr>
      <dsp:spPr>
        <a:xfrm>
          <a:off x="3613193" y="1312021"/>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7B8838E7-E84B-4A13-96F3-7E25C1483DC3}">
      <dsp:nvSpPr>
        <dsp:cNvPr id="0" name=""/>
        <dsp:cNvSpPr/>
      </dsp:nvSpPr>
      <dsp:spPr>
        <a:xfrm>
          <a:off x="3152020" y="1478043"/>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rPr>
            <a:t>Traditional</a:t>
          </a:r>
          <a:endParaRPr lang="en-US" sz="2100" b="1" kern="1200" dirty="0">
            <a:solidFill>
              <a:schemeClr val="bg1"/>
            </a:solidFill>
          </a:endParaRPr>
        </a:p>
      </dsp:txBody>
      <dsp:txXfrm>
        <a:off x="3152020" y="1478043"/>
        <a:ext cx="1844692" cy="590301"/>
      </dsp:txXfrm>
    </dsp:sp>
    <dsp:sp modelId="{98C74ED4-E038-4753-AC43-D06369FC2AE2}">
      <dsp:nvSpPr>
        <dsp:cNvPr id="0" name=""/>
        <dsp:cNvSpPr/>
      </dsp:nvSpPr>
      <dsp:spPr>
        <a:xfrm>
          <a:off x="2497154" y="2621752"/>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CB6B5027-5CDA-433C-8DA5-BEB526185E3A}">
      <dsp:nvSpPr>
        <dsp:cNvPr id="0" name=""/>
        <dsp:cNvSpPr/>
      </dsp:nvSpPr>
      <dsp:spPr>
        <a:xfrm>
          <a:off x="2497154" y="2621752"/>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74B1BE8C-78D1-4DC8-AB8E-590F414FB819}">
      <dsp:nvSpPr>
        <dsp:cNvPr id="0" name=""/>
        <dsp:cNvSpPr/>
      </dsp:nvSpPr>
      <dsp:spPr>
        <a:xfrm>
          <a:off x="2035981" y="2787774"/>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rPr>
            <a:t>Tape</a:t>
          </a:r>
          <a:endParaRPr lang="en-US" sz="2100" b="1" kern="1200" dirty="0">
            <a:solidFill>
              <a:schemeClr val="bg1"/>
            </a:solidFill>
          </a:endParaRPr>
        </a:p>
      </dsp:txBody>
      <dsp:txXfrm>
        <a:off x="2035981" y="2787774"/>
        <a:ext cx="1844692" cy="590301"/>
      </dsp:txXfrm>
    </dsp:sp>
    <dsp:sp modelId="{8AA0CDD5-D91D-4289-80B5-4DD56F7D5978}">
      <dsp:nvSpPr>
        <dsp:cNvPr id="0" name=""/>
        <dsp:cNvSpPr/>
      </dsp:nvSpPr>
      <dsp:spPr>
        <a:xfrm>
          <a:off x="3696204" y="3931483"/>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5B542F53-BF45-4600-8766-502BE42396FA}">
      <dsp:nvSpPr>
        <dsp:cNvPr id="0" name=""/>
        <dsp:cNvSpPr/>
      </dsp:nvSpPr>
      <dsp:spPr>
        <a:xfrm>
          <a:off x="3696204" y="3931483"/>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9B355F7B-F93B-468F-8100-E07BF22F75C1}">
      <dsp:nvSpPr>
        <dsp:cNvPr id="0" name=""/>
        <dsp:cNvSpPr/>
      </dsp:nvSpPr>
      <dsp:spPr>
        <a:xfrm>
          <a:off x="3235031" y="4097506"/>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Density</a:t>
          </a:r>
          <a:r>
            <a:rPr lang="en-US" sz="1800" kern="1200" dirty="0" smtClean="0">
              <a:solidFill>
                <a:schemeClr val="bg1"/>
              </a:solidFill>
            </a:rPr>
            <a:t/>
          </a:r>
          <a:br>
            <a:rPr lang="en-US" sz="1800" kern="1200" dirty="0" smtClean="0">
              <a:solidFill>
                <a:schemeClr val="bg1"/>
              </a:solidFill>
            </a:rPr>
          </a:br>
          <a:r>
            <a:rPr lang="en-US" sz="1800" kern="1200" dirty="0" smtClean="0">
              <a:solidFill>
                <a:schemeClr val="bg1"/>
              </a:solidFill>
            </a:rPr>
            <a:t>10GB/mm</a:t>
          </a:r>
          <a:r>
            <a:rPr lang="en-US" sz="1800" kern="1200" baseline="30000" dirty="0" smtClean="0">
              <a:solidFill>
                <a:schemeClr val="bg1"/>
              </a:solidFill>
            </a:rPr>
            <a:t>3</a:t>
          </a:r>
          <a:endParaRPr lang="en-US" sz="1800" kern="1200" baseline="30000" dirty="0">
            <a:solidFill>
              <a:schemeClr val="bg1"/>
            </a:solidFill>
          </a:endParaRPr>
        </a:p>
      </dsp:txBody>
      <dsp:txXfrm>
        <a:off x="3235031" y="4097506"/>
        <a:ext cx="1844692" cy="590301"/>
      </dsp:txXfrm>
    </dsp:sp>
    <dsp:sp modelId="{1A514359-0289-4D4A-9A02-2BF85EB35D73}">
      <dsp:nvSpPr>
        <dsp:cNvPr id="0" name=""/>
        <dsp:cNvSpPr/>
      </dsp:nvSpPr>
      <dsp:spPr>
        <a:xfrm>
          <a:off x="3696204" y="5241215"/>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C009F8BA-62FF-4959-9E46-59DF1D37F9D6}">
      <dsp:nvSpPr>
        <dsp:cNvPr id="0" name=""/>
        <dsp:cNvSpPr/>
      </dsp:nvSpPr>
      <dsp:spPr>
        <a:xfrm>
          <a:off x="3696204" y="5241215"/>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3ECF6C22-6562-4368-8273-B3F5AFE4B593}">
      <dsp:nvSpPr>
        <dsp:cNvPr id="0" name=""/>
        <dsp:cNvSpPr/>
      </dsp:nvSpPr>
      <dsp:spPr>
        <a:xfrm>
          <a:off x="3235031" y="5407237"/>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baseline="30000" dirty="0" smtClean="0">
              <a:solidFill>
                <a:schemeClr val="bg1"/>
              </a:solidFill>
            </a:rPr>
            <a:t>Durability</a:t>
          </a:r>
          <a:r>
            <a:rPr lang="en-US" sz="2400" kern="1200" baseline="30000" dirty="0" smtClean="0">
              <a:solidFill>
                <a:schemeClr val="bg1"/>
              </a:solidFill>
            </a:rPr>
            <a:t/>
          </a:r>
          <a:br>
            <a:rPr lang="en-US" sz="2400" kern="1200" baseline="30000" dirty="0" smtClean="0">
              <a:solidFill>
                <a:schemeClr val="bg1"/>
              </a:solidFill>
            </a:rPr>
          </a:br>
          <a:r>
            <a:rPr lang="en-US" sz="2400" kern="1200" baseline="30000" dirty="0" smtClean="0">
              <a:solidFill>
                <a:schemeClr val="bg1"/>
              </a:solidFill>
            </a:rPr>
            <a:t>10-30 years</a:t>
          </a:r>
          <a:endParaRPr lang="en-US" sz="2400" kern="1200" baseline="30000" dirty="0">
            <a:solidFill>
              <a:schemeClr val="bg1"/>
            </a:solidFill>
          </a:endParaRPr>
        </a:p>
      </dsp:txBody>
      <dsp:txXfrm>
        <a:off x="3235031" y="5407237"/>
        <a:ext cx="1844692" cy="590301"/>
      </dsp:txXfrm>
    </dsp:sp>
    <dsp:sp modelId="{76AFD424-B346-4187-B51C-62FDB13136EF}">
      <dsp:nvSpPr>
        <dsp:cNvPr id="0" name=""/>
        <dsp:cNvSpPr/>
      </dsp:nvSpPr>
      <dsp:spPr>
        <a:xfrm>
          <a:off x="4729232" y="2621752"/>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B766EEFC-0B90-4194-9A26-980750F3A10B}">
      <dsp:nvSpPr>
        <dsp:cNvPr id="0" name=""/>
        <dsp:cNvSpPr/>
      </dsp:nvSpPr>
      <dsp:spPr>
        <a:xfrm>
          <a:off x="4729232" y="2621752"/>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DDCB09B8-8416-4C7A-8E44-30DF285261BD}">
      <dsp:nvSpPr>
        <dsp:cNvPr id="0" name=""/>
        <dsp:cNvSpPr/>
      </dsp:nvSpPr>
      <dsp:spPr>
        <a:xfrm>
          <a:off x="4268059" y="2787774"/>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rPr>
            <a:t>Optical Disks</a:t>
          </a:r>
          <a:endParaRPr lang="en-US" sz="2100" b="1" kern="1200" dirty="0">
            <a:solidFill>
              <a:schemeClr val="bg1"/>
            </a:solidFill>
          </a:endParaRPr>
        </a:p>
      </dsp:txBody>
      <dsp:txXfrm>
        <a:off x="4268059" y="2787774"/>
        <a:ext cx="1844692" cy="590301"/>
      </dsp:txXfrm>
    </dsp:sp>
    <dsp:sp modelId="{4A2909D6-452C-4C08-9294-7C9CDB8D9658}">
      <dsp:nvSpPr>
        <dsp:cNvPr id="0" name=""/>
        <dsp:cNvSpPr/>
      </dsp:nvSpPr>
      <dsp:spPr>
        <a:xfrm>
          <a:off x="5928281" y="3931483"/>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0D071CB3-2109-4B8B-B2FB-66E1EED57991}">
      <dsp:nvSpPr>
        <dsp:cNvPr id="0" name=""/>
        <dsp:cNvSpPr/>
      </dsp:nvSpPr>
      <dsp:spPr>
        <a:xfrm>
          <a:off x="5928281" y="3931483"/>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00979897-F66A-4536-8A16-D546DFB981DE}">
      <dsp:nvSpPr>
        <dsp:cNvPr id="0" name=""/>
        <dsp:cNvSpPr/>
      </dsp:nvSpPr>
      <dsp:spPr>
        <a:xfrm>
          <a:off x="5467108" y="4097506"/>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Density</a:t>
          </a:r>
          <a:r>
            <a:rPr lang="en-US" sz="1800" kern="1200" dirty="0" smtClean="0">
              <a:solidFill>
                <a:schemeClr val="bg1"/>
              </a:solidFill>
            </a:rPr>
            <a:t/>
          </a:r>
          <a:br>
            <a:rPr lang="en-US" sz="1800" kern="1200" dirty="0" smtClean="0">
              <a:solidFill>
                <a:schemeClr val="bg1"/>
              </a:solidFill>
            </a:rPr>
          </a:br>
          <a:r>
            <a:rPr lang="en-US" sz="1800" kern="1200" dirty="0" smtClean="0">
              <a:solidFill>
                <a:schemeClr val="bg1"/>
              </a:solidFill>
            </a:rPr>
            <a:t>100GB/mm</a:t>
          </a:r>
          <a:r>
            <a:rPr lang="en-US" sz="1800" kern="1200" baseline="30000" dirty="0" smtClean="0">
              <a:solidFill>
                <a:schemeClr val="bg1"/>
              </a:solidFill>
            </a:rPr>
            <a:t>3</a:t>
          </a:r>
          <a:endParaRPr lang="en-US" sz="1800" kern="1200" dirty="0">
            <a:solidFill>
              <a:schemeClr val="bg1"/>
            </a:solidFill>
          </a:endParaRPr>
        </a:p>
      </dsp:txBody>
      <dsp:txXfrm>
        <a:off x="5467108" y="4097506"/>
        <a:ext cx="1844692" cy="590301"/>
      </dsp:txXfrm>
    </dsp:sp>
    <dsp:sp modelId="{217A6645-89FC-4AE3-BA8E-4FEE452E4C73}">
      <dsp:nvSpPr>
        <dsp:cNvPr id="0" name=""/>
        <dsp:cNvSpPr/>
      </dsp:nvSpPr>
      <dsp:spPr>
        <a:xfrm>
          <a:off x="5928281" y="5241215"/>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70F98FF6-17AA-425C-8CE2-256E15824E37}">
      <dsp:nvSpPr>
        <dsp:cNvPr id="0" name=""/>
        <dsp:cNvSpPr/>
      </dsp:nvSpPr>
      <dsp:spPr>
        <a:xfrm>
          <a:off x="5928281" y="5241215"/>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B3462372-EFF8-40F1-9F4C-D73B89E841C8}">
      <dsp:nvSpPr>
        <dsp:cNvPr id="0" name=""/>
        <dsp:cNvSpPr/>
      </dsp:nvSpPr>
      <dsp:spPr>
        <a:xfrm>
          <a:off x="5467108" y="5407237"/>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baseline="30000" dirty="0" smtClean="0">
              <a:solidFill>
                <a:schemeClr val="bg1"/>
              </a:solidFill>
            </a:rPr>
            <a:t>Durability</a:t>
          </a:r>
          <a:r>
            <a:rPr lang="en-US" sz="1800" kern="1200" baseline="30000" dirty="0" smtClean="0">
              <a:solidFill>
                <a:schemeClr val="bg1"/>
              </a:solidFill>
            </a:rPr>
            <a:t/>
          </a:r>
          <a:br>
            <a:rPr lang="en-US" sz="1800" kern="1200" baseline="30000" dirty="0" smtClean="0">
              <a:solidFill>
                <a:schemeClr val="bg1"/>
              </a:solidFill>
            </a:rPr>
          </a:br>
          <a:r>
            <a:rPr lang="en-US" sz="2400" kern="1200" baseline="30000" dirty="0" smtClean="0">
              <a:solidFill>
                <a:schemeClr val="bg1"/>
              </a:solidFill>
            </a:rPr>
            <a:t>3-5 years</a:t>
          </a:r>
          <a:endParaRPr lang="en-US" sz="2400" kern="1200" dirty="0">
            <a:solidFill>
              <a:schemeClr val="bg1"/>
            </a:solidFill>
          </a:endParaRPr>
        </a:p>
      </dsp:txBody>
      <dsp:txXfrm>
        <a:off x="5467108" y="5407237"/>
        <a:ext cx="1844692" cy="590301"/>
      </dsp:txXfrm>
    </dsp:sp>
    <dsp:sp modelId="{919157F8-4B3E-4C48-9F51-25D228285F5A}">
      <dsp:nvSpPr>
        <dsp:cNvPr id="0" name=""/>
        <dsp:cNvSpPr/>
      </dsp:nvSpPr>
      <dsp:spPr>
        <a:xfrm>
          <a:off x="6961309" y="1312021"/>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0A0AC5EE-247A-4C11-818A-376221037906}">
      <dsp:nvSpPr>
        <dsp:cNvPr id="0" name=""/>
        <dsp:cNvSpPr/>
      </dsp:nvSpPr>
      <dsp:spPr>
        <a:xfrm>
          <a:off x="6961309" y="1312021"/>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12BCD694-5223-416E-970D-8E39BF092B0F}">
      <dsp:nvSpPr>
        <dsp:cNvPr id="0" name=""/>
        <dsp:cNvSpPr/>
      </dsp:nvSpPr>
      <dsp:spPr>
        <a:xfrm>
          <a:off x="6500136" y="1478043"/>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rPr>
            <a:t>DNA</a:t>
          </a:r>
          <a:endParaRPr lang="en-US" sz="2100" b="1" kern="1200" dirty="0">
            <a:solidFill>
              <a:schemeClr val="bg1"/>
            </a:solidFill>
          </a:endParaRPr>
        </a:p>
      </dsp:txBody>
      <dsp:txXfrm>
        <a:off x="6500136" y="1478043"/>
        <a:ext cx="1844692" cy="590301"/>
      </dsp:txXfrm>
    </dsp:sp>
    <dsp:sp modelId="{01B60ABC-857F-4636-98EE-F7643E2BD91E}">
      <dsp:nvSpPr>
        <dsp:cNvPr id="0" name=""/>
        <dsp:cNvSpPr/>
      </dsp:nvSpPr>
      <dsp:spPr>
        <a:xfrm>
          <a:off x="8160359" y="2621752"/>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9C85B4DE-88AC-48BE-A55F-917CD31CF554}">
      <dsp:nvSpPr>
        <dsp:cNvPr id="0" name=""/>
        <dsp:cNvSpPr/>
      </dsp:nvSpPr>
      <dsp:spPr>
        <a:xfrm>
          <a:off x="8160359" y="2621752"/>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9D5FE9CF-91AE-42A9-B841-FEDB914E59C3}">
      <dsp:nvSpPr>
        <dsp:cNvPr id="0" name=""/>
        <dsp:cNvSpPr/>
      </dsp:nvSpPr>
      <dsp:spPr>
        <a:xfrm>
          <a:off x="7699186" y="2787774"/>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Density</a:t>
          </a:r>
          <a:r>
            <a:rPr lang="en-US" sz="1800" kern="1200" dirty="0" smtClean="0">
              <a:solidFill>
                <a:schemeClr val="bg1"/>
              </a:solidFill>
            </a:rPr>
            <a:t/>
          </a:r>
          <a:br>
            <a:rPr lang="en-US" sz="1800" kern="1200" dirty="0" smtClean="0">
              <a:solidFill>
                <a:schemeClr val="bg1"/>
              </a:solidFill>
            </a:rPr>
          </a:br>
          <a:r>
            <a:rPr lang="en-US" sz="1800" kern="1200" dirty="0" smtClean="0">
              <a:solidFill>
                <a:schemeClr val="bg1"/>
              </a:solidFill>
            </a:rPr>
            <a:t>1EB/mm</a:t>
          </a:r>
          <a:r>
            <a:rPr lang="en-US" sz="1800" kern="1200" baseline="30000" dirty="0" smtClean="0">
              <a:solidFill>
                <a:schemeClr val="bg1"/>
              </a:solidFill>
            </a:rPr>
            <a:t>3</a:t>
          </a:r>
          <a:endParaRPr lang="en-US" sz="1800" kern="1200" dirty="0">
            <a:solidFill>
              <a:schemeClr val="bg1"/>
            </a:solidFill>
          </a:endParaRPr>
        </a:p>
      </dsp:txBody>
      <dsp:txXfrm>
        <a:off x="7699186" y="2787774"/>
        <a:ext cx="1844692" cy="590301"/>
      </dsp:txXfrm>
    </dsp:sp>
    <dsp:sp modelId="{1D2C101A-687F-4AE5-BC07-E725DEFEE049}">
      <dsp:nvSpPr>
        <dsp:cNvPr id="0" name=""/>
        <dsp:cNvSpPr/>
      </dsp:nvSpPr>
      <dsp:spPr>
        <a:xfrm>
          <a:off x="8160359" y="3931483"/>
          <a:ext cx="922346" cy="922346"/>
        </a:xfrm>
        <a:prstGeom prst="arc">
          <a:avLst>
            <a:gd name="adj1" fmla="val 13200000"/>
            <a:gd name="adj2" fmla="val 192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FA7904BF-9997-493A-89FB-E648AF0EC2FD}">
      <dsp:nvSpPr>
        <dsp:cNvPr id="0" name=""/>
        <dsp:cNvSpPr/>
      </dsp:nvSpPr>
      <dsp:spPr>
        <a:xfrm>
          <a:off x="8160359" y="3931483"/>
          <a:ext cx="922346" cy="922346"/>
        </a:xfrm>
        <a:prstGeom prst="arc">
          <a:avLst>
            <a:gd name="adj1" fmla="val 2400000"/>
            <a:gd name="adj2" fmla="val 8400000"/>
          </a:avLst>
        </a:prstGeom>
        <a:noFill/>
        <a:ln w="12700" cap="flat" cmpd="sng" algn="ctr">
          <a:solidFill>
            <a:schemeClr val="accent1">
              <a:lumMod val="20000"/>
              <a:lumOff val="80000"/>
            </a:schemeClr>
          </a:solidFill>
          <a:prstDash val="solid"/>
          <a:miter lim="800000"/>
        </a:ln>
        <a:effectLst/>
      </dsp:spPr>
      <dsp:style>
        <a:lnRef idx="2">
          <a:scrgbClr r="0" g="0" b="0"/>
        </a:lnRef>
        <a:fillRef idx="0">
          <a:scrgbClr r="0" g="0" b="0"/>
        </a:fillRef>
        <a:effectRef idx="0">
          <a:scrgbClr r="0" g="0" b="0"/>
        </a:effectRef>
        <a:fontRef idx="minor"/>
      </dsp:style>
    </dsp:sp>
    <dsp:sp modelId="{89C26C73-75EA-4C34-A3D3-5B29575F6FB3}">
      <dsp:nvSpPr>
        <dsp:cNvPr id="0" name=""/>
        <dsp:cNvSpPr/>
      </dsp:nvSpPr>
      <dsp:spPr>
        <a:xfrm>
          <a:off x="7699186" y="4097506"/>
          <a:ext cx="1844692" cy="590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Durability</a:t>
          </a:r>
          <a:r>
            <a:rPr lang="en-US" sz="1800" kern="1200" dirty="0" smtClean="0">
              <a:solidFill>
                <a:schemeClr val="bg1"/>
              </a:solidFill>
            </a:rPr>
            <a:t/>
          </a:r>
          <a:br>
            <a:rPr lang="en-US" sz="1800" kern="1200" dirty="0" smtClean="0">
              <a:solidFill>
                <a:schemeClr val="bg1"/>
              </a:solidFill>
            </a:rPr>
          </a:br>
          <a:r>
            <a:rPr lang="en-US" sz="1800" kern="1200" dirty="0" smtClean="0">
              <a:solidFill>
                <a:schemeClr val="bg1"/>
              </a:solidFill>
            </a:rPr>
            <a:t>&gt;500 years</a:t>
          </a:r>
          <a:endParaRPr lang="en-US" sz="1800" kern="1200" dirty="0">
            <a:solidFill>
              <a:schemeClr val="bg1"/>
            </a:solidFill>
          </a:endParaRPr>
        </a:p>
      </dsp:txBody>
      <dsp:txXfrm>
        <a:off x="7699186" y="4097506"/>
        <a:ext cx="1844692" cy="59030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A875F-4D8C-4101-AEAE-83BEDF17EF73}" type="datetimeFigureOut">
              <a:rPr lang="en-US" smtClean="0"/>
              <a:t>11/27/2017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66E93-C38C-42E9-B1B3-5D19EBB5AE91}" type="slidenum">
              <a:rPr lang="en-US" smtClean="0"/>
              <a:t>‹#›</a:t>
            </a:fld>
            <a:endParaRPr lang="en-US" dirty="0"/>
          </a:p>
        </p:txBody>
      </p:sp>
    </p:spTree>
    <p:extLst>
      <p:ext uri="{BB962C8B-B14F-4D97-AF65-F5344CB8AC3E}">
        <p14:creationId xmlns:p14="http://schemas.microsoft.com/office/powerpoint/2010/main" val="42526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a:t>
            </a:fld>
            <a:endParaRPr lang="en-US" dirty="0"/>
          </a:p>
        </p:txBody>
      </p:sp>
    </p:spTree>
    <p:extLst>
      <p:ext uri="{BB962C8B-B14F-4D97-AF65-F5344CB8AC3E}">
        <p14:creationId xmlns:p14="http://schemas.microsoft.com/office/powerpoint/2010/main" val="1167175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in</a:t>
            </a:r>
            <a:r>
              <a:rPr lang="en-US" baseline="0" dirty="0" smtClean="0"/>
              <a:t> each step the error increases.</a:t>
            </a:r>
          </a:p>
          <a:p>
            <a:endParaRPr lang="en-US" baseline="0" dirty="0" smtClean="0"/>
          </a:p>
          <a:p>
            <a:r>
              <a:rPr lang="en-US" b="1" dirty="0" smtClean="0"/>
              <a:t>In practice</a:t>
            </a:r>
            <a:r>
              <a:rPr lang="en-US" dirty="0" smtClean="0"/>
              <a:t>, synthesis of a given sequence uses a large number of parallel start sites and results in many truncated byproducts (the dominant error in DNA synthesis), in addition to many copies of the full length target sequence. Thus, despite errors in synthesizing any specific strand, a given synthesis batch will usually produce many perfect strands. Moreover, modern array synthesis techniques [15] can synthesize complex pools of nearly 105 different oligonucleotides in parallel.</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17</a:t>
            </a:fld>
            <a:endParaRPr lang="en-US" dirty="0"/>
          </a:p>
        </p:txBody>
      </p:sp>
    </p:spTree>
    <p:extLst>
      <p:ext uri="{BB962C8B-B14F-4D97-AF65-F5344CB8AC3E}">
        <p14:creationId xmlns:p14="http://schemas.microsoft.com/office/powerpoint/2010/main" val="45650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in</a:t>
            </a:r>
            <a:r>
              <a:rPr lang="en-US" baseline="0" dirty="0" smtClean="0"/>
              <a:t> each step the error increases.</a:t>
            </a:r>
          </a:p>
          <a:p>
            <a:endParaRPr lang="en-US" baseline="0" dirty="0" smtClean="0"/>
          </a:p>
          <a:p>
            <a:r>
              <a:rPr lang="en-US" b="1" dirty="0" smtClean="0"/>
              <a:t>In practice</a:t>
            </a:r>
            <a:r>
              <a:rPr lang="en-US" dirty="0" smtClean="0"/>
              <a:t>, synthesis of a given sequence uses a large number of parallel start sites and results in many truncated byproducts (the dominant error in DNA synthesis), in addition to many copies of the full length target sequence. Thus, despite errors in synthesizing any specific strand, a given synthesis batch will usually produce many perfect strands. Moreover, modern array synthesis techniques [15] can synthesize complex pools of nearly 105 different oligonucleotides in parallel.</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18</a:t>
            </a:fld>
            <a:endParaRPr lang="en-US" dirty="0"/>
          </a:p>
        </p:txBody>
      </p:sp>
    </p:spTree>
    <p:extLst>
      <p:ext uri="{BB962C8B-B14F-4D97-AF65-F5344CB8AC3E}">
        <p14:creationId xmlns:p14="http://schemas.microsoft.com/office/powerpoint/2010/main" val="241405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 A DNA Storage System </a:t>
            </a:r>
          </a:p>
          <a:p>
            <a:endParaRPr lang="en-US" b="1" dirty="0" smtClean="0"/>
          </a:p>
          <a:p>
            <a:r>
              <a:rPr lang="en-US" dirty="0" smtClean="0"/>
              <a:t>We envision DNA storage as the very last level of a deep storage hierarchy, providing very dense and durable archival storage with access times of many hours to days (Figure 2). DNA synthesis and sequencing can be made arbitrarily parallel, making the necessary read and write bandwidths attainable. We now describe our proposal of a system for DNA-based storage with random access support.</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20</a:t>
            </a:fld>
            <a:endParaRPr lang="en-US" dirty="0"/>
          </a:p>
        </p:txBody>
      </p:sp>
    </p:spTree>
    <p:extLst>
      <p:ext uri="{BB962C8B-B14F-4D97-AF65-F5344CB8AC3E}">
        <p14:creationId xmlns:p14="http://schemas.microsoft.com/office/powerpoint/2010/main" val="2620275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1" dirty="0" smtClean="0"/>
              <a:t>DNA storage system </a:t>
            </a:r>
            <a:r>
              <a:rPr lang="en-US" dirty="0" smtClean="0"/>
              <a:t>consists of a DNA synthesizer that encodes the data to be stored in DNA, a storage container with compartments that store pools of DNA that map to a volume, and a DNA sequencer that reads DNA sequences and converts them back into digital data. Figure 3 shows an overview of the integrated system.</a:t>
            </a:r>
          </a:p>
          <a:p>
            <a:endParaRPr lang="en-US" b="0" dirty="0" smtClean="0"/>
          </a:p>
          <a:p>
            <a:r>
              <a:rPr lang="en-US" b="1" dirty="0" smtClean="0"/>
              <a:t>The basic unit </a:t>
            </a:r>
            <a:r>
              <a:rPr lang="en-US" dirty="0" smtClean="0"/>
              <a:t>of DNA storage is a DNA strand that is roughly 100-200 nucleotides long, capable of storing 50-100 bits total. Therefore, a typical data object maps to a very large number of DNA strands. The DNA strands will be stored in “pools” that have stochastic spatial organization and do not permit structured addressing, unlike electronic storage media. Therefore, it is necessary to embed the address itself into the data stored in a strand. This way, after sequencing, one can reassemble the original data value. We discuss digital data representation in DNA in Section 4.</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21</a:t>
            </a:fld>
            <a:endParaRPr lang="en-US" dirty="0"/>
          </a:p>
        </p:txBody>
      </p:sp>
    </p:spTree>
    <p:extLst>
      <p:ext uri="{BB962C8B-B14F-4D97-AF65-F5344CB8AC3E}">
        <p14:creationId xmlns:p14="http://schemas.microsoft.com/office/powerpoint/2010/main" val="2327881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Για</a:t>
            </a:r>
            <a:r>
              <a:rPr lang="el-GR" baseline="0" dirty="0" smtClean="0"/>
              <a:t> το </a:t>
            </a:r>
            <a:r>
              <a:rPr lang="en-US" baseline="0" dirty="0" smtClean="0"/>
              <a:t>map function </a:t>
            </a:r>
            <a:r>
              <a:rPr lang="el-GR" baseline="0" dirty="0" smtClean="0"/>
              <a:t>δεν το υλοποίησαν σε αυτό το </a:t>
            </a:r>
            <a:r>
              <a:rPr lang="en-US" baseline="0" dirty="0" smtClean="0"/>
              <a:t>paper </a:t>
            </a:r>
            <a:r>
              <a:rPr lang="el-GR" baseline="0" dirty="0" smtClean="0"/>
              <a:t>αλλά το πήραν από προηγούμενη δουλειά.</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23</a:t>
            </a:fld>
            <a:endParaRPr lang="en-US" dirty="0"/>
          </a:p>
        </p:txBody>
      </p:sp>
    </p:spTree>
    <p:extLst>
      <p:ext uri="{BB962C8B-B14F-4D97-AF65-F5344CB8AC3E}">
        <p14:creationId xmlns:p14="http://schemas.microsoft.com/office/powerpoint/2010/main" val="51410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Separating the DNA strands </a:t>
            </a:r>
            <a:r>
              <a:rPr lang="en-US" dirty="0" smtClean="0"/>
              <a:t>into a collection of pools (Figure 3) balances a trade-off between storage density, reliability, and performance. The most dense way to store data would be to have all strands in a single pool, but this arrangement sacrifices reliability for two reasons. First, a single pool requires many different primers to distinguish all keys, which increases the chance that two primers react poorly to each other. Second, a single pool reduces the likelihood that a random sample drawn during the read process will contain all the desired data. On the other hand, using a separate pool per key sacrifices density excessively. We therefore use a library of reasonably-sized pools, and use random access within each pool. </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25</a:t>
            </a:fld>
            <a:endParaRPr lang="en-US" dirty="0"/>
          </a:p>
        </p:txBody>
      </p:sp>
    </p:spTree>
    <p:extLst>
      <p:ext uri="{BB962C8B-B14F-4D97-AF65-F5344CB8AC3E}">
        <p14:creationId xmlns:p14="http://schemas.microsoft.com/office/powerpoint/2010/main" val="873579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write process </a:t>
            </a:r>
            <a:r>
              <a:rPr lang="en-US" dirty="0" smtClean="0"/>
              <a:t>(Fig. 4(a)) takes as input the key and value to store. It uses the key to obtain the PCR primer sequences, compute the high part of the address, and to determine the pool in the DNA library where the resulting strands will be stored. The low part of the address indexes the multiple strands generated by chunking the value (see Sec. 4.2). Next, it encodes the data addresses, payloads, and error detection codes, and attaches the primer target sequences, to produce final DNA sequences for the synthesizer to manufacture. The resulting DNA molecules are stored in the storage library for archival.</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26</a:t>
            </a:fld>
            <a:endParaRPr lang="en-US" dirty="0"/>
          </a:p>
        </p:txBody>
      </p:sp>
    </p:spTree>
    <p:extLst>
      <p:ext uri="{BB962C8B-B14F-4D97-AF65-F5344CB8AC3E}">
        <p14:creationId xmlns:p14="http://schemas.microsoft.com/office/powerpoint/2010/main" val="371391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read process </a:t>
            </a:r>
            <a:r>
              <a:rPr lang="en-US" dirty="0" smtClean="0"/>
              <a:t>(Fig. 4(b)) takes as input a key. It uses the key to obtain the PCR primer sequences that identify molecules in the pool associated with that key. Next, the storage system physically extracts a sample from the DNA pool that contains the stored data, but likely also includes large amounts of unrelated data. The sample and the PCR primers are sent to the PCR </a:t>
            </a:r>
            <a:r>
              <a:rPr lang="en-US" dirty="0" err="1" smtClean="0"/>
              <a:t>thermocycler</a:t>
            </a:r>
            <a:r>
              <a:rPr lang="en-US" dirty="0" smtClean="0"/>
              <a:t>, which amplifies only the desired strands. The resulting pool goes to the DNA sequencer, which ultimately produces the digital data readout. Note that this process might be iterative since it may require multiple samples and sequencing steps to extract all the data associated with the desired keys. The DNA synthesizer is used for both producing the DNA strands that hold data payload as well as synthesizing the PCR primers used to amplify data during the random access read process</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27</a:t>
            </a:fld>
            <a:endParaRPr lang="en-US" dirty="0"/>
          </a:p>
        </p:txBody>
      </p:sp>
    </p:spTree>
    <p:extLst>
      <p:ext uri="{BB962C8B-B14F-4D97-AF65-F5344CB8AC3E}">
        <p14:creationId xmlns:p14="http://schemas.microsoft.com/office/powerpoint/2010/main" val="3122781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28</a:t>
            </a:fld>
            <a:endParaRPr lang="en-US" dirty="0"/>
          </a:p>
        </p:txBody>
      </p:sp>
    </p:spTree>
    <p:extLst>
      <p:ext uri="{BB962C8B-B14F-4D97-AF65-F5344CB8AC3E}">
        <p14:creationId xmlns:p14="http://schemas.microsoft.com/office/powerpoint/2010/main" val="626184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To store binary data in DNA</a:t>
            </a:r>
          </a:p>
          <a:p>
            <a:endParaRPr lang="en-US" dirty="0" smtClean="0"/>
          </a:p>
          <a:p>
            <a:r>
              <a:rPr lang="en-US" dirty="0" smtClean="0"/>
              <a:t>Encoding</a:t>
            </a:r>
            <a:r>
              <a:rPr lang="en-US" baseline="0" dirty="0" smtClean="0"/>
              <a:t>/decoding</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30</a:t>
            </a:fld>
            <a:endParaRPr lang="en-US" dirty="0"/>
          </a:p>
        </p:txBody>
      </p:sp>
    </p:spTree>
    <p:extLst>
      <p:ext uri="{BB962C8B-B14F-4D97-AF65-F5344CB8AC3E}">
        <p14:creationId xmlns:p14="http://schemas.microsoft.com/office/powerpoint/2010/main" val="26736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2</a:t>
            </a:fld>
            <a:endParaRPr lang="en-US" dirty="0"/>
          </a:p>
        </p:txBody>
      </p:sp>
    </p:spTree>
    <p:extLst>
      <p:ext uri="{BB962C8B-B14F-4D97-AF65-F5344CB8AC3E}">
        <p14:creationId xmlns:p14="http://schemas.microsoft.com/office/powerpoint/2010/main" val="2547049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31</a:t>
            </a:fld>
            <a:endParaRPr lang="en-US" dirty="0"/>
          </a:p>
        </p:txBody>
      </p:sp>
    </p:spTree>
    <p:extLst>
      <p:ext uri="{BB962C8B-B14F-4D97-AF65-F5344CB8AC3E}">
        <p14:creationId xmlns:p14="http://schemas.microsoft.com/office/powerpoint/2010/main" val="1048621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likelihood of some forms of error can be reduced by encoding binary data in </a:t>
            </a:r>
            <a:r>
              <a:rPr lang="en-US" b="1" dirty="0" smtClean="0"/>
              <a:t>base 3 instead of base 4</a:t>
            </a:r>
            <a:r>
              <a:rPr lang="en-US" dirty="0" smtClean="0"/>
              <a:t> [10], as Figure 5(a) illustrates.</a:t>
            </a:r>
          </a:p>
          <a:p>
            <a:endParaRPr lang="en-US" dirty="0" smtClean="0"/>
          </a:p>
          <a:p>
            <a:r>
              <a:rPr lang="en-US" dirty="0" smtClean="0"/>
              <a:t>Because </a:t>
            </a:r>
            <a:r>
              <a:rPr lang="en-US" b="1" dirty="0" smtClean="0"/>
              <a:t>base 3 </a:t>
            </a:r>
            <a:r>
              <a:rPr lang="en-US" dirty="0" smtClean="0"/>
              <a:t>is not a multiple </a:t>
            </a:r>
            <a:r>
              <a:rPr lang="en-US" b="1" dirty="0" smtClean="0"/>
              <a:t>of base 2</a:t>
            </a:r>
            <a:r>
              <a:rPr lang="en-US" dirty="0" smtClean="0"/>
              <a:t>, mapping directly between the bases would be inefficient: 6 ternary digits (3 6 = 729) can store 9 bits of data (2 9 = 512), but waste 217 possible states. Instead, we use a Huffman code [13] that maps each binary byte to either 5 or 6 ternary digits. For example, the Huffman code maps the binary string 01100001 to the base-3 string 01112. The rotating nucleotide encoding maps this string to the DNA sequence CTCTG. The code maps more common ASCII characters to 5 digit strings, offering minor compression benefits for textual data, though the effect on overall storage density is insignificant.</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33</a:t>
            </a:fld>
            <a:endParaRPr lang="en-US" dirty="0"/>
          </a:p>
        </p:txBody>
      </p:sp>
    </p:spTree>
    <p:extLst>
      <p:ext uri="{BB962C8B-B14F-4D97-AF65-F5344CB8AC3E}">
        <p14:creationId xmlns:p14="http://schemas.microsoft.com/office/powerpoint/2010/main" val="1490715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6: </a:t>
            </a:r>
            <a:r>
              <a:rPr lang="en-US" dirty="0" smtClean="0"/>
              <a:t>An overview of the DNA data encoding format. After translating to nucleotides, the stream is divided into strands. Each strand contains a payload from the stream, together with addressing information to identify the strand and primer targets necessary for PCR and sequencing. </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37</a:t>
            </a:fld>
            <a:endParaRPr lang="en-US" dirty="0"/>
          </a:p>
        </p:txBody>
      </p:sp>
    </p:spTree>
    <p:extLst>
      <p:ext uri="{BB962C8B-B14F-4D97-AF65-F5344CB8AC3E}">
        <p14:creationId xmlns:p14="http://schemas.microsoft.com/office/powerpoint/2010/main" val="950298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38</a:t>
            </a:fld>
            <a:endParaRPr lang="en-US" dirty="0"/>
          </a:p>
        </p:txBody>
      </p:sp>
    </p:spTree>
    <p:extLst>
      <p:ext uri="{BB962C8B-B14F-4D97-AF65-F5344CB8AC3E}">
        <p14:creationId xmlns:p14="http://schemas.microsoft.com/office/powerpoint/2010/main" val="3852685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39</a:t>
            </a:fld>
            <a:endParaRPr lang="en-US" dirty="0"/>
          </a:p>
        </p:txBody>
      </p:sp>
    </p:spTree>
    <p:extLst>
      <p:ext uri="{BB962C8B-B14F-4D97-AF65-F5344CB8AC3E}">
        <p14:creationId xmlns:p14="http://schemas.microsoft.com/office/powerpoint/2010/main" val="2461453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40</a:t>
            </a:fld>
            <a:endParaRPr lang="en-US" dirty="0"/>
          </a:p>
        </p:txBody>
      </p:sp>
    </p:spTree>
    <p:extLst>
      <p:ext uri="{BB962C8B-B14F-4D97-AF65-F5344CB8AC3E}">
        <p14:creationId xmlns:p14="http://schemas.microsoft.com/office/powerpoint/2010/main" val="2143139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Primers: </a:t>
            </a:r>
            <a:r>
              <a:rPr lang="en-US" dirty="0" smtClean="0"/>
              <a:t>To each end of the strand, we attach primer sequences. These sequences serve as a “foothold” for the PCR process, and allow the PCR to selectively amplify only those strands with a chosen primer sequence.</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41</a:t>
            </a:fld>
            <a:endParaRPr lang="en-US" dirty="0"/>
          </a:p>
        </p:txBody>
      </p:sp>
    </p:spTree>
    <p:extLst>
      <p:ext uri="{BB962C8B-B14F-4D97-AF65-F5344CB8AC3E}">
        <p14:creationId xmlns:p14="http://schemas.microsoft.com/office/powerpoint/2010/main" val="937852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42</a:t>
            </a:fld>
            <a:endParaRPr lang="en-US" dirty="0"/>
          </a:p>
        </p:txBody>
      </p:sp>
    </p:spTree>
    <p:extLst>
      <p:ext uri="{BB962C8B-B14F-4D97-AF65-F5344CB8AC3E}">
        <p14:creationId xmlns:p14="http://schemas.microsoft.com/office/powerpoint/2010/main" val="696631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43</a:t>
            </a:fld>
            <a:endParaRPr lang="en-US" dirty="0"/>
          </a:p>
        </p:txBody>
      </p:sp>
    </p:spTree>
    <p:extLst>
      <p:ext uri="{BB962C8B-B14F-4D97-AF65-F5344CB8AC3E}">
        <p14:creationId xmlns:p14="http://schemas.microsoft.com/office/powerpoint/2010/main" val="1191701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a:t>
            </a:r>
            <a:r>
              <a:rPr lang="en-US" dirty="0" smtClean="0"/>
              <a:t> that not all adapters and primers have the same behavior or effectiveness during PCR. Also, the actual sequences affect the PCR cycle temperatures. Discussing adapter and primer design is outside the scope of this paper. The hash function that maps addresses to primers can be implemented as a table lookup of primers that are known to work well and have known </a:t>
            </a:r>
            <a:r>
              <a:rPr lang="en-US" dirty="0" err="1" smtClean="0"/>
              <a:t>thermocycling</a:t>
            </a:r>
            <a:r>
              <a:rPr lang="en-US" dirty="0" smtClean="0"/>
              <a:t> temperatures. For this paper, we used primer designs from prior work [24]. </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44</a:t>
            </a:fld>
            <a:endParaRPr lang="en-US" dirty="0"/>
          </a:p>
        </p:txBody>
      </p:sp>
    </p:spTree>
    <p:extLst>
      <p:ext uri="{BB962C8B-B14F-4D97-AF65-F5344CB8AC3E}">
        <p14:creationId xmlns:p14="http://schemas.microsoft.com/office/powerpoint/2010/main" val="50926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Durability:</a:t>
            </a:r>
            <a:r>
              <a:rPr lang="en-US" b="1" baseline="0" dirty="0" smtClean="0"/>
              <a:t> </a:t>
            </a:r>
            <a:r>
              <a:rPr lang="en-US" dirty="0" smtClean="0"/>
              <a:t>&gt;500 years</a:t>
            </a:r>
            <a:r>
              <a:rPr lang="en-US" baseline="0" dirty="0" smtClean="0"/>
              <a:t> in harsh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Synthetic DNA sequences have long been considered a</a:t>
            </a:r>
            <a:r>
              <a:rPr lang="en-US" baseline="0" dirty="0" smtClean="0"/>
              <a:t> </a:t>
            </a:r>
            <a:r>
              <a:rPr lang="en-US" dirty="0" smtClean="0"/>
              <a:t>potential medium for digital data storage.</a:t>
            </a:r>
          </a:p>
        </p:txBody>
      </p:sp>
      <p:sp>
        <p:nvSpPr>
          <p:cNvPr id="4" name="Slide Number Placeholder 3"/>
          <p:cNvSpPr>
            <a:spLocks noGrp="1"/>
          </p:cNvSpPr>
          <p:nvPr>
            <p:ph type="sldNum" sz="quarter" idx="10"/>
          </p:nvPr>
        </p:nvSpPr>
        <p:spPr/>
        <p:txBody>
          <a:bodyPr/>
          <a:lstStyle/>
          <a:p>
            <a:fld id="{80D66E93-C38C-42E9-B1B3-5D19EBB5AE91}" type="slidenum">
              <a:rPr lang="en-US" smtClean="0"/>
              <a:t>7</a:t>
            </a:fld>
            <a:endParaRPr lang="en-US" dirty="0"/>
          </a:p>
        </p:txBody>
      </p:sp>
    </p:spTree>
    <p:extLst>
      <p:ext uri="{BB962C8B-B14F-4D97-AF65-F5344CB8AC3E}">
        <p14:creationId xmlns:p14="http://schemas.microsoft.com/office/powerpoint/2010/main" val="2188081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45</a:t>
            </a:fld>
            <a:endParaRPr lang="en-US" dirty="0"/>
          </a:p>
        </p:txBody>
      </p:sp>
    </p:spTree>
    <p:extLst>
      <p:ext uri="{BB962C8B-B14F-4D97-AF65-F5344CB8AC3E}">
        <p14:creationId xmlns:p14="http://schemas.microsoft.com/office/powerpoint/2010/main" val="483901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encoding </a:t>
            </a:r>
            <a:r>
              <a:rPr lang="en-US" dirty="0" smtClean="0"/>
              <a:t>implied by the previous section is naive: each bit of binary data is encoded in exactly one location in the output DNA strands, and so relies on the robustness of DNA for durability</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46</a:t>
            </a:fld>
            <a:endParaRPr lang="en-US" dirty="0"/>
          </a:p>
        </p:txBody>
      </p:sp>
    </p:spTree>
    <p:extLst>
      <p:ext uri="{BB962C8B-B14F-4D97-AF65-F5344CB8AC3E}">
        <p14:creationId xmlns:p14="http://schemas.microsoft.com/office/powerpoint/2010/main" val="3774157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47</a:t>
            </a:fld>
            <a:endParaRPr lang="en-US" dirty="0"/>
          </a:p>
        </p:txBody>
      </p:sp>
    </p:spTree>
    <p:extLst>
      <p:ext uri="{BB962C8B-B14F-4D97-AF65-F5344CB8AC3E}">
        <p14:creationId xmlns:p14="http://schemas.microsoft.com/office/powerpoint/2010/main" val="751819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it offers a tunable level of redundancy, by reducing the width of the segments and therefore repeating them more often in strands of the same length (for example, if the overlapping segments were half as long as in Figure 7, they would be repeated in eight strands instead of four). </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48</a:t>
            </a:fld>
            <a:endParaRPr lang="en-US" dirty="0"/>
          </a:p>
        </p:txBody>
      </p:sp>
    </p:spTree>
    <p:extLst>
      <p:ext uri="{BB962C8B-B14F-4D97-AF65-F5344CB8AC3E}">
        <p14:creationId xmlns:p14="http://schemas.microsoft.com/office/powerpoint/2010/main" val="3432620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7:</a:t>
            </a:r>
            <a:r>
              <a:rPr lang="en-US" b="1" baseline="0" dirty="0" smtClean="0"/>
              <a:t> </a:t>
            </a:r>
            <a:r>
              <a:rPr lang="en-US" dirty="0" smtClean="0"/>
              <a:t>An encoding proposed by Goldman et al. [10]. The payloads of each strand are overlapping segments of the input stream, such that each block in the stream appears in four distinct strands.</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49</a:t>
            </a:fld>
            <a:endParaRPr lang="en-US" dirty="0"/>
          </a:p>
        </p:txBody>
      </p:sp>
    </p:spTree>
    <p:extLst>
      <p:ext uri="{BB962C8B-B14F-4D97-AF65-F5344CB8AC3E}">
        <p14:creationId xmlns:p14="http://schemas.microsoft.com/office/powerpoint/2010/main" val="2721721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it offers a tunable level of redundancy, by reducing the width of the segments and therefore repeating them more often in strands of the same length (for example, if the overlapping segments were half as long as in Figure 7, they would be repeated in eight strands instead of four). </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50</a:t>
            </a:fld>
            <a:endParaRPr lang="en-US" dirty="0"/>
          </a:p>
        </p:txBody>
      </p:sp>
    </p:spTree>
    <p:extLst>
      <p:ext uri="{BB962C8B-B14F-4D97-AF65-F5344CB8AC3E}">
        <p14:creationId xmlns:p14="http://schemas.microsoft.com/office/powerpoint/2010/main" val="831938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it offers a tunable level of redundancy, by reducing the width of the segments and therefore repeating them more often in strands of the same length (for example, if the overlapping segments were half as long as in Figure 7, they would be repeated in eight strands instead of four). </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51</a:t>
            </a:fld>
            <a:endParaRPr lang="en-US" dirty="0"/>
          </a:p>
        </p:txBody>
      </p:sp>
    </p:spTree>
    <p:extLst>
      <p:ext uri="{BB962C8B-B14F-4D97-AF65-F5344CB8AC3E}">
        <p14:creationId xmlns:p14="http://schemas.microsoft.com/office/powerpoint/2010/main" val="3170832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it offers a tunable level of redundancy, by reducing the width of the segments and therefore repeating them more often in strands of the same length (for example, if the overlapping segments were half as long as in Figure 7, they would be repeated in eight strands instead of four). </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52</a:t>
            </a:fld>
            <a:endParaRPr lang="en-US" dirty="0"/>
          </a:p>
        </p:txBody>
      </p:sp>
    </p:spTree>
    <p:extLst>
      <p:ext uri="{BB962C8B-B14F-4D97-AF65-F5344CB8AC3E}">
        <p14:creationId xmlns:p14="http://schemas.microsoft.com/office/powerpoint/2010/main" val="3843828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many encodings in the literature, ours ignores special properties of DNA synthesis and sequencing that make choosing an optimal encoding more complex. In particular, errors in synthesis and sequencing are not uniform: they vary according to location within a strand, and different sequences of nucleotides are more susceptible to undesired reactions. Synthesis error grows with the length of the strand being synthesized; nucleotides towards the end of the strand are more likely to be incorrect. Some of these errors are easily ignored, because they result in truncations, where the product strand is not of the correct length. Other errors are more insidious, with substitution errors being particularly common. An improved version of our encoding would tolerate variable substitution errors by not aligning the strands directly. For example, rather than computing A⊕B, we might instead compute A⊕B ′ , where B ′ is B in reverse. Since nucleotides at the end of a strand are more error-prone, reversing one strand ensures that the average quality is (roughly) constant along the strand, so that each nucleotide has at least some redundancy information stored in a high-reliability position. </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53</a:t>
            </a:fld>
            <a:endParaRPr lang="en-US" dirty="0"/>
          </a:p>
        </p:txBody>
      </p:sp>
    </p:spTree>
    <p:extLst>
      <p:ext uri="{BB962C8B-B14F-4D97-AF65-F5344CB8AC3E}">
        <p14:creationId xmlns:p14="http://schemas.microsoft.com/office/powerpoint/2010/main" val="31641601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55</a:t>
            </a:fld>
            <a:endParaRPr lang="en-US" dirty="0"/>
          </a:p>
        </p:txBody>
      </p:sp>
    </p:spTree>
    <p:extLst>
      <p:ext uri="{BB962C8B-B14F-4D97-AF65-F5344CB8AC3E}">
        <p14:creationId xmlns:p14="http://schemas.microsoft.com/office/powerpoint/2010/main" val="1668641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a:t>
            </a:r>
            <a:r>
              <a:rPr lang="en-US" b="1" baseline="0" dirty="0" smtClean="0"/>
              <a:t> </a:t>
            </a:r>
            <a:r>
              <a:rPr lang="en-US" dirty="0" smtClean="0"/>
              <a:t>Carlson curves [4]: trends in DNA synthesis and</a:t>
            </a:r>
            <a:r>
              <a:rPr lang="en-US" baseline="0" dirty="0" smtClean="0"/>
              <a:t> </a:t>
            </a:r>
            <a:r>
              <a:rPr lang="en-US" dirty="0" smtClean="0"/>
              <a:t>sequencing technology compared to Moore’s Law. DNA</a:t>
            </a:r>
            <a:r>
              <a:rPr lang="en-US" baseline="0" dirty="0" smtClean="0"/>
              <a:t> </a:t>
            </a:r>
            <a:r>
              <a:rPr lang="en-US" dirty="0" smtClean="0"/>
              <a:t>productivity is measured in nucleotides per person per day.</a:t>
            </a:r>
            <a:r>
              <a:rPr lang="en-US" baseline="0" dirty="0" smtClean="0"/>
              <a:t> </a:t>
            </a:r>
            <a:r>
              <a:rPr lang="en-US" dirty="0" smtClean="0"/>
              <a:t>Recent growth in sequencing technology eclipses Moore.</a:t>
            </a:r>
          </a:p>
          <a:p>
            <a:endParaRPr lang="en-US" dirty="0" smtClean="0"/>
          </a:p>
          <a:p>
            <a:r>
              <a:rPr lang="en-US" sz="1200" b="0" i="0" u="none" strike="noStrike" kern="1200" baseline="0" dirty="0" smtClean="0">
                <a:solidFill>
                  <a:schemeClr val="tx1"/>
                </a:solidFill>
                <a:latin typeface="+mn-lt"/>
                <a:ea typeface="+mn-ea"/>
                <a:cs typeface="+mn-cs"/>
              </a:rPr>
              <a:t>The volume of data that can be synthesized today is limited mostly by the cost of synthesis and sequencing, but growth in the biotechnology industry portends orders of magnitude cost reductions and efficiency improvements.</a:t>
            </a:r>
          </a:p>
          <a:p>
            <a:endParaRPr lang="en-US" sz="1200" b="0" i="0" u="none" strike="noStrike" kern="1200" baseline="0" dirty="0" smtClean="0">
              <a:solidFill>
                <a:schemeClr val="tx1"/>
              </a:solidFill>
              <a:latin typeface="+mn-lt"/>
              <a:ea typeface="+mn-ea"/>
              <a:cs typeface="+mn-cs"/>
            </a:endParaRPr>
          </a:p>
          <a:p>
            <a:r>
              <a:rPr lang="en-US" b="1" dirty="0" smtClean="0"/>
              <a:t>Sequencing and synthesis improvement projections.</a:t>
            </a:r>
            <a:r>
              <a:rPr lang="en-US" dirty="0" smtClean="0"/>
              <a:t> Today, neither the performance nor the cost of DNA synthesis and sequencing is viable for data storage purposes. However, they have historically seen exponential improvements. Their cost reductions and throughput improvements have been compared to Moore’s Law in Carlson’s Curves [4], as shown in Figure 1. It shows that sequencing productivity has been growing faster than Moore’s Law. Important biotechnology applications such as genomics and the development of smart drugs are expected to continue driving these improvements, eventually making data storage a viable application.</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D66E93-C38C-42E9-B1B3-5D19EBB5AE91}" type="slidenum">
              <a:rPr lang="en-US" smtClean="0"/>
              <a:t>8</a:t>
            </a:fld>
            <a:endParaRPr lang="en-US" dirty="0"/>
          </a:p>
        </p:txBody>
      </p:sp>
    </p:spTree>
    <p:extLst>
      <p:ext uri="{BB962C8B-B14F-4D97-AF65-F5344CB8AC3E}">
        <p14:creationId xmlns:p14="http://schemas.microsoft.com/office/powerpoint/2010/main" val="455547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56</a:t>
            </a:fld>
            <a:endParaRPr lang="en-US" dirty="0"/>
          </a:p>
        </p:txBody>
      </p:sp>
    </p:spTree>
    <p:extLst>
      <p:ext uri="{BB962C8B-B14F-4D97-AF65-F5344CB8AC3E}">
        <p14:creationId xmlns:p14="http://schemas.microsoft.com/office/powerpoint/2010/main" val="701834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57</a:t>
            </a:fld>
            <a:endParaRPr lang="en-US" dirty="0"/>
          </a:p>
        </p:txBody>
      </p:sp>
    </p:spTree>
    <p:extLst>
      <p:ext uri="{BB962C8B-B14F-4D97-AF65-F5344CB8AC3E}">
        <p14:creationId xmlns:p14="http://schemas.microsoft.com/office/powerpoint/2010/main" val="15897363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58</a:t>
            </a:fld>
            <a:endParaRPr lang="en-US" dirty="0"/>
          </a:p>
        </p:txBody>
      </p:sp>
    </p:spTree>
    <p:extLst>
      <p:ext uri="{BB962C8B-B14F-4D97-AF65-F5344CB8AC3E}">
        <p14:creationId xmlns:p14="http://schemas.microsoft.com/office/powerpoint/2010/main" val="13003406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1" dirty="0" smtClean="0"/>
              <a:t>accuracy </a:t>
            </a:r>
            <a:r>
              <a:rPr lang="en-US" dirty="0" smtClean="0"/>
              <a:t>of the two encodings is similar; however, the XOR encoding is higher density than the Goldman encoding.</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59</a:t>
            </a:fld>
            <a:endParaRPr lang="en-US" dirty="0"/>
          </a:p>
        </p:txBody>
      </p:sp>
    </p:spTree>
    <p:extLst>
      <p:ext uri="{BB962C8B-B14F-4D97-AF65-F5344CB8AC3E}">
        <p14:creationId xmlns:p14="http://schemas.microsoft.com/office/powerpoint/2010/main" val="1027574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1" dirty="0" smtClean="0"/>
              <a:t>accuracy </a:t>
            </a:r>
            <a:r>
              <a:rPr lang="en-US" dirty="0" smtClean="0"/>
              <a:t>of the two encodings is similar; however, the XOR encoding is higher density than the Goldman encoding.</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60</a:t>
            </a:fld>
            <a:endParaRPr lang="en-US" dirty="0"/>
          </a:p>
        </p:txBody>
      </p:sp>
    </p:spTree>
    <p:extLst>
      <p:ext uri="{BB962C8B-B14F-4D97-AF65-F5344CB8AC3E}">
        <p14:creationId xmlns:p14="http://schemas.microsoft.com/office/powerpoint/2010/main" val="3950478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62</a:t>
            </a:fld>
            <a:endParaRPr lang="en-US" dirty="0"/>
          </a:p>
        </p:txBody>
      </p:sp>
    </p:spTree>
    <p:extLst>
      <p:ext uri="{BB962C8B-B14F-4D97-AF65-F5344CB8AC3E}">
        <p14:creationId xmlns:p14="http://schemas.microsoft.com/office/powerpoint/2010/main" val="32741574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63</a:t>
            </a:fld>
            <a:endParaRPr lang="en-US" dirty="0"/>
          </a:p>
        </p:txBody>
      </p:sp>
    </p:spTree>
    <p:extLst>
      <p:ext uri="{BB962C8B-B14F-4D97-AF65-F5344CB8AC3E}">
        <p14:creationId xmlns:p14="http://schemas.microsoft.com/office/powerpoint/2010/main" val="11084893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configurations vary the number of strands where a piece of data is included, by changing the overlap between strands for Goldman and increasing the number of XOR copies for XOR.</a:t>
            </a:r>
          </a:p>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64</a:t>
            </a:fld>
            <a:endParaRPr lang="en-US" dirty="0"/>
          </a:p>
        </p:txBody>
      </p:sp>
    </p:spTree>
    <p:extLst>
      <p:ext uri="{BB962C8B-B14F-4D97-AF65-F5344CB8AC3E}">
        <p14:creationId xmlns:p14="http://schemas.microsoft.com/office/powerpoint/2010/main" val="3862763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12: </a:t>
            </a:r>
            <a:r>
              <a:rPr lang="en-US" dirty="0" smtClean="0"/>
              <a:t>Reliability of encoded data as a function of storage density at different sequencing depths.</a:t>
            </a:r>
          </a:p>
          <a:p>
            <a:endParaRPr lang="en-GB" dirty="0" smtClean="0"/>
          </a:p>
          <a:p>
            <a:r>
              <a:rPr lang="en-US" b="1" dirty="0" smtClean="0"/>
              <a:t>Figure 12 </a:t>
            </a:r>
            <a:r>
              <a:rPr lang="en-US" dirty="0" smtClean="0"/>
              <a:t>plots the density achieved by an encoding (x-axis) against decoding reliability (y-axis). The density is calculated as the file size divided by the total number of bases used to encode the file. Figure 12 includes three different encoding mechanisms: a naive encoding with no redundancy, the encoding proposed by Goldman, and our proposed XOR encoding. It presents the results for two sequencing depths, 1 and 3. Naive encoding has the lowest reliability because there is no redundancy. As the sequencing depth increases, the reliability improves, but as observed in the wet lab experiments, even at higher sequencing depths, the Naive encoding is not sufficient to provide full data recovery. For both tunable encodings, additional redundancy increases robustness, but affects density negatively. For sequencing depth of 1, where only a single copy of each strand is available, any error causes information loss if no redundancy is available (red dot). As more redundancy is added (blue and green curves), the encoding becomes more resilient to errors. At sequencing depth 1 and same density, Goldman is more resilient than XOR because it does not combine then replicate bits, it simply replicates them. As sequencing depths increase, XOR becomes as reliable as Goldman because the probability of having no copies at all of the original data lowers significantly.</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65</a:t>
            </a:fld>
            <a:endParaRPr lang="en-US" dirty="0"/>
          </a:p>
        </p:txBody>
      </p:sp>
    </p:spTree>
    <p:extLst>
      <p:ext uri="{BB962C8B-B14F-4D97-AF65-F5344CB8AC3E}">
        <p14:creationId xmlns:p14="http://schemas.microsoft.com/office/powerpoint/2010/main" val="4255267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 the limit, the density of our XOR encoding is 2.6× that of Goldman, and yet our results show similar reliability.</a:t>
            </a:r>
          </a:p>
          <a:p>
            <a:pPr marL="171450" indent="-171450">
              <a:buFont typeface="Arial" panose="020B0604020202020204" pitchFamily="34" charset="0"/>
              <a:buChar char="•"/>
            </a:pPr>
            <a:r>
              <a:rPr lang="en-US" dirty="0" smtClean="0"/>
              <a:t>The XOR encoding is also two-thirds the density of a naive encoding, which suffers much worse error rates.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smtClean="0"/>
              <a:t>Remind:</a:t>
            </a:r>
            <a:r>
              <a:rPr lang="en-GB" baseline="0" dirty="0" smtClean="0"/>
              <a:t> strand length are limited less than 200 nucleotides.</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66</a:t>
            </a:fld>
            <a:endParaRPr lang="en-US" dirty="0"/>
          </a:p>
        </p:txBody>
      </p:sp>
    </p:spTree>
    <p:extLst>
      <p:ext uri="{BB962C8B-B14F-4D97-AF65-F5344CB8AC3E}">
        <p14:creationId xmlns:p14="http://schemas.microsoft.com/office/powerpoint/2010/main" val="1142118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Large-block access: </a:t>
            </a:r>
            <a:r>
              <a:rPr lang="en-US" dirty="0" smtClean="0"/>
              <a:t>to read even a single byte from storage,</a:t>
            </a:r>
            <a:r>
              <a:rPr lang="en-US" baseline="0" dirty="0" smtClean="0"/>
              <a:t> </a:t>
            </a:r>
            <a:r>
              <a:rPr lang="en-US" dirty="0" smtClean="0"/>
              <a:t>the entire DNA pool must be sequenced and decoded.</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9</a:t>
            </a:fld>
            <a:endParaRPr lang="en-US" dirty="0"/>
          </a:p>
        </p:txBody>
      </p:sp>
    </p:spTree>
    <p:extLst>
      <p:ext uri="{BB962C8B-B14F-4D97-AF65-F5344CB8AC3E}">
        <p14:creationId xmlns:p14="http://schemas.microsoft.com/office/powerpoint/2010/main" val="8956098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67</a:t>
            </a:fld>
            <a:endParaRPr lang="en-US" dirty="0"/>
          </a:p>
        </p:txBody>
      </p:sp>
    </p:spTree>
    <p:extLst>
      <p:ext uri="{BB962C8B-B14F-4D97-AF65-F5344CB8AC3E}">
        <p14:creationId xmlns:p14="http://schemas.microsoft.com/office/powerpoint/2010/main" val="4037802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15 </a:t>
            </a:r>
            <a:r>
              <a:rPr lang="en-US" dirty="0" smtClean="0"/>
              <a:t>compares the overall error distribution for identical strands obtained through Single and Array synthesis as a function of the relative position within the strand. The overall error rate is due to both sequencing and synthesis errors. However, if we assume that the error rate for Single synthesis is near zero, we can interpret errors measured for those strands as solely due to sequencing. The difference between the error rates for the stands derived from Single and Array can then be interpreted as synthesis errors. We clearly see that sequencing error dominates for all locations: the sequencing error rate is on average an order of magnitude higher. These results show that future technology should focus on improving the accuracy of sequencing.</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69</a:t>
            </a:fld>
            <a:endParaRPr lang="en-US" dirty="0"/>
          </a:p>
        </p:txBody>
      </p:sp>
    </p:spTree>
    <p:extLst>
      <p:ext uri="{BB962C8B-B14F-4D97-AF65-F5344CB8AC3E}">
        <p14:creationId xmlns:p14="http://schemas.microsoft.com/office/powerpoint/2010/main" val="36774957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Sequencing recovers only strands of the target length, but most of the synthesis product is not full length. </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70</a:t>
            </a:fld>
            <a:endParaRPr lang="en-US" dirty="0"/>
          </a:p>
        </p:txBody>
      </p:sp>
    </p:spTree>
    <p:extLst>
      <p:ext uri="{BB962C8B-B14F-4D97-AF65-F5344CB8AC3E}">
        <p14:creationId xmlns:p14="http://schemas.microsoft.com/office/powerpoint/2010/main" val="27412883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representation we (and others) have used does not avoid more complex sources of error in DNA data representation.</a:t>
            </a:r>
          </a:p>
          <a:p>
            <a:endParaRPr lang="en-GB" dirty="0" smtClean="0"/>
          </a:p>
          <a:p>
            <a:r>
              <a:rPr lang="en-US" dirty="0" smtClean="0"/>
              <a:t>The binding of the two ends to each other prevents this strand from being easily amplified and sequenced. A more robust representation would avoid creating sequences that are self-complementary to reduce the chance of this self-hybridization. Of course, restricting self-complementarity also reduces the potential density of the representation, so it presents a trade-off between density and reliability.</a:t>
            </a:r>
          </a:p>
        </p:txBody>
      </p:sp>
      <p:sp>
        <p:nvSpPr>
          <p:cNvPr id="4" name="Slide Number Placeholder 3"/>
          <p:cNvSpPr>
            <a:spLocks noGrp="1"/>
          </p:cNvSpPr>
          <p:nvPr>
            <p:ph type="sldNum" sz="quarter" idx="10"/>
          </p:nvPr>
        </p:nvSpPr>
        <p:spPr/>
        <p:txBody>
          <a:bodyPr/>
          <a:lstStyle/>
          <a:p>
            <a:fld id="{80D66E93-C38C-42E9-B1B3-5D19EBB5AE91}" type="slidenum">
              <a:rPr lang="en-US" smtClean="0"/>
              <a:t>71</a:t>
            </a:fld>
            <a:endParaRPr lang="en-US" dirty="0"/>
          </a:p>
        </p:txBody>
      </p:sp>
    </p:spTree>
    <p:extLst>
      <p:ext uri="{BB962C8B-B14F-4D97-AF65-F5344CB8AC3E}">
        <p14:creationId xmlns:p14="http://schemas.microsoft.com/office/powerpoint/2010/main" val="331590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74</a:t>
            </a:fld>
            <a:endParaRPr lang="en-US" dirty="0"/>
          </a:p>
        </p:txBody>
      </p:sp>
    </p:spTree>
    <p:extLst>
      <p:ext uri="{BB962C8B-B14F-4D97-AF65-F5344CB8AC3E}">
        <p14:creationId xmlns:p14="http://schemas.microsoft.com/office/powerpoint/2010/main" val="8563679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75</a:t>
            </a:fld>
            <a:endParaRPr lang="en-US" dirty="0"/>
          </a:p>
        </p:txBody>
      </p:sp>
    </p:spTree>
    <p:extLst>
      <p:ext uri="{BB962C8B-B14F-4D97-AF65-F5344CB8AC3E}">
        <p14:creationId xmlns:p14="http://schemas.microsoft.com/office/powerpoint/2010/main" val="18687924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76</a:t>
            </a:fld>
            <a:endParaRPr lang="en-US" dirty="0"/>
          </a:p>
        </p:txBody>
      </p:sp>
    </p:spTree>
    <p:extLst>
      <p:ext uri="{BB962C8B-B14F-4D97-AF65-F5344CB8AC3E}">
        <p14:creationId xmlns:p14="http://schemas.microsoft.com/office/powerpoint/2010/main" val="3167229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Large-block access: </a:t>
            </a:r>
            <a:r>
              <a:rPr lang="en-US" dirty="0" smtClean="0"/>
              <a:t>to read even a single byte from storage,</a:t>
            </a:r>
            <a:r>
              <a:rPr lang="en-US" baseline="0" dirty="0" smtClean="0"/>
              <a:t> </a:t>
            </a:r>
            <a:r>
              <a:rPr lang="en-US" dirty="0" smtClean="0"/>
              <a:t>the entire DNA pool must be sequenced and decoded.</a:t>
            </a:r>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10</a:t>
            </a:fld>
            <a:endParaRPr lang="en-US" dirty="0"/>
          </a:p>
        </p:txBody>
      </p:sp>
    </p:spTree>
    <p:extLst>
      <p:ext uri="{BB962C8B-B14F-4D97-AF65-F5344CB8AC3E}">
        <p14:creationId xmlns:p14="http://schemas.microsoft.com/office/powerpoint/2010/main" val="22684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from 5’</a:t>
            </a:r>
          </a:p>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13</a:t>
            </a:fld>
            <a:endParaRPr lang="en-US" dirty="0"/>
          </a:p>
        </p:txBody>
      </p:sp>
    </p:spTree>
    <p:extLst>
      <p:ext uri="{BB962C8B-B14F-4D97-AF65-F5344CB8AC3E}">
        <p14:creationId xmlns:p14="http://schemas.microsoft.com/office/powerpoint/2010/main" val="587371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a:t>
            </a:r>
            <a:r>
              <a:rPr lang="en-US" baseline="0" dirty="0" smtClean="0"/>
              <a:t> </a:t>
            </a:r>
            <a:r>
              <a:rPr lang="en-US" dirty="0" smtClean="0"/>
              <a:t>nucleotides that get incorporated into the DNA strand</a:t>
            </a:r>
            <a:r>
              <a:rPr lang="en-US" baseline="0" dirty="0" smtClean="0"/>
              <a:t> </a:t>
            </a:r>
            <a:r>
              <a:rPr lang="en-US" dirty="0" smtClean="0"/>
              <a:t>being amplified. The template is a single- or double-stranded</a:t>
            </a:r>
            <a:r>
              <a:rPr lang="en-US" baseline="0" dirty="0" smtClean="0"/>
              <a:t> </a:t>
            </a:r>
            <a:r>
              <a:rPr lang="en-US" dirty="0" smtClean="0"/>
              <a:t>molecule containing the (sub)sequence that will be amplified.</a:t>
            </a:r>
            <a:r>
              <a:rPr lang="en-US" baseline="0" dirty="0" smtClean="0"/>
              <a:t> </a:t>
            </a:r>
            <a:r>
              <a:rPr lang="en-US" dirty="0" smtClean="0"/>
              <a:t>The DNA sequencing primers are short synthetic strands that</a:t>
            </a:r>
            <a:r>
              <a:rPr lang="en-US" baseline="0" dirty="0" smtClean="0"/>
              <a:t> </a:t>
            </a:r>
            <a:r>
              <a:rPr lang="en-US" dirty="0" smtClean="0"/>
              <a:t>define the beginning and end of the region to be amplified.</a:t>
            </a:r>
            <a:r>
              <a:rPr lang="en-US" baseline="0" dirty="0" smtClean="0"/>
              <a:t> </a:t>
            </a:r>
            <a:r>
              <a:rPr lang="en-US" dirty="0" smtClean="0"/>
              <a:t>The polymerase is an enzyme that creates double-stranded</a:t>
            </a:r>
            <a:r>
              <a:rPr lang="en-US" baseline="0" dirty="0" smtClean="0"/>
              <a:t> </a:t>
            </a:r>
            <a:r>
              <a:rPr lang="en-US" dirty="0" smtClean="0"/>
              <a:t>DNA from a single-stranded template by “filling in” individual</a:t>
            </a:r>
            <a:r>
              <a:rPr lang="en-US" baseline="0" dirty="0" smtClean="0"/>
              <a:t> </a:t>
            </a:r>
            <a:r>
              <a:rPr lang="en-US" dirty="0" smtClean="0"/>
              <a:t>complementary nucleotides one by one, starting from a primer bound to that template.</a:t>
            </a:r>
          </a:p>
        </p:txBody>
      </p:sp>
      <p:sp>
        <p:nvSpPr>
          <p:cNvPr id="4" name="Slide Number Placeholder 3"/>
          <p:cNvSpPr>
            <a:spLocks noGrp="1"/>
          </p:cNvSpPr>
          <p:nvPr>
            <p:ph type="sldNum" sz="quarter" idx="10"/>
          </p:nvPr>
        </p:nvSpPr>
        <p:spPr/>
        <p:txBody>
          <a:bodyPr/>
          <a:lstStyle/>
          <a:p>
            <a:fld id="{80D66E93-C38C-42E9-B1B3-5D19EBB5AE91}" type="slidenum">
              <a:rPr lang="en-US" smtClean="0"/>
              <a:t>15</a:t>
            </a:fld>
            <a:endParaRPr lang="en-US" dirty="0"/>
          </a:p>
        </p:txBody>
      </p:sp>
    </p:spTree>
    <p:extLst>
      <p:ext uri="{BB962C8B-B14F-4D97-AF65-F5344CB8AC3E}">
        <p14:creationId xmlns:p14="http://schemas.microsoft.com/office/powerpoint/2010/main" val="3292327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66E93-C38C-42E9-B1B3-5D19EBB5AE91}" type="slidenum">
              <a:rPr lang="en-US" smtClean="0"/>
              <a:t>16</a:t>
            </a:fld>
            <a:endParaRPr lang="en-US" dirty="0"/>
          </a:p>
        </p:txBody>
      </p:sp>
    </p:spTree>
    <p:extLst>
      <p:ext uri="{BB962C8B-B14F-4D97-AF65-F5344CB8AC3E}">
        <p14:creationId xmlns:p14="http://schemas.microsoft.com/office/powerpoint/2010/main" val="192512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b="0">
                <a:latin typeface="+mj-lt"/>
              </a:defRPr>
            </a:lvl1pPr>
          </a:lstStyle>
          <a:p>
            <a:r>
              <a:rPr lang="en-US" smtClean="0"/>
              <a:t>University of Cyprus</a:t>
            </a:r>
            <a:endParaRPr lang="en-US" dirty="0"/>
          </a:p>
        </p:txBody>
      </p:sp>
      <p:sp>
        <p:nvSpPr>
          <p:cNvPr id="5" name="Footer Placeholder 4"/>
          <p:cNvSpPr>
            <a:spLocks noGrp="1"/>
          </p:cNvSpPr>
          <p:nvPr>
            <p:ph type="ftr" sz="quarter" idx="11"/>
          </p:nvPr>
        </p:nvSpPr>
        <p:spPr/>
        <p:txBody>
          <a:bodyPr/>
          <a:lstStyle>
            <a:lvl1pPr>
              <a:defRPr b="0">
                <a:latin typeface="+mj-lt"/>
              </a:defRPr>
            </a:lvl1p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lvl1pPr>
              <a:defRPr b="0">
                <a:latin typeface="+mj-lt"/>
              </a:defRPr>
            </a:lvl1pPr>
          </a:lstStyle>
          <a:p>
            <a:fld id="{4650258E-3F5F-4BFF-B170-BDE829F2995D}" type="slidenum">
              <a:rPr lang="en-US" smtClean="0"/>
              <a:pPr/>
              <a:t>‹#›</a:t>
            </a:fld>
            <a:endParaRPr lang="en-US" dirty="0"/>
          </a:p>
        </p:txBody>
      </p:sp>
    </p:spTree>
    <p:extLst>
      <p:ext uri="{BB962C8B-B14F-4D97-AF65-F5344CB8AC3E}">
        <p14:creationId xmlns:p14="http://schemas.microsoft.com/office/powerpoint/2010/main" val="8962179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197580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243769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smtClean="0"/>
              <a:t>University of Cyprus</a:t>
            </a:r>
            <a:endParaRPr lang="en-US" dirty="0"/>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4650258E-3F5F-4BFF-B170-BDE829F2995D}" type="slidenum">
              <a:rPr lang="en-US" smtClean="0"/>
              <a:pPr/>
              <a:t>‹#›</a:t>
            </a:fld>
            <a:endParaRPr lang="en-US" dirty="0"/>
          </a:p>
        </p:txBody>
      </p:sp>
    </p:spTree>
    <p:extLst>
      <p:ext uri="{BB962C8B-B14F-4D97-AF65-F5344CB8AC3E}">
        <p14:creationId xmlns:p14="http://schemas.microsoft.com/office/powerpoint/2010/main" val="26155949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lumMod val="20000"/>
                    <a:lumOff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7151943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314445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University of Cyprus</a:t>
            </a:r>
            <a:endParaRPr lang="en-US" dirty="0"/>
          </a:p>
        </p:txBody>
      </p:sp>
      <p:sp>
        <p:nvSpPr>
          <p:cNvPr id="8" name="Footer Placeholder 7"/>
          <p:cNvSpPr>
            <a:spLocks noGrp="1"/>
          </p:cNvSpPr>
          <p:nvPr>
            <p:ph type="ftr" sz="quarter" idx="11"/>
          </p:nvPr>
        </p:nvSpPr>
        <p:spPr/>
        <p:txBody>
          <a:bodyPr/>
          <a:lstStyle/>
          <a:p>
            <a:r>
              <a:rPr lang="en-US" smtClean="0"/>
              <a:t>EPL 646: Advanced Topics in Databases</a:t>
            </a:r>
            <a:endParaRPr lang="en-US" dirty="0"/>
          </a:p>
        </p:txBody>
      </p:sp>
      <p:sp>
        <p:nvSpPr>
          <p:cNvPr id="9" name="Slide Number Placeholder 8"/>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39882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University of Cyprus</a:t>
            </a:r>
            <a:endParaRPr lang="en-US" dirty="0"/>
          </a:p>
        </p:txBody>
      </p:sp>
      <p:sp>
        <p:nvSpPr>
          <p:cNvPr id="4" name="Footer Placeholder 3"/>
          <p:cNvSpPr>
            <a:spLocks noGrp="1"/>
          </p:cNvSpPr>
          <p:nvPr>
            <p:ph type="ftr" sz="quarter" idx="11"/>
          </p:nvPr>
        </p:nvSpPr>
        <p:spPr/>
        <p:txBody>
          <a:bodyPr/>
          <a:lstStyle/>
          <a:p>
            <a:r>
              <a:rPr lang="en-US" smtClean="0"/>
              <a:t>EPL 646: Advanced Topics in Databases</a:t>
            </a:r>
            <a:endParaRPr lang="en-US" dirty="0"/>
          </a:p>
        </p:txBody>
      </p:sp>
      <p:sp>
        <p:nvSpPr>
          <p:cNvPr id="5" name="Slide Number Placeholder 4"/>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91159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7" name="Date Placeholder 16"/>
          <p:cNvSpPr>
            <a:spLocks noGrp="1"/>
          </p:cNvSpPr>
          <p:nvPr>
            <p:ph type="dt" sz="half" idx="10"/>
          </p:nvPr>
        </p:nvSpPr>
        <p:spPr/>
        <p:txBody>
          <a:bodyPr/>
          <a:lstStyle/>
          <a:p>
            <a:r>
              <a:rPr lang="en-US" smtClean="0"/>
              <a:t>University of Cyprus</a:t>
            </a:r>
            <a:endParaRPr lang="en-US" dirty="0"/>
          </a:p>
        </p:txBody>
      </p:sp>
      <p:sp>
        <p:nvSpPr>
          <p:cNvPr id="18" name="Footer Placeholder 17"/>
          <p:cNvSpPr>
            <a:spLocks noGrp="1"/>
          </p:cNvSpPr>
          <p:nvPr>
            <p:ph type="ftr" sz="quarter" idx="11"/>
          </p:nvPr>
        </p:nvSpPr>
        <p:spPr/>
        <p:txBody>
          <a:bodyPr/>
          <a:lstStyle/>
          <a:p>
            <a:r>
              <a:rPr lang="en-US" smtClean="0"/>
              <a:t>EPL 646: Advanced Topics in Databases</a:t>
            </a:r>
            <a:endParaRPr lang="en-US" dirty="0"/>
          </a:p>
        </p:txBody>
      </p:sp>
      <p:sp>
        <p:nvSpPr>
          <p:cNvPr id="19" name="Slide Number Placeholder 18"/>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423333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60936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a:t>
            </a:fld>
            <a:endParaRPr lang="en-US" dirty="0"/>
          </a:p>
        </p:txBody>
      </p:sp>
    </p:spTree>
    <p:extLst>
      <p:ext uri="{BB962C8B-B14F-4D97-AF65-F5344CB8AC3E}">
        <p14:creationId xmlns:p14="http://schemas.microsoft.com/office/powerpoint/2010/main" val="328481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smtClean="0"/>
              <a:t>University of Cyprus</a:t>
            </a:r>
            <a:endParaRPr lang="en-US" dirty="0"/>
          </a:p>
        </p:txBody>
      </p:sp>
      <p:sp>
        <p:nvSpPr>
          <p:cNvPr id="5" name="Footer Placeholder 4"/>
          <p:cNvSpPr>
            <a:spLocks noGrp="1"/>
          </p:cNvSpPr>
          <p:nvPr>
            <p:ph type="ftr" sz="quarter" idx="3"/>
          </p:nvPr>
        </p:nvSpPr>
        <p:spPr>
          <a:xfrm>
            <a:off x="4038600" y="6356350"/>
            <a:ext cx="457708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EPL 646: Advanced Topics in Databases</a:t>
            </a:r>
            <a:endParaRPr lang="en-US" dirty="0"/>
          </a:p>
        </p:txBody>
      </p:sp>
      <p:sp>
        <p:nvSpPr>
          <p:cNvPr id="6" name="Slide Number Placeholder 5"/>
          <p:cNvSpPr>
            <a:spLocks noGrp="1"/>
          </p:cNvSpPr>
          <p:nvPr>
            <p:ph type="sldNum" sz="quarter" idx="4"/>
          </p:nvPr>
        </p:nvSpPr>
        <p:spPr>
          <a:xfrm>
            <a:off x="907796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4650258E-3F5F-4BFF-B170-BDE829F2995D}" type="slidenum">
              <a:rPr lang="en-US" smtClean="0"/>
              <a:pPr/>
              <a:t>‹#›</a:t>
            </a:fld>
            <a:endParaRPr lang="en-US" dirty="0"/>
          </a:p>
        </p:txBody>
      </p:sp>
      <p:pic>
        <p:nvPicPr>
          <p:cNvPr id="2050" name="Picture 2" descr="Image result for ucy logo png"/>
          <p:cNvPicPr>
            <a:picLocks noChangeAspect="1" noChangeArrowheads="1"/>
          </p:cNvPicPr>
          <p:nvPr userDrawn="1"/>
        </p:nvPicPr>
        <p:blipFill>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920" y="6271260"/>
            <a:ext cx="462280" cy="46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603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l.acm.org/citation.cfm?id=287239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6856" y="1270614"/>
            <a:ext cx="9144000" cy="2387600"/>
          </a:xfrm>
        </p:spPr>
        <p:txBody>
          <a:bodyPr>
            <a:noAutofit/>
          </a:bodyPr>
          <a:lstStyle/>
          <a:p>
            <a:r>
              <a:rPr lang="en-US" sz="1800" dirty="0" smtClean="0"/>
              <a:t>Reference</a:t>
            </a:r>
            <a:br>
              <a:rPr lang="en-US" sz="1800" dirty="0" smtClean="0"/>
            </a:br>
            <a:r>
              <a:rPr lang="en-US" sz="3200" dirty="0" smtClean="0">
                <a:hlinkClick r:id="rId3"/>
              </a:rPr>
              <a:t>A </a:t>
            </a:r>
            <a:r>
              <a:rPr lang="en-US" sz="3200" dirty="0">
                <a:hlinkClick r:id="rId3"/>
              </a:rPr>
              <a:t>DNA-Based Archival Storage </a:t>
            </a:r>
            <a:r>
              <a:rPr lang="en-US" sz="3200" dirty="0" smtClean="0">
                <a:hlinkClick r:id="rId3"/>
              </a:rPr>
              <a:t>System</a:t>
            </a:r>
            <a:r>
              <a:rPr lang="en-US" sz="3200" dirty="0"/>
              <a:t/>
            </a:r>
            <a:br>
              <a:rPr lang="en-US" sz="3200" dirty="0"/>
            </a:br>
            <a:r>
              <a:rPr lang="en-US" sz="2000" dirty="0" smtClean="0"/>
              <a:t>James </a:t>
            </a:r>
            <a:r>
              <a:rPr lang="en-US" sz="2000" dirty="0" err="1"/>
              <a:t>Bornholt</a:t>
            </a:r>
            <a:r>
              <a:rPr lang="en-US" sz="2000" dirty="0"/>
              <a:t>, Randolph Lopez, Douglas M. </a:t>
            </a:r>
            <a:r>
              <a:rPr lang="en-US" sz="2000" dirty="0" err="1"/>
              <a:t>Carmean</a:t>
            </a:r>
            <a:r>
              <a:rPr lang="en-US" sz="2000" dirty="0"/>
              <a:t>, Luis </a:t>
            </a:r>
            <a:r>
              <a:rPr lang="en-US" sz="2000" dirty="0" err="1"/>
              <a:t>Ceze</a:t>
            </a:r>
            <a:r>
              <a:rPr lang="en-US" sz="2000" dirty="0"/>
              <a:t>, Georg </a:t>
            </a:r>
            <a:r>
              <a:rPr lang="en-US" sz="2000" dirty="0" err="1"/>
              <a:t>Seelig</a:t>
            </a:r>
            <a:r>
              <a:rPr lang="en-US" sz="2000" dirty="0"/>
              <a:t>, and Karin Strauss. 2016. A DNA-Based Archival Storage System. In Proceedings of the Twenty-First International Conference on Architectural Support for Programming Languages and Operating Systems (ASPLOS '16). ACM, New York, NY, USA, 637-649. DOI: https://doi.org/10.1145/2872362.2872397</a:t>
            </a:r>
            <a:endParaRPr lang="en-US" sz="2000" dirty="0">
              <a:solidFill>
                <a:schemeClr val="bg1"/>
              </a:solidFill>
            </a:endParaRPr>
          </a:p>
        </p:txBody>
      </p:sp>
      <p:sp>
        <p:nvSpPr>
          <p:cNvPr id="3" name="Subtitle 2"/>
          <p:cNvSpPr>
            <a:spLocks noGrp="1"/>
          </p:cNvSpPr>
          <p:nvPr>
            <p:ph type="subTitle" idx="1"/>
          </p:nvPr>
        </p:nvSpPr>
        <p:spPr>
          <a:xfrm>
            <a:off x="1526856" y="3996130"/>
            <a:ext cx="9144000" cy="1655762"/>
          </a:xfrm>
        </p:spPr>
        <p:txBody>
          <a:bodyPr>
            <a:normAutofit lnSpcReduction="10000"/>
          </a:bodyPr>
          <a:lstStyle/>
          <a:p>
            <a:endParaRPr lang="en-US" dirty="0" smtClean="0">
              <a:solidFill>
                <a:schemeClr val="bg1"/>
              </a:solidFill>
            </a:endParaRPr>
          </a:p>
          <a:p>
            <a:r>
              <a:rPr lang="en-US" dirty="0" smtClean="0">
                <a:solidFill>
                  <a:schemeClr val="bg1"/>
                </a:solidFill>
              </a:rPr>
              <a:t>Giorgos </a:t>
            </a:r>
            <a:r>
              <a:rPr lang="en-US" dirty="0" smtClean="0">
                <a:solidFill>
                  <a:schemeClr val="bg1"/>
                </a:solidFill>
              </a:rPr>
              <a:t>Demosthenous</a:t>
            </a:r>
            <a:br>
              <a:rPr lang="en-US" dirty="0" smtClean="0">
                <a:solidFill>
                  <a:schemeClr val="bg1"/>
                </a:solidFill>
              </a:rPr>
            </a:br>
            <a:r>
              <a:rPr lang="en-US" sz="1400" dirty="0" smtClean="0">
                <a:solidFill>
                  <a:schemeClr val="bg1"/>
                </a:solidFill>
              </a:rPr>
              <a:t>george</a:t>
            </a:r>
            <a:r>
              <a:rPr lang="en-US" sz="1400" dirty="0" smtClean="0"/>
              <a:t>demo2000@gmail.com</a:t>
            </a:r>
            <a:endParaRPr lang="en-US" dirty="0" smtClean="0">
              <a:solidFill>
                <a:schemeClr val="bg1"/>
              </a:solidFill>
            </a:endParaRPr>
          </a:p>
          <a:p>
            <a:r>
              <a:rPr lang="en-US" dirty="0" smtClean="0">
                <a:solidFill>
                  <a:schemeClr val="bg1"/>
                </a:solidFill>
              </a:rPr>
              <a:t>Kyriakos </a:t>
            </a:r>
            <a:r>
              <a:rPr lang="en-US" dirty="0" smtClean="0">
                <a:solidFill>
                  <a:schemeClr val="bg1"/>
                </a:solidFill>
              </a:rPr>
              <a:t>Kyriakou</a:t>
            </a:r>
            <a:br>
              <a:rPr lang="en-US" dirty="0" smtClean="0">
                <a:solidFill>
                  <a:schemeClr val="bg1"/>
                </a:solidFill>
              </a:rPr>
            </a:br>
            <a:r>
              <a:rPr lang="en-US" sz="1400" dirty="0" smtClean="0"/>
              <a:t>kyriakos093@gmail.com</a:t>
            </a:r>
            <a:endParaRPr lang="en-US"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a:t>
            </a:r>
            <a:r>
              <a:rPr lang="en-US" dirty="0" smtClean="0">
                <a:solidFill>
                  <a:schemeClr val="bg1"/>
                </a:solidFill>
              </a:rPr>
              <a:t>Cyprus </a:t>
            </a:r>
            <a:br>
              <a:rPr lang="en-US" dirty="0" smtClean="0">
                <a:solidFill>
                  <a:schemeClr val="bg1"/>
                </a:solidFill>
              </a:rPr>
            </a:br>
            <a:r>
              <a:rPr lang="en-US" dirty="0" smtClean="0">
                <a:solidFill>
                  <a:schemeClr val="bg1"/>
                </a:solidFill>
              </a:rPr>
              <a:t>Department of Computer Science</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a:t>
            </a:r>
            <a:r>
              <a:rPr lang="en-US" dirty="0" smtClean="0">
                <a:solidFill>
                  <a:schemeClr val="bg1"/>
                </a:solidFill>
              </a:rPr>
              <a:t>Databases</a:t>
            </a:r>
            <a:br>
              <a:rPr lang="en-US" dirty="0" smtClean="0">
                <a:solidFill>
                  <a:schemeClr val="bg1"/>
                </a:solidFill>
              </a:rPr>
            </a:br>
            <a:r>
              <a:rPr lang="en-US" dirty="0" smtClean="0">
                <a:solidFill>
                  <a:schemeClr val="bg1"/>
                </a:solidFill>
              </a:rPr>
              <a:t> </a:t>
            </a:r>
            <a:r>
              <a:rPr lang="en-US" dirty="0"/>
              <a:t>https://www.cs.ucy.ac.cy/courses/EPL646</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1</a:t>
            </a:fld>
            <a:endParaRPr lang="en-US" dirty="0">
              <a:solidFill>
                <a:schemeClr val="bg1"/>
              </a:solidFill>
            </a:endParaRPr>
          </a:p>
        </p:txBody>
      </p:sp>
      <p:sp>
        <p:nvSpPr>
          <p:cNvPr id="7" name="Rectangle 6"/>
          <p:cNvSpPr/>
          <p:nvPr/>
        </p:nvSpPr>
        <p:spPr>
          <a:xfrm rot="20892941">
            <a:off x="927278" y="2767551"/>
            <a:ext cx="2098386" cy="1088886"/>
          </a:xfrm>
          <a:custGeom>
            <a:avLst/>
            <a:gdLst>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1840350 w 2098386"/>
              <a:gd name="connsiteY1" fmla="*/ 179689 h 1088886"/>
              <a:gd name="connsiteX2" fmla="*/ 2098386 w 2098386"/>
              <a:gd name="connsiteY2" fmla="*/ 1088886 h 1088886"/>
              <a:gd name="connsiteX3" fmla="*/ 0 w 2098386"/>
              <a:gd name="connsiteY3" fmla="*/ 1088886 h 1088886"/>
              <a:gd name="connsiteX4" fmla="*/ 0 w 2098386"/>
              <a:gd name="connsiteY4" fmla="*/ 0 h 1088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386" h="1088886">
                <a:moveTo>
                  <a:pt x="0" y="0"/>
                </a:moveTo>
                <a:lnTo>
                  <a:pt x="1840350" y="179689"/>
                </a:lnTo>
                <a:lnTo>
                  <a:pt x="2098386" y="1088886"/>
                </a:lnTo>
                <a:lnTo>
                  <a:pt x="0" y="1088886"/>
                </a:lnTo>
                <a:lnTo>
                  <a:pt x="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
          <p:cNvSpPr/>
          <p:nvPr/>
        </p:nvSpPr>
        <p:spPr>
          <a:xfrm rot="20892941" flipH="1" flipV="1">
            <a:off x="2169835" y="3200192"/>
            <a:ext cx="3261412" cy="1692399"/>
          </a:xfrm>
          <a:custGeom>
            <a:avLst/>
            <a:gdLst>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1840350 w 2098386"/>
              <a:gd name="connsiteY1" fmla="*/ 179689 h 1088886"/>
              <a:gd name="connsiteX2" fmla="*/ 2098386 w 2098386"/>
              <a:gd name="connsiteY2" fmla="*/ 1088886 h 1088886"/>
              <a:gd name="connsiteX3" fmla="*/ 0 w 2098386"/>
              <a:gd name="connsiteY3" fmla="*/ 1088886 h 1088886"/>
              <a:gd name="connsiteX4" fmla="*/ 0 w 2098386"/>
              <a:gd name="connsiteY4" fmla="*/ 0 h 1088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386" h="1088886">
                <a:moveTo>
                  <a:pt x="0" y="0"/>
                </a:moveTo>
                <a:lnTo>
                  <a:pt x="1840350" y="179689"/>
                </a:lnTo>
                <a:lnTo>
                  <a:pt x="2098386" y="1088886"/>
                </a:lnTo>
                <a:lnTo>
                  <a:pt x="0" y="1088886"/>
                </a:lnTo>
                <a:lnTo>
                  <a:pt x="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p:cNvSpPr/>
          <p:nvPr/>
        </p:nvSpPr>
        <p:spPr>
          <a:xfrm rot="411082" flipH="1" flipV="1">
            <a:off x="8873252" y="2879205"/>
            <a:ext cx="2289972" cy="1012576"/>
          </a:xfrm>
          <a:custGeom>
            <a:avLst/>
            <a:gdLst>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1840350 w 2098386"/>
              <a:gd name="connsiteY1" fmla="*/ 179689 h 1088886"/>
              <a:gd name="connsiteX2" fmla="*/ 2098386 w 2098386"/>
              <a:gd name="connsiteY2" fmla="*/ 1088886 h 1088886"/>
              <a:gd name="connsiteX3" fmla="*/ 0 w 2098386"/>
              <a:gd name="connsiteY3" fmla="*/ 1088886 h 1088886"/>
              <a:gd name="connsiteX4" fmla="*/ 0 w 2098386"/>
              <a:gd name="connsiteY4" fmla="*/ 0 h 1088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386" h="1088886">
                <a:moveTo>
                  <a:pt x="0" y="0"/>
                </a:moveTo>
                <a:lnTo>
                  <a:pt x="1840350" y="179689"/>
                </a:lnTo>
                <a:lnTo>
                  <a:pt x="2098386" y="1088886"/>
                </a:lnTo>
                <a:lnTo>
                  <a:pt x="0" y="1088886"/>
                </a:lnTo>
                <a:lnTo>
                  <a:pt x="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p:nvSpPr>
        <p:spPr>
          <a:xfrm rot="678868" flipV="1">
            <a:off x="6901008" y="3230216"/>
            <a:ext cx="3057560" cy="1710945"/>
          </a:xfrm>
          <a:custGeom>
            <a:avLst/>
            <a:gdLst>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1840350 w 2098386"/>
              <a:gd name="connsiteY1" fmla="*/ 179689 h 1088886"/>
              <a:gd name="connsiteX2" fmla="*/ 2098386 w 2098386"/>
              <a:gd name="connsiteY2" fmla="*/ 1088886 h 1088886"/>
              <a:gd name="connsiteX3" fmla="*/ 0 w 2098386"/>
              <a:gd name="connsiteY3" fmla="*/ 1088886 h 1088886"/>
              <a:gd name="connsiteX4" fmla="*/ 0 w 2098386"/>
              <a:gd name="connsiteY4" fmla="*/ 0 h 1088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386" h="1088886">
                <a:moveTo>
                  <a:pt x="0" y="0"/>
                </a:moveTo>
                <a:lnTo>
                  <a:pt x="1840350" y="179689"/>
                </a:lnTo>
                <a:lnTo>
                  <a:pt x="2098386" y="1088886"/>
                </a:lnTo>
                <a:lnTo>
                  <a:pt x="0" y="1088886"/>
                </a:lnTo>
                <a:lnTo>
                  <a:pt x="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1244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1"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1"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8" grpId="1" animBg="1"/>
      <p:bldP spid="10" grpId="1" animBg="1"/>
      <p:bldP spid="1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375" y="2039634"/>
            <a:ext cx="2463800" cy="561975"/>
          </a:xfrm>
        </p:spPr>
        <p:txBody>
          <a:bodyPr/>
          <a:lstStyle/>
          <a:p>
            <a:pPr marL="0" indent="0">
              <a:buNone/>
            </a:pPr>
            <a:r>
              <a:rPr lang="en-US" b="1" dirty="0" smtClean="0">
                <a:solidFill>
                  <a:schemeClr val="bg1"/>
                </a:solidFill>
              </a:rPr>
              <a:t>Error rates</a:t>
            </a:r>
          </a:p>
        </p:txBody>
      </p:sp>
      <p:sp>
        <p:nvSpPr>
          <p:cNvPr id="4" name="Date Placeholder 3"/>
          <p:cNvSpPr>
            <a:spLocks noGrp="1"/>
          </p:cNvSpPr>
          <p:nvPr>
            <p:ph type="dt" sz="half" idx="10"/>
          </p:nvPr>
        </p:nvSpPr>
        <p:spPr/>
        <p:txBody>
          <a:bodyPr/>
          <a:lstStyle/>
          <a:p>
            <a:r>
              <a:rPr lang="en-US"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10</a:t>
            </a:fld>
            <a:endParaRPr lang="en-US" dirty="0">
              <a:solidFill>
                <a:schemeClr val="bg1"/>
              </a:solidFill>
            </a:endParaRPr>
          </a:p>
        </p:txBody>
      </p:sp>
      <p:sp>
        <p:nvSpPr>
          <p:cNvPr id="8" name="Content Placeholder 2"/>
          <p:cNvSpPr txBox="1">
            <a:spLocks/>
          </p:cNvSpPr>
          <p:nvPr/>
        </p:nvSpPr>
        <p:spPr>
          <a:xfrm>
            <a:off x="2177375" y="4185934"/>
            <a:ext cx="2463800"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bg1"/>
                </a:solidFill>
              </a:rPr>
              <a:t>Read Latency</a:t>
            </a:r>
          </a:p>
        </p:txBody>
      </p:sp>
      <p:sp>
        <p:nvSpPr>
          <p:cNvPr id="9" name="&quot;No&quot; Symbol 8"/>
          <p:cNvSpPr/>
          <p:nvPr/>
        </p:nvSpPr>
        <p:spPr>
          <a:xfrm>
            <a:off x="2469475" y="3666822"/>
            <a:ext cx="1371600" cy="1346200"/>
          </a:xfrm>
          <a:prstGeom prst="noSmoking">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0" name="&quot;No&quot; Symbol 9"/>
          <p:cNvSpPr/>
          <p:nvPr/>
        </p:nvSpPr>
        <p:spPr>
          <a:xfrm>
            <a:off x="2469475" y="1577520"/>
            <a:ext cx="1371600" cy="1346200"/>
          </a:xfrm>
          <a:prstGeom prst="noSmoking">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1" name="Content Placeholder 2"/>
          <p:cNvSpPr txBox="1">
            <a:spLocks/>
          </p:cNvSpPr>
          <p:nvPr/>
        </p:nvSpPr>
        <p:spPr>
          <a:xfrm>
            <a:off x="5580975" y="1493534"/>
            <a:ext cx="5232400" cy="1984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chemeClr val="bg1"/>
                </a:solidFill>
              </a:rPr>
              <a:t>Devise appropriate encoding </a:t>
            </a:r>
            <a:r>
              <a:rPr lang="en-US" b="1" dirty="0">
                <a:solidFill>
                  <a:schemeClr val="bg1"/>
                </a:solidFill>
              </a:rPr>
              <a:t>schemes that can tolerate errors by adding redundancy.</a:t>
            </a:r>
            <a:endParaRPr lang="en-US" b="1" dirty="0" smtClean="0">
              <a:solidFill>
                <a:schemeClr val="bg1"/>
              </a:solidFill>
            </a:endParaRPr>
          </a:p>
        </p:txBody>
      </p:sp>
      <p:sp>
        <p:nvSpPr>
          <p:cNvPr id="12" name="Content Placeholder 2"/>
          <p:cNvSpPr txBox="1">
            <a:spLocks/>
          </p:cNvSpPr>
          <p:nvPr/>
        </p:nvSpPr>
        <p:spPr>
          <a:xfrm>
            <a:off x="5580975" y="3831922"/>
            <a:ext cx="5232400" cy="1984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chemeClr val="bg1"/>
                </a:solidFill>
              </a:rPr>
              <a:t>Use a polymerase chain </a:t>
            </a:r>
            <a:r>
              <a:rPr lang="en-US" b="1" dirty="0">
                <a:solidFill>
                  <a:schemeClr val="bg1"/>
                </a:solidFill>
              </a:rPr>
              <a:t>reaction (PCR) to amplify only the desired data</a:t>
            </a:r>
            <a:endParaRPr lang="en-US" b="1" dirty="0" smtClean="0">
              <a:solidFill>
                <a:schemeClr val="bg1"/>
              </a:solidFill>
            </a:endParaRPr>
          </a:p>
        </p:txBody>
      </p:sp>
    </p:spTree>
    <p:extLst>
      <p:ext uri="{BB962C8B-B14F-4D97-AF65-F5344CB8AC3E}">
        <p14:creationId xmlns:p14="http://schemas.microsoft.com/office/powerpoint/2010/main" val="88928242"/>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250"/>
                                        <p:tgtEl>
                                          <p:spTgt spid="11"/>
                                        </p:tgtEl>
                                      </p:cBhvr>
                                    </p:animEffect>
                                    <p:anim calcmode="lin" valueType="num">
                                      <p:cBhvr>
                                        <p:cTn id="15" dur="250" fill="hold"/>
                                        <p:tgtEl>
                                          <p:spTgt spid="11"/>
                                        </p:tgtEl>
                                        <p:attrNameLst>
                                          <p:attrName>ppt_x</p:attrName>
                                        </p:attrNameLst>
                                      </p:cBhvr>
                                      <p:tavLst>
                                        <p:tav tm="0">
                                          <p:val>
                                            <p:strVal val="#ppt_x"/>
                                          </p:val>
                                        </p:tav>
                                        <p:tav tm="100000">
                                          <p:val>
                                            <p:strVal val="#ppt_x"/>
                                          </p:val>
                                        </p:tav>
                                      </p:tavLst>
                                    </p:anim>
                                    <p:anim calcmode="lin" valueType="num">
                                      <p:cBhvr>
                                        <p:cTn id="16"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wd">
                                    <p:tmAbs val="100"/>
                                  </p:iterate>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par>
                                <p:cTn id="26" presetID="42" presetClass="entr" presetSubtype="0" fill="hold" nodeType="with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fade">
                                      <p:cBhvr>
                                        <p:cTn id="28" dur="250"/>
                                        <p:tgtEl>
                                          <p:spTgt spid="12">
                                            <p:txEl>
                                              <p:pRg st="0" end="0"/>
                                            </p:txEl>
                                          </p:spTgt>
                                        </p:tgtEl>
                                      </p:cBhvr>
                                    </p:animEffect>
                                    <p:anim calcmode="lin" valueType="num">
                                      <p:cBhvr>
                                        <p:cTn id="29" dur="25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0" dur="25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DNA Manipulation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11</a:t>
            </a:fld>
            <a:endParaRPr lang="en-US" dirty="0"/>
          </a:p>
        </p:txBody>
      </p:sp>
    </p:spTree>
    <p:extLst>
      <p:ext uri="{BB962C8B-B14F-4D97-AF65-F5344CB8AC3E}">
        <p14:creationId xmlns:p14="http://schemas.microsoft.com/office/powerpoint/2010/main" val="1693006658"/>
      </p:ext>
    </p:extLst>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Nucleotides</a:t>
            </a:r>
            <a:endParaRPr lang="en-US" dirty="0">
              <a:solidFill>
                <a:srgbClr val="1565C0"/>
              </a:solidFill>
            </a:endParaRPr>
          </a:p>
        </p:txBody>
      </p:sp>
      <p:sp>
        <p:nvSpPr>
          <p:cNvPr id="3" name="Content Placeholder 2"/>
          <p:cNvSpPr>
            <a:spLocks noGrp="1"/>
          </p:cNvSpPr>
          <p:nvPr>
            <p:ph idx="1"/>
          </p:nvPr>
        </p:nvSpPr>
        <p:spPr>
          <a:xfrm>
            <a:off x="2937752" y="1825625"/>
            <a:ext cx="8416047" cy="898120"/>
          </a:xfrm>
        </p:spPr>
        <p:txBody>
          <a:bodyPr/>
          <a:lstStyle/>
          <a:p>
            <a:pPr marL="0" indent="0">
              <a:buNone/>
            </a:pPr>
            <a:r>
              <a:rPr lang="en-US" b="1" dirty="0" smtClean="0">
                <a:solidFill>
                  <a:srgbClr val="1565C0"/>
                </a:solidFill>
              </a:rPr>
              <a:t>The basic building blocks of DNA.</a:t>
            </a:r>
            <a:endParaRPr lang="en-US"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12</a:t>
            </a:fld>
            <a:endParaRPr lang="en-US" dirty="0">
              <a:solidFill>
                <a:srgbClr val="1565C0"/>
              </a:solidFill>
            </a:endParaRPr>
          </a:p>
        </p:txBody>
      </p:sp>
      <p:pic>
        <p:nvPicPr>
          <p:cNvPr id="9" name="Picture 8"/>
          <p:cNvPicPr>
            <a:picLocks noChangeAspect="1"/>
          </p:cNvPicPr>
          <p:nvPr/>
        </p:nvPicPr>
        <p:blipFill rotWithShape="1">
          <a:blip r:embed="rId2"/>
          <a:srcRect t="17198" b="19174"/>
          <a:stretch/>
        </p:blipFill>
        <p:spPr>
          <a:xfrm>
            <a:off x="3111925" y="2879384"/>
            <a:ext cx="8416971" cy="2159540"/>
          </a:xfrm>
          <a:prstGeom prst="rect">
            <a:avLst/>
          </a:prstGeom>
        </p:spPr>
      </p:pic>
      <p:sp>
        <p:nvSpPr>
          <p:cNvPr id="12" name="TextBox 11"/>
          <p:cNvSpPr txBox="1"/>
          <p:nvPr/>
        </p:nvSpPr>
        <p:spPr>
          <a:xfrm>
            <a:off x="291830" y="2451370"/>
            <a:ext cx="2470825" cy="2031325"/>
          </a:xfrm>
          <a:prstGeom prst="rect">
            <a:avLst/>
          </a:prstGeom>
          <a:noFill/>
        </p:spPr>
        <p:txBody>
          <a:bodyPr wrap="square" rtlCol="0">
            <a:spAutoFit/>
          </a:bodyPr>
          <a:lstStyle/>
          <a:p>
            <a:r>
              <a:rPr lang="en-US" b="1" dirty="0" smtClean="0">
                <a:solidFill>
                  <a:schemeClr val="bg1"/>
                </a:solidFill>
              </a:rPr>
              <a:t>DNA BASICS</a:t>
            </a:r>
            <a:br>
              <a:rPr lang="en-US" b="1" dirty="0" smtClean="0">
                <a:solidFill>
                  <a:schemeClr val="bg1"/>
                </a:solidFill>
              </a:rPr>
            </a:br>
            <a:endParaRPr lang="en-US" dirty="0" smtClean="0">
              <a:solidFill>
                <a:schemeClr val="bg1"/>
              </a:solidFill>
            </a:endParaRPr>
          </a:p>
          <a:p>
            <a:r>
              <a:rPr lang="en-US" dirty="0" smtClean="0">
                <a:solidFill>
                  <a:schemeClr val="accent1">
                    <a:lumMod val="20000"/>
                    <a:lumOff val="80000"/>
                  </a:schemeClr>
                </a:solidFill>
              </a:rPr>
              <a:t>PCR PROCESS</a:t>
            </a:r>
          </a:p>
          <a:p>
            <a:endParaRPr lang="en-US" dirty="0">
              <a:solidFill>
                <a:schemeClr val="accent1">
                  <a:lumMod val="20000"/>
                  <a:lumOff val="80000"/>
                </a:schemeClr>
              </a:solidFill>
            </a:endParaRPr>
          </a:p>
          <a:p>
            <a:r>
              <a:rPr lang="en-US" dirty="0" smtClean="0">
                <a:solidFill>
                  <a:schemeClr val="accent1">
                    <a:lumMod val="20000"/>
                    <a:lumOff val="80000"/>
                  </a:schemeClr>
                </a:solidFill>
              </a:rPr>
              <a:t>DNA SYNTHESIS</a:t>
            </a:r>
          </a:p>
          <a:p>
            <a:endParaRPr lang="en-US" dirty="0">
              <a:solidFill>
                <a:schemeClr val="accent1">
                  <a:lumMod val="20000"/>
                  <a:lumOff val="80000"/>
                </a:schemeClr>
              </a:solidFill>
            </a:endParaRPr>
          </a:p>
          <a:p>
            <a:r>
              <a:rPr lang="en-US" dirty="0" smtClean="0">
                <a:solidFill>
                  <a:schemeClr val="accent1">
                    <a:lumMod val="20000"/>
                    <a:lumOff val="80000"/>
                  </a:schemeClr>
                </a:solidFill>
              </a:rPr>
              <a:t>DNA SEQUENCING</a:t>
            </a:r>
            <a:endParaRPr lang="en-US" dirty="0">
              <a:solidFill>
                <a:schemeClr val="accent1">
                  <a:lumMod val="20000"/>
                  <a:lumOff val="80000"/>
                </a:schemeClr>
              </a:solidFill>
            </a:endParaRPr>
          </a:p>
        </p:txBody>
      </p:sp>
      <p:sp>
        <p:nvSpPr>
          <p:cNvPr id="13" name="Oval 12"/>
          <p:cNvSpPr/>
          <p:nvPr/>
        </p:nvSpPr>
        <p:spPr>
          <a:xfrm>
            <a:off x="3581400" y="5350210"/>
            <a:ext cx="620949" cy="620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a:t>
            </a:r>
            <a:endParaRPr lang="en-US" sz="3200" b="1" dirty="0"/>
          </a:p>
        </p:txBody>
      </p:sp>
      <p:sp>
        <p:nvSpPr>
          <p:cNvPr id="14" name="Oval 13"/>
          <p:cNvSpPr/>
          <p:nvPr/>
        </p:nvSpPr>
        <p:spPr>
          <a:xfrm>
            <a:off x="5706191" y="5350209"/>
            <a:ext cx="620949" cy="6209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G</a:t>
            </a:r>
            <a:endParaRPr lang="en-US" sz="3200" b="1" dirty="0"/>
          </a:p>
        </p:txBody>
      </p:sp>
      <p:sp>
        <p:nvSpPr>
          <p:cNvPr id="15" name="Oval 14"/>
          <p:cNvSpPr/>
          <p:nvPr/>
        </p:nvSpPr>
        <p:spPr>
          <a:xfrm>
            <a:off x="7994731" y="5350208"/>
            <a:ext cx="620949" cy="62094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a:t>
            </a:r>
            <a:endParaRPr lang="en-US" sz="3200" b="1" dirty="0"/>
          </a:p>
        </p:txBody>
      </p:sp>
      <p:sp>
        <p:nvSpPr>
          <p:cNvPr id="16" name="Oval 15"/>
          <p:cNvSpPr/>
          <p:nvPr/>
        </p:nvSpPr>
        <p:spPr>
          <a:xfrm>
            <a:off x="9972796" y="5350207"/>
            <a:ext cx="620949" cy="62094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a:t>
            </a:r>
            <a:endParaRPr lang="en-US" sz="3200" b="1" dirty="0"/>
          </a:p>
        </p:txBody>
      </p:sp>
    </p:spTree>
    <p:extLst>
      <p:ext uri="{BB962C8B-B14F-4D97-AF65-F5344CB8AC3E}">
        <p14:creationId xmlns:p14="http://schemas.microsoft.com/office/powerpoint/2010/main" val="1223224666"/>
      </p:ext>
    </p:extLst>
  </p:cSld>
  <p:clrMapOvr>
    <a:masterClrMapping/>
  </p:clrMapOvr>
  <p:transition>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762655"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3021"/>
          <a:stretch/>
        </p:blipFill>
        <p:spPr>
          <a:xfrm>
            <a:off x="9230360" y="3669792"/>
            <a:ext cx="2364740" cy="3188208"/>
          </a:xfrm>
          <a:prstGeom prst="rect">
            <a:avLst/>
          </a:prstGeom>
        </p:spPr>
      </p:pic>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DNA Strands (oligonucleotide)</a:t>
            </a:r>
            <a:endParaRPr lang="en-US" dirty="0">
              <a:solidFill>
                <a:srgbClr val="1565C0"/>
              </a:solidFill>
            </a:endParaRPr>
          </a:p>
        </p:txBody>
      </p:sp>
      <p:sp>
        <p:nvSpPr>
          <p:cNvPr id="3" name="Content Placeholder 2"/>
          <p:cNvSpPr>
            <a:spLocks noGrp="1"/>
          </p:cNvSpPr>
          <p:nvPr>
            <p:ph idx="1"/>
          </p:nvPr>
        </p:nvSpPr>
        <p:spPr>
          <a:xfrm>
            <a:off x="2937752" y="1825625"/>
            <a:ext cx="8416047" cy="4895850"/>
          </a:xfrm>
        </p:spPr>
        <p:txBody>
          <a:bodyPr>
            <a:normAutofit/>
          </a:bodyPr>
          <a:lstStyle/>
          <a:p>
            <a:pPr marL="0" indent="0">
              <a:buNone/>
            </a:pPr>
            <a:r>
              <a:rPr lang="en-US" b="1" dirty="0" smtClean="0">
                <a:solidFill>
                  <a:srgbClr val="1565C0"/>
                </a:solidFill>
              </a:rPr>
              <a:t>A line sequence of nucleotides.</a:t>
            </a:r>
            <a:endParaRPr lang="en-US" b="1" dirty="0">
              <a:solidFill>
                <a:srgbClr val="1565C0"/>
              </a:solidFill>
            </a:endParaRPr>
          </a:p>
          <a:p>
            <a:pPr marL="0" indent="0">
              <a:buNone/>
            </a:pPr>
            <a:endParaRPr lang="en-US" b="1" dirty="0">
              <a:solidFill>
                <a:srgbClr val="1565C0"/>
              </a:solidFill>
            </a:endParaRPr>
          </a:p>
          <a:p>
            <a:pPr marL="0" indent="0">
              <a:buNone/>
            </a:pPr>
            <a:r>
              <a:rPr lang="en-US" b="1" dirty="0" smtClean="0">
                <a:solidFill>
                  <a:srgbClr val="1565C0"/>
                </a:solidFill>
              </a:rPr>
              <a:t>Two single </a:t>
            </a:r>
            <a:r>
              <a:rPr lang="en-US" b="1" dirty="0">
                <a:solidFill>
                  <a:srgbClr val="1565C0"/>
                </a:solidFill>
              </a:rPr>
              <a:t>strands can bind to </a:t>
            </a:r>
            <a:r>
              <a:rPr lang="en-US" b="1" dirty="0" smtClean="0">
                <a:solidFill>
                  <a:srgbClr val="1565C0"/>
                </a:solidFill>
              </a:rPr>
              <a:t>each</a:t>
            </a:r>
            <a:br>
              <a:rPr lang="en-US" b="1" dirty="0" smtClean="0">
                <a:solidFill>
                  <a:srgbClr val="1565C0"/>
                </a:solidFill>
              </a:rPr>
            </a:br>
            <a:r>
              <a:rPr lang="en-US" b="1" dirty="0" smtClean="0">
                <a:solidFill>
                  <a:srgbClr val="1565C0"/>
                </a:solidFill>
              </a:rPr>
              <a:t>other and </a:t>
            </a:r>
            <a:r>
              <a:rPr lang="en-US" b="1" dirty="0">
                <a:solidFill>
                  <a:srgbClr val="1565C0"/>
                </a:solidFill>
              </a:rPr>
              <a:t>form </a:t>
            </a:r>
            <a:r>
              <a:rPr lang="en-US" b="1" dirty="0" smtClean="0">
                <a:solidFill>
                  <a:srgbClr val="1565C0"/>
                </a:solidFill>
              </a:rPr>
              <a:t>a double helix if they</a:t>
            </a:r>
            <a:br>
              <a:rPr lang="en-US" b="1" dirty="0" smtClean="0">
                <a:solidFill>
                  <a:srgbClr val="1565C0"/>
                </a:solidFill>
              </a:rPr>
            </a:br>
            <a:r>
              <a:rPr lang="en-US" b="1" dirty="0" smtClean="0">
                <a:solidFill>
                  <a:srgbClr val="1565C0"/>
                </a:solidFill>
              </a:rPr>
              <a:t>are complementary</a:t>
            </a:r>
          </a:p>
          <a:p>
            <a:pPr marL="0" indent="0">
              <a:buNone/>
            </a:pPr>
            <a:endParaRPr lang="en-US" b="1" dirty="0">
              <a:solidFill>
                <a:srgbClr val="1565C0"/>
              </a:solidFill>
            </a:endParaRPr>
          </a:p>
          <a:p>
            <a:pPr marL="0" indent="0">
              <a:buNone/>
            </a:pPr>
            <a:r>
              <a:rPr lang="en-US" b="1" dirty="0">
                <a:solidFill>
                  <a:srgbClr val="1565C0"/>
                </a:solidFill>
              </a:rPr>
              <a:t>A in one strand aligns with </a:t>
            </a:r>
            <a:r>
              <a:rPr lang="en-US" b="1" dirty="0" smtClean="0">
                <a:solidFill>
                  <a:srgbClr val="1565C0"/>
                </a:solidFill>
              </a:rPr>
              <a:t>T in the</a:t>
            </a:r>
            <a:br>
              <a:rPr lang="en-US" b="1" dirty="0" smtClean="0">
                <a:solidFill>
                  <a:srgbClr val="1565C0"/>
                </a:solidFill>
              </a:rPr>
            </a:br>
            <a:r>
              <a:rPr lang="en-US" b="1" dirty="0" smtClean="0">
                <a:solidFill>
                  <a:srgbClr val="1565C0"/>
                </a:solidFill>
              </a:rPr>
              <a:t>other</a:t>
            </a:r>
            <a:r>
              <a:rPr lang="en-US" b="1" dirty="0">
                <a:solidFill>
                  <a:srgbClr val="1565C0"/>
                </a:solidFill>
              </a:rPr>
              <a:t>, </a:t>
            </a:r>
            <a:r>
              <a:rPr lang="en-US" b="1" dirty="0" smtClean="0">
                <a:solidFill>
                  <a:srgbClr val="1565C0"/>
                </a:solidFill>
              </a:rPr>
              <a:t>and </a:t>
            </a:r>
            <a:r>
              <a:rPr lang="en-US" b="1" dirty="0">
                <a:solidFill>
                  <a:srgbClr val="1565C0"/>
                </a:solidFill>
              </a:rPr>
              <a:t>likewise for C and G</a:t>
            </a:r>
            <a:r>
              <a:rPr lang="en-US" b="1" dirty="0" smtClean="0">
                <a:solidFill>
                  <a:srgbClr val="1565C0"/>
                </a:solidFill>
              </a:rPr>
              <a:t>.</a:t>
            </a: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13</a:t>
            </a:fld>
            <a:endParaRPr lang="en-US" dirty="0"/>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b="1" dirty="0">
                <a:solidFill>
                  <a:schemeClr val="bg1"/>
                </a:solidFill>
              </a:rPr>
              <a:t>DNA BASICS</a:t>
            </a:r>
            <a:br>
              <a:rPr lang="en-US" b="1" dirty="0">
                <a:solidFill>
                  <a:schemeClr val="bg1"/>
                </a:solidFill>
              </a:rPr>
            </a:br>
            <a:endParaRPr lang="en-US" dirty="0">
              <a:solidFill>
                <a:schemeClr val="bg1"/>
              </a:solidFill>
            </a:endParaRPr>
          </a:p>
          <a:p>
            <a:r>
              <a:rPr lang="en-US" dirty="0">
                <a:solidFill>
                  <a:schemeClr val="accent1">
                    <a:lumMod val="20000"/>
                    <a:lumOff val="80000"/>
                  </a:schemeClr>
                </a:solidFill>
              </a:rPr>
              <a:t>PCR PROCESS</a:t>
            </a:r>
          </a:p>
          <a:p>
            <a:endParaRPr lang="en-US" dirty="0">
              <a:solidFill>
                <a:schemeClr val="accent1">
                  <a:lumMod val="20000"/>
                  <a:lumOff val="80000"/>
                </a:schemeClr>
              </a:solidFill>
            </a:endParaRPr>
          </a:p>
          <a:p>
            <a:r>
              <a:rPr lang="en-US" dirty="0">
                <a:solidFill>
                  <a:schemeClr val="accent1">
                    <a:lumMod val="20000"/>
                    <a:lumOff val="80000"/>
                  </a:schemeClr>
                </a:solidFill>
              </a:rPr>
              <a:t>DNA SYNTHESIS</a:t>
            </a:r>
          </a:p>
          <a:p>
            <a:endParaRPr lang="en-US" dirty="0">
              <a:solidFill>
                <a:schemeClr val="accent1">
                  <a:lumMod val="20000"/>
                  <a:lumOff val="80000"/>
                </a:schemeClr>
              </a:solidFill>
            </a:endParaRPr>
          </a:p>
          <a:p>
            <a:r>
              <a:rPr lang="en-US" dirty="0">
                <a:solidFill>
                  <a:schemeClr val="accent1">
                    <a:lumMod val="20000"/>
                    <a:lumOff val="80000"/>
                  </a:schemeClr>
                </a:solidFill>
              </a:rPr>
              <a:t>DNA SEQUENCING</a:t>
            </a:r>
          </a:p>
        </p:txBody>
      </p:sp>
    </p:spTree>
    <p:extLst>
      <p:ext uri="{BB962C8B-B14F-4D97-AF65-F5344CB8AC3E}">
        <p14:creationId xmlns:p14="http://schemas.microsoft.com/office/powerpoint/2010/main" val="3818592495"/>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885" y="3054145"/>
            <a:ext cx="5640882" cy="3667330"/>
          </a:xfrm>
          <a:prstGeom prst="rect">
            <a:avLst/>
          </a:prstGeom>
        </p:spPr>
      </p:pic>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DNA Strands (oligonucleotide)</a:t>
            </a:r>
            <a:endParaRPr lang="en-US" dirty="0">
              <a:solidFill>
                <a:srgbClr val="1565C0"/>
              </a:solidFill>
            </a:endParaRPr>
          </a:p>
        </p:txBody>
      </p:sp>
      <p:sp>
        <p:nvSpPr>
          <p:cNvPr id="3" name="Content Placeholder 2"/>
          <p:cNvSpPr>
            <a:spLocks noGrp="1"/>
          </p:cNvSpPr>
          <p:nvPr>
            <p:ph idx="1"/>
          </p:nvPr>
        </p:nvSpPr>
        <p:spPr>
          <a:xfrm>
            <a:off x="2937752" y="1825624"/>
            <a:ext cx="8416047" cy="1365047"/>
          </a:xfrm>
        </p:spPr>
        <p:txBody>
          <a:bodyPr>
            <a:normAutofit fontScale="77500" lnSpcReduction="20000"/>
          </a:bodyPr>
          <a:lstStyle/>
          <a:p>
            <a:pPr marL="0" indent="0">
              <a:buNone/>
            </a:pPr>
            <a:r>
              <a:rPr lang="en-US" b="1" dirty="0">
                <a:solidFill>
                  <a:srgbClr val="1565C0"/>
                </a:solidFill>
              </a:rPr>
              <a:t>The two ends of a DNA strand, referred to as the 5′ and 3′ ends, are chemically different.</a:t>
            </a:r>
          </a:p>
          <a:p>
            <a:pPr marL="0" indent="0">
              <a:buNone/>
            </a:pPr>
            <a:endParaRPr lang="en-US" b="1" dirty="0" smtClean="0">
              <a:solidFill>
                <a:srgbClr val="1565C0"/>
              </a:solidFill>
            </a:endParaRPr>
          </a:p>
          <a:p>
            <a:pPr marL="0" indent="0">
              <a:buNone/>
            </a:pPr>
            <a:r>
              <a:rPr lang="en-US" b="1" dirty="0" smtClean="0">
                <a:solidFill>
                  <a:srgbClr val="1565C0"/>
                </a:solidFill>
              </a:rPr>
              <a:t>(5</a:t>
            </a:r>
            <a:r>
              <a:rPr lang="en-US" b="1" dirty="0">
                <a:solidFill>
                  <a:srgbClr val="1565C0"/>
                </a:solidFill>
              </a:rPr>
              <a:t>′ end binds to the other strand’s 3′ </a:t>
            </a:r>
            <a:r>
              <a:rPr lang="en-US" b="1" dirty="0" smtClean="0">
                <a:solidFill>
                  <a:srgbClr val="1565C0"/>
                </a:solidFill>
              </a:rPr>
              <a:t>end)</a:t>
            </a:r>
            <a:endParaRPr lang="en-US"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14</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b="1" dirty="0" smtClean="0">
                <a:solidFill>
                  <a:schemeClr val="bg1"/>
                </a:solidFill>
              </a:rPr>
              <a:t>DNA BASICS</a:t>
            </a:r>
            <a:br>
              <a:rPr lang="en-US" b="1" dirty="0" smtClean="0">
                <a:solidFill>
                  <a:schemeClr val="bg1"/>
                </a:solidFill>
              </a:rPr>
            </a:br>
            <a:endParaRPr lang="en-US" dirty="0" smtClean="0">
              <a:solidFill>
                <a:schemeClr val="bg1"/>
              </a:solidFill>
            </a:endParaRPr>
          </a:p>
          <a:p>
            <a:r>
              <a:rPr lang="en-US" dirty="0" smtClean="0">
                <a:solidFill>
                  <a:schemeClr val="accent1">
                    <a:lumMod val="20000"/>
                    <a:lumOff val="80000"/>
                  </a:schemeClr>
                </a:solidFill>
              </a:rPr>
              <a:t>PCR PROCESS</a:t>
            </a:r>
          </a:p>
          <a:p>
            <a:endParaRPr lang="en-US" dirty="0">
              <a:solidFill>
                <a:schemeClr val="accent1">
                  <a:lumMod val="20000"/>
                  <a:lumOff val="80000"/>
                </a:schemeClr>
              </a:solidFill>
            </a:endParaRPr>
          </a:p>
          <a:p>
            <a:r>
              <a:rPr lang="en-US" dirty="0" smtClean="0">
                <a:solidFill>
                  <a:schemeClr val="accent1">
                    <a:lumMod val="20000"/>
                    <a:lumOff val="80000"/>
                  </a:schemeClr>
                </a:solidFill>
              </a:rPr>
              <a:t>DNA SYNTHESIS</a:t>
            </a:r>
          </a:p>
          <a:p>
            <a:endParaRPr lang="en-US" dirty="0">
              <a:solidFill>
                <a:schemeClr val="accent1">
                  <a:lumMod val="20000"/>
                  <a:lumOff val="80000"/>
                </a:schemeClr>
              </a:solidFill>
            </a:endParaRPr>
          </a:p>
          <a:p>
            <a:r>
              <a:rPr lang="en-US" dirty="0" smtClean="0">
                <a:solidFill>
                  <a:schemeClr val="accent1">
                    <a:lumMod val="20000"/>
                    <a:lumOff val="80000"/>
                  </a:schemeClr>
                </a:solidFill>
              </a:rPr>
              <a:t>DNA SEQUENCING</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3252796100"/>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Selective DNA amplification with polymerase chain reaction (PCR)</a:t>
            </a:r>
            <a:endParaRPr lang="en-US" dirty="0">
              <a:solidFill>
                <a:srgbClr val="1565C0"/>
              </a:solidFill>
            </a:endParaRPr>
          </a:p>
        </p:txBody>
      </p:sp>
      <p:sp>
        <p:nvSpPr>
          <p:cNvPr id="3" name="Content Placeholder 2"/>
          <p:cNvSpPr>
            <a:spLocks noGrp="1"/>
          </p:cNvSpPr>
          <p:nvPr>
            <p:ph idx="1"/>
          </p:nvPr>
        </p:nvSpPr>
        <p:spPr>
          <a:xfrm>
            <a:off x="2937752" y="2042809"/>
            <a:ext cx="8416047" cy="3988340"/>
          </a:xfrm>
        </p:spPr>
        <p:txBody>
          <a:bodyPr>
            <a:normAutofit lnSpcReduction="10000"/>
          </a:bodyPr>
          <a:lstStyle/>
          <a:p>
            <a:pPr marL="0" indent="0">
              <a:buNone/>
            </a:pPr>
            <a:r>
              <a:rPr lang="en-US" b="1" dirty="0">
                <a:solidFill>
                  <a:srgbClr val="1565C0"/>
                </a:solidFill>
              </a:rPr>
              <a:t>PCR is a method for exponentially </a:t>
            </a:r>
            <a:r>
              <a:rPr lang="en-US" b="1" dirty="0" smtClean="0">
                <a:solidFill>
                  <a:srgbClr val="1565C0"/>
                </a:solidFill>
              </a:rPr>
              <a:t>amplifying the </a:t>
            </a:r>
            <a:r>
              <a:rPr lang="en-US" b="1" dirty="0">
                <a:solidFill>
                  <a:srgbClr val="1565C0"/>
                </a:solidFill>
              </a:rPr>
              <a:t>concentration of selected sequences of </a:t>
            </a:r>
            <a:r>
              <a:rPr lang="en-US" b="1" dirty="0" smtClean="0">
                <a:solidFill>
                  <a:srgbClr val="1565C0"/>
                </a:solidFill>
              </a:rPr>
              <a:t>DNA.</a:t>
            </a:r>
          </a:p>
          <a:p>
            <a:pPr marL="0" indent="0">
              <a:buNone/>
            </a:pPr>
            <a:endParaRPr lang="en-US" dirty="0">
              <a:solidFill>
                <a:srgbClr val="1565C0"/>
              </a:solidFill>
            </a:endParaRPr>
          </a:p>
          <a:p>
            <a:pPr marL="0" indent="0">
              <a:buNone/>
            </a:pPr>
            <a:r>
              <a:rPr lang="en-US" dirty="0" smtClean="0">
                <a:solidFill>
                  <a:srgbClr val="1565C0"/>
                </a:solidFill>
                <a:latin typeface="+mj-lt"/>
              </a:rPr>
              <a:t>This reaction requires four main components:</a:t>
            </a:r>
          </a:p>
          <a:p>
            <a:pPr marL="514350" indent="-514350">
              <a:buFont typeface="+mj-lt"/>
              <a:buAutoNum type="arabicPeriod"/>
            </a:pPr>
            <a:r>
              <a:rPr lang="en-US" b="1" dirty="0" smtClean="0">
                <a:solidFill>
                  <a:srgbClr val="1565C0"/>
                </a:solidFill>
              </a:rPr>
              <a:t>The template</a:t>
            </a:r>
          </a:p>
          <a:p>
            <a:pPr marL="514350" indent="-514350">
              <a:buFont typeface="+mj-lt"/>
              <a:buAutoNum type="arabicPeriod"/>
            </a:pPr>
            <a:r>
              <a:rPr lang="en-US" b="1" dirty="0" smtClean="0">
                <a:solidFill>
                  <a:srgbClr val="1565C0"/>
                </a:solidFill>
              </a:rPr>
              <a:t>Sequencing primers</a:t>
            </a:r>
          </a:p>
          <a:p>
            <a:pPr marL="514350" indent="-514350">
              <a:buFont typeface="+mj-lt"/>
              <a:buAutoNum type="arabicPeriod"/>
            </a:pPr>
            <a:r>
              <a:rPr lang="en-US" b="1" dirty="0" smtClean="0">
                <a:solidFill>
                  <a:srgbClr val="1565C0"/>
                </a:solidFill>
              </a:rPr>
              <a:t>A thermostable polymerase</a:t>
            </a:r>
          </a:p>
          <a:p>
            <a:pPr marL="514350" indent="-514350">
              <a:buFont typeface="+mj-lt"/>
              <a:buAutoNum type="arabicPeriod"/>
            </a:pPr>
            <a:r>
              <a:rPr lang="en-US" b="1" dirty="0">
                <a:solidFill>
                  <a:srgbClr val="1565C0"/>
                </a:solidFill>
              </a:rPr>
              <a:t>I</a:t>
            </a:r>
            <a:r>
              <a:rPr lang="en-US" b="1" dirty="0" smtClean="0">
                <a:solidFill>
                  <a:srgbClr val="1565C0"/>
                </a:solidFill>
              </a:rPr>
              <a:t>ndividual nucleotides</a:t>
            </a: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15</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dirty="0" smtClean="0">
                <a:solidFill>
                  <a:schemeClr val="accent1">
                    <a:lumMod val="20000"/>
                    <a:lumOff val="80000"/>
                  </a:schemeClr>
                </a:solidFill>
              </a:rPr>
              <a:t>DNA BASICS</a:t>
            </a:r>
            <a:br>
              <a:rPr lang="en-US" dirty="0" smtClean="0">
                <a:solidFill>
                  <a:schemeClr val="accent1">
                    <a:lumMod val="20000"/>
                    <a:lumOff val="80000"/>
                  </a:schemeClr>
                </a:solidFill>
              </a:rPr>
            </a:br>
            <a:endParaRPr lang="en-US" dirty="0" smtClean="0">
              <a:solidFill>
                <a:schemeClr val="accent1">
                  <a:lumMod val="20000"/>
                  <a:lumOff val="80000"/>
                </a:schemeClr>
              </a:solidFill>
            </a:endParaRPr>
          </a:p>
          <a:p>
            <a:r>
              <a:rPr lang="en-US" b="1" dirty="0" smtClean="0">
                <a:solidFill>
                  <a:schemeClr val="bg1"/>
                </a:solidFill>
              </a:rPr>
              <a:t>PCR PROCESS</a:t>
            </a:r>
          </a:p>
          <a:p>
            <a:endParaRPr lang="en-US" dirty="0">
              <a:solidFill>
                <a:schemeClr val="accent1">
                  <a:lumMod val="20000"/>
                  <a:lumOff val="80000"/>
                </a:schemeClr>
              </a:solidFill>
            </a:endParaRPr>
          </a:p>
          <a:p>
            <a:r>
              <a:rPr lang="en-US" dirty="0" smtClean="0">
                <a:solidFill>
                  <a:schemeClr val="accent1">
                    <a:lumMod val="20000"/>
                    <a:lumOff val="80000"/>
                  </a:schemeClr>
                </a:solidFill>
              </a:rPr>
              <a:t>DNA SYNTHESIS</a:t>
            </a:r>
          </a:p>
          <a:p>
            <a:endParaRPr lang="en-US" dirty="0">
              <a:solidFill>
                <a:schemeClr val="accent1">
                  <a:lumMod val="20000"/>
                  <a:lumOff val="80000"/>
                </a:schemeClr>
              </a:solidFill>
            </a:endParaRPr>
          </a:p>
          <a:p>
            <a:r>
              <a:rPr lang="en-US" dirty="0" smtClean="0">
                <a:solidFill>
                  <a:schemeClr val="accent1">
                    <a:lumMod val="20000"/>
                    <a:lumOff val="80000"/>
                  </a:schemeClr>
                </a:solidFill>
              </a:rPr>
              <a:t>DNA SEQUENCING</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4017368506"/>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Why PCR?</a:t>
            </a:r>
            <a:endParaRPr lang="en-US" dirty="0">
              <a:solidFill>
                <a:srgbClr val="1565C0"/>
              </a:solidFill>
            </a:endParaRPr>
          </a:p>
        </p:txBody>
      </p:sp>
      <p:sp>
        <p:nvSpPr>
          <p:cNvPr id="3" name="Content Placeholder 2"/>
          <p:cNvSpPr>
            <a:spLocks noGrp="1"/>
          </p:cNvSpPr>
          <p:nvPr>
            <p:ph idx="1"/>
          </p:nvPr>
        </p:nvSpPr>
        <p:spPr>
          <a:xfrm>
            <a:off x="2937753" y="1575881"/>
            <a:ext cx="8416047" cy="1750978"/>
          </a:xfrm>
        </p:spPr>
        <p:txBody>
          <a:bodyPr>
            <a:normAutofit lnSpcReduction="10000"/>
          </a:bodyPr>
          <a:lstStyle/>
          <a:p>
            <a:pPr marL="0" indent="0">
              <a:buNone/>
            </a:pPr>
            <a:r>
              <a:rPr lang="en-US" sz="2400" b="1" dirty="0" smtClean="0">
                <a:solidFill>
                  <a:srgbClr val="1565C0"/>
                </a:solidFill>
              </a:rPr>
              <a:t>Using PCR we can amplify only specific subsequences of a DNA strand that contain the desired data.</a:t>
            </a:r>
            <a:endParaRPr lang="en-US" sz="2400" b="1" dirty="0">
              <a:solidFill>
                <a:srgbClr val="1565C0"/>
              </a:solidFill>
            </a:endParaRPr>
          </a:p>
          <a:p>
            <a:pPr marL="0" indent="0">
              <a:buNone/>
            </a:pPr>
            <a:r>
              <a:rPr lang="en-US" sz="2400" b="1" dirty="0" smtClean="0">
                <a:solidFill>
                  <a:srgbClr val="1565C0"/>
                </a:solidFill>
              </a:rPr>
              <a:t/>
            </a:r>
            <a:br>
              <a:rPr lang="en-US" sz="2400" b="1" dirty="0" smtClean="0">
                <a:solidFill>
                  <a:srgbClr val="1565C0"/>
                </a:solidFill>
              </a:rPr>
            </a:br>
            <a:r>
              <a:rPr lang="en-US" sz="2400" b="1" dirty="0" smtClean="0">
                <a:solidFill>
                  <a:srgbClr val="1565C0"/>
                </a:solidFill>
              </a:rPr>
              <a:t>This way we avoid loading and decoding unnecessary information.</a:t>
            </a: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16</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dirty="0">
                <a:solidFill>
                  <a:schemeClr val="accent1">
                    <a:lumMod val="20000"/>
                    <a:lumOff val="80000"/>
                  </a:schemeClr>
                </a:solidFill>
              </a:rPr>
              <a:t>DNA BASICS</a:t>
            </a:r>
            <a:br>
              <a:rPr lang="en-US" dirty="0">
                <a:solidFill>
                  <a:schemeClr val="accent1">
                    <a:lumMod val="20000"/>
                    <a:lumOff val="80000"/>
                  </a:schemeClr>
                </a:solidFill>
              </a:rPr>
            </a:br>
            <a:endParaRPr lang="en-US" dirty="0">
              <a:solidFill>
                <a:schemeClr val="accent1">
                  <a:lumMod val="20000"/>
                  <a:lumOff val="80000"/>
                </a:schemeClr>
              </a:solidFill>
            </a:endParaRPr>
          </a:p>
          <a:p>
            <a:r>
              <a:rPr lang="en-US" b="1" dirty="0">
                <a:solidFill>
                  <a:schemeClr val="bg1"/>
                </a:solidFill>
              </a:rPr>
              <a:t>PCR PROCESS</a:t>
            </a:r>
          </a:p>
          <a:p>
            <a:endParaRPr lang="en-US" dirty="0">
              <a:solidFill>
                <a:schemeClr val="accent1">
                  <a:lumMod val="20000"/>
                  <a:lumOff val="80000"/>
                </a:schemeClr>
              </a:solidFill>
            </a:endParaRPr>
          </a:p>
          <a:p>
            <a:r>
              <a:rPr lang="en-US" dirty="0">
                <a:solidFill>
                  <a:schemeClr val="accent1">
                    <a:lumMod val="20000"/>
                    <a:lumOff val="80000"/>
                  </a:schemeClr>
                </a:solidFill>
              </a:rPr>
              <a:t>DNA SYNTHESIS</a:t>
            </a:r>
          </a:p>
          <a:p>
            <a:endParaRPr lang="en-US" dirty="0">
              <a:solidFill>
                <a:schemeClr val="accent1">
                  <a:lumMod val="20000"/>
                  <a:lumOff val="80000"/>
                </a:schemeClr>
              </a:solidFill>
            </a:endParaRPr>
          </a:p>
          <a:p>
            <a:r>
              <a:rPr lang="en-US" dirty="0">
                <a:solidFill>
                  <a:schemeClr val="accent1">
                    <a:lumMod val="20000"/>
                    <a:lumOff val="80000"/>
                  </a:schemeClr>
                </a:solidFill>
              </a:rPr>
              <a:t>DNA SEQUENCING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276" y="3408092"/>
            <a:ext cx="5715000" cy="2867025"/>
          </a:xfrm>
          <a:prstGeom prst="rect">
            <a:avLst/>
          </a:prstGeom>
        </p:spPr>
      </p:pic>
    </p:spTree>
    <p:extLst>
      <p:ext uri="{BB962C8B-B14F-4D97-AF65-F5344CB8AC3E}">
        <p14:creationId xmlns:p14="http://schemas.microsoft.com/office/powerpoint/2010/main" val="2472332097"/>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DNA Synthesis</a:t>
            </a:r>
            <a:endParaRPr lang="en-US" dirty="0">
              <a:solidFill>
                <a:srgbClr val="1565C0"/>
              </a:solidFill>
            </a:endParaRPr>
          </a:p>
        </p:txBody>
      </p:sp>
      <p:sp>
        <p:nvSpPr>
          <p:cNvPr id="3" name="Content Placeholder 2"/>
          <p:cNvSpPr>
            <a:spLocks noGrp="1"/>
          </p:cNvSpPr>
          <p:nvPr>
            <p:ph idx="1"/>
          </p:nvPr>
        </p:nvSpPr>
        <p:spPr>
          <a:xfrm>
            <a:off x="2937752" y="1805495"/>
            <a:ext cx="8416047" cy="4046706"/>
          </a:xfrm>
        </p:spPr>
        <p:txBody>
          <a:bodyPr>
            <a:normAutofit lnSpcReduction="10000"/>
          </a:bodyPr>
          <a:lstStyle/>
          <a:p>
            <a:pPr marL="0" indent="0">
              <a:buNone/>
            </a:pPr>
            <a:r>
              <a:rPr lang="en-US" b="1" dirty="0" smtClean="0">
                <a:solidFill>
                  <a:srgbClr val="1565C0"/>
                </a:solidFill>
              </a:rPr>
              <a:t>The process of chemically synthesizing single-strand DNA sequences, one nucleotide at a time.</a:t>
            </a:r>
          </a:p>
          <a:p>
            <a:pPr marL="0" indent="0">
              <a:buNone/>
            </a:pPr>
            <a:endParaRPr lang="en-US" b="1" dirty="0">
              <a:solidFill>
                <a:srgbClr val="1565C0"/>
              </a:solidFill>
            </a:endParaRPr>
          </a:p>
          <a:p>
            <a:pPr marL="0" indent="0">
              <a:buNone/>
            </a:pPr>
            <a:r>
              <a:rPr lang="en-US" b="1" dirty="0" smtClean="0">
                <a:solidFill>
                  <a:srgbClr val="1565C0"/>
                </a:solidFill>
              </a:rPr>
              <a:t>This process yields a coupling efficiency of 99%, meaning that a small sequencing error is produced after each step.</a:t>
            </a:r>
          </a:p>
          <a:p>
            <a:pPr marL="0" indent="0">
              <a:buNone/>
            </a:pPr>
            <a:endParaRPr lang="en-US" b="1" dirty="0">
              <a:solidFill>
                <a:srgbClr val="1565C0"/>
              </a:solidFill>
            </a:endParaRPr>
          </a:p>
          <a:p>
            <a:pPr marL="0" indent="0">
              <a:buNone/>
            </a:pPr>
            <a:r>
              <a:rPr lang="en-US" b="1" dirty="0" smtClean="0">
                <a:solidFill>
                  <a:srgbClr val="1565C0"/>
                </a:solidFill>
              </a:rPr>
              <a:t>As a result only 200 nucleotides can be efficiently synthesized.</a:t>
            </a:r>
            <a:endParaRPr lang="en-US"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17</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dirty="0" smtClean="0">
                <a:solidFill>
                  <a:schemeClr val="accent1">
                    <a:lumMod val="20000"/>
                    <a:lumOff val="80000"/>
                  </a:schemeClr>
                </a:solidFill>
              </a:rPr>
              <a:t>DNA BASICS</a:t>
            </a:r>
            <a:br>
              <a:rPr lang="en-US" dirty="0" smtClean="0">
                <a:solidFill>
                  <a:schemeClr val="accent1">
                    <a:lumMod val="20000"/>
                    <a:lumOff val="80000"/>
                  </a:schemeClr>
                </a:solidFill>
              </a:rPr>
            </a:br>
            <a:endParaRPr lang="en-US" dirty="0" smtClean="0">
              <a:solidFill>
                <a:schemeClr val="accent1">
                  <a:lumMod val="20000"/>
                  <a:lumOff val="80000"/>
                </a:schemeClr>
              </a:solidFill>
            </a:endParaRPr>
          </a:p>
          <a:p>
            <a:r>
              <a:rPr lang="en-US" dirty="0" smtClean="0">
                <a:solidFill>
                  <a:schemeClr val="accent1">
                    <a:lumMod val="20000"/>
                    <a:lumOff val="80000"/>
                  </a:schemeClr>
                </a:solidFill>
              </a:rPr>
              <a:t>PCR PROCESS</a:t>
            </a:r>
          </a:p>
          <a:p>
            <a:endParaRPr lang="en-US" dirty="0">
              <a:solidFill>
                <a:schemeClr val="accent1">
                  <a:lumMod val="20000"/>
                  <a:lumOff val="80000"/>
                </a:schemeClr>
              </a:solidFill>
            </a:endParaRPr>
          </a:p>
          <a:p>
            <a:r>
              <a:rPr lang="en-US" b="1" dirty="0" smtClean="0">
                <a:solidFill>
                  <a:schemeClr val="bg1"/>
                </a:solidFill>
              </a:rPr>
              <a:t>DNA SYNTHESIS</a:t>
            </a:r>
          </a:p>
          <a:p>
            <a:endParaRPr lang="en-US" dirty="0">
              <a:solidFill>
                <a:schemeClr val="accent1">
                  <a:lumMod val="20000"/>
                  <a:lumOff val="80000"/>
                </a:schemeClr>
              </a:solidFill>
            </a:endParaRPr>
          </a:p>
          <a:p>
            <a:r>
              <a:rPr lang="en-US" dirty="0" smtClean="0">
                <a:solidFill>
                  <a:schemeClr val="accent1">
                    <a:lumMod val="20000"/>
                    <a:lumOff val="80000"/>
                  </a:schemeClr>
                </a:solidFill>
              </a:rPr>
              <a:t>DNA SEQUENCING</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2421187445"/>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DNA Sequencing</a:t>
            </a:r>
            <a:endParaRPr lang="en-US" dirty="0">
              <a:solidFill>
                <a:srgbClr val="1565C0"/>
              </a:solidFill>
            </a:endParaRPr>
          </a:p>
        </p:txBody>
      </p:sp>
      <p:sp>
        <p:nvSpPr>
          <p:cNvPr id="3" name="Content Placeholder 2"/>
          <p:cNvSpPr>
            <a:spLocks noGrp="1"/>
          </p:cNvSpPr>
          <p:nvPr>
            <p:ph idx="1"/>
          </p:nvPr>
        </p:nvSpPr>
        <p:spPr>
          <a:xfrm>
            <a:off x="2937752" y="1805495"/>
            <a:ext cx="8883408" cy="4046706"/>
          </a:xfrm>
        </p:spPr>
        <p:txBody>
          <a:bodyPr>
            <a:normAutofit lnSpcReduction="10000"/>
          </a:bodyPr>
          <a:lstStyle/>
          <a:p>
            <a:pPr marL="0" indent="0">
              <a:buNone/>
            </a:pPr>
            <a:r>
              <a:rPr lang="en-US" b="1" dirty="0" smtClean="0">
                <a:solidFill>
                  <a:srgbClr val="1565C0"/>
                </a:solidFill>
              </a:rPr>
              <a:t>The process of determining the order of nucleotides within a specific DNA strand.</a:t>
            </a:r>
          </a:p>
          <a:p>
            <a:pPr marL="0" indent="0">
              <a:buNone/>
            </a:pPr>
            <a:endParaRPr lang="en-US" b="1" dirty="0" smtClean="0">
              <a:solidFill>
                <a:srgbClr val="1565C0"/>
              </a:solidFill>
            </a:endParaRPr>
          </a:p>
          <a:p>
            <a:pPr marL="0" indent="0">
              <a:buNone/>
            </a:pPr>
            <a:r>
              <a:rPr lang="en-US" b="1" dirty="0" smtClean="0">
                <a:solidFill>
                  <a:srgbClr val="1565C0"/>
                </a:solidFill>
              </a:rPr>
              <a:t>DNA polymerase enzymes are used for sequencing.</a:t>
            </a:r>
          </a:p>
          <a:p>
            <a:pPr marL="0" indent="0">
              <a:buNone/>
            </a:pPr>
            <a:endParaRPr lang="en-US" b="1" dirty="0">
              <a:solidFill>
                <a:srgbClr val="1565C0"/>
              </a:solidFill>
            </a:endParaRPr>
          </a:p>
          <a:p>
            <a:pPr marL="0" indent="0">
              <a:buNone/>
            </a:pPr>
            <a:r>
              <a:rPr lang="en-US" b="1" dirty="0" smtClean="0">
                <a:solidFill>
                  <a:srgbClr val="1565C0"/>
                </a:solidFill>
              </a:rPr>
              <a:t>Fluorescent nucleotides are used to aid with reading the sequence, since each type of fluorescent nucleotide emit a different color.</a:t>
            </a:r>
            <a:endParaRPr lang="en-US" b="1" dirty="0">
              <a:solidFill>
                <a:srgbClr val="1565C0"/>
              </a:solidFill>
            </a:endParaRPr>
          </a:p>
          <a:p>
            <a:pPr marL="0" indent="0">
              <a:buNone/>
            </a:pPr>
            <a:endParaRPr lang="en-US"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18</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dirty="0" smtClean="0">
                <a:solidFill>
                  <a:schemeClr val="accent1">
                    <a:lumMod val="20000"/>
                    <a:lumOff val="80000"/>
                  </a:schemeClr>
                </a:solidFill>
              </a:rPr>
              <a:t>DNA BASICS</a:t>
            </a:r>
            <a:br>
              <a:rPr lang="en-US" dirty="0" smtClean="0">
                <a:solidFill>
                  <a:schemeClr val="accent1">
                    <a:lumMod val="20000"/>
                    <a:lumOff val="80000"/>
                  </a:schemeClr>
                </a:solidFill>
              </a:rPr>
            </a:br>
            <a:endParaRPr lang="en-US" dirty="0" smtClean="0">
              <a:solidFill>
                <a:schemeClr val="accent1">
                  <a:lumMod val="20000"/>
                  <a:lumOff val="80000"/>
                </a:schemeClr>
              </a:solidFill>
            </a:endParaRPr>
          </a:p>
          <a:p>
            <a:r>
              <a:rPr lang="en-US" dirty="0" smtClean="0">
                <a:solidFill>
                  <a:schemeClr val="accent1">
                    <a:lumMod val="20000"/>
                    <a:lumOff val="80000"/>
                  </a:schemeClr>
                </a:solidFill>
              </a:rPr>
              <a:t>PCR PROCESS</a:t>
            </a:r>
          </a:p>
          <a:p>
            <a:endParaRPr lang="en-US" dirty="0">
              <a:solidFill>
                <a:schemeClr val="accent1">
                  <a:lumMod val="20000"/>
                  <a:lumOff val="80000"/>
                </a:schemeClr>
              </a:solidFill>
            </a:endParaRPr>
          </a:p>
          <a:p>
            <a:r>
              <a:rPr lang="en-US" dirty="0" smtClean="0">
                <a:solidFill>
                  <a:schemeClr val="accent1">
                    <a:lumMod val="20000"/>
                    <a:lumOff val="80000"/>
                  </a:schemeClr>
                </a:solidFill>
              </a:rPr>
              <a:t>DNA SYNTHESIS</a:t>
            </a:r>
          </a:p>
          <a:p>
            <a:endParaRPr lang="en-US" dirty="0">
              <a:solidFill>
                <a:schemeClr val="accent1">
                  <a:lumMod val="20000"/>
                  <a:lumOff val="80000"/>
                </a:schemeClr>
              </a:solidFill>
            </a:endParaRPr>
          </a:p>
          <a:p>
            <a:r>
              <a:rPr lang="en-US" b="1" dirty="0" smtClean="0">
                <a:solidFill>
                  <a:schemeClr val="bg1"/>
                </a:solidFill>
              </a:rPr>
              <a:t>DNA SEQUENCING</a:t>
            </a:r>
            <a:endParaRPr lang="en-US" b="1" dirty="0">
              <a:solidFill>
                <a:schemeClr val="bg1"/>
              </a:solidFill>
            </a:endParaRPr>
          </a:p>
        </p:txBody>
      </p:sp>
    </p:spTree>
    <p:extLst>
      <p:ext uri="{BB962C8B-B14F-4D97-AF65-F5344CB8AC3E}">
        <p14:creationId xmlns:p14="http://schemas.microsoft.com/office/powerpoint/2010/main" val="3620672458"/>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DNA Storage Syste</a:t>
            </a:r>
            <a:r>
              <a:rPr lang="en-US" dirty="0"/>
              <a:t>m</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19</a:t>
            </a:fld>
            <a:endParaRPr lang="en-US" dirty="0"/>
          </a:p>
        </p:txBody>
      </p:sp>
    </p:spTree>
    <p:extLst>
      <p:ext uri="{BB962C8B-B14F-4D97-AF65-F5344CB8AC3E}">
        <p14:creationId xmlns:p14="http://schemas.microsoft.com/office/powerpoint/2010/main" val="3735150127"/>
      </p:ext>
    </p:extLst>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b="1" dirty="0" smtClean="0">
                <a:solidFill>
                  <a:schemeClr val="bg1"/>
                </a:solidFill>
              </a:rPr>
              <a:t>A DNA-Based Archival Storage System</a:t>
            </a:r>
            <a:endParaRPr lang="en-US" dirty="0">
              <a:solidFill>
                <a:schemeClr val="bg1"/>
              </a:solidFill>
            </a:endParaRPr>
          </a:p>
        </p:txBody>
      </p:sp>
      <p:sp>
        <p:nvSpPr>
          <p:cNvPr id="3" name="Subtitle 2"/>
          <p:cNvSpPr>
            <a:spLocks noGrp="1"/>
          </p:cNvSpPr>
          <p:nvPr>
            <p:ph type="subTitle" idx="1"/>
          </p:nvPr>
        </p:nvSpPr>
        <p:spPr/>
        <p:txBody>
          <a:bodyPr/>
          <a:lstStyle/>
          <a:p>
            <a:endParaRPr lang="en-US" dirty="0" smtClean="0">
              <a:solidFill>
                <a:schemeClr val="bg1"/>
              </a:solidFill>
            </a:endParaRPr>
          </a:p>
          <a:p>
            <a:r>
              <a:rPr lang="en-US" dirty="0" smtClean="0">
                <a:solidFill>
                  <a:schemeClr val="bg1"/>
                </a:solidFill>
              </a:rPr>
              <a:t>Giorgos Demosthenous</a:t>
            </a:r>
          </a:p>
          <a:p>
            <a:r>
              <a:rPr lang="en-US" dirty="0" smtClean="0">
                <a:solidFill>
                  <a:schemeClr val="bg1"/>
                </a:solidFill>
              </a:rPr>
              <a:t>Kyriakos Kyriakou</a:t>
            </a:r>
            <a:endParaRPr lang="en-US"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2</a:t>
            </a:fld>
            <a:endParaRPr lang="en-US" dirty="0">
              <a:solidFill>
                <a:schemeClr val="bg1"/>
              </a:solidFill>
            </a:endParaRPr>
          </a:p>
        </p:txBody>
      </p:sp>
      <p:sp>
        <p:nvSpPr>
          <p:cNvPr id="7" name="Rectangle 6"/>
          <p:cNvSpPr/>
          <p:nvPr/>
        </p:nvSpPr>
        <p:spPr>
          <a:xfrm rot="20892941">
            <a:off x="927278" y="2767551"/>
            <a:ext cx="2098386" cy="1088886"/>
          </a:xfrm>
          <a:custGeom>
            <a:avLst/>
            <a:gdLst>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1840350 w 2098386"/>
              <a:gd name="connsiteY1" fmla="*/ 179689 h 1088886"/>
              <a:gd name="connsiteX2" fmla="*/ 2098386 w 2098386"/>
              <a:gd name="connsiteY2" fmla="*/ 1088886 h 1088886"/>
              <a:gd name="connsiteX3" fmla="*/ 0 w 2098386"/>
              <a:gd name="connsiteY3" fmla="*/ 1088886 h 1088886"/>
              <a:gd name="connsiteX4" fmla="*/ 0 w 2098386"/>
              <a:gd name="connsiteY4" fmla="*/ 0 h 1088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386" h="1088886">
                <a:moveTo>
                  <a:pt x="0" y="0"/>
                </a:moveTo>
                <a:lnTo>
                  <a:pt x="1840350" y="179689"/>
                </a:lnTo>
                <a:lnTo>
                  <a:pt x="2098386" y="1088886"/>
                </a:lnTo>
                <a:lnTo>
                  <a:pt x="0" y="1088886"/>
                </a:lnTo>
                <a:lnTo>
                  <a:pt x="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
          <p:cNvSpPr/>
          <p:nvPr/>
        </p:nvSpPr>
        <p:spPr>
          <a:xfrm rot="20892941" flipH="1" flipV="1">
            <a:off x="2169835" y="3200192"/>
            <a:ext cx="3261412" cy="1692399"/>
          </a:xfrm>
          <a:custGeom>
            <a:avLst/>
            <a:gdLst>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1840350 w 2098386"/>
              <a:gd name="connsiteY1" fmla="*/ 179689 h 1088886"/>
              <a:gd name="connsiteX2" fmla="*/ 2098386 w 2098386"/>
              <a:gd name="connsiteY2" fmla="*/ 1088886 h 1088886"/>
              <a:gd name="connsiteX3" fmla="*/ 0 w 2098386"/>
              <a:gd name="connsiteY3" fmla="*/ 1088886 h 1088886"/>
              <a:gd name="connsiteX4" fmla="*/ 0 w 2098386"/>
              <a:gd name="connsiteY4" fmla="*/ 0 h 1088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386" h="1088886">
                <a:moveTo>
                  <a:pt x="0" y="0"/>
                </a:moveTo>
                <a:lnTo>
                  <a:pt x="1840350" y="179689"/>
                </a:lnTo>
                <a:lnTo>
                  <a:pt x="2098386" y="1088886"/>
                </a:lnTo>
                <a:lnTo>
                  <a:pt x="0" y="1088886"/>
                </a:lnTo>
                <a:lnTo>
                  <a:pt x="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p:cNvSpPr/>
          <p:nvPr/>
        </p:nvSpPr>
        <p:spPr>
          <a:xfrm rot="411082" flipH="1" flipV="1">
            <a:off x="8873252" y="2879205"/>
            <a:ext cx="2289972" cy="1012576"/>
          </a:xfrm>
          <a:custGeom>
            <a:avLst/>
            <a:gdLst>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1840350 w 2098386"/>
              <a:gd name="connsiteY1" fmla="*/ 179689 h 1088886"/>
              <a:gd name="connsiteX2" fmla="*/ 2098386 w 2098386"/>
              <a:gd name="connsiteY2" fmla="*/ 1088886 h 1088886"/>
              <a:gd name="connsiteX3" fmla="*/ 0 w 2098386"/>
              <a:gd name="connsiteY3" fmla="*/ 1088886 h 1088886"/>
              <a:gd name="connsiteX4" fmla="*/ 0 w 2098386"/>
              <a:gd name="connsiteY4" fmla="*/ 0 h 1088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386" h="1088886">
                <a:moveTo>
                  <a:pt x="0" y="0"/>
                </a:moveTo>
                <a:lnTo>
                  <a:pt x="1840350" y="179689"/>
                </a:lnTo>
                <a:lnTo>
                  <a:pt x="2098386" y="1088886"/>
                </a:lnTo>
                <a:lnTo>
                  <a:pt x="0" y="1088886"/>
                </a:lnTo>
                <a:lnTo>
                  <a:pt x="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p:nvSpPr>
        <p:spPr>
          <a:xfrm rot="678868" flipV="1">
            <a:off x="6901008" y="3230216"/>
            <a:ext cx="3057560" cy="1710945"/>
          </a:xfrm>
          <a:custGeom>
            <a:avLst/>
            <a:gdLst>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2098386 w 2098386"/>
              <a:gd name="connsiteY1" fmla="*/ 0 h 1088886"/>
              <a:gd name="connsiteX2" fmla="*/ 2098386 w 2098386"/>
              <a:gd name="connsiteY2" fmla="*/ 1088886 h 1088886"/>
              <a:gd name="connsiteX3" fmla="*/ 0 w 2098386"/>
              <a:gd name="connsiteY3" fmla="*/ 1088886 h 1088886"/>
              <a:gd name="connsiteX4" fmla="*/ 0 w 2098386"/>
              <a:gd name="connsiteY4" fmla="*/ 0 h 1088886"/>
              <a:gd name="connsiteX0" fmla="*/ 0 w 2098386"/>
              <a:gd name="connsiteY0" fmla="*/ 0 h 1088886"/>
              <a:gd name="connsiteX1" fmla="*/ 1840350 w 2098386"/>
              <a:gd name="connsiteY1" fmla="*/ 179689 h 1088886"/>
              <a:gd name="connsiteX2" fmla="*/ 2098386 w 2098386"/>
              <a:gd name="connsiteY2" fmla="*/ 1088886 h 1088886"/>
              <a:gd name="connsiteX3" fmla="*/ 0 w 2098386"/>
              <a:gd name="connsiteY3" fmla="*/ 1088886 h 1088886"/>
              <a:gd name="connsiteX4" fmla="*/ 0 w 2098386"/>
              <a:gd name="connsiteY4" fmla="*/ 0 h 1088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386" h="1088886">
                <a:moveTo>
                  <a:pt x="0" y="0"/>
                </a:moveTo>
                <a:lnTo>
                  <a:pt x="1840350" y="179689"/>
                </a:lnTo>
                <a:lnTo>
                  <a:pt x="2098386" y="1088886"/>
                </a:lnTo>
                <a:lnTo>
                  <a:pt x="0" y="1088886"/>
                </a:lnTo>
                <a:lnTo>
                  <a:pt x="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9131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565400"/>
            <a:ext cx="12192000" cy="3534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1266825" y="2661865"/>
            <a:ext cx="9658350" cy="2943225"/>
          </a:xfrm>
          <a:prstGeom prst="rect">
            <a:avLst/>
          </a:prstGeo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20</a:t>
            </a:fld>
            <a:endParaRPr lang="en-US" dirty="0"/>
          </a:p>
        </p:txBody>
      </p:sp>
      <p:sp>
        <p:nvSpPr>
          <p:cNvPr id="9" name="Title 1"/>
          <p:cNvSpPr>
            <a:spLocks noGrp="1"/>
          </p:cNvSpPr>
          <p:nvPr>
            <p:ph type="title"/>
          </p:nvPr>
        </p:nvSpPr>
        <p:spPr>
          <a:xfrm>
            <a:off x="838200" y="864442"/>
            <a:ext cx="10515600" cy="1325563"/>
          </a:xfrm>
        </p:spPr>
        <p:txBody>
          <a:bodyPr>
            <a:normAutofit fontScale="90000"/>
          </a:bodyPr>
          <a:lstStyle/>
          <a:p>
            <a:r>
              <a:rPr lang="en-US" dirty="0"/>
              <a:t>DNA storage as the bottom level of the storage hierarchy</a:t>
            </a:r>
          </a:p>
        </p:txBody>
      </p:sp>
    </p:spTree>
    <p:extLst>
      <p:ext uri="{BB962C8B-B14F-4D97-AF65-F5344CB8AC3E}">
        <p14:creationId xmlns:p14="http://schemas.microsoft.com/office/powerpoint/2010/main" val="3516952178"/>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32744"/>
            <a:ext cx="12192000" cy="4467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DNA Storage System</a:t>
            </a:r>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21</a:t>
            </a:fld>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840" y="1867173"/>
            <a:ext cx="8610600" cy="3845764"/>
          </a:xfrm>
          <a:prstGeom prst="rect">
            <a:avLst/>
          </a:prstGeom>
        </p:spPr>
      </p:pic>
    </p:spTree>
    <p:extLst>
      <p:ext uri="{BB962C8B-B14F-4D97-AF65-F5344CB8AC3E}">
        <p14:creationId xmlns:p14="http://schemas.microsoft.com/office/powerpoint/2010/main" val="2928165988"/>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Storage System</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b="1" dirty="0" smtClean="0"/>
              <a:t>Key-Value Architecture</a:t>
            </a:r>
          </a:p>
          <a:p>
            <a:pPr marL="0" indent="0">
              <a:buNone/>
            </a:pPr>
            <a:endParaRPr lang="en-US" dirty="0" smtClean="0"/>
          </a:p>
          <a:p>
            <a:pPr marL="0" indent="0">
              <a:buNone/>
            </a:pPr>
            <a:r>
              <a:rPr lang="en-US" b="1" dirty="0" smtClean="0"/>
              <a:t>put(key, </a:t>
            </a:r>
            <a:r>
              <a:rPr lang="en-US" b="1" dirty="0"/>
              <a:t>value</a:t>
            </a:r>
            <a:r>
              <a:rPr lang="en-US" b="1" dirty="0" smtClean="0"/>
              <a:t>)	  </a:t>
            </a:r>
            <a:r>
              <a:rPr lang="en-US" dirty="0" smtClean="0"/>
              <a:t>: </a:t>
            </a:r>
            <a:r>
              <a:rPr lang="en-US" dirty="0"/>
              <a:t>associates value with </a:t>
            </a:r>
            <a:r>
              <a:rPr lang="en-US" dirty="0" smtClean="0"/>
              <a:t>key (write)</a:t>
            </a:r>
            <a:br>
              <a:rPr lang="en-US" dirty="0" smtClean="0"/>
            </a:br>
            <a:r>
              <a:rPr lang="en-US" dirty="0" smtClean="0"/>
              <a:t/>
            </a:r>
            <a:br>
              <a:rPr lang="en-US" dirty="0" smtClean="0"/>
            </a:br>
            <a:endParaRPr lang="en-US" dirty="0" smtClean="0"/>
          </a:p>
          <a:p>
            <a:pPr marL="0" indent="0">
              <a:buNone/>
            </a:pPr>
            <a:r>
              <a:rPr lang="en-US" b="1" dirty="0" smtClean="0"/>
              <a:t>get(key)	</a:t>
            </a:r>
            <a:r>
              <a:rPr lang="en-US" dirty="0" smtClean="0"/>
              <a:t>	  : retrieves </a:t>
            </a:r>
            <a:r>
              <a:rPr lang="en-US" dirty="0"/>
              <a:t>the value assigned to </a:t>
            </a:r>
            <a:r>
              <a:rPr lang="en-US" dirty="0" smtClean="0"/>
              <a:t>key (read)</a:t>
            </a:r>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22</a:t>
            </a:fld>
            <a:endParaRPr lang="en-US" dirty="0"/>
          </a:p>
        </p:txBody>
      </p:sp>
    </p:spTree>
    <p:extLst>
      <p:ext uri="{BB962C8B-B14F-4D97-AF65-F5344CB8AC3E}">
        <p14:creationId xmlns:p14="http://schemas.microsoft.com/office/powerpoint/2010/main" val="1613301195"/>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Requirements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smtClean="0"/>
              <a:t>a </a:t>
            </a:r>
            <a:r>
              <a:rPr lang="en-US" b="1" dirty="0"/>
              <a:t>function that maps a key to the DNA pool (in the library) where the strands that contain data </a:t>
            </a:r>
            <a:r>
              <a:rPr lang="en-US" b="1" dirty="0" smtClean="0"/>
              <a:t>reside</a:t>
            </a:r>
          </a:p>
          <a:p>
            <a:pPr>
              <a:buFont typeface="Wingdings" panose="05000000000000000000" pitchFamily="2" charset="2"/>
              <a:buChar char="§"/>
            </a:pPr>
            <a:endParaRPr lang="en-US" b="1" dirty="0" smtClean="0"/>
          </a:p>
          <a:p>
            <a:pPr>
              <a:buFont typeface="Wingdings" panose="05000000000000000000" pitchFamily="2" charset="2"/>
              <a:buChar char="§"/>
            </a:pPr>
            <a:r>
              <a:rPr lang="en-US" b="1" dirty="0" smtClean="0"/>
              <a:t>a </a:t>
            </a:r>
            <a:r>
              <a:rPr lang="en-US" b="1" dirty="0"/>
              <a:t>mechanism to selectively retrieve only desired portions of a pool (</a:t>
            </a:r>
            <a:r>
              <a:rPr lang="en-US" b="1" dirty="0" err="1" smtClean="0"/>
              <a:t>i.e</a:t>
            </a:r>
            <a:r>
              <a:rPr lang="en-US" b="1" dirty="0" smtClean="0"/>
              <a:t>, </a:t>
            </a:r>
            <a:r>
              <a:rPr lang="en-US" b="1" dirty="0"/>
              <a:t>random </a:t>
            </a:r>
            <a:r>
              <a:rPr lang="en-US" b="1" dirty="0" smtClean="0"/>
              <a:t>access)</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23</a:t>
            </a:fld>
            <a:endParaRPr lang="en-US" dirty="0"/>
          </a:p>
        </p:txBody>
      </p:sp>
    </p:spTree>
    <p:extLst>
      <p:ext uri="{BB962C8B-B14F-4D97-AF65-F5344CB8AC3E}">
        <p14:creationId xmlns:p14="http://schemas.microsoft.com/office/powerpoint/2010/main" val="186240132"/>
      </p:ext>
    </p:extLst>
  </p:cSld>
  <p:clrMapOvr>
    <a:masterClrMapping/>
  </p:clrMapOvr>
  <p:transition>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77690" y="2555703"/>
            <a:ext cx="3898900" cy="1184277"/>
          </a:xfrm>
        </p:spPr>
        <p:txBody>
          <a:bodyPr>
            <a:normAutofit fontScale="90000"/>
          </a:bodyPr>
          <a:lstStyle/>
          <a:p>
            <a:pPr algn="ctr"/>
            <a:r>
              <a:rPr lang="en-US" dirty="0" smtClean="0">
                <a:solidFill>
                  <a:schemeClr val="bg1"/>
                </a:solidFill>
              </a:rPr>
              <a:t>Random Access</a:t>
            </a:r>
            <a:endParaRPr lang="en-US"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24</a:t>
            </a:fld>
            <a:endParaRPr lang="en-US" dirty="0">
              <a:solidFill>
                <a:schemeClr val="bg1"/>
              </a:solidFill>
            </a:endParaRPr>
          </a:p>
        </p:txBody>
      </p:sp>
      <p:sp>
        <p:nvSpPr>
          <p:cNvPr id="9" name="Title 1"/>
          <p:cNvSpPr txBox="1">
            <a:spLocks/>
          </p:cNvSpPr>
          <p:nvPr/>
        </p:nvSpPr>
        <p:spPr>
          <a:xfrm>
            <a:off x="1461135" y="3358048"/>
            <a:ext cx="9732010" cy="11842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rPr>
              <a:t>Use a pair of PCR primers as a key</a:t>
            </a:r>
            <a:endParaRPr lang="en-US" dirty="0">
              <a:solidFill>
                <a:schemeClr val="bg1"/>
              </a:solidFill>
            </a:endParaRPr>
          </a:p>
        </p:txBody>
      </p:sp>
    </p:spTree>
    <p:extLst>
      <p:ext uri="{BB962C8B-B14F-4D97-AF65-F5344CB8AC3E}">
        <p14:creationId xmlns:p14="http://schemas.microsoft.com/office/powerpoint/2010/main" val="2394679550"/>
      </p:ext>
    </p:extLst>
  </p:cSld>
  <p:clrMapOvr>
    <a:overrideClrMapping bg1="lt1" tx1="dk1" bg2="lt2" tx2="dk2" accent1="accent1" accent2="accent2" accent3="accent3" accent4="accent4" accent5="accent5" accent6="accent6" hlink="hlink" folHlink="folHlink"/>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100"/>
                                  </p:iterate>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70826"/>
            <a:ext cx="10515600" cy="2101175"/>
          </a:xfrm>
        </p:spPr>
        <p:txBody>
          <a:bodyPr/>
          <a:lstStyle/>
          <a:p>
            <a:pPr marL="0" indent="0" algn="ctr">
              <a:buNone/>
            </a:pPr>
            <a:r>
              <a:rPr lang="en-US" dirty="0"/>
              <a:t>At </a:t>
            </a:r>
            <a:r>
              <a:rPr lang="en-US" b="1" dirty="0"/>
              <a:t>write time</a:t>
            </a:r>
            <a:r>
              <a:rPr lang="en-US" dirty="0"/>
              <a:t>, those primers are added to the </a:t>
            </a:r>
            <a:r>
              <a:rPr lang="en-US" dirty="0" smtClean="0"/>
              <a:t>strands.</a:t>
            </a:r>
          </a:p>
          <a:p>
            <a:pPr marL="0" indent="0" algn="ctr">
              <a:buNone/>
            </a:pPr>
            <a:endParaRPr lang="en-US" dirty="0"/>
          </a:p>
          <a:p>
            <a:pPr marL="0" indent="0" algn="ctr">
              <a:buNone/>
            </a:pPr>
            <a:r>
              <a:rPr lang="en-US" dirty="0" smtClean="0"/>
              <a:t>At </a:t>
            </a:r>
            <a:r>
              <a:rPr lang="en-US" b="1" dirty="0"/>
              <a:t>read time</a:t>
            </a:r>
            <a:r>
              <a:rPr lang="en-US" dirty="0"/>
              <a:t>, those same primers are used in PCR to amplify only the strands with the desired keys. </a:t>
            </a:r>
            <a:endParaRPr lang="en-US" dirty="0" smtClean="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25</a:t>
            </a:fld>
            <a:endParaRPr lang="en-US" dirty="0"/>
          </a:p>
        </p:txBody>
      </p:sp>
    </p:spTree>
    <p:extLst>
      <p:ext uri="{BB962C8B-B14F-4D97-AF65-F5344CB8AC3E}">
        <p14:creationId xmlns:p14="http://schemas.microsoft.com/office/powerpoint/2010/main" val="852184168"/>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32744"/>
            <a:ext cx="12192000" cy="4467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Write Process</a:t>
            </a:r>
            <a:endParaRPr lang="en-US" dirty="0"/>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44012"/>
            <a:ext cx="10515600" cy="3286547"/>
          </a:xfr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26</a:t>
            </a:fld>
            <a:endParaRPr lang="en-US" dirty="0"/>
          </a:p>
        </p:txBody>
      </p:sp>
    </p:spTree>
    <p:extLst>
      <p:ext uri="{BB962C8B-B14F-4D97-AF65-F5344CB8AC3E}">
        <p14:creationId xmlns:p14="http://schemas.microsoft.com/office/powerpoint/2010/main" val="1719560800"/>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32744"/>
            <a:ext cx="12192000" cy="4467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Read Process</a:t>
            </a:r>
            <a:endParaRPr lang="en-US" dirty="0"/>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64891"/>
            <a:ext cx="10515600" cy="2522610"/>
          </a:xfr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27</a:t>
            </a:fld>
            <a:endParaRPr lang="en-US" dirty="0"/>
          </a:p>
        </p:txBody>
      </p:sp>
    </p:spTree>
    <p:extLst>
      <p:ext uri="{BB962C8B-B14F-4D97-AF65-F5344CB8AC3E}">
        <p14:creationId xmlns:p14="http://schemas.microsoft.com/office/powerpoint/2010/main" val="2346079538"/>
      </p:ext>
    </p:extLst>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Data in DNA</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28</a:t>
            </a:fld>
            <a:endParaRPr lang="en-US" dirty="0"/>
          </a:p>
        </p:txBody>
      </p:sp>
    </p:spTree>
    <p:extLst>
      <p:ext uri="{BB962C8B-B14F-4D97-AF65-F5344CB8AC3E}">
        <p14:creationId xmlns:p14="http://schemas.microsoft.com/office/powerpoint/2010/main" val="3075397708"/>
      </p:ext>
    </p:extLst>
  </p:cSld>
  <p:clrMapOvr>
    <a:masterClrMapping/>
  </p:clrMapOvr>
  <p:transition>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1140" y="2784303"/>
            <a:ext cx="9652000" cy="1184277"/>
          </a:xfrm>
        </p:spPr>
        <p:txBody>
          <a:bodyPr>
            <a:normAutofit fontScale="90000"/>
          </a:bodyPr>
          <a:lstStyle/>
          <a:p>
            <a:pPr algn="ctr"/>
            <a:r>
              <a:rPr lang="en-US" dirty="0" smtClean="0"/>
              <a:t>How can we store binary data in DNA?</a:t>
            </a:r>
            <a:endParaRPr lang="en-US" dirty="0"/>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29</a:t>
            </a:fld>
            <a:endParaRPr lang="en-US" dirty="0">
              <a:solidFill>
                <a:schemeClr val="bg1"/>
              </a:solidFill>
            </a:endParaRPr>
          </a:p>
        </p:txBody>
      </p:sp>
    </p:spTree>
    <p:extLst>
      <p:ext uri="{BB962C8B-B14F-4D97-AF65-F5344CB8AC3E}">
        <p14:creationId xmlns:p14="http://schemas.microsoft.com/office/powerpoint/2010/main" val="3148189860"/>
      </p:ext>
    </p:extLst>
  </p:cSld>
  <p:clrMapOvr>
    <a:overrideClrMapping bg1="lt1" tx1="dk1" bg2="lt2" tx2="dk2" accent1="accent1" accent2="accent2" accent3="accent3" accent4="accent4" accent5="accent5" accent6="accent6" hlink="hlink" folHlink="folHlink"/>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Abstract</a:t>
            </a:r>
            <a:endParaRPr lang="en-US" dirty="0">
              <a:solidFill>
                <a:schemeClr val="bg1"/>
              </a:solidFill>
            </a:endParaRP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589101116"/>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Parallelism</a:t>
            </a:r>
            <a:endParaRPr lang="en-US" dirty="0"/>
          </a:p>
        </p:txBody>
      </p:sp>
      <p:sp>
        <p:nvSpPr>
          <p:cNvPr id="3" name="Text Placeholder 2"/>
          <p:cNvSpPr>
            <a:spLocks noGrp="1"/>
          </p:cNvSpPr>
          <p:nvPr>
            <p:ph type="body" idx="1"/>
          </p:nvPr>
        </p:nvSpPr>
        <p:spPr>
          <a:xfrm rot="16200000">
            <a:off x="-556575" y="3465909"/>
            <a:ext cx="3432966" cy="454025"/>
          </a:xfrm>
          <a:solidFill>
            <a:schemeClr val="bg1"/>
          </a:solidFill>
        </p:spPr>
        <p:txBody>
          <a:bodyPr>
            <a:normAutofit fontScale="92500"/>
          </a:bodyPr>
          <a:lstStyle/>
          <a:p>
            <a:pPr algn="r"/>
            <a:r>
              <a:rPr lang="en-US" dirty="0" smtClean="0">
                <a:solidFill>
                  <a:srgbClr val="1565C0"/>
                </a:solidFill>
              </a:rPr>
              <a:t>TRADITIONAL STORAGE</a:t>
            </a:r>
            <a:endParaRPr lang="en-US" dirty="0">
              <a:solidFill>
                <a:srgbClr val="1565C0"/>
              </a:solidFill>
            </a:endParaRPr>
          </a:p>
        </p:txBody>
      </p:sp>
      <p:sp>
        <p:nvSpPr>
          <p:cNvPr id="4" name="Content Placeholder 3"/>
          <p:cNvSpPr>
            <a:spLocks noGrp="1"/>
          </p:cNvSpPr>
          <p:nvPr>
            <p:ph sz="half" idx="2"/>
          </p:nvPr>
        </p:nvSpPr>
        <p:spPr>
          <a:xfrm>
            <a:off x="293689" y="2386011"/>
            <a:ext cx="3935411" cy="3684588"/>
          </a:xfrm>
        </p:spPr>
        <p:txBody>
          <a:bodyPr/>
          <a:lstStyle/>
          <a:p>
            <a:pPr marL="0" indent="0" algn="r">
              <a:buNone/>
            </a:pPr>
            <a:r>
              <a:rPr lang="en-US" sz="2000" dirty="0" smtClean="0"/>
              <a:t>Lowest Level</a:t>
            </a:r>
          </a:p>
          <a:p>
            <a:pPr marL="0" indent="0" algn="r">
              <a:buNone/>
            </a:pPr>
            <a:r>
              <a:rPr lang="en-US" sz="2400" b="1" dirty="0" smtClean="0"/>
              <a:t>Raw Bits (1 or 0)</a:t>
            </a:r>
          </a:p>
          <a:p>
            <a:pPr marL="0" indent="0" algn="r">
              <a:buNone/>
            </a:pPr>
            <a:endParaRPr lang="en-US" dirty="0" smtClean="0"/>
          </a:p>
          <a:p>
            <a:pPr marL="0" indent="0" algn="r">
              <a:buNone/>
            </a:pPr>
            <a:r>
              <a:rPr lang="en-US" sz="2000" dirty="0" smtClean="0"/>
              <a:t>Abstraction</a:t>
            </a:r>
          </a:p>
          <a:p>
            <a:pPr marL="0" indent="0" algn="r">
              <a:buNone/>
            </a:pPr>
            <a:r>
              <a:rPr lang="en-US" sz="2400" b="1" dirty="0" smtClean="0"/>
              <a:t>Digital Data</a:t>
            </a:r>
            <a:endParaRPr lang="en-US" sz="2400" b="1" dirty="0"/>
          </a:p>
        </p:txBody>
      </p:sp>
      <p:sp>
        <p:nvSpPr>
          <p:cNvPr id="5" name="Text Placeholder 4"/>
          <p:cNvSpPr>
            <a:spLocks noGrp="1"/>
          </p:cNvSpPr>
          <p:nvPr>
            <p:ph type="body" sz="quarter" idx="3"/>
          </p:nvPr>
        </p:nvSpPr>
        <p:spPr>
          <a:xfrm rot="5400000">
            <a:off x="9550321" y="3465114"/>
            <a:ext cx="3431377" cy="454025"/>
          </a:xfrm>
          <a:solidFill>
            <a:schemeClr val="bg1"/>
          </a:solidFill>
        </p:spPr>
        <p:txBody>
          <a:bodyPr/>
          <a:lstStyle/>
          <a:p>
            <a:pPr algn="ctr"/>
            <a:r>
              <a:rPr lang="en-US" dirty="0" smtClean="0">
                <a:solidFill>
                  <a:srgbClr val="1565C0"/>
                </a:solidFill>
              </a:rPr>
              <a:t>DNA</a:t>
            </a:r>
            <a:endParaRPr lang="en-US" dirty="0">
              <a:solidFill>
                <a:srgbClr val="1565C0"/>
              </a:solidFill>
            </a:endParaRPr>
          </a:p>
        </p:txBody>
      </p:sp>
      <p:sp>
        <p:nvSpPr>
          <p:cNvPr id="6" name="Content Placeholder 5"/>
          <p:cNvSpPr>
            <a:spLocks noGrp="1"/>
          </p:cNvSpPr>
          <p:nvPr>
            <p:ph sz="quarter" idx="4"/>
          </p:nvPr>
        </p:nvSpPr>
        <p:spPr>
          <a:xfrm>
            <a:off x="6873875" y="2386011"/>
            <a:ext cx="3935412" cy="3684588"/>
          </a:xfrm>
        </p:spPr>
        <p:txBody>
          <a:bodyPr/>
          <a:lstStyle/>
          <a:p>
            <a:pPr marL="0" indent="0">
              <a:buNone/>
            </a:pPr>
            <a:r>
              <a:rPr lang="en-US" sz="2000" dirty="0" smtClean="0"/>
              <a:t>Lowest Level</a:t>
            </a:r>
          </a:p>
          <a:p>
            <a:pPr marL="0" indent="0">
              <a:buNone/>
            </a:pPr>
            <a:r>
              <a:rPr lang="en-US" sz="2400" b="1" dirty="0" smtClean="0"/>
              <a:t>Nucleotides (A, G, T or C)</a:t>
            </a:r>
          </a:p>
          <a:p>
            <a:pPr>
              <a:buFont typeface="Wingdings" panose="05000000000000000000" pitchFamily="2" charset="2"/>
              <a:buChar char="§"/>
            </a:pPr>
            <a:endParaRPr lang="en-US" dirty="0"/>
          </a:p>
          <a:p>
            <a:pPr marL="0" indent="0">
              <a:buNone/>
            </a:pPr>
            <a:r>
              <a:rPr lang="en-US" sz="2000" dirty="0"/>
              <a:t>Abstraction</a:t>
            </a:r>
            <a:endParaRPr lang="en-US" dirty="0"/>
          </a:p>
          <a:p>
            <a:pPr marL="0" indent="0">
              <a:buNone/>
            </a:pPr>
            <a:r>
              <a:rPr lang="en-US" sz="2400" b="1" dirty="0" smtClean="0"/>
              <a:t>A continuous string of quaternary (base-4) numerals</a:t>
            </a:r>
            <a:endParaRPr lang="en-US" sz="2400" b="1" dirty="0"/>
          </a:p>
        </p:txBody>
      </p:sp>
      <p:sp>
        <p:nvSpPr>
          <p:cNvPr id="7" name="Date Placeholder 6"/>
          <p:cNvSpPr>
            <a:spLocks noGrp="1"/>
          </p:cNvSpPr>
          <p:nvPr>
            <p:ph type="dt" sz="half" idx="10"/>
          </p:nvPr>
        </p:nvSpPr>
        <p:spPr/>
        <p:txBody>
          <a:bodyPr/>
          <a:lstStyle/>
          <a:p>
            <a:r>
              <a:rPr lang="en-US" smtClean="0"/>
              <a:t>University of Cyprus</a:t>
            </a:r>
            <a:endParaRPr lang="en-US" dirty="0"/>
          </a:p>
        </p:txBody>
      </p:sp>
      <p:sp>
        <p:nvSpPr>
          <p:cNvPr id="8" name="Footer Placeholder 7"/>
          <p:cNvSpPr>
            <a:spLocks noGrp="1"/>
          </p:cNvSpPr>
          <p:nvPr>
            <p:ph type="ftr" sz="quarter" idx="11"/>
          </p:nvPr>
        </p:nvSpPr>
        <p:spPr/>
        <p:txBody>
          <a:bodyPr/>
          <a:lstStyle/>
          <a:p>
            <a:r>
              <a:rPr lang="en-US" dirty="0" smtClean="0"/>
              <a:t>EPL 646: Advanced Topics in Databases</a:t>
            </a:r>
            <a:endParaRPr lang="en-US" dirty="0"/>
          </a:p>
        </p:txBody>
      </p:sp>
      <p:sp>
        <p:nvSpPr>
          <p:cNvPr id="9" name="Slide Number Placeholder 8"/>
          <p:cNvSpPr>
            <a:spLocks noGrp="1"/>
          </p:cNvSpPr>
          <p:nvPr>
            <p:ph type="sldNum" sz="quarter" idx="12"/>
          </p:nvPr>
        </p:nvSpPr>
        <p:spPr/>
        <p:txBody>
          <a:bodyPr/>
          <a:lstStyle/>
          <a:p>
            <a:fld id="{4650258E-3F5F-4BFF-B170-BDE829F2995D}" type="slidenum">
              <a:rPr lang="en-US" smtClean="0"/>
              <a:t>30</a:t>
            </a:fld>
            <a:endParaRPr lang="en-US" dirty="0"/>
          </a:p>
        </p:txBody>
      </p:sp>
      <p:sp>
        <p:nvSpPr>
          <p:cNvPr id="10" name="Left-Right Arrow 9"/>
          <p:cNvSpPr/>
          <p:nvPr/>
        </p:nvSpPr>
        <p:spPr>
          <a:xfrm>
            <a:off x="4564856" y="2671762"/>
            <a:ext cx="1973263" cy="509785"/>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1565C0"/>
                </a:solidFill>
              </a:rPr>
              <a:t>e</a:t>
            </a:r>
            <a:r>
              <a:rPr lang="en-US" sz="1200" b="1" dirty="0" smtClean="0">
                <a:solidFill>
                  <a:srgbClr val="1565C0"/>
                </a:solidFill>
              </a:rPr>
              <a:t>ncoding/decoding</a:t>
            </a:r>
            <a:endParaRPr lang="en-US" b="1" dirty="0" smtClean="0">
              <a:solidFill>
                <a:srgbClr val="1565C0"/>
              </a:solidFill>
            </a:endParaRPr>
          </a:p>
        </p:txBody>
      </p:sp>
      <p:sp>
        <p:nvSpPr>
          <p:cNvPr id="12" name="Left-Right Arrow 11"/>
          <p:cNvSpPr/>
          <p:nvPr/>
        </p:nvSpPr>
        <p:spPr>
          <a:xfrm>
            <a:off x="4564856" y="4051696"/>
            <a:ext cx="1973263" cy="509785"/>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1565C0"/>
                </a:solidFill>
              </a:rPr>
              <a:t>e</a:t>
            </a:r>
            <a:r>
              <a:rPr lang="en-US" sz="1200" b="1" dirty="0" smtClean="0">
                <a:solidFill>
                  <a:srgbClr val="1565C0"/>
                </a:solidFill>
              </a:rPr>
              <a:t>ncoding/decoding</a:t>
            </a:r>
            <a:endParaRPr lang="en-US" b="1" dirty="0" smtClean="0">
              <a:solidFill>
                <a:srgbClr val="1565C0"/>
              </a:solidFill>
            </a:endParaRPr>
          </a:p>
        </p:txBody>
      </p:sp>
    </p:spTree>
    <p:extLst>
      <p:ext uri="{BB962C8B-B14F-4D97-AF65-F5344CB8AC3E}">
        <p14:creationId xmlns:p14="http://schemas.microsoft.com/office/powerpoint/2010/main" val="9322564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Approach</a:t>
            </a:r>
            <a:endParaRPr lang="en-US" dirty="0"/>
          </a:p>
        </p:txBody>
      </p:sp>
      <p:sp>
        <p:nvSpPr>
          <p:cNvPr id="3" name="Content Placeholder 2"/>
          <p:cNvSpPr>
            <a:spLocks noGrp="1"/>
          </p:cNvSpPr>
          <p:nvPr>
            <p:ph idx="1"/>
          </p:nvPr>
        </p:nvSpPr>
        <p:spPr/>
        <p:txBody>
          <a:bodyPr/>
          <a:lstStyle/>
          <a:p>
            <a:pPr marL="0" indent="0" algn="ctr">
              <a:buNone/>
            </a:pPr>
            <a:r>
              <a:rPr lang="en-US" dirty="0" smtClean="0"/>
              <a:t>Encode the binary data in </a:t>
            </a:r>
            <a:r>
              <a:rPr lang="en-US" b="1" dirty="0" smtClean="0"/>
              <a:t>base 4</a:t>
            </a:r>
          </a:p>
          <a:p>
            <a:pPr marL="0" indent="0" algn="ctr">
              <a:buNone/>
            </a:pPr>
            <a:endParaRPr lang="en-US" b="1" dirty="0"/>
          </a:p>
          <a:p>
            <a:pPr marL="0" indent="0" algn="ctr">
              <a:buNone/>
            </a:pPr>
            <a:r>
              <a:rPr lang="en-US" dirty="0" smtClean="0"/>
              <a:t>map</a:t>
            </a:r>
          </a:p>
          <a:p>
            <a:pPr marL="0" indent="0" algn="ctr">
              <a:buNone/>
            </a:pPr>
            <a:r>
              <a:rPr lang="en-US" b="1" dirty="0" smtClean="0"/>
              <a:t>0 1 2 3  to  A C G T</a:t>
            </a:r>
          </a:p>
          <a:p>
            <a:pPr marL="0" indent="0" algn="ctr">
              <a:buNone/>
            </a:pPr>
            <a:endParaRPr lang="en-US" b="1" dirty="0" smtClean="0"/>
          </a:p>
          <a:p>
            <a:pPr marL="0" indent="0" algn="ctr">
              <a:buNone/>
            </a:pPr>
            <a:r>
              <a:rPr lang="en-US" dirty="0" smtClean="0"/>
              <a:t>example</a:t>
            </a:r>
            <a:endParaRPr lang="en-US" dirty="0"/>
          </a:p>
          <a:p>
            <a:pPr marL="0" indent="0" algn="ctr">
              <a:buNone/>
            </a:pPr>
            <a:r>
              <a:rPr lang="en-US" b="1" dirty="0" smtClean="0"/>
              <a:t>01110001</a:t>
            </a:r>
            <a:r>
              <a:rPr lang="en-US" b="1" baseline="-25000" dirty="0" smtClean="0"/>
              <a:t>2 </a:t>
            </a:r>
            <a:r>
              <a:rPr lang="en-US" b="1" dirty="0" smtClean="0"/>
              <a:t>   &gt;    1301</a:t>
            </a:r>
            <a:r>
              <a:rPr lang="en-US" b="1" baseline="-25000" dirty="0" smtClean="0"/>
              <a:t>4      </a:t>
            </a:r>
            <a:r>
              <a:rPr lang="en-US" b="1" dirty="0" smtClean="0"/>
              <a:t>&gt;     </a:t>
            </a:r>
            <a:r>
              <a:rPr lang="en-US" b="1" dirty="0" err="1" smtClean="0"/>
              <a:t>CTAC</a:t>
            </a:r>
            <a:r>
              <a:rPr lang="en-US" b="1" baseline="-25000" dirty="0" err="1" smtClean="0"/>
              <a:t>dna_sequence</a:t>
            </a:r>
            <a:endParaRPr lang="en-US" b="1" baseline="-25000" dirty="0" smtClean="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31</a:t>
            </a:fld>
            <a:endParaRPr lang="en-US" dirty="0"/>
          </a:p>
        </p:txBody>
      </p:sp>
    </p:spTree>
    <p:extLst>
      <p:ext uri="{BB962C8B-B14F-4D97-AF65-F5344CB8AC3E}">
        <p14:creationId xmlns:p14="http://schemas.microsoft.com/office/powerpoint/2010/main" val="227604118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50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50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545" y="2517603"/>
            <a:ext cx="4695190" cy="1184277"/>
          </a:xfrm>
        </p:spPr>
        <p:txBody>
          <a:bodyPr>
            <a:normAutofit/>
          </a:bodyPr>
          <a:lstStyle/>
          <a:p>
            <a:pPr algn="ctr"/>
            <a:r>
              <a:rPr lang="en-US" dirty="0" smtClean="0"/>
              <a:t>High Error Rates</a:t>
            </a:r>
            <a:endParaRPr lang="en-US"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32</a:t>
            </a:fld>
            <a:endParaRPr lang="en-US" dirty="0">
              <a:solidFill>
                <a:schemeClr val="bg1"/>
              </a:solidFill>
            </a:endParaRPr>
          </a:p>
        </p:txBody>
      </p:sp>
      <p:sp>
        <p:nvSpPr>
          <p:cNvPr id="9" name="Title 1"/>
          <p:cNvSpPr txBox="1">
            <a:spLocks/>
          </p:cNvSpPr>
          <p:nvPr/>
        </p:nvSpPr>
        <p:spPr>
          <a:xfrm>
            <a:off x="1461135" y="3358048"/>
            <a:ext cx="9732010" cy="11842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solidFill>
                  <a:schemeClr val="bg1"/>
                </a:solidFill>
              </a:rPr>
              <a:t>Substitutions, Insertions and Deletions of Nucleotides</a:t>
            </a:r>
            <a:endParaRPr lang="en-US" sz="2800" dirty="0">
              <a:solidFill>
                <a:schemeClr val="bg1"/>
              </a:solidFill>
            </a:endParaRPr>
          </a:p>
        </p:txBody>
      </p:sp>
    </p:spTree>
    <p:extLst>
      <p:ext uri="{BB962C8B-B14F-4D97-AF65-F5344CB8AC3E}">
        <p14:creationId xmlns:p14="http://schemas.microsoft.com/office/powerpoint/2010/main" val="3030782840"/>
      </p:ext>
    </p:extLst>
  </p:cSld>
  <p:clrMapOvr>
    <a:overrideClrMapping bg1="lt1" tx1="dk1" bg2="lt2" tx2="dk2" accent1="accent1" accent2="accent2" accent3="accent3" accent4="accent4" accent5="accent5" accent6="accent6" hlink="hlink" folHlink="folHlink"/>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100"/>
                                  </p:iterate>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Code Approach</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t>Encode the binary data in </a:t>
            </a:r>
            <a:r>
              <a:rPr lang="en-US" b="1" dirty="0" smtClean="0"/>
              <a:t>base 3</a:t>
            </a:r>
          </a:p>
          <a:p>
            <a:pPr marL="0" indent="0" algn="ctr">
              <a:buNone/>
            </a:pPr>
            <a:endParaRPr lang="en-US" b="1" dirty="0"/>
          </a:p>
          <a:p>
            <a:pPr marL="0" indent="0" algn="ctr">
              <a:buNone/>
            </a:pPr>
            <a:r>
              <a:rPr lang="en-US" dirty="0" smtClean="0"/>
              <a:t>map</a:t>
            </a:r>
          </a:p>
          <a:p>
            <a:pPr marL="0" indent="0" algn="ctr">
              <a:buNone/>
            </a:pPr>
            <a:r>
              <a:rPr lang="en-US" b="1" dirty="0" smtClean="0"/>
              <a:t>0 1 2  to  A C G T</a:t>
            </a:r>
          </a:p>
          <a:p>
            <a:pPr marL="0" indent="0" algn="ctr">
              <a:buNone/>
            </a:pPr>
            <a:r>
              <a:rPr lang="en-US" b="1" dirty="0" smtClean="0"/>
              <a:t/>
            </a:r>
            <a:br>
              <a:rPr lang="en-US" b="1" dirty="0" smtClean="0"/>
            </a:br>
            <a:endParaRPr lang="en-US" b="1" dirty="0" smtClean="0"/>
          </a:p>
          <a:p>
            <a:pPr marL="0" indent="0" algn="ctr">
              <a:buNone/>
            </a:pPr>
            <a:r>
              <a:rPr lang="en-US" sz="8000" dirty="0" smtClean="0"/>
              <a:t>How?</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33</a:t>
            </a:fld>
            <a:endParaRPr lang="en-US" dirty="0"/>
          </a:p>
        </p:txBody>
      </p:sp>
    </p:spTree>
    <p:extLst>
      <p:ext uri="{BB962C8B-B14F-4D97-AF65-F5344CB8AC3E}">
        <p14:creationId xmlns:p14="http://schemas.microsoft.com/office/powerpoint/2010/main" val="326985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0258E-3F5F-4BFF-B170-BDE829F2995D}" type="slidenum">
              <a:rPr lang="en-US" smtClean="0"/>
              <a:t>34</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963" y="0"/>
            <a:ext cx="9746074" cy="6858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62462402"/>
      </p:ext>
    </p:extLst>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Data Representation Challenges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a:t>Data beyond the hundreds of bits therefore cannot be synthesized as a single strand of </a:t>
            </a:r>
            <a:r>
              <a:rPr lang="en-US" b="1" dirty="0" smtClean="0"/>
              <a:t>DNA</a:t>
            </a:r>
            <a:br>
              <a:rPr lang="en-US" b="1" dirty="0" smtClean="0"/>
            </a:br>
            <a:endParaRPr lang="en-US" b="1" dirty="0" smtClean="0"/>
          </a:p>
          <a:p>
            <a:pPr>
              <a:buFont typeface="Wingdings" panose="05000000000000000000" pitchFamily="2" charset="2"/>
              <a:buChar char="§"/>
            </a:pPr>
            <a:r>
              <a:rPr lang="en-US" b="1" dirty="0" smtClean="0"/>
              <a:t>DNA </a:t>
            </a:r>
            <a:r>
              <a:rPr lang="en-US" b="1" dirty="0"/>
              <a:t>pools do not offer spatial isolation, and so a pool contains data for many different keys which are irrelevant to a single read operation. Isolating only the molecules of interest </a:t>
            </a:r>
            <a:r>
              <a:rPr lang="en-US" b="1" dirty="0" smtClean="0"/>
              <a:t>incurs </a:t>
            </a:r>
            <a:r>
              <a:rPr lang="en-US" b="1" dirty="0"/>
              <a:t>significant cost and time </a:t>
            </a:r>
            <a:r>
              <a:rPr lang="en-US" b="1" dirty="0" smtClean="0"/>
              <a:t>overheads.</a:t>
            </a:r>
            <a:endParaRPr lang="en-US" b="1"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35</a:t>
            </a:fld>
            <a:endParaRPr lang="en-US" dirty="0"/>
          </a:p>
        </p:txBody>
      </p:sp>
    </p:spTree>
    <p:extLst>
      <p:ext uri="{BB962C8B-B14F-4D97-AF65-F5344CB8AC3E}">
        <p14:creationId xmlns:p14="http://schemas.microsoft.com/office/powerpoint/2010/main" val="3300872197"/>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pPr marL="0" indent="0">
              <a:buNone/>
            </a:pPr>
            <a:r>
              <a:rPr lang="en-US" dirty="0" smtClean="0"/>
              <a:t>Organize data in DNA in a similar fashion to Goldman et al</a:t>
            </a:r>
            <a:br>
              <a:rPr lang="en-US" dirty="0" smtClean="0"/>
            </a:br>
            <a:endParaRPr lang="en-US" dirty="0" smtClean="0"/>
          </a:p>
          <a:p>
            <a:pPr>
              <a:buFont typeface="Wingdings" panose="05000000000000000000" pitchFamily="2" charset="2"/>
              <a:buChar char="§"/>
            </a:pPr>
            <a:r>
              <a:rPr lang="en-US" b="1" dirty="0"/>
              <a:t>Segmenting the nucleotide </a:t>
            </a:r>
            <a:r>
              <a:rPr lang="en-US" b="1" dirty="0" smtClean="0"/>
              <a:t>representation </a:t>
            </a:r>
            <a:r>
              <a:rPr lang="en-US" b="1" dirty="0"/>
              <a:t>into </a:t>
            </a:r>
            <a:r>
              <a:rPr lang="en-US" b="1" dirty="0" smtClean="0"/>
              <a:t>blocks</a:t>
            </a:r>
            <a:br>
              <a:rPr lang="en-US" b="1" dirty="0" smtClean="0"/>
            </a:br>
            <a:r>
              <a:rPr lang="en-US" b="1" dirty="0" smtClean="0"/>
              <a:t>	</a:t>
            </a:r>
            <a:r>
              <a:rPr lang="en-US" dirty="0" smtClean="0"/>
              <a:t>Allows storage of large values</a:t>
            </a:r>
            <a:r>
              <a:rPr lang="en-US" dirty="0"/>
              <a:t/>
            </a:r>
            <a:br>
              <a:rPr lang="en-US" dirty="0"/>
            </a:br>
            <a:endParaRPr lang="en-US" dirty="0" smtClean="0"/>
          </a:p>
          <a:p>
            <a:pPr>
              <a:buFont typeface="Wingdings" panose="05000000000000000000" pitchFamily="2" charset="2"/>
              <a:buChar char="§"/>
            </a:pPr>
            <a:r>
              <a:rPr lang="en-US" b="1" dirty="0" smtClean="0"/>
              <a:t>Tagging strands </a:t>
            </a:r>
            <a:r>
              <a:rPr lang="en-US" b="1" dirty="0"/>
              <a:t>with identifying </a:t>
            </a:r>
            <a:r>
              <a:rPr lang="en-US" b="1" dirty="0" smtClean="0"/>
              <a:t>primers</a:t>
            </a:r>
            <a:br>
              <a:rPr lang="en-US" b="1" dirty="0" smtClean="0"/>
            </a:br>
            <a:r>
              <a:rPr lang="en-US" b="1" dirty="0" smtClean="0"/>
              <a:t>	</a:t>
            </a:r>
            <a:r>
              <a:rPr lang="en-US" dirty="0" smtClean="0"/>
              <a:t>Allows </a:t>
            </a:r>
            <a:r>
              <a:rPr lang="en-US" dirty="0"/>
              <a:t>the read process to isolate molecules of interest </a:t>
            </a:r>
            <a:r>
              <a:rPr lang="en-US" dirty="0" smtClean="0"/>
              <a:t>	and </a:t>
            </a:r>
            <a:r>
              <a:rPr lang="en-US" dirty="0"/>
              <a:t>so perform </a:t>
            </a:r>
            <a:r>
              <a:rPr lang="en-US" dirty="0" smtClean="0"/>
              <a:t>(random access)</a:t>
            </a:r>
            <a:endParaRPr lang="en-US" b="1" dirty="0" smtClean="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pPr/>
              <a:t>36</a:t>
            </a:fld>
            <a:endParaRPr lang="en-US" dirty="0"/>
          </a:p>
        </p:txBody>
      </p:sp>
    </p:spTree>
    <p:extLst>
      <p:ext uri="{BB962C8B-B14F-4D97-AF65-F5344CB8AC3E}">
        <p14:creationId xmlns:p14="http://schemas.microsoft.com/office/powerpoint/2010/main" val="1582170269"/>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32744"/>
            <a:ext cx="12192000" cy="4467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Goldman et al DNA Data Organization</a:t>
            </a:r>
            <a:endParaRPr lang="en-US" dirty="0"/>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78849"/>
            <a:ext cx="10515600" cy="3244890"/>
          </a:xfr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pPr/>
              <a:t>37</a:t>
            </a:fld>
            <a:endParaRPr lang="en-US" dirty="0"/>
          </a:p>
        </p:txBody>
      </p:sp>
    </p:spTree>
    <p:extLst>
      <p:ext uri="{BB962C8B-B14F-4D97-AF65-F5344CB8AC3E}">
        <p14:creationId xmlns:p14="http://schemas.microsoft.com/office/powerpoint/2010/main" val="856034152"/>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Payload</a:t>
            </a:r>
            <a:endParaRPr lang="en-US" dirty="0">
              <a:solidFill>
                <a:srgbClr val="1565C0"/>
              </a:solidFill>
            </a:endParaRPr>
          </a:p>
        </p:txBody>
      </p:sp>
      <p:sp>
        <p:nvSpPr>
          <p:cNvPr id="3" name="Content Placeholder 2"/>
          <p:cNvSpPr>
            <a:spLocks noGrp="1"/>
          </p:cNvSpPr>
          <p:nvPr>
            <p:ph idx="1"/>
          </p:nvPr>
        </p:nvSpPr>
        <p:spPr>
          <a:xfrm>
            <a:off x="2937752" y="1728078"/>
            <a:ext cx="8416047" cy="1462593"/>
          </a:xfrm>
        </p:spPr>
        <p:txBody>
          <a:bodyPr>
            <a:noAutofit/>
          </a:bodyPr>
          <a:lstStyle/>
          <a:p>
            <a:pPr marL="0" indent="0">
              <a:buNone/>
            </a:pPr>
            <a:r>
              <a:rPr lang="en-US" sz="2000" b="1" dirty="0">
                <a:solidFill>
                  <a:srgbClr val="1565C0"/>
                </a:solidFill>
              </a:rPr>
              <a:t>The string of nucleotides representing the data to be stored is broken into data </a:t>
            </a:r>
            <a:r>
              <a:rPr lang="en-US" sz="2000" b="1" dirty="0" smtClean="0">
                <a:solidFill>
                  <a:srgbClr val="1565C0"/>
                </a:solidFill>
              </a:rPr>
              <a:t>blocks</a:t>
            </a:r>
          </a:p>
          <a:p>
            <a:pPr marL="0" indent="0">
              <a:buNone/>
            </a:pPr>
            <a:endParaRPr lang="en-US" sz="2000" b="1" dirty="0">
              <a:solidFill>
                <a:srgbClr val="1565C0"/>
              </a:solidFill>
            </a:endParaRPr>
          </a:p>
          <a:p>
            <a:pPr marL="0" indent="0">
              <a:buNone/>
            </a:pPr>
            <a:r>
              <a:rPr lang="en-US" sz="2000" b="1" dirty="0" smtClean="0">
                <a:solidFill>
                  <a:srgbClr val="1565C0"/>
                </a:solidFill>
              </a:rPr>
              <a:t>“</a:t>
            </a:r>
            <a:r>
              <a:rPr lang="en-US" sz="2000" b="1" dirty="0">
                <a:solidFill>
                  <a:srgbClr val="1565C0"/>
                </a:solidFill>
              </a:rPr>
              <a:t>S” </a:t>
            </a:r>
            <a:r>
              <a:rPr lang="en-US" sz="2000" b="1" dirty="0" smtClean="0">
                <a:solidFill>
                  <a:srgbClr val="1565C0"/>
                </a:solidFill>
              </a:rPr>
              <a:t>indicates whether </a:t>
            </a:r>
            <a:r>
              <a:rPr lang="en-US" sz="2000" b="1" dirty="0">
                <a:solidFill>
                  <a:srgbClr val="1565C0"/>
                </a:solidFill>
              </a:rPr>
              <a:t>the strand has been </a:t>
            </a:r>
            <a:r>
              <a:rPr lang="en-US" sz="2000" b="1" dirty="0" smtClean="0">
                <a:solidFill>
                  <a:srgbClr val="1565C0"/>
                </a:solidFill>
              </a:rPr>
              <a:t>reverse complemented</a:t>
            </a:r>
            <a:endParaRPr lang="en-US" sz="2000"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38</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b="1" dirty="0" smtClean="0">
                <a:solidFill>
                  <a:schemeClr val="bg1"/>
                </a:solidFill>
              </a:rPr>
              <a:t>PAYLOAD</a:t>
            </a:r>
            <a:br>
              <a:rPr lang="en-US" b="1" dirty="0" smtClean="0">
                <a:solidFill>
                  <a:schemeClr val="bg1"/>
                </a:solidFill>
              </a:rPr>
            </a:br>
            <a:endParaRPr lang="en-US" dirty="0" smtClean="0">
              <a:solidFill>
                <a:schemeClr val="bg1"/>
              </a:solidFill>
            </a:endParaRPr>
          </a:p>
          <a:p>
            <a:r>
              <a:rPr lang="en-US" dirty="0" smtClean="0">
                <a:solidFill>
                  <a:schemeClr val="accent1">
                    <a:lumMod val="20000"/>
                    <a:lumOff val="80000"/>
                  </a:schemeClr>
                </a:solidFill>
              </a:rPr>
              <a:t>ADDRESS</a:t>
            </a:r>
          </a:p>
          <a:p>
            <a:endParaRPr lang="en-US" dirty="0">
              <a:solidFill>
                <a:schemeClr val="accent1">
                  <a:lumMod val="20000"/>
                  <a:lumOff val="80000"/>
                </a:schemeClr>
              </a:solidFill>
            </a:endParaRPr>
          </a:p>
          <a:p>
            <a:r>
              <a:rPr lang="en-US" dirty="0" smtClean="0">
                <a:solidFill>
                  <a:schemeClr val="accent1">
                    <a:lumMod val="20000"/>
                    <a:lumOff val="80000"/>
                  </a:schemeClr>
                </a:solidFill>
              </a:rPr>
              <a:t>PRIMERS</a:t>
            </a:r>
          </a:p>
          <a:p>
            <a:endParaRPr lang="en-US" dirty="0">
              <a:solidFill>
                <a:schemeClr val="accent1">
                  <a:lumMod val="20000"/>
                  <a:lumOff val="80000"/>
                </a:schemeClr>
              </a:solidFill>
            </a:endParaRPr>
          </a:p>
          <a:p>
            <a:r>
              <a:rPr lang="en-US" dirty="0" smtClean="0">
                <a:solidFill>
                  <a:schemeClr val="accent1">
                    <a:lumMod val="20000"/>
                    <a:lumOff val="80000"/>
                  </a:schemeClr>
                </a:solidFill>
              </a:rPr>
              <a:t>RANDOM ACCESS</a:t>
            </a:r>
            <a:endParaRPr lang="en-US" dirty="0">
              <a:solidFill>
                <a:schemeClr val="accent1">
                  <a:lumMod val="20000"/>
                  <a:lumOff val="80000"/>
                </a:schemeClr>
              </a:solidFill>
            </a:endParaRPr>
          </a:p>
        </p:txBody>
      </p:sp>
      <p:pic>
        <p:nvPicPr>
          <p:cNvPr id="11" name="Content Placeholder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366" y="3417262"/>
            <a:ext cx="8741920" cy="2697570"/>
          </a:xfrm>
          <a:prstGeom prst="rect">
            <a:avLst/>
          </a:prstGeom>
        </p:spPr>
      </p:pic>
      <p:sp>
        <p:nvSpPr>
          <p:cNvPr id="7" name="Rounded Rectangle 6"/>
          <p:cNvSpPr/>
          <p:nvPr/>
        </p:nvSpPr>
        <p:spPr>
          <a:xfrm>
            <a:off x="6416200" y="5504423"/>
            <a:ext cx="1108953" cy="330740"/>
          </a:xfrm>
          <a:prstGeom prst="roundRect">
            <a:avLst/>
          </a:prstGeom>
          <a:solidFill>
            <a:srgbClr val="FFFF11">
              <a:alpha val="51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6795579" y="5911311"/>
            <a:ext cx="350196" cy="407042"/>
          </a:xfrm>
          <a:prstGeom prst="upArrow">
            <a:avLst/>
          </a:prstGeom>
          <a:solidFill>
            <a:srgbClr val="FFFF1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82713"/>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High Part of Address</a:t>
            </a:r>
            <a:endParaRPr lang="en-US" dirty="0">
              <a:solidFill>
                <a:srgbClr val="1565C0"/>
              </a:solidFill>
            </a:endParaRPr>
          </a:p>
        </p:txBody>
      </p:sp>
      <p:sp>
        <p:nvSpPr>
          <p:cNvPr id="3" name="Content Placeholder 2"/>
          <p:cNvSpPr>
            <a:spLocks noGrp="1"/>
          </p:cNvSpPr>
          <p:nvPr>
            <p:ph idx="1"/>
          </p:nvPr>
        </p:nvSpPr>
        <p:spPr>
          <a:xfrm>
            <a:off x="2937752" y="1728078"/>
            <a:ext cx="8416047" cy="1462593"/>
          </a:xfrm>
        </p:spPr>
        <p:txBody>
          <a:bodyPr>
            <a:noAutofit/>
          </a:bodyPr>
          <a:lstStyle/>
          <a:p>
            <a:pPr marL="0" indent="0">
              <a:buNone/>
            </a:pPr>
            <a:r>
              <a:rPr lang="en-US" sz="2000" b="1" dirty="0" smtClean="0">
                <a:solidFill>
                  <a:srgbClr val="1565C0"/>
                </a:solidFill>
              </a:rPr>
              <a:t>Identifies the key a block is associated with</a:t>
            </a:r>
            <a:endParaRPr lang="en-US" sz="2000"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39</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dirty="0">
                <a:solidFill>
                  <a:schemeClr val="accent1">
                    <a:lumMod val="20000"/>
                    <a:lumOff val="80000"/>
                  </a:schemeClr>
                </a:solidFill>
              </a:rPr>
              <a:t>PAYLOAD</a:t>
            </a:r>
            <a:br>
              <a:rPr lang="en-US" dirty="0">
                <a:solidFill>
                  <a:schemeClr val="accent1">
                    <a:lumMod val="20000"/>
                    <a:lumOff val="80000"/>
                  </a:schemeClr>
                </a:solidFill>
              </a:rPr>
            </a:br>
            <a:endParaRPr lang="en-US" dirty="0">
              <a:solidFill>
                <a:schemeClr val="accent1">
                  <a:lumMod val="20000"/>
                  <a:lumOff val="80000"/>
                </a:schemeClr>
              </a:solidFill>
            </a:endParaRPr>
          </a:p>
          <a:p>
            <a:r>
              <a:rPr lang="en-US" b="1" dirty="0">
                <a:solidFill>
                  <a:schemeClr val="bg1"/>
                </a:solidFill>
              </a:rPr>
              <a:t>ADDRESS</a:t>
            </a:r>
          </a:p>
          <a:p>
            <a:endParaRPr lang="en-US" dirty="0">
              <a:solidFill>
                <a:schemeClr val="accent1">
                  <a:lumMod val="20000"/>
                  <a:lumOff val="80000"/>
                </a:schemeClr>
              </a:solidFill>
            </a:endParaRPr>
          </a:p>
          <a:p>
            <a:r>
              <a:rPr lang="en-US" dirty="0" smtClean="0">
                <a:solidFill>
                  <a:schemeClr val="accent1">
                    <a:lumMod val="20000"/>
                    <a:lumOff val="80000"/>
                  </a:schemeClr>
                </a:solidFill>
              </a:rPr>
              <a:t>PRIMERS</a:t>
            </a:r>
          </a:p>
          <a:p>
            <a:endParaRPr lang="en-US" dirty="0">
              <a:solidFill>
                <a:schemeClr val="accent1">
                  <a:lumMod val="20000"/>
                  <a:lumOff val="80000"/>
                </a:schemeClr>
              </a:solidFill>
            </a:endParaRPr>
          </a:p>
          <a:p>
            <a:r>
              <a:rPr lang="en-US" dirty="0" smtClean="0">
                <a:solidFill>
                  <a:schemeClr val="accent1">
                    <a:lumMod val="20000"/>
                    <a:lumOff val="80000"/>
                  </a:schemeClr>
                </a:solidFill>
              </a:rPr>
              <a:t>RANDOM ACCESS</a:t>
            </a:r>
            <a:endParaRPr lang="en-US" dirty="0">
              <a:solidFill>
                <a:schemeClr val="accent1">
                  <a:lumMod val="20000"/>
                  <a:lumOff val="80000"/>
                </a:schemeClr>
              </a:solidFill>
            </a:endParaRPr>
          </a:p>
        </p:txBody>
      </p:sp>
      <p:pic>
        <p:nvPicPr>
          <p:cNvPr id="11" name="Content Placeholder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366" y="3417262"/>
            <a:ext cx="8741920" cy="2697570"/>
          </a:xfrm>
          <a:prstGeom prst="rect">
            <a:avLst/>
          </a:prstGeom>
        </p:spPr>
      </p:pic>
    </p:spTree>
    <p:extLst>
      <p:ext uri="{BB962C8B-B14F-4D97-AF65-F5344CB8AC3E}">
        <p14:creationId xmlns:p14="http://schemas.microsoft.com/office/powerpoint/2010/main" val="2799913512"/>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0" y="1736722"/>
            <a:ext cx="9512300" cy="1184277"/>
          </a:xfrm>
        </p:spPr>
        <p:txBody>
          <a:bodyPr/>
          <a:lstStyle/>
          <a:p>
            <a:r>
              <a:rPr lang="en-US" dirty="0" smtClean="0">
                <a:solidFill>
                  <a:schemeClr val="bg1"/>
                </a:solidFill>
              </a:rPr>
              <a:t>Problem</a:t>
            </a:r>
            <a:endParaRPr lang="en-US" dirty="0">
              <a:solidFill>
                <a:schemeClr val="bg1"/>
              </a:solidFill>
            </a:endParaRPr>
          </a:p>
        </p:txBody>
      </p:sp>
      <p:sp>
        <p:nvSpPr>
          <p:cNvPr id="3" name="Content Placeholder 2"/>
          <p:cNvSpPr>
            <a:spLocks noGrp="1"/>
          </p:cNvSpPr>
          <p:nvPr>
            <p:ph idx="1"/>
          </p:nvPr>
        </p:nvSpPr>
        <p:spPr>
          <a:xfrm>
            <a:off x="1016000" y="2920999"/>
            <a:ext cx="10426700" cy="2112963"/>
          </a:xfrm>
        </p:spPr>
        <p:txBody>
          <a:bodyPr>
            <a:normAutofit/>
          </a:bodyPr>
          <a:lstStyle/>
          <a:p>
            <a:pPr marL="0" indent="0" fontAlgn="base">
              <a:buNone/>
            </a:pPr>
            <a:r>
              <a:rPr lang="en-US" sz="3600" b="1" dirty="0" smtClean="0">
                <a:solidFill>
                  <a:schemeClr val="bg1"/>
                </a:solidFill>
              </a:rPr>
              <a:t>Demand </a:t>
            </a:r>
            <a:r>
              <a:rPr lang="en-US" sz="3600" b="1" dirty="0">
                <a:solidFill>
                  <a:schemeClr val="bg1"/>
                </a:solidFill>
              </a:rPr>
              <a:t>for data storage is growing exponentially, but </a:t>
            </a:r>
            <a:r>
              <a:rPr lang="en-US" sz="3600" b="1" dirty="0" smtClean="0">
                <a:solidFill>
                  <a:schemeClr val="bg1"/>
                </a:solidFill>
              </a:rPr>
              <a:t>the capacity </a:t>
            </a:r>
            <a:r>
              <a:rPr lang="en-US" sz="3600" b="1" dirty="0">
                <a:solidFill>
                  <a:schemeClr val="bg1"/>
                </a:solidFill>
              </a:rPr>
              <a:t>of existing storage media is not keeping up.</a:t>
            </a: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4</a:t>
            </a:fld>
            <a:endParaRPr lang="en-US" dirty="0">
              <a:solidFill>
                <a:schemeClr val="bg1"/>
              </a:solidFill>
            </a:endParaRPr>
          </a:p>
        </p:txBody>
      </p:sp>
    </p:spTree>
    <p:extLst>
      <p:ext uri="{BB962C8B-B14F-4D97-AF65-F5344CB8AC3E}">
        <p14:creationId xmlns:p14="http://schemas.microsoft.com/office/powerpoint/2010/main" val="2171252400"/>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Low Part of Address</a:t>
            </a:r>
            <a:endParaRPr lang="en-US" dirty="0">
              <a:solidFill>
                <a:srgbClr val="1565C0"/>
              </a:solidFill>
            </a:endParaRPr>
          </a:p>
        </p:txBody>
      </p:sp>
      <p:sp>
        <p:nvSpPr>
          <p:cNvPr id="3" name="Content Placeholder 2"/>
          <p:cNvSpPr>
            <a:spLocks noGrp="1"/>
          </p:cNvSpPr>
          <p:nvPr>
            <p:ph idx="1"/>
          </p:nvPr>
        </p:nvSpPr>
        <p:spPr>
          <a:xfrm>
            <a:off x="2937752" y="1728078"/>
            <a:ext cx="8416047" cy="1462593"/>
          </a:xfrm>
        </p:spPr>
        <p:txBody>
          <a:bodyPr>
            <a:noAutofit/>
          </a:bodyPr>
          <a:lstStyle/>
          <a:p>
            <a:pPr marL="0" indent="0">
              <a:buNone/>
            </a:pPr>
            <a:r>
              <a:rPr lang="en-US" sz="2000" b="1" dirty="0" smtClean="0">
                <a:solidFill>
                  <a:srgbClr val="1565C0"/>
                </a:solidFill>
              </a:rPr>
              <a:t>Indexes the block within the value associated with that key</a:t>
            </a:r>
            <a:endParaRPr lang="en-US" sz="2000"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40</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dirty="0">
                <a:solidFill>
                  <a:schemeClr val="accent1">
                    <a:lumMod val="20000"/>
                    <a:lumOff val="80000"/>
                  </a:schemeClr>
                </a:solidFill>
              </a:rPr>
              <a:t>PAYLOAD</a:t>
            </a:r>
            <a:br>
              <a:rPr lang="en-US" dirty="0">
                <a:solidFill>
                  <a:schemeClr val="accent1">
                    <a:lumMod val="20000"/>
                    <a:lumOff val="80000"/>
                  </a:schemeClr>
                </a:solidFill>
              </a:rPr>
            </a:br>
            <a:endParaRPr lang="en-US" dirty="0">
              <a:solidFill>
                <a:schemeClr val="accent1">
                  <a:lumMod val="20000"/>
                  <a:lumOff val="80000"/>
                </a:schemeClr>
              </a:solidFill>
            </a:endParaRPr>
          </a:p>
          <a:p>
            <a:r>
              <a:rPr lang="en-US" b="1" dirty="0">
                <a:solidFill>
                  <a:schemeClr val="bg1"/>
                </a:solidFill>
              </a:rPr>
              <a:t>ADDRESS</a:t>
            </a:r>
          </a:p>
          <a:p>
            <a:endParaRPr lang="en-US" dirty="0">
              <a:solidFill>
                <a:schemeClr val="accent1">
                  <a:lumMod val="20000"/>
                  <a:lumOff val="80000"/>
                </a:schemeClr>
              </a:solidFill>
            </a:endParaRPr>
          </a:p>
          <a:p>
            <a:r>
              <a:rPr lang="en-US" dirty="0" smtClean="0">
                <a:solidFill>
                  <a:schemeClr val="accent1">
                    <a:lumMod val="20000"/>
                    <a:lumOff val="80000"/>
                  </a:schemeClr>
                </a:solidFill>
              </a:rPr>
              <a:t>PRIMERS</a:t>
            </a:r>
          </a:p>
          <a:p>
            <a:endParaRPr lang="en-US" dirty="0">
              <a:solidFill>
                <a:schemeClr val="accent1">
                  <a:lumMod val="20000"/>
                  <a:lumOff val="80000"/>
                </a:schemeClr>
              </a:solidFill>
            </a:endParaRPr>
          </a:p>
          <a:p>
            <a:r>
              <a:rPr lang="en-US" dirty="0" smtClean="0">
                <a:solidFill>
                  <a:schemeClr val="accent1">
                    <a:lumMod val="20000"/>
                    <a:lumOff val="80000"/>
                  </a:schemeClr>
                </a:solidFill>
              </a:rPr>
              <a:t>RANDOM ACCESS</a:t>
            </a:r>
            <a:endParaRPr lang="en-US" dirty="0">
              <a:solidFill>
                <a:schemeClr val="accent1">
                  <a:lumMod val="20000"/>
                  <a:lumOff val="80000"/>
                </a:schemeClr>
              </a:solidFill>
            </a:endParaRPr>
          </a:p>
        </p:txBody>
      </p:sp>
      <p:pic>
        <p:nvPicPr>
          <p:cNvPr id="11" name="Content Placeholder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366" y="3417262"/>
            <a:ext cx="8741920" cy="2697570"/>
          </a:xfrm>
          <a:prstGeom prst="rect">
            <a:avLst/>
          </a:prstGeom>
        </p:spPr>
      </p:pic>
    </p:spTree>
    <p:extLst>
      <p:ext uri="{BB962C8B-B14F-4D97-AF65-F5344CB8AC3E}">
        <p14:creationId xmlns:p14="http://schemas.microsoft.com/office/powerpoint/2010/main" val="296139985"/>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Primers</a:t>
            </a:r>
            <a:endParaRPr lang="en-US" dirty="0">
              <a:solidFill>
                <a:srgbClr val="1565C0"/>
              </a:solidFill>
            </a:endParaRPr>
          </a:p>
        </p:txBody>
      </p:sp>
      <p:sp>
        <p:nvSpPr>
          <p:cNvPr id="3" name="Content Placeholder 2"/>
          <p:cNvSpPr>
            <a:spLocks noGrp="1"/>
          </p:cNvSpPr>
          <p:nvPr>
            <p:ph idx="1"/>
          </p:nvPr>
        </p:nvSpPr>
        <p:spPr>
          <a:xfrm>
            <a:off x="2937752" y="1728078"/>
            <a:ext cx="8416047" cy="1462593"/>
          </a:xfrm>
        </p:spPr>
        <p:txBody>
          <a:bodyPr>
            <a:noAutofit/>
          </a:bodyPr>
          <a:lstStyle/>
          <a:p>
            <a:pPr marL="0" indent="0">
              <a:buNone/>
            </a:pPr>
            <a:r>
              <a:rPr lang="en-US" sz="2000" b="1" dirty="0" smtClean="0">
                <a:solidFill>
                  <a:srgbClr val="1565C0"/>
                </a:solidFill>
              </a:rPr>
              <a:t>Allow the PCR to selectively amplify only those strands with a chose primer sequence. </a:t>
            </a:r>
            <a:endParaRPr lang="en-US" sz="2000"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41</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dirty="0">
                <a:solidFill>
                  <a:schemeClr val="accent1">
                    <a:lumMod val="20000"/>
                    <a:lumOff val="80000"/>
                  </a:schemeClr>
                </a:solidFill>
              </a:rPr>
              <a:t>PAYLOAD</a:t>
            </a:r>
            <a:br>
              <a:rPr lang="en-US" dirty="0">
                <a:solidFill>
                  <a:schemeClr val="accent1">
                    <a:lumMod val="20000"/>
                    <a:lumOff val="80000"/>
                  </a:schemeClr>
                </a:solidFill>
              </a:rPr>
            </a:br>
            <a:endParaRPr lang="en-US" dirty="0">
              <a:solidFill>
                <a:schemeClr val="accent1">
                  <a:lumMod val="20000"/>
                  <a:lumOff val="80000"/>
                </a:schemeClr>
              </a:solidFill>
            </a:endParaRPr>
          </a:p>
          <a:p>
            <a:r>
              <a:rPr lang="en-US" dirty="0">
                <a:solidFill>
                  <a:schemeClr val="accent1">
                    <a:lumMod val="20000"/>
                    <a:lumOff val="80000"/>
                  </a:schemeClr>
                </a:solidFill>
              </a:rPr>
              <a:t>ADDRESS</a:t>
            </a:r>
          </a:p>
          <a:p>
            <a:endParaRPr lang="en-US" dirty="0">
              <a:solidFill>
                <a:schemeClr val="accent1">
                  <a:lumMod val="20000"/>
                  <a:lumOff val="80000"/>
                </a:schemeClr>
              </a:solidFill>
            </a:endParaRPr>
          </a:p>
          <a:p>
            <a:r>
              <a:rPr lang="en-US" b="1" dirty="0">
                <a:solidFill>
                  <a:schemeClr val="bg1"/>
                </a:solidFill>
              </a:rPr>
              <a:t>PRIMERS</a:t>
            </a:r>
          </a:p>
          <a:p>
            <a:endParaRPr lang="en-US" dirty="0">
              <a:solidFill>
                <a:schemeClr val="accent1">
                  <a:lumMod val="20000"/>
                  <a:lumOff val="80000"/>
                </a:schemeClr>
              </a:solidFill>
            </a:endParaRPr>
          </a:p>
          <a:p>
            <a:r>
              <a:rPr lang="en-US" dirty="0" smtClean="0">
                <a:solidFill>
                  <a:schemeClr val="accent1">
                    <a:lumMod val="20000"/>
                    <a:lumOff val="80000"/>
                  </a:schemeClr>
                </a:solidFill>
              </a:rPr>
              <a:t>RANDOM ACCESS</a:t>
            </a:r>
            <a:endParaRPr lang="en-US" dirty="0">
              <a:solidFill>
                <a:schemeClr val="accent1">
                  <a:lumMod val="20000"/>
                  <a:lumOff val="80000"/>
                </a:schemeClr>
              </a:solidFill>
            </a:endParaRPr>
          </a:p>
        </p:txBody>
      </p:sp>
      <p:pic>
        <p:nvPicPr>
          <p:cNvPr id="11" name="Content Placeholder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366" y="3417262"/>
            <a:ext cx="8741920" cy="2697570"/>
          </a:xfrm>
          <a:prstGeom prst="rect">
            <a:avLst/>
          </a:prstGeom>
        </p:spPr>
      </p:pic>
      <p:sp>
        <p:nvSpPr>
          <p:cNvPr id="10" name="Rounded Rectangle 9"/>
          <p:cNvSpPr/>
          <p:nvPr/>
        </p:nvSpPr>
        <p:spPr>
          <a:xfrm>
            <a:off x="5218187" y="4942579"/>
            <a:ext cx="1233679" cy="1210249"/>
          </a:xfrm>
          <a:prstGeom prst="roundRect">
            <a:avLst/>
          </a:prstGeom>
          <a:solidFill>
            <a:srgbClr val="FFFF11">
              <a:alpha val="51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5654310" y="6159604"/>
            <a:ext cx="299017" cy="234742"/>
          </a:xfrm>
          <a:prstGeom prst="upArrow">
            <a:avLst/>
          </a:prstGeom>
          <a:solidFill>
            <a:srgbClr val="FFFF1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120120" y="4936206"/>
            <a:ext cx="1233679" cy="1210249"/>
          </a:xfrm>
          <a:prstGeom prst="roundRect">
            <a:avLst/>
          </a:prstGeom>
          <a:solidFill>
            <a:srgbClr val="FFFF11">
              <a:alpha val="51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10556243" y="6153231"/>
            <a:ext cx="299017" cy="234742"/>
          </a:xfrm>
          <a:prstGeom prst="upArrow">
            <a:avLst/>
          </a:prstGeom>
          <a:solidFill>
            <a:srgbClr val="FFFF1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475145"/>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Random Access (1)</a:t>
            </a:r>
            <a:endParaRPr lang="en-US" dirty="0">
              <a:solidFill>
                <a:srgbClr val="1565C0"/>
              </a:solidFill>
            </a:endParaRPr>
          </a:p>
        </p:txBody>
      </p:sp>
      <p:sp>
        <p:nvSpPr>
          <p:cNvPr id="3" name="Content Placeholder 2"/>
          <p:cNvSpPr>
            <a:spLocks noGrp="1"/>
          </p:cNvSpPr>
          <p:nvPr>
            <p:ph idx="1"/>
          </p:nvPr>
        </p:nvSpPr>
        <p:spPr>
          <a:xfrm>
            <a:off x="2937752" y="1728078"/>
            <a:ext cx="8416047" cy="2754617"/>
          </a:xfrm>
        </p:spPr>
        <p:txBody>
          <a:bodyPr>
            <a:noAutofit/>
          </a:bodyPr>
          <a:lstStyle/>
          <a:p>
            <a:pPr marL="0" indent="0">
              <a:buNone/>
            </a:pPr>
            <a:r>
              <a:rPr lang="en-US" sz="2000" b="1" dirty="0">
                <a:solidFill>
                  <a:srgbClr val="1565C0"/>
                </a:solidFill>
              </a:rPr>
              <a:t>Existing work on DNA storage uses a single primer</a:t>
            </a:r>
          </a:p>
          <a:p>
            <a:pPr marL="0" indent="0">
              <a:buNone/>
            </a:pPr>
            <a:r>
              <a:rPr lang="en-US" sz="2000" b="1" dirty="0">
                <a:solidFill>
                  <a:srgbClr val="1565C0"/>
                </a:solidFill>
              </a:rPr>
              <a:t>sequence for all </a:t>
            </a:r>
            <a:r>
              <a:rPr lang="en-US" sz="2000" b="1" dirty="0" smtClean="0">
                <a:solidFill>
                  <a:srgbClr val="1565C0"/>
                </a:solidFill>
              </a:rPr>
              <a:t>strands</a:t>
            </a:r>
          </a:p>
          <a:p>
            <a:pPr lvl="1"/>
            <a:r>
              <a:rPr lang="en-US" sz="1600" b="1" dirty="0" smtClean="0">
                <a:solidFill>
                  <a:srgbClr val="1565C0"/>
                </a:solidFill>
              </a:rPr>
              <a:t>Inefficient: The entire pool must be sequenced to recover one value</a:t>
            </a:r>
          </a:p>
          <a:p>
            <a:pPr lvl="1"/>
            <a:endParaRPr lang="en-US" sz="1600" b="1" dirty="0">
              <a:solidFill>
                <a:srgbClr val="1565C0"/>
              </a:solidFill>
            </a:endParaRPr>
          </a:p>
          <a:p>
            <a:pPr marL="0" indent="0">
              <a:buNone/>
            </a:pPr>
            <a:r>
              <a:rPr lang="en-US" sz="2000" b="1" dirty="0" smtClean="0">
                <a:solidFill>
                  <a:srgbClr val="1565C0"/>
                </a:solidFill>
              </a:rPr>
              <a:t>Instead, design a mapping from keys to unique primer sequences in order to provide random access. </a:t>
            </a:r>
          </a:p>
          <a:p>
            <a:pPr marL="0" indent="0">
              <a:buNone/>
            </a:pPr>
            <a:endParaRPr lang="en-US" sz="2000"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42</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dirty="0">
                <a:solidFill>
                  <a:schemeClr val="accent1">
                    <a:lumMod val="20000"/>
                    <a:lumOff val="80000"/>
                  </a:schemeClr>
                </a:solidFill>
              </a:rPr>
              <a:t>PAYLOAD</a:t>
            </a:r>
            <a:br>
              <a:rPr lang="en-US" dirty="0">
                <a:solidFill>
                  <a:schemeClr val="accent1">
                    <a:lumMod val="20000"/>
                    <a:lumOff val="80000"/>
                  </a:schemeClr>
                </a:solidFill>
              </a:rPr>
            </a:br>
            <a:endParaRPr lang="en-US" dirty="0">
              <a:solidFill>
                <a:schemeClr val="accent1">
                  <a:lumMod val="20000"/>
                  <a:lumOff val="80000"/>
                </a:schemeClr>
              </a:solidFill>
            </a:endParaRPr>
          </a:p>
          <a:p>
            <a:r>
              <a:rPr lang="en-US" dirty="0">
                <a:solidFill>
                  <a:schemeClr val="accent1">
                    <a:lumMod val="20000"/>
                    <a:lumOff val="80000"/>
                  </a:schemeClr>
                </a:solidFill>
              </a:rPr>
              <a:t>ADDRESS</a:t>
            </a:r>
          </a:p>
          <a:p>
            <a:endParaRPr lang="en-US" dirty="0">
              <a:solidFill>
                <a:schemeClr val="accent1">
                  <a:lumMod val="20000"/>
                  <a:lumOff val="80000"/>
                </a:schemeClr>
              </a:solidFill>
            </a:endParaRPr>
          </a:p>
          <a:p>
            <a:r>
              <a:rPr lang="en-US" dirty="0" smtClean="0">
                <a:solidFill>
                  <a:schemeClr val="accent1">
                    <a:lumMod val="20000"/>
                    <a:lumOff val="80000"/>
                  </a:schemeClr>
                </a:solidFill>
              </a:rPr>
              <a:t>PRIMERS</a:t>
            </a:r>
          </a:p>
          <a:p>
            <a:endParaRPr lang="en-US" dirty="0">
              <a:solidFill>
                <a:schemeClr val="accent1">
                  <a:lumMod val="20000"/>
                  <a:lumOff val="80000"/>
                </a:schemeClr>
              </a:solidFill>
            </a:endParaRPr>
          </a:p>
          <a:p>
            <a:r>
              <a:rPr lang="en-US" b="1" dirty="0">
                <a:solidFill>
                  <a:schemeClr val="bg1"/>
                </a:solidFill>
              </a:rPr>
              <a:t>RANDOM ACCESS</a:t>
            </a:r>
          </a:p>
        </p:txBody>
      </p:sp>
    </p:spTree>
    <p:extLst>
      <p:ext uri="{BB962C8B-B14F-4D97-AF65-F5344CB8AC3E}">
        <p14:creationId xmlns:p14="http://schemas.microsoft.com/office/powerpoint/2010/main" val="2264894021"/>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Random Access (2)</a:t>
            </a:r>
            <a:endParaRPr lang="en-US" dirty="0">
              <a:solidFill>
                <a:srgbClr val="1565C0"/>
              </a:solidFill>
            </a:endParaRPr>
          </a:p>
        </p:txBody>
      </p:sp>
      <p:sp>
        <p:nvSpPr>
          <p:cNvPr id="3" name="Content Placeholder 2"/>
          <p:cNvSpPr>
            <a:spLocks noGrp="1"/>
          </p:cNvSpPr>
          <p:nvPr>
            <p:ph idx="1"/>
          </p:nvPr>
        </p:nvSpPr>
        <p:spPr>
          <a:xfrm>
            <a:off x="2937752" y="1728078"/>
            <a:ext cx="8416047" cy="1462593"/>
          </a:xfrm>
        </p:spPr>
        <p:txBody>
          <a:bodyPr>
            <a:noAutofit/>
          </a:bodyPr>
          <a:lstStyle/>
          <a:p>
            <a:pPr marL="0" indent="0">
              <a:buNone/>
            </a:pPr>
            <a:r>
              <a:rPr lang="en-US" sz="2000" b="1" dirty="0" smtClean="0">
                <a:solidFill>
                  <a:srgbClr val="1565C0"/>
                </a:solidFill>
              </a:rPr>
              <a:t>All strands for a particular object share a common primer</a:t>
            </a:r>
          </a:p>
          <a:p>
            <a:pPr marL="0" indent="0">
              <a:buNone/>
            </a:pPr>
            <a:endParaRPr lang="en-US" sz="2000" b="1" dirty="0">
              <a:solidFill>
                <a:srgbClr val="1565C0"/>
              </a:solidFill>
            </a:endParaRPr>
          </a:p>
          <a:p>
            <a:pPr marL="0" indent="0">
              <a:buNone/>
            </a:pPr>
            <a:r>
              <a:rPr lang="en-US" sz="2000" b="1" dirty="0" smtClean="0">
                <a:solidFill>
                  <a:srgbClr val="1565C0"/>
                </a:solidFill>
              </a:rPr>
              <a:t>Different strands with the same primer are distinguished by their different addresses</a:t>
            </a:r>
            <a:endParaRPr lang="en-US" sz="1600" b="1" dirty="0" smtClean="0">
              <a:solidFill>
                <a:srgbClr val="1565C0"/>
              </a:solidFill>
            </a:endParaRPr>
          </a:p>
          <a:p>
            <a:pPr marL="0" indent="0">
              <a:buNone/>
            </a:pPr>
            <a:endParaRPr lang="en-US" sz="2000"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43</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dirty="0">
                <a:solidFill>
                  <a:schemeClr val="accent1">
                    <a:lumMod val="20000"/>
                    <a:lumOff val="80000"/>
                  </a:schemeClr>
                </a:solidFill>
              </a:rPr>
              <a:t>PAYLOAD</a:t>
            </a:r>
            <a:br>
              <a:rPr lang="en-US" dirty="0">
                <a:solidFill>
                  <a:schemeClr val="accent1">
                    <a:lumMod val="20000"/>
                    <a:lumOff val="80000"/>
                  </a:schemeClr>
                </a:solidFill>
              </a:rPr>
            </a:br>
            <a:endParaRPr lang="en-US" dirty="0">
              <a:solidFill>
                <a:schemeClr val="accent1">
                  <a:lumMod val="20000"/>
                  <a:lumOff val="80000"/>
                </a:schemeClr>
              </a:solidFill>
            </a:endParaRPr>
          </a:p>
          <a:p>
            <a:r>
              <a:rPr lang="en-US" dirty="0">
                <a:solidFill>
                  <a:schemeClr val="accent1">
                    <a:lumMod val="20000"/>
                    <a:lumOff val="80000"/>
                  </a:schemeClr>
                </a:solidFill>
              </a:rPr>
              <a:t>ADDRESS</a:t>
            </a:r>
          </a:p>
          <a:p>
            <a:endParaRPr lang="en-US" dirty="0">
              <a:solidFill>
                <a:schemeClr val="accent1">
                  <a:lumMod val="20000"/>
                  <a:lumOff val="80000"/>
                </a:schemeClr>
              </a:solidFill>
            </a:endParaRPr>
          </a:p>
          <a:p>
            <a:r>
              <a:rPr lang="en-US" dirty="0" smtClean="0">
                <a:solidFill>
                  <a:schemeClr val="accent1">
                    <a:lumMod val="20000"/>
                    <a:lumOff val="80000"/>
                  </a:schemeClr>
                </a:solidFill>
              </a:rPr>
              <a:t>PRIMERS</a:t>
            </a:r>
          </a:p>
          <a:p>
            <a:endParaRPr lang="en-US" dirty="0">
              <a:solidFill>
                <a:schemeClr val="accent1">
                  <a:lumMod val="20000"/>
                  <a:lumOff val="80000"/>
                </a:schemeClr>
              </a:solidFill>
            </a:endParaRPr>
          </a:p>
          <a:p>
            <a:r>
              <a:rPr lang="en-US" b="1" dirty="0">
                <a:solidFill>
                  <a:schemeClr val="bg1"/>
                </a:solidFill>
              </a:rPr>
              <a:t>RANDOM ACCESS</a:t>
            </a:r>
          </a:p>
        </p:txBody>
      </p:sp>
    </p:spTree>
    <p:extLst>
      <p:ext uri="{BB962C8B-B14F-4D97-AF65-F5344CB8AC3E}">
        <p14:creationId xmlns:p14="http://schemas.microsoft.com/office/powerpoint/2010/main" val="1648385154"/>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Random Access (3)</a:t>
            </a:r>
            <a:endParaRPr lang="en-US" dirty="0">
              <a:solidFill>
                <a:srgbClr val="1565C0"/>
              </a:solidFill>
            </a:endParaRPr>
          </a:p>
        </p:txBody>
      </p:sp>
      <p:sp>
        <p:nvSpPr>
          <p:cNvPr id="3" name="Content Placeholder 2"/>
          <p:cNvSpPr>
            <a:spLocks noGrp="1"/>
          </p:cNvSpPr>
          <p:nvPr>
            <p:ph idx="1"/>
          </p:nvPr>
        </p:nvSpPr>
        <p:spPr>
          <a:xfrm>
            <a:off x="2937752" y="1728078"/>
            <a:ext cx="8416047" cy="2754617"/>
          </a:xfrm>
        </p:spPr>
        <p:txBody>
          <a:bodyPr>
            <a:noAutofit/>
          </a:bodyPr>
          <a:lstStyle/>
          <a:p>
            <a:pPr marL="0" indent="0">
              <a:buNone/>
            </a:pPr>
            <a:r>
              <a:rPr lang="en-US" sz="2000" b="1" dirty="0">
                <a:solidFill>
                  <a:srgbClr val="1565C0"/>
                </a:solidFill>
              </a:rPr>
              <a:t>To read a particular key’s </a:t>
            </a:r>
            <a:r>
              <a:rPr lang="en-US" sz="2000" b="1" dirty="0" smtClean="0">
                <a:solidFill>
                  <a:srgbClr val="1565C0"/>
                </a:solidFill>
              </a:rPr>
              <a:t>value, they perform </a:t>
            </a:r>
            <a:r>
              <a:rPr lang="en-US" sz="2000" b="1" dirty="0">
                <a:solidFill>
                  <a:srgbClr val="1565C0"/>
                </a:solidFill>
              </a:rPr>
              <a:t>a PCR process using that </a:t>
            </a:r>
            <a:r>
              <a:rPr lang="en-US" sz="2000" b="1" dirty="0" smtClean="0">
                <a:solidFill>
                  <a:srgbClr val="1565C0"/>
                </a:solidFill>
              </a:rPr>
              <a:t>key’s primer</a:t>
            </a:r>
            <a:r>
              <a:rPr lang="en-US" sz="2000" b="1" dirty="0">
                <a:solidFill>
                  <a:srgbClr val="1565C0"/>
                </a:solidFill>
              </a:rPr>
              <a:t>, which amplifies the selected </a:t>
            </a:r>
            <a:r>
              <a:rPr lang="en-US" sz="2000" b="1" dirty="0" smtClean="0">
                <a:solidFill>
                  <a:srgbClr val="1565C0"/>
                </a:solidFill>
              </a:rPr>
              <a:t>strands.</a:t>
            </a:r>
          </a:p>
          <a:p>
            <a:pPr marL="0" indent="0">
              <a:buNone/>
            </a:pPr>
            <a:endParaRPr lang="en-US" sz="2000" b="1" dirty="0">
              <a:solidFill>
                <a:srgbClr val="1565C0"/>
              </a:solidFill>
            </a:endParaRPr>
          </a:p>
          <a:p>
            <a:pPr marL="0" indent="0">
              <a:buNone/>
            </a:pPr>
            <a:r>
              <a:rPr lang="en-US" sz="2000" b="1" dirty="0" smtClean="0">
                <a:solidFill>
                  <a:srgbClr val="1565C0"/>
                </a:solidFill>
              </a:rPr>
              <a:t>The sequencing process </a:t>
            </a:r>
            <a:r>
              <a:rPr lang="en-US" sz="2000" b="1" dirty="0">
                <a:solidFill>
                  <a:srgbClr val="1565C0"/>
                </a:solidFill>
              </a:rPr>
              <a:t>then reads only those strands, rather than the </a:t>
            </a:r>
            <a:r>
              <a:rPr lang="en-US" sz="2000" b="1" dirty="0" smtClean="0">
                <a:solidFill>
                  <a:srgbClr val="1565C0"/>
                </a:solidFill>
              </a:rPr>
              <a:t>entire pool.</a:t>
            </a:r>
            <a:endParaRPr lang="en-US" sz="2000"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44</a:t>
            </a:fld>
            <a:endParaRPr lang="en-US" dirty="0">
              <a:solidFill>
                <a:srgbClr val="1565C0"/>
              </a:solidFill>
            </a:endParaRPr>
          </a:p>
        </p:txBody>
      </p:sp>
      <p:sp>
        <p:nvSpPr>
          <p:cNvPr id="12" name="TextBox 11"/>
          <p:cNvSpPr txBox="1"/>
          <p:nvPr/>
        </p:nvSpPr>
        <p:spPr>
          <a:xfrm>
            <a:off x="291830" y="2451370"/>
            <a:ext cx="2470825" cy="2031325"/>
          </a:xfrm>
          <a:prstGeom prst="rect">
            <a:avLst/>
          </a:prstGeom>
          <a:noFill/>
        </p:spPr>
        <p:txBody>
          <a:bodyPr wrap="square" rtlCol="0">
            <a:spAutoFit/>
          </a:bodyPr>
          <a:lstStyle/>
          <a:p>
            <a:r>
              <a:rPr lang="en-US" dirty="0">
                <a:solidFill>
                  <a:schemeClr val="accent1">
                    <a:lumMod val="20000"/>
                    <a:lumOff val="80000"/>
                  </a:schemeClr>
                </a:solidFill>
              </a:rPr>
              <a:t>PAYLOAD</a:t>
            </a:r>
            <a:br>
              <a:rPr lang="en-US" dirty="0">
                <a:solidFill>
                  <a:schemeClr val="accent1">
                    <a:lumMod val="20000"/>
                    <a:lumOff val="80000"/>
                  </a:schemeClr>
                </a:solidFill>
              </a:rPr>
            </a:br>
            <a:endParaRPr lang="en-US" dirty="0">
              <a:solidFill>
                <a:schemeClr val="accent1">
                  <a:lumMod val="20000"/>
                  <a:lumOff val="80000"/>
                </a:schemeClr>
              </a:solidFill>
            </a:endParaRPr>
          </a:p>
          <a:p>
            <a:r>
              <a:rPr lang="en-US" dirty="0">
                <a:solidFill>
                  <a:schemeClr val="accent1">
                    <a:lumMod val="20000"/>
                    <a:lumOff val="80000"/>
                  </a:schemeClr>
                </a:solidFill>
              </a:rPr>
              <a:t>ADDRESS</a:t>
            </a:r>
          </a:p>
          <a:p>
            <a:endParaRPr lang="en-US" dirty="0">
              <a:solidFill>
                <a:schemeClr val="accent1">
                  <a:lumMod val="20000"/>
                  <a:lumOff val="80000"/>
                </a:schemeClr>
              </a:solidFill>
            </a:endParaRPr>
          </a:p>
          <a:p>
            <a:r>
              <a:rPr lang="en-US" dirty="0" smtClean="0">
                <a:solidFill>
                  <a:schemeClr val="accent1">
                    <a:lumMod val="20000"/>
                    <a:lumOff val="80000"/>
                  </a:schemeClr>
                </a:solidFill>
              </a:rPr>
              <a:t>PRIMERS</a:t>
            </a:r>
          </a:p>
          <a:p>
            <a:endParaRPr lang="en-US" dirty="0">
              <a:solidFill>
                <a:schemeClr val="accent1">
                  <a:lumMod val="20000"/>
                  <a:lumOff val="80000"/>
                </a:schemeClr>
              </a:solidFill>
            </a:endParaRPr>
          </a:p>
          <a:p>
            <a:r>
              <a:rPr lang="en-US" b="1" dirty="0">
                <a:solidFill>
                  <a:schemeClr val="bg1"/>
                </a:solidFill>
              </a:rPr>
              <a:t>RANDOM ACCESS</a:t>
            </a:r>
          </a:p>
        </p:txBody>
      </p:sp>
    </p:spTree>
    <p:extLst>
      <p:ext uri="{BB962C8B-B14F-4D97-AF65-F5344CB8AC3E}">
        <p14:creationId xmlns:p14="http://schemas.microsoft.com/office/powerpoint/2010/main" val="4071387986"/>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Encodings for Reliable Storage</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45</a:t>
            </a:fld>
            <a:endParaRPr lang="en-US" dirty="0"/>
          </a:p>
        </p:txBody>
      </p:sp>
    </p:spTree>
    <p:extLst>
      <p:ext uri="{BB962C8B-B14F-4D97-AF65-F5344CB8AC3E}">
        <p14:creationId xmlns:p14="http://schemas.microsoft.com/office/powerpoint/2010/main" val="2877391890"/>
      </p:ext>
    </p:extLst>
  </p:cSld>
  <p:clrMapOvr>
    <a:masterClrMapping/>
  </p:clrMapOvr>
  <p:transition spd="med">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3040" y="2498149"/>
            <a:ext cx="8908199" cy="1184277"/>
          </a:xfrm>
        </p:spPr>
        <p:txBody>
          <a:bodyPr>
            <a:normAutofit/>
          </a:bodyPr>
          <a:lstStyle/>
          <a:p>
            <a:pPr algn="ctr"/>
            <a:r>
              <a:rPr lang="en-US" dirty="0" smtClean="0"/>
              <a:t>Problem with Encoding used so far</a:t>
            </a:r>
            <a:endParaRPr lang="en-US"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46</a:t>
            </a:fld>
            <a:endParaRPr lang="en-US" dirty="0">
              <a:solidFill>
                <a:schemeClr val="bg1"/>
              </a:solidFill>
            </a:endParaRPr>
          </a:p>
        </p:txBody>
      </p:sp>
      <p:sp>
        <p:nvSpPr>
          <p:cNvPr id="9" name="Title 1"/>
          <p:cNvSpPr txBox="1">
            <a:spLocks/>
          </p:cNvSpPr>
          <p:nvPr/>
        </p:nvSpPr>
        <p:spPr>
          <a:xfrm>
            <a:off x="1461135" y="3358048"/>
            <a:ext cx="9732010" cy="11842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solidFill>
                  <a:schemeClr val="bg1"/>
                </a:solidFill>
              </a:rPr>
              <a:t>No Redundancy</a:t>
            </a:r>
            <a:endParaRPr lang="en-US" sz="2800" dirty="0">
              <a:solidFill>
                <a:schemeClr val="bg1"/>
              </a:solidFill>
            </a:endParaRPr>
          </a:p>
        </p:txBody>
      </p:sp>
    </p:spTree>
    <p:extLst>
      <p:ext uri="{BB962C8B-B14F-4D97-AF65-F5344CB8AC3E}">
        <p14:creationId xmlns:p14="http://schemas.microsoft.com/office/powerpoint/2010/main" val="3661177209"/>
      </p:ext>
    </p:extLst>
  </p:cSld>
  <p:clrMapOvr>
    <a:overrideClrMapping bg1="lt1" tx1="dk1" bg2="lt2" tx2="dk2" accent1="accent1" accent2="accent2" accent3="accent3" accent4="accent4" accent5="accent5" accent6="accent6" hlink="hlink" folHlink="folHlink"/>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100"/>
                                  </p:iterate>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Bancroft et al. Encoding</a:t>
            </a:r>
            <a:endParaRPr lang="en-US" dirty="0">
              <a:solidFill>
                <a:srgbClr val="1565C0"/>
              </a:solidFill>
            </a:endParaRPr>
          </a:p>
        </p:txBody>
      </p:sp>
      <p:sp>
        <p:nvSpPr>
          <p:cNvPr id="3" name="Content Placeholder 2"/>
          <p:cNvSpPr>
            <a:spLocks noGrp="1"/>
          </p:cNvSpPr>
          <p:nvPr>
            <p:ph idx="1"/>
          </p:nvPr>
        </p:nvSpPr>
        <p:spPr>
          <a:xfrm>
            <a:off x="2937752" y="1728078"/>
            <a:ext cx="8416047" cy="4127973"/>
          </a:xfrm>
        </p:spPr>
        <p:txBody>
          <a:bodyPr>
            <a:noAutofit/>
          </a:bodyPr>
          <a:lstStyle/>
          <a:p>
            <a:pPr marL="0" indent="0">
              <a:buNone/>
            </a:pPr>
            <a:r>
              <a:rPr lang="en-US" sz="2000" b="1" dirty="0" smtClean="0">
                <a:solidFill>
                  <a:srgbClr val="1565C0"/>
                </a:solidFill>
              </a:rPr>
              <a:t>Translate </a:t>
            </a:r>
            <a:r>
              <a:rPr lang="en-US" sz="2000" b="1" dirty="0">
                <a:solidFill>
                  <a:srgbClr val="1565C0"/>
                </a:solidFill>
              </a:rPr>
              <a:t>text to </a:t>
            </a:r>
            <a:r>
              <a:rPr lang="en-US" sz="2000" b="1" dirty="0" smtClean="0">
                <a:solidFill>
                  <a:srgbClr val="1565C0"/>
                </a:solidFill>
              </a:rPr>
              <a:t>DNA using </a:t>
            </a:r>
            <a:r>
              <a:rPr lang="en-US" sz="2000" b="1" dirty="0">
                <a:solidFill>
                  <a:srgbClr val="1565C0"/>
                </a:solidFill>
              </a:rPr>
              <a:t>a simple ternary </a:t>
            </a:r>
            <a:r>
              <a:rPr lang="en-US" sz="2000" b="1" dirty="0" smtClean="0">
                <a:solidFill>
                  <a:srgbClr val="1565C0"/>
                </a:solidFill>
              </a:rPr>
              <a:t>encoding:</a:t>
            </a:r>
          </a:p>
          <a:p>
            <a:pPr>
              <a:buFont typeface="Wingdings" panose="05000000000000000000" pitchFamily="2" charset="2"/>
              <a:buChar char="§"/>
            </a:pPr>
            <a:r>
              <a:rPr lang="en-US" sz="2000" dirty="0" smtClean="0">
                <a:solidFill>
                  <a:srgbClr val="1565C0"/>
                </a:solidFill>
              </a:rPr>
              <a:t>each </a:t>
            </a:r>
            <a:r>
              <a:rPr lang="en-US" sz="2000" dirty="0">
                <a:solidFill>
                  <a:srgbClr val="1565C0"/>
                </a:solidFill>
              </a:rPr>
              <a:t>of the 26 English characters and a space character </a:t>
            </a:r>
            <a:r>
              <a:rPr lang="en-US" sz="2000" dirty="0" smtClean="0">
                <a:solidFill>
                  <a:srgbClr val="1565C0"/>
                </a:solidFill>
              </a:rPr>
              <a:t>maps to </a:t>
            </a:r>
            <a:r>
              <a:rPr lang="en-US" sz="2000" dirty="0">
                <a:solidFill>
                  <a:srgbClr val="1565C0"/>
                </a:solidFill>
              </a:rPr>
              <a:t>a sequence of three nucleotides drawn from A, C, and </a:t>
            </a:r>
            <a:r>
              <a:rPr lang="en-US" sz="2000" dirty="0" smtClean="0">
                <a:solidFill>
                  <a:srgbClr val="1565C0"/>
                </a:solidFill>
              </a:rPr>
              <a:t>T</a:t>
            </a:r>
          </a:p>
          <a:p>
            <a:pPr>
              <a:buFont typeface="Wingdings" panose="05000000000000000000" pitchFamily="2" charset="2"/>
              <a:buChar char="§"/>
            </a:pPr>
            <a:endParaRPr lang="en-US" sz="2000" b="1" dirty="0">
              <a:solidFill>
                <a:srgbClr val="1565C0"/>
              </a:solidFill>
            </a:endParaRPr>
          </a:p>
          <a:p>
            <a:pPr marL="0" indent="0">
              <a:buNone/>
            </a:pPr>
            <a:r>
              <a:rPr lang="en-US" sz="2000" b="1" dirty="0" smtClean="0">
                <a:solidFill>
                  <a:srgbClr val="1565C0"/>
                </a:solidFill>
              </a:rPr>
              <a:t>Successfully </a:t>
            </a:r>
            <a:r>
              <a:rPr lang="en-US" sz="2000" b="1" dirty="0">
                <a:solidFill>
                  <a:srgbClr val="1565C0"/>
                </a:solidFill>
              </a:rPr>
              <a:t>recovered a message of 106 </a:t>
            </a:r>
            <a:r>
              <a:rPr lang="en-US" sz="2000" b="1" dirty="0" smtClean="0">
                <a:solidFill>
                  <a:srgbClr val="1565C0"/>
                </a:solidFill>
              </a:rPr>
              <a:t>characters</a:t>
            </a:r>
          </a:p>
          <a:p>
            <a:pPr>
              <a:buFont typeface="Wingdings" panose="05000000000000000000" pitchFamily="2" charset="2"/>
              <a:buChar char="§"/>
            </a:pPr>
            <a:r>
              <a:rPr lang="en-US" sz="2000" dirty="0" smtClean="0">
                <a:solidFill>
                  <a:srgbClr val="1565C0"/>
                </a:solidFill>
              </a:rPr>
              <a:t>suffers </a:t>
            </a:r>
            <a:r>
              <a:rPr lang="en-US" sz="2000" dirty="0">
                <a:solidFill>
                  <a:srgbClr val="1565C0"/>
                </a:solidFill>
              </a:rPr>
              <a:t>substantial overheads and poor </a:t>
            </a:r>
            <a:r>
              <a:rPr lang="en-US" sz="2000" dirty="0" smtClean="0">
                <a:solidFill>
                  <a:srgbClr val="1565C0"/>
                </a:solidFill>
              </a:rPr>
              <a:t>reliability for </a:t>
            </a:r>
            <a:r>
              <a:rPr lang="en-US" sz="2000" dirty="0">
                <a:solidFill>
                  <a:srgbClr val="1565C0"/>
                </a:solidFill>
              </a:rPr>
              <a:t>longer messages.</a:t>
            </a: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47</a:t>
            </a:fld>
            <a:endParaRPr lang="en-US" dirty="0">
              <a:solidFill>
                <a:srgbClr val="1565C0"/>
              </a:solidFill>
            </a:endParaRPr>
          </a:p>
        </p:txBody>
      </p:sp>
      <p:sp>
        <p:nvSpPr>
          <p:cNvPr id="12" name="TextBox 11"/>
          <p:cNvSpPr txBox="1"/>
          <p:nvPr/>
        </p:nvSpPr>
        <p:spPr>
          <a:xfrm>
            <a:off x="204280" y="2026437"/>
            <a:ext cx="2470825" cy="2800767"/>
          </a:xfrm>
          <a:prstGeom prst="rect">
            <a:avLst/>
          </a:prstGeom>
          <a:noFill/>
        </p:spPr>
        <p:txBody>
          <a:bodyPr wrap="square" rtlCol="0">
            <a:spAutoFit/>
          </a:bodyPr>
          <a:lstStyle/>
          <a:p>
            <a:r>
              <a:rPr lang="en-US" sz="1600" b="1" dirty="0" smtClean="0">
                <a:solidFill>
                  <a:schemeClr val="bg1"/>
                </a:solidFill>
              </a:rPr>
              <a:t>BANCROFT ENCODING</a:t>
            </a:r>
          </a:p>
          <a:p>
            <a:r>
              <a:rPr lang="en-US" sz="1600" b="1" dirty="0" smtClean="0">
                <a:solidFill>
                  <a:schemeClr val="bg1"/>
                </a:solidFill>
              </a:rPr>
              <a:t/>
            </a:r>
            <a:br>
              <a:rPr lang="en-US" sz="1600" b="1" dirty="0" smtClean="0">
                <a:solidFill>
                  <a:schemeClr val="bg1"/>
                </a:solidFill>
              </a:rPr>
            </a:br>
            <a:endParaRPr lang="en-US" sz="1600" b="1" dirty="0">
              <a:solidFill>
                <a:schemeClr val="bg1"/>
              </a:solidFill>
            </a:endParaRPr>
          </a:p>
          <a:p>
            <a:r>
              <a:rPr lang="en-US" sz="1600" dirty="0">
                <a:solidFill>
                  <a:schemeClr val="accent1">
                    <a:lumMod val="20000"/>
                    <a:lumOff val="80000"/>
                  </a:schemeClr>
                </a:solidFill>
              </a:rPr>
              <a:t>GOLDMAN ENCODING</a:t>
            </a:r>
          </a:p>
          <a:p>
            <a:r>
              <a:rPr lang="en-US" sz="1600" dirty="0" smtClean="0">
                <a:solidFill>
                  <a:schemeClr val="accent1">
                    <a:lumMod val="20000"/>
                    <a:lumOff val="80000"/>
                  </a:schemeClr>
                </a:solidFill>
              </a:rPr>
              <a:t/>
            </a:r>
            <a:br>
              <a:rPr lang="en-US" sz="1600" dirty="0" smtClean="0">
                <a:solidFill>
                  <a:schemeClr val="accent1">
                    <a:lumMod val="20000"/>
                    <a:lumOff val="80000"/>
                  </a:schemeClr>
                </a:solidFill>
              </a:rPr>
            </a:br>
            <a:endParaRPr lang="en-US" sz="1600" dirty="0">
              <a:solidFill>
                <a:schemeClr val="accent1">
                  <a:lumMod val="20000"/>
                  <a:lumOff val="80000"/>
                </a:schemeClr>
              </a:solidFill>
            </a:endParaRPr>
          </a:p>
          <a:p>
            <a:r>
              <a:rPr lang="en-US" sz="1600" dirty="0" smtClean="0">
                <a:solidFill>
                  <a:schemeClr val="accent1">
                    <a:lumMod val="20000"/>
                    <a:lumOff val="80000"/>
                  </a:schemeClr>
                </a:solidFill>
              </a:rPr>
              <a:t>XOR ENCODING</a:t>
            </a:r>
          </a:p>
          <a:p>
            <a:endParaRPr lang="en-US" sz="1600" dirty="0">
              <a:solidFill>
                <a:schemeClr val="accent1">
                  <a:lumMod val="20000"/>
                  <a:lumOff val="80000"/>
                </a:schemeClr>
              </a:solidFill>
            </a:endParaRPr>
          </a:p>
          <a:p>
            <a:endParaRPr lang="en-US" sz="1600" dirty="0" smtClean="0">
              <a:solidFill>
                <a:schemeClr val="accent1">
                  <a:lumMod val="20000"/>
                  <a:lumOff val="80000"/>
                </a:schemeClr>
              </a:solidFill>
            </a:endParaRPr>
          </a:p>
          <a:p>
            <a:r>
              <a:rPr lang="en-US" sz="1600" dirty="0">
                <a:solidFill>
                  <a:schemeClr val="accent1">
                    <a:lumMod val="20000"/>
                    <a:lumOff val="80000"/>
                  </a:schemeClr>
                </a:solidFill>
              </a:rPr>
              <a:t>TUNABLE </a:t>
            </a:r>
            <a:r>
              <a:rPr lang="en-US" sz="1600" dirty="0" smtClean="0">
                <a:solidFill>
                  <a:schemeClr val="accent1">
                    <a:lumMod val="20000"/>
                    <a:lumOff val="80000"/>
                  </a:schemeClr>
                </a:solidFill>
              </a:rPr>
              <a:t>REDUNDANCY</a:t>
            </a:r>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3520574906"/>
      </p:ext>
    </p:extLst>
  </p:cSld>
  <p:clrMapOvr>
    <a:masterClrMapping/>
  </p:clrMapOvr>
  <p:transition>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Goldman et al. Encoding</a:t>
            </a:r>
            <a:endParaRPr lang="en-US" dirty="0">
              <a:solidFill>
                <a:srgbClr val="1565C0"/>
              </a:solidFill>
            </a:endParaRPr>
          </a:p>
        </p:txBody>
      </p:sp>
      <p:sp>
        <p:nvSpPr>
          <p:cNvPr id="3" name="Content Placeholder 2"/>
          <p:cNvSpPr>
            <a:spLocks noGrp="1"/>
          </p:cNvSpPr>
          <p:nvPr>
            <p:ph idx="1"/>
          </p:nvPr>
        </p:nvSpPr>
        <p:spPr>
          <a:xfrm>
            <a:off x="2937752" y="1728078"/>
            <a:ext cx="8416047" cy="4127973"/>
          </a:xfrm>
        </p:spPr>
        <p:txBody>
          <a:bodyPr>
            <a:noAutofit/>
          </a:bodyPr>
          <a:lstStyle/>
          <a:p>
            <a:pPr marL="0" indent="0">
              <a:buNone/>
            </a:pPr>
            <a:r>
              <a:rPr lang="en-US" sz="2000" b="1" dirty="0" smtClean="0">
                <a:solidFill>
                  <a:srgbClr val="1565C0"/>
                </a:solidFill>
              </a:rPr>
              <a:t>Splits </a:t>
            </a:r>
            <a:r>
              <a:rPr lang="en-US" sz="2000" b="1" dirty="0">
                <a:solidFill>
                  <a:srgbClr val="1565C0"/>
                </a:solidFill>
              </a:rPr>
              <a:t>the input DNA nucleotides into </a:t>
            </a:r>
            <a:r>
              <a:rPr lang="en-US" sz="2000" b="1" dirty="0" smtClean="0">
                <a:solidFill>
                  <a:srgbClr val="1565C0"/>
                </a:solidFill>
              </a:rPr>
              <a:t>overlapping segments </a:t>
            </a:r>
            <a:r>
              <a:rPr lang="en-US" sz="2000" b="1" dirty="0">
                <a:solidFill>
                  <a:srgbClr val="1565C0"/>
                </a:solidFill>
              </a:rPr>
              <a:t>to provide fourfold redundancy for each </a:t>
            </a:r>
            <a:r>
              <a:rPr lang="en-US" sz="2000" b="1" dirty="0" smtClean="0">
                <a:solidFill>
                  <a:srgbClr val="1565C0"/>
                </a:solidFill>
              </a:rPr>
              <a:t>segment.</a:t>
            </a:r>
            <a:endParaRPr lang="en-US" sz="2000" b="1" dirty="0">
              <a:solidFill>
                <a:srgbClr val="1565C0"/>
              </a:solidFill>
            </a:endParaRPr>
          </a:p>
          <a:p>
            <a:pPr marL="0" indent="0">
              <a:buNone/>
            </a:pPr>
            <a:endParaRPr lang="en-US" sz="2000" b="1" dirty="0">
              <a:solidFill>
                <a:srgbClr val="1565C0"/>
              </a:solidFill>
            </a:endParaRPr>
          </a:p>
          <a:p>
            <a:pPr marL="0" indent="0">
              <a:buNone/>
            </a:pPr>
            <a:r>
              <a:rPr lang="en-US" sz="2000" b="1" dirty="0" smtClean="0">
                <a:solidFill>
                  <a:srgbClr val="1565C0"/>
                </a:solidFill>
              </a:rPr>
              <a:t>Successfully recovered </a:t>
            </a:r>
            <a:r>
              <a:rPr lang="en-US" sz="2000" b="1" dirty="0">
                <a:solidFill>
                  <a:srgbClr val="1565C0"/>
                </a:solidFill>
              </a:rPr>
              <a:t>a 739 kB message</a:t>
            </a:r>
            <a:r>
              <a:rPr lang="en-US" sz="2000" b="1" dirty="0" smtClean="0">
                <a:solidFill>
                  <a:srgbClr val="1565C0"/>
                </a:solidFill>
              </a:rPr>
              <a:t>.</a:t>
            </a:r>
          </a:p>
          <a:p>
            <a:pPr marL="0" indent="0">
              <a:buNone/>
            </a:pPr>
            <a:endParaRPr lang="en-US" sz="2000" b="1" dirty="0">
              <a:solidFill>
                <a:srgbClr val="1565C0"/>
              </a:solidFill>
            </a:endParaRPr>
          </a:p>
          <a:p>
            <a:pPr marL="0" indent="0">
              <a:buNone/>
            </a:pPr>
            <a:r>
              <a:rPr lang="en-US" sz="2000" b="1" dirty="0" smtClean="0">
                <a:solidFill>
                  <a:srgbClr val="1565C0"/>
                </a:solidFill>
              </a:rPr>
              <a:t>Offers tunable redundancy.</a:t>
            </a:r>
          </a:p>
          <a:p>
            <a:pPr marL="0" indent="0">
              <a:buNone/>
            </a:pPr>
            <a:endParaRPr lang="en-US" sz="2000" b="1" dirty="0">
              <a:solidFill>
                <a:srgbClr val="1565C0"/>
              </a:solidFill>
            </a:endParaRPr>
          </a:p>
          <a:p>
            <a:pPr marL="0" indent="0">
              <a:buNone/>
            </a:pPr>
            <a:r>
              <a:rPr lang="en-US" sz="2000" b="1" dirty="0" smtClean="0">
                <a:solidFill>
                  <a:srgbClr val="1565C0"/>
                </a:solidFill>
              </a:rPr>
              <a:t>High Reliability but significant overhead</a:t>
            </a:r>
          </a:p>
          <a:p>
            <a:pPr marL="0" indent="0">
              <a:buNone/>
            </a:pPr>
            <a:r>
              <a:rPr lang="en-US" sz="2000" dirty="0">
                <a:solidFill>
                  <a:srgbClr val="1565C0"/>
                </a:solidFill>
              </a:rPr>
              <a:t>	</a:t>
            </a:r>
            <a:r>
              <a:rPr lang="en-US" sz="2000" dirty="0" smtClean="0">
                <a:solidFill>
                  <a:srgbClr val="1565C0"/>
                </a:solidFill>
              </a:rPr>
              <a:t>Each block in the input stream is repeated four times</a:t>
            </a: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48</a:t>
            </a:fld>
            <a:endParaRPr lang="en-US" dirty="0">
              <a:solidFill>
                <a:srgbClr val="1565C0"/>
              </a:solidFill>
            </a:endParaRPr>
          </a:p>
        </p:txBody>
      </p:sp>
      <p:sp>
        <p:nvSpPr>
          <p:cNvPr id="12" name="TextBox 11"/>
          <p:cNvSpPr txBox="1"/>
          <p:nvPr/>
        </p:nvSpPr>
        <p:spPr>
          <a:xfrm>
            <a:off x="204280" y="2026437"/>
            <a:ext cx="2470825" cy="2800767"/>
          </a:xfrm>
          <a:prstGeom prst="rect">
            <a:avLst/>
          </a:prstGeom>
          <a:noFill/>
        </p:spPr>
        <p:txBody>
          <a:bodyPr wrap="square" rtlCol="0">
            <a:spAutoFit/>
          </a:bodyPr>
          <a:lstStyle/>
          <a:p>
            <a:r>
              <a:rPr lang="en-US" sz="1600" dirty="0">
                <a:solidFill>
                  <a:schemeClr val="accent1">
                    <a:lumMod val="20000"/>
                    <a:lumOff val="80000"/>
                  </a:schemeClr>
                </a:solidFill>
              </a:rPr>
              <a:t>BANCROFT ENCODING</a:t>
            </a:r>
          </a:p>
          <a:p>
            <a:r>
              <a:rPr lang="en-US" sz="1600" b="1" dirty="0" smtClean="0">
                <a:solidFill>
                  <a:schemeClr val="bg1"/>
                </a:solidFill>
              </a:rPr>
              <a:t/>
            </a:r>
            <a:br>
              <a:rPr lang="en-US" sz="1600" b="1" dirty="0" smtClean="0">
                <a:solidFill>
                  <a:schemeClr val="bg1"/>
                </a:solidFill>
              </a:rPr>
            </a:br>
            <a:endParaRPr lang="en-US" sz="1600" b="1" dirty="0">
              <a:solidFill>
                <a:schemeClr val="bg1"/>
              </a:solidFill>
            </a:endParaRPr>
          </a:p>
          <a:p>
            <a:r>
              <a:rPr lang="en-US" sz="1600" b="1" dirty="0">
                <a:solidFill>
                  <a:schemeClr val="bg1"/>
                </a:solidFill>
              </a:rPr>
              <a:t>GOLDMAN ENCODING</a:t>
            </a:r>
          </a:p>
          <a:p>
            <a:r>
              <a:rPr lang="en-US" sz="1600" dirty="0" smtClean="0">
                <a:solidFill>
                  <a:schemeClr val="accent1">
                    <a:lumMod val="20000"/>
                    <a:lumOff val="80000"/>
                  </a:schemeClr>
                </a:solidFill>
              </a:rPr>
              <a:t/>
            </a:r>
            <a:br>
              <a:rPr lang="en-US" sz="1600" dirty="0" smtClean="0">
                <a:solidFill>
                  <a:schemeClr val="accent1">
                    <a:lumMod val="20000"/>
                    <a:lumOff val="80000"/>
                  </a:schemeClr>
                </a:solidFill>
              </a:rPr>
            </a:br>
            <a:endParaRPr lang="en-US" sz="1600" dirty="0">
              <a:solidFill>
                <a:schemeClr val="accent1">
                  <a:lumMod val="20000"/>
                  <a:lumOff val="80000"/>
                </a:schemeClr>
              </a:solidFill>
            </a:endParaRPr>
          </a:p>
          <a:p>
            <a:r>
              <a:rPr lang="en-US" sz="1600" dirty="0" smtClean="0">
                <a:solidFill>
                  <a:schemeClr val="accent1">
                    <a:lumMod val="20000"/>
                    <a:lumOff val="80000"/>
                  </a:schemeClr>
                </a:solidFill>
              </a:rPr>
              <a:t>XOR ENCODING</a:t>
            </a:r>
          </a:p>
          <a:p>
            <a:endParaRPr lang="en-US" sz="1600" dirty="0" smtClean="0">
              <a:solidFill>
                <a:schemeClr val="accent1">
                  <a:lumMod val="20000"/>
                  <a:lumOff val="80000"/>
                </a:schemeClr>
              </a:solidFill>
            </a:endParaRPr>
          </a:p>
          <a:p>
            <a:endParaRPr lang="en-US" sz="1600" dirty="0">
              <a:solidFill>
                <a:schemeClr val="accent1">
                  <a:lumMod val="20000"/>
                  <a:lumOff val="80000"/>
                </a:schemeClr>
              </a:solidFill>
            </a:endParaRPr>
          </a:p>
          <a:p>
            <a:r>
              <a:rPr lang="en-US" sz="1600" dirty="0">
                <a:solidFill>
                  <a:schemeClr val="accent1">
                    <a:lumMod val="20000"/>
                    <a:lumOff val="80000"/>
                  </a:schemeClr>
                </a:solidFill>
              </a:rPr>
              <a:t>TUNABLE </a:t>
            </a:r>
            <a:r>
              <a:rPr lang="en-US" sz="1600" dirty="0" smtClean="0">
                <a:solidFill>
                  <a:schemeClr val="accent1">
                    <a:lumMod val="20000"/>
                    <a:lumOff val="80000"/>
                  </a:schemeClr>
                </a:solidFill>
              </a:rPr>
              <a:t>REDUNDANCY</a:t>
            </a:r>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2460434479"/>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Goldman et al. Encoding</a:t>
            </a:r>
            <a:endParaRPr lang="en-US"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49</a:t>
            </a:fld>
            <a:endParaRPr lang="en-US" dirty="0">
              <a:solidFill>
                <a:srgbClr val="1565C0"/>
              </a:solidFill>
            </a:endParaRPr>
          </a:p>
        </p:txBody>
      </p:sp>
      <p:sp>
        <p:nvSpPr>
          <p:cNvPr id="12" name="TextBox 11"/>
          <p:cNvSpPr txBox="1"/>
          <p:nvPr/>
        </p:nvSpPr>
        <p:spPr>
          <a:xfrm>
            <a:off x="199547" y="2026437"/>
            <a:ext cx="2470825" cy="2800767"/>
          </a:xfrm>
          <a:prstGeom prst="rect">
            <a:avLst/>
          </a:prstGeom>
          <a:noFill/>
        </p:spPr>
        <p:txBody>
          <a:bodyPr wrap="square" rtlCol="0">
            <a:spAutoFit/>
          </a:bodyPr>
          <a:lstStyle/>
          <a:p>
            <a:r>
              <a:rPr lang="en-US" sz="1600" dirty="0">
                <a:solidFill>
                  <a:schemeClr val="accent1">
                    <a:lumMod val="20000"/>
                    <a:lumOff val="80000"/>
                  </a:schemeClr>
                </a:solidFill>
              </a:rPr>
              <a:t>BANCROFT ENCODING</a:t>
            </a:r>
          </a:p>
          <a:p>
            <a:r>
              <a:rPr lang="en-US" sz="1600" b="1" dirty="0" smtClean="0">
                <a:solidFill>
                  <a:schemeClr val="bg1"/>
                </a:solidFill>
              </a:rPr>
              <a:t/>
            </a:r>
            <a:br>
              <a:rPr lang="en-US" sz="1600" b="1" dirty="0" smtClean="0">
                <a:solidFill>
                  <a:schemeClr val="bg1"/>
                </a:solidFill>
              </a:rPr>
            </a:br>
            <a:endParaRPr lang="en-US" sz="1600" b="1" dirty="0">
              <a:solidFill>
                <a:schemeClr val="bg1"/>
              </a:solidFill>
            </a:endParaRPr>
          </a:p>
          <a:p>
            <a:r>
              <a:rPr lang="en-US" sz="1600" b="1" dirty="0">
                <a:solidFill>
                  <a:schemeClr val="bg1"/>
                </a:solidFill>
              </a:rPr>
              <a:t>GOLDMAN ENCODING</a:t>
            </a:r>
          </a:p>
          <a:p>
            <a:r>
              <a:rPr lang="en-US" sz="1600" dirty="0" smtClean="0">
                <a:solidFill>
                  <a:schemeClr val="accent1">
                    <a:lumMod val="20000"/>
                    <a:lumOff val="80000"/>
                  </a:schemeClr>
                </a:solidFill>
              </a:rPr>
              <a:t/>
            </a:r>
            <a:br>
              <a:rPr lang="en-US" sz="1600" dirty="0" smtClean="0">
                <a:solidFill>
                  <a:schemeClr val="accent1">
                    <a:lumMod val="20000"/>
                    <a:lumOff val="80000"/>
                  </a:schemeClr>
                </a:solidFill>
              </a:rPr>
            </a:br>
            <a:endParaRPr lang="en-US" sz="1600" dirty="0">
              <a:solidFill>
                <a:schemeClr val="accent1">
                  <a:lumMod val="20000"/>
                  <a:lumOff val="80000"/>
                </a:schemeClr>
              </a:solidFill>
            </a:endParaRPr>
          </a:p>
          <a:p>
            <a:r>
              <a:rPr lang="en-US" sz="1600" dirty="0" smtClean="0">
                <a:solidFill>
                  <a:schemeClr val="accent1">
                    <a:lumMod val="20000"/>
                    <a:lumOff val="80000"/>
                  </a:schemeClr>
                </a:solidFill>
              </a:rPr>
              <a:t>XOR ENCODING</a:t>
            </a:r>
          </a:p>
          <a:p>
            <a:endParaRPr lang="en-US" sz="1600" dirty="0" smtClean="0">
              <a:solidFill>
                <a:schemeClr val="accent1">
                  <a:lumMod val="20000"/>
                  <a:lumOff val="80000"/>
                </a:schemeClr>
              </a:solidFill>
            </a:endParaRPr>
          </a:p>
          <a:p>
            <a:endParaRPr lang="en-US" sz="1600" dirty="0">
              <a:solidFill>
                <a:schemeClr val="accent1">
                  <a:lumMod val="20000"/>
                  <a:lumOff val="80000"/>
                </a:schemeClr>
              </a:solidFill>
            </a:endParaRPr>
          </a:p>
          <a:p>
            <a:r>
              <a:rPr lang="en-US" sz="1600" dirty="0">
                <a:solidFill>
                  <a:schemeClr val="accent1">
                    <a:lumMod val="20000"/>
                    <a:lumOff val="80000"/>
                  </a:schemeClr>
                </a:solidFill>
              </a:rPr>
              <a:t>TUNABLE </a:t>
            </a:r>
            <a:r>
              <a:rPr lang="en-US" sz="1600" dirty="0" smtClean="0">
                <a:solidFill>
                  <a:schemeClr val="accent1">
                    <a:lumMod val="20000"/>
                    <a:lumOff val="80000"/>
                  </a:schemeClr>
                </a:solidFill>
              </a:rPr>
              <a:t>REDUNDANCY</a:t>
            </a:r>
            <a:endParaRPr lang="en-US" sz="1600" dirty="0">
              <a:solidFill>
                <a:schemeClr val="accent1">
                  <a:lumMod val="20000"/>
                  <a:lumOff val="80000"/>
                </a:schemeClr>
              </a:solidFill>
            </a:endParaRPr>
          </a:p>
        </p:txBody>
      </p:sp>
      <p:pic>
        <p:nvPicPr>
          <p:cNvPr id="10" name="Picture 9" descr="Screen Clipping"/>
          <p:cNvPicPr>
            <a:picLocks noChangeAspect="1"/>
          </p:cNvPicPr>
          <p:nvPr/>
        </p:nvPicPr>
        <p:blipFill rotWithShape="1">
          <a:blip r:embed="rId3">
            <a:extLst>
              <a:ext uri="{28A0092B-C50C-407E-A947-70E740481C1C}">
                <a14:useLocalDpi xmlns:a14="http://schemas.microsoft.com/office/drawing/2010/main" val="0"/>
              </a:ext>
            </a:extLst>
          </a:blip>
          <a:srcRect l="2667" r="2125"/>
          <a:stretch/>
        </p:blipFill>
        <p:spPr>
          <a:xfrm>
            <a:off x="3102857" y="2104784"/>
            <a:ext cx="8457764" cy="3837470"/>
          </a:xfrm>
          <a:prstGeom prst="rect">
            <a:avLst/>
          </a:prstGeom>
        </p:spPr>
      </p:pic>
    </p:spTree>
    <p:extLst>
      <p:ext uri="{BB962C8B-B14F-4D97-AF65-F5344CB8AC3E}">
        <p14:creationId xmlns:p14="http://schemas.microsoft.com/office/powerpoint/2010/main" val="413910928"/>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0" y="1736722"/>
            <a:ext cx="9512300" cy="1184277"/>
          </a:xfrm>
        </p:spPr>
        <p:txBody>
          <a:bodyPr/>
          <a:lstStyle/>
          <a:p>
            <a:r>
              <a:rPr lang="en-US" dirty="0" smtClean="0">
                <a:solidFill>
                  <a:schemeClr val="bg1"/>
                </a:solidFill>
              </a:rPr>
              <a:t>Solution</a:t>
            </a:r>
            <a:endParaRPr lang="en-US" dirty="0">
              <a:solidFill>
                <a:schemeClr val="bg1"/>
              </a:solidFill>
            </a:endParaRPr>
          </a:p>
        </p:txBody>
      </p:sp>
      <p:sp>
        <p:nvSpPr>
          <p:cNvPr id="3" name="Content Placeholder 2"/>
          <p:cNvSpPr>
            <a:spLocks noGrp="1"/>
          </p:cNvSpPr>
          <p:nvPr>
            <p:ph idx="1"/>
          </p:nvPr>
        </p:nvSpPr>
        <p:spPr>
          <a:xfrm>
            <a:off x="1016000" y="2920999"/>
            <a:ext cx="10426700" cy="2112963"/>
          </a:xfrm>
        </p:spPr>
        <p:txBody>
          <a:bodyPr>
            <a:normAutofit/>
          </a:bodyPr>
          <a:lstStyle/>
          <a:p>
            <a:pPr marL="0" indent="0" fontAlgn="base">
              <a:buNone/>
            </a:pPr>
            <a:r>
              <a:rPr lang="en-US" sz="3600" b="1" dirty="0">
                <a:solidFill>
                  <a:schemeClr val="bg1"/>
                </a:solidFill>
              </a:rPr>
              <a:t>Using DNA to archive data</a:t>
            </a: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5</a:t>
            </a:fld>
            <a:endParaRPr lang="en-US" dirty="0">
              <a:solidFill>
                <a:schemeClr val="bg1"/>
              </a:solidFill>
            </a:endParaRPr>
          </a:p>
        </p:txBody>
      </p:sp>
    </p:spTree>
    <p:extLst>
      <p:ext uri="{BB962C8B-B14F-4D97-AF65-F5344CB8AC3E}">
        <p14:creationId xmlns:p14="http://schemas.microsoft.com/office/powerpoint/2010/main" val="38968923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XOR Encoding</a:t>
            </a:r>
            <a:endParaRPr lang="en-US" dirty="0">
              <a:solidFill>
                <a:srgbClr val="1565C0"/>
              </a:solidFill>
            </a:endParaRPr>
          </a:p>
        </p:txBody>
      </p:sp>
      <p:sp>
        <p:nvSpPr>
          <p:cNvPr id="3" name="Content Placeholder 2"/>
          <p:cNvSpPr>
            <a:spLocks noGrp="1"/>
          </p:cNvSpPr>
          <p:nvPr>
            <p:ph idx="1"/>
          </p:nvPr>
        </p:nvSpPr>
        <p:spPr>
          <a:xfrm>
            <a:off x="2937752" y="1434152"/>
            <a:ext cx="8416047" cy="5013934"/>
          </a:xfrm>
        </p:spPr>
        <p:txBody>
          <a:bodyPr>
            <a:noAutofit/>
          </a:bodyPr>
          <a:lstStyle/>
          <a:p>
            <a:pPr marL="0" indent="0">
              <a:buNone/>
            </a:pPr>
            <a:r>
              <a:rPr lang="en-US" sz="2000" b="1" dirty="0" smtClean="0">
                <a:solidFill>
                  <a:srgbClr val="1565C0"/>
                </a:solidFill>
              </a:rPr>
              <a:t>Similar levels of redundancy with Goldman encoding, but with reduced overhead.</a:t>
            </a:r>
          </a:p>
          <a:p>
            <a:pPr marL="0" indent="0">
              <a:buNone/>
            </a:pPr>
            <a:endParaRPr lang="en-US" sz="2000" b="1" dirty="0">
              <a:solidFill>
                <a:srgbClr val="1565C0"/>
              </a:solidFill>
            </a:endParaRPr>
          </a:p>
          <a:p>
            <a:pPr marL="0" indent="0">
              <a:buNone/>
            </a:pPr>
            <a:r>
              <a:rPr lang="en-US" sz="2000" b="1" dirty="0" smtClean="0">
                <a:solidFill>
                  <a:srgbClr val="1565C0"/>
                </a:solidFill>
              </a:rPr>
              <a:t>The </a:t>
            </a:r>
            <a:r>
              <a:rPr lang="en-US" sz="2000" b="1" dirty="0">
                <a:solidFill>
                  <a:srgbClr val="1565C0"/>
                </a:solidFill>
              </a:rPr>
              <a:t>exclusive-or</a:t>
            </a:r>
            <a:r>
              <a:rPr lang="en-US" sz="2000" dirty="0">
                <a:solidFill>
                  <a:srgbClr val="1565C0"/>
                </a:solidFill>
              </a:rPr>
              <a:t> A⊕B </a:t>
            </a:r>
            <a:r>
              <a:rPr lang="en-US" sz="2000" b="1" dirty="0">
                <a:solidFill>
                  <a:srgbClr val="1565C0"/>
                </a:solidFill>
              </a:rPr>
              <a:t>of the payloads </a:t>
            </a:r>
            <a:r>
              <a:rPr lang="en-US" sz="2000" dirty="0">
                <a:solidFill>
                  <a:srgbClr val="1565C0"/>
                </a:solidFill>
              </a:rPr>
              <a:t>A</a:t>
            </a:r>
            <a:r>
              <a:rPr lang="en-US" sz="2000" b="1" dirty="0">
                <a:solidFill>
                  <a:srgbClr val="1565C0"/>
                </a:solidFill>
              </a:rPr>
              <a:t> and </a:t>
            </a:r>
            <a:r>
              <a:rPr lang="en-US" sz="2000" dirty="0">
                <a:solidFill>
                  <a:srgbClr val="1565C0"/>
                </a:solidFill>
              </a:rPr>
              <a:t>B</a:t>
            </a:r>
            <a:r>
              <a:rPr lang="en-US" sz="2000" b="1" dirty="0">
                <a:solidFill>
                  <a:srgbClr val="1565C0"/>
                </a:solidFill>
              </a:rPr>
              <a:t> of two </a:t>
            </a:r>
            <a:r>
              <a:rPr lang="en-US" sz="2000" b="1" dirty="0" smtClean="0">
                <a:solidFill>
                  <a:srgbClr val="1565C0"/>
                </a:solidFill>
              </a:rPr>
              <a:t>strands, produces </a:t>
            </a:r>
            <a:r>
              <a:rPr lang="en-US" sz="2000" b="1" dirty="0">
                <a:solidFill>
                  <a:srgbClr val="1565C0"/>
                </a:solidFill>
              </a:rPr>
              <a:t>a new payload and so a new DNA strand</a:t>
            </a:r>
            <a:r>
              <a:rPr lang="en-US" sz="2000" b="1" dirty="0" smtClean="0">
                <a:solidFill>
                  <a:srgbClr val="1565C0"/>
                </a:solidFill>
              </a:rPr>
              <a:t>.</a:t>
            </a:r>
          </a:p>
          <a:p>
            <a:pPr marL="0" indent="0">
              <a:buNone/>
            </a:pPr>
            <a:endParaRPr lang="en-US" sz="2000" b="1" dirty="0">
              <a:solidFill>
                <a:srgbClr val="1565C0"/>
              </a:solidFill>
            </a:endParaRPr>
          </a:p>
          <a:p>
            <a:pPr marL="0" indent="0">
              <a:buNone/>
            </a:pPr>
            <a:r>
              <a:rPr lang="en-US" sz="2000" b="1" dirty="0" smtClean="0">
                <a:solidFill>
                  <a:srgbClr val="1565C0"/>
                </a:solidFill>
              </a:rPr>
              <a:t>The </a:t>
            </a:r>
            <a:r>
              <a:rPr lang="en-US" sz="2000" dirty="0" smtClean="0">
                <a:solidFill>
                  <a:srgbClr val="1565C0"/>
                </a:solidFill>
              </a:rPr>
              <a:t>address block </a:t>
            </a:r>
            <a:r>
              <a:rPr lang="en-US" sz="2000" b="1" dirty="0" smtClean="0">
                <a:solidFill>
                  <a:srgbClr val="1565C0"/>
                </a:solidFill>
              </a:rPr>
              <a:t>of the new strand encodes the addresses of its parents.</a:t>
            </a:r>
          </a:p>
          <a:p>
            <a:pPr marL="0" indent="0">
              <a:buNone/>
            </a:pPr>
            <a:endParaRPr lang="en-US" sz="2000" b="1" dirty="0">
              <a:solidFill>
                <a:srgbClr val="1565C0"/>
              </a:solidFill>
            </a:endParaRPr>
          </a:p>
          <a:p>
            <a:pPr marL="0" indent="0">
              <a:buNone/>
            </a:pPr>
            <a:r>
              <a:rPr lang="en-US" sz="2000" b="1" dirty="0" smtClean="0">
                <a:solidFill>
                  <a:srgbClr val="1565C0"/>
                </a:solidFill>
              </a:rPr>
              <a:t>The</a:t>
            </a:r>
            <a:r>
              <a:rPr lang="en-US" sz="2000" dirty="0" smtClean="0">
                <a:solidFill>
                  <a:srgbClr val="1565C0"/>
                </a:solidFill>
              </a:rPr>
              <a:t> high </a:t>
            </a:r>
            <a:r>
              <a:rPr lang="en-US" sz="2000" dirty="0">
                <a:solidFill>
                  <a:srgbClr val="1565C0"/>
                </a:solidFill>
              </a:rPr>
              <a:t>bit </a:t>
            </a:r>
            <a:r>
              <a:rPr lang="en-US" sz="2000" b="1" dirty="0">
                <a:solidFill>
                  <a:srgbClr val="1565C0"/>
                </a:solidFill>
              </a:rPr>
              <a:t>of the address is used to indicate whether a strand </a:t>
            </a:r>
            <a:r>
              <a:rPr lang="en-US" sz="2000" b="1" dirty="0" smtClean="0">
                <a:solidFill>
                  <a:srgbClr val="1565C0"/>
                </a:solidFill>
              </a:rPr>
              <a:t>is an </a:t>
            </a:r>
            <a:r>
              <a:rPr lang="en-US" sz="2000" dirty="0">
                <a:solidFill>
                  <a:srgbClr val="1565C0"/>
                </a:solidFill>
              </a:rPr>
              <a:t>original payload </a:t>
            </a:r>
            <a:r>
              <a:rPr lang="en-US" sz="2000" b="1" dirty="0">
                <a:solidFill>
                  <a:srgbClr val="1565C0"/>
                </a:solidFill>
              </a:rPr>
              <a:t>or an </a:t>
            </a:r>
            <a:r>
              <a:rPr lang="en-US" sz="2000" dirty="0">
                <a:solidFill>
                  <a:srgbClr val="1565C0"/>
                </a:solidFill>
              </a:rPr>
              <a:t>exclusive-or strand</a:t>
            </a:r>
            <a:r>
              <a:rPr lang="en-US" sz="2000" b="1" dirty="0" smtClean="0">
                <a:solidFill>
                  <a:srgbClr val="1565C0"/>
                </a:solidFill>
              </a:rPr>
              <a:t>.</a:t>
            </a:r>
          </a:p>
          <a:p>
            <a:pPr marL="0" indent="0">
              <a:buNone/>
            </a:pPr>
            <a:endParaRPr lang="en-US" sz="2000" b="1" dirty="0">
              <a:solidFill>
                <a:srgbClr val="1565C0"/>
              </a:solidFill>
            </a:endParaRPr>
          </a:p>
          <a:p>
            <a:pPr marL="0" indent="0">
              <a:buNone/>
            </a:pPr>
            <a:r>
              <a:rPr lang="en-US" sz="2000" b="1" dirty="0" smtClean="0">
                <a:solidFill>
                  <a:srgbClr val="1565C0"/>
                </a:solidFill>
              </a:rPr>
              <a:t>Any two </a:t>
            </a:r>
            <a:r>
              <a:rPr lang="en-US" sz="2000" b="1" dirty="0">
                <a:solidFill>
                  <a:srgbClr val="1565C0"/>
                </a:solidFill>
              </a:rPr>
              <a:t>of the three strands A, B, and A ⊕ B are sufficient </a:t>
            </a:r>
            <a:r>
              <a:rPr lang="en-US" sz="2000" b="1" dirty="0" smtClean="0">
                <a:solidFill>
                  <a:srgbClr val="1565C0"/>
                </a:solidFill>
              </a:rPr>
              <a:t>to recover </a:t>
            </a:r>
            <a:r>
              <a:rPr lang="en-US" sz="2000" b="1" dirty="0">
                <a:solidFill>
                  <a:srgbClr val="1565C0"/>
                </a:solidFill>
              </a:rPr>
              <a:t>the third</a:t>
            </a:r>
            <a:r>
              <a:rPr lang="en-US" sz="2000" b="1" dirty="0" smtClean="0">
                <a:solidFill>
                  <a:srgbClr val="1565C0"/>
                </a:solidFill>
              </a:rPr>
              <a:t>. (Redundancy in similar fashion to RAID5)</a:t>
            </a:r>
            <a:endParaRPr lang="en-US" sz="2000" b="1"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50</a:t>
            </a:fld>
            <a:endParaRPr lang="en-US" dirty="0">
              <a:solidFill>
                <a:srgbClr val="1565C0"/>
              </a:solidFill>
            </a:endParaRPr>
          </a:p>
        </p:txBody>
      </p:sp>
      <p:sp>
        <p:nvSpPr>
          <p:cNvPr id="12" name="TextBox 11"/>
          <p:cNvSpPr txBox="1"/>
          <p:nvPr/>
        </p:nvSpPr>
        <p:spPr>
          <a:xfrm>
            <a:off x="204280" y="2026437"/>
            <a:ext cx="2470825" cy="2800767"/>
          </a:xfrm>
          <a:prstGeom prst="rect">
            <a:avLst/>
          </a:prstGeom>
          <a:noFill/>
        </p:spPr>
        <p:txBody>
          <a:bodyPr wrap="square" rtlCol="0">
            <a:spAutoFit/>
          </a:bodyPr>
          <a:lstStyle/>
          <a:p>
            <a:r>
              <a:rPr lang="en-US" sz="1600" dirty="0">
                <a:solidFill>
                  <a:schemeClr val="accent1">
                    <a:lumMod val="20000"/>
                    <a:lumOff val="80000"/>
                  </a:schemeClr>
                </a:solidFill>
              </a:rPr>
              <a:t>BANCROFT ENCODING</a:t>
            </a:r>
          </a:p>
          <a:p>
            <a:r>
              <a:rPr lang="en-US" sz="1600" b="1" dirty="0" smtClean="0">
                <a:solidFill>
                  <a:schemeClr val="bg1"/>
                </a:solidFill>
              </a:rPr>
              <a:t/>
            </a:r>
            <a:br>
              <a:rPr lang="en-US" sz="1600" b="1" dirty="0" smtClean="0">
                <a:solidFill>
                  <a:schemeClr val="bg1"/>
                </a:solidFill>
              </a:rPr>
            </a:br>
            <a:endParaRPr lang="en-US" sz="1600" b="1" dirty="0">
              <a:solidFill>
                <a:schemeClr val="bg1"/>
              </a:solidFill>
            </a:endParaRPr>
          </a:p>
          <a:p>
            <a:r>
              <a:rPr lang="en-US" sz="1600" dirty="0">
                <a:solidFill>
                  <a:schemeClr val="accent1">
                    <a:lumMod val="20000"/>
                    <a:lumOff val="80000"/>
                  </a:schemeClr>
                </a:solidFill>
              </a:rPr>
              <a:t>GOLDMAN ENCODING</a:t>
            </a:r>
          </a:p>
          <a:p>
            <a:r>
              <a:rPr lang="en-US" sz="1600" dirty="0" smtClean="0">
                <a:solidFill>
                  <a:schemeClr val="accent1">
                    <a:lumMod val="20000"/>
                    <a:lumOff val="80000"/>
                  </a:schemeClr>
                </a:solidFill>
              </a:rPr>
              <a:t/>
            </a:r>
            <a:br>
              <a:rPr lang="en-US" sz="1600" dirty="0" smtClean="0">
                <a:solidFill>
                  <a:schemeClr val="accent1">
                    <a:lumMod val="20000"/>
                    <a:lumOff val="80000"/>
                  </a:schemeClr>
                </a:solidFill>
              </a:rPr>
            </a:br>
            <a:endParaRPr lang="en-US" sz="1600" dirty="0">
              <a:solidFill>
                <a:schemeClr val="accent1">
                  <a:lumMod val="20000"/>
                  <a:lumOff val="80000"/>
                </a:schemeClr>
              </a:solidFill>
            </a:endParaRPr>
          </a:p>
          <a:p>
            <a:r>
              <a:rPr lang="en-US" sz="1600" b="1" dirty="0">
                <a:solidFill>
                  <a:schemeClr val="bg1"/>
                </a:solidFill>
              </a:rPr>
              <a:t>XOR </a:t>
            </a:r>
            <a:r>
              <a:rPr lang="en-US" sz="1600" b="1" dirty="0" smtClean="0">
                <a:solidFill>
                  <a:schemeClr val="bg1"/>
                </a:solidFill>
              </a:rPr>
              <a:t>ENCODING</a:t>
            </a:r>
          </a:p>
          <a:p>
            <a:endParaRPr lang="en-US" sz="1600" b="1" dirty="0" smtClean="0">
              <a:solidFill>
                <a:schemeClr val="bg1"/>
              </a:solidFill>
            </a:endParaRPr>
          </a:p>
          <a:p>
            <a:endParaRPr lang="en-US" sz="1600" b="1" dirty="0">
              <a:solidFill>
                <a:schemeClr val="bg1"/>
              </a:solidFill>
            </a:endParaRPr>
          </a:p>
          <a:p>
            <a:r>
              <a:rPr lang="en-US" sz="1600" dirty="0">
                <a:solidFill>
                  <a:schemeClr val="accent1">
                    <a:lumMod val="20000"/>
                    <a:lumOff val="80000"/>
                  </a:schemeClr>
                </a:solidFill>
              </a:rPr>
              <a:t>TUNABLE </a:t>
            </a:r>
            <a:r>
              <a:rPr lang="en-US" sz="1600" dirty="0" smtClean="0">
                <a:solidFill>
                  <a:schemeClr val="accent1">
                    <a:lumMod val="20000"/>
                    <a:lumOff val="80000"/>
                  </a:schemeClr>
                </a:solidFill>
              </a:rPr>
              <a:t>REDUNDANCY</a:t>
            </a:r>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2343445326"/>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XOR Encoding</a:t>
            </a:r>
            <a:endParaRPr lang="en-US"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51</a:t>
            </a:fld>
            <a:endParaRPr lang="en-US" dirty="0">
              <a:solidFill>
                <a:srgbClr val="1565C0"/>
              </a:solidFill>
            </a:endParaRPr>
          </a:p>
        </p:txBody>
      </p:sp>
      <p:sp>
        <p:nvSpPr>
          <p:cNvPr id="12" name="TextBox 11"/>
          <p:cNvSpPr txBox="1"/>
          <p:nvPr/>
        </p:nvSpPr>
        <p:spPr>
          <a:xfrm>
            <a:off x="209144" y="2026437"/>
            <a:ext cx="2470825" cy="2800767"/>
          </a:xfrm>
          <a:prstGeom prst="rect">
            <a:avLst/>
          </a:prstGeom>
          <a:noFill/>
        </p:spPr>
        <p:txBody>
          <a:bodyPr wrap="square" rtlCol="0">
            <a:spAutoFit/>
          </a:bodyPr>
          <a:lstStyle/>
          <a:p>
            <a:r>
              <a:rPr lang="en-US" sz="1600" dirty="0">
                <a:solidFill>
                  <a:schemeClr val="accent1">
                    <a:lumMod val="20000"/>
                    <a:lumOff val="80000"/>
                  </a:schemeClr>
                </a:solidFill>
              </a:rPr>
              <a:t>BANCROFT ENCODING</a:t>
            </a:r>
          </a:p>
          <a:p>
            <a:r>
              <a:rPr lang="en-US" sz="1600" b="1" dirty="0" smtClean="0">
                <a:solidFill>
                  <a:schemeClr val="bg1"/>
                </a:solidFill>
              </a:rPr>
              <a:t/>
            </a:r>
            <a:br>
              <a:rPr lang="en-US" sz="1600" b="1" dirty="0" smtClean="0">
                <a:solidFill>
                  <a:schemeClr val="bg1"/>
                </a:solidFill>
              </a:rPr>
            </a:br>
            <a:endParaRPr lang="en-US" sz="1600" b="1" dirty="0">
              <a:solidFill>
                <a:schemeClr val="bg1"/>
              </a:solidFill>
            </a:endParaRPr>
          </a:p>
          <a:p>
            <a:r>
              <a:rPr lang="en-US" sz="1600" dirty="0">
                <a:solidFill>
                  <a:schemeClr val="accent1">
                    <a:lumMod val="20000"/>
                    <a:lumOff val="80000"/>
                  </a:schemeClr>
                </a:solidFill>
              </a:rPr>
              <a:t>GOLDMAN ENCODING</a:t>
            </a:r>
          </a:p>
          <a:p>
            <a:r>
              <a:rPr lang="en-US" sz="1600" dirty="0" smtClean="0">
                <a:solidFill>
                  <a:schemeClr val="accent1">
                    <a:lumMod val="20000"/>
                    <a:lumOff val="80000"/>
                  </a:schemeClr>
                </a:solidFill>
              </a:rPr>
              <a:t/>
            </a:r>
            <a:br>
              <a:rPr lang="en-US" sz="1600" dirty="0" smtClean="0">
                <a:solidFill>
                  <a:schemeClr val="accent1">
                    <a:lumMod val="20000"/>
                    <a:lumOff val="80000"/>
                  </a:schemeClr>
                </a:solidFill>
              </a:rPr>
            </a:br>
            <a:endParaRPr lang="en-US" sz="1600" dirty="0">
              <a:solidFill>
                <a:schemeClr val="accent1">
                  <a:lumMod val="20000"/>
                  <a:lumOff val="80000"/>
                </a:schemeClr>
              </a:solidFill>
            </a:endParaRPr>
          </a:p>
          <a:p>
            <a:r>
              <a:rPr lang="en-US" sz="1600" b="1" dirty="0">
                <a:solidFill>
                  <a:schemeClr val="bg1"/>
                </a:solidFill>
              </a:rPr>
              <a:t>XOR </a:t>
            </a:r>
            <a:r>
              <a:rPr lang="en-US" sz="1600" b="1" dirty="0" smtClean="0">
                <a:solidFill>
                  <a:schemeClr val="bg1"/>
                </a:solidFill>
              </a:rPr>
              <a:t>ENCODING</a:t>
            </a:r>
          </a:p>
          <a:p>
            <a:endParaRPr lang="en-US" sz="1600" b="1" dirty="0">
              <a:solidFill>
                <a:schemeClr val="bg1"/>
              </a:solidFill>
            </a:endParaRPr>
          </a:p>
          <a:p>
            <a:endParaRPr lang="en-US" sz="1600" b="1" dirty="0">
              <a:solidFill>
                <a:schemeClr val="bg1"/>
              </a:solidFill>
            </a:endParaRPr>
          </a:p>
          <a:p>
            <a:r>
              <a:rPr lang="en-US" sz="1600" dirty="0">
                <a:solidFill>
                  <a:schemeClr val="accent1">
                    <a:lumMod val="20000"/>
                    <a:lumOff val="80000"/>
                  </a:schemeClr>
                </a:solidFill>
              </a:rPr>
              <a:t>TUNABLE REDUNDANCY</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024" y="2157073"/>
            <a:ext cx="9098604" cy="3110406"/>
          </a:xfrm>
          <a:prstGeom prst="rect">
            <a:avLst/>
          </a:prstGeom>
        </p:spPr>
      </p:pic>
    </p:spTree>
    <p:extLst>
      <p:ext uri="{BB962C8B-B14F-4D97-AF65-F5344CB8AC3E}">
        <p14:creationId xmlns:p14="http://schemas.microsoft.com/office/powerpoint/2010/main" val="2438212556"/>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Tunable Redundancy with XOR</a:t>
            </a:r>
            <a:endParaRPr lang="en-US" dirty="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52</a:t>
            </a:fld>
            <a:endParaRPr lang="en-US" dirty="0">
              <a:solidFill>
                <a:srgbClr val="1565C0"/>
              </a:solidFill>
            </a:endParaRPr>
          </a:p>
        </p:txBody>
      </p:sp>
      <p:sp>
        <p:nvSpPr>
          <p:cNvPr id="12" name="TextBox 11"/>
          <p:cNvSpPr txBox="1"/>
          <p:nvPr/>
        </p:nvSpPr>
        <p:spPr>
          <a:xfrm>
            <a:off x="209144" y="2026437"/>
            <a:ext cx="2470825" cy="2800767"/>
          </a:xfrm>
          <a:prstGeom prst="rect">
            <a:avLst/>
          </a:prstGeom>
          <a:noFill/>
        </p:spPr>
        <p:txBody>
          <a:bodyPr wrap="square" rtlCol="0">
            <a:spAutoFit/>
          </a:bodyPr>
          <a:lstStyle/>
          <a:p>
            <a:r>
              <a:rPr lang="en-US" sz="1600" dirty="0">
                <a:solidFill>
                  <a:schemeClr val="accent1">
                    <a:lumMod val="20000"/>
                    <a:lumOff val="80000"/>
                  </a:schemeClr>
                </a:solidFill>
              </a:rPr>
              <a:t>BANCROFT ENCODING</a:t>
            </a:r>
          </a:p>
          <a:p>
            <a:r>
              <a:rPr lang="en-US" sz="1600" b="1" dirty="0" smtClean="0">
                <a:solidFill>
                  <a:schemeClr val="bg1"/>
                </a:solidFill>
              </a:rPr>
              <a:t/>
            </a:r>
            <a:br>
              <a:rPr lang="en-US" sz="1600" b="1" dirty="0" smtClean="0">
                <a:solidFill>
                  <a:schemeClr val="bg1"/>
                </a:solidFill>
              </a:rPr>
            </a:br>
            <a:endParaRPr lang="en-US" sz="1600" b="1" dirty="0">
              <a:solidFill>
                <a:schemeClr val="bg1"/>
              </a:solidFill>
            </a:endParaRPr>
          </a:p>
          <a:p>
            <a:r>
              <a:rPr lang="en-US" sz="1600" dirty="0">
                <a:solidFill>
                  <a:schemeClr val="accent1">
                    <a:lumMod val="20000"/>
                    <a:lumOff val="80000"/>
                  </a:schemeClr>
                </a:solidFill>
              </a:rPr>
              <a:t>GOLDMAN ENCODING</a:t>
            </a:r>
          </a:p>
          <a:p>
            <a:r>
              <a:rPr lang="en-US" sz="1600" dirty="0" smtClean="0">
                <a:solidFill>
                  <a:schemeClr val="accent1">
                    <a:lumMod val="20000"/>
                    <a:lumOff val="80000"/>
                  </a:schemeClr>
                </a:solidFill>
              </a:rPr>
              <a:t/>
            </a:r>
            <a:br>
              <a:rPr lang="en-US" sz="1600" dirty="0" smtClean="0">
                <a:solidFill>
                  <a:schemeClr val="accent1">
                    <a:lumMod val="20000"/>
                    <a:lumOff val="80000"/>
                  </a:schemeClr>
                </a:solidFill>
              </a:rPr>
            </a:br>
            <a:endParaRPr lang="en-US" sz="1600" dirty="0">
              <a:solidFill>
                <a:schemeClr val="accent1">
                  <a:lumMod val="20000"/>
                  <a:lumOff val="80000"/>
                </a:schemeClr>
              </a:solidFill>
            </a:endParaRPr>
          </a:p>
          <a:p>
            <a:r>
              <a:rPr lang="en-US" sz="1600" dirty="0">
                <a:solidFill>
                  <a:schemeClr val="accent1">
                    <a:lumMod val="20000"/>
                    <a:lumOff val="80000"/>
                  </a:schemeClr>
                </a:solidFill>
              </a:rPr>
              <a:t>XOR ENCODING</a:t>
            </a:r>
          </a:p>
          <a:p>
            <a:endParaRPr lang="en-US" sz="1600" b="1" dirty="0" smtClean="0">
              <a:solidFill>
                <a:schemeClr val="bg1"/>
              </a:solidFill>
            </a:endParaRPr>
          </a:p>
          <a:p>
            <a:endParaRPr lang="en-US" sz="1600" b="1" dirty="0">
              <a:solidFill>
                <a:schemeClr val="bg1"/>
              </a:solidFill>
            </a:endParaRPr>
          </a:p>
          <a:p>
            <a:r>
              <a:rPr lang="en-US" sz="1600" b="1" dirty="0" smtClean="0">
                <a:solidFill>
                  <a:schemeClr val="bg1"/>
                </a:solidFill>
              </a:rPr>
              <a:t>TUNABLE REDUNDANCY</a:t>
            </a:r>
            <a:endParaRPr lang="en-US" sz="1600" b="1" dirty="0">
              <a:solidFill>
                <a:schemeClr val="bg1"/>
              </a:solidFill>
            </a:endParaRPr>
          </a:p>
        </p:txBody>
      </p:sp>
      <p:sp>
        <p:nvSpPr>
          <p:cNvPr id="10" name="Content Placeholder 2"/>
          <p:cNvSpPr>
            <a:spLocks noGrp="1"/>
          </p:cNvSpPr>
          <p:nvPr>
            <p:ph idx="1"/>
          </p:nvPr>
        </p:nvSpPr>
        <p:spPr>
          <a:xfrm>
            <a:off x="2937752" y="1459148"/>
            <a:ext cx="8416047" cy="4474723"/>
          </a:xfrm>
        </p:spPr>
        <p:txBody>
          <a:bodyPr>
            <a:noAutofit/>
          </a:bodyPr>
          <a:lstStyle/>
          <a:p>
            <a:pPr marL="0" indent="0">
              <a:buNone/>
            </a:pPr>
            <a:r>
              <a:rPr lang="en-US" sz="2000" b="1" dirty="0" smtClean="0">
                <a:solidFill>
                  <a:srgbClr val="1565C0"/>
                </a:solidFill>
              </a:rPr>
              <a:t>Do not need high-precision storage for all data.</a:t>
            </a:r>
          </a:p>
          <a:p>
            <a:pPr marL="0" indent="0">
              <a:buNone/>
            </a:pPr>
            <a:endParaRPr lang="en-US" sz="2000" b="1" dirty="0">
              <a:solidFill>
                <a:srgbClr val="1565C0"/>
              </a:solidFill>
            </a:endParaRPr>
          </a:p>
          <a:p>
            <a:pPr marL="0" indent="0">
              <a:buNone/>
            </a:pPr>
            <a:r>
              <a:rPr lang="en-US" sz="2000" b="1" dirty="0" smtClean="0">
                <a:solidFill>
                  <a:srgbClr val="1565C0"/>
                </a:solidFill>
              </a:rPr>
              <a:t>High Redundancy for critical data</a:t>
            </a:r>
          </a:p>
          <a:p>
            <a:pPr marL="0" indent="0">
              <a:buNone/>
            </a:pPr>
            <a:r>
              <a:rPr lang="en-US" sz="2000" b="1" dirty="0" smtClean="0">
                <a:solidFill>
                  <a:srgbClr val="1565C0"/>
                </a:solidFill>
              </a:rPr>
              <a:t>	</a:t>
            </a:r>
            <a:r>
              <a:rPr lang="en-US" sz="2000" dirty="0" smtClean="0">
                <a:solidFill>
                  <a:srgbClr val="1565C0"/>
                </a:solidFill>
              </a:rPr>
              <a:t>Pair critical blocks with multiple other blocks</a:t>
            </a:r>
            <a:endParaRPr lang="en-US" sz="2000" b="1" dirty="0">
              <a:solidFill>
                <a:srgbClr val="1565C0"/>
              </a:solidFill>
            </a:endParaRPr>
          </a:p>
          <a:p>
            <a:pPr marL="0" indent="0">
              <a:buNone/>
            </a:pPr>
            <a:endParaRPr lang="en-US" sz="2000" b="1" dirty="0" smtClean="0">
              <a:solidFill>
                <a:srgbClr val="1565C0"/>
              </a:solidFill>
            </a:endParaRPr>
          </a:p>
          <a:p>
            <a:pPr marL="0" indent="0">
              <a:buNone/>
            </a:pPr>
            <a:r>
              <a:rPr lang="en-US" sz="2000" b="1" dirty="0" smtClean="0">
                <a:solidFill>
                  <a:srgbClr val="1565C0"/>
                </a:solidFill>
              </a:rPr>
              <a:t>Low Redundancy for less critical data</a:t>
            </a:r>
          </a:p>
          <a:p>
            <a:pPr marL="0" indent="0">
              <a:buNone/>
            </a:pPr>
            <a:r>
              <a:rPr lang="en-US" sz="2000" b="1" dirty="0">
                <a:solidFill>
                  <a:srgbClr val="1565C0"/>
                </a:solidFill>
              </a:rPr>
              <a:t>	</a:t>
            </a:r>
            <a:r>
              <a:rPr lang="en-US" sz="2000" dirty="0" smtClean="0">
                <a:solidFill>
                  <a:srgbClr val="1565C0"/>
                </a:solidFill>
              </a:rPr>
              <a:t>Include N blocks in an exclusive-or instead of only two</a:t>
            </a:r>
          </a:p>
          <a:p>
            <a:pPr marL="0" indent="0">
              <a:buNone/>
            </a:pPr>
            <a:endParaRPr lang="en-US" sz="2000" dirty="0">
              <a:solidFill>
                <a:srgbClr val="1565C0"/>
              </a:solidFill>
            </a:endParaRPr>
          </a:p>
          <a:p>
            <a:pPr marL="0" indent="0">
              <a:buNone/>
            </a:pPr>
            <a:r>
              <a:rPr lang="en-US" sz="2000" b="1" dirty="0">
                <a:solidFill>
                  <a:srgbClr val="1565C0"/>
                </a:solidFill>
              </a:rPr>
              <a:t>In addition to improving density, tunable redundancy </a:t>
            </a:r>
            <a:r>
              <a:rPr lang="en-US" sz="2000" b="1" dirty="0" smtClean="0">
                <a:solidFill>
                  <a:srgbClr val="1565C0"/>
                </a:solidFill>
              </a:rPr>
              <a:t>has a </a:t>
            </a:r>
            <a:r>
              <a:rPr lang="en-US" sz="2000" b="1" dirty="0">
                <a:solidFill>
                  <a:srgbClr val="1565C0"/>
                </a:solidFill>
              </a:rPr>
              <a:t>significant effect on performance</a:t>
            </a:r>
            <a:r>
              <a:rPr lang="en-US" sz="2000" b="1" dirty="0" smtClean="0">
                <a:solidFill>
                  <a:srgbClr val="1565C0"/>
                </a:solidFill>
              </a:rPr>
              <a:t>.</a:t>
            </a:r>
          </a:p>
          <a:p>
            <a:pPr marL="0" indent="0">
              <a:buNone/>
            </a:pPr>
            <a:endParaRPr lang="en-US" sz="2000" b="1" dirty="0">
              <a:solidFill>
                <a:srgbClr val="1565C0"/>
              </a:solidFill>
            </a:endParaRPr>
          </a:p>
          <a:p>
            <a:pPr marL="0" indent="0">
              <a:buNone/>
            </a:pPr>
            <a:r>
              <a:rPr lang="en-US" sz="2000" b="1" dirty="0">
                <a:solidFill>
                  <a:srgbClr val="1565C0"/>
                </a:solidFill>
              </a:rPr>
              <a:t>Tunable redundancy allows the storage </a:t>
            </a:r>
            <a:r>
              <a:rPr lang="en-US" sz="2000" b="1" dirty="0" smtClean="0">
                <a:solidFill>
                  <a:srgbClr val="1565C0"/>
                </a:solidFill>
              </a:rPr>
              <a:t>system to </a:t>
            </a:r>
            <a:r>
              <a:rPr lang="en-US" sz="2000" b="1" dirty="0">
                <a:solidFill>
                  <a:srgbClr val="1565C0"/>
                </a:solidFill>
              </a:rPr>
              <a:t>optimize the balance between reliability and efficiency.</a:t>
            </a:r>
          </a:p>
          <a:p>
            <a:pPr marL="0" indent="0">
              <a:buNone/>
            </a:pPr>
            <a:endParaRPr lang="en-US" sz="2000" b="1" dirty="0" smtClean="0">
              <a:solidFill>
                <a:srgbClr val="1565C0"/>
              </a:solidFill>
            </a:endParaRPr>
          </a:p>
        </p:txBody>
      </p:sp>
    </p:spTree>
    <p:extLst>
      <p:ext uri="{BB962C8B-B14F-4D97-AF65-F5344CB8AC3E}">
        <p14:creationId xmlns:p14="http://schemas.microsoft.com/office/powerpoint/2010/main" val="1698125515"/>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040" y="2173771"/>
            <a:ext cx="8908199" cy="1184277"/>
          </a:xfrm>
        </p:spPr>
        <p:txBody>
          <a:bodyPr>
            <a:normAutofit/>
          </a:bodyPr>
          <a:lstStyle/>
          <a:p>
            <a:pPr algn="ctr"/>
            <a:r>
              <a:rPr lang="en-US" dirty="0" smtClean="0"/>
              <a:t>Factors in Encoding Design</a:t>
            </a:r>
            <a:endParaRPr lang="en-US"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53</a:t>
            </a:fld>
            <a:endParaRPr lang="en-US" dirty="0">
              <a:solidFill>
                <a:schemeClr val="bg1"/>
              </a:solidFill>
            </a:endParaRPr>
          </a:p>
        </p:txBody>
      </p:sp>
      <p:sp>
        <p:nvSpPr>
          <p:cNvPr id="9" name="Title 1"/>
          <p:cNvSpPr txBox="1">
            <a:spLocks/>
          </p:cNvSpPr>
          <p:nvPr/>
        </p:nvSpPr>
        <p:spPr>
          <a:xfrm>
            <a:off x="1461135" y="3358048"/>
            <a:ext cx="9732010" cy="11842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solidFill>
                  <a:schemeClr val="bg1"/>
                </a:solidFill>
              </a:rPr>
              <a:t>Their encoding </a:t>
            </a:r>
            <a:r>
              <a:rPr lang="en-US" sz="2800" dirty="0">
                <a:solidFill>
                  <a:schemeClr val="bg1"/>
                </a:solidFill>
              </a:rPr>
              <a:t>ignores </a:t>
            </a:r>
            <a:r>
              <a:rPr lang="en-US" sz="2800" dirty="0" smtClean="0">
                <a:solidFill>
                  <a:schemeClr val="bg1"/>
                </a:solidFill>
              </a:rPr>
              <a:t>special properties </a:t>
            </a:r>
            <a:r>
              <a:rPr lang="en-US" sz="2800" dirty="0">
                <a:solidFill>
                  <a:schemeClr val="bg1"/>
                </a:solidFill>
              </a:rPr>
              <a:t>of DNA synthesis and sequencing that </a:t>
            </a:r>
            <a:r>
              <a:rPr lang="en-US" sz="2800" dirty="0" smtClean="0">
                <a:solidFill>
                  <a:schemeClr val="bg1"/>
                </a:solidFill>
              </a:rPr>
              <a:t>make choosing </a:t>
            </a:r>
            <a:r>
              <a:rPr lang="en-US" sz="2800" dirty="0">
                <a:solidFill>
                  <a:schemeClr val="bg1"/>
                </a:solidFill>
              </a:rPr>
              <a:t>an optimal encoding more complex</a:t>
            </a:r>
          </a:p>
        </p:txBody>
      </p:sp>
    </p:spTree>
    <p:extLst>
      <p:ext uri="{BB962C8B-B14F-4D97-AF65-F5344CB8AC3E}">
        <p14:creationId xmlns:p14="http://schemas.microsoft.com/office/powerpoint/2010/main" val="206815911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100"/>
                                  </p:iterate>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54</a:t>
            </a:fld>
            <a:endParaRPr lang="en-US" dirty="0"/>
          </a:p>
        </p:txBody>
      </p:sp>
    </p:spTree>
    <p:extLst>
      <p:ext uri="{BB962C8B-B14F-4D97-AF65-F5344CB8AC3E}">
        <p14:creationId xmlns:p14="http://schemas.microsoft.com/office/powerpoint/2010/main" val="4159717643"/>
      </p:ext>
    </p:extLst>
  </p:cSld>
  <p:clrMapOvr>
    <a:masterClrMapping/>
  </p:clrMapOvr>
  <p:transition>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2509736"/>
            <a:ext cx="12192000" cy="2159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Materials and Method</a:t>
            </a:r>
            <a:endParaRPr lang="en-US" dirty="0"/>
          </a:p>
        </p:txBody>
      </p:sp>
      <p:sp>
        <p:nvSpPr>
          <p:cNvPr id="3" name="Content Placeholder 2"/>
          <p:cNvSpPr>
            <a:spLocks noGrp="1"/>
          </p:cNvSpPr>
          <p:nvPr>
            <p:ph sz="half" idx="1"/>
          </p:nvPr>
        </p:nvSpPr>
        <p:spPr>
          <a:xfrm>
            <a:off x="838199" y="1825625"/>
            <a:ext cx="10679350" cy="4351338"/>
          </a:xfrm>
        </p:spPr>
        <p:txBody>
          <a:bodyPr>
            <a:normAutofit/>
          </a:bodyPr>
          <a:lstStyle/>
          <a:p>
            <a:pPr marL="0" indent="0">
              <a:buNone/>
            </a:pPr>
            <a:r>
              <a:rPr lang="en-US" sz="2000" b="1" dirty="0" smtClean="0"/>
              <a:t>INPUT</a:t>
            </a:r>
            <a:r>
              <a:rPr lang="en-US" b="1" dirty="0" smtClean="0"/>
              <a:t>  </a:t>
            </a:r>
            <a:r>
              <a:rPr lang="en-US" dirty="0" smtClean="0">
                <a:latin typeface="+mj-lt"/>
              </a:rPr>
              <a:t>Four image files</a:t>
            </a:r>
            <a:r>
              <a:rPr lang="en-US" dirty="0" smtClean="0"/>
              <a:t/>
            </a:r>
            <a:br>
              <a:rPr lang="en-US" dirty="0" smtClean="0"/>
            </a:br>
            <a:endParaRPr lang="en-US" dirty="0" smtClean="0">
              <a:solidFill>
                <a:srgbClr val="1565C0"/>
              </a:solidFill>
            </a:endParaRPr>
          </a:p>
          <a:p>
            <a:pPr marL="0" indent="0">
              <a:buNone/>
            </a:pPr>
            <a:r>
              <a:rPr lang="en-US" sz="2400" dirty="0" smtClean="0">
                <a:solidFill>
                  <a:srgbClr val="1565C0"/>
                </a:solidFill>
              </a:rPr>
              <a:t>encodings</a:t>
            </a:r>
            <a:r>
              <a:rPr lang="en-US" sz="2000" dirty="0" smtClean="0">
                <a:solidFill>
                  <a:schemeClr val="accent5">
                    <a:lumMod val="60000"/>
                    <a:lumOff val="40000"/>
                  </a:schemeClr>
                </a:solidFill>
              </a:rPr>
              <a:t>:=</a:t>
            </a:r>
            <a:r>
              <a:rPr lang="en-US" sz="2400" dirty="0" smtClean="0">
                <a:solidFill>
                  <a:srgbClr val="1565C0"/>
                </a:solidFill>
              </a:rPr>
              <a:t> {</a:t>
            </a:r>
            <a:r>
              <a:rPr lang="en-US" sz="1800" b="1" dirty="0" smtClean="0">
                <a:solidFill>
                  <a:srgbClr val="1565C0"/>
                </a:solidFill>
              </a:rPr>
              <a:t>GOLDMAN</a:t>
            </a:r>
            <a:r>
              <a:rPr lang="en-US" sz="2400" dirty="0" smtClean="0">
                <a:solidFill>
                  <a:srgbClr val="1565C0"/>
                </a:solidFill>
              </a:rPr>
              <a:t>, </a:t>
            </a:r>
            <a:r>
              <a:rPr lang="en-US" sz="1800" b="1" dirty="0" smtClean="0">
                <a:solidFill>
                  <a:srgbClr val="1565C0"/>
                </a:solidFill>
              </a:rPr>
              <a:t>XOR</a:t>
            </a:r>
            <a:r>
              <a:rPr lang="en-US" sz="2400" dirty="0" smtClean="0">
                <a:solidFill>
                  <a:srgbClr val="1565C0"/>
                </a:solidFill>
              </a:rPr>
              <a:t>}</a:t>
            </a:r>
            <a:endParaRPr lang="en-US" sz="3200" dirty="0">
              <a:solidFill>
                <a:srgbClr val="1565C0"/>
              </a:solidFill>
            </a:endParaRPr>
          </a:p>
          <a:p>
            <a:pPr marL="0" indent="0">
              <a:buNone/>
            </a:pPr>
            <a:r>
              <a:rPr lang="en-US" sz="2400" dirty="0" err="1">
                <a:solidFill>
                  <a:schemeClr val="accent5">
                    <a:lumMod val="60000"/>
                    <a:lumOff val="40000"/>
                  </a:schemeClr>
                </a:solidFill>
              </a:rPr>
              <a:t>f</a:t>
            </a:r>
            <a:r>
              <a:rPr lang="en-US" sz="2400" dirty="0" err="1" smtClean="0">
                <a:solidFill>
                  <a:schemeClr val="accent5">
                    <a:lumMod val="60000"/>
                    <a:lumOff val="40000"/>
                  </a:schemeClr>
                </a:solidFill>
              </a:rPr>
              <a:t>oreach</a:t>
            </a:r>
            <a:r>
              <a:rPr lang="en-US" sz="2400" dirty="0" smtClean="0">
                <a:solidFill>
                  <a:srgbClr val="1565C0"/>
                </a:solidFill>
              </a:rPr>
              <a:t> encoding</a:t>
            </a:r>
            <a:br>
              <a:rPr lang="en-US" sz="2400" dirty="0" smtClean="0">
                <a:solidFill>
                  <a:srgbClr val="1565C0"/>
                </a:solidFill>
              </a:rPr>
            </a:br>
            <a:r>
              <a:rPr lang="en-US" sz="2400" dirty="0" smtClean="0">
                <a:solidFill>
                  <a:srgbClr val="1565C0"/>
                </a:solidFill>
              </a:rPr>
              <a:t>	</a:t>
            </a:r>
            <a:r>
              <a:rPr lang="en-US" sz="2400" dirty="0" err="1">
                <a:solidFill>
                  <a:schemeClr val="accent5">
                    <a:lumMod val="60000"/>
                    <a:lumOff val="40000"/>
                  </a:schemeClr>
                </a:solidFill>
              </a:rPr>
              <a:t>foreach</a:t>
            </a:r>
            <a:r>
              <a:rPr lang="en-US" sz="2400" dirty="0" smtClean="0">
                <a:solidFill>
                  <a:srgbClr val="1565C0"/>
                </a:solidFill>
                <a:latin typeface="Consolas" panose="020B0609020204030204" pitchFamily="49" charset="0"/>
              </a:rPr>
              <a:t> x.jpg </a:t>
            </a:r>
            <a:r>
              <a:rPr lang="en-US" sz="2400" dirty="0">
                <a:solidFill>
                  <a:schemeClr val="accent5">
                    <a:lumMod val="60000"/>
                    <a:lumOff val="40000"/>
                  </a:schemeClr>
                </a:solidFill>
              </a:rPr>
              <a:t>in</a:t>
            </a:r>
            <a:r>
              <a:rPr lang="en-US" sz="2400" dirty="0" smtClean="0">
                <a:solidFill>
                  <a:srgbClr val="1565C0"/>
                </a:solidFill>
                <a:latin typeface="Consolas" panose="020B0609020204030204" pitchFamily="49" charset="0"/>
              </a:rPr>
              <a:t> images</a:t>
            </a:r>
          </a:p>
          <a:p>
            <a:pPr marL="0" indent="0">
              <a:buNone/>
            </a:pPr>
            <a:r>
              <a:rPr lang="en-US" sz="2400" dirty="0" smtClean="0">
                <a:solidFill>
                  <a:srgbClr val="1565C0"/>
                </a:solidFill>
                <a:latin typeface="Consolas" panose="020B0609020204030204" pitchFamily="49" charset="0"/>
              </a:rPr>
              <a:t>		generate(</a:t>
            </a:r>
            <a:r>
              <a:rPr lang="en-US" sz="2400" i="1" dirty="0" smtClean="0">
                <a:solidFill>
                  <a:srgbClr val="1565C0"/>
                </a:solidFill>
                <a:latin typeface="Consolas" panose="020B0609020204030204" pitchFamily="49" charset="0"/>
              </a:rPr>
              <a:t>put(x.jpg)</a:t>
            </a:r>
            <a:r>
              <a:rPr lang="en-US" sz="2400" dirty="0" smtClean="0">
                <a:solidFill>
                  <a:srgbClr val="1565C0"/>
                </a:solidFill>
                <a:latin typeface="Consolas" panose="020B0609020204030204" pitchFamily="49" charset="0"/>
              </a:rPr>
              <a:t>): </a:t>
            </a:r>
            <a:r>
              <a:rPr lang="en-US" sz="2400" dirty="0" err="1" smtClean="0">
                <a:solidFill>
                  <a:schemeClr val="accent5">
                    <a:lumMod val="60000"/>
                    <a:lumOff val="40000"/>
                  </a:schemeClr>
                </a:solidFill>
                <a:latin typeface="Consolas" panose="020B0609020204030204" pitchFamily="49" charset="0"/>
              </a:rPr>
              <a:t>dna_sequences</a:t>
            </a:r>
            <a:endParaRPr lang="en-US" sz="2400" dirty="0" smtClean="0">
              <a:solidFill>
                <a:schemeClr val="accent5">
                  <a:lumMod val="60000"/>
                  <a:lumOff val="40000"/>
                </a:schemeClr>
              </a:solidFill>
              <a:latin typeface="Consolas" panose="020B0609020204030204" pitchFamily="49" charset="0"/>
            </a:endParaRPr>
          </a:p>
          <a:p>
            <a:pPr marL="0" indent="0">
              <a:buNone/>
            </a:pPr>
            <a:endParaRPr lang="en-US" dirty="0">
              <a:solidFill>
                <a:srgbClr val="1565C0"/>
              </a:solidFill>
              <a:latin typeface="Consolas" panose="020B0609020204030204" pitchFamily="49" charset="0"/>
            </a:endParaRPr>
          </a:p>
          <a:p>
            <a:pPr marL="0" indent="0">
              <a:buNone/>
            </a:pPr>
            <a:r>
              <a:rPr lang="en-US" sz="2000" b="1" dirty="0" smtClean="0"/>
              <a:t>OUTPUT</a:t>
            </a:r>
            <a:r>
              <a:rPr lang="en-US" b="1" dirty="0" smtClean="0"/>
              <a:t>  </a:t>
            </a:r>
            <a:r>
              <a:rPr lang="en-US" dirty="0"/>
              <a:t> </a:t>
            </a:r>
            <a:r>
              <a:rPr lang="en-US" dirty="0">
                <a:latin typeface="+mj-lt"/>
              </a:rPr>
              <a:t>Combined, the eight operations </a:t>
            </a:r>
            <a:r>
              <a:rPr lang="en-US" dirty="0" smtClean="0">
                <a:latin typeface="+mj-lt"/>
              </a:rPr>
              <a:t>produced 45,652 </a:t>
            </a:r>
            <a:r>
              <a:rPr lang="en-US" dirty="0">
                <a:latin typeface="+mj-lt"/>
              </a:rPr>
              <a:t>sequences of length 120 nucleotides, </a:t>
            </a:r>
            <a:r>
              <a:rPr lang="en-US" dirty="0" smtClean="0">
                <a:latin typeface="+mj-lt"/>
              </a:rPr>
              <a:t>representing 151 </a:t>
            </a:r>
            <a:r>
              <a:rPr lang="en-US" dirty="0">
                <a:latin typeface="+mj-lt"/>
              </a:rPr>
              <a:t>kB of data.</a:t>
            </a:r>
          </a:p>
        </p:txBody>
      </p:sp>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55</a:t>
            </a:fld>
            <a:endParaRPr lang="en-US" dirty="0"/>
          </a:p>
        </p:txBody>
      </p:sp>
    </p:spTree>
    <p:extLst>
      <p:ext uri="{BB962C8B-B14F-4D97-AF65-F5344CB8AC3E}">
        <p14:creationId xmlns:p14="http://schemas.microsoft.com/office/powerpoint/2010/main" val="2460878963"/>
      </p:ext>
    </p:extLst>
  </p:cSld>
  <p:clrMapOvr>
    <a:masterClrMapping/>
  </p:clrMapOvr>
  <p:transition>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a:t>
            </a:r>
            <a:endParaRPr lang="en-US" dirty="0"/>
          </a:p>
        </p:txBody>
      </p:sp>
      <p:sp>
        <p:nvSpPr>
          <p:cNvPr id="3" name="Content Placeholder 2"/>
          <p:cNvSpPr>
            <a:spLocks noGrp="1"/>
          </p:cNvSpPr>
          <p:nvPr>
            <p:ph sz="half" idx="1"/>
          </p:nvPr>
        </p:nvSpPr>
        <p:spPr>
          <a:xfrm>
            <a:off x="838200" y="1690688"/>
            <a:ext cx="5465324" cy="4486275"/>
          </a:xfrm>
        </p:spPr>
        <p:txBody>
          <a:bodyPr>
            <a:noAutofit/>
          </a:bodyPr>
          <a:lstStyle/>
          <a:p>
            <a:pPr marL="0" indent="0">
              <a:buNone/>
            </a:pPr>
            <a:r>
              <a:rPr lang="en-US" sz="2400" b="1" dirty="0" smtClean="0"/>
              <a:t>Performed four get operations</a:t>
            </a:r>
          </a:p>
          <a:p>
            <a:pPr lvl="1">
              <a:buFont typeface="Wingdings" panose="05000000000000000000" pitchFamily="2" charset="2"/>
              <a:buChar char="§"/>
            </a:pPr>
            <a:r>
              <a:rPr lang="en-US" sz="2000" dirty="0" smtClean="0"/>
              <a:t>3x using Goldman Encoding</a:t>
            </a:r>
          </a:p>
          <a:p>
            <a:pPr lvl="1">
              <a:buFont typeface="Wingdings" panose="05000000000000000000" pitchFamily="2" charset="2"/>
              <a:buChar char="§"/>
            </a:pPr>
            <a:r>
              <a:rPr lang="en-US" sz="2000" dirty="0" smtClean="0"/>
              <a:t>1x using XOR Encoding</a:t>
            </a:r>
          </a:p>
          <a:p>
            <a:pPr marL="457200" lvl="1" indent="0">
              <a:buNone/>
            </a:pPr>
            <a:endParaRPr lang="en-US" sz="2000" dirty="0" smtClean="0"/>
          </a:p>
          <a:p>
            <a:pPr marL="0" indent="0">
              <a:buNone/>
            </a:pPr>
            <a:r>
              <a:rPr lang="en-US" sz="1600" b="1" dirty="0" smtClean="0"/>
              <a:t>RESULTS</a:t>
            </a:r>
            <a:endParaRPr lang="en-US" sz="2400" b="1" dirty="0"/>
          </a:p>
          <a:p>
            <a:pPr>
              <a:buFont typeface="Wingdings" panose="05000000000000000000" pitchFamily="2" charset="2"/>
              <a:buChar char="§"/>
            </a:pPr>
            <a:r>
              <a:rPr lang="en-US" sz="2400" dirty="0" smtClean="0"/>
              <a:t>Total </a:t>
            </a:r>
            <a:r>
              <a:rPr lang="en-US" sz="2400" dirty="0"/>
              <a:t>16,994 sequences and </a:t>
            </a:r>
            <a:r>
              <a:rPr lang="en-US" sz="2400" dirty="0" smtClean="0"/>
              <a:t>42 kB</a:t>
            </a:r>
          </a:p>
          <a:p>
            <a:pPr>
              <a:buFont typeface="Wingdings" panose="05000000000000000000" pitchFamily="2" charset="2"/>
              <a:buChar char="§"/>
            </a:pPr>
            <a:r>
              <a:rPr lang="en-US" sz="2400" dirty="0" smtClean="0"/>
              <a:t>Sequencing </a:t>
            </a:r>
            <a:r>
              <a:rPr lang="en-US" sz="2400" dirty="0"/>
              <a:t>produced </a:t>
            </a:r>
            <a:r>
              <a:rPr lang="en-US" sz="2400" dirty="0" smtClean="0"/>
              <a:t>20.8 M reads of </a:t>
            </a:r>
            <a:r>
              <a:rPr lang="en-US" sz="2400" dirty="0"/>
              <a:t>sequences in the </a:t>
            </a:r>
            <a:r>
              <a:rPr lang="en-US" sz="2400" dirty="0" smtClean="0"/>
              <a:t>pool</a:t>
            </a:r>
            <a:br>
              <a:rPr lang="en-US" sz="2400" dirty="0" smtClean="0"/>
            </a:br>
            <a:endParaRPr lang="en-US" sz="2400" dirty="0"/>
          </a:p>
          <a:p>
            <a:pPr marL="0" indent="0">
              <a:buNone/>
            </a:pPr>
            <a:r>
              <a:rPr lang="en-US" sz="2000" dirty="0" smtClean="0">
                <a:latin typeface="+mj-lt"/>
              </a:rPr>
              <a:t>The results where inspected and no unnecessary reads observed therefore random access was effective in amplifying target files</a:t>
            </a:r>
          </a:p>
        </p:txBody>
      </p:sp>
      <p:sp>
        <p:nvSpPr>
          <p:cNvPr id="5" name="Date Placeholder 4"/>
          <p:cNvSpPr>
            <a:spLocks noGrp="1"/>
          </p:cNvSpPr>
          <p:nvPr>
            <p:ph type="dt" sz="half" idx="10"/>
          </p:nvPr>
        </p:nvSpPr>
        <p:spPr/>
        <p:txBody>
          <a:bodyPr/>
          <a:lstStyle/>
          <a:p>
            <a:r>
              <a:rPr lang="en-US" smtClean="0"/>
              <a:t>University of Cyprus</a:t>
            </a:r>
            <a:endParaRPr lang="en-US" dirty="0"/>
          </a:p>
        </p:txBody>
      </p:sp>
      <p:sp>
        <p:nvSpPr>
          <p:cNvPr id="6" name="Footer Placeholder 5"/>
          <p:cNvSpPr>
            <a:spLocks noGrp="1"/>
          </p:cNvSpPr>
          <p:nvPr>
            <p:ph type="ftr" sz="quarter" idx="11"/>
          </p:nvPr>
        </p:nvSpPr>
        <p:spPr/>
        <p:txBody>
          <a:bodyPr/>
          <a:lstStyle/>
          <a:p>
            <a:r>
              <a:rPr lang="en-US" smtClean="0"/>
              <a:t>EPL 646: Advanced Topics in Databases</a:t>
            </a:r>
            <a:endParaRPr lang="en-US" dirty="0"/>
          </a:p>
        </p:txBody>
      </p:sp>
      <p:sp>
        <p:nvSpPr>
          <p:cNvPr id="7" name="Slide Number Placeholder 6"/>
          <p:cNvSpPr>
            <a:spLocks noGrp="1"/>
          </p:cNvSpPr>
          <p:nvPr>
            <p:ph type="sldNum" sz="quarter" idx="12"/>
          </p:nvPr>
        </p:nvSpPr>
        <p:spPr/>
        <p:txBody>
          <a:bodyPr/>
          <a:lstStyle/>
          <a:p>
            <a:fld id="{4650258E-3F5F-4BFF-B170-BDE829F2995D}" type="slidenum">
              <a:rPr lang="en-US" smtClean="0"/>
              <a:t>56</a:t>
            </a:fld>
            <a:endParaRPr lang="en-US" dirty="0"/>
          </a:p>
        </p:txBody>
      </p:sp>
      <p:pic>
        <p:nvPicPr>
          <p:cNvPr id="8" name="Content Placeholder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560" y="2061452"/>
            <a:ext cx="5181600" cy="3371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3878160"/>
      </p:ext>
    </p:extLst>
  </p:cSld>
  <p:clrMapOvr>
    <a:masterClrMapping/>
  </p:clrMapOvr>
  <p:transition>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File Recovery</a:t>
            </a:r>
            <a:endParaRPr lang="en-US" dirty="0">
              <a:solidFill>
                <a:srgbClr val="1565C0"/>
              </a:solidFill>
            </a:endParaRPr>
          </a:p>
        </p:txBody>
      </p:sp>
      <p:sp>
        <p:nvSpPr>
          <p:cNvPr id="3" name="Content Placeholder 2"/>
          <p:cNvSpPr>
            <a:spLocks noGrp="1"/>
          </p:cNvSpPr>
          <p:nvPr>
            <p:ph idx="1"/>
          </p:nvPr>
        </p:nvSpPr>
        <p:spPr>
          <a:xfrm>
            <a:off x="2937752" y="1728078"/>
            <a:ext cx="8416047" cy="4127973"/>
          </a:xfrm>
        </p:spPr>
        <p:txBody>
          <a:bodyPr>
            <a:noAutofit/>
          </a:bodyPr>
          <a:lstStyle/>
          <a:p>
            <a:pPr marL="0" indent="0">
              <a:buNone/>
            </a:pPr>
            <a:r>
              <a:rPr lang="en-US" sz="2000" b="1" dirty="0" smtClean="0">
                <a:solidFill>
                  <a:srgbClr val="1565C0"/>
                </a:solidFill>
              </a:rPr>
              <a:t>Successfully recovered all four files from the sequenced DNA.</a:t>
            </a:r>
          </a:p>
          <a:p>
            <a:pPr marL="0" indent="0">
              <a:buNone/>
            </a:pPr>
            <a:endParaRPr lang="en-US" sz="2000" b="1" dirty="0">
              <a:solidFill>
                <a:srgbClr val="1565C0"/>
              </a:solidFill>
            </a:endParaRPr>
          </a:p>
          <a:p>
            <a:pPr marL="0" indent="0">
              <a:buNone/>
            </a:pPr>
            <a:r>
              <a:rPr lang="en-US" sz="2000" dirty="0">
                <a:solidFill>
                  <a:srgbClr val="1565C0"/>
                </a:solidFill>
              </a:rPr>
              <a:t>One file – cat.jpg encoded with the Goldman encoder – incurred a one-byte error in the JPEG header, which we </a:t>
            </a:r>
            <a:r>
              <a:rPr lang="en-US" sz="2000" b="1" u="sng" dirty="0">
                <a:solidFill>
                  <a:srgbClr val="1565C0"/>
                </a:solidFill>
              </a:rPr>
              <a:t>fixed by </a:t>
            </a:r>
            <a:r>
              <a:rPr lang="en-US" sz="2000" b="1" u="sng" dirty="0" smtClean="0">
                <a:solidFill>
                  <a:srgbClr val="1565C0"/>
                </a:solidFill>
              </a:rPr>
              <a:t>hand</a:t>
            </a:r>
            <a:r>
              <a:rPr lang="en-US" sz="2000" dirty="0" smtClean="0">
                <a:solidFill>
                  <a:srgbClr val="1565C0"/>
                </a:solidFill>
              </a:rPr>
              <a:t>.</a:t>
            </a:r>
          </a:p>
          <a:p>
            <a:pPr marL="0" indent="0">
              <a:buNone/>
            </a:pPr>
            <a:r>
              <a:rPr lang="en-US" sz="1800" i="1" dirty="0">
                <a:solidFill>
                  <a:srgbClr val="1565C0"/>
                </a:solidFill>
              </a:rPr>
              <a:t>Goldman encoder provides no redundancy for the first and last bytes of a </a:t>
            </a:r>
            <a:r>
              <a:rPr lang="en-US" sz="1800" i="1" dirty="0" smtClean="0">
                <a:solidFill>
                  <a:srgbClr val="1565C0"/>
                </a:solidFill>
              </a:rPr>
              <a:t>file</a:t>
            </a:r>
          </a:p>
          <a:p>
            <a:pPr marL="0" indent="0">
              <a:buNone/>
            </a:pPr>
            <a:endParaRPr lang="en-US" sz="2000" dirty="0" smtClean="0">
              <a:solidFill>
                <a:srgbClr val="1565C0"/>
              </a:solidFill>
            </a:endParaRPr>
          </a:p>
          <a:p>
            <a:pPr marL="0" indent="0">
              <a:buNone/>
            </a:pPr>
            <a:r>
              <a:rPr lang="en-US" sz="2000" b="1" dirty="0" smtClean="0">
                <a:solidFill>
                  <a:srgbClr val="1565C0"/>
                </a:solidFill>
              </a:rPr>
              <a:t>Proposed Solution</a:t>
            </a:r>
            <a:endParaRPr lang="en-US" sz="2000" b="1" dirty="0">
              <a:solidFill>
                <a:srgbClr val="1565C0"/>
              </a:solidFill>
            </a:endParaRPr>
          </a:p>
          <a:p>
            <a:pPr marL="0" indent="0">
              <a:buNone/>
            </a:pPr>
            <a:r>
              <a:rPr lang="en-US" sz="2000" dirty="0" smtClean="0">
                <a:solidFill>
                  <a:srgbClr val="1565C0"/>
                </a:solidFill>
              </a:rPr>
              <a:t>Extend Goldman </a:t>
            </a:r>
            <a:r>
              <a:rPr lang="en-US" sz="2000" dirty="0">
                <a:solidFill>
                  <a:srgbClr val="1565C0"/>
                </a:solidFill>
              </a:rPr>
              <a:t>algorithm to wrap the redundant strands past the end of the file and back to the beginning. </a:t>
            </a: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57</a:t>
            </a:fld>
            <a:endParaRPr lang="en-US" dirty="0">
              <a:solidFill>
                <a:srgbClr val="1565C0"/>
              </a:solidFill>
            </a:endParaRPr>
          </a:p>
        </p:txBody>
      </p:sp>
      <p:sp>
        <p:nvSpPr>
          <p:cNvPr id="12" name="TextBox 11"/>
          <p:cNvSpPr txBox="1"/>
          <p:nvPr/>
        </p:nvSpPr>
        <p:spPr>
          <a:xfrm>
            <a:off x="204280" y="2026437"/>
            <a:ext cx="2470825" cy="2554545"/>
          </a:xfrm>
          <a:prstGeom prst="rect">
            <a:avLst/>
          </a:prstGeom>
          <a:noFill/>
        </p:spPr>
        <p:txBody>
          <a:bodyPr wrap="square" rtlCol="0">
            <a:spAutoFit/>
          </a:bodyPr>
          <a:lstStyle/>
          <a:p>
            <a:r>
              <a:rPr lang="en-US" sz="1600" b="1" dirty="0" smtClean="0">
                <a:solidFill>
                  <a:schemeClr val="bg1"/>
                </a:solidFill>
              </a:rPr>
              <a:t>FILE RECOVERY</a:t>
            </a:r>
          </a:p>
          <a:p>
            <a:r>
              <a:rPr lang="en-US" sz="1600" b="1" dirty="0" smtClean="0">
                <a:solidFill>
                  <a:schemeClr val="bg1"/>
                </a:solidFill>
              </a:rPr>
              <a:t/>
            </a:r>
            <a:br>
              <a:rPr lang="en-US" sz="1600" b="1" dirty="0" smtClean="0">
                <a:solidFill>
                  <a:schemeClr val="bg1"/>
                </a:solidFill>
              </a:rPr>
            </a:br>
            <a:endParaRPr lang="en-US" sz="1600" b="1" dirty="0">
              <a:solidFill>
                <a:schemeClr val="bg1"/>
              </a:solidFill>
            </a:endParaRPr>
          </a:p>
          <a:p>
            <a:r>
              <a:rPr lang="en-US" sz="1600" dirty="0" smtClean="0">
                <a:solidFill>
                  <a:schemeClr val="accent1">
                    <a:lumMod val="20000"/>
                    <a:lumOff val="80000"/>
                  </a:schemeClr>
                </a:solidFill>
              </a:rPr>
              <a:t>SEQUENCING DEPTH</a:t>
            </a:r>
            <a:endParaRPr lang="en-US" sz="1600" dirty="0">
              <a:solidFill>
                <a:schemeClr val="accent1">
                  <a:lumMod val="20000"/>
                  <a:lumOff val="80000"/>
                </a:schemeClr>
              </a:solidFill>
            </a:endParaRPr>
          </a:p>
          <a:p>
            <a:r>
              <a:rPr lang="en-US" sz="1600" dirty="0" smtClean="0">
                <a:solidFill>
                  <a:schemeClr val="accent1">
                    <a:lumMod val="20000"/>
                    <a:lumOff val="80000"/>
                  </a:schemeClr>
                </a:solidFill>
              </a:rPr>
              <a:t/>
            </a:r>
            <a:br>
              <a:rPr lang="en-US" sz="1600" dirty="0" smtClean="0">
                <a:solidFill>
                  <a:schemeClr val="accent1">
                    <a:lumMod val="20000"/>
                    <a:lumOff val="80000"/>
                  </a:schemeClr>
                </a:solidFill>
              </a:rPr>
            </a:br>
            <a:endParaRPr lang="en-US" sz="1600" dirty="0">
              <a:solidFill>
                <a:schemeClr val="accent1">
                  <a:lumMod val="20000"/>
                  <a:lumOff val="80000"/>
                </a:schemeClr>
              </a:solidFill>
            </a:endParaRPr>
          </a:p>
          <a:p>
            <a:r>
              <a:rPr lang="en-US" sz="1600" dirty="0">
                <a:solidFill>
                  <a:schemeClr val="accent1">
                    <a:lumMod val="20000"/>
                    <a:lumOff val="80000"/>
                  </a:schemeClr>
                </a:solidFill>
              </a:rPr>
              <a:t>REDUCED SEQUENCING DEPTH</a:t>
            </a:r>
          </a:p>
          <a:p>
            <a:endParaRPr lang="en-US" sz="1600" dirty="0">
              <a:solidFill>
                <a:schemeClr val="accent1">
                  <a:lumMod val="20000"/>
                  <a:lumOff val="80000"/>
                </a:schemeClr>
              </a:solidFill>
            </a:endParaRPr>
          </a:p>
          <a:p>
            <a:r>
              <a:rPr lang="en-US" sz="1600" dirty="0" smtClean="0">
                <a:solidFill>
                  <a:schemeClr val="accent1">
                    <a:lumMod val="20000"/>
                    <a:lumOff val="80000"/>
                  </a:schemeClr>
                </a:solidFill>
              </a:rPr>
              <a:t>NAIVE ENCODING</a:t>
            </a:r>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3920046731"/>
      </p:ext>
    </p:extLst>
  </p:cSld>
  <p:clrMapOvr>
    <a:masterClrMapping/>
  </p:clrMapOvr>
  <p:transition>
    <p:pul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Sequencing Depth</a:t>
            </a:r>
            <a:endParaRPr lang="en-US" dirty="0">
              <a:solidFill>
                <a:srgbClr val="1565C0"/>
              </a:solidFill>
            </a:endParaRPr>
          </a:p>
        </p:txBody>
      </p:sp>
      <p:sp>
        <p:nvSpPr>
          <p:cNvPr id="3" name="Content Placeholder 2"/>
          <p:cNvSpPr>
            <a:spLocks noGrp="1"/>
          </p:cNvSpPr>
          <p:nvPr>
            <p:ph idx="1"/>
          </p:nvPr>
        </p:nvSpPr>
        <p:spPr>
          <a:xfrm>
            <a:off x="2937752" y="1728078"/>
            <a:ext cx="8416047" cy="4127973"/>
          </a:xfrm>
        </p:spPr>
        <p:txBody>
          <a:bodyPr>
            <a:noAutofit/>
          </a:bodyPr>
          <a:lstStyle/>
          <a:p>
            <a:pPr marL="0" indent="0">
              <a:buNone/>
            </a:pPr>
            <a:r>
              <a:rPr lang="en-US" sz="2000" b="1" dirty="0">
                <a:solidFill>
                  <a:srgbClr val="1565C0"/>
                </a:solidFill>
              </a:rPr>
              <a:t>The </a:t>
            </a:r>
            <a:r>
              <a:rPr lang="en-US" sz="2000" dirty="0" smtClean="0">
                <a:solidFill>
                  <a:srgbClr val="1565C0"/>
                </a:solidFill>
              </a:rPr>
              <a:t>sequencing depth </a:t>
            </a:r>
            <a:r>
              <a:rPr lang="en-US" sz="2000" b="1" dirty="0" smtClean="0">
                <a:solidFill>
                  <a:srgbClr val="1565C0"/>
                </a:solidFill>
              </a:rPr>
              <a:t>of </a:t>
            </a:r>
            <a:r>
              <a:rPr lang="en-US" sz="2000" b="1" dirty="0">
                <a:solidFill>
                  <a:srgbClr val="1565C0"/>
                </a:solidFill>
              </a:rPr>
              <a:t>a strand is the number of times it was perfectly sequenced. </a:t>
            </a:r>
          </a:p>
          <a:p>
            <a:pPr marL="0" indent="0">
              <a:buNone/>
            </a:pPr>
            <a:r>
              <a:rPr lang="en-US" sz="2000" dirty="0">
                <a:solidFill>
                  <a:srgbClr val="1565C0"/>
                </a:solidFill>
              </a:rPr>
              <a:t>16,994 selected </a:t>
            </a:r>
            <a:r>
              <a:rPr lang="en-US" sz="2000" dirty="0" smtClean="0">
                <a:solidFill>
                  <a:srgbClr val="1565C0"/>
                </a:solidFill>
              </a:rPr>
              <a:t>sequences, 20.8 </a:t>
            </a:r>
            <a:r>
              <a:rPr lang="en-US" sz="2000" dirty="0">
                <a:solidFill>
                  <a:srgbClr val="1565C0"/>
                </a:solidFill>
              </a:rPr>
              <a:t>M </a:t>
            </a:r>
            <a:r>
              <a:rPr lang="en-US" sz="2000" dirty="0" smtClean="0">
                <a:solidFill>
                  <a:srgbClr val="1565C0"/>
                </a:solidFill>
              </a:rPr>
              <a:t>reads 6,994 </a:t>
            </a:r>
            <a:r>
              <a:rPr lang="en-US" sz="2000" dirty="0">
                <a:solidFill>
                  <a:srgbClr val="1565C0"/>
                </a:solidFill>
              </a:rPr>
              <a:t>selected </a:t>
            </a:r>
            <a:r>
              <a:rPr lang="en-US" sz="2000" dirty="0" smtClean="0">
                <a:solidFill>
                  <a:srgbClr val="1565C0"/>
                </a:solidFill>
              </a:rPr>
              <a:t>sequences out </a:t>
            </a:r>
            <a:r>
              <a:rPr lang="en-US" sz="2000" smtClean="0">
                <a:solidFill>
                  <a:srgbClr val="1565C0"/>
                </a:solidFill>
              </a:rPr>
              <a:t>of which </a:t>
            </a:r>
            <a:r>
              <a:rPr lang="en-US" sz="2000" dirty="0" smtClean="0">
                <a:solidFill>
                  <a:srgbClr val="1565C0"/>
                </a:solidFill>
              </a:rPr>
              <a:t>8.6 M where error free</a:t>
            </a:r>
            <a:endParaRPr lang="en-US" sz="2000" b="1" dirty="0" smtClean="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58</a:t>
            </a:fld>
            <a:endParaRPr lang="en-US" dirty="0">
              <a:solidFill>
                <a:srgbClr val="1565C0"/>
              </a:solidFill>
            </a:endParaRPr>
          </a:p>
        </p:txBody>
      </p:sp>
      <p:sp>
        <p:nvSpPr>
          <p:cNvPr id="12" name="TextBox 11"/>
          <p:cNvSpPr txBox="1"/>
          <p:nvPr/>
        </p:nvSpPr>
        <p:spPr>
          <a:xfrm>
            <a:off x="204280" y="2026437"/>
            <a:ext cx="2470825" cy="2554545"/>
          </a:xfrm>
          <a:prstGeom prst="rect">
            <a:avLst/>
          </a:prstGeom>
          <a:noFill/>
        </p:spPr>
        <p:txBody>
          <a:bodyPr wrap="square" rtlCol="0">
            <a:spAutoFit/>
          </a:bodyPr>
          <a:lstStyle/>
          <a:p>
            <a:r>
              <a:rPr lang="en-US" sz="1600" dirty="0">
                <a:solidFill>
                  <a:schemeClr val="accent1">
                    <a:lumMod val="20000"/>
                    <a:lumOff val="80000"/>
                  </a:schemeClr>
                </a:solidFill>
              </a:rPr>
              <a:t>FILE RECOVERY</a:t>
            </a:r>
          </a:p>
          <a:p>
            <a:r>
              <a:rPr lang="en-US" sz="1600" b="1" dirty="0" smtClean="0">
                <a:solidFill>
                  <a:schemeClr val="bg1"/>
                </a:solidFill>
              </a:rPr>
              <a:t/>
            </a:r>
            <a:br>
              <a:rPr lang="en-US" sz="1600" b="1" dirty="0" smtClean="0">
                <a:solidFill>
                  <a:schemeClr val="bg1"/>
                </a:solidFill>
              </a:rPr>
            </a:br>
            <a:endParaRPr lang="en-US" sz="1600" b="1" dirty="0">
              <a:solidFill>
                <a:schemeClr val="bg1"/>
              </a:solidFill>
            </a:endParaRPr>
          </a:p>
          <a:p>
            <a:r>
              <a:rPr lang="en-US" sz="1600" b="1" dirty="0">
                <a:solidFill>
                  <a:schemeClr val="bg1"/>
                </a:solidFill>
              </a:rPr>
              <a:t>SEQUENCING DEPTH</a:t>
            </a:r>
          </a:p>
          <a:p>
            <a:r>
              <a:rPr lang="en-US" sz="1600" dirty="0" smtClean="0">
                <a:solidFill>
                  <a:schemeClr val="accent1">
                    <a:lumMod val="20000"/>
                    <a:lumOff val="80000"/>
                  </a:schemeClr>
                </a:solidFill>
              </a:rPr>
              <a:t/>
            </a:r>
            <a:br>
              <a:rPr lang="en-US" sz="1600" dirty="0" smtClean="0">
                <a:solidFill>
                  <a:schemeClr val="accent1">
                    <a:lumMod val="20000"/>
                    <a:lumOff val="80000"/>
                  </a:schemeClr>
                </a:solidFill>
              </a:rPr>
            </a:br>
            <a:endParaRPr lang="en-US" sz="1600" dirty="0">
              <a:solidFill>
                <a:schemeClr val="accent1">
                  <a:lumMod val="20000"/>
                  <a:lumOff val="80000"/>
                </a:schemeClr>
              </a:solidFill>
            </a:endParaRPr>
          </a:p>
          <a:p>
            <a:r>
              <a:rPr lang="en-US" sz="1600" dirty="0">
                <a:solidFill>
                  <a:schemeClr val="accent1">
                    <a:lumMod val="20000"/>
                    <a:lumOff val="80000"/>
                  </a:schemeClr>
                </a:solidFill>
              </a:rPr>
              <a:t>REDUCED SEQUENCING DEPTH</a:t>
            </a:r>
          </a:p>
          <a:p>
            <a:endParaRPr lang="en-US" sz="1600" dirty="0">
              <a:solidFill>
                <a:schemeClr val="accent1">
                  <a:lumMod val="20000"/>
                  <a:lumOff val="80000"/>
                </a:schemeClr>
              </a:solidFill>
            </a:endParaRPr>
          </a:p>
          <a:p>
            <a:r>
              <a:rPr lang="en-US" sz="1600" dirty="0" smtClean="0">
                <a:solidFill>
                  <a:schemeClr val="accent1">
                    <a:lumMod val="20000"/>
                    <a:lumOff val="80000"/>
                  </a:schemeClr>
                </a:solidFill>
              </a:rPr>
              <a:t>NAIVE ENCODING</a:t>
            </a:r>
            <a:endParaRPr lang="en-US" sz="1600" dirty="0">
              <a:solidFill>
                <a:schemeClr val="accent1">
                  <a:lumMod val="20000"/>
                  <a:lumOff val="80000"/>
                </a:schemeClr>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588" y="3070673"/>
            <a:ext cx="5486373" cy="3284174"/>
          </a:xfrm>
          <a:prstGeom prst="rect">
            <a:avLst/>
          </a:prstGeom>
        </p:spPr>
      </p:pic>
    </p:spTree>
    <p:extLst>
      <p:ext uri="{BB962C8B-B14F-4D97-AF65-F5344CB8AC3E}">
        <p14:creationId xmlns:p14="http://schemas.microsoft.com/office/powerpoint/2010/main" val="273514625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Reduced Sequencing Depth</a:t>
            </a:r>
            <a:endParaRPr lang="en-US" dirty="0">
              <a:solidFill>
                <a:srgbClr val="1565C0"/>
              </a:solidFill>
            </a:endParaRPr>
          </a:p>
        </p:txBody>
      </p:sp>
      <p:sp>
        <p:nvSpPr>
          <p:cNvPr id="3" name="Content Placeholder 2"/>
          <p:cNvSpPr>
            <a:spLocks noGrp="1"/>
          </p:cNvSpPr>
          <p:nvPr>
            <p:ph idx="1"/>
          </p:nvPr>
        </p:nvSpPr>
        <p:spPr>
          <a:xfrm>
            <a:off x="2937752" y="1728078"/>
            <a:ext cx="8416047" cy="4127973"/>
          </a:xfrm>
        </p:spPr>
        <p:txBody>
          <a:bodyPr>
            <a:noAutofit/>
          </a:bodyPr>
          <a:lstStyle/>
          <a:p>
            <a:pPr marL="0" indent="0">
              <a:buNone/>
            </a:pPr>
            <a:r>
              <a:rPr lang="en-US" sz="2000" b="1" dirty="0" smtClean="0">
                <a:solidFill>
                  <a:srgbClr val="1565C0"/>
                </a:solidFill>
              </a:rPr>
              <a:t>Does reducing the sequencing depth affect the effectiveness of the encodings?</a:t>
            </a:r>
          </a:p>
          <a:p>
            <a:pPr marL="0" indent="0">
              <a:buNone/>
            </a:pPr>
            <a:endParaRPr lang="en-US" sz="2000" b="1" dirty="0">
              <a:solidFill>
                <a:srgbClr val="1565C0"/>
              </a:solidFill>
            </a:endParaRPr>
          </a:p>
          <a:p>
            <a:pPr marL="0" indent="0">
              <a:buNone/>
            </a:pPr>
            <a:r>
              <a:rPr lang="en-US" sz="2000" b="1" dirty="0" smtClean="0">
                <a:solidFill>
                  <a:srgbClr val="1565C0"/>
                </a:solidFill>
              </a:rPr>
              <a:t>Tested both encodings using random samples from the 20.8 M reads</a:t>
            </a: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59</a:t>
            </a:fld>
            <a:endParaRPr lang="en-US" dirty="0">
              <a:solidFill>
                <a:srgbClr val="1565C0"/>
              </a:solidFill>
            </a:endParaRPr>
          </a:p>
        </p:txBody>
      </p:sp>
      <p:sp>
        <p:nvSpPr>
          <p:cNvPr id="12" name="TextBox 11"/>
          <p:cNvSpPr txBox="1"/>
          <p:nvPr/>
        </p:nvSpPr>
        <p:spPr>
          <a:xfrm>
            <a:off x="204280" y="2026437"/>
            <a:ext cx="2470825" cy="2554545"/>
          </a:xfrm>
          <a:prstGeom prst="rect">
            <a:avLst/>
          </a:prstGeom>
          <a:noFill/>
        </p:spPr>
        <p:txBody>
          <a:bodyPr wrap="square" rtlCol="0">
            <a:spAutoFit/>
          </a:bodyPr>
          <a:lstStyle/>
          <a:p>
            <a:r>
              <a:rPr lang="en-US" sz="1600" dirty="0">
                <a:solidFill>
                  <a:schemeClr val="accent1">
                    <a:lumMod val="20000"/>
                    <a:lumOff val="80000"/>
                  </a:schemeClr>
                </a:solidFill>
              </a:rPr>
              <a:t>FILE RECOVERY</a:t>
            </a:r>
          </a:p>
          <a:p>
            <a:r>
              <a:rPr lang="en-US" sz="1600" b="1" dirty="0" smtClean="0">
                <a:solidFill>
                  <a:schemeClr val="bg1"/>
                </a:solidFill>
              </a:rPr>
              <a:t/>
            </a:r>
            <a:br>
              <a:rPr lang="en-US" sz="1600" b="1" dirty="0" smtClean="0">
                <a:solidFill>
                  <a:schemeClr val="bg1"/>
                </a:solidFill>
              </a:rPr>
            </a:br>
            <a:endParaRPr lang="en-US" sz="1600" b="1" dirty="0">
              <a:solidFill>
                <a:schemeClr val="bg1"/>
              </a:solidFill>
            </a:endParaRPr>
          </a:p>
          <a:p>
            <a:r>
              <a:rPr lang="en-US" sz="1600" dirty="0">
                <a:solidFill>
                  <a:schemeClr val="accent1">
                    <a:lumMod val="20000"/>
                    <a:lumOff val="80000"/>
                  </a:schemeClr>
                </a:solidFill>
              </a:rPr>
              <a:t>SEQUENCING DEPTH</a:t>
            </a:r>
          </a:p>
          <a:p>
            <a:r>
              <a:rPr lang="en-US" sz="1600" dirty="0" smtClean="0">
                <a:solidFill>
                  <a:schemeClr val="accent1">
                    <a:lumMod val="20000"/>
                    <a:lumOff val="80000"/>
                  </a:schemeClr>
                </a:solidFill>
              </a:rPr>
              <a:t/>
            </a:r>
            <a:br>
              <a:rPr lang="en-US" sz="1600" dirty="0" smtClean="0">
                <a:solidFill>
                  <a:schemeClr val="accent1">
                    <a:lumMod val="20000"/>
                    <a:lumOff val="80000"/>
                  </a:schemeClr>
                </a:solidFill>
              </a:rPr>
            </a:br>
            <a:endParaRPr lang="en-US" sz="1600" dirty="0">
              <a:solidFill>
                <a:schemeClr val="accent1">
                  <a:lumMod val="20000"/>
                  <a:lumOff val="80000"/>
                </a:schemeClr>
              </a:solidFill>
            </a:endParaRPr>
          </a:p>
          <a:p>
            <a:r>
              <a:rPr lang="en-US" sz="1600" b="1" dirty="0">
                <a:solidFill>
                  <a:schemeClr val="bg1"/>
                </a:solidFill>
              </a:rPr>
              <a:t>REDUCED SEQUENCING DEPTH</a:t>
            </a:r>
          </a:p>
          <a:p>
            <a:endParaRPr lang="en-US" sz="1600" dirty="0">
              <a:solidFill>
                <a:schemeClr val="accent1">
                  <a:lumMod val="20000"/>
                  <a:lumOff val="80000"/>
                </a:schemeClr>
              </a:solidFill>
            </a:endParaRPr>
          </a:p>
          <a:p>
            <a:r>
              <a:rPr lang="en-US" sz="1600" dirty="0" smtClean="0">
                <a:solidFill>
                  <a:schemeClr val="accent1">
                    <a:lumMod val="20000"/>
                    <a:lumOff val="80000"/>
                  </a:schemeClr>
                </a:solidFill>
              </a:rPr>
              <a:t>NAIVE ENCODING</a:t>
            </a:r>
            <a:endParaRPr lang="en-US" sz="1600" dirty="0">
              <a:solidFill>
                <a:schemeClr val="accent1">
                  <a:lumMod val="20000"/>
                  <a:lumOff val="80000"/>
                </a:schemeClr>
              </a:solidFill>
            </a:endParaRPr>
          </a:p>
        </p:txBody>
      </p:sp>
      <p:pic>
        <p:nvPicPr>
          <p:cNvPr id="8" name="Picture 7"/>
          <p:cNvPicPr>
            <a:picLocks noChangeAspect="1"/>
          </p:cNvPicPr>
          <p:nvPr/>
        </p:nvPicPr>
        <p:blipFill>
          <a:blip r:embed="rId3"/>
          <a:stretch>
            <a:fillRect/>
          </a:stretch>
        </p:blipFill>
        <p:spPr>
          <a:xfrm>
            <a:off x="4614201" y="3426821"/>
            <a:ext cx="5063147" cy="2931051"/>
          </a:xfrm>
          <a:prstGeom prst="rect">
            <a:avLst/>
          </a:prstGeom>
        </p:spPr>
      </p:pic>
    </p:spTree>
    <p:extLst>
      <p:ext uri="{BB962C8B-B14F-4D97-AF65-F5344CB8AC3E}">
        <p14:creationId xmlns:p14="http://schemas.microsoft.com/office/powerpoint/2010/main" val="2504372863"/>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1400" y="2944809"/>
            <a:ext cx="3898900" cy="1184277"/>
          </a:xfrm>
        </p:spPr>
        <p:txBody>
          <a:bodyPr/>
          <a:lstStyle/>
          <a:p>
            <a:r>
              <a:rPr lang="en-US" dirty="0" smtClean="0">
                <a:solidFill>
                  <a:schemeClr val="bg1"/>
                </a:solidFill>
              </a:rPr>
              <a:t>We care about</a:t>
            </a:r>
            <a:endParaRPr lang="en-US" dirty="0">
              <a:solidFill>
                <a:schemeClr val="bg1"/>
              </a:solidFill>
            </a:endParaRPr>
          </a:p>
        </p:txBody>
      </p:sp>
      <p:sp>
        <p:nvSpPr>
          <p:cNvPr id="3" name="Content Placeholder 2"/>
          <p:cNvSpPr>
            <a:spLocks noGrp="1"/>
          </p:cNvSpPr>
          <p:nvPr>
            <p:ph idx="1"/>
          </p:nvPr>
        </p:nvSpPr>
        <p:spPr>
          <a:xfrm>
            <a:off x="6108700" y="3236116"/>
            <a:ext cx="4368800" cy="804862"/>
          </a:xfrm>
        </p:spPr>
        <p:txBody>
          <a:bodyPr>
            <a:noAutofit/>
          </a:bodyPr>
          <a:lstStyle/>
          <a:p>
            <a:pPr marL="0" indent="0" fontAlgn="base">
              <a:buNone/>
            </a:pPr>
            <a:r>
              <a:rPr lang="en-US" sz="4000" b="1" dirty="0" smtClean="0">
                <a:solidFill>
                  <a:schemeClr val="bg1"/>
                </a:solidFill>
              </a:rPr>
              <a:t>storage density</a:t>
            </a:r>
            <a:endParaRPr lang="en-US" sz="4000" b="1"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6</a:t>
            </a:fld>
            <a:endParaRPr lang="en-US" dirty="0">
              <a:solidFill>
                <a:schemeClr val="bg1"/>
              </a:solidFill>
            </a:endParaRPr>
          </a:p>
        </p:txBody>
      </p:sp>
      <p:sp>
        <p:nvSpPr>
          <p:cNvPr id="8" name="Content Placeholder 2"/>
          <p:cNvSpPr txBox="1">
            <a:spLocks/>
          </p:cNvSpPr>
          <p:nvPr/>
        </p:nvSpPr>
        <p:spPr>
          <a:xfrm>
            <a:off x="6108700" y="3236116"/>
            <a:ext cx="2933700" cy="690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sz="4000" b="1" dirty="0" smtClean="0">
                <a:solidFill>
                  <a:schemeClr val="bg1"/>
                </a:solidFill>
              </a:rPr>
              <a:t>durability</a:t>
            </a:r>
            <a:endParaRPr lang="en-US" sz="4000" b="1" dirty="0">
              <a:solidFill>
                <a:schemeClr val="bg1"/>
              </a:solidFill>
            </a:endParaRPr>
          </a:p>
        </p:txBody>
      </p:sp>
    </p:spTree>
    <p:extLst>
      <p:ext uri="{BB962C8B-B14F-4D97-AF65-F5344CB8AC3E}">
        <p14:creationId xmlns:p14="http://schemas.microsoft.com/office/powerpoint/2010/main" val="40057295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anim calcmode="lin" valueType="num">
                                      <p:cBhvr>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xit" presetSubtype="0" fill="hold" grpId="0" nodeType="clickEffect">
                                  <p:stCondLst>
                                    <p:cond delay="0"/>
                                  </p:stCondLst>
                                  <p:childTnLst>
                                    <p:animEffect transition="out" filter="fade">
                                      <p:cBhvr>
                                        <p:cTn id="17" dur="250"/>
                                        <p:tgtEl>
                                          <p:spTgt spid="3">
                                            <p:txEl>
                                              <p:pRg st="0" end="0"/>
                                            </p:txEl>
                                          </p:spTgt>
                                        </p:tgtEl>
                                      </p:cBhvr>
                                    </p:animEffect>
                                    <p:anim calcmode="lin" valueType="num">
                                      <p:cBhvr>
                                        <p:cTn id="18" dur="250"/>
                                        <p:tgtEl>
                                          <p:spTgt spid="3">
                                            <p:txEl>
                                              <p:pRg st="0" end="0"/>
                                            </p:txEl>
                                          </p:spTgt>
                                        </p:tgtEl>
                                        <p:attrNameLst>
                                          <p:attrName>ppt_x</p:attrName>
                                        </p:attrNameLst>
                                      </p:cBhvr>
                                      <p:tavLst>
                                        <p:tav tm="0">
                                          <p:val>
                                            <p:strVal val="ppt_x"/>
                                          </p:val>
                                        </p:tav>
                                        <p:tav tm="100000">
                                          <p:val>
                                            <p:strVal val="ppt_x"/>
                                          </p:val>
                                        </p:tav>
                                      </p:tavLst>
                                    </p:anim>
                                    <p:anim calcmode="lin" valueType="num">
                                      <p:cBhvr>
                                        <p:cTn id="19" dur="250"/>
                                        <p:tgtEl>
                                          <p:spTgt spid="3">
                                            <p:txEl>
                                              <p:pRg st="0" end="0"/>
                                            </p:txEl>
                                          </p:spTgt>
                                        </p:tgtEl>
                                        <p:attrNameLst>
                                          <p:attrName>ppt_y</p:attrName>
                                        </p:attrNameLst>
                                      </p:cBhvr>
                                      <p:tavLst>
                                        <p:tav tm="0">
                                          <p:val>
                                            <p:strVal val="ppt_y"/>
                                          </p:val>
                                        </p:tav>
                                        <p:tav tm="100000">
                                          <p:val>
                                            <p:strVal val="ppt_y-.1"/>
                                          </p:val>
                                        </p:tav>
                                      </p:tavLst>
                                    </p:anim>
                                    <p:set>
                                      <p:cBhvr>
                                        <p:cTn id="20" dur="1" fill="hold">
                                          <p:stCondLst>
                                            <p:cond delay="249"/>
                                          </p:stCondLst>
                                        </p:cTn>
                                        <p:tgtEl>
                                          <p:spTgt spid="3">
                                            <p:txEl>
                                              <p:pRg st="0" end="0"/>
                                            </p:txEl>
                                          </p:spTgt>
                                        </p:tgtEl>
                                        <p:attrNameLst>
                                          <p:attrName>style.visibility</p:attrName>
                                        </p:attrNameLst>
                                      </p:cBhvr>
                                      <p:to>
                                        <p:strVal val="hidden"/>
                                      </p:to>
                                    </p:set>
                                  </p:childTnLst>
                                </p:cTn>
                              </p:par>
                              <p:par>
                                <p:cTn id="21" presetID="42" presetClass="entr" presetSubtype="0" fill="hold"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250"/>
                                        <p:tgtEl>
                                          <p:spTgt spid="8">
                                            <p:txEl>
                                              <p:pRg st="0" end="0"/>
                                            </p:txEl>
                                          </p:spTgt>
                                        </p:tgtEl>
                                      </p:cBhvr>
                                    </p:animEffect>
                                    <p:anim calcmode="lin" valueType="num">
                                      <p:cBhvr>
                                        <p:cTn id="24"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5" dur="25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62654" y="0"/>
            <a:ext cx="9429345" cy="685364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937752" y="365125"/>
            <a:ext cx="8416048" cy="1325563"/>
          </a:xfrm>
        </p:spPr>
        <p:txBody>
          <a:bodyPr/>
          <a:lstStyle/>
          <a:p>
            <a:r>
              <a:rPr lang="en-US" dirty="0" smtClean="0">
                <a:solidFill>
                  <a:srgbClr val="1565C0"/>
                </a:solidFill>
              </a:rPr>
              <a:t>Naive Encoding</a:t>
            </a:r>
            <a:endParaRPr lang="en-US" dirty="0">
              <a:solidFill>
                <a:srgbClr val="1565C0"/>
              </a:solidFill>
            </a:endParaRPr>
          </a:p>
        </p:txBody>
      </p:sp>
      <p:sp>
        <p:nvSpPr>
          <p:cNvPr id="3" name="Content Placeholder 2"/>
          <p:cNvSpPr>
            <a:spLocks noGrp="1"/>
          </p:cNvSpPr>
          <p:nvPr>
            <p:ph idx="1"/>
          </p:nvPr>
        </p:nvSpPr>
        <p:spPr>
          <a:xfrm>
            <a:off x="2937752" y="1728078"/>
            <a:ext cx="8416047" cy="4127973"/>
          </a:xfrm>
        </p:spPr>
        <p:txBody>
          <a:bodyPr>
            <a:noAutofit/>
          </a:bodyPr>
          <a:lstStyle/>
          <a:p>
            <a:pPr marL="0" indent="0">
              <a:buNone/>
            </a:pPr>
            <a:r>
              <a:rPr lang="en-US" sz="2000" b="1" dirty="0" smtClean="0">
                <a:solidFill>
                  <a:srgbClr val="1565C0"/>
                </a:solidFill>
              </a:rPr>
              <a:t>Ignoring strands which are products of XOR, we are basically left with only naively encoded strands.</a:t>
            </a:r>
          </a:p>
          <a:p>
            <a:pPr marL="0" indent="0">
              <a:buNone/>
            </a:pPr>
            <a:endParaRPr lang="en-US" sz="2000" b="1" dirty="0">
              <a:solidFill>
                <a:srgbClr val="1565C0"/>
              </a:solidFill>
            </a:endParaRPr>
          </a:p>
          <a:p>
            <a:pPr marL="0" indent="0">
              <a:buNone/>
            </a:pPr>
            <a:r>
              <a:rPr lang="en-US" sz="2000" dirty="0" smtClean="0">
                <a:solidFill>
                  <a:srgbClr val="1565C0"/>
                </a:solidFill>
              </a:rPr>
              <a:t>Attempted to decode an image while ignoring the XOR products</a:t>
            </a:r>
          </a:p>
          <a:p>
            <a:pPr marL="0" indent="0">
              <a:buNone/>
            </a:pPr>
            <a:endParaRPr lang="en-US" sz="2000" b="1" dirty="0" smtClean="0">
              <a:solidFill>
                <a:srgbClr val="1565C0"/>
              </a:solidFill>
            </a:endParaRPr>
          </a:p>
          <a:p>
            <a:pPr marL="0" indent="0">
              <a:buNone/>
            </a:pPr>
            <a:r>
              <a:rPr lang="en-US" sz="2000" b="1" dirty="0" smtClean="0">
                <a:solidFill>
                  <a:srgbClr val="1565C0"/>
                </a:solidFill>
              </a:rPr>
              <a:t>Result: </a:t>
            </a:r>
            <a:r>
              <a:rPr lang="en-US" sz="2000" dirty="0" smtClean="0">
                <a:solidFill>
                  <a:srgbClr val="1565C0"/>
                </a:solidFill>
              </a:rPr>
              <a:t>11 strands where missing entirely</a:t>
            </a:r>
          </a:p>
          <a:p>
            <a:pPr marL="0" indent="0">
              <a:buNone/>
            </a:pPr>
            <a:endParaRPr lang="en-US" sz="2000" dirty="0">
              <a:solidFill>
                <a:srgbClr val="1565C0"/>
              </a:solidFill>
            </a:endParaRPr>
          </a:p>
          <a:p>
            <a:pPr marL="0" indent="0">
              <a:buNone/>
            </a:pPr>
            <a:r>
              <a:rPr lang="en-US" sz="2000" b="1" dirty="0" smtClean="0">
                <a:solidFill>
                  <a:srgbClr val="1565C0"/>
                </a:solidFill>
              </a:rPr>
              <a:t>Conclusion</a:t>
            </a:r>
            <a:r>
              <a:rPr lang="en-US" sz="2000" b="1" dirty="0">
                <a:solidFill>
                  <a:srgbClr val="1565C0"/>
                </a:solidFill>
              </a:rPr>
              <a:t>: </a:t>
            </a:r>
            <a:r>
              <a:rPr lang="en-US" sz="2000" dirty="0">
                <a:solidFill>
                  <a:srgbClr val="1565C0"/>
                </a:solidFill>
              </a:rPr>
              <a:t>E</a:t>
            </a:r>
            <a:r>
              <a:rPr lang="en-US" sz="2000" dirty="0" smtClean="0">
                <a:solidFill>
                  <a:srgbClr val="1565C0"/>
                </a:solidFill>
              </a:rPr>
              <a:t>ven </a:t>
            </a:r>
            <a:r>
              <a:rPr lang="en-US" sz="2000" dirty="0">
                <a:solidFill>
                  <a:srgbClr val="1565C0"/>
                </a:solidFill>
              </a:rPr>
              <a:t>at very high sequencing depths, a naive encoding is </a:t>
            </a:r>
            <a:r>
              <a:rPr lang="en-US" sz="2000" dirty="0" smtClean="0">
                <a:solidFill>
                  <a:srgbClr val="1565C0"/>
                </a:solidFill>
              </a:rPr>
              <a:t>not sufficient </a:t>
            </a:r>
            <a:r>
              <a:rPr lang="en-US" sz="2000" dirty="0">
                <a:solidFill>
                  <a:srgbClr val="1565C0"/>
                </a:solidFill>
              </a:rPr>
              <a:t>for DNA </a:t>
            </a:r>
            <a:r>
              <a:rPr lang="en-US" sz="2000" dirty="0" smtClean="0">
                <a:solidFill>
                  <a:srgbClr val="1565C0"/>
                </a:solidFill>
              </a:rPr>
              <a:t>storage, therefore </a:t>
            </a:r>
            <a:r>
              <a:rPr lang="en-US" sz="2000" dirty="0">
                <a:solidFill>
                  <a:srgbClr val="1565C0"/>
                </a:solidFill>
              </a:rPr>
              <a:t>encodings must provide their </a:t>
            </a:r>
            <a:r>
              <a:rPr lang="en-US" sz="2000" dirty="0" smtClean="0">
                <a:solidFill>
                  <a:srgbClr val="1565C0"/>
                </a:solidFill>
              </a:rPr>
              <a:t>own robustness </a:t>
            </a:r>
            <a:r>
              <a:rPr lang="en-US" sz="2000" dirty="0">
                <a:solidFill>
                  <a:srgbClr val="1565C0"/>
                </a:solidFill>
              </a:rPr>
              <a:t>to errors.</a:t>
            </a:r>
            <a:endParaRPr lang="en-US" sz="2000" dirty="0" smtClean="0">
              <a:solidFill>
                <a:srgbClr val="1565C0"/>
              </a:solidFill>
            </a:endParaRPr>
          </a:p>
        </p:txBody>
      </p:sp>
      <p:sp>
        <p:nvSpPr>
          <p:cNvPr id="4" name="Date Placeholder 3"/>
          <p:cNvSpPr>
            <a:spLocks noGrp="1"/>
          </p:cNvSpPr>
          <p:nvPr>
            <p:ph type="dt" sz="half" idx="10"/>
          </p:nvPr>
        </p:nvSpPr>
        <p:spPr/>
        <p:txBody>
          <a:bodyPr/>
          <a:lstStyle/>
          <a:p>
            <a:r>
              <a:rPr lang="en-US" dirty="0" smtClean="0"/>
              <a:t>University of Cyprus</a:t>
            </a:r>
            <a:endParaRPr lang="en-US" dirty="0"/>
          </a:p>
        </p:txBody>
      </p:sp>
      <p:sp>
        <p:nvSpPr>
          <p:cNvPr id="5" name="Footer Placeholder 4"/>
          <p:cNvSpPr>
            <a:spLocks noGrp="1"/>
          </p:cNvSpPr>
          <p:nvPr>
            <p:ph type="ftr" sz="quarter" idx="11"/>
          </p:nvPr>
        </p:nvSpPr>
        <p:spPr/>
        <p:txBody>
          <a:bodyPr/>
          <a:lstStyle/>
          <a:p>
            <a:r>
              <a:rPr lang="en-US" dirty="0" smtClean="0">
                <a:solidFill>
                  <a:srgbClr val="1565C0"/>
                </a:solidFill>
              </a:rPr>
              <a:t>EPL 646: Advanced Topics in Databases</a:t>
            </a:r>
            <a:endParaRPr lang="en-US" dirty="0">
              <a:solidFill>
                <a:srgbClr val="1565C0"/>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rgbClr val="1565C0"/>
                </a:solidFill>
              </a:rPr>
              <a:t>60</a:t>
            </a:fld>
            <a:endParaRPr lang="en-US" dirty="0">
              <a:solidFill>
                <a:srgbClr val="1565C0"/>
              </a:solidFill>
            </a:endParaRPr>
          </a:p>
        </p:txBody>
      </p:sp>
      <p:sp>
        <p:nvSpPr>
          <p:cNvPr id="12" name="TextBox 11"/>
          <p:cNvSpPr txBox="1"/>
          <p:nvPr/>
        </p:nvSpPr>
        <p:spPr>
          <a:xfrm>
            <a:off x="204280" y="2026437"/>
            <a:ext cx="2470825" cy="2554545"/>
          </a:xfrm>
          <a:prstGeom prst="rect">
            <a:avLst/>
          </a:prstGeom>
          <a:noFill/>
        </p:spPr>
        <p:txBody>
          <a:bodyPr wrap="square" rtlCol="0">
            <a:spAutoFit/>
          </a:bodyPr>
          <a:lstStyle/>
          <a:p>
            <a:r>
              <a:rPr lang="en-US" sz="1600" dirty="0">
                <a:solidFill>
                  <a:schemeClr val="accent1">
                    <a:lumMod val="20000"/>
                    <a:lumOff val="80000"/>
                  </a:schemeClr>
                </a:solidFill>
              </a:rPr>
              <a:t>FILE RECOVERY</a:t>
            </a:r>
          </a:p>
          <a:p>
            <a:r>
              <a:rPr lang="en-US" sz="1600" b="1" dirty="0" smtClean="0">
                <a:solidFill>
                  <a:schemeClr val="bg1"/>
                </a:solidFill>
              </a:rPr>
              <a:t/>
            </a:r>
            <a:br>
              <a:rPr lang="en-US" sz="1600" b="1" dirty="0" smtClean="0">
                <a:solidFill>
                  <a:schemeClr val="bg1"/>
                </a:solidFill>
              </a:rPr>
            </a:br>
            <a:endParaRPr lang="en-US" sz="1600" b="1" dirty="0">
              <a:solidFill>
                <a:schemeClr val="bg1"/>
              </a:solidFill>
            </a:endParaRPr>
          </a:p>
          <a:p>
            <a:r>
              <a:rPr lang="en-US" sz="1600" dirty="0">
                <a:solidFill>
                  <a:schemeClr val="accent1">
                    <a:lumMod val="20000"/>
                    <a:lumOff val="80000"/>
                  </a:schemeClr>
                </a:solidFill>
              </a:rPr>
              <a:t>SEQUENCING DEPTH</a:t>
            </a:r>
          </a:p>
          <a:p>
            <a:r>
              <a:rPr lang="en-US" sz="1600" dirty="0" smtClean="0">
                <a:solidFill>
                  <a:schemeClr val="accent1">
                    <a:lumMod val="20000"/>
                    <a:lumOff val="80000"/>
                  </a:schemeClr>
                </a:solidFill>
              </a:rPr>
              <a:t/>
            </a:r>
            <a:br>
              <a:rPr lang="en-US" sz="1600" dirty="0" smtClean="0">
                <a:solidFill>
                  <a:schemeClr val="accent1">
                    <a:lumMod val="20000"/>
                    <a:lumOff val="80000"/>
                  </a:schemeClr>
                </a:solidFill>
              </a:rPr>
            </a:br>
            <a:endParaRPr lang="en-US" sz="1600" dirty="0">
              <a:solidFill>
                <a:schemeClr val="accent1">
                  <a:lumMod val="20000"/>
                  <a:lumOff val="80000"/>
                </a:schemeClr>
              </a:solidFill>
            </a:endParaRPr>
          </a:p>
          <a:p>
            <a:r>
              <a:rPr lang="en-US" sz="1600" dirty="0">
                <a:solidFill>
                  <a:schemeClr val="accent1">
                    <a:lumMod val="20000"/>
                    <a:lumOff val="80000"/>
                  </a:schemeClr>
                </a:solidFill>
              </a:rPr>
              <a:t>REDUCED SEQUENCING DEPTH</a:t>
            </a:r>
          </a:p>
          <a:p>
            <a:endParaRPr lang="en-US" sz="1600" dirty="0">
              <a:solidFill>
                <a:schemeClr val="accent1">
                  <a:lumMod val="20000"/>
                  <a:lumOff val="80000"/>
                </a:schemeClr>
              </a:solidFill>
            </a:endParaRPr>
          </a:p>
          <a:p>
            <a:r>
              <a:rPr lang="en-US" sz="1600" b="1" dirty="0">
                <a:solidFill>
                  <a:schemeClr val="bg1"/>
                </a:solidFill>
              </a:rPr>
              <a:t>NAIVE ENCODING</a:t>
            </a:r>
          </a:p>
        </p:txBody>
      </p:sp>
    </p:spTree>
    <p:extLst>
      <p:ext uri="{BB962C8B-B14F-4D97-AF65-F5344CB8AC3E}">
        <p14:creationId xmlns:p14="http://schemas.microsoft.com/office/powerpoint/2010/main" val="2699389037"/>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61</a:t>
            </a:fld>
            <a:endParaRPr lang="en-US" dirty="0"/>
          </a:p>
        </p:txBody>
      </p:sp>
    </p:spTree>
    <p:extLst>
      <p:ext uri="{BB962C8B-B14F-4D97-AF65-F5344CB8AC3E}">
        <p14:creationId xmlns:p14="http://schemas.microsoft.com/office/powerpoint/2010/main" val="2610763333"/>
      </p:ext>
    </p:extLst>
  </p:cSld>
  <p:clrMapOvr>
    <a:masterClrMapping/>
  </p:clrMapOvr>
  <p:transition>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040" y="2932529"/>
            <a:ext cx="8908199" cy="1184277"/>
          </a:xfrm>
        </p:spPr>
        <p:txBody>
          <a:bodyPr>
            <a:normAutofit fontScale="90000"/>
          </a:bodyPr>
          <a:lstStyle/>
          <a:p>
            <a:pPr algn="ctr"/>
            <a:r>
              <a:rPr lang="en-US" dirty="0" smtClean="0"/>
              <a:t>How </a:t>
            </a:r>
            <a:r>
              <a:rPr lang="en-US" dirty="0"/>
              <a:t>do different encodings trade storage density for </a:t>
            </a:r>
            <a:r>
              <a:rPr lang="en-US" dirty="0" smtClean="0"/>
              <a:t>reliability?</a:t>
            </a:r>
            <a:endParaRPr lang="en-US"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62</a:t>
            </a:fld>
            <a:endParaRPr lang="en-US" dirty="0">
              <a:solidFill>
                <a:schemeClr val="bg1"/>
              </a:solidFill>
            </a:endParaRPr>
          </a:p>
        </p:txBody>
      </p:sp>
    </p:spTree>
    <p:extLst>
      <p:ext uri="{BB962C8B-B14F-4D97-AF65-F5344CB8AC3E}">
        <p14:creationId xmlns:p14="http://schemas.microsoft.com/office/powerpoint/2010/main" val="69994644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040" y="2932529"/>
            <a:ext cx="8908199" cy="1184277"/>
          </a:xfrm>
        </p:spPr>
        <p:txBody>
          <a:bodyPr>
            <a:normAutofit fontScale="90000"/>
          </a:bodyPr>
          <a:lstStyle/>
          <a:p>
            <a:pPr algn="ctr"/>
            <a:r>
              <a:rPr lang="en-US" dirty="0" smtClean="0"/>
              <a:t>What </a:t>
            </a:r>
            <a:r>
              <a:rPr lang="en-US" dirty="0"/>
              <a:t>is the effect of decay on the reliability of stored data? </a:t>
            </a:r>
            <a:endParaRPr lang="en-US"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63</a:t>
            </a:fld>
            <a:endParaRPr lang="en-US" dirty="0">
              <a:solidFill>
                <a:schemeClr val="bg1"/>
              </a:solidFill>
            </a:endParaRPr>
          </a:p>
        </p:txBody>
      </p:sp>
    </p:spTree>
    <p:extLst>
      <p:ext uri="{BB962C8B-B14F-4D97-AF65-F5344CB8AC3E}">
        <p14:creationId xmlns:p14="http://schemas.microsoft.com/office/powerpoint/2010/main" val="912364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Reliability and Density</a:t>
            </a:r>
            <a:endParaRPr lang="en-US" dirty="0"/>
          </a:p>
        </p:txBody>
      </p:sp>
      <p:sp>
        <p:nvSpPr>
          <p:cNvPr id="3" name="Content Placeholder 2"/>
          <p:cNvSpPr>
            <a:spLocks noGrp="1"/>
          </p:cNvSpPr>
          <p:nvPr>
            <p:ph idx="1"/>
          </p:nvPr>
        </p:nvSpPr>
        <p:spPr>
          <a:xfrm>
            <a:off x="838200" y="1825625"/>
            <a:ext cx="10659894" cy="4351338"/>
          </a:xfrm>
        </p:spPr>
        <p:txBody>
          <a:bodyPr>
            <a:normAutofit/>
          </a:bodyPr>
          <a:lstStyle/>
          <a:p>
            <a:pPr marL="0" indent="0">
              <a:buNone/>
            </a:pPr>
            <a:r>
              <a:rPr lang="en-GB" sz="2400" b="1" dirty="0" smtClean="0"/>
              <a:t>TRADE-OFF</a:t>
            </a:r>
            <a:r>
              <a:rPr lang="en-GB" dirty="0" smtClean="0"/>
              <a:t>				Higher Density or Higher Reliability</a:t>
            </a:r>
          </a:p>
          <a:p>
            <a:pPr marL="0" indent="0">
              <a:buNone/>
            </a:pPr>
            <a:endParaRPr lang="en-US" dirty="0" smtClean="0"/>
          </a:p>
          <a:p>
            <a:pPr marL="0" indent="0">
              <a:buNone/>
            </a:pPr>
            <a:r>
              <a:rPr lang="en-US" dirty="0"/>
              <a:t>E</a:t>
            </a:r>
            <a:r>
              <a:rPr lang="en-US" dirty="0" smtClean="0"/>
              <a:t>ncoded </a:t>
            </a:r>
            <a:r>
              <a:rPr lang="en-US" dirty="0"/>
              <a:t>the </a:t>
            </a:r>
            <a:r>
              <a:rPr lang="en-US" b="1" dirty="0"/>
              <a:t>sydney.jpg</a:t>
            </a:r>
            <a:r>
              <a:rPr lang="en-US" dirty="0"/>
              <a:t> </a:t>
            </a:r>
            <a:r>
              <a:rPr lang="en-US" dirty="0" smtClean="0"/>
              <a:t>file, using different encodings, with </a:t>
            </a:r>
            <a:r>
              <a:rPr lang="en-US" dirty="0"/>
              <a:t>a variety of configurations.</a:t>
            </a:r>
          </a:p>
          <a:p>
            <a:pPr marL="0" indent="0">
              <a:buNone/>
            </a:pPr>
            <a:endParaRPr lang="en-GB" dirty="0" smtClean="0"/>
          </a:p>
          <a:p>
            <a:pPr marL="0" indent="0">
              <a:buNone/>
            </a:pPr>
            <a:r>
              <a:rPr lang="en-GB" sz="2400" b="1" dirty="0" smtClean="0"/>
              <a:t>CONFIGURATIONS</a:t>
            </a:r>
            <a:r>
              <a:rPr lang="en-GB" dirty="0"/>
              <a:t>			</a:t>
            </a:r>
            <a:r>
              <a:rPr lang="en-GB" dirty="0" smtClean="0"/>
              <a:t>Number of strands used for data</a:t>
            </a:r>
            <a:br>
              <a:rPr lang="en-GB" dirty="0" smtClean="0"/>
            </a:br>
            <a:r>
              <a:rPr lang="en-GB" dirty="0" smtClean="0"/>
              <a:t>					redundancy</a:t>
            </a:r>
            <a:endParaRPr lang="en-GB"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pPr/>
              <a:t>64</a:t>
            </a:fld>
            <a:endParaRPr lang="en-US" dirty="0"/>
          </a:p>
        </p:txBody>
      </p:sp>
    </p:spTree>
    <p:extLst>
      <p:ext uri="{BB962C8B-B14F-4D97-AF65-F5344CB8AC3E}">
        <p14:creationId xmlns:p14="http://schemas.microsoft.com/office/powerpoint/2010/main" val="1528072550"/>
      </p:ext>
    </p:extLst>
  </p:cSld>
  <p:clrMapOvr>
    <a:masterClrMapping/>
  </p:clrMapOvr>
  <p:transition>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90688"/>
            <a:ext cx="12192000" cy="4486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sz="3600" dirty="0"/>
              <a:t>Reliability of encoded data as a function of storage density at different sequencing </a:t>
            </a:r>
            <a:r>
              <a:rPr lang="en-US" sz="3600" dirty="0" smtClean="0"/>
              <a:t>depths</a:t>
            </a:r>
            <a:endParaRPr lang="en-US" sz="3600" dirty="0"/>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4348" y="1758156"/>
            <a:ext cx="6665584" cy="4351338"/>
          </a:xfr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pPr/>
              <a:t>65</a:t>
            </a:fld>
            <a:endParaRPr lang="en-US" dirty="0"/>
          </a:p>
        </p:txBody>
      </p:sp>
    </p:spTree>
    <p:extLst>
      <p:ext uri="{BB962C8B-B14F-4D97-AF65-F5344CB8AC3E}">
        <p14:creationId xmlns:p14="http://schemas.microsoft.com/office/powerpoint/2010/main" val="2186754980"/>
      </p:ext>
    </p:extLst>
  </p:cSld>
  <p:clrMapOvr>
    <a:masterClrMapping/>
  </p:clrMapOvr>
  <p:transition>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90688"/>
            <a:ext cx="12192000" cy="4486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Density of different encodings as a function of the length of each synthesized DNA strand</a:t>
            </a:r>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6487" y="1825625"/>
            <a:ext cx="6741305" cy="4351338"/>
          </a:xfr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pPr/>
              <a:t>66</a:t>
            </a:fld>
            <a:endParaRPr lang="en-US" dirty="0"/>
          </a:p>
        </p:txBody>
      </p:sp>
    </p:spTree>
    <p:extLst>
      <p:ext uri="{BB962C8B-B14F-4D97-AF65-F5344CB8AC3E}">
        <p14:creationId xmlns:p14="http://schemas.microsoft.com/office/powerpoint/2010/main" val="3406611274"/>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90688"/>
            <a:ext cx="12192000" cy="4486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a:t>Average number of copies of sequences required to ensure a desired reliability over time</a:t>
            </a:r>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2673" y="1758156"/>
            <a:ext cx="6786014" cy="4351338"/>
          </a:xfr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pPr/>
              <a:t>67</a:t>
            </a:fld>
            <a:endParaRPr lang="en-US" dirty="0"/>
          </a:p>
        </p:txBody>
      </p:sp>
      <p:sp>
        <p:nvSpPr>
          <p:cNvPr id="9" name="Content Placeholder 2"/>
          <p:cNvSpPr txBox="1">
            <a:spLocks/>
          </p:cNvSpPr>
          <p:nvPr/>
        </p:nvSpPr>
        <p:spPr>
          <a:xfrm>
            <a:off x="632839" y="2432438"/>
            <a:ext cx="4589834" cy="3677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smtClean="0">
                <a:solidFill>
                  <a:srgbClr val="1565C0"/>
                </a:solidFill>
              </a:rPr>
              <a:t>EXAMPLE</a:t>
            </a:r>
            <a:br>
              <a:rPr lang="en-GB" sz="2000" b="1" dirty="0" smtClean="0">
                <a:solidFill>
                  <a:srgbClr val="1565C0"/>
                </a:solidFill>
              </a:rPr>
            </a:br>
            <a:r>
              <a:rPr lang="en-GB" sz="2000" dirty="0" smtClean="0">
                <a:solidFill>
                  <a:srgbClr val="1565C0"/>
                </a:solidFill>
              </a:rPr>
              <a:t>In order </a:t>
            </a:r>
            <a:r>
              <a:rPr lang="en-US" sz="2000" dirty="0">
                <a:solidFill>
                  <a:srgbClr val="1565C0"/>
                </a:solidFill>
              </a:rPr>
              <a:t>to have a 99.99% chance of recovering an encoded value after 100 years, we need to store only 10 copies of the strands for that </a:t>
            </a:r>
            <a:r>
              <a:rPr lang="en-US" sz="2000" dirty="0" smtClean="0">
                <a:solidFill>
                  <a:srgbClr val="1565C0"/>
                </a:solidFill>
              </a:rPr>
              <a:t>value.</a:t>
            </a:r>
          </a:p>
          <a:p>
            <a:pPr marL="0" indent="0">
              <a:buNone/>
            </a:pPr>
            <a:endParaRPr lang="en-GB" sz="2000" b="1" dirty="0">
              <a:solidFill>
                <a:srgbClr val="1565C0"/>
              </a:solidFill>
            </a:endParaRPr>
          </a:p>
          <a:p>
            <a:pPr marL="0" indent="0">
              <a:buNone/>
            </a:pPr>
            <a:r>
              <a:rPr lang="en-GB" sz="2000" b="1" dirty="0" smtClean="0">
                <a:solidFill>
                  <a:srgbClr val="1565C0"/>
                </a:solidFill>
              </a:rPr>
              <a:t>CONCLUTION</a:t>
            </a:r>
            <a:r>
              <a:rPr lang="en-GB" sz="2000" b="1" dirty="0">
                <a:solidFill>
                  <a:srgbClr val="1565C0"/>
                </a:solidFill>
              </a:rPr>
              <a:t/>
            </a:r>
            <a:br>
              <a:rPr lang="en-GB" sz="2000" b="1" dirty="0">
                <a:solidFill>
                  <a:srgbClr val="1565C0"/>
                </a:solidFill>
              </a:rPr>
            </a:br>
            <a:r>
              <a:rPr lang="en-US" sz="2000" dirty="0">
                <a:solidFill>
                  <a:srgbClr val="1565C0"/>
                </a:solidFill>
              </a:rPr>
              <a:t>H</a:t>
            </a:r>
            <a:r>
              <a:rPr lang="en-US" sz="2000" dirty="0" smtClean="0">
                <a:solidFill>
                  <a:srgbClr val="1565C0"/>
                </a:solidFill>
              </a:rPr>
              <a:t>igh </a:t>
            </a:r>
            <a:r>
              <a:rPr lang="en-US" sz="2000" dirty="0">
                <a:solidFill>
                  <a:srgbClr val="1565C0"/>
                </a:solidFill>
              </a:rPr>
              <a:t>reliability for long time intervals does not have much impact on DNA storage density</a:t>
            </a:r>
            <a:r>
              <a:rPr lang="en-US" sz="2000" dirty="0" smtClean="0">
                <a:solidFill>
                  <a:srgbClr val="1565C0"/>
                </a:solidFill>
              </a:rPr>
              <a:t>.</a:t>
            </a:r>
            <a:endParaRPr lang="en-US" sz="2000" dirty="0">
              <a:solidFill>
                <a:srgbClr val="1565C0"/>
              </a:solidFill>
            </a:endParaRPr>
          </a:p>
        </p:txBody>
      </p:sp>
    </p:spTree>
    <p:extLst>
      <p:ext uri="{BB962C8B-B14F-4D97-AF65-F5344CB8AC3E}">
        <p14:creationId xmlns:p14="http://schemas.microsoft.com/office/powerpoint/2010/main" val="1214424146"/>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and Future Work</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68</a:t>
            </a:fld>
            <a:endParaRPr lang="en-US" dirty="0"/>
          </a:p>
        </p:txBody>
      </p:sp>
    </p:spTree>
    <p:extLst>
      <p:ext uri="{BB962C8B-B14F-4D97-AF65-F5344CB8AC3E}">
        <p14:creationId xmlns:p14="http://schemas.microsoft.com/office/powerpoint/2010/main" val="1033606188"/>
      </p:ext>
    </p:extLst>
  </p:cSld>
  <p:clrMapOvr>
    <a:masterClrMapping/>
  </p:clrMapOvr>
  <p:transition>
    <p:pull/>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90688"/>
            <a:ext cx="12192000" cy="4486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2929" y="1758155"/>
            <a:ext cx="7138231" cy="4351338"/>
          </a:xfrm>
        </p:spPr>
      </p:pic>
      <p:sp>
        <p:nvSpPr>
          <p:cNvPr id="9" name="Content Placeholder 2"/>
          <p:cNvSpPr txBox="1">
            <a:spLocks/>
          </p:cNvSpPr>
          <p:nvPr/>
        </p:nvSpPr>
        <p:spPr>
          <a:xfrm>
            <a:off x="632839" y="2529190"/>
            <a:ext cx="4589834" cy="35803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smtClean="0">
                <a:solidFill>
                  <a:srgbClr val="1565C0"/>
                </a:solidFill>
              </a:rPr>
              <a:t>SYNTHESIS TECHNOLOGIES</a:t>
            </a:r>
          </a:p>
          <a:p>
            <a:pPr>
              <a:buFont typeface="Wingdings" panose="05000000000000000000" pitchFamily="2" charset="2"/>
              <a:buChar char="§"/>
            </a:pPr>
            <a:r>
              <a:rPr lang="en-GB" sz="2000" dirty="0" smtClean="0">
                <a:solidFill>
                  <a:srgbClr val="1565C0"/>
                </a:solidFill>
              </a:rPr>
              <a:t>Single</a:t>
            </a:r>
          </a:p>
          <a:p>
            <a:pPr>
              <a:buFont typeface="Wingdings" panose="05000000000000000000" pitchFamily="2" charset="2"/>
              <a:buChar char="§"/>
            </a:pPr>
            <a:r>
              <a:rPr lang="en-GB" sz="2000" dirty="0" smtClean="0">
                <a:solidFill>
                  <a:srgbClr val="1565C0"/>
                </a:solidFill>
              </a:rPr>
              <a:t>Array</a:t>
            </a:r>
            <a:endParaRPr lang="en-US" sz="2000" dirty="0" smtClean="0">
              <a:solidFill>
                <a:srgbClr val="1565C0"/>
              </a:solidFill>
            </a:endParaRPr>
          </a:p>
          <a:p>
            <a:pPr marL="0" indent="0">
              <a:buNone/>
            </a:pPr>
            <a:endParaRPr lang="en-GB" sz="2000" b="1" dirty="0">
              <a:solidFill>
                <a:srgbClr val="1565C0"/>
              </a:solidFill>
            </a:endParaRPr>
          </a:p>
          <a:p>
            <a:pPr marL="0" indent="0">
              <a:buNone/>
            </a:pPr>
            <a:r>
              <a:rPr lang="en-GB" sz="2000" b="1" dirty="0" smtClean="0">
                <a:solidFill>
                  <a:srgbClr val="1565C0"/>
                </a:solidFill>
              </a:rPr>
              <a:t>CONCLUTION</a:t>
            </a:r>
            <a:r>
              <a:rPr lang="en-GB" sz="2000" b="1" dirty="0">
                <a:solidFill>
                  <a:srgbClr val="1565C0"/>
                </a:solidFill>
              </a:rPr>
              <a:t/>
            </a:r>
            <a:br>
              <a:rPr lang="en-GB" sz="2000" b="1" dirty="0">
                <a:solidFill>
                  <a:srgbClr val="1565C0"/>
                </a:solidFill>
              </a:rPr>
            </a:br>
            <a:r>
              <a:rPr lang="en-US" sz="2000" dirty="0" smtClean="0">
                <a:solidFill>
                  <a:srgbClr val="1565C0"/>
                </a:solidFill>
              </a:rPr>
              <a:t>Future work should focus on improving sequencing error since it is much higher than synthesis error.</a:t>
            </a:r>
            <a:endParaRPr lang="en-US" sz="2000" dirty="0">
              <a:solidFill>
                <a:srgbClr val="1565C0"/>
              </a:solidFill>
            </a:endParaRPr>
          </a:p>
        </p:txBody>
      </p:sp>
      <p:sp>
        <p:nvSpPr>
          <p:cNvPr id="2" name="Title 1"/>
          <p:cNvSpPr>
            <a:spLocks noGrp="1"/>
          </p:cNvSpPr>
          <p:nvPr>
            <p:ph type="title"/>
          </p:nvPr>
        </p:nvSpPr>
        <p:spPr/>
        <p:txBody>
          <a:bodyPr/>
          <a:lstStyle/>
          <a:p>
            <a:r>
              <a:rPr lang="en-US" dirty="0"/>
              <a:t>Distribution of DNA errors from two synthesis technologies</a:t>
            </a:r>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pPr/>
              <a:t>69</a:t>
            </a:fld>
            <a:endParaRPr lang="en-US" dirty="0"/>
          </a:p>
        </p:txBody>
      </p:sp>
    </p:spTree>
    <p:extLst>
      <p:ext uri="{BB962C8B-B14F-4D97-AF65-F5344CB8AC3E}">
        <p14:creationId xmlns:p14="http://schemas.microsoft.com/office/powerpoint/2010/main" val="325816039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805394116"/>
              </p:ext>
            </p:extLst>
          </p:nvPr>
        </p:nvGraphicFramePr>
        <p:xfrm>
          <a:off x="241300" y="190500"/>
          <a:ext cx="11579860" cy="6165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22347307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90688"/>
            <a:ext cx="12192000" cy="4486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Expected and observed distributions of strand length from DNA </a:t>
            </a:r>
            <a:r>
              <a:rPr lang="en-US" dirty="0" smtClean="0"/>
              <a:t>synthesis</a:t>
            </a:r>
            <a:endParaRPr lang="en-US" dirty="0"/>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2208" y="1758156"/>
            <a:ext cx="7147584" cy="4351338"/>
          </a:xfr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pPr/>
              <a:t>70</a:t>
            </a:fld>
            <a:endParaRPr lang="en-US" dirty="0"/>
          </a:p>
        </p:txBody>
      </p:sp>
    </p:spTree>
    <p:extLst>
      <p:ext uri="{BB962C8B-B14F-4D97-AF65-F5344CB8AC3E}">
        <p14:creationId xmlns:p14="http://schemas.microsoft.com/office/powerpoint/2010/main" val="1070792553"/>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690688"/>
            <a:ext cx="12192000" cy="4486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32839" y="2198451"/>
            <a:ext cx="4589834" cy="3579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smtClean="0">
                <a:solidFill>
                  <a:srgbClr val="1565C0"/>
                </a:solidFill>
              </a:rPr>
              <a:t>HAIRPIN</a:t>
            </a:r>
            <a:br>
              <a:rPr lang="en-GB" sz="2000" b="1" dirty="0" smtClean="0">
                <a:solidFill>
                  <a:srgbClr val="1565C0"/>
                </a:solidFill>
              </a:rPr>
            </a:br>
            <a:r>
              <a:rPr lang="en-US" sz="2000" dirty="0" smtClean="0">
                <a:solidFill>
                  <a:srgbClr val="1565C0"/>
                </a:solidFill>
              </a:rPr>
              <a:t>A single </a:t>
            </a:r>
            <a:r>
              <a:rPr lang="en-US" sz="2000" dirty="0">
                <a:solidFill>
                  <a:srgbClr val="1565C0"/>
                </a:solidFill>
              </a:rPr>
              <a:t>sequence of DNA binds to itself, folding its two ends together because they are (partially) </a:t>
            </a:r>
            <a:r>
              <a:rPr lang="en-US" sz="2000" dirty="0" smtClean="0">
                <a:solidFill>
                  <a:srgbClr val="1565C0"/>
                </a:solidFill>
              </a:rPr>
              <a:t>complementary.</a:t>
            </a:r>
          </a:p>
          <a:p>
            <a:pPr marL="0" indent="0">
              <a:buNone/>
            </a:pPr>
            <a:endParaRPr lang="en-GB" sz="2000" dirty="0">
              <a:solidFill>
                <a:srgbClr val="1565C0"/>
              </a:solidFill>
            </a:endParaRPr>
          </a:p>
          <a:p>
            <a:pPr marL="0" indent="0">
              <a:buNone/>
            </a:pPr>
            <a:r>
              <a:rPr lang="en-GB" sz="2000" b="1" dirty="0">
                <a:solidFill>
                  <a:srgbClr val="1565C0"/>
                </a:solidFill>
              </a:rPr>
              <a:t>CONCLUTION</a:t>
            </a:r>
            <a:br>
              <a:rPr lang="en-GB" sz="2000" b="1" dirty="0">
                <a:solidFill>
                  <a:srgbClr val="1565C0"/>
                </a:solidFill>
              </a:rPr>
            </a:br>
            <a:r>
              <a:rPr lang="en-US" sz="2000" dirty="0">
                <a:solidFill>
                  <a:srgbClr val="1565C0"/>
                </a:solidFill>
              </a:rPr>
              <a:t>Future work should focus </a:t>
            </a:r>
            <a:r>
              <a:rPr lang="en-US" sz="2000" dirty="0" smtClean="0">
                <a:solidFill>
                  <a:srgbClr val="1565C0"/>
                </a:solidFill>
              </a:rPr>
              <a:t>on a more robust representation that avoids creating sequences that are self complementary.</a:t>
            </a:r>
          </a:p>
        </p:txBody>
      </p:sp>
      <p:sp>
        <p:nvSpPr>
          <p:cNvPr id="2" name="Title 1"/>
          <p:cNvSpPr>
            <a:spLocks noGrp="1"/>
          </p:cNvSpPr>
          <p:nvPr>
            <p:ph type="title"/>
          </p:nvPr>
        </p:nvSpPr>
        <p:spPr/>
        <p:txBody>
          <a:bodyPr/>
          <a:lstStyle/>
          <a:p>
            <a:r>
              <a:rPr lang="en-GB" dirty="0" smtClean="0"/>
              <a:t>Avoiding Bad Sequences</a:t>
            </a:r>
            <a:endParaRPr lang="en-US" dirty="0"/>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11197" y="2432438"/>
            <a:ext cx="7180803" cy="3054779"/>
          </a:xfrm>
        </p:spPr>
      </p:pic>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pPr/>
              <a:t>71</a:t>
            </a:fld>
            <a:endParaRPr lang="en-US" dirty="0"/>
          </a:p>
        </p:txBody>
      </p:sp>
    </p:spTree>
    <p:extLst>
      <p:ext uri="{BB962C8B-B14F-4D97-AF65-F5344CB8AC3E}">
        <p14:creationId xmlns:p14="http://schemas.microsoft.com/office/powerpoint/2010/main" val="1339157477"/>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72</a:t>
            </a:fld>
            <a:endParaRPr lang="en-US" dirty="0"/>
          </a:p>
        </p:txBody>
      </p:sp>
    </p:spTree>
    <p:extLst>
      <p:ext uri="{BB962C8B-B14F-4D97-AF65-F5344CB8AC3E}">
        <p14:creationId xmlns:p14="http://schemas.microsoft.com/office/powerpoint/2010/main" val="1491816163"/>
      </p:ext>
    </p:extLst>
  </p:cSld>
  <p:clrMapOvr>
    <a:masterClrMapping/>
  </p:clrMapOvr>
  <p:transition>
    <p:pull/>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4636" y="2482426"/>
            <a:ext cx="9157646" cy="1813903"/>
          </a:xfrm>
        </p:spPr>
        <p:txBody>
          <a:bodyPr>
            <a:normAutofit fontScale="90000"/>
          </a:bodyPr>
          <a:lstStyle/>
          <a:p>
            <a:r>
              <a:rPr lang="en-US" dirty="0"/>
              <a:t>DNA-based storage has the potential to be the ultimate archival storage solution:</a:t>
            </a:r>
            <a:endParaRPr lang="en-US" dirty="0">
              <a:solidFill>
                <a:schemeClr val="bg1"/>
              </a:solidFill>
            </a:endParaRPr>
          </a:p>
        </p:txBody>
      </p:sp>
      <p:sp>
        <p:nvSpPr>
          <p:cNvPr id="3" name="Content Placeholder 2"/>
          <p:cNvSpPr>
            <a:spLocks noGrp="1"/>
          </p:cNvSpPr>
          <p:nvPr>
            <p:ph idx="1"/>
          </p:nvPr>
        </p:nvSpPr>
        <p:spPr>
          <a:xfrm>
            <a:off x="4388958" y="3605767"/>
            <a:ext cx="4689002" cy="804862"/>
          </a:xfrm>
        </p:spPr>
        <p:txBody>
          <a:bodyPr>
            <a:noAutofit/>
          </a:bodyPr>
          <a:lstStyle/>
          <a:p>
            <a:pPr marL="0" indent="0" fontAlgn="base">
              <a:buNone/>
            </a:pPr>
            <a:r>
              <a:rPr lang="en-US" sz="4000" b="1" dirty="0" smtClean="0">
                <a:solidFill>
                  <a:schemeClr val="bg1"/>
                </a:solidFill>
              </a:rPr>
              <a:t>Extremely dense</a:t>
            </a:r>
            <a:endParaRPr lang="en-US" sz="4000" b="1"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73</a:t>
            </a:fld>
            <a:endParaRPr lang="en-US" dirty="0">
              <a:solidFill>
                <a:schemeClr val="bg1"/>
              </a:solidFill>
            </a:endParaRPr>
          </a:p>
        </p:txBody>
      </p:sp>
      <p:sp>
        <p:nvSpPr>
          <p:cNvPr id="8" name="Content Placeholder 2"/>
          <p:cNvSpPr txBox="1">
            <a:spLocks/>
          </p:cNvSpPr>
          <p:nvPr/>
        </p:nvSpPr>
        <p:spPr>
          <a:xfrm>
            <a:off x="4388958" y="3605767"/>
            <a:ext cx="2933700" cy="690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GB" sz="4000" b="1" dirty="0" smtClean="0">
                <a:solidFill>
                  <a:schemeClr val="bg1"/>
                </a:solidFill>
              </a:rPr>
              <a:t>durable</a:t>
            </a:r>
            <a:endParaRPr lang="en-US" sz="4000" b="1" dirty="0">
              <a:solidFill>
                <a:schemeClr val="bg1"/>
              </a:solidFill>
            </a:endParaRPr>
          </a:p>
        </p:txBody>
      </p:sp>
    </p:spTree>
    <p:extLst>
      <p:ext uri="{BB962C8B-B14F-4D97-AF65-F5344CB8AC3E}">
        <p14:creationId xmlns:p14="http://schemas.microsoft.com/office/powerpoint/2010/main" val="164188057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anim calcmode="lin" valueType="num">
                                      <p:cBhvr>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xit" presetSubtype="0" fill="hold" grpId="0" nodeType="clickEffect">
                                  <p:stCondLst>
                                    <p:cond delay="0"/>
                                  </p:stCondLst>
                                  <p:childTnLst>
                                    <p:animEffect transition="out" filter="fade">
                                      <p:cBhvr>
                                        <p:cTn id="17" dur="250"/>
                                        <p:tgtEl>
                                          <p:spTgt spid="3">
                                            <p:txEl>
                                              <p:pRg st="0" end="0"/>
                                            </p:txEl>
                                          </p:spTgt>
                                        </p:tgtEl>
                                      </p:cBhvr>
                                    </p:animEffect>
                                    <p:anim calcmode="lin" valueType="num">
                                      <p:cBhvr>
                                        <p:cTn id="18" dur="250"/>
                                        <p:tgtEl>
                                          <p:spTgt spid="3">
                                            <p:txEl>
                                              <p:pRg st="0" end="0"/>
                                            </p:txEl>
                                          </p:spTgt>
                                        </p:tgtEl>
                                        <p:attrNameLst>
                                          <p:attrName>ppt_x</p:attrName>
                                        </p:attrNameLst>
                                      </p:cBhvr>
                                      <p:tavLst>
                                        <p:tav tm="0">
                                          <p:val>
                                            <p:strVal val="ppt_x"/>
                                          </p:val>
                                        </p:tav>
                                        <p:tav tm="100000">
                                          <p:val>
                                            <p:strVal val="ppt_x"/>
                                          </p:val>
                                        </p:tav>
                                      </p:tavLst>
                                    </p:anim>
                                    <p:anim calcmode="lin" valueType="num">
                                      <p:cBhvr>
                                        <p:cTn id="19" dur="250"/>
                                        <p:tgtEl>
                                          <p:spTgt spid="3">
                                            <p:txEl>
                                              <p:pRg st="0" end="0"/>
                                            </p:txEl>
                                          </p:spTgt>
                                        </p:tgtEl>
                                        <p:attrNameLst>
                                          <p:attrName>ppt_y</p:attrName>
                                        </p:attrNameLst>
                                      </p:cBhvr>
                                      <p:tavLst>
                                        <p:tav tm="0">
                                          <p:val>
                                            <p:strVal val="ppt_y"/>
                                          </p:val>
                                        </p:tav>
                                        <p:tav tm="100000">
                                          <p:val>
                                            <p:strVal val="ppt_y-.1"/>
                                          </p:val>
                                        </p:tav>
                                      </p:tavLst>
                                    </p:anim>
                                    <p:set>
                                      <p:cBhvr>
                                        <p:cTn id="20" dur="1" fill="hold">
                                          <p:stCondLst>
                                            <p:cond delay="249"/>
                                          </p:stCondLst>
                                        </p:cTn>
                                        <p:tgtEl>
                                          <p:spTgt spid="3">
                                            <p:txEl>
                                              <p:pRg st="0" end="0"/>
                                            </p:txEl>
                                          </p:spTgt>
                                        </p:tgtEl>
                                        <p:attrNameLst>
                                          <p:attrName>style.visibility</p:attrName>
                                        </p:attrNameLst>
                                      </p:cBhvr>
                                      <p:to>
                                        <p:strVal val="hidden"/>
                                      </p:to>
                                    </p:set>
                                  </p:childTnLst>
                                </p:cTn>
                              </p:par>
                              <p:par>
                                <p:cTn id="21" presetID="42" presetClass="entr" presetSubtype="0" fill="hold"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250"/>
                                        <p:tgtEl>
                                          <p:spTgt spid="8">
                                            <p:txEl>
                                              <p:pRg st="0" end="0"/>
                                            </p:txEl>
                                          </p:spTgt>
                                        </p:tgtEl>
                                      </p:cBhvr>
                                    </p:animEffect>
                                    <p:anim calcmode="lin" valueType="num">
                                      <p:cBhvr>
                                        <p:cTn id="24"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5" dur="25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040" y="2932529"/>
            <a:ext cx="8908199" cy="1184277"/>
          </a:xfrm>
        </p:spPr>
        <p:txBody>
          <a:bodyPr>
            <a:normAutofit fontScale="90000"/>
          </a:bodyPr>
          <a:lstStyle/>
          <a:p>
            <a:pPr algn="ctr"/>
            <a:r>
              <a:rPr lang="en-US" dirty="0" smtClean="0"/>
              <a:t>But not practical for now, due to limitations on synthesis and sequencing technologies</a:t>
            </a:r>
            <a:endParaRPr lang="en-US"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74</a:t>
            </a:fld>
            <a:endParaRPr lang="en-US" dirty="0">
              <a:solidFill>
                <a:schemeClr val="bg1"/>
              </a:solidFill>
            </a:endParaRPr>
          </a:p>
        </p:txBody>
      </p:sp>
    </p:spTree>
    <p:extLst>
      <p:ext uri="{BB962C8B-B14F-4D97-AF65-F5344CB8AC3E}">
        <p14:creationId xmlns:p14="http://schemas.microsoft.com/office/powerpoint/2010/main" val="108370499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040" y="2932529"/>
            <a:ext cx="8908199" cy="1184277"/>
          </a:xfrm>
        </p:spPr>
        <p:txBody>
          <a:bodyPr>
            <a:normAutofit/>
          </a:bodyPr>
          <a:lstStyle/>
          <a:p>
            <a:pPr algn="ctr"/>
            <a:r>
              <a:rPr lang="en-GB" dirty="0" smtClean="0"/>
              <a:t>Is it ethical?</a:t>
            </a:r>
            <a:endParaRPr lang="en-US" dirty="0">
              <a:solidFill>
                <a:schemeClr val="bg1"/>
              </a:solidFill>
            </a:endParaRP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75</a:t>
            </a:fld>
            <a:endParaRPr lang="en-US" dirty="0">
              <a:solidFill>
                <a:schemeClr val="bg1"/>
              </a:solidFill>
            </a:endParaRPr>
          </a:p>
        </p:txBody>
      </p:sp>
    </p:spTree>
    <p:extLst>
      <p:ext uri="{BB962C8B-B14F-4D97-AF65-F5344CB8AC3E}">
        <p14:creationId xmlns:p14="http://schemas.microsoft.com/office/powerpoint/2010/main" val="5991481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time</a:t>
            </a:r>
            <a:endParaRPr lang="en-US" dirty="0"/>
          </a:p>
        </p:txBody>
      </p:sp>
      <p:sp>
        <p:nvSpPr>
          <p:cNvPr id="3" name="Text Placeholder 2"/>
          <p:cNvSpPr>
            <a:spLocks noGrp="1"/>
          </p:cNvSpPr>
          <p:nvPr>
            <p:ph type="body" idx="1"/>
          </p:nvPr>
        </p:nvSpPr>
        <p:spPr/>
        <p:txBody>
          <a:bodyPr/>
          <a:lstStyle/>
          <a:p>
            <a:r>
              <a:rPr lang="en-US" dirty="0" smtClean="0"/>
              <a:t>Feel free to ask any questions</a:t>
            </a:r>
          </a:p>
          <a:p>
            <a:endParaRPr lang="en-US" dirty="0"/>
          </a:p>
        </p:txBody>
      </p:sp>
      <p:sp>
        <p:nvSpPr>
          <p:cNvPr id="4" name="Date Placeholder 3"/>
          <p:cNvSpPr>
            <a:spLocks noGrp="1"/>
          </p:cNvSpPr>
          <p:nvPr>
            <p:ph type="dt" sz="half" idx="10"/>
          </p:nvPr>
        </p:nvSpPr>
        <p:spPr/>
        <p:txBody>
          <a:bodyPr/>
          <a:lstStyle/>
          <a:p>
            <a:r>
              <a:rPr lang="en-US" smtClean="0"/>
              <a:t>University of Cyprus</a:t>
            </a:r>
            <a:endParaRPr lang="en-US" dirty="0"/>
          </a:p>
        </p:txBody>
      </p:sp>
      <p:sp>
        <p:nvSpPr>
          <p:cNvPr id="5" name="Footer Placeholder 4"/>
          <p:cNvSpPr>
            <a:spLocks noGrp="1"/>
          </p:cNvSpPr>
          <p:nvPr>
            <p:ph type="ftr" sz="quarter" idx="11"/>
          </p:nvPr>
        </p:nvSpPr>
        <p:spPr/>
        <p:txBody>
          <a:bodyPr/>
          <a:lstStyle/>
          <a:p>
            <a:r>
              <a:rPr lang="en-US" smtClean="0"/>
              <a:t>EPL 646: Advanced Topics in Databases</a:t>
            </a:r>
            <a:endParaRPr lang="en-US" dirty="0"/>
          </a:p>
        </p:txBody>
      </p:sp>
      <p:sp>
        <p:nvSpPr>
          <p:cNvPr id="6" name="Slide Number Placeholder 5"/>
          <p:cNvSpPr>
            <a:spLocks noGrp="1"/>
          </p:cNvSpPr>
          <p:nvPr>
            <p:ph type="sldNum" sz="quarter" idx="12"/>
          </p:nvPr>
        </p:nvSpPr>
        <p:spPr/>
        <p:txBody>
          <a:bodyPr/>
          <a:lstStyle/>
          <a:p>
            <a:fld id="{4650258E-3F5F-4BFF-B170-BDE829F2995D}" type="slidenum">
              <a:rPr lang="en-US" smtClean="0"/>
              <a:t>76</a:t>
            </a:fld>
            <a:endParaRPr lang="en-US" dirty="0"/>
          </a:p>
        </p:txBody>
      </p:sp>
    </p:spTree>
    <p:extLst>
      <p:ext uri="{BB962C8B-B14F-4D97-AF65-F5344CB8AC3E}">
        <p14:creationId xmlns:p14="http://schemas.microsoft.com/office/powerpoint/2010/main" val="25678425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3" name="Rectangle 2"/>
          <p:cNvSpPr/>
          <p:nvPr/>
        </p:nvSpPr>
        <p:spPr>
          <a:xfrm>
            <a:off x="0" y="1594644"/>
            <a:ext cx="12192000" cy="4628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bg1"/>
                </a:solidFill>
              </a:rPr>
              <a:t>Progress in DNA Storage has been rapid</a:t>
            </a:r>
            <a:endParaRPr lang="en-US" dirty="0">
              <a:solidFill>
                <a:schemeClr val="bg1"/>
              </a:solidFill>
            </a:endParaRPr>
          </a:p>
        </p:txBody>
      </p:sp>
      <p:pic>
        <p:nvPicPr>
          <p:cNvPr id="8" name="Content Placeholder 7"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4265" y="1690688"/>
            <a:ext cx="7283470" cy="4351338"/>
          </a:xfrm>
        </p:spPr>
      </p:pic>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8</a:t>
            </a:fld>
            <a:endParaRPr lang="en-US" dirty="0">
              <a:solidFill>
                <a:schemeClr val="bg1"/>
              </a:solidFill>
            </a:endParaRPr>
          </a:p>
        </p:txBody>
      </p:sp>
    </p:spTree>
    <p:extLst>
      <p:ext uri="{BB962C8B-B14F-4D97-AF65-F5344CB8AC3E}">
        <p14:creationId xmlns:p14="http://schemas.microsoft.com/office/powerpoint/2010/main" val="3646379383"/>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565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Challenges</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solidFill>
                  <a:schemeClr val="bg1"/>
                </a:solidFill>
              </a:rPr>
              <a:t>Error rates on the order of 1% per nucleotide</a:t>
            </a:r>
          </a:p>
          <a:p>
            <a:pPr lvl="1">
              <a:buFont typeface="Wingdings" panose="05000000000000000000" pitchFamily="2" charset="2"/>
              <a:buChar char="§"/>
            </a:pPr>
            <a:r>
              <a:rPr lang="en-US" dirty="0" smtClean="0">
                <a:solidFill>
                  <a:schemeClr val="bg1"/>
                </a:solidFill>
              </a:rPr>
              <a:t>Synthesis</a:t>
            </a:r>
          </a:p>
          <a:p>
            <a:pPr lvl="1">
              <a:buFont typeface="Wingdings" panose="05000000000000000000" pitchFamily="2" charset="2"/>
              <a:buChar char="§"/>
            </a:pPr>
            <a:r>
              <a:rPr lang="en-US" dirty="0" smtClean="0">
                <a:solidFill>
                  <a:schemeClr val="bg1"/>
                </a:solidFill>
              </a:rPr>
              <a:t>Sequencing</a:t>
            </a:r>
          </a:p>
          <a:p>
            <a:pPr lvl="1">
              <a:buFont typeface="Wingdings" panose="05000000000000000000" pitchFamily="2" charset="2"/>
              <a:buChar char="§"/>
            </a:pPr>
            <a:r>
              <a:rPr lang="en-US" dirty="0" smtClean="0">
                <a:solidFill>
                  <a:schemeClr val="bg1"/>
                </a:solidFill>
              </a:rPr>
              <a:t>Degrading while stored</a:t>
            </a:r>
            <a:br>
              <a:rPr lang="en-US" dirty="0" smtClean="0">
                <a:solidFill>
                  <a:schemeClr val="bg1"/>
                </a:solidFill>
              </a:rPr>
            </a:br>
            <a:endParaRPr lang="en-US" dirty="0" smtClean="0">
              <a:solidFill>
                <a:schemeClr val="bg1"/>
              </a:solidFill>
            </a:endParaRPr>
          </a:p>
          <a:p>
            <a:pPr marL="514350" indent="-514350">
              <a:buFont typeface="+mj-lt"/>
              <a:buAutoNum type="arabicPeriod"/>
            </a:pPr>
            <a:r>
              <a:rPr lang="en-US" b="1" dirty="0" smtClean="0">
                <a:solidFill>
                  <a:schemeClr val="bg1"/>
                </a:solidFill>
              </a:rPr>
              <a:t>Read latency is much longer than write latency when randomly accessing data</a:t>
            </a:r>
          </a:p>
          <a:p>
            <a:pPr lvl="1">
              <a:buFont typeface="Wingdings" panose="05000000000000000000" pitchFamily="2" charset="2"/>
              <a:buChar char="§"/>
            </a:pPr>
            <a:r>
              <a:rPr lang="en-US" dirty="0" smtClean="0">
                <a:solidFill>
                  <a:schemeClr val="bg1"/>
                </a:solidFill>
              </a:rPr>
              <a:t>Large-block access</a:t>
            </a:r>
          </a:p>
        </p:txBody>
      </p:sp>
      <p:sp>
        <p:nvSpPr>
          <p:cNvPr id="4" name="Date Placeholder 3"/>
          <p:cNvSpPr>
            <a:spLocks noGrp="1"/>
          </p:cNvSpPr>
          <p:nvPr>
            <p:ph type="dt" sz="half" idx="10"/>
          </p:nvPr>
        </p:nvSpPr>
        <p:spPr/>
        <p:txBody>
          <a:bodyPr/>
          <a:lstStyle/>
          <a:p>
            <a:r>
              <a:rPr lang="en-US" dirty="0" smtClean="0">
                <a:solidFill>
                  <a:schemeClr val="bg1"/>
                </a:solidFill>
              </a:rPr>
              <a:t>University of Cyprus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bg1"/>
                </a:solidFill>
              </a:rPr>
              <a:t>EPL 646: Advanced Topics in Databases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4650258E-3F5F-4BFF-B170-BDE829F2995D}" type="slidenum">
              <a:rPr lang="en-US" smtClean="0">
                <a:solidFill>
                  <a:schemeClr val="bg1"/>
                </a:solidFill>
              </a:rPr>
              <a:t>9</a:t>
            </a:fld>
            <a:endParaRPr lang="en-US" dirty="0">
              <a:solidFill>
                <a:schemeClr val="bg1"/>
              </a:solidFill>
            </a:endParaRPr>
          </a:p>
        </p:txBody>
      </p:sp>
    </p:spTree>
    <p:extLst>
      <p:ext uri="{BB962C8B-B14F-4D97-AF65-F5344CB8AC3E}">
        <p14:creationId xmlns:p14="http://schemas.microsoft.com/office/powerpoint/2010/main" val="3618969496"/>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9CC3E5"/>
      </a:hlink>
      <a:folHlink>
        <a:srgbClr val="954F72"/>
      </a:folHlink>
    </a:clrScheme>
    <a:fontScheme name="Open Sans">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1602</TotalTime>
  <Words>5058</Words>
  <Application>Microsoft Office PowerPoint</Application>
  <PresentationFormat>Widescreen</PresentationFormat>
  <Paragraphs>785</Paragraphs>
  <Slides>76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Consolas</vt:lpstr>
      <vt:lpstr>Open Sans</vt:lpstr>
      <vt:lpstr>Open Sans Light</vt:lpstr>
      <vt:lpstr>Wingdings</vt:lpstr>
      <vt:lpstr>Office Theme</vt:lpstr>
      <vt:lpstr>Reference A DNA-Based Archival Storage System James Bornholt, Randolph Lopez, Douglas M. Carmean, Luis Ceze, Georg Seelig, and Karin Strauss. 2016. A DNA-Based Archival Storage System. In Proceedings of the Twenty-First International Conference on Architectural Support for Programming Languages and Operating Systems (ASPLOS '16). ACM, New York, NY, USA, 637-649. DOI: https://doi.org/10.1145/2872362.2872397</vt:lpstr>
      <vt:lpstr>A DNA-Based Archival Storage System</vt:lpstr>
      <vt:lpstr>Abstract</vt:lpstr>
      <vt:lpstr>Problem</vt:lpstr>
      <vt:lpstr>Solution</vt:lpstr>
      <vt:lpstr>We care about</vt:lpstr>
      <vt:lpstr>PowerPoint Presentation</vt:lpstr>
      <vt:lpstr>Progress in DNA Storage has been rapid</vt:lpstr>
      <vt:lpstr>Challenges</vt:lpstr>
      <vt:lpstr>PowerPoint Presentation</vt:lpstr>
      <vt:lpstr>Background on DNA Manipulation</vt:lpstr>
      <vt:lpstr>Nucleotides</vt:lpstr>
      <vt:lpstr>DNA Strands (oligonucleotide)</vt:lpstr>
      <vt:lpstr>DNA Strands (oligonucleotide)</vt:lpstr>
      <vt:lpstr>Selective DNA amplification with polymerase chain reaction (PCR)</vt:lpstr>
      <vt:lpstr>Why PCR?</vt:lpstr>
      <vt:lpstr>DNA Synthesis</vt:lpstr>
      <vt:lpstr>DNA Sequencing</vt:lpstr>
      <vt:lpstr>A DNA Storage System</vt:lpstr>
      <vt:lpstr>DNA storage as the bottom level of the storage hierarchy</vt:lpstr>
      <vt:lpstr>DNA Storage System</vt:lpstr>
      <vt:lpstr>DNA Storage System</vt:lpstr>
      <vt:lpstr>Implementation Requirements</vt:lpstr>
      <vt:lpstr>Random Access</vt:lpstr>
      <vt:lpstr>PowerPoint Presentation</vt:lpstr>
      <vt:lpstr>Write Process</vt:lpstr>
      <vt:lpstr>Read Process</vt:lpstr>
      <vt:lpstr>Representing Data in DNA</vt:lpstr>
      <vt:lpstr>How can we store binary data in DNA?</vt:lpstr>
      <vt:lpstr>Parallelism</vt:lpstr>
      <vt:lpstr>First Approach</vt:lpstr>
      <vt:lpstr>High Error Rates</vt:lpstr>
      <vt:lpstr>Huffman Code Approach</vt:lpstr>
      <vt:lpstr>PowerPoint Presentation</vt:lpstr>
      <vt:lpstr>DNA Data Representation Challenges</vt:lpstr>
      <vt:lpstr>Solutions</vt:lpstr>
      <vt:lpstr>Goldman et al DNA Data Organization</vt:lpstr>
      <vt:lpstr>Payload</vt:lpstr>
      <vt:lpstr>High Part of Address</vt:lpstr>
      <vt:lpstr>Low Part of Address</vt:lpstr>
      <vt:lpstr>Primers</vt:lpstr>
      <vt:lpstr>Random Access (1)</vt:lpstr>
      <vt:lpstr>Random Access (2)</vt:lpstr>
      <vt:lpstr>Random Access (3)</vt:lpstr>
      <vt:lpstr>Encodings for Reliable Storage</vt:lpstr>
      <vt:lpstr>Problem with Encoding used so far</vt:lpstr>
      <vt:lpstr>Bancroft et al. Encoding</vt:lpstr>
      <vt:lpstr>Goldman et al. Encoding</vt:lpstr>
      <vt:lpstr>Goldman et al. Encoding</vt:lpstr>
      <vt:lpstr>XOR Encoding</vt:lpstr>
      <vt:lpstr>XOR Encoding</vt:lpstr>
      <vt:lpstr>Tunable Redundancy with XOR</vt:lpstr>
      <vt:lpstr>Factors in Encoding Design</vt:lpstr>
      <vt:lpstr>Experiments</vt:lpstr>
      <vt:lpstr>Materials and Method</vt:lpstr>
      <vt:lpstr>Materials and Method</vt:lpstr>
      <vt:lpstr>File Recovery</vt:lpstr>
      <vt:lpstr>Sequencing Depth</vt:lpstr>
      <vt:lpstr>Reduced Sequencing Depth</vt:lpstr>
      <vt:lpstr>Naive Encoding</vt:lpstr>
      <vt:lpstr>Simulation</vt:lpstr>
      <vt:lpstr>How do different encodings trade storage density for reliability?</vt:lpstr>
      <vt:lpstr>What is the effect of decay on the reliability of stored data? </vt:lpstr>
      <vt:lpstr>Reliability and Density</vt:lpstr>
      <vt:lpstr>Reliability of encoded data as a function of storage density at different sequencing depths</vt:lpstr>
      <vt:lpstr>Density of different encodings as a function of the length of each synthesized DNA strand</vt:lpstr>
      <vt:lpstr>Average number of copies of sequences required to ensure a desired reliability over time</vt:lpstr>
      <vt:lpstr>Discussion and Future Work</vt:lpstr>
      <vt:lpstr>Distribution of DNA errors from two synthesis technologies</vt:lpstr>
      <vt:lpstr>Expected and observed distributions of strand length from DNA synthesis</vt:lpstr>
      <vt:lpstr>Avoiding Bad Sequences</vt:lpstr>
      <vt:lpstr>Conclusion</vt:lpstr>
      <vt:lpstr>DNA-based storage has the potential to be the ultimate archival storage solution:</vt:lpstr>
      <vt:lpstr>But not practical for now, due to limitations on synthesis and sequencing technologies</vt:lpstr>
      <vt:lpstr>Is it ethical?</vt:lpstr>
      <vt:lpstr>Thank you for your time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Κυριάκος Κυριάκου</dc:creator>
  <cp:lastModifiedBy>Κυριάκος Κυριάκου</cp:lastModifiedBy>
  <cp:revision>537</cp:revision>
  <dcterms:created xsi:type="dcterms:W3CDTF">2017-10-03T16:23:11Z</dcterms:created>
  <dcterms:modified xsi:type="dcterms:W3CDTF">2017-11-27T22:04:03Z</dcterms:modified>
</cp:coreProperties>
</file>