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5" r:id="rId42"/>
  </p:sldIdLst>
  <p:sldSz cx="13004800" cy="9753600"/>
  <p:notesSz cx="6858000" cy="9144000"/>
  <p:defaultTextStyle>
    <a:lvl1pPr algn="ctr" defTabSz="584200">
      <a:defRPr sz="3600">
        <a:latin typeface="Constantia"/>
        <a:ea typeface="Constantia"/>
        <a:cs typeface="Constantia"/>
        <a:sym typeface="Constantia"/>
      </a:defRPr>
    </a:lvl1pPr>
    <a:lvl2pPr algn="ctr" defTabSz="584200">
      <a:defRPr sz="3600">
        <a:latin typeface="Constantia"/>
        <a:ea typeface="Constantia"/>
        <a:cs typeface="Constantia"/>
        <a:sym typeface="Constantia"/>
      </a:defRPr>
    </a:lvl2pPr>
    <a:lvl3pPr algn="ctr" defTabSz="584200">
      <a:defRPr sz="3600">
        <a:latin typeface="Constantia"/>
        <a:ea typeface="Constantia"/>
        <a:cs typeface="Constantia"/>
        <a:sym typeface="Constantia"/>
      </a:defRPr>
    </a:lvl3pPr>
    <a:lvl4pPr algn="ctr" defTabSz="584200">
      <a:defRPr sz="3600">
        <a:latin typeface="Constantia"/>
        <a:ea typeface="Constantia"/>
        <a:cs typeface="Constantia"/>
        <a:sym typeface="Constantia"/>
      </a:defRPr>
    </a:lvl4pPr>
    <a:lvl5pPr algn="ctr" defTabSz="584200">
      <a:defRPr sz="3600">
        <a:latin typeface="Constantia"/>
        <a:ea typeface="Constantia"/>
        <a:cs typeface="Constantia"/>
        <a:sym typeface="Constantia"/>
      </a:defRPr>
    </a:lvl5pPr>
    <a:lvl6pPr algn="ctr" defTabSz="584200">
      <a:defRPr sz="3600">
        <a:latin typeface="Constantia"/>
        <a:ea typeface="Constantia"/>
        <a:cs typeface="Constantia"/>
        <a:sym typeface="Constantia"/>
      </a:defRPr>
    </a:lvl6pPr>
    <a:lvl7pPr algn="ctr" defTabSz="584200">
      <a:defRPr sz="3600">
        <a:latin typeface="Constantia"/>
        <a:ea typeface="Constantia"/>
        <a:cs typeface="Constantia"/>
        <a:sym typeface="Constantia"/>
      </a:defRPr>
    </a:lvl7pPr>
    <a:lvl8pPr algn="ctr" defTabSz="584200">
      <a:defRPr sz="3600">
        <a:latin typeface="Constantia"/>
        <a:ea typeface="Constantia"/>
        <a:cs typeface="Constantia"/>
        <a:sym typeface="Constantia"/>
      </a:defRPr>
    </a:lvl8pPr>
    <a:lvl9pPr algn="ctr" defTabSz="584200">
      <a:defRPr sz="3600">
        <a:latin typeface="Constantia"/>
        <a:ea typeface="Constantia"/>
        <a:cs typeface="Constantia"/>
        <a:sym typeface="Constantia"/>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n" i="on">
        <a:font>
          <a:latin typeface="Constantia"/>
          <a:ea typeface="Constantia"/>
          <a:cs typeface="Constanti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DD4EA"/>
          </a:solidFill>
        </a:fill>
      </a:tcStyle>
    </a:wholeTbl>
    <a:band2H>
      <a:tcTxStyle/>
      <a:tcStyle>
        <a:tcBdr/>
        <a:fill>
          <a:solidFill>
            <a:srgbClr val="E8EBF5"/>
          </a:solidFill>
        </a:fill>
      </a:tcStyle>
    </a:band2H>
    <a:firstCol>
      <a:tcTxStyle b="on" i="on">
        <a:font>
          <a:latin typeface="Constantia"/>
          <a:ea typeface="Constantia"/>
          <a:cs typeface="Constant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472C4"/>
          </a:solidFill>
        </a:fill>
      </a:tcStyle>
    </a:firstCol>
    <a:lastRow>
      <a:tcTxStyle b="on" i="on">
        <a:font>
          <a:latin typeface="Constantia"/>
          <a:ea typeface="Constantia"/>
          <a:cs typeface="Constanti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472C4"/>
          </a:solidFill>
        </a:fill>
      </a:tcStyle>
    </a:lastRow>
    <a:firstRow>
      <a:tcTxStyle b="on" i="on">
        <a:font>
          <a:latin typeface="Constantia"/>
          <a:ea typeface="Constantia"/>
          <a:cs typeface="Constant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472C4"/>
          </a:solidFill>
        </a:fill>
      </a:tcStyle>
    </a:firstRow>
  </a:tblStyle>
  <a:tblStyle styleId="{C7B018BB-80A7-4F77-B60F-C8B233D01FF8}" styleName="">
    <a:tblBg/>
    <a:wholeTbl>
      <a:tcTxStyle b="on" i="on">
        <a:font>
          <a:latin typeface="Constantia"/>
          <a:ea typeface="Constantia"/>
          <a:cs typeface="Constanti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
          <a:latin typeface="Constantia"/>
          <a:ea typeface="Constantia"/>
          <a:cs typeface="Constant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
          <a:latin typeface="Constantia"/>
          <a:ea typeface="Constantia"/>
          <a:cs typeface="Constanti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
          <a:latin typeface="Constantia"/>
          <a:ea typeface="Constantia"/>
          <a:cs typeface="Constant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
          <a:latin typeface="Constantia"/>
          <a:ea typeface="Constantia"/>
          <a:cs typeface="Constanti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
          <a:latin typeface="Constantia"/>
          <a:ea typeface="Constantia"/>
          <a:cs typeface="Constant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
          <a:latin typeface="Constantia"/>
          <a:ea typeface="Constantia"/>
          <a:cs typeface="Constanti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
          <a:latin typeface="Constantia"/>
          <a:ea typeface="Constantia"/>
          <a:cs typeface="Constant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CF821DB8-F4EB-4A41-A1BA-3FCAFE7338EE}" styleName="">
    <a:tblBg/>
    <a:wholeTbl>
      <a:tcTxStyle b="on" i="on">
        <a:font>
          <a:latin typeface="Constantia"/>
          <a:ea typeface="Constantia"/>
          <a:cs typeface="Constanti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onstantia"/>
          <a:ea typeface="Constantia"/>
          <a:cs typeface="Constanti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472C4"/>
          </a:solidFill>
        </a:fill>
      </a:tcStyle>
    </a:firstCol>
    <a:lastRow>
      <a:tcTxStyle b="on" i="on">
        <a:font>
          <a:latin typeface="Constantia"/>
          <a:ea typeface="Constantia"/>
          <a:cs typeface="Constanti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onstantia"/>
          <a:ea typeface="Constantia"/>
          <a:cs typeface="Constanti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472C4"/>
          </a:solidFill>
        </a:fill>
      </a:tcStyle>
    </a:firstRow>
  </a:tblStyle>
  <a:tblStyle styleId="{33BA23B1-9221-436E-865A-0063620EA4FD}" styleName="">
    <a:tblBg/>
    <a:wholeTbl>
      <a:tcTxStyle b="on" i="on">
        <a:font>
          <a:latin typeface="Constantia"/>
          <a:ea typeface="Constantia"/>
          <a:cs typeface="Constanti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onstantia"/>
          <a:ea typeface="Constantia"/>
          <a:cs typeface="Constant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onstantia"/>
          <a:ea typeface="Constantia"/>
          <a:cs typeface="Constanti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onstantia"/>
          <a:ea typeface="Constantia"/>
          <a:cs typeface="Constant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onstantia"/>
          <a:ea typeface="Constantia"/>
          <a:cs typeface="Constanti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onstantia"/>
          <a:ea typeface="Constantia"/>
          <a:cs typeface="Constanti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onstantia"/>
          <a:ea typeface="Constantia"/>
          <a:cs typeface="Constanti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onstantia"/>
          <a:ea typeface="Constantia"/>
          <a:cs typeface="Constanti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83488" autoAdjust="0"/>
  </p:normalViewPr>
  <p:slideViewPr>
    <p:cSldViewPr>
      <p:cViewPr varScale="1">
        <p:scale>
          <a:sx n="40" d="100"/>
          <a:sy n="40" d="100"/>
        </p:scale>
        <p:origin x="1776" y="54"/>
      </p:cViewPr>
      <p:guideLst>
        <p:guide orient="horz" pos="3072"/>
        <p:guide pos="4096"/>
      </p:guideLst>
    </p:cSldViewPr>
  </p:slideViewPr>
  <p:notesTextViewPr>
    <p:cViewPr>
      <p:scale>
        <a:sx n="1" d="1"/>
        <a:sy n="1" d="1"/>
      </p:scale>
      <p:origin x="0" y="0"/>
    </p:cViewPr>
  </p:notesTextViewPr>
  <p:notesViewPr>
    <p:cSldViewPr>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9" name="Shape 69"/>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770847889"/>
      </p:ext>
    </p:extLst>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info.teradata.com/htmlpubs/DB_TTU_16_00/index.html#page/SQL_Reference/B035-1142-160K/uey1472241592715.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dba-oracle.com/t_object_top_down_bottom_up.ht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noRot="1" noChangeAspect="1"/>
          </p:cNvSpPr>
          <p:nvPr>
            <p:ph type="sldImg"/>
          </p:nvPr>
        </p:nvSpPr>
        <p:spPr>
          <a:prstGeom prst="rect">
            <a:avLst/>
          </a:prstGeom>
        </p:spPr>
        <p:txBody>
          <a:bodyPr/>
          <a:lstStyle/>
          <a:p>
            <a:pPr lvl="0"/>
            <a:endParaRPr/>
          </a:p>
        </p:txBody>
      </p:sp>
      <p:sp>
        <p:nvSpPr>
          <p:cNvPr id="78" name="Shape 78"/>
          <p:cNvSpPr>
            <a:spLocks noGrp="1"/>
          </p:cNvSpPr>
          <p:nvPr>
            <p:ph type="body" sz="quarter" idx="1"/>
          </p:nvPr>
        </p:nvSpPr>
        <p:spPr>
          <a:prstGeom prst="rect">
            <a:avLst/>
          </a:prstGeom>
        </p:spPr>
        <p:txBody>
          <a:bodyPr/>
          <a:lstStyle/>
          <a:p>
            <a:pPr lvl="0">
              <a:defRPr sz="1800"/>
            </a:pPr>
            <a:r>
              <a:rPr sz="1200" dirty="0"/>
              <a:t>Τα ανα</a:t>
            </a:r>
            <a:r>
              <a:rPr sz="1200" dirty="0" err="1"/>
              <a:t>λυτικά</a:t>
            </a:r>
            <a:r>
              <a:rPr sz="1200" dirty="0"/>
              <a:t> queries π</a:t>
            </a:r>
            <a:r>
              <a:rPr sz="1200" dirty="0" err="1"/>
              <a:t>ρέ</a:t>
            </a:r>
            <a:r>
              <a:rPr sz="1200" dirty="0"/>
              <a:t>πει να βελτιστοποιούνται και να εκτελούνται πολύ γρήγορα, ώστε να παρέχονται αποτελέσματα για διαδραστική (interactive) λήψη αποφάσεων σε πραγματικό χρόνο.</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prstGeom prst="rect">
            <a:avLst/>
          </a:prstGeom>
        </p:spPr>
        <p:txBody>
          <a:bodyPr/>
          <a:lstStyle/>
          <a:p>
            <a:pPr lvl="0"/>
            <a:endParaRPr/>
          </a:p>
        </p:txBody>
      </p:sp>
      <p:sp>
        <p:nvSpPr>
          <p:cNvPr id="164" name="Shape 164"/>
          <p:cNvSpPr>
            <a:spLocks noGrp="1"/>
          </p:cNvSpPr>
          <p:nvPr>
            <p:ph type="body" sz="quarter" idx="1"/>
          </p:nvPr>
        </p:nvSpPr>
        <p:spPr>
          <a:prstGeom prst="rect">
            <a:avLst/>
          </a:prstGeom>
        </p:spPr>
        <p:txBody>
          <a:bodyPr/>
          <a:lstStyle/>
          <a:p>
            <a:pPr lvl="0">
              <a:defRPr sz="1800"/>
            </a:pPr>
            <a:r>
              <a:rPr sz="1200"/>
              <a:t>1. Το query σχηματίζεται ως ένα operator tree και στέλνεται ως είσοδος στον query optimizer.</a:t>
            </a:r>
          </a:p>
          <a:p>
            <a:pPr lvl="0">
              <a:defRPr sz="1800"/>
            </a:pPr>
            <a:r>
              <a:rPr sz="1200"/>
              <a:t>2. Ο Rewriter εφαρμόζει τα ωφέλημα rewrites στο operator tree. Αν το rewrite χρειάζεται να κοστολογηθεί, τότε κοστολογείται το operator tree πριν την εφαρμογή του rewrite και το operator tree μετά την εφαρμογή του και επιλέγεται το operator tree με το μικρότερο κόστος. </a:t>
            </a:r>
          </a:p>
          <a:p>
            <a:pPr lvl="0">
              <a:defRPr sz="1800"/>
            </a:pPr>
            <a:r>
              <a:rPr sz="1200"/>
              <a:t>3. Στη συνέχεια, το operator tree στέλνεται στον Enumerator. Ο Enumerator χρησιμοποιεί έναν αλγόριθμο εξερεύνησης χώρου αναζήτησης με κλάδεμα, και βρίσκει την καλύτερη σειρά joins για το query (με βάση τα στατιστικά του πίνακα και το κόστος των κατανεμημένων λειτουργιών, όπως το </a:t>
            </a:r>
          </a:p>
          <a:p>
            <a:pPr lvl="0">
              <a:defRPr sz="1800"/>
            </a:pPr>
            <a:r>
              <a:rPr sz="1200"/>
              <a:t>broadcasting και το partitioning). Η έξοδος του Enumerator είναι ένας operator tree όπου οι κόμβοι των δέντρων σχολιάζονται με οδηγίες για τον Planner.</a:t>
            </a:r>
          </a:p>
          <a:p>
            <a:pPr lvl="0">
              <a:defRPr sz="1800"/>
            </a:pPr>
            <a:r>
              <a:rPr sz="1200"/>
              <a:t>4. Ο Planner παράγει το distributed query execution plan (DQEP - κατανεμημένο πλάνο εκτέλεσης του query), το οποίο περιέχει τύπου-SQL DQEP Steps και αυτά τα steps μπορούν να σταλούν ως queries στο δίκτυο για να εκτελεστούν στους κόμβους του cluster. (Τα βήματα DQEP εκτελούνται ταυτόχρονα στα φύλλα/leafs)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pPr lvl="0"/>
            <a:endParaRPr/>
          </a:p>
        </p:txBody>
      </p:sp>
      <p:sp>
        <p:nvSpPr>
          <p:cNvPr id="170" name="Shape 170"/>
          <p:cNvSpPr>
            <a:spLocks noGrp="1"/>
          </p:cNvSpPr>
          <p:nvPr>
            <p:ph type="body" sz="quarter" idx="1"/>
          </p:nvPr>
        </p:nvSpPr>
        <p:spPr>
          <a:prstGeom prst="rect">
            <a:avLst/>
          </a:prstGeom>
        </p:spPr>
        <p:txBody>
          <a:bodyPr/>
          <a:lstStyle/>
          <a:p>
            <a:pPr lvl="0">
              <a:defRPr sz="1800"/>
            </a:pPr>
            <a:r>
              <a:rPr sz="1200"/>
              <a:t>Page 4</a:t>
            </a:r>
          </a:p>
          <a:p>
            <a:pPr lvl="0">
              <a:defRPr sz="1800"/>
            </a:pPr>
            <a:r>
              <a:rPr sz="1200" b="1"/>
              <a:t>Ας περιγράψουμε πιο αναλυτικά τα συστατικά…</a:t>
            </a:r>
            <a:endParaRPr b="1"/>
          </a:p>
          <a:p>
            <a:pPr lvl="0">
              <a:defRPr sz="1800"/>
            </a:pPr>
            <a:r>
              <a:rPr sz="1200"/>
              <a:t>3.1</a:t>
            </a:r>
          </a:p>
          <a:p>
            <a:pPr lvl="0">
              <a:defRPr sz="1800"/>
            </a:pPr>
            <a:r>
              <a:rPr sz="1200"/>
              <a:t>Ένα παράδειγμα μετασχηματισμού που εκτελείται από τον Rewriter είναι ο μετασχηματισμός Εξάλειψης Στήλης (Column Elimination). Αφαιρεί στήλη προβολής-projection  που δεν χρησιμοποιείται ποτέ, εξοικονομώντας έτσι υπολογισμό, Ι / Ο και πόρους δικτύου. Αυτός ο μετασχηματισμός είναι πάντα ωφέλιμος, οπότε ο Rewriter εφαρμόζει τον μετασχηματισμό κάθε φορά που είναι σημασιολογικά έγκυρο.</a:t>
            </a:r>
          </a:p>
          <a:p>
            <a:pPr lvl="0">
              <a:defRPr sz="1800"/>
            </a:pPr>
            <a:r>
              <a:rPr sz="1200"/>
              <a:t> Ο μετασχηματισμός Group-By Pushdown, ο οποίος τροποποιεί ένα query αναδιοργανώνοντας ένα group by πριν από ένα join για να αξιολογήσει το group by νωρίτερα. Mπορεί να είναι ή να μην είναι επωφελής ανάλογα με τα μεγέθη των joins και την πληθυκότητα του group by. Έτσι για να αποφασιστεί εάν θα εφαρμοστεί αυτός ο μετασχηματισμός απαιτείται εκτίμηση κόστους.</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noRot="1" noChangeAspect="1"/>
          </p:cNvSpPr>
          <p:nvPr>
            <p:ph type="sldImg"/>
          </p:nvPr>
        </p:nvSpPr>
        <p:spPr>
          <a:prstGeom prst="rect">
            <a:avLst/>
          </a:prstGeom>
        </p:spPr>
        <p:txBody>
          <a:bodyPr/>
          <a:lstStyle/>
          <a:p>
            <a:pPr lvl="0"/>
            <a:endParaRPr/>
          </a:p>
        </p:txBody>
      </p:sp>
      <p:sp>
        <p:nvSpPr>
          <p:cNvPr id="176" name="Shape 176"/>
          <p:cNvSpPr>
            <a:spLocks noGrp="1"/>
          </p:cNvSpPr>
          <p:nvPr>
            <p:ph type="body" sz="quarter" idx="1"/>
          </p:nvPr>
        </p:nvSpPr>
        <p:spPr>
          <a:prstGeom prst="rect">
            <a:avLst/>
          </a:prstGeom>
        </p:spPr>
        <p:txBody>
          <a:bodyPr/>
          <a:lstStyle/>
          <a:p>
            <a:pPr lvl="0">
              <a:defRPr sz="1800"/>
            </a:pPr>
            <a:r>
              <a:rPr sz="1200"/>
              <a:t>Page 4</a:t>
            </a:r>
          </a:p>
          <a:p>
            <a:pPr lvl="0">
              <a:defRPr sz="1800"/>
            </a:pPr>
            <a:r>
              <a:rPr sz="1200"/>
              <a:t>3.1 paragraph 2</a:t>
            </a:r>
          </a:p>
          <a:p>
            <a:pPr lvl="0">
              <a:defRPr sz="1800"/>
            </a:pPr>
            <a:endParaRPr sz="1200"/>
          </a:p>
          <a:p>
            <a:pPr lvl="0">
              <a:defRPr sz="1800"/>
            </a:pPr>
            <a:r>
              <a:rPr sz="1200"/>
              <a:t>Επίσης γίνεται χρήση Heuristic σε rewrites αποφάσεις. </a:t>
            </a:r>
          </a:p>
          <a:p>
            <a:pPr lvl="0">
              <a:defRPr sz="1800"/>
            </a:pPr>
            <a:r>
              <a:rPr sz="1200"/>
              <a:t>H συγχώνευση υποερωτήσεων (Sub-Query) γενικά συγχωνεύει subselects όποτε είναι δυνατόν. </a:t>
            </a:r>
          </a:p>
          <a:p>
            <a:pPr lvl="0">
              <a:defRPr sz="1800"/>
            </a:pPr>
            <a:r>
              <a:rPr sz="1200"/>
              <a:t>Όμως στην περίπτωση όπου, γίνεται join/συγχώνευση/ένωση πολλών tables μαζί και υπάρχει ένας αριθμός από views που σχετίζονται με μερικούς από τους tables, η συγχώνευση των subselects θα οδηγούσε σε ένα μεγάλο join, και έτσι αυτό θα ήταν ακριβό για την βελτιστοποίηση που θα κάνει ο Enumerator στην συνέχεια. </a:t>
            </a:r>
          </a:p>
          <a:p>
            <a:pPr lvl="0">
              <a:defRPr sz="1800"/>
            </a:pPr>
            <a:r>
              <a:rPr sz="1200"/>
              <a:t>Η συγχώνευση αυτών των subselects, απορρίπτει/αποκρύπτει πληροφορίες σχετικά με τη δομή του join graph, κάτι που μπορεί να είναι χρήσιμο για τη βελτιστοποίηση του join. </a:t>
            </a:r>
          </a:p>
          <a:p>
            <a:pPr lvl="0">
              <a:defRPr sz="1800"/>
            </a:pPr>
            <a:r>
              <a:rPr sz="1200"/>
              <a:t>Έτσι εδώ χρειάζεται ένα Heuristic για να βρίσκει αυτές τις καταστάσεις, έτσι ώστε να μην συγχωνεύει όλα τα views πριν την βελτιστοποίηση.  </a:t>
            </a:r>
          </a:p>
          <a:p>
            <a:pPr lvl="0">
              <a:defRPr sz="1800"/>
            </a:pPr>
            <a:endParaRPr sz="1200"/>
          </a:p>
          <a:p>
            <a:pPr lvl="0">
              <a:defRPr sz="1800"/>
            </a:pPr>
            <a:r>
              <a:rPr sz="1200"/>
              <a:t>(</a:t>
            </a:r>
          </a:p>
          <a:p>
            <a:pPr lvl="0">
              <a:defRPr sz="1800"/>
            </a:pPr>
            <a:r>
              <a:rPr sz="1200"/>
              <a:t> Η συγχώνευση αυτών των subselects απορρίπτει πληροφορίες σχετικά με τη δομή του γραφήματος σύνδεσης, κάτι που μπορεί να είναι χρήσιμο για τη βελτιστοποίηση του join, παρόλο που δεν περιλαμβάνει επιπλέον σημασιολογικές πληροφορίες. Για παράδειγμα, σε ένα ερώτημα χιονοθύελλας, το οποίο περιλαμβάνει πολλούς μεγάλους πίνακες γεγονότων και τους σχετικούς πίνακες διαστάσεων, το ερώτημα εισόδου μπορεί να περιέχει προβολές που αντιστοιχούν σε συνδέσεις συγκεκριμένων πινάκων γεγονότων με τους αντίστοιχους πίνακες διαστάσεων, οι οποίοι μπορούν να αξιολογηθούν αποτελεσματικά και στη συνέχεια να ενωθούν μεταξύ τους βρώμικο σχέδιο σύνδεσης</a:t>
            </a:r>
          </a:p>
          <a:p>
            <a:pPr lvl="0">
              <a:defRPr sz="1800"/>
            </a:pPr>
            <a:r>
              <a:rPr sz="120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prstGeom prst="rect">
            <a:avLst/>
          </a:prstGeom>
        </p:spPr>
        <p:txBody>
          <a:bodyPr/>
          <a:lstStyle/>
          <a:p>
            <a:pPr lvl="0"/>
            <a:endParaRPr/>
          </a:p>
        </p:txBody>
      </p:sp>
      <p:sp>
        <p:nvSpPr>
          <p:cNvPr id="188" name="Shape 188"/>
          <p:cNvSpPr>
            <a:spLocks noGrp="1"/>
          </p:cNvSpPr>
          <p:nvPr>
            <p:ph type="body" sz="quarter" idx="1"/>
          </p:nvPr>
        </p:nvSpPr>
        <p:spPr>
          <a:prstGeom prst="rect">
            <a:avLst/>
          </a:prstGeom>
        </p:spPr>
        <p:txBody>
          <a:bodyPr/>
          <a:lstStyle/>
          <a:p>
            <a:pPr lvl="0">
              <a:defRPr sz="1800"/>
            </a:pPr>
            <a:r>
              <a:rPr sz="1200"/>
              <a:t>Ο Rewriter εφαρμόζει πολλά query rewrites , πολλά από τα οποία έχουν σημαντικές αλληλεπιδράσεις μεταξύ τους, οπότε πρέπει να ταξινομηθούν οι μετασχηματισμοί που θα εφαρμοστούν και σε μερικές περιπτώσεις να τους γίνουν παρεμβολές. </a:t>
            </a:r>
          </a:p>
          <a:p>
            <a:pPr lvl="0">
              <a:defRPr sz="1800"/>
            </a:pPr>
            <a:r>
              <a:rPr sz="1200"/>
              <a:t>Εάν γίνει Pushing a predicate down, μπορεί να ενεργοποιηθεί η μετατροπή Outer Join to Inner Join, εάν αυτό το κατηγόρημα γίνεται απορρίπτει τα Nulls του outer table.</a:t>
            </a:r>
          </a:p>
          <a:p>
            <a:pPr lvl="0">
              <a:defRPr sz="1800"/>
            </a:pPr>
            <a:r>
              <a:rPr sz="1200"/>
              <a:t>(</a:t>
            </a:r>
            <a:r>
              <a:rPr sz="1200">
                <a:hlinkClick r:id="rId3"/>
              </a:rPr>
              <a:t>https://info.teradata.com/htmlpubs/DB_TTU_16_00/index.html#page/SQL_Reference/B035-1142-160K/uey1472241592715.html</a:t>
            </a:r>
            <a:r>
              <a:rPr sz="1200"/>
              <a:t>)</a:t>
            </a:r>
          </a:p>
          <a:p>
            <a:pPr lvl="0">
              <a:defRPr sz="1800"/>
            </a:pPr>
            <a:endParaRPr sz="1200"/>
          </a:p>
          <a:p>
            <a:pPr lvl="0">
              <a:defRPr sz="1800"/>
            </a:pPr>
            <a:r>
              <a:rPr sz="1200"/>
              <a:t>	•	An inner join of A and B gives the result of A intersect B (τομή)</a:t>
            </a:r>
          </a:p>
          <a:p>
            <a:pPr lvl="0">
              <a:defRPr sz="1800"/>
            </a:pPr>
            <a:r>
              <a:rPr sz="1200"/>
              <a:t>	•	An outer join of A and B gives the results of A union B (ένωση)</a:t>
            </a:r>
          </a:p>
          <a:p>
            <a:pPr lvl="0">
              <a:defRPr sz="1800"/>
            </a:pPr>
            <a:endParaRPr sz="1200"/>
          </a:p>
          <a:p>
            <a:pPr lvl="0">
              <a:defRPr sz="1800"/>
            </a:pPr>
            <a:r>
              <a:rPr sz="1200"/>
              <a:t>Μερικά rewrites όπως τα bushy join rewrites εφαρμόζονται σε  bottom-up manner, επειδή βασίζονται στο κόστος, και το κόστος τους επηρεάζεται από την επιλογή  rewrites και από τα πλάνα που παράγονται για τα subselects στο subtree. </a:t>
            </a:r>
          </a:p>
          <a:p>
            <a:pPr lvl="0">
              <a:defRPr sz="1800"/>
            </a:pPr>
            <a:endParaRPr sz="1200"/>
          </a:p>
          <a:p>
            <a:pPr lvl="0">
              <a:defRPr sz="1800"/>
            </a:pPr>
            <a:r>
              <a:rPr sz="1200"/>
              <a:t>The top-down method starts from the general and moves to the specific and the bottom-up is vice-versa.</a:t>
            </a:r>
          </a:p>
          <a:p>
            <a:pPr lvl="0">
              <a:defRPr sz="1800"/>
            </a:pPr>
            <a:endParaRPr sz="1200"/>
          </a:p>
          <a:p>
            <a:pPr lvl="0">
              <a:defRPr sz="1800"/>
            </a:pPr>
            <a:r>
              <a:rPr sz="1200">
                <a:hlinkClick r:id="rId4"/>
              </a:rPr>
              <a:t>http://www.dba-oracle.com/t_object_top_down_bottom_up.htm</a:t>
            </a:r>
            <a:endParaRPr sz="1200"/>
          </a:p>
          <a:p>
            <a:pPr lvl="0">
              <a:defRPr sz="1800"/>
            </a:pPr>
            <a:r>
              <a:rPr sz="1200"/>
              <a:t>In some cases top-down design can lead to unsatisfactory results because the analyst and end-users can miss something that is important and is necessary for the system.</a:t>
            </a:r>
          </a:p>
          <a:p>
            <a:pPr lvl="0">
              <a:defRPr sz="1800"/>
            </a:pPr>
            <a:r>
              <a:rPr sz="1200"/>
              <a:t>To begin a bottom-up design, the system analyst will inspect all the interfaces that the system has, checking reports, screens, and forms. The analyst will work backwards through the system to determine what data should be stored in the database.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prstGeom prst="rect">
            <a:avLst/>
          </a:prstGeom>
        </p:spPr>
        <p:txBody>
          <a:bodyPr/>
          <a:lstStyle/>
          <a:p>
            <a:pPr lvl="0"/>
            <a:endParaRPr/>
          </a:p>
        </p:txBody>
      </p:sp>
      <p:sp>
        <p:nvSpPr>
          <p:cNvPr id="194" name="Shape 194"/>
          <p:cNvSpPr>
            <a:spLocks noGrp="1"/>
          </p:cNvSpPr>
          <p:nvPr>
            <p:ph type="body" sz="quarter" idx="1"/>
          </p:nvPr>
        </p:nvSpPr>
        <p:spPr>
          <a:prstGeom prst="rect">
            <a:avLst/>
          </a:prstGeom>
        </p:spPr>
        <p:txBody>
          <a:bodyPr/>
          <a:lstStyle/>
          <a:p>
            <a:pPr lvl="0">
              <a:defRPr sz="1800"/>
            </a:pPr>
            <a:r>
              <a:rPr sz="1200"/>
              <a:t>3.3 </a:t>
            </a:r>
          </a:p>
          <a:p>
            <a:pPr lvl="0">
              <a:defRPr sz="1800"/>
            </a:pPr>
            <a:endParaRPr sz="1200"/>
          </a:p>
          <a:p>
            <a:pPr lvl="0">
              <a:defRPr sz="1800"/>
            </a:pPr>
            <a:r>
              <a:rPr sz="1200"/>
              <a:t>3.3 Κόστος επανεγγράφων</a:t>
            </a:r>
          </a:p>
          <a:p>
            <a:pPr lvl="0">
              <a:defRPr sz="1800"/>
            </a:pPr>
            <a:r>
              <a:rPr sz="1200"/>
              <a:t>Μπορούμε να υπολογίσουμε το κόστος ενός υποψήφιου μετασχηματισμού query καλώντας τον Enumerator, για να δούμε πώς ο μετασχηματισμός επηρεάζει τα πιθανά execution plans του query tree. (ο Enumerator μπορεί για μετά να ξαναχρησιμοποιήσει τα αποθηκευμένα κόστη που υπολόγισε για τα επιλεγμένα blocks που δεν έχουν αλλάξει.)</a:t>
            </a:r>
          </a:p>
          <a:p>
            <a:pPr lvl="0">
              <a:defRPr sz="1800"/>
            </a:pPr>
            <a:endParaRPr sz="1200"/>
          </a:p>
          <a:p>
            <a:pPr lvl="0">
              <a:defRPr sz="1800"/>
            </a:pPr>
            <a:r>
              <a:rPr sz="1200"/>
              <a:t>Για την επιλογή ενός rewrite, πρέπει ο Enumerator να υπολογίζει το κόστος του, λαμβάνοντας υπόψη την κατανομή των δεδομένων. Επειδή πολλά rewrites μπορεί να επηρεάσουν αρνητικά το κατανεμημένο plan που μπορεί να επιλέξει ο Optimizer.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prstGeom prst="rect">
            <a:avLst/>
          </a:prstGeom>
        </p:spPr>
        <p:txBody>
          <a:bodyPr/>
          <a:lstStyle/>
          <a:p>
            <a:pPr lvl="0"/>
            <a:endParaRPr/>
          </a:p>
        </p:txBody>
      </p:sp>
      <p:sp>
        <p:nvSpPr>
          <p:cNvPr id="200" name="Shape 200"/>
          <p:cNvSpPr>
            <a:spLocks noGrp="1"/>
          </p:cNvSpPr>
          <p:nvPr>
            <p:ph type="body" sz="quarter" idx="1"/>
          </p:nvPr>
        </p:nvSpPr>
        <p:spPr>
          <a:prstGeom prst="rect">
            <a:avLst/>
          </a:prstGeom>
        </p:spPr>
        <p:txBody>
          <a:bodyPr/>
          <a:lstStyle/>
          <a:p>
            <a:pPr lvl="0">
              <a:defRPr sz="1800"/>
            </a:pPr>
            <a:r>
              <a:rPr sz="1200"/>
              <a:t>3.3 </a:t>
            </a:r>
          </a:p>
          <a:p>
            <a:pPr lvl="0">
              <a:defRPr sz="1800"/>
            </a:pPr>
            <a:r>
              <a:rPr sz="1200"/>
              <a:t>two tables T1 (a, b) and T2 (a, b) which are sharded on the columns T1.b and T2.a, respectively, and with a unique key on column a for T2 </a:t>
            </a:r>
          </a:p>
          <a:p>
            <a:pPr lvl="0">
              <a:defRPr sz="1800"/>
            </a:pPr>
            <a:r>
              <a:rPr sz="1200"/>
              <a:t>Q2 :This query (Q1) can be rewritten to with the Group-By Pushdown transformation, which reorders the group-by before the join</a:t>
            </a:r>
          </a:p>
          <a:p>
            <a:pPr lvl="0">
              <a:defRPr sz="1800"/>
            </a:pPr>
            <a:r>
              <a:rPr sz="1200"/>
              <a:t>Q1</a:t>
            </a:r>
          </a:p>
          <a:p>
            <a:pPr lvl="0">
              <a:defRPr sz="1800"/>
            </a:pPr>
            <a:r>
              <a:rPr sz="1200"/>
              <a:t>Let 𝑆𝐺=1/4 be the fraction of rows of T1 left after grouping on (T1.a, T1.b)</a:t>
            </a:r>
          </a:p>
          <a:p>
            <a:pPr lvl="0">
              <a:defRPr sz="1800"/>
            </a:pPr>
            <a:r>
              <a:rPr sz="1200"/>
              <a:t>Q2</a:t>
            </a:r>
          </a:p>
          <a:p>
            <a:pPr lvl="0">
              <a:defRPr sz="1800"/>
            </a:pPr>
            <a:r>
              <a:rPr sz="1200"/>
              <a:t>Let 𝑆𝐽=1/10 be the fraction of rows of T1 left after the join between T1.a and T2.a </a:t>
            </a:r>
          </a:p>
          <a:p>
            <a:pPr lvl="0">
              <a:defRPr sz="1800"/>
            </a:pPr>
            <a:endParaRPr sz="1200"/>
          </a:p>
          <a:p>
            <a:pPr lvl="0">
              <a:defRPr sz="1800"/>
            </a:pPr>
            <a:r>
              <a:rPr sz="1200"/>
              <a:t> Έτσι με ένα non-distributed query ή ένα cost model που δεν λαμβάνει υπόψη του την κατανομή δεδομένων, το rewrite αποφέρει λιγότερο κόστος και έτσι εκτελείται εσφαλμένα το plan Q1.</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prstGeom prst="rect">
            <a:avLst/>
          </a:prstGeom>
        </p:spPr>
        <p:txBody>
          <a:bodyPr/>
          <a:lstStyle/>
          <a:p>
            <a:pPr lvl="0"/>
            <a:endParaRPr/>
          </a:p>
        </p:txBody>
      </p:sp>
      <p:sp>
        <p:nvSpPr>
          <p:cNvPr id="206" name="Shape 206"/>
          <p:cNvSpPr>
            <a:spLocks noGrp="1"/>
          </p:cNvSpPr>
          <p:nvPr>
            <p:ph type="body" sz="quarter" idx="1"/>
          </p:nvPr>
        </p:nvSpPr>
        <p:spPr>
          <a:prstGeom prst="rect">
            <a:avLst/>
          </a:prstGeom>
        </p:spPr>
        <p:txBody>
          <a:bodyPr/>
          <a:lstStyle/>
          <a:p>
            <a:pPr lvl="0">
              <a:defRPr sz="1800"/>
            </a:pPr>
            <a:r>
              <a:rPr sz="1200"/>
              <a:t>3.3 </a:t>
            </a:r>
          </a:p>
          <a:p>
            <a:pPr lvl="0">
              <a:defRPr sz="1800"/>
            </a:pPr>
            <a:r>
              <a:rPr sz="1200"/>
              <a:t>εάν θέλουμε να εκτελέσουμε το query σε μια κατανεμημένη ρύθμιση, πρέπει να μεταφέρουμε δεδομένα (move data) από τουλάχιστον έναν από τους tables για να εκτελέσουμε το join. Επειδή το Τ2 είναι shard (τεμαχισμένο) στο Τ2.α, αλλά το Τ1 δεν έχει shard στο Τ1.α, μπορούμε καλύτερα</a:t>
            </a:r>
            <a:r>
              <a:rPr sz="1200" b="1"/>
              <a:t> να υπολογίσουμε αυτό το join με reshuffling (ανασχηματισμό) του Τ1</a:t>
            </a:r>
            <a:endParaRPr sz="1200"/>
          </a:p>
          <a:p>
            <a:pPr lvl="0">
              <a:defRPr sz="1800"/>
            </a:pPr>
            <a:endParaRPr sz="1200"/>
          </a:p>
          <a:p>
            <a:pPr lvl="0">
              <a:defRPr sz="1800"/>
            </a:pPr>
            <a:r>
              <a:rPr sz="1200"/>
              <a:t>Άρα στο plan Q1 θα είχαμε ένα πρόσθετο κόστος shuffling (Cr) όλων των γραμμών(rows) του Τ1. Στο plan Q2, εκτελείται πρώτα το groub by τοπικά σε κάθε partition, να γίνεται reshuffling το αποτέλεσμα και μετά γίνεται το join με το Τ2. Άρα μόνο (𝑇1 Sg ) γραμμές πρέπει να γίνουν reshuffling, καθώς το groub by μειώνει τον αριθμό των γραμμών. </a:t>
            </a:r>
          </a:p>
          <a:p>
            <a:pPr lvl="0">
              <a:defRPr sz="1800"/>
            </a:pPr>
            <a:endParaRPr sz="1200"/>
          </a:p>
          <a:p>
            <a:pPr lvl="0">
              <a:defRPr sz="1800"/>
            </a:pPr>
            <a:r>
              <a:rPr sz="1200"/>
              <a:t>𝐶𝑜𝑠𝑡𝑄1&gt; 𝐶𝑜𝑠𝑡𝑄2 επειδή το reshuffling επηρεάζει σημαντικά το κόστος των plans.</a:t>
            </a:r>
          </a:p>
          <a:p>
            <a:pPr lvl="0">
              <a:defRPr sz="1800"/>
            </a:pPr>
            <a:r>
              <a:rPr sz="1200"/>
              <a:t> Μια απόφαση rewrite που βασίζεται σε ένα μοντέλο κόστους που δεν λαμβάνει υπόψη του τη κατανομή θα είχε επιλέξει εσφαλμένα Q1.</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noRot="1" noChangeAspect="1"/>
          </p:cNvSpPr>
          <p:nvPr>
            <p:ph type="sldImg"/>
          </p:nvPr>
        </p:nvSpPr>
        <p:spPr>
          <a:prstGeom prst="rect">
            <a:avLst/>
          </a:prstGeom>
        </p:spPr>
        <p:txBody>
          <a:bodyPr/>
          <a:lstStyle/>
          <a:p>
            <a:pPr lvl="0"/>
            <a:endParaRPr/>
          </a:p>
        </p:txBody>
      </p:sp>
      <p:sp>
        <p:nvSpPr>
          <p:cNvPr id="212" name="Shape 212"/>
          <p:cNvSpPr>
            <a:spLocks noGrp="1"/>
          </p:cNvSpPr>
          <p:nvPr>
            <p:ph type="body" sz="quarter" idx="1"/>
          </p:nvPr>
        </p:nvSpPr>
        <p:spPr>
          <a:prstGeom prst="rect">
            <a:avLst/>
          </a:prstGeom>
        </p:spPr>
        <p:txBody>
          <a:bodyPr/>
          <a:lstStyle/>
          <a:p>
            <a:pPr lvl="0">
              <a:defRPr sz="1800"/>
            </a:pPr>
            <a:endParaRPr sz="2400"/>
          </a:p>
          <a:p>
            <a:pPr lvl="0">
              <a:defRPr sz="1800"/>
            </a:pPr>
            <a:r>
              <a:rPr sz="2400"/>
              <a:t>Αρχικά εικονικά: db now  left-deep || right-deep ενώ τα bushy μπορούν να έχουν και στα δεξιά joins. </a:t>
            </a:r>
          </a:p>
          <a:p>
            <a:pPr lvl="0">
              <a:defRPr sz="1800"/>
            </a:pPr>
            <a:r>
              <a:rPr sz="2400"/>
              <a:t>Εύρεση βέλτιστης λύσεις για ένα join είναι εξαιρετικά χρονοβόρο και καταναλώνει CPUs για να βρει πιθανές λύσεις γι΄αυτό πολλά DB δεν υποστηρίζουν τα bushy </a:t>
            </a:r>
          </a:p>
          <a:p>
            <a:pPr lvl="0">
              <a:defRPr sz="1800"/>
            </a:pPr>
            <a:r>
              <a:rPr sz="2400"/>
              <a:t>As we started analyzing more complex query workloads from real world customers, we realized that while generating bushy join plans via query rewrites was a good idea</a:t>
            </a:r>
          </a:p>
          <a:p>
            <a:pPr lvl="0">
              <a:defRPr sz="1800"/>
            </a:pPr>
            <a:r>
              <a:rPr sz="2400"/>
              <a:t>is a heuristic-based approach which considers only promising bushy joins instead of all possible cases. </a:t>
            </a:r>
          </a:p>
          <a:p>
            <a:pPr lvl="0">
              <a:defRPr sz="1800"/>
            </a:pPr>
            <a:r>
              <a:rPr sz="2400"/>
              <a:t> </a:t>
            </a:r>
          </a:p>
          <a:p>
            <a:pPr lvl="0">
              <a:defRPr sz="1800"/>
            </a:pPr>
            <a:r>
              <a:rPr sz="2400"/>
              <a:t>We will discuss our new method for finding bushy join plans which improves on the previous approach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prstGeom prst="rect">
            <a:avLst/>
          </a:prstGeom>
        </p:spPr>
        <p:txBody>
          <a:bodyPr/>
          <a:lstStyle/>
          <a:p>
            <a:pPr lvl="0"/>
            <a:endParaRPr/>
          </a:p>
        </p:txBody>
      </p:sp>
      <p:sp>
        <p:nvSpPr>
          <p:cNvPr id="230" name="Shape 230"/>
          <p:cNvSpPr>
            <a:spLocks noGrp="1"/>
          </p:cNvSpPr>
          <p:nvPr>
            <p:ph type="body" sz="quarter" idx="1"/>
          </p:nvPr>
        </p:nvSpPr>
        <p:spPr>
          <a:prstGeom prst="rect">
            <a:avLst/>
          </a:prstGeom>
        </p:spPr>
        <p:txBody>
          <a:bodyPr/>
          <a:lstStyle/>
          <a:p>
            <a:pPr lvl="0">
              <a:defRPr sz="1800"/>
            </a:pPr>
            <a:r>
              <a:rPr sz="2400"/>
              <a:t>2. which are tables with at least one selective predicate on them, such as a predicate of the form column = constant or column IN (constant,…). </a:t>
            </a:r>
          </a:p>
          <a:p>
            <a:pPr lvl="0">
              <a:defRPr sz="1800"/>
            </a:pPr>
            <a:r>
              <a:rPr sz="2400"/>
              <a:t>3. Από τη λίστα υποψηφίων πινάκων, προσδιορίζει τα satellite table, τα οποία είναι οι πίνακες που συνδέονται με μόνο 1 άλλο πίνακα στο γράφο (αν και πιθανόν με πολλαπλά σύνολα συνδέσεων).</a:t>
            </a:r>
          </a:p>
          <a:p>
            <a:pPr lvl="0">
              <a:defRPr sz="1800"/>
            </a:pPr>
            <a:r>
              <a:rPr sz="2400"/>
              <a:t>4. Προσδιορίζει τους seed table, οι οποίοι συνδέονται με τουλάχιστον δύο διαφορετικούς πίνακες,  όπου τουλάχιστον ένας από αυτούς είναι satellite table (note: κανένα satellite table δεν μπορεί να είναι δίπλα σε περισσότερους από έναν seed table λόγω της απαίτησης ότι οι satellite table συνδέονται με ένα μόνο table)</a:t>
            </a:r>
          </a:p>
          <a:p>
            <a:pPr lvl="0">
              <a:defRPr sz="1800"/>
            </a:pPr>
            <a:r>
              <a:rPr sz="2400"/>
              <a:t>5b. Δημιουργήστε έναν παράγωγο πίνακα που περιέχει τον seed table που συνδέεται με τους γειτονικούς satellite table. Note that some SQL operators ενδέχεται να εμποδίσουν την μετακίνηση some satellite tables from being moved inside the subselect, in which case move as many as possible. </a:t>
            </a:r>
          </a:p>
          <a:p>
            <a:pPr lvl="0">
              <a:defRPr sz="1800"/>
            </a:pPr>
            <a:r>
              <a:rPr sz="2400"/>
              <a:t>5c. to ensure that any predicate in the outer select which can be evaluated in the inner select is moved inside and that no columns are provided by the inner select which are not needed in the outer select</a:t>
            </a:r>
          </a:p>
          <a:p>
            <a:pPr lvl="0">
              <a:defRPr sz="1800"/>
            </a:pPr>
            <a:endParaRPr sz="2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noRot="1" noChangeAspect="1"/>
          </p:cNvSpPr>
          <p:nvPr>
            <p:ph type="sldImg"/>
          </p:nvPr>
        </p:nvSpPr>
        <p:spPr>
          <a:prstGeom prst="rect">
            <a:avLst/>
          </a:prstGeom>
        </p:spPr>
        <p:txBody>
          <a:bodyPr/>
          <a:lstStyle/>
          <a:p>
            <a:pPr lvl="0"/>
            <a:endParaRPr/>
          </a:p>
        </p:txBody>
      </p:sp>
      <p:sp>
        <p:nvSpPr>
          <p:cNvPr id="238" name="Shape 238"/>
          <p:cNvSpPr>
            <a:spLocks noGrp="1"/>
          </p:cNvSpPr>
          <p:nvPr>
            <p:ph type="body" sz="quarter" idx="1"/>
          </p:nvPr>
        </p:nvSpPr>
        <p:spPr>
          <a:prstGeom prst="rect">
            <a:avLst/>
          </a:prstGeom>
        </p:spPr>
        <p:txBody>
          <a:bodyPr/>
          <a:lstStyle/>
          <a:p>
            <a:pPr lvl="0">
              <a:defRPr sz="1800"/>
            </a:pPr>
            <a:r>
              <a:rPr sz="2400">
                <a:solidFill>
                  <a:srgbClr val="002060"/>
                </a:solidFill>
              </a:rPr>
              <a:t>Candidate satellites table: d1,d2,d3 Συνδέονται με ένα selective predicate</a:t>
            </a:r>
            <a:endParaRPr sz="2400"/>
          </a:p>
          <a:p>
            <a:pPr lvl="0">
              <a:defRPr sz="1800"/>
            </a:pPr>
            <a:r>
              <a:rPr sz="2400">
                <a:solidFill>
                  <a:srgbClr val="002060"/>
                </a:solidFill>
              </a:rPr>
              <a:t>Satellites table: d1,d2,d3 γιατί συνδέονται με ένα join με ένα μόνο άλλο πίνακα </a:t>
            </a:r>
            <a:endParaRPr sz="2400"/>
          </a:p>
          <a:p>
            <a:pPr lvl="0">
              <a:defRPr sz="1800"/>
            </a:pPr>
            <a:r>
              <a:rPr sz="2400">
                <a:solidFill>
                  <a:srgbClr val="002060"/>
                </a:solidFill>
              </a:rPr>
              <a:t>Seed table: ss, sr, cs  </a:t>
            </a:r>
            <a:r>
              <a:rPr sz="2400"/>
              <a:t>συνδέονται με τουλάχιστον δύο διαφορετικούς πίνακες,  όπου τουλάχιστον ένας από αυτούς είναι satellite table </a:t>
            </a:r>
          </a:p>
          <a:p>
            <a:pPr lvl="0">
              <a:defRPr sz="1800"/>
            </a:pPr>
            <a:endParaRPr sz="2400">
              <a:solidFill>
                <a:srgbClr val="002060"/>
              </a:solidFill>
            </a:endParaRPr>
          </a:p>
          <a:p>
            <a:pPr lvl="0">
              <a:defRPr sz="1800"/>
            </a:pPr>
            <a:r>
              <a:rPr sz="2400">
                <a:solidFill>
                  <a:srgbClr val="002060"/>
                </a:solidFill>
              </a:rPr>
              <a:t>Store s, item I: Δεν είναι τίποτα γιατί δεν συνδέονται με κάποιο selective predicate! </a:t>
            </a:r>
            <a:endParaRPr sz="2400"/>
          </a:p>
          <a:p>
            <a:pPr lvl="0">
              <a:defRPr sz="1800"/>
            </a:pPr>
            <a:endParaRPr sz="2400">
              <a:solidFill>
                <a:srgbClr val="002060"/>
              </a:solidFill>
            </a:endParaRPr>
          </a:p>
          <a:p>
            <a:pPr lvl="0">
              <a:defRPr sz="1800"/>
            </a:pPr>
            <a:r>
              <a:rPr sz="2400"/>
              <a:t>The join graph is shown in Figure 1. The tables with filters are colored green. There are three fact tables (</a:t>
            </a:r>
            <a:r>
              <a:rPr sz="2400" i="1">
                <a:latin typeface="Avenir Book"/>
                <a:ea typeface="Avenir Book"/>
                <a:cs typeface="Avenir Book"/>
                <a:sym typeface="Avenir Book"/>
              </a:rPr>
              <a:t>store_sales</a:t>
            </a:r>
            <a:r>
              <a:rPr sz="2400"/>
              <a:t>, </a:t>
            </a:r>
            <a:r>
              <a:rPr sz="2400" i="1">
                <a:latin typeface="Avenir Book"/>
                <a:ea typeface="Avenir Book"/>
                <a:cs typeface="Avenir Book"/>
                <a:sym typeface="Avenir Book"/>
              </a:rPr>
              <a:t>store_returns</a:t>
            </a:r>
            <a:r>
              <a:rPr sz="2400"/>
              <a:t>, and </a:t>
            </a:r>
            <a:r>
              <a:rPr sz="2400" i="1">
                <a:latin typeface="Avenir Book"/>
                <a:ea typeface="Avenir Book"/>
                <a:cs typeface="Avenir Book"/>
                <a:sym typeface="Avenir Book"/>
              </a:rPr>
              <a:t>catalog_sales</a:t>
            </a:r>
            <a:r>
              <a:rPr sz="2400"/>
              <a:t>), each joined against one dimension table with a filter (</a:t>
            </a:r>
            <a:r>
              <a:rPr sz="2400" i="1">
                <a:latin typeface="Avenir Book"/>
                <a:ea typeface="Avenir Book"/>
                <a:cs typeface="Avenir Book"/>
                <a:sym typeface="Avenir Book"/>
              </a:rPr>
              <a:t>date_dim</a:t>
            </a:r>
            <a:r>
              <a:rPr sz="2400"/>
              <a:t>). All of the joins are on a primary key or another highly selective key. </a:t>
            </a:r>
            <a:endParaRPr sz="2400">
              <a:solidFill>
                <a:srgbClr val="00206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noRot="1" noChangeAspect="1"/>
          </p:cNvSpPr>
          <p:nvPr>
            <p:ph type="sldImg"/>
          </p:nvPr>
        </p:nvSpPr>
        <p:spPr>
          <a:prstGeom prst="rect">
            <a:avLst/>
          </a:prstGeom>
        </p:spPr>
        <p:txBody>
          <a:bodyPr/>
          <a:lstStyle/>
          <a:p>
            <a:pPr lvl="0"/>
            <a:endParaRPr/>
          </a:p>
        </p:txBody>
      </p:sp>
      <p:sp>
        <p:nvSpPr>
          <p:cNvPr id="84" name="Shape 84"/>
          <p:cNvSpPr>
            <a:spLocks noGrp="1"/>
          </p:cNvSpPr>
          <p:nvPr>
            <p:ph type="body" sz="quarter" idx="1"/>
          </p:nvPr>
        </p:nvSpPr>
        <p:spPr>
          <a:prstGeom prst="rect">
            <a:avLst/>
          </a:prstGeom>
        </p:spPr>
        <p:txBody>
          <a:bodyPr/>
          <a:lstStyle/>
          <a:p>
            <a:pPr lvl="0">
              <a:defRPr sz="1800"/>
            </a:pPr>
            <a:r>
              <a:rPr sz="1200"/>
              <a:t>memory-optimized, scale-out architecture to enable real-time transactional and analytical workloads which are fast, highly concurrent, and extremely scalable.</a:t>
            </a:r>
          </a:p>
          <a:p>
            <a:pPr lvl="0">
              <a:defRPr sz="1800"/>
            </a:pPr>
            <a:r>
              <a:rPr sz="1200"/>
              <a:t>Αποθήκευση δεδομένων σε δύο μορφές =&gt; Οι πίνακες μπορούν να δημιουργηθούν σε οποιαδήποτε μορφή και τα ερωτήματα μπορούν να περιλαμβάνουν οποιοδήποτε συνδυασμό και των δύο τύπων πινάκων. (in-memory data storage with multiversion concurrency control and memory-optimised structure to enable reading and writing data highly concurrently)</a:t>
            </a:r>
          </a:p>
          <a:p>
            <a:pPr lvl="0">
              <a:defRPr sz="1800"/>
            </a:pPr>
            <a:endParaRPr sz="1200"/>
          </a:p>
          <a:p>
            <a:pPr lvl="0">
              <a:defRPr sz="1800"/>
            </a:pPr>
            <a:r>
              <a:rPr sz="1200"/>
              <a:t>columnstore -&gt; μπορεί να εκτελέσει real-time analytical queries με μικρή καθυστέρηση σε πίνακες με συνεχείς writes (αλλαγές))</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prstGeom prst="rect">
            <a:avLst/>
          </a:prstGeom>
        </p:spPr>
        <p:txBody>
          <a:bodyPr/>
          <a:lstStyle/>
          <a:p>
            <a:pPr lvl="0"/>
            <a:endParaRPr/>
          </a:p>
        </p:txBody>
      </p:sp>
      <p:sp>
        <p:nvSpPr>
          <p:cNvPr id="244" name="Shape 244"/>
          <p:cNvSpPr>
            <a:spLocks noGrp="1"/>
          </p:cNvSpPr>
          <p:nvPr>
            <p:ph type="body" sz="quarter" idx="1"/>
          </p:nvPr>
        </p:nvSpPr>
        <p:spPr>
          <a:prstGeom prst="rect">
            <a:avLst/>
          </a:prstGeom>
        </p:spPr>
        <p:txBody>
          <a:bodyPr/>
          <a:lstStyle/>
          <a:p>
            <a:pPr lvl="0">
              <a:defRPr sz="1800"/>
            </a:pPr>
            <a:r>
              <a:rPr sz="2400"/>
              <a:t>O rewriter κάθε φάρα που βρίσκει πιθανά bushy plans καλεί τον enumerator ο οποίος κοστολογεί την λύσει αυτή και αν είναι καλή τότε προχωρά ο rewriter με την λύση αυτή αλλιώς θα συνεχίσει με left-deep join </a:t>
            </a:r>
          </a:p>
          <a:p>
            <a:pPr lvl="0">
              <a:defRPr sz="1800"/>
            </a:pPr>
            <a:r>
              <a:rPr sz="2400"/>
              <a:t>Στο συγκεκριμένο παράδειγμα αποδείχθηκε πως η λύση με bushy join ήταν 10.1 φορές πιο γρήγορο από left deep join plan. Άρα ο rewriter επέλεξε το bushy join plan </a:t>
            </a:r>
          </a:p>
          <a:p>
            <a:pPr lvl="0">
              <a:defRPr sz="1800"/>
            </a:pPr>
            <a:endParaRPr sz="2400"/>
          </a:p>
          <a:p>
            <a:pPr lvl="0">
              <a:defRPr sz="1800"/>
            </a:pPr>
            <a:r>
              <a:rPr sz="2400"/>
              <a:t>O rewriter βρήκε bushy plan και για τα sr και ss αλλά δεν ήταν καλύτερα από το left-deep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pPr lvl="0"/>
            <a:endParaRPr/>
          </a:p>
        </p:txBody>
      </p:sp>
      <p:sp>
        <p:nvSpPr>
          <p:cNvPr id="250" name="Shape 250"/>
          <p:cNvSpPr>
            <a:spLocks noGrp="1"/>
          </p:cNvSpPr>
          <p:nvPr>
            <p:ph type="body" sz="quarter" idx="1"/>
          </p:nvPr>
        </p:nvSpPr>
        <p:spPr>
          <a:prstGeom prst="rect">
            <a:avLst/>
          </a:prstGeom>
        </p:spPr>
        <p:txBody>
          <a:bodyPr/>
          <a:lstStyle/>
          <a:p>
            <a:pPr lvl="0">
              <a:defRPr sz="1800"/>
            </a:pPr>
            <a:r>
              <a:rPr sz="2400" dirty="0" err="1"/>
              <a:t>Πως</a:t>
            </a:r>
            <a:r>
              <a:rPr sz="2400" dirty="0"/>
              <a:t> α</a:t>
            </a:r>
            <a:r>
              <a:rPr sz="2400" dirty="0" err="1"/>
              <a:t>λλάζει</a:t>
            </a:r>
            <a:r>
              <a:rPr sz="2400" dirty="0"/>
              <a:t> </a:t>
            </a:r>
            <a:r>
              <a:rPr sz="2400" dirty="0" err="1"/>
              <a:t>το</a:t>
            </a:r>
            <a:r>
              <a:rPr sz="2400" dirty="0"/>
              <a:t> query </a:t>
            </a:r>
            <a:endParaRPr lang="en-US" sz="2400" dirty="0"/>
          </a:p>
          <a:p>
            <a:pPr lvl="0">
              <a:defRPr sz="1800"/>
            </a:pPr>
            <a:r>
              <a:rPr lang="en-US" sz="2400" dirty="0" err="1"/>
              <a:t>Metaferete</a:t>
            </a:r>
            <a:r>
              <a:rPr lang="en-US" sz="2400" dirty="0"/>
              <a:t> se </a:t>
            </a:r>
            <a:r>
              <a:rPr lang="en-US" sz="2400" dirty="0" err="1"/>
              <a:t>ena</a:t>
            </a:r>
            <a:r>
              <a:rPr lang="en-US" sz="2400" dirty="0"/>
              <a:t> sub query </a:t>
            </a:r>
            <a:endParaRPr sz="24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prstGeom prst="rect">
            <a:avLst/>
          </a:prstGeom>
        </p:spPr>
        <p:txBody>
          <a:bodyPr/>
          <a:lstStyle/>
          <a:p>
            <a:pPr lvl="0"/>
            <a:endParaRPr/>
          </a:p>
        </p:txBody>
      </p:sp>
      <p:sp>
        <p:nvSpPr>
          <p:cNvPr id="259" name="Shape 259"/>
          <p:cNvSpPr>
            <a:spLocks noGrp="1"/>
          </p:cNvSpPr>
          <p:nvPr>
            <p:ph type="body" sz="quarter" idx="1"/>
          </p:nvPr>
        </p:nvSpPr>
        <p:spPr>
          <a:prstGeom prst="rect">
            <a:avLst/>
          </a:prstGeom>
        </p:spPr>
        <p:txBody>
          <a:bodyPr/>
          <a:lstStyle/>
          <a:p>
            <a:pPr lvl="0">
              <a:defRPr sz="1800"/>
            </a:pPr>
            <a:r>
              <a:rPr sz="1200"/>
              <a:t>5.1</a:t>
            </a:r>
          </a:p>
          <a:p>
            <a:pPr lvl="0">
              <a:defRPr sz="1800"/>
            </a:pPr>
            <a:r>
              <a:rPr sz="1200"/>
              <a:t>Ο Enumerator βελτιστοποιεί το join plan μέσα σε κάθε select block, (αλλά δεν εξετάζει βελτιστοποιήσεις που περιέχουν μετακινήσεις joins μεταξύ διαφορετικών select blocks, κάτι που γίνεται από την Rewriter.)</a:t>
            </a:r>
          </a:p>
          <a:p>
            <a:pPr lvl="0">
              <a:defRPr sz="1800"/>
            </a:pPr>
            <a:r>
              <a:rPr sz="1200"/>
              <a:t>Ακολουθεί μια bottom-up βελτιστοποίηση, ξεκινώντας από την βελτιστοποίηση των μικρότερων εκφράσεων (subselects) και συνεχίζει προοδευτικά στην βελτιστοποίηση των μεγαλύτερων. </a:t>
            </a:r>
          </a:p>
          <a:p>
            <a:pPr lvl="0">
              <a:defRPr sz="1800"/>
            </a:pPr>
            <a:endParaRPr sz="1200"/>
          </a:p>
          <a:p>
            <a:pPr lvl="0">
              <a:defRPr sz="1800"/>
            </a:pPr>
            <a:r>
              <a:rPr sz="1200"/>
              <a:t>Ο αριθμός των πιθανών plans είναι μεγάλος και το μέγεθος του search space αυξάνεται με την εισαγωγή data movement operations. Για να περιοριστεί αυτός ο μεγάλος χώρος αναζήτησης, ο Enumerator εφαρμόζει ένα bottom-up System-R  style (dynamic programming). Έτσι ο MemSQL Optimizer Enumerator χρησιμοποιεί μια ενδιαφέρουσα ιδιότητα: sharding distribution.</a:t>
            </a:r>
          </a:p>
          <a:p>
            <a:pPr lvl="0">
              <a:defRPr sz="1800"/>
            </a:pPr>
            <a:r>
              <a:rPr sz="1200"/>
              <a:t>(π.χ. το σύνολο των στηλών με τις οποίες τα δεδομένα είναι τεμαχισμένα(sharded) σε όλο το cluster.) Τα shard keys που λαμβάνει υπόψιν του είναι (1) predicate columns of equality joins and (2) grouping columns.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noRot="1" noChangeAspect="1"/>
          </p:cNvSpPr>
          <p:nvPr>
            <p:ph type="sldImg"/>
          </p:nvPr>
        </p:nvSpPr>
        <p:spPr>
          <a:prstGeom prst="rect">
            <a:avLst/>
          </a:prstGeom>
        </p:spPr>
        <p:txBody>
          <a:bodyPr/>
          <a:lstStyle/>
          <a:p>
            <a:pPr lvl="0"/>
            <a:endParaRPr/>
          </a:p>
        </p:txBody>
      </p:sp>
      <p:sp>
        <p:nvSpPr>
          <p:cNvPr id="265" name="Shape 265"/>
          <p:cNvSpPr>
            <a:spLocks noGrp="1"/>
          </p:cNvSpPr>
          <p:nvPr>
            <p:ph type="body" sz="quarter" idx="1"/>
          </p:nvPr>
        </p:nvSpPr>
        <p:spPr>
          <a:prstGeom prst="rect">
            <a:avLst/>
          </a:prstGeom>
        </p:spPr>
        <p:txBody>
          <a:bodyPr/>
          <a:lstStyle/>
          <a:p>
            <a:pPr lvl="0">
              <a:defRPr sz="1800"/>
            </a:pPr>
            <a:r>
              <a:rPr sz="1200"/>
              <a:t>5.2 </a:t>
            </a:r>
          </a:p>
          <a:p>
            <a:pPr lvl="0">
              <a:defRPr sz="1800"/>
            </a:pPr>
            <a:r>
              <a:rPr sz="1200"/>
              <a:t>Όπως έχουμε αναφέρει τα joins όπου τα shard keys  των εμπλεκόμενων tables δεν ταιριάζουν με τα join keys , παίζει πολύ σημαντικό ρόλο ο χρόνος που χρειάζεται για data movement processing.</a:t>
            </a:r>
          </a:p>
          <a:p>
            <a:pPr lvl="0">
              <a:defRPr sz="1800"/>
            </a:pPr>
            <a:endParaRPr sz="1200"/>
          </a:p>
          <a:p>
            <a:pPr lvl="0">
              <a:defRPr sz="1800"/>
            </a:pPr>
            <a:r>
              <a:rPr sz="1200"/>
              <a:t>Broadcast: Τα Tuples μεταδίδονται από κάθε leaf node σε όλους τους άλλους leaf nodes.</a:t>
            </a:r>
          </a:p>
          <a:p>
            <a:pPr lvl="0">
              <a:defRPr sz="1800"/>
            </a:pPr>
            <a:r>
              <a:rPr sz="1200"/>
              <a:t>Partition (Reshuffle): Τα Tuples μετακινούνται από κάθε leaf node σε έναν target leaf node βάσει ενός hash ενός επιλεγμένου συνόλου από distribution columns.</a:t>
            </a:r>
          </a:p>
          <a:p>
            <a:pPr lvl="0">
              <a:defRPr sz="1800"/>
            </a:pPr>
            <a:endParaRPr sz="1200"/>
          </a:p>
          <a:p>
            <a:pPr lvl="0">
              <a:defRPr sz="1800"/>
            </a:pPr>
            <a:r>
              <a:rPr sz="1200"/>
              <a:t>R = the number of rows which need to be moved</a:t>
            </a:r>
          </a:p>
          <a:p>
            <a:pPr lvl="0">
              <a:defRPr sz="1800"/>
            </a:pPr>
            <a:r>
              <a:rPr sz="1200"/>
              <a:t>D = the average cost per row of moving data</a:t>
            </a:r>
          </a:p>
          <a:p>
            <a:pPr lvl="0">
              <a:defRPr sz="1800"/>
            </a:pPr>
            <a:r>
              <a:rPr sz="1200"/>
              <a:t>N = the number of nodes</a:t>
            </a:r>
          </a:p>
          <a:p>
            <a:pPr lvl="0">
              <a:defRPr sz="1800"/>
            </a:pPr>
            <a:r>
              <a:rPr sz="1200"/>
              <a:t>H = the cost per row of evaluating hashes</a:t>
            </a:r>
          </a:p>
          <a:p>
            <a:pPr lvl="0">
              <a:defRPr sz="1800"/>
            </a:pPr>
            <a:endParaRPr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prstGeom prst="rect">
            <a:avLst/>
          </a:prstGeom>
        </p:spPr>
        <p:txBody>
          <a:bodyPr/>
          <a:lstStyle/>
          <a:p>
            <a:pPr lvl="0"/>
            <a:endParaRPr/>
          </a:p>
        </p:txBody>
      </p:sp>
      <p:sp>
        <p:nvSpPr>
          <p:cNvPr id="271" name="Shape 271"/>
          <p:cNvSpPr>
            <a:spLocks noGrp="1"/>
          </p:cNvSpPr>
          <p:nvPr>
            <p:ph type="body" sz="quarter" idx="1"/>
          </p:nvPr>
        </p:nvSpPr>
        <p:spPr>
          <a:prstGeom prst="rect">
            <a:avLst/>
          </a:prstGeom>
        </p:spPr>
        <p:txBody>
          <a:bodyPr/>
          <a:lstStyle/>
          <a:p>
            <a:pPr lvl="0">
              <a:defRPr sz="1800"/>
            </a:pPr>
            <a:r>
              <a:rPr sz="1200"/>
              <a:t>6.1.1</a:t>
            </a:r>
          </a:p>
          <a:p>
            <a:pPr lvl="0">
              <a:defRPr sz="1800"/>
            </a:pPr>
            <a:r>
              <a:rPr sz="1200"/>
              <a:t>(όπως είπαμε πριν - SQL extensions που υποστηρίζουν data movement και node-level computation: </a:t>
            </a:r>
          </a:p>
          <a:p>
            <a:pPr lvl="0">
              <a:defRPr sz="1800"/>
            </a:pPr>
            <a:r>
              <a:rPr sz="1200"/>
              <a:t>SQL extensions: Remote Tables, Result Tables)</a:t>
            </a:r>
          </a:p>
          <a:p>
            <a:pPr lvl="0">
              <a:defRPr sz="1800"/>
            </a:pPr>
            <a:endParaRPr sz="1200"/>
          </a:p>
          <a:p>
            <a:pPr lvl="0">
              <a:defRPr sz="1800"/>
            </a:pPr>
            <a:r>
              <a:rPr sz="1200"/>
              <a:t>Remote Tables</a:t>
            </a:r>
          </a:p>
          <a:p>
            <a:pPr lvl="0">
              <a:defRPr sz="1800"/>
            </a:pPr>
            <a:r>
              <a:rPr sz="1200"/>
              <a:t>Σε ένα απλό query, η μόνη απαιτούμενη επικοινωνία είναι μεταξύ leaf nodes και aggregator node. </a:t>
            </a:r>
          </a:p>
          <a:p>
            <a:pPr lvl="0">
              <a:defRPr sz="1800"/>
            </a:pPr>
            <a:r>
              <a:rPr sz="1200"/>
              <a:t>Όποτε είναι δυνατόν, εκφράσεις filters(π.χ. &lt;) και grouping πηγαίνουν στα leaf queries για να αυξηθεί ο παραλληλισμός. Επίσης σε πιο περίπλοκα queries απαιτούνται data movement μεταξύ leaf nodes.</a:t>
            </a:r>
          </a:p>
          <a:p>
            <a:pPr lvl="0">
              <a:defRPr sz="1800"/>
            </a:pPr>
            <a:r>
              <a:rPr sz="1200"/>
              <a:t>Ένα remote table επιτρέπει την επικοινωνία μεταξύ κάθε leaf node και όλων των partitions</a:t>
            </a:r>
          </a:p>
          <a:p>
            <a:pPr lvl="0">
              <a:defRPr sz="1800"/>
            </a:pPr>
            <a:r>
              <a:rPr sz="1200"/>
              <a:t>Remote = η relation αποτελείται από tuples από όλα τα partitions του table facts (όχι μόνο από local partition).</a:t>
            </a:r>
          </a:p>
          <a:p>
            <a:pPr lvl="0">
              <a:defRPr sz="1800"/>
            </a:pPr>
            <a:endParaRPr sz="1200"/>
          </a:p>
          <a:p>
            <a:pPr lvl="0">
              <a:defRPr sz="1800"/>
            </a:pPr>
            <a:r>
              <a:rPr sz="1200"/>
              <a:t>Result Tables</a:t>
            </a:r>
          </a:p>
          <a:p>
            <a:pPr lvl="0">
              <a:defRPr sz="1800"/>
            </a:pPr>
            <a:r>
              <a:rPr sz="1200"/>
              <a:t>ορίζονται με ένα SQL SELECT.</a:t>
            </a:r>
          </a:p>
          <a:p>
            <a:pPr lvl="0">
              <a:defRPr sz="1800"/>
            </a:pPr>
            <a:r>
              <a:rPr sz="1200"/>
              <a:t>Σε ένα πλήρως κατανεμημένο query, κάθε partition χρειάζεται να query ένα RemoteTable.=&gt; άρα θα επαναλαμβάνετουν πολλή δουλειά =&gt; Για τον διαχωρισμό του υπολογιστικού κόστους κάθε partition αποθηκεύει το local ενδιάμεσο αποτέλεσμα του.</a:t>
            </a:r>
          </a:p>
          <a:p>
            <a:pPr lvl="0">
              <a:defRPr sz="1800"/>
            </a:pPr>
            <a:r>
              <a:rPr sz="1200"/>
              <a:t>βάζει κάθε partition να τρέξει το query πριν να υπολογίσει το τελικό select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prstGeom prst="rect">
            <a:avLst/>
          </a:prstGeom>
        </p:spPr>
        <p:txBody>
          <a:bodyPr/>
          <a:lstStyle/>
          <a:p>
            <a:pPr lvl="0"/>
            <a:endParaRPr/>
          </a:p>
        </p:txBody>
      </p:sp>
      <p:sp>
        <p:nvSpPr>
          <p:cNvPr id="281" name="Shape 281"/>
          <p:cNvSpPr>
            <a:spLocks noGrp="1"/>
          </p:cNvSpPr>
          <p:nvPr>
            <p:ph type="body" sz="quarter" idx="1"/>
          </p:nvPr>
        </p:nvSpPr>
        <p:spPr>
          <a:prstGeom prst="rect">
            <a:avLst/>
          </a:prstGeom>
        </p:spPr>
        <p:txBody>
          <a:bodyPr/>
          <a:lstStyle/>
          <a:p>
            <a:pPr lvl="0">
              <a:defRPr sz="1800"/>
            </a:pPr>
            <a:r>
              <a:rPr sz="1200"/>
              <a:t>6.2.1</a:t>
            </a:r>
          </a:p>
          <a:p>
            <a:pPr lvl="0">
              <a:defRPr sz="1800"/>
            </a:pPr>
            <a:r>
              <a:rPr sz="1200"/>
              <a:t>ο table x is sharded στο a,αλλά ο table y δεν είναι.</a:t>
            </a:r>
          </a:p>
          <a:p>
            <a:pPr lvl="0">
              <a:defRPr sz="1800"/>
            </a:pPr>
            <a:r>
              <a:rPr sz="1200"/>
              <a:t>Ανάλογα με τα μεγέθη των πινάκων μετά την εφαρμογή των φίλτρων (&gt; και &lt;) το καλύτερο plan είναι είτε να γίνει broadcast το x, είται να γίνει reshuffle το y για να ταιριάξει με το sharding του x. </a:t>
            </a:r>
          </a:p>
          <a:p>
            <a:pPr lvl="0">
              <a:defRPr sz="1800"/>
            </a:pPr>
            <a:r>
              <a:rPr sz="1200"/>
              <a:t> </a:t>
            </a:r>
            <a:r>
              <a:rPr sz="1200" b="1"/>
              <a:t>Αν ο table x θα είναι πολύ μικρότερος από τον y μετά την εφαρμογή των φίλτρων, τότε το καλύτερο plan θα είναι να γίνει broadcast το x μετά την εφαρμογή του φίλτρου. </a:t>
            </a:r>
          </a:p>
          <a:p>
            <a:pPr lvl="0">
              <a:defRPr sz="1800"/>
            </a:pPr>
            <a:endParaRPr sz="1200"/>
          </a:p>
          <a:p>
            <a:pPr lvl="0">
              <a:defRPr sz="1800"/>
            </a:pPr>
            <a:r>
              <a:rPr sz="1200"/>
              <a:t>Broadcast</a:t>
            </a:r>
          </a:p>
          <a:p>
            <a:pPr lvl="0">
              <a:defRPr sz="1800"/>
            </a:pPr>
            <a:r>
              <a:rPr sz="1200"/>
              <a:t>Αυτό μπορεί να εκτελεστεί με το ακόλουθο DQEP:</a:t>
            </a:r>
          </a:p>
          <a:p>
            <a:pPr lvl="0">
              <a:defRPr sz="1800"/>
            </a:pPr>
            <a:r>
              <a:rPr sz="1200"/>
              <a:t>(1) εκτελείται σε κάθε partition, για να εφαρμόσει το φίλτρο x.b &lt;2 τοπικά (local) πριν από το broadcast.</a:t>
            </a:r>
          </a:p>
          <a:p>
            <a:pPr lvl="0">
              <a:defRPr sz="1800"/>
            </a:pPr>
            <a:r>
              <a:rPr sz="1200"/>
              <a:t>(2) εκτελείται σε κάθε leaf node για να φέρει τις φιλτραρισμένες rows του x σε κάθε node. (Σε αυτή την περίπτωση, το r2 θα υλοποιηθεί σε ένα προσωρινό hashtable για το join με το y στο (3).)</a:t>
            </a:r>
          </a:p>
          <a:p>
            <a:pPr lvl="0">
              <a:defRPr sz="1800"/>
            </a:pPr>
            <a:r>
              <a:rPr sz="1200"/>
              <a:t>(3) εκτελείται σε κάθε leaf node. Τα αποτελέσματα μεταδίδονται μέσω του δικτύου στον aggregator και στη συνέχεια στον client (user).</a:t>
            </a:r>
          </a:p>
          <a:p>
            <a:pPr lvl="0">
              <a:defRPr sz="1800"/>
            </a:pPr>
            <a:r>
              <a:rPr sz="1200"/>
              <a:t>Η χρήση του r2 (δηλαδή η εφραμογή του RESULT TABLE) επιτρέπει το broadcast των δεδομένων σε κάθε leaf κάθε φορά, ενώ εάν (3) διαβαστεί απευθείας από το REMOTE (r1), το query θα παράγει τα ίδια αποτελέσματα, αλλά κάθε partition θα διαβάσει χωριστά τα broadcasted  δεδομένα (από όλο το δίκτυο και θα υλοποιήσει τον table που προκύπτει.)</a:t>
            </a:r>
          </a:p>
          <a:p>
            <a:pPr lvl="0">
              <a:defRPr sz="1800"/>
            </a:pPr>
            <a:endParaRPr sz="1200"/>
          </a:p>
          <a:p>
            <a:pPr lvl="0">
              <a:defRPr sz="1800"/>
            </a:pPr>
            <a:r>
              <a:rPr sz="1200"/>
              <a:t>Reshuffle</a:t>
            </a:r>
          </a:p>
          <a:p>
            <a:pPr lvl="0">
              <a:defRPr sz="1800"/>
            </a:pPr>
            <a:endParaRPr sz="1200"/>
          </a:p>
          <a:p>
            <a:pPr lvl="0">
              <a:defRPr sz="1800"/>
            </a:pPr>
            <a:r>
              <a:rPr sz="1200"/>
              <a:t>Μετά την εφαρμογή των φίλτρων, αν ο table y είναι πολύ μικρότερος από τον x, τότε το καλύτερο plan θα είναι να γίνει reshuffle ο y στο a για να ταιριάξει με το x.</a:t>
            </a:r>
          </a:p>
          <a:p>
            <a:pPr lvl="0">
              <a:defRPr sz="1800"/>
            </a:pPr>
            <a:r>
              <a:rPr sz="1200"/>
              <a:t>1) ανακατανέμει (repartitions) τις rows του y από κάθε local partition</a:t>
            </a:r>
          </a:p>
          <a:p>
            <a:pPr lvl="0">
              <a:defRPr sz="1800"/>
            </a:pPr>
            <a:r>
              <a:rPr sz="1200"/>
              <a:t>2) κάνει join μεταξύ των repartitioned data (από το 1)  και του πίνακα x</a:t>
            </a:r>
          </a:p>
          <a:p>
            <a:pPr lvl="0">
              <a:defRPr sz="1800"/>
            </a:pPr>
            <a:endParaRPr sz="1200"/>
          </a:p>
          <a:p>
            <a:pPr lvl="0">
              <a:defRPr sz="1800"/>
            </a:pPr>
            <a:r>
              <a:rPr sz="1200"/>
              <a:t>Στην περίπτωση όπου κανένας από τους δύο πίνακες x και y δεν είχαν shard το a, τότε το καλύτερο plan θα ήταν να γίνουν και οι δύο πίνακες reshuffle.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prstGeom prst="rect">
            <a:avLst/>
          </a:prstGeom>
        </p:spPr>
        <p:txBody>
          <a:bodyPr/>
          <a:lstStyle/>
          <a:p>
            <a:pPr lvl="0"/>
            <a:endParaRPr/>
          </a:p>
        </p:txBody>
      </p:sp>
      <p:sp>
        <p:nvSpPr>
          <p:cNvPr id="287" name="Shape 287"/>
          <p:cNvSpPr>
            <a:spLocks noGrp="1"/>
          </p:cNvSpPr>
          <p:nvPr>
            <p:ph type="body" sz="quarter" idx="1"/>
          </p:nvPr>
        </p:nvSpPr>
        <p:spPr>
          <a:prstGeom prst="rect">
            <a:avLst/>
          </a:prstGeom>
        </p:spPr>
        <p:txBody>
          <a:bodyPr/>
          <a:lstStyle/>
          <a:p>
            <a:pPr lvl="0">
              <a:defRPr sz="1800"/>
            </a:pPr>
            <a:r>
              <a:rPr sz="1200"/>
              <a:t>(πριν ήταν μετά από slide 11)</a:t>
            </a:r>
          </a:p>
          <a:p>
            <a:pPr lvl="0">
              <a:defRPr sz="1800"/>
            </a:pPr>
            <a:endParaRPr sz="1200"/>
          </a:p>
          <a:p>
            <a:pPr lvl="0">
              <a:defRPr sz="1800"/>
            </a:pPr>
            <a:r>
              <a:rPr sz="1200"/>
              <a:t>customer = κατανεμημένος πίνακας που έχει ως shard key  το c_custkey</a:t>
            </a:r>
          </a:p>
          <a:p>
            <a:pPr lvl="0">
              <a:defRPr sz="1800"/>
            </a:pPr>
            <a:r>
              <a:rPr sz="1200"/>
              <a:t>orders = κατανεμημένος πίνακας που έχει ως shard key  το o_orderkey. </a:t>
            </a:r>
          </a:p>
          <a:p>
            <a:pPr lvl="0">
              <a:defRPr sz="1800"/>
            </a:pPr>
            <a:r>
              <a:rPr sz="1200"/>
              <a:t>Το query είναι ένα απλό join μεταξύ των 2 πινάκων με ένα φίλτρο στον πίνακα orders.</a:t>
            </a:r>
          </a:p>
          <a:p>
            <a:pPr lvl="0">
              <a:defRPr sz="1800"/>
            </a:pPr>
            <a:r>
              <a:rPr sz="1200"/>
              <a:t>Άρα ο Rewriter δεν θα είναι σε θέση να εφαρμόσει rewrites στο query, άρα το operator tree μπαίνει ως είσοδος στον Enumerator. </a:t>
            </a:r>
          </a:p>
          <a:p>
            <a:pPr lvl="0">
              <a:defRPr sz="1800"/>
            </a:pPr>
            <a:r>
              <a:rPr sz="1200"/>
              <a:t>Τα shard keys των πινάκων δεν ταιριάοζουν με τα join keys. Άρα για να εκτελεστεί το join πρέπει να γίνει μια data movement operation (λειτουργία μετακίνησης δεδομένων). Ο Enumerator θα επιλέξει ένα plan με βάση τα στατιστικά στοιχεία του πίνακα, π.χ. τον αριθμό των κόμβων (nodes) στο σύμπλεγμα (cluster)κ.λπ.</a:t>
            </a:r>
          </a:p>
          <a:p>
            <a:pPr lvl="0">
              <a:defRPr sz="1800"/>
            </a:pPr>
            <a:r>
              <a:rPr sz="1200"/>
              <a:t>Μια πιθανή επιλογή πλάνου είναι η repartition/Reshuffle orders στο o_custkey ώστε να ταιριάζει με τον πίνακα customer που έχει μοιραστεί  (με βάση το) στο c_custkey. (ο πίνακας orders δεν είναι sharded στο o_custkey)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noRot="1" noChangeAspect="1"/>
          </p:cNvSpPr>
          <p:nvPr>
            <p:ph type="sldImg"/>
          </p:nvPr>
        </p:nvSpPr>
        <p:spPr>
          <a:prstGeom prst="rect">
            <a:avLst/>
          </a:prstGeom>
        </p:spPr>
        <p:txBody>
          <a:bodyPr/>
          <a:lstStyle/>
          <a:p>
            <a:pPr lvl="0"/>
            <a:endParaRPr/>
          </a:p>
        </p:txBody>
      </p:sp>
      <p:sp>
        <p:nvSpPr>
          <p:cNvPr id="293" name="Shape 293"/>
          <p:cNvSpPr>
            <a:spLocks noGrp="1"/>
          </p:cNvSpPr>
          <p:nvPr>
            <p:ph type="body" sz="quarter" idx="1"/>
          </p:nvPr>
        </p:nvSpPr>
        <p:spPr>
          <a:prstGeom prst="rect">
            <a:avLst/>
          </a:prstGeom>
        </p:spPr>
        <p:txBody>
          <a:bodyPr/>
          <a:lstStyle/>
          <a:p>
            <a:pPr lvl="0">
              <a:defRPr sz="1800"/>
            </a:pPr>
            <a:r>
              <a:rPr sz="1200"/>
              <a:t>Ο Planner  μετατρέπει το επιλεγμένο λογικό πλάνο(logical Plan) σε ένα σχέδιο εκτέλεσης που αποτελείται από τα ακόλουθα βήματα DQEP:</a:t>
            </a:r>
          </a:p>
          <a:p>
            <a:pPr lvl="0">
              <a:defRPr sz="1800"/>
            </a:pPr>
            <a:r>
              <a:rPr sz="1200"/>
              <a:t>Δύο δηλώσεις που κάνουν χρήση των ResultTable και του RemoteTable.</a:t>
            </a:r>
          </a:p>
          <a:p>
            <a:pPr lvl="0">
              <a:defRPr sz="1800"/>
            </a:pPr>
            <a:r>
              <a:rPr sz="1200"/>
              <a:t>Το πρώτο, για κάθε τμήμα του πίνακα orders, γίνεται φιλτράρισμα, partitioning/διαχωρισμός των δεδομένων στην join στήλη o_custkey και ροή του αποτελέσματος στο ResultTable r0.</a:t>
            </a:r>
          </a:p>
          <a:p>
            <a:pPr lvl="0">
              <a:defRPr sz="1800"/>
            </a:pPr>
            <a:r>
              <a:rPr sz="1200"/>
              <a:t>Το δεύτερο, μετακινεί τα δεδομένα που προετοιμάστηκαν στο πρώτο βήμα στο δίκτυο. Κάθε τμήμα διαβάζει τα partitions/τμήματα του r0 που αντιστοιχούν στο τοπικό τμήμα του customer. Στη συνέχεια, το join μεταξύ του αποτελέσματος του 1ου βήματος και του πίνακα customer πραγματοποιείται σε όλα τα partitions/τμήματα. Κάθε κόμβος leaf επιστρέφει το σύνολο αποτελεσμάτων του στον κόμβο συγκεντρωτή (aggregator ), ο οποίος είναι υπεύθυνος για το συνδυασμό και τη συγχώνευση (combining and merging ) των συνόλων αποτελεσμάτων όπως απαιτείται και την παράδοσή τους στην εφαρμογή customer.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prstGeom prst="rect">
            <a:avLst/>
          </a:prstGeom>
        </p:spPr>
        <p:txBody>
          <a:bodyPr/>
          <a:lstStyle/>
          <a:p>
            <a:pPr lvl="0"/>
            <a:endParaRPr/>
          </a:p>
        </p:txBody>
      </p:sp>
      <p:sp>
        <p:nvSpPr>
          <p:cNvPr id="299" name="Shape 299"/>
          <p:cNvSpPr>
            <a:spLocks noGrp="1"/>
          </p:cNvSpPr>
          <p:nvPr>
            <p:ph type="body" sz="quarter" idx="1"/>
          </p:nvPr>
        </p:nvSpPr>
        <p:spPr>
          <a:prstGeom prst="rect">
            <a:avLst/>
          </a:prstGeom>
        </p:spPr>
        <p:txBody>
          <a:bodyPr/>
          <a:lstStyle/>
          <a:p>
            <a:pPr lvl="0">
              <a:defRPr sz="1800"/>
            </a:pPr>
            <a:r>
              <a:rPr sz="1200"/>
              <a:t>lineitem and part = distributed rowstore tables hash-partitioned on l_orderkey and p_partkey, respectively/</a:t>
            </a:r>
          </a:p>
          <a:p>
            <a:pPr lvl="0">
              <a:defRPr sz="1800"/>
            </a:pPr>
            <a:r>
              <a:rPr sz="1200"/>
              <a:t>			κατανεμημένοι rowstore πίνακες χωρισμένοι στα l_orderkey και p_partkey, αντίστοιχα.</a:t>
            </a:r>
          </a:p>
          <a:p>
            <a:pPr lvl="0">
              <a:defRPr sz="1800"/>
            </a:pPr>
            <a:endParaRPr sz="1200"/>
          </a:p>
          <a:p>
            <a:pPr lvl="0">
              <a:defRPr sz="1800"/>
            </a:pPr>
            <a:r>
              <a:rPr sz="1200"/>
              <a:t>In this section, we illustrate the steps in the optimization and planning process for an example query. TPC-H Query …</a:t>
            </a:r>
          </a:p>
          <a:p>
            <a:pPr lvl="0">
              <a:defRPr sz="1800"/>
            </a:pPr>
            <a:endParaRPr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noRot="1" noChangeAspect="1"/>
          </p:cNvSpPr>
          <p:nvPr>
            <p:ph type="sldImg"/>
          </p:nvPr>
        </p:nvSpPr>
        <p:spPr>
          <a:prstGeom prst="rect">
            <a:avLst/>
          </a:prstGeom>
        </p:spPr>
        <p:txBody>
          <a:bodyPr/>
          <a:lstStyle/>
          <a:p>
            <a:pPr lvl="0"/>
            <a:endParaRPr/>
          </a:p>
        </p:txBody>
      </p:sp>
      <p:sp>
        <p:nvSpPr>
          <p:cNvPr id="309" name="Shape 309"/>
          <p:cNvSpPr>
            <a:spLocks noGrp="1"/>
          </p:cNvSpPr>
          <p:nvPr>
            <p:ph type="body" sz="quarter" idx="1"/>
          </p:nvPr>
        </p:nvSpPr>
        <p:spPr>
          <a:prstGeom prst="rect">
            <a:avLst/>
          </a:prstGeom>
        </p:spPr>
        <p:txBody>
          <a:bodyPr/>
          <a:lstStyle/>
          <a:p>
            <a:pPr lvl="0">
              <a:defRPr sz="1800"/>
            </a:pPr>
            <a:r>
              <a:rPr sz="1200"/>
              <a:t>Ο Rewriter εφαρμόζει όλα τα rewrites  και παρουσιάζει αυτό το  rewrite query, στο οποίο το scalar subquery έχει μετατραπεί σε join και έχουμε πάρει το join κάτω από το subquery, μετά από το group by.</a:t>
            </a:r>
          </a:p>
          <a:p>
            <a:pPr lvl="0">
              <a:defRPr sz="1800"/>
            </a:pPr>
            <a:r>
              <a:rPr sz="1200"/>
              <a:t>Δεν υπάρχει τρόπος να εκτελεστεί αποτελεσματικά το αρχικό query χωρίς μετασχηματισμό, επειδή το shard key του select στο subquery δεν ταιριάζει με το shard key του lineitem. (Επομένως, θα απαιτούσε την πραγματοποίηση ενός remote query για κάθε γραμμή του part, η οποία προφανώς δεν είναι αποδοτική, ή την κατανομή του lineitem στο l_partkey, το οποίο είναι ακριβό επειδή  ο πίνακας lineitem είναι μεγάλος.) Αντίθετα, το μετασχηματισμένο query μπορεί να εκτελεστεί αποτελεσματικά ξεκινώντας με τον πίνακα part, o οποίος έχει ένα επιλεκτικό φίλτρο και αναζητώντας τον lineitem  για τα joins, όπως καθορίζεται από τον Enumerator.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prstGeom prst="rect">
            <a:avLst/>
          </a:prstGeom>
        </p:spPr>
        <p:txBody>
          <a:bodyPr/>
          <a:lstStyle/>
          <a:p>
            <a:pPr lvl="0"/>
            <a:endParaRPr/>
          </a:p>
        </p:txBody>
      </p:sp>
      <p:sp>
        <p:nvSpPr>
          <p:cNvPr id="120" name="Shape 120"/>
          <p:cNvSpPr>
            <a:spLocks noGrp="1"/>
          </p:cNvSpPr>
          <p:nvPr>
            <p:ph type="body" sz="quarter" idx="1"/>
          </p:nvPr>
        </p:nvSpPr>
        <p:spPr>
          <a:prstGeom prst="rect">
            <a:avLst/>
          </a:prstGeom>
        </p:spPr>
        <p:txBody>
          <a:bodyPr/>
          <a:lstStyle/>
          <a:p>
            <a:pPr lvl="0">
              <a:defRPr sz="1800"/>
            </a:pPr>
            <a:r>
              <a:rPr sz="1200"/>
              <a:t>shared-nothing architecture (nodes in the distributed system do not share memory, disk or CPU) </a:t>
            </a:r>
          </a:p>
          <a:p>
            <a:pPr lvl="0">
              <a:defRPr sz="1800"/>
            </a:pPr>
            <a:r>
              <a:rPr sz="1200"/>
              <a:t>mediators = διαμεσολαβητές</a:t>
            </a:r>
          </a:p>
          <a:p>
            <a:pPr lvl="0">
              <a:defRPr sz="1800"/>
            </a:pPr>
            <a:r>
              <a:rPr sz="1200"/>
              <a:t>Οι χρήστες δρομολογούν queries στους scheduler nodes, όπου αναλύονται, βελτιστοποιούνται και προγραμματίζονται.</a:t>
            </a:r>
          </a:p>
          <a:p>
            <a:pPr lvl="0">
              <a:defRPr sz="1800"/>
            </a:pPr>
            <a:r>
              <a:rPr sz="1200"/>
              <a:t>scheduler nodes (aggregator nodes - mediators between the client and the cluster)</a:t>
            </a:r>
          </a:p>
          <a:p>
            <a:pPr lvl="0">
              <a:defRPr sz="1800"/>
            </a:pPr>
            <a:r>
              <a:rPr sz="1200"/>
              <a:t>execution nodes (leaf nodes - data storage and query processing)</a:t>
            </a:r>
          </a:p>
          <a:p>
            <a:pPr lvl="0">
              <a:defRPr sz="1800"/>
            </a:pPr>
            <a:r>
              <a:rPr sz="1200"/>
              <a:t>Οι χρήστες δίνουν τα queries στους aggregator nodes, οι οποίοι έχουν τα meta-data, δηλαδή που βρίσκεται κάθε partition με data. Και τα leaf nodes είναι αυτά που έχουν αποθηκευμένα τα data (τα leaf nodes είναι χωρισμένα σε partitions) και επεξεργάζονται το query. (τα aggregator nodes δείχουν στα leaf nodes)</a:t>
            </a:r>
          </a:p>
          <a:p>
            <a:pPr lvl="0">
              <a:defRPr sz="1800"/>
            </a:pPr>
            <a:endParaRPr sz="1200"/>
          </a:p>
          <a:p>
            <a:pPr lvl="0">
              <a:defRPr sz="1800"/>
            </a:pPr>
            <a:r>
              <a:rPr sz="1200"/>
              <a:t>paragraph 3</a:t>
            </a:r>
          </a:p>
          <a:p>
            <a:pPr lvl="0">
              <a:defRPr sz="1800"/>
            </a:pPr>
            <a:r>
              <a:rPr sz="1200"/>
              <a:t>Τα δεδομένα του χρήστη στην MemSQL κατανέμονται στο cluster με δύο τρόπους, ανάλογα με τον table. </a:t>
            </a:r>
          </a:p>
          <a:p>
            <a:pPr lvl="0">
              <a:defRPr sz="1800"/>
            </a:pPr>
            <a:r>
              <a:rPr sz="1200"/>
              <a:t>Distributed tables - οι σειρές(rows) κατακερματίζονται σε ένα δεδομένο σύνολο στηλών, στους κόμβους των φύλων</a:t>
            </a:r>
          </a:p>
          <a:p>
            <a:pPr lvl="0">
              <a:defRPr sz="1800"/>
            </a:pPr>
            <a:r>
              <a:rPr sz="1200"/>
              <a:t> Reference tables - τα δεδομένα του table αντιγράφονται σε όλους τους κόμβους</a:t>
            </a:r>
          </a:p>
          <a:p>
            <a:pPr lvl="0">
              <a:defRPr sz="1800"/>
            </a:pPr>
            <a:r>
              <a:rPr sz="1200"/>
              <a:t>Τα queries ενδέχεται να περιλαμβάνουν οποιονδήποτε συνδυασμό τέτοιων πινάκων.</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a:spLocks noGrp="1" noRot="1" noChangeAspect="1"/>
          </p:cNvSpPr>
          <p:nvPr>
            <p:ph type="sldImg"/>
          </p:nvPr>
        </p:nvSpPr>
        <p:spPr>
          <a:prstGeom prst="rect">
            <a:avLst/>
          </a:prstGeom>
        </p:spPr>
        <p:txBody>
          <a:bodyPr/>
          <a:lstStyle/>
          <a:p>
            <a:pPr lvl="0"/>
            <a:endParaRPr/>
          </a:p>
        </p:txBody>
      </p:sp>
      <p:sp>
        <p:nvSpPr>
          <p:cNvPr id="318" name="Shape 318"/>
          <p:cNvSpPr>
            <a:spLocks noGrp="1"/>
          </p:cNvSpPr>
          <p:nvPr>
            <p:ph type="body" sz="quarter" idx="1"/>
          </p:nvPr>
        </p:nvSpPr>
        <p:spPr>
          <a:prstGeom prst="rect">
            <a:avLst/>
          </a:prstGeom>
        </p:spPr>
        <p:txBody>
          <a:bodyPr/>
          <a:lstStyle>
            <a:lvl1pPr>
              <a:defRPr sz="1200"/>
            </a:lvl1pPr>
          </a:lstStyle>
          <a:p>
            <a:pPr lvl="0">
              <a:defRPr sz="1800"/>
            </a:pPr>
            <a:r>
              <a:rPr sz="1200"/>
              <a:t>Ο Enumerator επιλέγει το φθηνότερο πλάνο join και σχολιάζει κάθε join με τις λειτουργίες και τον τύπο της μετακίνησης δεδομένων(data movement operations and type ). Το καλύτερο σχέδιο είναι να μεταδώσετε (broadcast ) τις φιλτραρισμένες γραμμές από το part και από το sub, (επειδή η καλύτερη εναλλακτική λύση θα ήταν το reshuffling ολόκληρου του lineitem, ο οποίος είναι πολύ μεγαλύτερος και κατά συνέπεια πιο ακριβός).</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Shape 329"/>
          <p:cNvSpPr>
            <a:spLocks noGrp="1" noRot="1" noChangeAspect="1"/>
          </p:cNvSpPr>
          <p:nvPr>
            <p:ph type="sldImg"/>
          </p:nvPr>
        </p:nvSpPr>
        <p:spPr>
          <a:prstGeom prst="rect">
            <a:avLst/>
          </a:prstGeom>
        </p:spPr>
        <p:txBody>
          <a:bodyPr/>
          <a:lstStyle/>
          <a:p>
            <a:pPr lvl="0"/>
            <a:endParaRPr/>
          </a:p>
        </p:txBody>
      </p:sp>
      <p:sp>
        <p:nvSpPr>
          <p:cNvPr id="330" name="Shape 330"/>
          <p:cNvSpPr>
            <a:spLocks noGrp="1"/>
          </p:cNvSpPr>
          <p:nvPr>
            <p:ph type="body" sz="quarter" idx="1"/>
          </p:nvPr>
        </p:nvSpPr>
        <p:spPr>
          <a:prstGeom prst="rect">
            <a:avLst/>
          </a:prstGeom>
        </p:spPr>
        <p:txBody>
          <a:bodyPr/>
          <a:lstStyle>
            <a:lvl1pPr>
              <a:defRPr sz="1200"/>
            </a:lvl1pPr>
          </a:lstStyle>
          <a:p>
            <a:pPr lvl="0">
              <a:defRPr sz="1800"/>
            </a:pPr>
            <a:r>
              <a:rPr sz="1200"/>
              <a:t>Planner: : Ο Planner:  δημιουργεί το DQEP σύμφωνα με το επιλεγμένο query plan, το οποίο αποτελείται από μια σειρά δηλώσεων SQL με ResultTables and RemoteTables…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hape 334"/>
          <p:cNvSpPr>
            <a:spLocks noGrp="1" noRot="1" noChangeAspect="1"/>
          </p:cNvSpPr>
          <p:nvPr>
            <p:ph type="sldImg"/>
          </p:nvPr>
        </p:nvSpPr>
        <p:spPr>
          <a:prstGeom prst="rect">
            <a:avLst/>
          </a:prstGeom>
        </p:spPr>
        <p:txBody>
          <a:bodyPr/>
          <a:lstStyle/>
          <a:p>
            <a:pPr lvl="0"/>
            <a:endParaRPr/>
          </a:p>
        </p:txBody>
      </p:sp>
      <p:sp>
        <p:nvSpPr>
          <p:cNvPr id="335" name="Shape 335"/>
          <p:cNvSpPr>
            <a:spLocks noGrp="1"/>
          </p:cNvSpPr>
          <p:nvPr>
            <p:ph type="body" sz="quarter" idx="1"/>
          </p:nvPr>
        </p:nvSpPr>
        <p:spPr>
          <a:prstGeom prst="rect">
            <a:avLst/>
          </a:prstGeom>
        </p:spPr>
        <p:txBody>
          <a:bodyPr/>
          <a:lstStyle/>
          <a:p>
            <a:pPr lvl="0">
              <a:defRPr sz="1800"/>
            </a:pPr>
            <a:r>
              <a:rPr sz="2400" dirty="0"/>
              <a:t>for this experiment was to provide a rough comparison of </a:t>
            </a:r>
            <a:r>
              <a:rPr sz="2400" dirty="0" err="1"/>
              <a:t>MemSQL</a:t>
            </a:r>
            <a:r>
              <a:rPr sz="2400" dirty="0"/>
              <a:t> and A, not to claim that </a:t>
            </a:r>
            <a:r>
              <a:rPr sz="2400" dirty="0" err="1"/>
              <a:t>MemSQL</a:t>
            </a:r>
            <a:r>
              <a:rPr sz="2400" dirty="0"/>
              <a:t> is better than A for TPC-H. It is hard to compare execution plans since every database has a different execution engine. </a:t>
            </a:r>
            <a:endParaRPr lang="en-US" sz="2400" dirty="0"/>
          </a:p>
          <a:p>
            <a:pPr lvl="0">
              <a:defRPr sz="1800"/>
            </a:pPr>
            <a:endParaRPr lang="en-US" sz="2400" dirty="0"/>
          </a:p>
          <a:p>
            <a:pPr marL="0" marR="0" lvl="0" indent="0" defTabSz="457200" eaLnBrk="1" fontAlgn="auto" latinLnBrk="0" hangingPunct="1">
              <a:lnSpc>
                <a:spcPct val="125000"/>
              </a:lnSpc>
              <a:spcBef>
                <a:spcPts val="0"/>
              </a:spcBef>
              <a:spcAft>
                <a:spcPts val="0"/>
              </a:spcAft>
              <a:buClrTx/>
              <a:buSzTx/>
              <a:buFontTx/>
              <a:buNone/>
              <a:tabLst/>
              <a:defRPr sz="1800"/>
            </a:pPr>
            <a:r>
              <a:rPr lang="en-US" sz="2400" dirty="0"/>
              <a:t>We ran </a:t>
            </a:r>
            <a:r>
              <a:rPr lang="en-US" sz="2400" dirty="0" err="1"/>
              <a:t>MemSQL</a:t>
            </a:r>
            <a:r>
              <a:rPr lang="en-US" sz="2400" dirty="0"/>
              <a:t> and A on Amazon EC2, on a cluster of 3 virtual machines, each of the m3.2xlarge instance type, with 8 virtual CPU cores (2.5GHz Intel Xeon E52670v2), 30 GB RAM, and 160 GB of SSD storage. The network bandwidth was 1 </a:t>
            </a:r>
            <a:r>
              <a:rPr lang="en-US" sz="2400" dirty="0" err="1"/>
              <a:t>Gbps</a:t>
            </a:r>
            <a:r>
              <a:rPr lang="en-US" sz="2400" dirty="0"/>
              <a:t>. </a:t>
            </a:r>
          </a:p>
          <a:p>
            <a:pPr lvl="0">
              <a:defRPr sz="1800"/>
            </a:pPr>
            <a:endParaRPr sz="24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a:spLocks noGrp="1" noRot="1" noChangeAspect="1"/>
          </p:cNvSpPr>
          <p:nvPr>
            <p:ph type="sldImg"/>
          </p:nvPr>
        </p:nvSpPr>
        <p:spPr>
          <a:prstGeom prst="rect">
            <a:avLst/>
          </a:prstGeom>
        </p:spPr>
        <p:txBody>
          <a:bodyPr/>
          <a:lstStyle/>
          <a:p>
            <a:pPr lvl="0"/>
            <a:endParaRPr/>
          </a:p>
        </p:txBody>
      </p:sp>
      <p:sp>
        <p:nvSpPr>
          <p:cNvPr id="340" name="Shape 340"/>
          <p:cNvSpPr>
            <a:spLocks noGrp="1"/>
          </p:cNvSpPr>
          <p:nvPr>
            <p:ph type="body" sz="quarter" idx="1"/>
          </p:nvPr>
        </p:nvSpPr>
        <p:spPr>
          <a:prstGeom prst="rect">
            <a:avLst/>
          </a:prstGeom>
        </p:spPr>
        <p:txBody>
          <a:bodyPr/>
          <a:lstStyle/>
          <a:p>
            <a:pPr lvl="0">
              <a:defRPr sz="1800"/>
            </a:pPr>
            <a:r>
              <a:rPr sz="2400"/>
              <a:t>Figure 3 shows the execution times (in seconds) for the TPC-H queries. Queries q17 and q21 are omitted because they are currently not efficiently runnable in this cluster configuration of MemSQL on columnstore tables due to execution limitations (on rowstore tables, they are optimized and executed well). </a:t>
            </a:r>
          </a:p>
          <a:p>
            <a:pPr lvl="0">
              <a:defRPr sz="1800"/>
            </a:pPr>
            <a:endParaRPr sz="2400"/>
          </a:p>
          <a:p>
            <a:pPr lvl="0">
              <a:defRPr sz="1800"/>
            </a:pPr>
            <a:endParaRPr sz="2400"/>
          </a:p>
          <a:p>
            <a:pPr lvl="0">
              <a:defRPr sz="1800"/>
            </a:pPr>
            <a:r>
              <a:rPr sz="2400"/>
              <a:t>Queries q17 and q21 are omitted because they are currently not efficiently runnable in this cluster configuration of MemSQL on columnstore tables due to execution limitations (on rowstore tables, they are optimized and executed well).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hape 344"/>
          <p:cNvSpPr>
            <a:spLocks noGrp="1" noRot="1" noChangeAspect="1"/>
          </p:cNvSpPr>
          <p:nvPr>
            <p:ph type="sldImg"/>
          </p:nvPr>
        </p:nvSpPr>
        <p:spPr>
          <a:prstGeom prst="rect">
            <a:avLst/>
          </a:prstGeom>
        </p:spPr>
        <p:txBody>
          <a:bodyPr/>
          <a:lstStyle/>
          <a:p>
            <a:pPr lvl="0"/>
            <a:endParaRPr/>
          </a:p>
        </p:txBody>
      </p:sp>
      <p:sp>
        <p:nvSpPr>
          <p:cNvPr id="345" name="Shape 345"/>
          <p:cNvSpPr>
            <a:spLocks noGrp="1"/>
          </p:cNvSpPr>
          <p:nvPr>
            <p:ph type="body" sz="quarter" idx="1"/>
          </p:nvPr>
        </p:nvSpPr>
        <p:spPr>
          <a:prstGeom prst="rect">
            <a:avLst/>
          </a:prstGeom>
        </p:spPr>
        <p:txBody>
          <a:bodyPr/>
          <a:lstStyle/>
          <a:p>
            <a:pPr lvl="0">
              <a:defRPr sz="1800"/>
            </a:pPr>
            <a:r>
              <a:rPr sz="2400"/>
              <a:t>We did not disable some basic query rewrites such as predicate pushdown because that would harm performance too much in an uninteresting way, since predicate pushdown is responsible for moving filters below data movement operations, for example. Without query rewrites, several queries are not efficiently runnable at all (q2, q4, q18, q20, q22). </a:t>
            </a:r>
          </a:p>
          <a:p>
            <a:pPr lvl="0">
              <a:defRPr sz="1800"/>
            </a:pPr>
            <a:endParaRPr sz="2400"/>
          </a:p>
          <a:p>
            <a:pPr lvl="0">
              <a:defRPr sz="1800"/>
            </a:pPr>
            <a:r>
              <a:rPr sz="2400"/>
              <a:t>Figure 4 shows the execution times for the remaining queries. As can be seen, query rewrites greatly improve performance on many queries. For example, one rewrite which is critical for performance on several queries is transforming scalar subqueries to joins.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hape 349"/>
          <p:cNvSpPr>
            <a:spLocks noGrp="1" noRot="1" noChangeAspect="1"/>
          </p:cNvSpPr>
          <p:nvPr>
            <p:ph type="sldImg"/>
          </p:nvPr>
        </p:nvSpPr>
        <p:spPr>
          <a:prstGeom prst="rect">
            <a:avLst/>
          </a:prstGeom>
        </p:spPr>
        <p:txBody>
          <a:bodyPr/>
          <a:lstStyle/>
          <a:p>
            <a:pPr lvl="0"/>
            <a:endParaRPr/>
          </a:p>
        </p:txBody>
      </p:sp>
      <p:sp>
        <p:nvSpPr>
          <p:cNvPr id="350" name="Shape 350"/>
          <p:cNvSpPr>
            <a:spLocks noGrp="1"/>
          </p:cNvSpPr>
          <p:nvPr>
            <p:ph type="body" sz="quarter" idx="1"/>
          </p:nvPr>
        </p:nvSpPr>
        <p:spPr>
          <a:prstGeom prst="rect">
            <a:avLst/>
          </a:prstGeom>
        </p:spPr>
        <p:txBody>
          <a:bodyPr/>
          <a:lstStyle/>
          <a:p>
            <a:pPr lvl="0">
              <a:defRPr sz="1800"/>
            </a:pPr>
            <a:r>
              <a:rPr sz="2400" dirty="0"/>
              <a:t>Every query was optimized in less than 100 milliseconds, and most under 20ms. </a:t>
            </a:r>
          </a:p>
          <a:p>
            <a:pPr lvl="0">
              <a:defRPr sz="1800"/>
            </a:pPr>
            <a:r>
              <a:rPr sz="2400" dirty="0"/>
              <a:t>The optimization time for a query is dependent on factors such as the number of tables in the query and the rewrites that were considered for the query. Since we did not have access to the source code of A, there was no way to accurately measure the query optimization times in A.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few systems have implemented and published literature</a:t>
            </a:r>
            <a:r>
              <a:rPr lang="en-GB" baseline="0" dirty="0"/>
              <a:t> about query optimization and planning for distributed DB systems </a:t>
            </a:r>
          </a:p>
          <a:p>
            <a:endParaRPr lang="en-GB" baseline="0" dirty="0"/>
          </a:p>
          <a:p>
            <a:endParaRPr lang="en-GB" baseline="0" dirty="0"/>
          </a:p>
          <a:p>
            <a:r>
              <a:rPr lang="en-GB" baseline="0" dirty="0"/>
              <a:t>1. </a:t>
            </a:r>
            <a:r>
              <a:rPr lang="en-GB" baseline="0" dirty="0" err="1"/>
              <a:t>Sql</a:t>
            </a:r>
            <a:r>
              <a:rPr lang="en-GB" baseline="0" dirty="0"/>
              <a:t> server [ </a:t>
            </a:r>
            <a:r>
              <a:rPr lang="en-US" sz="2400" b="0" i="0" u="none" strike="noStrike" baseline="0" dirty="0">
                <a:latin typeface="+mj-lt"/>
                <a:ea typeface="+mj-ea"/>
                <a:cs typeface="+mj-cs"/>
                <a:sym typeface="Avenir Roman"/>
              </a:rPr>
              <a:t>S. Shankar, R. </a:t>
            </a:r>
            <a:r>
              <a:rPr lang="en-US" sz="2400" b="0" i="0" u="none" strike="noStrike" baseline="0" dirty="0" err="1">
                <a:latin typeface="+mj-lt"/>
                <a:ea typeface="+mj-ea"/>
                <a:cs typeface="+mj-cs"/>
                <a:sym typeface="Avenir Roman"/>
              </a:rPr>
              <a:t>Nehme</a:t>
            </a:r>
            <a:r>
              <a:rPr lang="en-US" sz="2400" b="0" i="0" u="none" strike="noStrike" baseline="0" dirty="0">
                <a:latin typeface="+mj-lt"/>
                <a:ea typeface="+mj-ea"/>
                <a:cs typeface="+mj-cs"/>
                <a:sym typeface="Avenir Roman"/>
              </a:rPr>
              <a:t>, J. Aguilar-</a:t>
            </a:r>
            <a:r>
              <a:rPr lang="en-US" sz="2400" b="0" i="0" u="none" strike="noStrike" baseline="0" dirty="0" err="1">
                <a:latin typeface="+mj-lt"/>
                <a:ea typeface="+mj-ea"/>
                <a:cs typeface="+mj-cs"/>
                <a:sym typeface="Avenir Roman"/>
              </a:rPr>
              <a:t>Saborit</a:t>
            </a:r>
            <a:r>
              <a:rPr lang="en-US" sz="2400" b="0" i="0" u="none" strike="noStrike" baseline="0" dirty="0">
                <a:latin typeface="+mj-lt"/>
                <a:ea typeface="+mj-ea"/>
                <a:cs typeface="+mj-cs"/>
                <a:sym typeface="Avenir Roman"/>
              </a:rPr>
              <a:t>, A. Chung, M. </a:t>
            </a:r>
            <a:r>
              <a:rPr lang="en-US" sz="2400" b="0" i="0" u="none" strike="noStrike" baseline="0" dirty="0" err="1">
                <a:latin typeface="+mj-lt"/>
                <a:ea typeface="+mj-ea"/>
                <a:cs typeface="+mj-cs"/>
                <a:sym typeface="Avenir Roman"/>
              </a:rPr>
              <a:t>Elhemali</a:t>
            </a:r>
            <a:r>
              <a:rPr lang="en-US" sz="2400" b="0" i="0" u="none" strike="noStrike" baseline="0" dirty="0">
                <a:latin typeface="+mj-lt"/>
                <a:ea typeface="+mj-ea"/>
                <a:cs typeface="+mj-cs"/>
                <a:sym typeface="Avenir Roman"/>
              </a:rPr>
              <a:t>, A. Halverson, E. Robinson, M. S. Subramanian, D. DeWitt, and C. Galindo-</a:t>
            </a:r>
            <a:r>
              <a:rPr lang="en-US" sz="2400" b="0" i="0" u="none" strike="noStrike" baseline="0" dirty="0" err="1">
                <a:latin typeface="+mj-lt"/>
                <a:ea typeface="+mj-ea"/>
                <a:cs typeface="+mj-cs"/>
                <a:sym typeface="Avenir Roman"/>
              </a:rPr>
              <a:t>Legaria</a:t>
            </a:r>
            <a:r>
              <a:rPr lang="en-US" sz="2400" b="0" i="0" u="none" strike="noStrike" baseline="0" dirty="0">
                <a:latin typeface="+mj-lt"/>
                <a:ea typeface="+mj-ea"/>
                <a:cs typeface="+mj-cs"/>
                <a:sym typeface="Avenir Roman"/>
              </a:rPr>
              <a:t>. Query optimization in Microsoft SQL Server PDW. In </a:t>
            </a:r>
            <a:r>
              <a:rPr lang="en-US" sz="2400" b="0" i="1" u="none" strike="noStrike" baseline="0" dirty="0">
                <a:latin typeface="+mj-lt"/>
                <a:ea typeface="+mj-ea"/>
                <a:cs typeface="+mj-cs"/>
                <a:sym typeface="Avenir Roman"/>
              </a:rPr>
              <a:t>Proceedings of the 2012 ACM SIGMOD International Conference on Management of Data</a:t>
            </a:r>
            <a:r>
              <a:rPr lang="en-US" sz="2400" b="0" i="0" u="none" strike="noStrike" baseline="0" dirty="0">
                <a:latin typeface="+mj-lt"/>
                <a:ea typeface="+mj-ea"/>
                <a:cs typeface="+mj-cs"/>
                <a:sym typeface="Avenir Roman"/>
              </a:rPr>
              <a:t>, pages 767–776. ACM, 2012. </a:t>
            </a:r>
            <a:r>
              <a:rPr lang="en-GB" baseline="0" dirty="0"/>
              <a:t>]</a:t>
            </a:r>
          </a:p>
          <a:p>
            <a:r>
              <a:rPr lang="en-GB" baseline="0" dirty="0"/>
              <a:t>2. Orca[ </a:t>
            </a:r>
            <a:r>
              <a:rPr lang="en-US" sz="2400" b="0" i="0" u="none" strike="noStrike" baseline="0" dirty="0">
                <a:latin typeface="+mj-lt"/>
                <a:ea typeface="+mj-ea"/>
                <a:cs typeface="+mj-cs"/>
                <a:sym typeface="Avenir Roman"/>
              </a:rPr>
              <a:t>M. A. Soliman, L. </a:t>
            </a:r>
            <a:r>
              <a:rPr lang="en-US" sz="2400" b="0" i="0" u="none" strike="noStrike" baseline="0" dirty="0" err="1">
                <a:latin typeface="+mj-lt"/>
                <a:ea typeface="+mj-ea"/>
                <a:cs typeface="+mj-cs"/>
                <a:sym typeface="Avenir Roman"/>
              </a:rPr>
              <a:t>Antova</a:t>
            </a:r>
            <a:r>
              <a:rPr lang="en-US" sz="2400" b="0" i="0" u="none" strike="noStrike" baseline="0" dirty="0">
                <a:latin typeface="+mj-lt"/>
                <a:ea typeface="+mj-ea"/>
                <a:cs typeface="+mj-cs"/>
                <a:sym typeface="Avenir Roman"/>
              </a:rPr>
              <a:t>, V. Raghavan, A. El-</a:t>
            </a:r>
            <a:r>
              <a:rPr lang="en-US" sz="2400" b="0" i="0" u="none" strike="noStrike" baseline="0" dirty="0" err="1">
                <a:latin typeface="+mj-lt"/>
                <a:ea typeface="+mj-ea"/>
                <a:cs typeface="+mj-cs"/>
                <a:sym typeface="Avenir Roman"/>
              </a:rPr>
              <a:t>Helw</a:t>
            </a:r>
            <a:r>
              <a:rPr lang="en-US" sz="2400" b="0" i="0" u="none" strike="noStrike" baseline="0" dirty="0">
                <a:latin typeface="+mj-lt"/>
                <a:ea typeface="+mj-ea"/>
                <a:cs typeface="+mj-cs"/>
                <a:sym typeface="Avenir Roman"/>
              </a:rPr>
              <a:t>, Z. Gu, E. Shen, G. C. </a:t>
            </a:r>
            <a:r>
              <a:rPr lang="en-US" sz="2400" b="0" i="0" u="none" strike="noStrike" baseline="0" dirty="0" err="1">
                <a:latin typeface="+mj-lt"/>
                <a:ea typeface="+mj-ea"/>
                <a:cs typeface="+mj-cs"/>
                <a:sym typeface="Avenir Roman"/>
              </a:rPr>
              <a:t>Caragea</a:t>
            </a:r>
            <a:r>
              <a:rPr lang="en-US" sz="2400" b="0" i="0" u="none" strike="noStrike" baseline="0" dirty="0">
                <a:latin typeface="+mj-lt"/>
                <a:ea typeface="+mj-ea"/>
                <a:cs typeface="+mj-cs"/>
                <a:sym typeface="Avenir Roman"/>
              </a:rPr>
              <a:t>, C. Garcia-Alvarado, F. Rahman, M. Petropoulos, et al. Orca: a modular query optimizer architecture for big data. In </a:t>
            </a:r>
            <a:r>
              <a:rPr lang="en-US" sz="2400" b="0" i="1" u="none" strike="noStrike" baseline="0" dirty="0">
                <a:latin typeface="+mj-lt"/>
                <a:ea typeface="+mj-ea"/>
                <a:cs typeface="+mj-cs"/>
                <a:sym typeface="Avenir Roman"/>
              </a:rPr>
              <a:t>Proceedings of the 2014 ACM SIGMOD International Conference on Management of Data</a:t>
            </a:r>
            <a:r>
              <a:rPr lang="en-US" sz="2400" b="0" i="0" u="none" strike="noStrike" baseline="0" dirty="0">
                <a:latin typeface="+mj-lt"/>
                <a:ea typeface="+mj-ea"/>
                <a:cs typeface="+mj-cs"/>
                <a:sym typeface="Avenir Roman"/>
              </a:rPr>
              <a:t>, pages 337–348. ACM, 2014. </a:t>
            </a:r>
            <a:r>
              <a:rPr lang="en-GB" baseline="0" dirty="0"/>
              <a:t>] </a:t>
            </a:r>
          </a:p>
          <a:p>
            <a:r>
              <a:rPr lang="en-GB" baseline="0" dirty="0"/>
              <a:t>3.Vertica [ </a:t>
            </a:r>
            <a:r>
              <a:rPr lang="en-US" sz="2400" b="0" i="0" u="none" strike="noStrike" baseline="0" dirty="0">
                <a:latin typeface="+mj-lt"/>
                <a:ea typeface="+mj-ea"/>
                <a:cs typeface="+mj-cs"/>
                <a:sym typeface="Avenir Roman"/>
              </a:rPr>
              <a:t>A. Lamb, M. Fuller, R. </a:t>
            </a:r>
            <a:r>
              <a:rPr lang="en-US" sz="2400" b="0" i="0" u="none" strike="noStrike" baseline="0" dirty="0" err="1">
                <a:latin typeface="+mj-lt"/>
                <a:ea typeface="+mj-ea"/>
                <a:cs typeface="+mj-cs"/>
                <a:sym typeface="Avenir Roman"/>
              </a:rPr>
              <a:t>Varadarajan</a:t>
            </a:r>
            <a:r>
              <a:rPr lang="en-US" sz="2400" b="0" i="0" u="none" strike="noStrike" baseline="0" dirty="0">
                <a:latin typeface="+mj-lt"/>
                <a:ea typeface="+mj-ea"/>
                <a:cs typeface="+mj-cs"/>
                <a:sym typeface="Avenir Roman"/>
              </a:rPr>
              <a:t>, N. Tran, B. Vandiver, L. Doshi, and C. Bear. The Vertica analytic database: C-store 7 years later. </a:t>
            </a:r>
            <a:r>
              <a:rPr lang="en-US" sz="2400" b="0" i="1" u="none" strike="noStrike" baseline="0" dirty="0">
                <a:latin typeface="+mj-lt"/>
                <a:ea typeface="+mj-ea"/>
                <a:cs typeface="+mj-cs"/>
                <a:sym typeface="Avenir Roman"/>
              </a:rPr>
              <a:t>Proceedings of the VLDB Endowment</a:t>
            </a:r>
            <a:r>
              <a:rPr lang="en-US" sz="2400" b="0" i="0" u="none" strike="noStrike" baseline="0" dirty="0">
                <a:latin typeface="+mj-lt"/>
                <a:ea typeface="+mj-ea"/>
                <a:cs typeface="+mj-cs"/>
                <a:sym typeface="Avenir Roman"/>
              </a:rPr>
              <a:t>, 5(12):1790–1801, 2012. </a:t>
            </a:r>
            <a:r>
              <a:rPr lang="en-GB" baseline="0" dirty="0"/>
              <a:t>]</a:t>
            </a:r>
            <a:endParaRPr lang="en-US" dirty="0"/>
          </a:p>
        </p:txBody>
      </p:sp>
    </p:spTree>
    <p:extLst>
      <p:ext uri="{BB962C8B-B14F-4D97-AF65-F5344CB8AC3E}">
        <p14:creationId xmlns:p14="http://schemas.microsoft.com/office/powerpoint/2010/main" val="173652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prstGeom prst="rect">
            <a:avLst/>
          </a:prstGeom>
        </p:spPr>
        <p:txBody>
          <a:bodyPr/>
          <a:lstStyle/>
          <a:p>
            <a:pPr lvl="0"/>
            <a:endParaRPr/>
          </a:p>
        </p:txBody>
      </p:sp>
      <p:sp>
        <p:nvSpPr>
          <p:cNvPr id="126" name="Shape 126"/>
          <p:cNvSpPr>
            <a:spLocks noGrp="1"/>
          </p:cNvSpPr>
          <p:nvPr>
            <p:ph type="body" sz="quarter" idx="1"/>
          </p:nvPr>
        </p:nvSpPr>
        <p:spPr>
          <a:prstGeom prst="rect">
            <a:avLst/>
          </a:prstGeom>
        </p:spPr>
        <p:txBody>
          <a:bodyPr/>
          <a:lstStyle/>
          <a:p>
            <a:pPr lvl="0">
              <a:defRPr sz="1800"/>
            </a:pPr>
            <a:r>
              <a:rPr sz="1200"/>
              <a:t>Για να εκτελεστεί ένα ερώτημα, ο  aggregator κόμβος μετατρέπει το query σε ένα κατανεμημένο πλάνο εκτέλεσης query (DQEP)</a:t>
            </a:r>
          </a:p>
          <a:p>
            <a:pPr lvl="0">
              <a:defRPr sz="1800"/>
            </a:pPr>
            <a:r>
              <a:rPr sz="1200"/>
              <a:t>DQEPs  = λειτουργίες οι οποίες εκτελούνται σε cluster nodes, οι οποίες μπορεί να περιλαμβάνουν τοπικούς υπολογισμούς και μετακινήσεις δεδομένων</a:t>
            </a:r>
          </a:p>
          <a:p>
            <a:pPr lvl="0">
              <a:defRPr sz="1800"/>
            </a:pPr>
            <a:endParaRPr sz="1200"/>
          </a:p>
          <a:p>
            <a:pPr lvl="0">
              <a:defRPr sz="1800"/>
            </a:pPr>
            <a:r>
              <a:rPr sz="1200"/>
              <a:t>Τα Query Palns γίνονται compile στον κώδικα μηχανής και</a:t>
            </a:r>
          </a:p>
          <a:p>
            <a:pPr lvl="0">
              <a:defRPr sz="1800"/>
            </a:pPr>
            <a:r>
              <a:rPr sz="1200"/>
              <a:t>αποθηκεύονται προσωρινά χωρίς τον καθορισμό των παραμέτρων τους από το συγκεκριμένο query που έχει εκτελεστεί. Έτσι επιτρέπει τα επόμενα ερωτήματα της ίδιας δομής να εκτελούνται γρήγορα, ακόμα και με διαφορετικές τιμές παραμέτρων.</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prstGeom prst="rect">
            <a:avLst/>
          </a:prstGeom>
        </p:spPr>
        <p:txBody>
          <a:bodyPr/>
          <a:lstStyle/>
          <a:p>
            <a:pPr lvl="0"/>
            <a:endParaRPr/>
          </a:p>
        </p:txBody>
      </p:sp>
      <p:sp>
        <p:nvSpPr>
          <p:cNvPr id="134" name="Shape 134"/>
          <p:cNvSpPr>
            <a:spLocks noGrp="1"/>
          </p:cNvSpPr>
          <p:nvPr>
            <p:ph type="body" sz="quarter" idx="1"/>
          </p:nvPr>
        </p:nvSpPr>
        <p:spPr>
          <a:prstGeom prst="rect">
            <a:avLst/>
          </a:prstGeom>
        </p:spPr>
        <p:txBody>
          <a:bodyPr/>
          <a:lstStyle/>
          <a:p>
            <a:pPr lvl="0">
              <a:defRPr sz="1800"/>
            </a:pPr>
            <a:r>
              <a:rPr sz="1200"/>
              <a:t>Ας δούμε λίγο πιο αφαιρετικά τα συστατικά του optimizer …</a:t>
            </a:r>
          </a:p>
          <a:p>
            <a:pPr lvl="0">
              <a:defRPr sz="1800"/>
            </a:pPr>
            <a:r>
              <a:rPr sz="1200"/>
              <a:t>1.2 </a:t>
            </a:r>
          </a:p>
          <a:p>
            <a:pPr lvl="0">
              <a:defRPr sz="1800"/>
            </a:pPr>
            <a:r>
              <a:rPr sz="1200"/>
              <a:t>paragraph 1 </a:t>
            </a:r>
          </a:p>
          <a:p>
            <a:pPr lvl="0">
              <a:defRPr sz="1800"/>
            </a:pPr>
            <a:r>
              <a:rPr sz="1200"/>
              <a:t>για να βρει Query Optimizer το βέλτιστο μονοπάτι εκτέλεσης με το λιγότερο κόστος (αναζητώντας σε ένα ευρύ χώρο πιθανών μονοπατιών) απαιτείται:</a:t>
            </a:r>
          </a:p>
          <a:p>
            <a:pPr marL="141110" lvl="0" indent="-141110">
              <a:buSzPct val="100000"/>
              <a:buAutoNum type="arabicPeriod"/>
              <a:defRPr sz="1800"/>
            </a:pPr>
            <a:r>
              <a:rPr sz="1200"/>
              <a:t>να είναι πλούσιος σε query rewrites</a:t>
            </a:r>
          </a:p>
          <a:p>
            <a:pPr marL="141110" lvl="0" indent="-141110">
              <a:buSzPct val="100000"/>
              <a:buAutoNum type="arabicPeriod"/>
              <a:defRPr sz="1800"/>
            </a:pPr>
            <a:r>
              <a:rPr sz="1200"/>
              <a:t>να βρει το καλύτερο πλάνο εκτέλεσης με μοντέλο κόστους της εκτέλεσης του query</a:t>
            </a:r>
          </a:p>
          <a:p>
            <a:pPr lvl="0">
              <a:defRPr sz="1800"/>
            </a:pPr>
            <a:r>
              <a:rPr sz="1200"/>
              <a:t>Πολλά από αυτά τα queries είναι σύνθετα (περίπλοκα), περιλαμβάνουν joins, sorting, …κτλ</a:t>
            </a:r>
          </a:p>
          <a:p>
            <a:pPr lvl="0">
              <a:defRPr sz="1800"/>
            </a:pPr>
            <a:r>
              <a:rPr sz="1200"/>
              <a:t>Άρα χρειάζονται μια ισχυρή αλλά και γρήγορη βελτιστοποίηση, έτσι ώστε ο χρόνος βελτιστοποίησης να μην επιβραδύνει το χρόνο εκτέλεσης (runtimes) των queries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prstGeom prst="rect">
            <a:avLst/>
          </a:prstGeom>
        </p:spPr>
        <p:txBody>
          <a:bodyPr/>
          <a:lstStyle/>
          <a:p>
            <a:pPr lvl="0"/>
            <a:endParaRPr/>
          </a:p>
        </p:txBody>
      </p:sp>
      <p:sp>
        <p:nvSpPr>
          <p:cNvPr id="140" name="Shape 140"/>
          <p:cNvSpPr>
            <a:spLocks noGrp="1"/>
          </p:cNvSpPr>
          <p:nvPr>
            <p:ph type="body" sz="quarter" idx="1"/>
          </p:nvPr>
        </p:nvSpPr>
        <p:spPr>
          <a:prstGeom prst="rect">
            <a:avLst/>
          </a:prstGeom>
        </p:spPr>
        <p:txBody>
          <a:bodyPr/>
          <a:lstStyle/>
          <a:p>
            <a:pPr lvl="0">
              <a:defRPr sz="1800"/>
            </a:pPr>
            <a:r>
              <a:rPr sz="1200"/>
              <a:t>Rewriter: εφαρμόζει SQL-to-SQL επανεγγραφές στο query χρησιμοποιώντας heuristics ή κόστος, ανάλογα με τα χαρακτηριστικά του ερωτήματος και την ίδια την επανεγγραφή. ( κόστος = το κατανεμημένο κόστος εκτέλεσης του ερωτήματος/distributed cost of running the query)</a:t>
            </a:r>
          </a:p>
          <a:p>
            <a:pPr lvl="0">
              <a:defRPr sz="1800"/>
            </a:pPr>
            <a:r>
              <a:rPr sz="1200"/>
              <a:t>Η Rewriter εφαρμόζει μερικά rewrites με top-down τρόπο, ενώ άλλα με bottom-up τρόπο και επίσης παρεμβάλλει rewrites που μπορούν να επωφεληθούν αμοιβαία μεταξύ τους.</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pPr lvl="0"/>
            <a:endParaRPr/>
          </a:p>
        </p:txBody>
      </p:sp>
      <p:sp>
        <p:nvSpPr>
          <p:cNvPr id="146" name="Shape 146"/>
          <p:cNvSpPr>
            <a:spLocks noGrp="1"/>
          </p:cNvSpPr>
          <p:nvPr>
            <p:ph type="body" sz="quarter" idx="1"/>
          </p:nvPr>
        </p:nvSpPr>
        <p:spPr>
          <a:prstGeom prst="rect">
            <a:avLst/>
          </a:prstGeom>
        </p:spPr>
        <p:txBody>
          <a:bodyPr/>
          <a:lstStyle/>
          <a:p>
            <a:pPr lvl="0">
              <a:defRPr sz="1800"/>
            </a:pPr>
            <a:r>
              <a:rPr sz="1200"/>
              <a:t>Enumerator: είναι το κεντρικό συστατικό του βελτιστοποιητή, το οποίο καθορίζει την κατανεμημένη σειρά των join και τις αποφάσεις μετακίνησης δεδομένων</a:t>
            </a:r>
          </a:p>
          <a:p>
            <a:pPr lvl="0">
              <a:defRPr sz="1800"/>
            </a:pPr>
            <a:endParaRPr sz="1200"/>
          </a:p>
          <a:p>
            <a:pPr lvl="0">
              <a:defRPr sz="1800"/>
            </a:pPr>
            <a:r>
              <a:rPr sz="1200"/>
              <a:t> επιλέγει το καλύτερο plan, με βάση τα μοντέλα κόστους (cost models) των λειτουργιών της βάσης δεδομένων (database operations) και τις λειτουργίες μετακίνησης των δεδομένων δικτύου (network data movement operations). </a:t>
            </a:r>
          </a:p>
          <a:p>
            <a:pPr lvl="0">
              <a:defRPr sz="1800"/>
            </a:pPr>
            <a:endParaRPr sz="1200"/>
          </a:p>
          <a:p>
            <a:pPr lvl="0">
              <a:defRPr sz="1800"/>
            </a:pPr>
            <a:r>
              <a:rPr sz="1200"/>
              <a:t>Επίσης καλείται από τον Rewriter για να κοστολογήσει τα rewrites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noRot="1" noChangeAspect="1"/>
          </p:cNvSpPr>
          <p:nvPr>
            <p:ph type="sldImg"/>
          </p:nvPr>
        </p:nvSpPr>
        <p:spPr>
          <a:prstGeom prst="rect">
            <a:avLst/>
          </a:prstGeom>
        </p:spPr>
        <p:txBody>
          <a:bodyPr/>
          <a:lstStyle/>
          <a:p>
            <a:pPr lvl="0"/>
            <a:endParaRPr/>
          </a:p>
        </p:txBody>
      </p:sp>
      <p:sp>
        <p:nvSpPr>
          <p:cNvPr id="152" name="Shape 152"/>
          <p:cNvSpPr>
            <a:spLocks noGrp="1"/>
          </p:cNvSpPr>
          <p:nvPr>
            <p:ph type="body" sz="quarter" idx="1"/>
          </p:nvPr>
        </p:nvSpPr>
        <p:spPr>
          <a:prstGeom prst="rect">
            <a:avLst/>
          </a:prstGeom>
        </p:spPr>
        <p:txBody>
          <a:bodyPr/>
          <a:lstStyle/>
          <a:p>
            <a:pPr lvl="0">
              <a:defRPr sz="1800"/>
            </a:pPr>
            <a:r>
              <a:rPr sz="1200"/>
              <a:t>Planner: μετατρέπει το επιλεγμένο πλάνο λογικής εκτέλεσης σε μια ακολουθία λειτουργιών κατανεμημένων query και μετακίνησης δεδομένων.</a:t>
            </a:r>
          </a:p>
          <a:p>
            <a:pPr lvl="0">
              <a:defRPr sz="1800"/>
            </a:pPr>
            <a:r>
              <a:rPr sz="1200"/>
              <a:t>Ο Planner χρησιμοποιεί επεκτάσεις SQL που ονομάζονται RemoteTables και ResultTables, για να αντιπροσωπεύουν/υποστηρίζουν μια σειρά λειτουργιών μετακίνησης δεδομένων και τοπικών λειτουργιών SQL (a series of Data Movement Operations and local SQL Operations)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pPr lvl="0"/>
            <a:endParaRPr/>
          </a:p>
        </p:txBody>
      </p:sp>
      <p:sp>
        <p:nvSpPr>
          <p:cNvPr id="158" name="Shape 158"/>
          <p:cNvSpPr>
            <a:spLocks noGrp="1"/>
          </p:cNvSpPr>
          <p:nvPr>
            <p:ph type="body" sz="quarter" idx="1"/>
          </p:nvPr>
        </p:nvSpPr>
        <p:spPr>
          <a:prstGeom prst="rect">
            <a:avLst/>
          </a:prstGeom>
        </p:spPr>
        <p:txBody>
          <a:bodyPr/>
          <a:lstStyle/>
          <a:p>
            <a:pPr lvl="0">
              <a:defRPr sz="1800"/>
            </a:pPr>
            <a:r>
              <a:rPr sz="1200"/>
              <a:t>chapter 1.3</a:t>
            </a:r>
          </a:p>
          <a:p>
            <a:pPr lvl="0">
              <a:defRPr sz="1800"/>
            </a:pPr>
            <a:r>
              <a:rPr sz="1200" b="1"/>
              <a:t>Ας δούμε μερικές σημαντικές πληροφορίες για τα συστατικά…</a:t>
            </a:r>
          </a:p>
          <a:p>
            <a:pPr lvl="0">
              <a:defRPr sz="1800"/>
            </a:pPr>
            <a:endParaRPr sz="1200" b="1"/>
          </a:p>
          <a:p>
            <a:pPr lvl="0">
              <a:defRPr sz="1800"/>
            </a:pPr>
            <a:r>
              <a:rPr sz="1200"/>
              <a:t>Άν ο rewriter δεν γνωρίζει το κόστος κατανομής, τότε ο βελτιστοποιητής κινδυνεύει να πάρει κακές αποφάσεις σχετικά με τα rewritten queries σε μια κατανεμημένη ρύθμιση. Έτσι Rewriter καλεί τον Enumerator για να κοστολογήσει τα rewritten queries με βάση το κατανεμημένο κόστος.</a:t>
            </a:r>
          </a:p>
          <a:p>
            <a:pPr lvl="0">
              <a:defRPr sz="1800"/>
            </a:pPr>
            <a:endParaRPr sz="1200"/>
          </a:p>
          <a:p>
            <a:pPr lvl="0">
              <a:defRPr sz="1800"/>
            </a:pPr>
            <a:r>
              <a:rPr sz="1200"/>
              <a:t>Αναβαθμίσαμε τον Enumerator για να είναι πιο γρήγορος, έτσι κλαδεύει το χώρο αναζήτησης (pruning the search space) με χρήση ευρετικών μεθόδων (που ενημερώνονται για τη κατανομή )</a:t>
            </a:r>
          </a:p>
          <a:p>
            <a:pPr lvl="0">
              <a:defRPr sz="1800"/>
            </a:pPr>
            <a:endParaRPr sz="1200"/>
          </a:p>
          <a:p>
            <a:pPr lvl="0">
              <a:defRPr sz="1800"/>
            </a:pPr>
            <a:r>
              <a:rPr sz="1200"/>
              <a:t>Σε αυτή την εργασία προτείνεται ένας νέος αλγόριθμος που θα αναλύει το join γράφημα και θα ανακαλύπτει σε ποια μέρη του γραφήματος θα μπορούν να εφαρμοστούν bushy (καμπυλωτά) joins, (ως μηχανισμός query rewrite)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9" name="Shape 9"/>
          <p:cNvSpPr/>
          <p:nvPr/>
        </p:nvSpPr>
        <p:spPr>
          <a:xfrm>
            <a:off x="1456077" y="9225436"/>
            <a:ext cx="9126215" cy="54683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defTabSz="365007">
              <a:defRPr sz="1800"/>
            </a:pPr>
            <a:r>
              <a:rPr sz="1760"/>
              <a:t>University of Cyprus </a:t>
            </a:r>
            <a:r>
              <a:rPr sz="1760" b="1"/>
              <a:t>| </a:t>
            </a:r>
            <a:r>
              <a:rPr sz="1760"/>
              <a:t>EPL646: Advanced Topics in Databases</a:t>
            </a:r>
            <a:endParaRPr sz="1584"/>
          </a:p>
        </p:txBody>
      </p:sp>
      <p:pic>
        <p:nvPicPr>
          <p:cNvPr id="10" name="image1.png" descr="A picture containing object&#10;&#10;Description generated with high confidence"/>
          <p:cNvPicPr/>
          <p:nvPr/>
        </p:nvPicPr>
        <p:blipFill>
          <a:blip r:embed="rId2">
            <a:extLst/>
          </a:blip>
          <a:stretch>
            <a:fillRect/>
          </a:stretch>
        </p:blipFill>
        <p:spPr>
          <a:xfrm>
            <a:off x="958219" y="8928048"/>
            <a:ext cx="653500" cy="749352"/>
          </a:xfrm>
          <a:prstGeom prst="rect">
            <a:avLst/>
          </a:prstGeom>
          <a:ln w="12700">
            <a:miter lim="400000"/>
          </a:ln>
        </p:spPr>
      </p:pic>
      <p:sp>
        <p:nvSpPr>
          <p:cNvPr id="11" name="Shape 11"/>
          <p:cNvSpPr>
            <a:spLocks noGrp="1"/>
          </p:cNvSpPr>
          <p:nvPr>
            <p:ph type="body" idx="1"/>
          </p:nvPr>
        </p:nvSpPr>
        <p:spPr>
          <a:xfrm>
            <a:off x="1270000" y="5029200"/>
            <a:ext cx="10464800" cy="3568700"/>
          </a:xfrm>
          <a:prstGeom prst="rect">
            <a:avLst/>
          </a:prstGeom>
        </p:spPr>
        <p:txBody>
          <a:bodyPr/>
          <a:lstStyle>
            <a:lvl1pPr marL="0" indent="0" algn="ctr">
              <a:spcBef>
                <a:spcPts val="0"/>
              </a:spcBef>
              <a:buSzTx/>
              <a:buFontTx/>
              <a:buNone/>
              <a:defRPr sz="3200"/>
            </a:lvl1pPr>
            <a:lvl2pPr marL="0" indent="0" algn="ctr">
              <a:spcBef>
                <a:spcPts val="0"/>
              </a:spcBef>
              <a:buSzTx/>
              <a:buFontTx/>
              <a:buNone/>
              <a:defRPr sz="3200"/>
            </a:lvl2pPr>
            <a:lvl3pPr marL="0" indent="0" algn="ctr">
              <a:spcBef>
                <a:spcPts val="0"/>
              </a:spcBef>
              <a:buSzTx/>
              <a:buFontTx/>
              <a:buNone/>
              <a:defRPr sz="3200"/>
            </a:lvl3pPr>
            <a:lvl4pPr marL="0" indent="0" algn="ctr">
              <a:spcBef>
                <a:spcPts val="0"/>
              </a:spcBef>
              <a:buSzTx/>
              <a:buFontTx/>
              <a:buNone/>
              <a:defRPr sz="3200"/>
            </a:lvl4pPr>
            <a:lvl5pPr marL="0" indent="0" algn="ctr">
              <a:spcBef>
                <a:spcPts val="0"/>
              </a:spcBef>
              <a:buSzTx/>
              <a:buFont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13" name="Shape 13"/>
          <p:cNvSpPr>
            <a:spLocks noGrp="1"/>
          </p:cNvSpPr>
          <p:nvPr>
            <p:ph type="title"/>
          </p:nvPr>
        </p:nvSpPr>
        <p:spPr>
          <a:xfrm>
            <a:off x="893762" y="0"/>
            <a:ext cx="11217276" cy="2924176"/>
          </a:xfrm>
          <a:prstGeom prst="rect">
            <a:avLst/>
          </a:prstGeom>
        </p:spPr>
        <p:txBody>
          <a:bodyPr>
            <a:normAutofit/>
          </a:bodyPr>
          <a:lstStyle>
            <a:lvl1pPr>
              <a:defRPr sz="4400"/>
            </a:lvl1pPr>
          </a:lstStyle>
          <a:p>
            <a:pPr lvl="0">
              <a:defRPr sz="1800"/>
            </a:pPr>
            <a:r>
              <a:rPr sz="4400"/>
              <a:t>Title Text</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55" name="Shape 55"/>
          <p:cNvSpPr/>
          <p:nvPr/>
        </p:nvSpPr>
        <p:spPr>
          <a:xfrm>
            <a:off x="1456077" y="9225436"/>
            <a:ext cx="9126215" cy="54683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defTabSz="365007">
              <a:defRPr sz="1800"/>
            </a:pPr>
            <a:r>
              <a:rPr sz="1760"/>
              <a:t>University of Cyprus </a:t>
            </a:r>
            <a:r>
              <a:rPr sz="1760" b="1"/>
              <a:t>| </a:t>
            </a:r>
            <a:r>
              <a:rPr sz="1760"/>
              <a:t>EPL646: Advanced Topics in Databases</a:t>
            </a:r>
            <a:endParaRPr sz="1584"/>
          </a:p>
        </p:txBody>
      </p:sp>
      <p:pic>
        <p:nvPicPr>
          <p:cNvPr id="56" name="image1.png" descr="A picture containing object&#10;&#10;Description generated with high confidence"/>
          <p:cNvPicPr/>
          <p:nvPr/>
        </p:nvPicPr>
        <p:blipFill>
          <a:blip r:embed="rId2">
            <a:extLst/>
          </a:blip>
          <a:stretch>
            <a:fillRect/>
          </a:stretch>
        </p:blipFill>
        <p:spPr>
          <a:xfrm>
            <a:off x="958219" y="8792396"/>
            <a:ext cx="653500" cy="749352"/>
          </a:xfrm>
          <a:prstGeom prst="rect">
            <a:avLst/>
          </a:prstGeom>
          <a:ln w="12700">
            <a:miter lim="400000"/>
          </a:ln>
        </p:spPr>
      </p:pic>
      <p:sp>
        <p:nvSpPr>
          <p:cNvPr id="57" name="Shape 57"/>
          <p:cNvSpPr>
            <a:spLocks noGrp="1"/>
          </p:cNvSpPr>
          <p:nvPr>
            <p:ph type="title"/>
          </p:nvPr>
        </p:nvSpPr>
        <p:spPr>
          <a:xfrm>
            <a:off x="895350" y="0"/>
            <a:ext cx="4194175" cy="2925763"/>
          </a:xfrm>
          <a:prstGeom prst="rect">
            <a:avLst/>
          </a:prstGeom>
        </p:spPr>
        <p:txBody>
          <a:bodyPr anchor="b">
            <a:normAutofit/>
          </a:bodyPr>
          <a:lstStyle>
            <a:lvl1pPr>
              <a:defRPr sz="3200"/>
            </a:lvl1pPr>
          </a:lstStyle>
          <a:p>
            <a:pPr lvl="0">
              <a:defRPr sz="1800"/>
            </a:pPr>
            <a:r>
              <a:rPr sz="3200"/>
              <a:t>Title Text</a:t>
            </a:r>
          </a:p>
        </p:txBody>
      </p:sp>
      <p:sp>
        <p:nvSpPr>
          <p:cNvPr id="58" name="Shape 58"/>
          <p:cNvSpPr>
            <a:spLocks noGrp="1"/>
          </p:cNvSpPr>
          <p:nvPr>
            <p:ph type="body" idx="1"/>
          </p:nvPr>
        </p:nvSpPr>
        <p:spPr>
          <a:xfrm>
            <a:off x="895350" y="2925763"/>
            <a:ext cx="4194175" cy="6827838"/>
          </a:xfrm>
          <a:prstGeom prst="rect">
            <a:avLst/>
          </a:prstGeom>
        </p:spPr>
        <p:txBody>
          <a:bodyPr/>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pPr lvl="0">
              <a:defRPr sz="1800"/>
            </a:pPr>
            <a:r>
              <a:rPr sz="1600"/>
              <a:t>Body Level One</a:t>
            </a:r>
          </a:p>
          <a:p>
            <a:pPr lvl="1">
              <a:defRPr sz="1800"/>
            </a:pPr>
            <a:r>
              <a:rPr sz="1600"/>
              <a:t>Body Level Two</a:t>
            </a:r>
          </a:p>
          <a:p>
            <a:pPr lvl="2">
              <a:defRPr sz="1800"/>
            </a:pPr>
            <a:r>
              <a:rPr sz="1600"/>
              <a:t>Body Level Three</a:t>
            </a:r>
          </a:p>
          <a:p>
            <a:pPr lvl="3">
              <a:defRPr sz="1800"/>
            </a:pPr>
            <a:r>
              <a:rPr sz="1600"/>
              <a:t>Body Level Four</a:t>
            </a:r>
          </a:p>
          <a:p>
            <a:pPr lvl="4">
              <a:defRPr sz="1800"/>
            </a:pPr>
            <a:r>
              <a:rPr sz="1600"/>
              <a:t>Body Level Five</a:t>
            </a:r>
          </a:p>
        </p:txBody>
      </p:sp>
      <p:sp>
        <p:nvSpPr>
          <p:cNvPr id="59" name="Shape 5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61" name="Shape 61"/>
          <p:cNvSpPr/>
          <p:nvPr/>
        </p:nvSpPr>
        <p:spPr>
          <a:xfrm>
            <a:off x="1456077" y="9225436"/>
            <a:ext cx="9126215" cy="54683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defTabSz="365007">
              <a:defRPr sz="1800"/>
            </a:pPr>
            <a:r>
              <a:rPr sz="1760"/>
              <a:t>University of Cyprus </a:t>
            </a:r>
            <a:r>
              <a:rPr sz="1760" b="1"/>
              <a:t>| </a:t>
            </a:r>
            <a:r>
              <a:rPr sz="1760"/>
              <a:t>EPL646: Advanced Topics in Databases</a:t>
            </a:r>
            <a:endParaRPr sz="1584"/>
          </a:p>
        </p:txBody>
      </p:sp>
      <p:pic>
        <p:nvPicPr>
          <p:cNvPr id="62" name="image1.png" descr="A picture containing object&#10;&#10;Description generated with high confidence"/>
          <p:cNvPicPr/>
          <p:nvPr/>
        </p:nvPicPr>
        <p:blipFill>
          <a:blip r:embed="rId2">
            <a:extLst/>
          </a:blip>
          <a:stretch>
            <a:fillRect/>
          </a:stretch>
        </p:blipFill>
        <p:spPr>
          <a:xfrm>
            <a:off x="958219" y="8850762"/>
            <a:ext cx="653500" cy="749352"/>
          </a:xfrm>
          <a:prstGeom prst="rect">
            <a:avLst/>
          </a:prstGeom>
          <a:ln w="12700">
            <a:miter lim="400000"/>
          </a:ln>
        </p:spPr>
      </p:pic>
      <p:sp>
        <p:nvSpPr>
          <p:cNvPr id="63" name="Shape 63"/>
          <p:cNvSpPr>
            <a:spLocks noGrp="1"/>
          </p:cNvSpPr>
          <p:nvPr>
            <p:ph type="title"/>
          </p:nvPr>
        </p:nvSpPr>
        <p:spPr>
          <a:prstGeom prst="rect">
            <a:avLst/>
          </a:prstGeom>
        </p:spPr>
        <p:txBody>
          <a:bodyPr>
            <a:normAutofit/>
          </a:bodyPr>
          <a:lstStyle>
            <a:lvl1pPr>
              <a:defRPr sz="4400"/>
            </a:lvl1pPr>
          </a:lstStyle>
          <a:p>
            <a:pPr lvl="0">
              <a:defRPr sz="1800"/>
            </a:pPr>
            <a:r>
              <a:rPr sz="4400"/>
              <a:t>Title Text</a:t>
            </a:r>
          </a:p>
        </p:txBody>
      </p:sp>
      <p:sp>
        <p:nvSpPr>
          <p:cNvPr id="64" name="Shape 64"/>
          <p:cNvSpPr>
            <a:spLocks noGrp="1"/>
          </p:cNvSpPr>
          <p:nvPr>
            <p:ph type="body" idx="1"/>
          </p:nvPr>
        </p:nvSpPr>
        <p:spPr>
          <a:xfrm>
            <a:off x="893762" y="2597150"/>
            <a:ext cx="5532439" cy="7156450"/>
          </a:xfrm>
          <a:prstGeom prst="rect">
            <a:avLst/>
          </a:prstGeom>
        </p:spPr>
        <p:txBody>
          <a:bodyPr/>
          <a:lstStyle>
            <a:lvl1pPr>
              <a:defRPr sz="2400"/>
            </a:lvl1pPr>
            <a:lvl2pPr>
              <a:defRPr sz="2400"/>
            </a:lvl2pPr>
            <a:lvl3pPr>
              <a:defRPr sz="2400"/>
            </a:lvl3pPr>
            <a:lvl4pPr>
              <a:defRPr sz="2400"/>
            </a:lvl4pPr>
            <a:lvl5pPr>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65" name="Shape 6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5" name="Shape 15"/>
          <p:cNvSpPr/>
          <p:nvPr/>
        </p:nvSpPr>
        <p:spPr>
          <a:xfrm>
            <a:off x="1456077" y="9225436"/>
            <a:ext cx="9126215" cy="54683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defTabSz="365007">
              <a:defRPr sz="1800"/>
            </a:pPr>
            <a:r>
              <a:rPr sz="1760"/>
              <a:t>University of Cyprus </a:t>
            </a:r>
            <a:r>
              <a:rPr sz="1760" b="1"/>
              <a:t>| </a:t>
            </a:r>
            <a:r>
              <a:rPr sz="1760"/>
              <a:t>EPL646: Advanced Topics in Databases</a:t>
            </a:r>
            <a:endParaRPr sz="1584"/>
          </a:p>
        </p:txBody>
      </p:sp>
      <p:pic>
        <p:nvPicPr>
          <p:cNvPr id="16" name="image1.png" descr="A picture containing object&#10;&#10;Description generated with high confidence"/>
          <p:cNvPicPr/>
          <p:nvPr/>
        </p:nvPicPr>
        <p:blipFill>
          <a:blip r:embed="rId2">
            <a:extLst/>
          </a:blip>
          <a:stretch>
            <a:fillRect/>
          </a:stretch>
        </p:blipFill>
        <p:spPr>
          <a:xfrm>
            <a:off x="958219" y="8792396"/>
            <a:ext cx="653500" cy="749352"/>
          </a:xfrm>
          <a:prstGeom prst="rect">
            <a:avLst/>
          </a:prstGeom>
          <a:ln w="12700">
            <a:miter lim="400000"/>
          </a:ln>
        </p:spPr>
      </p:pic>
      <p:sp>
        <p:nvSpPr>
          <p:cNvPr id="17" name="Shape 17"/>
          <p:cNvSpPr>
            <a:spLocks noGrp="1"/>
          </p:cNvSpPr>
          <p:nvPr>
            <p:ph type="title"/>
          </p:nvPr>
        </p:nvSpPr>
        <p:spPr>
          <a:xfrm>
            <a:off x="1625600" y="1466850"/>
            <a:ext cx="9753600" cy="3656013"/>
          </a:xfrm>
          <a:prstGeom prst="rect">
            <a:avLst/>
          </a:prstGeom>
        </p:spPr>
        <p:txBody>
          <a:bodyPr>
            <a:normAutofit/>
          </a:bodyPr>
          <a:lstStyle>
            <a:lvl1pPr algn="ctr">
              <a:defRPr sz="6000"/>
            </a:lvl1pPr>
          </a:lstStyle>
          <a:p>
            <a:pPr lvl="0">
              <a:defRPr sz="1800"/>
            </a:pPr>
            <a:r>
              <a:rPr sz="6000"/>
              <a:t>Title Text</a:t>
            </a:r>
          </a:p>
        </p:txBody>
      </p:sp>
      <p:sp>
        <p:nvSpPr>
          <p:cNvPr id="18" name="Shape 18"/>
          <p:cNvSpPr>
            <a:spLocks noGrp="1"/>
          </p:cNvSpPr>
          <p:nvPr>
            <p:ph type="body" idx="1"/>
          </p:nvPr>
        </p:nvSpPr>
        <p:spPr>
          <a:xfrm>
            <a:off x="1625600" y="5122862"/>
            <a:ext cx="9753600" cy="4630738"/>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Slide 0">
    <p:bg>
      <p:bgPr>
        <a:solidFill>
          <a:srgbClr val="414141"/>
        </a:solidFill>
        <a:effectLst/>
      </p:bgPr>
    </p:bg>
    <p:spTree>
      <p:nvGrpSpPr>
        <p:cNvPr id="1" name=""/>
        <p:cNvGrpSpPr/>
        <p:nvPr/>
      </p:nvGrpSpPr>
      <p:grpSpPr>
        <a:xfrm>
          <a:off x="0" y="0"/>
          <a:ext cx="0" cy="0"/>
          <a:chOff x="0" y="0"/>
          <a:chExt cx="0" cy="0"/>
        </a:xfrm>
      </p:grpSpPr>
      <p:sp>
        <p:nvSpPr>
          <p:cNvPr id="21" name="Shape 21"/>
          <p:cNvSpPr/>
          <p:nvPr/>
        </p:nvSpPr>
        <p:spPr>
          <a:xfrm>
            <a:off x="1456077" y="9225436"/>
            <a:ext cx="9126215" cy="54683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defTabSz="365007">
              <a:defRPr sz="1800"/>
            </a:pPr>
            <a:r>
              <a:rPr sz="1760">
                <a:solidFill>
                  <a:srgbClr val="FFFFFF"/>
                </a:solidFill>
              </a:rPr>
              <a:t>University of Cyprus </a:t>
            </a:r>
            <a:r>
              <a:rPr sz="1760" b="1">
                <a:solidFill>
                  <a:srgbClr val="FFFFFF"/>
                </a:solidFill>
              </a:rPr>
              <a:t>| </a:t>
            </a:r>
            <a:r>
              <a:rPr sz="1760">
                <a:solidFill>
                  <a:srgbClr val="FFFFFF"/>
                </a:solidFill>
              </a:rPr>
              <a:t>EPL646: Advanced Topics in Databases</a:t>
            </a:r>
            <a:endParaRPr sz="1584"/>
          </a:p>
        </p:txBody>
      </p:sp>
      <p:pic>
        <p:nvPicPr>
          <p:cNvPr id="22" name="image1.png" descr="A picture containing object&#10;&#10;Description generated with high confidence"/>
          <p:cNvPicPr/>
          <p:nvPr/>
        </p:nvPicPr>
        <p:blipFill>
          <a:blip r:embed="rId2">
            <a:extLst/>
          </a:blip>
          <a:stretch>
            <a:fillRect/>
          </a:stretch>
        </p:blipFill>
        <p:spPr>
          <a:xfrm>
            <a:off x="958219" y="8928048"/>
            <a:ext cx="653500" cy="749352"/>
          </a:xfrm>
          <a:prstGeom prst="rect">
            <a:avLst/>
          </a:prstGeom>
          <a:ln w="12700">
            <a:miter lim="400000"/>
          </a:ln>
        </p:spPr>
      </p:pic>
      <p:sp>
        <p:nvSpPr>
          <p:cNvPr id="23" name="Shape 23"/>
          <p:cNvSpPr>
            <a:spLocks noGrp="1"/>
          </p:cNvSpPr>
          <p:nvPr>
            <p:ph type="title"/>
          </p:nvPr>
        </p:nvSpPr>
        <p:spPr>
          <a:xfrm>
            <a:off x="1625600" y="1466850"/>
            <a:ext cx="9753600" cy="3656013"/>
          </a:xfrm>
          <a:prstGeom prst="rect">
            <a:avLst/>
          </a:prstGeom>
        </p:spPr>
        <p:txBody>
          <a:bodyPr>
            <a:normAutofit/>
          </a:bodyPr>
          <a:lstStyle>
            <a:lvl1pPr algn="ctr">
              <a:defRPr sz="6000">
                <a:solidFill>
                  <a:srgbClr val="FFFFFF"/>
                </a:solidFill>
              </a:defRPr>
            </a:lvl1pPr>
          </a:lstStyle>
          <a:p>
            <a:pPr lvl="0">
              <a:defRPr sz="1800">
                <a:solidFill>
                  <a:srgbClr val="000000"/>
                </a:solidFill>
              </a:defRPr>
            </a:pPr>
            <a:r>
              <a:rPr sz="6000">
                <a:solidFill>
                  <a:srgbClr val="FFFFFF"/>
                </a:solidFill>
              </a:rPr>
              <a:t>Title Text</a:t>
            </a:r>
          </a:p>
        </p:txBody>
      </p:sp>
      <p:sp>
        <p:nvSpPr>
          <p:cNvPr id="24" name="Shape 24"/>
          <p:cNvSpPr>
            <a:spLocks noGrp="1"/>
          </p:cNvSpPr>
          <p:nvPr>
            <p:ph type="body" idx="1"/>
          </p:nvPr>
        </p:nvSpPr>
        <p:spPr>
          <a:xfrm>
            <a:off x="1625600" y="5122862"/>
            <a:ext cx="9753600" cy="4630738"/>
          </a:xfrm>
          <a:prstGeom prst="rect">
            <a:avLst/>
          </a:prstGeom>
        </p:spPr>
        <p:txBody>
          <a:bodyPr/>
          <a:lstStyle>
            <a:lvl1pPr marL="0" indent="0" algn="ctr">
              <a:buSzTx/>
              <a:buFontTx/>
              <a:buNone/>
              <a:defRPr sz="2400">
                <a:solidFill>
                  <a:srgbClr val="FFFFFF"/>
                </a:solidFill>
              </a:defRPr>
            </a:lvl1pPr>
            <a:lvl2pPr marL="0" indent="457200" algn="ctr">
              <a:buSzTx/>
              <a:buFontTx/>
              <a:buNone/>
              <a:defRPr sz="2400">
                <a:solidFill>
                  <a:srgbClr val="FFFFFF"/>
                </a:solidFill>
              </a:defRPr>
            </a:lvl2pPr>
            <a:lvl3pPr marL="0" indent="914400" algn="ctr">
              <a:buSzTx/>
              <a:buFontTx/>
              <a:buNone/>
              <a:defRPr sz="2400">
                <a:solidFill>
                  <a:srgbClr val="FFFFFF"/>
                </a:solidFill>
              </a:defRPr>
            </a:lvl3pPr>
            <a:lvl4pPr marL="0" indent="1371600" algn="ctr">
              <a:buSzTx/>
              <a:buFontTx/>
              <a:buNone/>
              <a:defRPr sz="2400">
                <a:solidFill>
                  <a:srgbClr val="FFFFFF"/>
                </a:solidFill>
              </a:defRPr>
            </a:lvl4pPr>
            <a:lvl5pPr marL="0" indent="1828800" algn="ctr">
              <a:buSzTx/>
              <a:buFontTx/>
              <a:buNone/>
              <a:defRPr sz="2400">
                <a:solidFill>
                  <a:srgbClr val="FFFFFF"/>
                </a:solidFill>
              </a:defRPr>
            </a:lvl5pPr>
          </a:lstStyle>
          <a:p>
            <a:pPr lvl="0">
              <a:defRPr sz="1800">
                <a:solidFill>
                  <a:srgbClr val="000000"/>
                </a:solidFill>
              </a:defRPr>
            </a:pPr>
            <a:r>
              <a:rPr sz="2400">
                <a:solidFill>
                  <a:srgbClr val="FFFFFF"/>
                </a:solidFill>
              </a:rPr>
              <a:t>Body Level One</a:t>
            </a:r>
          </a:p>
          <a:p>
            <a:pPr lvl="1">
              <a:defRPr sz="1800">
                <a:solidFill>
                  <a:srgbClr val="000000"/>
                </a:solidFill>
              </a:defRPr>
            </a:pPr>
            <a:r>
              <a:rPr sz="2400">
                <a:solidFill>
                  <a:srgbClr val="FFFFFF"/>
                </a:solidFill>
              </a:rPr>
              <a:t>Body Level Two</a:t>
            </a:r>
          </a:p>
          <a:p>
            <a:pPr lvl="2">
              <a:defRPr sz="1800">
                <a:solidFill>
                  <a:srgbClr val="000000"/>
                </a:solidFill>
              </a:defRPr>
            </a:pPr>
            <a:r>
              <a:rPr sz="2400">
                <a:solidFill>
                  <a:srgbClr val="FFFFFF"/>
                </a:solidFill>
              </a:rPr>
              <a:t>Body Level Three</a:t>
            </a:r>
          </a:p>
          <a:p>
            <a:pPr lvl="3">
              <a:defRPr sz="1800">
                <a:solidFill>
                  <a:srgbClr val="000000"/>
                </a:solidFill>
              </a:defRPr>
            </a:pPr>
            <a:r>
              <a:rPr sz="2400">
                <a:solidFill>
                  <a:srgbClr val="FFFFFF"/>
                </a:solidFill>
              </a:rPr>
              <a:t>Body Level Four</a:t>
            </a:r>
          </a:p>
          <a:p>
            <a:pPr lvl="4">
              <a:defRPr sz="1800">
                <a:solidFill>
                  <a:srgbClr val="000000"/>
                </a:solidFill>
              </a:defRPr>
            </a:pPr>
            <a:r>
              <a:rPr sz="2400">
                <a:solidFill>
                  <a:srgbClr val="FFFFFF"/>
                </a:solidFill>
              </a:rPr>
              <a:t>Body Level Five</a:t>
            </a:r>
          </a:p>
        </p:txBody>
      </p:sp>
      <p:sp>
        <p:nvSpPr>
          <p:cNvPr id="25" name="Shape 25"/>
          <p:cNvSpPr>
            <a:spLocks noGrp="1"/>
          </p:cNvSpPr>
          <p:nvPr>
            <p:ph type="sldNum" sz="quarter" idx="2"/>
          </p:nvPr>
        </p:nvSpPr>
        <p:spPr>
          <a:prstGeom prst="rect">
            <a:avLst/>
          </a:prstGeom>
        </p:spPr>
        <p:txBody>
          <a:bodyPr/>
          <a:lstStyle>
            <a:lvl1pPr>
              <a:defRPr>
                <a:solidFill>
                  <a:srgbClr val="FFFFFF"/>
                </a:solidFill>
              </a:defRPr>
            </a:lvl1p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7" name="Shape 27"/>
          <p:cNvSpPr>
            <a:spLocks noGrp="1"/>
          </p:cNvSpPr>
          <p:nvPr>
            <p:ph type="title"/>
          </p:nvPr>
        </p:nvSpPr>
        <p:spPr>
          <a:prstGeom prst="rect">
            <a:avLst/>
          </a:prstGeom>
        </p:spPr>
        <p:txBody>
          <a:bodyPr/>
          <a:lstStyle/>
          <a:p>
            <a:pPr lvl="0">
              <a:defRPr sz="1800"/>
            </a:pPr>
            <a:r>
              <a:rPr sz="8000"/>
              <a:t>Title Text</a:t>
            </a:r>
          </a:p>
        </p:txBody>
      </p:sp>
      <p:sp>
        <p:nvSpPr>
          <p:cNvPr id="28" name="Shape 28"/>
          <p:cNvSpPr>
            <a:spLocks noGrp="1"/>
          </p:cNvSpPr>
          <p:nvPr>
            <p:ph type="body" idx="1"/>
          </p:nvPr>
        </p:nvSpPr>
        <p:spPr>
          <a:prstGeom prst="rect">
            <a:avLst/>
          </a:prstGeom>
        </p:spPr>
        <p:txBody>
          <a:bodyPr/>
          <a:lstStyle/>
          <a:p>
            <a:pPr lvl="0">
              <a:defRPr sz="1800"/>
            </a:pPr>
            <a:r>
              <a:rPr sz="1600"/>
              <a:t>Body Level One</a:t>
            </a:r>
          </a:p>
          <a:p>
            <a:pPr lvl="1">
              <a:defRPr sz="1800"/>
            </a:pPr>
            <a:r>
              <a:rPr sz="1600"/>
              <a:t>Body Level Two</a:t>
            </a:r>
          </a:p>
          <a:p>
            <a:pPr lvl="2">
              <a:defRPr sz="1800"/>
            </a:pPr>
            <a:r>
              <a:rPr sz="1600"/>
              <a:t>Body Level Three</a:t>
            </a:r>
          </a:p>
          <a:p>
            <a:pPr lvl="3">
              <a:defRPr sz="1800"/>
            </a:pPr>
            <a:r>
              <a:rPr sz="1600"/>
              <a:t>Body Level Four</a:t>
            </a:r>
          </a:p>
          <a:p>
            <a:pPr lvl="4">
              <a:defRPr sz="1800"/>
            </a:pPr>
            <a:r>
              <a:rPr sz="1600"/>
              <a:t>Body Level Five</a:t>
            </a:r>
          </a:p>
        </p:txBody>
      </p:sp>
      <p:sp>
        <p:nvSpPr>
          <p:cNvPr id="29" name="Shape 2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mp; Bullets 0">
    <p:spTree>
      <p:nvGrpSpPr>
        <p:cNvPr id="1" name=""/>
        <p:cNvGrpSpPr/>
        <p:nvPr/>
      </p:nvGrpSpPr>
      <p:grpSpPr>
        <a:xfrm>
          <a:off x="0" y="0"/>
          <a:ext cx="0" cy="0"/>
          <a:chOff x="0" y="0"/>
          <a:chExt cx="0" cy="0"/>
        </a:xfrm>
      </p:grpSpPr>
      <p:sp>
        <p:nvSpPr>
          <p:cNvPr id="31" name="Shape 31"/>
          <p:cNvSpPr>
            <a:spLocks noGrp="1"/>
          </p:cNvSpPr>
          <p:nvPr>
            <p:ph type="title"/>
          </p:nvPr>
        </p:nvSpPr>
        <p:spPr>
          <a:prstGeom prst="rect">
            <a:avLst/>
          </a:prstGeom>
        </p:spPr>
        <p:txBody>
          <a:bodyPr/>
          <a:lstStyle/>
          <a:p>
            <a:pPr lvl="0">
              <a:defRPr sz="1800"/>
            </a:pPr>
            <a:r>
              <a:rPr sz="8000"/>
              <a:t>Title Text</a:t>
            </a:r>
          </a:p>
        </p:txBody>
      </p:sp>
      <p:sp>
        <p:nvSpPr>
          <p:cNvPr id="32" name="Shape 32"/>
          <p:cNvSpPr>
            <a:spLocks noGrp="1"/>
          </p:cNvSpPr>
          <p:nvPr>
            <p:ph type="body" idx="1"/>
          </p:nvPr>
        </p:nvSpPr>
        <p:spPr>
          <a:prstGeom prst="rect">
            <a:avLst/>
          </a:prstGeom>
        </p:spPr>
        <p:txBody>
          <a:bodyPr/>
          <a:lstStyle/>
          <a:p>
            <a:pPr lvl="0">
              <a:defRPr sz="1800"/>
            </a:pPr>
            <a:r>
              <a:rPr sz="1600"/>
              <a:t>Body Level One</a:t>
            </a:r>
          </a:p>
          <a:p>
            <a:pPr lvl="1">
              <a:defRPr sz="1800"/>
            </a:pPr>
            <a:r>
              <a:rPr sz="1600"/>
              <a:t>Body Level Two</a:t>
            </a:r>
          </a:p>
          <a:p>
            <a:pPr lvl="2">
              <a:defRPr sz="1800"/>
            </a:pPr>
            <a:r>
              <a:rPr sz="1600"/>
              <a:t>Body Level Three</a:t>
            </a:r>
          </a:p>
          <a:p>
            <a:pPr lvl="3">
              <a:defRPr sz="1800"/>
            </a:pPr>
            <a:r>
              <a:rPr sz="1600"/>
              <a:t>Body Level Four</a:t>
            </a:r>
          </a:p>
          <a:p>
            <a:pPr lvl="4">
              <a:defRPr sz="1800"/>
            </a:pPr>
            <a:r>
              <a:rPr sz="16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35" name="Shape 35"/>
          <p:cNvSpPr>
            <a:spLocks noGrp="1"/>
          </p:cNvSpPr>
          <p:nvPr>
            <p:ph type="title"/>
          </p:nvPr>
        </p:nvSpPr>
        <p:spPr>
          <a:xfrm>
            <a:off x="895350" y="519112"/>
            <a:ext cx="11217275" cy="1885951"/>
          </a:xfrm>
          <a:prstGeom prst="rect">
            <a:avLst/>
          </a:prstGeom>
        </p:spPr>
        <p:txBody>
          <a:bodyPr>
            <a:normAutofit/>
          </a:bodyPr>
          <a:lstStyle>
            <a:lvl1pPr>
              <a:defRPr sz="4400"/>
            </a:lvl1pPr>
          </a:lstStyle>
          <a:p>
            <a:pPr lvl="0">
              <a:defRPr sz="1800"/>
            </a:pPr>
            <a:r>
              <a:rPr sz="4400"/>
              <a:t>Title Text</a:t>
            </a:r>
          </a:p>
        </p:txBody>
      </p:sp>
      <p:sp>
        <p:nvSpPr>
          <p:cNvPr id="36" name="Shape 36"/>
          <p:cNvSpPr>
            <a:spLocks noGrp="1"/>
          </p:cNvSpPr>
          <p:nvPr>
            <p:ph type="body" idx="1"/>
          </p:nvPr>
        </p:nvSpPr>
        <p:spPr>
          <a:xfrm>
            <a:off x="895350" y="2390775"/>
            <a:ext cx="5502275" cy="1171575"/>
          </a:xfrm>
          <a:prstGeom prst="rect">
            <a:avLst/>
          </a:prstGeom>
        </p:spPr>
        <p:txBody>
          <a:bodyPr anchor="ct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9" name="Shape 39"/>
          <p:cNvSpPr/>
          <p:nvPr/>
        </p:nvSpPr>
        <p:spPr>
          <a:xfrm>
            <a:off x="1456077" y="9225436"/>
            <a:ext cx="9126215" cy="54683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defTabSz="365007">
              <a:defRPr sz="1800"/>
            </a:pPr>
            <a:r>
              <a:rPr sz="1760"/>
              <a:t>University of Cyprus </a:t>
            </a:r>
            <a:r>
              <a:rPr sz="1760" b="1"/>
              <a:t>| </a:t>
            </a:r>
            <a:r>
              <a:rPr sz="1760"/>
              <a:t>EPL646: Advanced Topics in Databases</a:t>
            </a:r>
            <a:endParaRPr sz="1584"/>
          </a:p>
        </p:txBody>
      </p:sp>
      <p:pic>
        <p:nvPicPr>
          <p:cNvPr id="40" name="image1.png" descr="A picture containing object&#10;&#10;Description generated with high confidence"/>
          <p:cNvPicPr/>
          <p:nvPr/>
        </p:nvPicPr>
        <p:blipFill>
          <a:blip r:embed="rId2">
            <a:extLst/>
          </a:blip>
          <a:stretch>
            <a:fillRect/>
          </a:stretch>
        </p:blipFill>
        <p:spPr>
          <a:xfrm>
            <a:off x="958219" y="8792396"/>
            <a:ext cx="653500" cy="749352"/>
          </a:xfrm>
          <a:prstGeom prst="rect">
            <a:avLst/>
          </a:prstGeom>
          <a:ln w="12700">
            <a:miter lim="400000"/>
          </a:ln>
        </p:spPr>
      </p:pic>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ustom Layout">
    <p:spTree>
      <p:nvGrpSpPr>
        <p:cNvPr id="1" name=""/>
        <p:cNvGrpSpPr/>
        <p:nvPr/>
      </p:nvGrpSpPr>
      <p:grpSpPr>
        <a:xfrm>
          <a:off x="0" y="0"/>
          <a:ext cx="0" cy="0"/>
          <a:chOff x="0" y="0"/>
          <a:chExt cx="0" cy="0"/>
        </a:xfrm>
      </p:grpSpPr>
      <p:sp>
        <p:nvSpPr>
          <p:cNvPr id="43" name="Shape 43"/>
          <p:cNvSpPr/>
          <p:nvPr/>
        </p:nvSpPr>
        <p:spPr>
          <a:xfrm>
            <a:off x="1456077" y="9225436"/>
            <a:ext cx="9126215" cy="54683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defTabSz="365007">
              <a:defRPr sz="1800"/>
            </a:pPr>
            <a:r>
              <a:rPr sz="1760"/>
              <a:t>University of Cyprus </a:t>
            </a:r>
            <a:r>
              <a:rPr sz="1760" b="1"/>
              <a:t>| </a:t>
            </a:r>
            <a:r>
              <a:rPr sz="1760"/>
              <a:t>EPL646: Advanced Topics in Databases</a:t>
            </a:r>
            <a:endParaRPr sz="1584"/>
          </a:p>
        </p:txBody>
      </p:sp>
      <p:pic>
        <p:nvPicPr>
          <p:cNvPr id="44" name="image1.png" descr="A picture containing object&#10;&#10;Description generated with high confidence"/>
          <p:cNvPicPr/>
          <p:nvPr/>
        </p:nvPicPr>
        <p:blipFill>
          <a:blip r:embed="rId2">
            <a:extLst/>
          </a:blip>
          <a:stretch>
            <a:fillRect/>
          </a:stretch>
        </p:blipFill>
        <p:spPr>
          <a:xfrm>
            <a:off x="958219" y="8792396"/>
            <a:ext cx="653500" cy="749352"/>
          </a:xfrm>
          <a:prstGeom prst="rect">
            <a:avLst/>
          </a:prstGeom>
          <a:ln w="12700">
            <a:miter lim="400000"/>
          </a:ln>
        </p:spPr>
      </p:pic>
      <p:sp>
        <p:nvSpPr>
          <p:cNvPr id="45" name="Shape 45"/>
          <p:cNvSpPr/>
          <p:nvPr/>
        </p:nvSpPr>
        <p:spPr>
          <a:xfrm>
            <a:off x="0" y="350195"/>
            <a:ext cx="13004800" cy="2054869"/>
          </a:xfrm>
          <a:prstGeom prst="rect">
            <a:avLst/>
          </a:prstGeom>
          <a:solidFill>
            <a:srgbClr val="44546A"/>
          </a:solidFill>
          <a:ln w="12700">
            <a:solidFill/>
            <a:miter/>
          </a:ln>
        </p:spPr>
        <p:txBody>
          <a:bodyPr lIns="0" tIns="0" rIns="0" bIns="0" anchor="ctr"/>
          <a:lstStyle/>
          <a:p>
            <a:pPr lvl="0">
              <a:defRPr>
                <a:solidFill>
                  <a:srgbClr val="FFFFFF"/>
                </a:solidFill>
              </a:defRPr>
            </a:pPr>
            <a:endParaRPr/>
          </a:p>
        </p:txBody>
      </p:sp>
      <p:sp>
        <p:nvSpPr>
          <p:cNvPr id="46" name="Shape 46"/>
          <p:cNvSpPr>
            <a:spLocks noGrp="1"/>
          </p:cNvSpPr>
          <p:nvPr>
            <p:ph type="title"/>
          </p:nvPr>
        </p:nvSpPr>
        <p:spPr>
          <a:xfrm>
            <a:off x="893762" y="441724"/>
            <a:ext cx="11217276" cy="1834116"/>
          </a:xfrm>
          <a:prstGeom prst="rect">
            <a:avLst/>
          </a:prstGeom>
        </p:spPr>
        <p:txBody>
          <a:bodyPr/>
          <a:lstStyle>
            <a:lvl1pPr>
              <a:defRPr>
                <a:solidFill>
                  <a:srgbClr val="FFFFFF"/>
                </a:solidFill>
              </a:defRPr>
            </a:lvl1pPr>
          </a:lstStyle>
          <a:p>
            <a:pPr lvl="0">
              <a:defRPr sz="1800">
                <a:solidFill>
                  <a:srgbClr val="000000"/>
                </a:solidFill>
              </a:defRPr>
            </a:pPr>
            <a:r>
              <a:rPr sz="8000">
                <a:solidFill>
                  <a:srgbClr val="FFFFFF"/>
                </a:solidFill>
              </a:rPr>
              <a:t>Title Text</a:t>
            </a:r>
          </a:p>
        </p:txBody>
      </p:sp>
      <p:sp>
        <p:nvSpPr>
          <p:cNvPr id="47" name="Shape 4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49" name="Shape 49"/>
          <p:cNvSpPr/>
          <p:nvPr/>
        </p:nvSpPr>
        <p:spPr>
          <a:xfrm>
            <a:off x="1456077" y="9225436"/>
            <a:ext cx="9126215" cy="54683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defTabSz="365007">
              <a:defRPr sz="1800"/>
            </a:pPr>
            <a:r>
              <a:rPr sz="1760"/>
              <a:t>University of Cyprus </a:t>
            </a:r>
            <a:r>
              <a:rPr sz="1760" b="1"/>
              <a:t>| </a:t>
            </a:r>
            <a:r>
              <a:rPr sz="1760"/>
              <a:t>EPL646: Advanced Topics in Databases</a:t>
            </a:r>
            <a:endParaRPr sz="1584"/>
          </a:p>
        </p:txBody>
      </p:sp>
      <p:pic>
        <p:nvPicPr>
          <p:cNvPr id="50" name="image1.png" descr="A picture containing object&#10;&#10;Description generated with high confidence"/>
          <p:cNvPicPr/>
          <p:nvPr/>
        </p:nvPicPr>
        <p:blipFill>
          <a:blip r:embed="rId2">
            <a:extLst/>
          </a:blip>
          <a:stretch>
            <a:fillRect/>
          </a:stretch>
        </p:blipFill>
        <p:spPr>
          <a:xfrm>
            <a:off x="958219" y="8792396"/>
            <a:ext cx="653500" cy="749352"/>
          </a:xfrm>
          <a:prstGeom prst="rect">
            <a:avLst/>
          </a:prstGeom>
          <a:ln w="12700">
            <a:miter lim="400000"/>
          </a:ln>
        </p:spPr>
      </p:pic>
      <p:sp>
        <p:nvSpPr>
          <p:cNvPr id="51" name="Shape 51"/>
          <p:cNvSpPr>
            <a:spLocks noGrp="1"/>
          </p:cNvSpPr>
          <p:nvPr>
            <p:ph type="title"/>
          </p:nvPr>
        </p:nvSpPr>
        <p:spPr>
          <a:xfrm>
            <a:off x="895350" y="0"/>
            <a:ext cx="4194175" cy="2925763"/>
          </a:xfrm>
          <a:prstGeom prst="rect">
            <a:avLst/>
          </a:prstGeom>
        </p:spPr>
        <p:txBody>
          <a:bodyPr anchor="b">
            <a:normAutofit/>
          </a:bodyPr>
          <a:lstStyle>
            <a:lvl1pPr>
              <a:defRPr sz="3200"/>
            </a:lvl1pPr>
          </a:lstStyle>
          <a:p>
            <a:pPr lvl="0">
              <a:defRPr sz="1800"/>
            </a:pPr>
            <a:r>
              <a:rPr sz="3200"/>
              <a:t>Title Text</a:t>
            </a:r>
          </a:p>
        </p:txBody>
      </p:sp>
      <p:sp>
        <p:nvSpPr>
          <p:cNvPr id="52" name="Shape 52"/>
          <p:cNvSpPr>
            <a:spLocks noGrp="1"/>
          </p:cNvSpPr>
          <p:nvPr>
            <p:ph type="body" idx="1"/>
          </p:nvPr>
        </p:nvSpPr>
        <p:spPr>
          <a:xfrm>
            <a:off x="5529262" y="1404937"/>
            <a:ext cx="6583363" cy="8348663"/>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53" name="Shape 5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1456077" y="9225436"/>
            <a:ext cx="9126215" cy="54683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defTabSz="365007">
              <a:defRPr sz="1800"/>
            </a:pPr>
            <a:r>
              <a:rPr sz="1760"/>
              <a:t>University of Cyprus </a:t>
            </a:r>
            <a:r>
              <a:rPr sz="1760" b="1"/>
              <a:t>| </a:t>
            </a:r>
            <a:r>
              <a:rPr sz="1760"/>
              <a:t>EPL646: Advanced Topics in Databases</a:t>
            </a:r>
            <a:endParaRPr sz="1584"/>
          </a:p>
        </p:txBody>
      </p:sp>
      <p:pic>
        <p:nvPicPr>
          <p:cNvPr id="3" name="image1.png" descr="A picture containing object&#10;&#10;Description generated with high confidence"/>
          <p:cNvPicPr/>
          <p:nvPr/>
        </p:nvPicPr>
        <p:blipFill>
          <a:blip r:embed="rId14">
            <a:extLst/>
          </a:blip>
          <a:stretch>
            <a:fillRect/>
          </a:stretch>
        </p:blipFill>
        <p:spPr>
          <a:xfrm>
            <a:off x="958219" y="8915400"/>
            <a:ext cx="653500" cy="749352"/>
          </a:xfrm>
          <a:prstGeom prst="rect">
            <a:avLst/>
          </a:prstGeom>
          <a:ln w="12700">
            <a:miter lim="400000"/>
          </a:ln>
        </p:spPr>
      </p:pic>
      <p:sp>
        <p:nvSpPr>
          <p:cNvPr id="4" name="Shape 4"/>
          <p:cNvSpPr>
            <a:spLocks noGrp="1"/>
          </p:cNvSpPr>
          <p:nvPr>
            <p:ph type="title"/>
          </p:nvPr>
        </p:nvSpPr>
        <p:spPr>
          <a:xfrm>
            <a:off x="893762" y="327025"/>
            <a:ext cx="11217276" cy="2270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pPr lvl="0">
              <a:defRPr sz="1800"/>
            </a:pPr>
            <a:r>
              <a:rPr sz="8000"/>
              <a:t>Title Text</a:t>
            </a:r>
          </a:p>
        </p:txBody>
      </p:sp>
      <p:sp>
        <p:nvSpPr>
          <p:cNvPr id="5" name="Shape 5"/>
          <p:cNvSpPr>
            <a:spLocks noGrp="1"/>
          </p:cNvSpPr>
          <p:nvPr>
            <p:ph type="body" idx="1"/>
          </p:nvPr>
        </p:nvSpPr>
        <p:spPr>
          <a:xfrm>
            <a:off x="893762" y="2597150"/>
            <a:ext cx="11217276" cy="715645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1600"/>
              <a:t>Body Level One</a:t>
            </a:r>
          </a:p>
          <a:p>
            <a:pPr lvl="1">
              <a:defRPr sz="1800"/>
            </a:pPr>
            <a:r>
              <a:rPr sz="1600"/>
              <a:t>Body Level Two</a:t>
            </a:r>
          </a:p>
          <a:p>
            <a:pPr lvl="2">
              <a:defRPr sz="1800"/>
            </a:pPr>
            <a:r>
              <a:rPr sz="1600"/>
              <a:t>Body Level Three</a:t>
            </a:r>
          </a:p>
          <a:p>
            <a:pPr lvl="3">
              <a:defRPr sz="1800"/>
            </a:pPr>
            <a:r>
              <a:rPr sz="1600"/>
              <a:t>Body Level Four</a:t>
            </a:r>
          </a:p>
          <a:p>
            <a:pPr lvl="4">
              <a:defRPr sz="1800"/>
            </a:pPr>
            <a:r>
              <a:rPr sz="1600"/>
              <a:t>Body Level Five</a:t>
            </a:r>
          </a:p>
        </p:txBody>
      </p:sp>
      <p:sp>
        <p:nvSpPr>
          <p:cNvPr id="6" name="Shape 6"/>
          <p:cNvSpPr/>
          <p:nvPr/>
        </p:nvSpPr>
        <p:spPr>
          <a:xfrm>
            <a:off x="893762" y="2405063"/>
            <a:ext cx="11217276" cy="1"/>
          </a:xfrm>
          <a:prstGeom prst="line">
            <a:avLst/>
          </a:prstGeom>
          <a:ln w="38100">
            <a:solidFill>
              <a:srgbClr val="4472C4"/>
            </a:solidFill>
            <a:miter/>
          </a:ln>
        </p:spPr>
        <p:txBody>
          <a:bodyPr lIns="0" tIns="0" rIns="0" bIns="0"/>
          <a:lstStyle/>
          <a:p>
            <a:pPr lvl="0" algn="l" defTabSz="457200">
              <a:defRPr sz="1200">
                <a:latin typeface="+mn-lt"/>
                <a:ea typeface="+mn-ea"/>
                <a:cs typeface="+mn-cs"/>
                <a:sym typeface="Helvetica"/>
              </a:defRPr>
            </a:pPr>
            <a:endParaRPr/>
          </a:p>
        </p:txBody>
      </p:sp>
      <p:sp>
        <p:nvSpPr>
          <p:cNvPr id="7" name="Shape 7"/>
          <p:cNvSpPr>
            <a:spLocks noGrp="1"/>
          </p:cNvSpPr>
          <p:nvPr>
            <p:ph type="sldNum" sz="quarter" idx="2"/>
          </p:nvPr>
        </p:nvSpPr>
        <p:spPr>
          <a:xfrm>
            <a:off x="9185275" y="9153049"/>
            <a:ext cx="2925764" cy="2946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nSpc>
          <a:spcPct val="90000"/>
        </a:lnSpc>
        <a:defRPr sz="8000">
          <a:latin typeface="Calibri Light"/>
          <a:ea typeface="Calibri Light"/>
          <a:cs typeface="Calibri Light"/>
          <a:sym typeface="Calibri Light"/>
        </a:defRPr>
      </a:lvl1pPr>
      <a:lvl2pPr>
        <a:lnSpc>
          <a:spcPct val="90000"/>
        </a:lnSpc>
        <a:defRPr sz="8000">
          <a:latin typeface="Calibri Light"/>
          <a:ea typeface="Calibri Light"/>
          <a:cs typeface="Calibri Light"/>
          <a:sym typeface="Calibri Light"/>
        </a:defRPr>
      </a:lvl2pPr>
      <a:lvl3pPr>
        <a:lnSpc>
          <a:spcPct val="90000"/>
        </a:lnSpc>
        <a:defRPr sz="8000">
          <a:latin typeface="Calibri Light"/>
          <a:ea typeface="Calibri Light"/>
          <a:cs typeface="Calibri Light"/>
          <a:sym typeface="Calibri Light"/>
        </a:defRPr>
      </a:lvl3pPr>
      <a:lvl4pPr>
        <a:lnSpc>
          <a:spcPct val="90000"/>
        </a:lnSpc>
        <a:defRPr sz="8000">
          <a:latin typeface="Calibri Light"/>
          <a:ea typeface="Calibri Light"/>
          <a:cs typeface="Calibri Light"/>
          <a:sym typeface="Calibri Light"/>
        </a:defRPr>
      </a:lvl4pPr>
      <a:lvl5pPr>
        <a:lnSpc>
          <a:spcPct val="90000"/>
        </a:lnSpc>
        <a:defRPr sz="8000">
          <a:latin typeface="Calibri Light"/>
          <a:ea typeface="Calibri Light"/>
          <a:cs typeface="Calibri Light"/>
          <a:sym typeface="Calibri Light"/>
        </a:defRPr>
      </a:lvl5pPr>
      <a:lvl6pPr>
        <a:lnSpc>
          <a:spcPct val="90000"/>
        </a:lnSpc>
        <a:defRPr sz="8000">
          <a:latin typeface="Calibri Light"/>
          <a:ea typeface="Calibri Light"/>
          <a:cs typeface="Calibri Light"/>
          <a:sym typeface="Calibri Light"/>
        </a:defRPr>
      </a:lvl6pPr>
      <a:lvl7pPr>
        <a:lnSpc>
          <a:spcPct val="90000"/>
        </a:lnSpc>
        <a:defRPr sz="8000">
          <a:latin typeface="Calibri Light"/>
          <a:ea typeface="Calibri Light"/>
          <a:cs typeface="Calibri Light"/>
          <a:sym typeface="Calibri Light"/>
        </a:defRPr>
      </a:lvl7pPr>
      <a:lvl8pPr>
        <a:lnSpc>
          <a:spcPct val="90000"/>
        </a:lnSpc>
        <a:defRPr sz="8000">
          <a:latin typeface="Calibri Light"/>
          <a:ea typeface="Calibri Light"/>
          <a:cs typeface="Calibri Light"/>
          <a:sym typeface="Calibri Light"/>
        </a:defRPr>
      </a:lvl8pPr>
      <a:lvl9pPr>
        <a:lnSpc>
          <a:spcPct val="90000"/>
        </a:lnSpc>
        <a:defRPr sz="8000">
          <a:latin typeface="Calibri Light"/>
          <a:ea typeface="Calibri Light"/>
          <a:cs typeface="Calibri Light"/>
          <a:sym typeface="Calibri Light"/>
        </a:defRPr>
      </a:lvl9pPr>
    </p:titleStyle>
    <p:bodyStyle>
      <a:lvl1pPr marL="228600" indent="-228600">
        <a:lnSpc>
          <a:spcPct val="90000"/>
        </a:lnSpc>
        <a:spcBef>
          <a:spcPts val="1000"/>
        </a:spcBef>
        <a:buSzPct val="100000"/>
        <a:buFont typeface="Arial"/>
        <a:buChar char="•"/>
        <a:defRPr sz="1600">
          <a:latin typeface="Calibri Light"/>
          <a:ea typeface="Calibri Light"/>
          <a:cs typeface="Calibri Light"/>
          <a:sym typeface="Calibri Light"/>
        </a:defRPr>
      </a:lvl1pPr>
      <a:lvl2pPr marL="685800" indent="-228600">
        <a:lnSpc>
          <a:spcPct val="90000"/>
        </a:lnSpc>
        <a:spcBef>
          <a:spcPts val="1000"/>
        </a:spcBef>
        <a:buSzPct val="100000"/>
        <a:buFont typeface="Arial"/>
        <a:buChar char="•"/>
        <a:defRPr sz="1600">
          <a:latin typeface="Calibri Light"/>
          <a:ea typeface="Calibri Light"/>
          <a:cs typeface="Calibri Light"/>
          <a:sym typeface="Calibri Light"/>
        </a:defRPr>
      </a:lvl2pPr>
      <a:lvl3pPr marL="1143000" indent="-228600">
        <a:lnSpc>
          <a:spcPct val="90000"/>
        </a:lnSpc>
        <a:spcBef>
          <a:spcPts val="1000"/>
        </a:spcBef>
        <a:buSzPct val="100000"/>
        <a:buFont typeface="Arial"/>
        <a:buChar char="•"/>
        <a:defRPr sz="1600">
          <a:latin typeface="Calibri Light"/>
          <a:ea typeface="Calibri Light"/>
          <a:cs typeface="Calibri Light"/>
          <a:sym typeface="Calibri Light"/>
        </a:defRPr>
      </a:lvl3pPr>
      <a:lvl4pPr marL="1600200" indent="-228600">
        <a:lnSpc>
          <a:spcPct val="90000"/>
        </a:lnSpc>
        <a:spcBef>
          <a:spcPts val="1000"/>
        </a:spcBef>
        <a:buSzPct val="100000"/>
        <a:buFont typeface="Arial"/>
        <a:buChar char="•"/>
        <a:defRPr sz="1600">
          <a:latin typeface="Calibri Light"/>
          <a:ea typeface="Calibri Light"/>
          <a:cs typeface="Calibri Light"/>
          <a:sym typeface="Calibri Light"/>
        </a:defRPr>
      </a:lvl4pPr>
      <a:lvl5pPr marL="2057400" indent="-228600">
        <a:lnSpc>
          <a:spcPct val="90000"/>
        </a:lnSpc>
        <a:spcBef>
          <a:spcPts val="1000"/>
        </a:spcBef>
        <a:buSzPct val="100000"/>
        <a:buFont typeface="Arial"/>
        <a:buChar char="•"/>
        <a:defRPr sz="1600">
          <a:latin typeface="Calibri Light"/>
          <a:ea typeface="Calibri Light"/>
          <a:cs typeface="Calibri Light"/>
          <a:sym typeface="Calibri Light"/>
        </a:defRPr>
      </a:lvl5pPr>
      <a:lvl6pPr marL="2489200" indent="-203200">
        <a:lnSpc>
          <a:spcPct val="90000"/>
        </a:lnSpc>
        <a:spcBef>
          <a:spcPts val="1000"/>
        </a:spcBef>
        <a:buSzPct val="100000"/>
        <a:buFont typeface="Arial"/>
        <a:buChar char="•"/>
        <a:defRPr sz="1600">
          <a:latin typeface="Calibri Light"/>
          <a:ea typeface="Calibri Light"/>
          <a:cs typeface="Calibri Light"/>
          <a:sym typeface="Calibri Light"/>
        </a:defRPr>
      </a:lvl6pPr>
      <a:lvl7pPr marL="2946400" indent="-203200">
        <a:lnSpc>
          <a:spcPct val="90000"/>
        </a:lnSpc>
        <a:spcBef>
          <a:spcPts val="1000"/>
        </a:spcBef>
        <a:buSzPct val="100000"/>
        <a:buFont typeface="Arial"/>
        <a:buChar char="•"/>
        <a:defRPr sz="1600">
          <a:latin typeface="Calibri Light"/>
          <a:ea typeface="Calibri Light"/>
          <a:cs typeface="Calibri Light"/>
          <a:sym typeface="Calibri Light"/>
        </a:defRPr>
      </a:lvl7pPr>
      <a:lvl8pPr marL="3403600" indent="-203200">
        <a:lnSpc>
          <a:spcPct val="90000"/>
        </a:lnSpc>
        <a:spcBef>
          <a:spcPts val="1000"/>
        </a:spcBef>
        <a:buSzPct val="100000"/>
        <a:buFont typeface="Arial"/>
        <a:buChar char="•"/>
        <a:defRPr sz="1600">
          <a:latin typeface="Calibri Light"/>
          <a:ea typeface="Calibri Light"/>
          <a:cs typeface="Calibri Light"/>
          <a:sym typeface="Calibri Light"/>
        </a:defRPr>
      </a:lvl8pPr>
      <a:lvl9pPr marL="3860800" indent="-203200">
        <a:lnSpc>
          <a:spcPct val="90000"/>
        </a:lnSpc>
        <a:spcBef>
          <a:spcPts val="1000"/>
        </a:spcBef>
        <a:buSzPct val="100000"/>
        <a:buFont typeface="Arial"/>
        <a:buChar char="•"/>
        <a:defRPr sz="1600">
          <a:latin typeface="Calibri Light"/>
          <a:ea typeface="Calibri Light"/>
          <a:cs typeface="Calibri Light"/>
          <a:sym typeface="Calibri Light"/>
        </a:defRPr>
      </a:lvl9pPr>
    </p:bodyStyle>
    <p:otherStyle>
      <a:lvl1pPr algn="r" defTabSz="584200">
        <a:defRPr sz="1200">
          <a:solidFill>
            <a:schemeClr val="tx1"/>
          </a:solidFill>
          <a:latin typeface="+mn-lt"/>
          <a:ea typeface="+mn-ea"/>
          <a:cs typeface="+mn-cs"/>
          <a:sym typeface="Constantia"/>
        </a:defRPr>
      </a:lvl1pPr>
      <a:lvl2pPr algn="r" defTabSz="584200">
        <a:defRPr sz="1200">
          <a:solidFill>
            <a:schemeClr val="tx1"/>
          </a:solidFill>
          <a:latin typeface="+mn-lt"/>
          <a:ea typeface="+mn-ea"/>
          <a:cs typeface="+mn-cs"/>
          <a:sym typeface="Constantia"/>
        </a:defRPr>
      </a:lvl2pPr>
      <a:lvl3pPr algn="r" defTabSz="584200">
        <a:defRPr sz="1200">
          <a:solidFill>
            <a:schemeClr val="tx1"/>
          </a:solidFill>
          <a:latin typeface="+mn-lt"/>
          <a:ea typeface="+mn-ea"/>
          <a:cs typeface="+mn-cs"/>
          <a:sym typeface="Constantia"/>
        </a:defRPr>
      </a:lvl3pPr>
      <a:lvl4pPr algn="r" defTabSz="584200">
        <a:defRPr sz="1200">
          <a:solidFill>
            <a:schemeClr val="tx1"/>
          </a:solidFill>
          <a:latin typeface="+mn-lt"/>
          <a:ea typeface="+mn-ea"/>
          <a:cs typeface="+mn-cs"/>
          <a:sym typeface="Constantia"/>
        </a:defRPr>
      </a:lvl4pPr>
      <a:lvl5pPr algn="r" defTabSz="584200">
        <a:defRPr sz="1200">
          <a:solidFill>
            <a:schemeClr val="tx1"/>
          </a:solidFill>
          <a:latin typeface="+mn-lt"/>
          <a:ea typeface="+mn-ea"/>
          <a:cs typeface="+mn-cs"/>
          <a:sym typeface="Constantia"/>
        </a:defRPr>
      </a:lvl5pPr>
      <a:lvl6pPr algn="r" defTabSz="584200">
        <a:defRPr sz="1200">
          <a:solidFill>
            <a:schemeClr val="tx1"/>
          </a:solidFill>
          <a:latin typeface="+mn-lt"/>
          <a:ea typeface="+mn-ea"/>
          <a:cs typeface="+mn-cs"/>
          <a:sym typeface="Constantia"/>
        </a:defRPr>
      </a:lvl6pPr>
      <a:lvl7pPr algn="r" defTabSz="584200">
        <a:defRPr sz="1200">
          <a:solidFill>
            <a:schemeClr val="tx1"/>
          </a:solidFill>
          <a:latin typeface="+mn-lt"/>
          <a:ea typeface="+mn-ea"/>
          <a:cs typeface="+mn-cs"/>
          <a:sym typeface="Constantia"/>
        </a:defRPr>
      </a:lvl7pPr>
      <a:lvl8pPr algn="r" defTabSz="584200">
        <a:defRPr sz="1200">
          <a:solidFill>
            <a:schemeClr val="tx1"/>
          </a:solidFill>
          <a:latin typeface="+mn-lt"/>
          <a:ea typeface="+mn-ea"/>
          <a:cs typeface="+mn-cs"/>
          <a:sym typeface="Constantia"/>
        </a:defRPr>
      </a:lvl8pPr>
      <a:lvl9pPr algn="r" defTabSz="584200">
        <a:defRPr sz="1200">
          <a:solidFill>
            <a:schemeClr val="tx1"/>
          </a:solidFill>
          <a:latin typeface="+mn-lt"/>
          <a:ea typeface="+mn-ea"/>
          <a:cs typeface="+mn-cs"/>
          <a:sym typeface="Constanti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konst07@cs.ucy.ac.cy" TargetMode="External"/><Relationship Id="rId2" Type="http://schemas.openxmlformats.org/officeDocument/2006/relationships/hyperlink" Target="mailto:atrige01@cs.ucy.ac.c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xfrm>
            <a:off x="1270000" y="1638299"/>
            <a:ext cx="10464800" cy="4209608"/>
          </a:xfrm>
          <a:prstGeom prst="rect">
            <a:avLst/>
          </a:prstGeom>
        </p:spPr>
        <p:txBody>
          <a:bodyPr>
            <a:normAutofit/>
          </a:bodyPr>
          <a:lstStyle/>
          <a:p>
            <a:pPr lvl="0" algn="ctr" defTabSz="385572">
              <a:defRPr sz="1800"/>
            </a:pPr>
            <a:r>
              <a:rPr sz="6600" b="1" dirty="0"/>
              <a:t>The </a:t>
            </a:r>
            <a:r>
              <a:rPr sz="6600" b="1" dirty="0" err="1"/>
              <a:t>MemSQL</a:t>
            </a:r>
            <a:r>
              <a:rPr sz="6600" b="1" dirty="0"/>
              <a:t> Query Optimizer: </a:t>
            </a:r>
            <a:br>
              <a:rPr sz="6600" b="1" dirty="0"/>
            </a:br>
            <a:r>
              <a:rPr sz="6600" b="1" dirty="0"/>
              <a:t>A modern optimizer for real-time analytics in a distributed database </a:t>
            </a:r>
          </a:p>
        </p:txBody>
      </p:sp>
      <p:sp>
        <p:nvSpPr>
          <p:cNvPr id="72" name="Shape 72"/>
          <p:cNvSpPr>
            <a:spLocks noGrp="1"/>
          </p:cNvSpPr>
          <p:nvPr>
            <p:ph type="body" idx="1"/>
          </p:nvPr>
        </p:nvSpPr>
        <p:spPr>
          <a:xfrm>
            <a:off x="1306622" y="5749995"/>
            <a:ext cx="10464801" cy="1400249"/>
          </a:xfrm>
          <a:prstGeom prst="rect">
            <a:avLst/>
          </a:prstGeom>
        </p:spPr>
        <p:txBody>
          <a:bodyPr/>
          <a:lstStyle/>
          <a:p>
            <a:pPr lvl="0" defTabSz="398189">
              <a:defRPr sz="1800"/>
            </a:pPr>
            <a:r>
              <a:rPr sz="768"/>
              <a:t> </a:t>
            </a:r>
            <a:r>
              <a:rPr sz="1919"/>
              <a:t>Jack Chen, Samir Jindel, Robert Walzer, Rajkumar Sen, Nika Jimsheleishvilli, Michael Andrews </a:t>
            </a:r>
          </a:p>
          <a:p>
            <a:pPr lvl="0" defTabSz="398189">
              <a:defRPr sz="1800"/>
            </a:pPr>
            <a:endParaRPr sz="1919"/>
          </a:p>
          <a:p>
            <a:pPr lvl="0" defTabSz="398189">
              <a:defRPr sz="1800"/>
            </a:pPr>
            <a:r>
              <a:rPr sz="1919" i="1"/>
              <a:t>Presentation by </a:t>
            </a:r>
            <a:r>
              <a:rPr sz="1919" i="1">
                <a:hlinkClick r:id="rId2"/>
              </a:rPr>
              <a:t>Andria Trigeorgi </a:t>
            </a:r>
            <a:r>
              <a:rPr sz="1919" i="1"/>
              <a:t>and </a:t>
            </a:r>
            <a:r>
              <a:rPr sz="1919" i="1">
                <a:hlinkClick r:id="rId3"/>
              </a:rPr>
              <a:t>Elena Constantinou</a:t>
            </a:r>
            <a:endParaRPr sz="1919" i="1"/>
          </a:p>
          <a:p>
            <a:pPr lvl="0" defTabSz="398189">
              <a:defRPr sz="1800"/>
            </a:pPr>
            <a:endParaRPr sz="768" i="1"/>
          </a:p>
          <a:p>
            <a:pPr lvl="0" defTabSz="398189">
              <a:defRPr sz="1800"/>
            </a:pPr>
            <a:r>
              <a:rPr sz="1919" i="1"/>
              <a:t>Instructor: Demetris Zeinalipour</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p:nvPr>
        </p:nvSpPr>
        <p:spPr>
          <a:xfrm>
            <a:off x="893762" y="519112"/>
            <a:ext cx="11217276" cy="1885951"/>
          </a:xfrm>
          <a:prstGeom prst="rect">
            <a:avLst/>
          </a:prstGeom>
        </p:spPr>
        <p:txBody>
          <a:bodyPr lIns="0" tIns="0" rIns="0" bIns="0">
            <a:normAutofit/>
          </a:bodyPr>
          <a:lstStyle/>
          <a:p>
            <a:pPr lvl="0">
              <a:defRPr sz="1800"/>
            </a:pPr>
            <a:r>
              <a:rPr sz="8000" b="1" dirty="0"/>
              <a:t>Important Contributions </a:t>
            </a:r>
          </a:p>
        </p:txBody>
      </p:sp>
      <p:sp>
        <p:nvSpPr>
          <p:cNvPr id="155" name="Shape 155"/>
          <p:cNvSpPr>
            <a:spLocks noGrp="1"/>
          </p:cNvSpPr>
          <p:nvPr>
            <p:ph type="body" idx="1"/>
          </p:nvPr>
        </p:nvSpPr>
        <p:spPr>
          <a:xfrm>
            <a:off x="893762" y="2597150"/>
            <a:ext cx="11217276" cy="6188075"/>
          </a:xfrm>
          <a:prstGeom prst="rect">
            <a:avLst/>
          </a:prstGeom>
        </p:spPr>
        <p:txBody>
          <a:bodyPr/>
          <a:lstStyle/>
          <a:p>
            <a:pPr lvl="0">
              <a:defRPr sz="1800"/>
            </a:pPr>
            <a:endParaRPr sz="2800"/>
          </a:p>
          <a:p>
            <a:pPr marL="355600" lvl="0" indent="-355600">
              <a:defRPr sz="1800"/>
            </a:pPr>
            <a:r>
              <a:rPr sz="2800"/>
              <a:t>Rewriter calls Enumerator to cost rewritten queries based on distributed cost </a:t>
            </a:r>
          </a:p>
          <a:p>
            <a:pPr lvl="0">
              <a:defRPr sz="1800"/>
            </a:pPr>
            <a:endParaRPr sz="2800"/>
          </a:p>
          <a:p>
            <a:pPr marL="355600" lvl="0" indent="-355600">
              <a:defRPr sz="1800"/>
            </a:pPr>
            <a:r>
              <a:rPr sz="2800"/>
              <a:t>Enumerator uses pruning techniques (heuristics), to enumerate faster</a:t>
            </a:r>
          </a:p>
          <a:p>
            <a:pPr lvl="0">
              <a:defRPr sz="1800"/>
            </a:pPr>
            <a:endParaRPr sz="2800"/>
          </a:p>
          <a:p>
            <a:pPr marL="355600" lvl="0" indent="-355600">
              <a:defRPr sz="1800"/>
            </a:pPr>
            <a:r>
              <a:rPr sz="2800"/>
              <a:t>Parts of the join graph run as bushy joins</a:t>
            </a:r>
          </a:p>
        </p:txBody>
      </p:sp>
      <p:sp>
        <p:nvSpPr>
          <p:cNvPr id="156" name="Shape 156"/>
          <p:cNvSpPr>
            <a:spLocks noGrp="1"/>
          </p:cNvSpPr>
          <p:nvPr>
            <p:ph type="sldNum" sz="quarter" idx="2"/>
          </p:nvPr>
        </p:nvSpPr>
        <p:spPr>
          <a:xfrm>
            <a:off x="0" y="9099549"/>
            <a:ext cx="368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10</a:t>
            </a:fld>
            <a:endParaRPr>
              <a:solidFill>
                <a:srgbClr val="888888"/>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893762" y="519112"/>
            <a:ext cx="11217276" cy="1885951"/>
          </a:xfrm>
          <a:prstGeom prst="rect">
            <a:avLst/>
          </a:prstGeom>
        </p:spPr>
        <p:txBody>
          <a:bodyPr lIns="0" tIns="0" rIns="0" bIns="0">
            <a:normAutofit/>
          </a:bodyPr>
          <a:lstStyle>
            <a:lvl1pPr defTabSz="527005">
              <a:defRPr sz="7760"/>
            </a:lvl1pPr>
          </a:lstStyle>
          <a:p>
            <a:pPr lvl="0">
              <a:defRPr sz="1800"/>
            </a:pPr>
            <a:r>
              <a:rPr sz="7760" b="1" dirty="0"/>
              <a:t>Steps to optimize a query</a:t>
            </a:r>
          </a:p>
        </p:txBody>
      </p:sp>
      <p:sp>
        <p:nvSpPr>
          <p:cNvPr id="161" name="Shape 161"/>
          <p:cNvSpPr>
            <a:spLocks noGrp="1"/>
          </p:cNvSpPr>
          <p:nvPr>
            <p:ph type="body" idx="1"/>
          </p:nvPr>
        </p:nvSpPr>
        <p:spPr>
          <a:xfrm>
            <a:off x="893762" y="2597150"/>
            <a:ext cx="11217276" cy="6188075"/>
          </a:xfrm>
          <a:prstGeom prst="rect">
            <a:avLst/>
          </a:prstGeom>
        </p:spPr>
        <p:txBody>
          <a:bodyPr/>
          <a:lstStyle/>
          <a:p>
            <a:pPr marL="628650" lvl="0" indent="-628650" defTabSz="578358">
              <a:spcBef>
                <a:spcPts val="0"/>
              </a:spcBef>
              <a:buFontTx/>
              <a:buAutoNum type="arabicPeriod"/>
              <a:defRPr sz="1800"/>
            </a:pPr>
            <a:endParaRPr sz="2800"/>
          </a:p>
          <a:p>
            <a:pPr marL="977900" lvl="0" indent="-977900" defTabSz="578358">
              <a:spcBef>
                <a:spcPts val="0"/>
              </a:spcBef>
              <a:buFontTx/>
              <a:buAutoNum type="arabicPeriod"/>
              <a:defRPr sz="1800"/>
            </a:pPr>
            <a:r>
              <a:rPr sz="2800"/>
              <a:t>Forms an operator tree for the query and sent it to the query optimizer</a:t>
            </a:r>
          </a:p>
          <a:p>
            <a:pPr marL="628650" lvl="0" indent="-628650" defTabSz="578358">
              <a:spcBef>
                <a:spcPts val="0"/>
              </a:spcBef>
              <a:buFontTx/>
              <a:buAutoNum type="arabicPeriod"/>
              <a:defRPr sz="1800"/>
            </a:pPr>
            <a:endParaRPr sz="2800"/>
          </a:p>
          <a:p>
            <a:pPr marL="977900" lvl="0" indent="-977900" defTabSz="578358">
              <a:spcBef>
                <a:spcPts val="0"/>
              </a:spcBef>
              <a:buFontTx/>
              <a:buAutoNum type="arabicPeriod" startAt="2"/>
              <a:defRPr sz="1800"/>
            </a:pPr>
            <a:r>
              <a:rPr sz="2800"/>
              <a:t>Rewriter applies the beneficial query rewrites to the operator tree</a:t>
            </a:r>
          </a:p>
          <a:p>
            <a:pPr marL="628650" lvl="0" indent="-628650" defTabSz="578358">
              <a:spcBef>
                <a:spcPts val="0"/>
              </a:spcBef>
              <a:buFontTx/>
              <a:buAutoNum type="arabicPeriod" startAt="2"/>
              <a:defRPr sz="1800"/>
            </a:pPr>
            <a:endParaRPr sz="2800"/>
          </a:p>
          <a:p>
            <a:pPr marL="977900" lvl="0" indent="-977900" defTabSz="578358">
              <a:spcBef>
                <a:spcPts val="0"/>
              </a:spcBef>
              <a:buFontTx/>
              <a:buAutoNum type="arabicPeriod" startAt="3"/>
              <a:defRPr sz="1800"/>
            </a:pPr>
            <a:r>
              <a:rPr sz="2800"/>
              <a:t>Enumerator uses a search space exploration algorithm with pruning to find the best plan for join order</a:t>
            </a:r>
          </a:p>
          <a:p>
            <a:pPr marL="628650" lvl="0" indent="-628650" defTabSz="578358">
              <a:spcBef>
                <a:spcPts val="0"/>
              </a:spcBef>
              <a:buFontTx/>
              <a:buAutoNum type="arabicPeriod" startAt="3"/>
              <a:defRPr sz="1800"/>
            </a:pPr>
            <a:endParaRPr sz="2800"/>
          </a:p>
          <a:p>
            <a:pPr marL="977900" lvl="0" indent="-977900" defTabSz="578358">
              <a:spcBef>
                <a:spcPts val="0"/>
              </a:spcBef>
              <a:buFontTx/>
              <a:buAutoNum type="arabicPeriod" startAt="4"/>
              <a:defRPr sz="1800"/>
            </a:pPr>
            <a:r>
              <a:rPr sz="2800"/>
              <a:t>Planner generates the DQEP, that consists SQL-like DQEP Steps, and these steps can be sent as queries over the network to be executed on nodes across the cluster </a:t>
            </a:r>
          </a:p>
        </p:txBody>
      </p:sp>
      <p:sp>
        <p:nvSpPr>
          <p:cNvPr id="162" name="Shape 162"/>
          <p:cNvSpPr>
            <a:spLocks noGrp="1"/>
          </p:cNvSpPr>
          <p:nvPr>
            <p:ph type="sldNum" sz="quarter" idx="2"/>
          </p:nvPr>
        </p:nvSpPr>
        <p:spPr>
          <a:xfrm>
            <a:off x="0" y="9099549"/>
            <a:ext cx="368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11</a:t>
            </a:fld>
            <a:endParaRPr>
              <a:solidFill>
                <a:srgbClr val="888888"/>
              </a:solidFil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p:cNvSpPr>
          <p:nvPr>
            <p:ph type="title"/>
          </p:nvPr>
        </p:nvSpPr>
        <p:spPr>
          <a:xfrm>
            <a:off x="893762" y="519112"/>
            <a:ext cx="11217276" cy="1885951"/>
          </a:xfrm>
          <a:prstGeom prst="rect">
            <a:avLst/>
          </a:prstGeom>
        </p:spPr>
        <p:txBody>
          <a:bodyPr lIns="0" tIns="0" rIns="0" bIns="0">
            <a:noAutofit/>
          </a:bodyPr>
          <a:lstStyle>
            <a:lvl1pPr defTabSz="436747">
              <a:defRPr sz="6408"/>
            </a:lvl1pPr>
          </a:lstStyle>
          <a:p>
            <a:pPr lvl="0">
              <a:defRPr sz="1800"/>
            </a:pPr>
            <a:r>
              <a:rPr sz="7200" b="1" dirty="0"/>
              <a:t>Rewriter: Cost-Based Rewrites </a:t>
            </a:r>
          </a:p>
        </p:txBody>
      </p:sp>
      <p:sp>
        <p:nvSpPr>
          <p:cNvPr id="167" name="Shape 167"/>
          <p:cNvSpPr>
            <a:spLocks noGrp="1"/>
          </p:cNvSpPr>
          <p:nvPr>
            <p:ph type="body" idx="1"/>
          </p:nvPr>
        </p:nvSpPr>
        <p:spPr>
          <a:xfrm>
            <a:off x="893762" y="2597150"/>
            <a:ext cx="11217276" cy="6188075"/>
          </a:xfrm>
          <a:prstGeom prst="rect">
            <a:avLst/>
          </a:prstGeom>
        </p:spPr>
        <p:txBody>
          <a:bodyPr/>
          <a:lstStyle/>
          <a:p>
            <a:pPr lvl="0">
              <a:spcBef>
                <a:spcPts val="0"/>
              </a:spcBef>
              <a:defRPr sz="1800"/>
            </a:pPr>
            <a:endParaRPr sz="2800" dirty="0"/>
          </a:p>
          <a:p>
            <a:pPr marL="355600" lvl="0" indent="-355600">
              <a:spcBef>
                <a:spcPts val="0"/>
              </a:spcBef>
              <a:defRPr sz="1800"/>
            </a:pPr>
            <a:r>
              <a:rPr sz="2800" b="1" dirty="0"/>
              <a:t>Column Elimination transformation: </a:t>
            </a:r>
            <a:r>
              <a:rPr sz="2800" dirty="0"/>
              <a:t>removes any projection columns that are never used </a:t>
            </a:r>
          </a:p>
          <a:p>
            <a:pPr marL="0" lvl="0" indent="0">
              <a:spcBef>
                <a:spcPts val="0"/>
              </a:spcBef>
              <a:buSzTx/>
              <a:buNone/>
              <a:defRPr sz="1800"/>
            </a:pPr>
            <a:r>
              <a:rPr sz="2800" dirty="0"/>
              <a:t>	→ reduce I/O cost and network resources </a:t>
            </a:r>
          </a:p>
          <a:p>
            <a:pPr marL="0" lvl="0" indent="0">
              <a:spcBef>
                <a:spcPts val="0"/>
              </a:spcBef>
              <a:buSzTx/>
              <a:buNone/>
              <a:defRPr sz="1800"/>
            </a:pPr>
            <a:endParaRPr lang="en-US" sz="2800" dirty="0"/>
          </a:p>
          <a:p>
            <a:pPr marL="0" lvl="0" indent="0">
              <a:spcBef>
                <a:spcPts val="0"/>
              </a:spcBef>
              <a:buSzTx/>
              <a:buNone/>
              <a:defRPr sz="1800"/>
            </a:pPr>
            <a:endParaRPr sz="2800" dirty="0"/>
          </a:p>
          <a:p>
            <a:pPr marL="355600" lvl="0" indent="-355600">
              <a:spcBef>
                <a:spcPts val="0"/>
              </a:spcBef>
              <a:defRPr sz="1800"/>
            </a:pPr>
            <a:r>
              <a:rPr sz="2800" b="1" dirty="0"/>
              <a:t>Group-By Pushdown:</a:t>
            </a:r>
            <a:r>
              <a:rPr sz="2800" dirty="0"/>
              <a:t> reorders a ‘group by’ before a join to evaluate the group by earlier </a:t>
            </a:r>
            <a:endParaRPr lang="en-US" sz="2800" dirty="0"/>
          </a:p>
          <a:p>
            <a:pPr marL="355600" lvl="0" indent="-355600">
              <a:spcBef>
                <a:spcPts val="0"/>
              </a:spcBef>
              <a:defRPr sz="1800"/>
            </a:pPr>
            <a:endParaRPr sz="2800" dirty="0"/>
          </a:p>
          <a:p>
            <a:pPr marL="804863" lvl="1" indent="-457200">
              <a:spcBef>
                <a:spcPts val="0"/>
              </a:spcBef>
              <a:buSzTx/>
              <a:defRPr sz="1800"/>
            </a:pPr>
            <a:r>
              <a:rPr sz="2800" dirty="0"/>
              <a:t>This transformation is not always beneficial, depending on the sizes of the joins and the cardinality of the group by  </a:t>
            </a:r>
          </a:p>
          <a:p>
            <a:pPr marL="0" lvl="0" indent="0">
              <a:spcBef>
                <a:spcPts val="0"/>
              </a:spcBef>
              <a:buSzTx/>
              <a:buNone/>
              <a:defRPr sz="1800"/>
            </a:pPr>
            <a:r>
              <a:rPr sz="2800" dirty="0"/>
              <a:t>	→ needing of cost estimates </a:t>
            </a:r>
          </a:p>
        </p:txBody>
      </p:sp>
      <p:sp>
        <p:nvSpPr>
          <p:cNvPr id="168" name="Shape 168"/>
          <p:cNvSpPr>
            <a:spLocks noGrp="1"/>
          </p:cNvSpPr>
          <p:nvPr>
            <p:ph type="sldNum" sz="quarter" idx="2"/>
          </p:nvPr>
        </p:nvSpPr>
        <p:spPr>
          <a:xfrm>
            <a:off x="0" y="9099549"/>
            <a:ext cx="368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12</a:t>
            </a:fld>
            <a:endParaRPr>
              <a:solidFill>
                <a:srgbClr val="888888"/>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893762" y="519112"/>
            <a:ext cx="11217276" cy="1885951"/>
          </a:xfrm>
          <a:prstGeom prst="rect">
            <a:avLst/>
          </a:prstGeom>
        </p:spPr>
        <p:txBody>
          <a:bodyPr lIns="0" tIns="0" rIns="0" bIns="0">
            <a:normAutofit/>
          </a:bodyPr>
          <a:lstStyle>
            <a:lvl1pPr defTabSz="503813">
              <a:defRPr sz="7056"/>
            </a:lvl1pPr>
          </a:lstStyle>
          <a:p>
            <a:pPr lvl="0">
              <a:defRPr sz="1800"/>
            </a:pPr>
            <a:r>
              <a:rPr sz="8000" b="1" dirty="0"/>
              <a:t>Rewriter: Heuristic Rewrites </a:t>
            </a:r>
          </a:p>
        </p:txBody>
      </p:sp>
      <p:sp>
        <p:nvSpPr>
          <p:cNvPr id="173" name="Shape 173"/>
          <p:cNvSpPr>
            <a:spLocks noGrp="1"/>
          </p:cNvSpPr>
          <p:nvPr>
            <p:ph type="body" idx="1"/>
          </p:nvPr>
        </p:nvSpPr>
        <p:spPr>
          <a:xfrm>
            <a:off x="863600" y="2597150"/>
            <a:ext cx="11217276" cy="6188075"/>
          </a:xfrm>
          <a:prstGeom prst="rect">
            <a:avLst/>
          </a:prstGeom>
        </p:spPr>
        <p:txBody>
          <a:bodyPr/>
          <a:lstStyle/>
          <a:p>
            <a:pPr marL="426719" lvl="0" indent="-426719" defTabSz="560830">
              <a:spcBef>
                <a:spcPts val="0"/>
              </a:spcBef>
              <a:defRPr sz="1800"/>
            </a:pPr>
            <a:endParaRPr sz="2800" dirty="0"/>
          </a:p>
          <a:p>
            <a:pPr marL="392113" lvl="0" indent="-392113" defTabSz="560830">
              <a:spcBef>
                <a:spcPts val="0"/>
              </a:spcBef>
              <a:defRPr sz="1800"/>
            </a:pPr>
            <a:r>
              <a:rPr sz="2800" b="1" dirty="0"/>
              <a:t>Sub-Query Merging: </a:t>
            </a:r>
            <a:r>
              <a:rPr sz="2800" dirty="0"/>
              <a:t>Merges </a:t>
            </a:r>
            <a:r>
              <a:rPr sz="2800" dirty="0" err="1"/>
              <a:t>subselects</a:t>
            </a:r>
            <a:r>
              <a:rPr sz="2800" dirty="0"/>
              <a:t> </a:t>
            </a:r>
          </a:p>
          <a:p>
            <a:pPr lvl="1" defTabSz="560830">
              <a:spcBef>
                <a:spcPts val="0"/>
              </a:spcBef>
              <a:buSzTx/>
              <a:defRPr sz="1800"/>
            </a:pPr>
            <a:r>
              <a:rPr sz="2800" b="1" dirty="0"/>
              <a:t>  </a:t>
            </a:r>
            <a:r>
              <a:rPr lang="en-US" sz="2800" b="1" dirty="0"/>
              <a:t>D</a:t>
            </a:r>
            <a:r>
              <a:rPr sz="2800" b="1" dirty="0"/>
              <a:t>isadvantage: </a:t>
            </a:r>
          </a:p>
          <a:p>
            <a:pPr marL="914400" lvl="2" indent="0" defTabSz="560830">
              <a:spcBef>
                <a:spcPts val="0"/>
              </a:spcBef>
              <a:buSzTx/>
              <a:buNone/>
              <a:defRPr sz="1800"/>
            </a:pPr>
            <a:r>
              <a:rPr sz="2800" dirty="0"/>
              <a:t>In the case of joining very large numbers of tables under a number of simple views, merging all the </a:t>
            </a:r>
            <a:r>
              <a:rPr sz="2800" dirty="0" err="1"/>
              <a:t>subselects</a:t>
            </a:r>
            <a:r>
              <a:rPr sz="2800" dirty="0"/>
              <a:t> would result in a single </a:t>
            </a:r>
            <a:r>
              <a:rPr sz="2800" u="sng" dirty="0"/>
              <a:t>large join</a:t>
            </a:r>
            <a:r>
              <a:rPr sz="2800" dirty="0"/>
              <a:t> of all these tables </a:t>
            </a:r>
          </a:p>
          <a:p>
            <a:pPr marL="457200" lvl="2" indent="457200" defTabSz="560830">
              <a:spcBef>
                <a:spcPts val="0"/>
              </a:spcBef>
              <a:buSzTx/>
              <a:buNone/>
              <a:defRPr sz="1800"/>
            </a:pPr>
            <a:r>
              <a:rPr sz="2800" dirty="0"/>
              <a:t>→ </a:t>
            </a:r>
            <a:r>
              <a:rPr sz="2800" u="sng" dirty="0"/>
              <a:t>discards information about the structure of the join graph </a:t>
            </a:r>
            <a:endParaRPr lang="en-US" sz="2800" u="sng" dirty="0"/>
          </a:p>
          <a:p>
            <a:pPr marL="457200" lvl="2" indent="457200" defTabSz="560830">
              <a:spcBef>
                <a:spcPts val="0"/>
              </a:spcBef>
              <a:buSzTx/>
              <a:buNone/>
              <a:defRPr sz="1800"/>
            </a:pPr>
            <a:r>
              <a:rPr lang="en-US" sz="2800" dirty="0"/>
              <a:t>&amp; </a:t>
            </a:r>
            <a:r>
              <a:rPr lang="en-US" sz="2800" u="sng" dirty="0"/>
              <a:t>expensive for the Enumerator to effectively optimize</a:t>
            </a:r>
            <a:r>
              <a:rPr lang="en-US" sz="2800" dirty="0"/>
              <a:t> </a:t>
            </a:r>
          </a:p>
          <a:p>
            <a:pPr marL="883919" lvl="1" indent="-426719" defTabSz="560830">
              <a:spcBef>
                <a:spcPts val="0"/>
              </a:spcBef>
              <a:defRPr sz="1800"/>
            </a:pPr>
            <a:endParaRPr sz="2800" dirty="0"/>
          </a:p>
          <a:p>
            <a:pPr marL="914400" lvl="1" indent="-457200" defTabSz="560830">
              <a:spcBef>
                <a:spcPts val="0"/>
              </a:spcBef>
              <a:defRPr sz="1800"/>
            </a:pPr>
            <a:r>
              <a:rPr sz="2800" b="1" dirty="0"/>
              <a:t>Solution: </a:t>
            </a:r>
          </a:p>
          <a:p>
            <a:pPr marL="914400" lvl="2" indent="0" defTabSz="560830">
              <a:spcBef>
                <a:spcPts val="0"/>
              </a:spcBef>
              <a:buSzTx/>
              <a:buNone/>
              <a:defRPr sz="1800"/>
            </a:pPr>
            <a:r>
              <a:rPr sz="2800" dirty="0"/>
              <a:t>Uses heuristics to detect this type of situation and avoid merging all the views in such cases </a:t>
            </a:r>
          </a:p>
        </p:txBody>
      </p:sp>
      <p:sp>
        <p:nvSpPr>
          <p:cNvPr id="174" name="Shape 174"/>
          <p:cNvSpPr>
            <a:spLocks noGrp="1"/>
          </p:cNvSpPr>
          <p:nvPr>
            <p:ph type="sldNum" sz="quarter" idx="2"/>
          </p:nvPr>
        </p:nvSpPr>
        <p:spPr>
          <a:xfrm>
            <a:off x="0" y="9177670"/>
            <a:ext cx="368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13</a:t>
            </a:fld>
            <a:endParaRPr>
              <a:solidFill>
                <a:srgbClr val="888888"/>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title"/>
          </p:nvPr>
        </p:nvSpPr>
        <p:spPr>
          <a:xfrm>
            <a:off x="893762" y="519112"/>
            <a:ext cx="11217276" cy="1885951"/>
          </a:xfrm>
          <a:prstGeom prst="rect">
            <a:avLst/>
          </a:prstGeom>
        </p:spPr>
        <p:txBody>
          <a:bodyPr lIns="0" tIns="0" rIns="0" bIns="0">
            <a:normAutofit/>
          </a:bodyPr>
          <a:lstStyle/>
          <a:p>
            <a:pPr lvl="0">
              <a:defRPr sz="1800"/>
            </a:pPr>
            <a:r>
              <a:rPr sz="8000" b="1" dirty="0"/>
              <a:t>Interleaving of Rewrites </a:t>
            </a:r>
          </a:p>
        </p:txBody>
      </p:sp>
      <p:sp>
        <p:nvSpPr>
          <p:cNvPr id="179" name="Shape 179"/>
          <p:cNvSpPr>
            <a:spLocks noGrp="1"/>
          </p:cNvSpPr>
          <p:nvPr>
            <p:ph type="body" idx="1"/>
          </p:nvPr>
        </p:nvSpPr>
        <p:spPr>
          <a:xfrm>
            <a:off x="893762" y="2597150"/>
            <a:ext cx="11217276" cy="6188075"/>
          </a:xfrm>
          <a:prstGeom prst="rect">
            <a:avLst/>
          </a:prstGeom>
        </p:spPr>
        <p:txBody>
          <a:bodyPr/>
          <a:lstStyle/>
          <a:p>
            <a:pPr marL="391159" lvl="0" indent="-391159" defTabSz="514094">
              <a:spcBef>
                <a:spcPts val="0"/>
              </a:spcBef>
              <a:defRPr sz="1800"/>
            </a:pPr>
            <a:endParaRPr sz="3100"/>
          </a:p>
          <a:p>
            <a:pPr marL="391159" lvl="0" indent="-391159" defTabSz="514094">
              <a:spcBef>
                <a:spcPts val="0"/>
              </a:spcBef>
              <a:defRPr sz="1800"/>
            </a:pPr>
            <a:endParaRPr sz="3100"/>
          </a:p>
          <a:p>
            <a:pPr marL="391159" lvl="0" indent="-391159" defTabSz="514094">
              <a:spcBef>
                <a:spcPts val="0"/>
              </a:spcBef>
              <a:defRPr sz="1800"/>
            </a:pPr>
            <a:endParaRPr sz="2800"/>
          </a:p>
          <a:p>
            <a:pPr marL="391159" lvl="0" indent="-391159" defTabSz="514094">
              <a:spcBef>
                <a:spcPts val="0"/>
              </a:spcBef>
              <a:defRPr sz="1800"/>
            </a:pPr>
            <a:endParaRPr sz="2800"/>
          </a:p>
          <a:p>
            <a:pPr marL="608469" lvl="0" indent="-608469" defTabSz="514094">
              <a:spcBef>
                <a:spcPts val="0"/>
              </a:spcBef>
              <a:defRPr sz="1800"/>
            </a:pPr>
            <a:r>
              <a:rPr sz="2800" u="sng"/>
              <a:t>Pushing a predicate down</a:t>
            </a:r>
            <a:r>
              <a:rPr sz="2800"/>
              <a:t> may enable </a:t>
            </a:r>
            <a:r>
              <a:rPr sz="2800" u="sng"/>
              <a:t>Outer Join to Inner Join</a:t>
            </a:r>
            <a:r>
              <a:rPr sz="2800"/>
              <a:t> conversion if that predicate rejects NULLs of the outer table</a:t>
            </a:r>
          </a:p>
          <a:p>
            <a:pPr marL="608469" lvl="0" indent="-608469" defTabSz="514094">
              <a:spcBef>
                <a:spcPts val="0"/>
              </a:spcBef>
              <a:defRPr sz="1800"/>
            </a:pPr>
            <a:r>
              <a:rPr sz="2800"/>
              <a:t>Interleaving of two rewrites: going </a:t>
            </a:r>
            <a:r>
              <a:rPr sz="2800" b="1"/>
              <a:t>top-down</a:t>
            </a:r>
            <a:r>
              <a:rPr sz="2800"/>
              <a:t> over each select block (before processing any subselects ) and apply </a:t>
            </a:r>
          </a:p>
          <a:p>
            <a:pPr marL="0" lvl="3" indent="859536" defTabSz="514094">
              <a:spcBef>
                <a:spcPts val="0"/>
              </a:spcBef>
              <a:buSzTx/>
              <a:buNone/>
              <a:defRPr sz="1800"/>
            </a:pPr>
            <a:r>
              <a:rPr sz="2800"/>
              <a:t>1) </a:t>
            </a:r>
            <a:r>
              <a:rPr sz="2800" i="1"/>
              <a:t>Outer Join to Inner Join </a:t>
            </a:r>
            <a:r>
              <a:rPr sz="2800"/>
              <a:t>and then</a:t>
            </a:r>
          </a:p>
          <a:p>
            <a:pPr marL="0" lvl="3" indent="859536" defTabSz="514094">
              <a:spcBef>
                <a:spcPts val="0"/>
              </a:spcBef>
              <a:buSzTx/>
              <a:buNone/>
              <a:defRPr sz="1800"/>
            </a:pPr>
            <a:r>
              <a:rPr sz="2800"/>
              <a:t>2) </a:t>
            </a:r>
            <a:r>
              <a:rPr sz="2800" i="1"/>
              <a:t>Predicate Pushdown</a:t>
            </a:r>
          </a:p>
          <a:p>
            <a:pPr marL="0" lvl="2" indent="402336" defTabSz="514094">
              <a:spcBef>
                <a:spcPts val="0"/>
              </a:spcBef>
              <a:buSzTx/>
              <a:buNone/>
              <a:defRPr sz="1800"/>
            </a:pPr>
            <a:endParaRPr sz="2800" i="1"/>
          </a:p>
          <a:p>
            <a:pPr marL="608469" lvl="0" indent="-608469" defTabSz="514094">
              <a:spcBef>
                <a:spcPts val="0"/>
              </a:spcBef>
              <a:defRPr sz="1800"/>
            </a:pPr>
            <a:r>
              <a:rPr sz="2800"/>
              <a:t>Rewrites like </a:t>
            </a:r>
            <a:r>
              <a:rPr sz="2800" u="sng"/>
              <a:t>bushy join</a:t>
            </a:r>
            <a:r>
              <a:rPr sz="2800"/>
              <a:t> are done</a:t>
            </a:r>
            <a:r>
              <a:rPr sz="2800" b="1"/>
              <a:t> bottom-up</a:t>
            </a:r>
            <a:r>
              <a:rPr sz="2800"/>
              <a:t>, because they are cost-based </a:t>
            </a:r>
          </a:p>
        </p:txBody>
      </p:sp>
      <p:sp>
        <p:nvSpPr>
          <p:cNvPr id="180" name="Shape 180"/>
          <p:cNvSpPr>
            <a:spLocks noGrp="1"/>
          </p:cNvSpPr>
          <p:nvPr>
            <p:ph type="sldNum" sz="quarter" idx="2"/>
          </p:nvPr>
        </p:nvSpPr>
        <p:spPr>
          <a:xfrm>
            <a:off x="0" y="9099549"/>
            <a:ext cx="368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14</a:t>
            </a:fld>
            <a:endParaRPr>
              <a:solidFill>
                <a:srgbClr val="888888"/>
              </a:solidFill>
            </a:endParaRPr>
          </a:p>
        </p:txBody>
      </p:sp>
      <p:grpSp>
        <p:nvGrpSpPr>
          <p:cNvPr id="183" name="Group 183"/>
          <p:cNvGrpSpPr/>
          <p:nvPr/>
        </p:nvGrpSpPr>
        <p:grpSpPr>
          <a:xfrm>
            <a:off x="6959600" y="2705098"/>
            <a:ext cx="4271873" cy="1333502"/>
            <a:chOff x="0" y="0"/>
            <a:chExt cx="4271871" cy="1333501"/>
          </a:xfrm>
        </p:grpSpPr>
        <p:pic>
          <p:nvPicPr>
            <p:cNvPr id="181" name="image5.png"/>
            <p:cNvPicPr/>
            <p:nvPr/>
          </p:nvPicPr>
          <p:blipFill>
            <a:blip r:embed="rId3">
              <a:extLst/>
            </a:blip>
            <a:stretch>
              <a:fillRect/>
            </a:stretch>
          </p:blipFill>
          <p:spPr>
            <a:xfrm>
              <a:off x="2049370" y="0"/>
              <a:ext cx="2222502" cy="1333502"/>
            </a:xfrm>
            <a:prstGeom prst="rect">
              <a:avLst/>
            </a:prstGeom>
            <a:ln w="12700" cap="flat">
              <a:noFill/>
              <a:miter lim="400000"/>
            </a:ln>
            <a:effectLst/>
          </p:spPr>
        </p:pic>
        <p:sp>
          <p:nvSpPr>
            <p:cNvPr id="182" name="Shape 182"/>
            <p:cNvSpPr/>
            <p:nvPr/>
          </p:nvSpPr>
          <p:spPr>
            <a:xfrm>
              <a:off x="-1" y="311151"/>
              <a:ext cx="2115444" cy="711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3600"/>
                <a:t>Inner Join</a:t>
              </a:r>
            </a:p>
          </p:txBody>
        </p:sp>
      </p:grpSp>
      <p:grpSp>
        <p:nvGrpSpPr>
          <p:cNvPr id="186" name="Group 186"/>
          <p:cNvGrpSpPr/>
          <p:nvPr/>
        </p:nvGrpSpPr>
        <p:grpSpPr>
          <a:xfrm>
            <a:off x="1553241" y="2597150"/>
            <a:ext cx="4381672" cy="1485903"/>
            <a:chOff x="0" y="0"/>
            <a:chExt cx="4381671" cy="1485901"/>
          </a:xfrm>
        </p:grpSpPr>
        <p:pic>
          <p:nvPicPr>
            <p:cNvPr id="184" name="image6.png"/>
            <p:cNvPicPr/>
            <p:nvPr/>
          </p:nvPicPr>
          <p:blipFill>
            <a:blip r:embed="rId4">
              <a:extLst/>
            </a:blip>
            <a:stretch>
              <a:fillRect/>
            </a:stretch>
          </p:blipFill>
          <p:spPr>
            <a:xfrm>
              <a:off x="2159170" y="0"/>
              <a:ext cx="2222502" cy="1485902"/>
            </a:xfrm>
            <a:prstGeom prst="rect">
              <a:avLst/>
            </a:prstGeom>
            <a:ln w="12700" cap="flat">
              <a:noFill/>
              <a:miter lim="400000"/>
            </a:ln>
            <a:effectLst/>
          </p:spPr>
        </p:pic>
        <p:sp>
          <p:nvSpPr>
            <p:cNvPr id="185" name="Shape 185"/>
            <p:cNvSpPr/>
            <p:nvPr/>
          </p:nvSpPr>
          <p:spPr>
            <a:xfrm>
              <a:off x="-1" y="387351"/>
              <a:ext cx="2213448" cy="711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3600"/>
                <a:t>Outer Join</a:t>
              </a: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p:nvPr>
        </p:nvSpPr>
        <p:spPr>
          <a:xfrm>
            <a:off x="893762" y="519112"/>
            <a:ext cx="11217276" cy="1885951"/>
          </a:xfrm>
          <a:prstGeom prst="rect">
            <a:avLst/>
          </a:prstGeom>
        </p:spPr>
        <p:txBody>
          <a:bodyPr lIns="0" tIns="0" rIns="0" bIns="0">
            <a:normAutofit/>
          </a:bodyPr>
          <a:lstStyle/>
          <a:p>
            <a:pPr lvl="0">
              <a:defRPr sz="1800"/>
            </a:pPr>
            <a:r>
              <a:rPr sz="8000" b="1" dirty="0"/>
              <a:t>Costing Rewrites </a:t>
            </a:r>
          </a:p>
        </p:txBody>
      </p:sp>
      <p:sp>
        <p:nvSpPr>
          <p:cNvPr id="191" name="Shape 191"/>
          <p:cNvSpPr>
            <a:spLocks noGrp="1"/>
          </p:cNvSpPr>
          <p:nvPr>
            <p:ph type="body" idx="1"/>
          </p:nvPr>
        </p:nvSpPr>
        <p:spPr>
          <a:xfrm>
            <a:off x="893762" y="2597150"/>
            <a:ext cx="11217276" cy="6188075"/>
          </a:xfrm>
          <a:prstGeom prst="rect">
            <a:avLst/>
          </a:prstGeom>
        </p:spPr>
        <p:txBody>
          <a:bodyPr/>
          <a:lstStyle/>
          <a:p>
            <a:pPr lvl="0">
              <a:spcBef>
                <a:spcPts val="0"/>
              </a:spcBef>
              <a:defRPr sz="1800"/>
            </a:pPr>
            <a:endParaRPr sz="2800" dirty="0"/>
          </a:p>
          <a:p>
            <a:pPr marL="355600" lvl="0" indent="-355600">
              <a:spcBef>
                <a:spcPts val="0"/>
              </a:spcBef>
              <a:defRPr sz="1800"/>
            </a:pPr>
            <a:r>
              <a:rPr sz="2800" dirty="0"/>
              <a:t>Estimation of the cost of a candidate query transformation by calling the Enumerator, to see how the transformation affects the potential execution plans of the query tree</a:t>
            </a:r>
          </a:p>
          <a:p>
            <a:pPr marL="0" lvl="0" indent="0">
              <a:spcBef>
                <a:spcPts val="0"/>
              </a:spcBef>
              <a:buSzTx/>
              <a:buNone/>
              <a:defRPr sz="1800"/>
            </a:pPr>
            <a:endParaRPr sz="2800" dirty="0"/>
          </a:p>
          <a:p>
            <a:pPr marL="355600" lvl="0" indent="-355600">
              <a:spcBef>
                <a:spcPts val="0"/>
              </a:spcBef>
              <a:defRPr sz="1800"/>
            </a:pPr>
            <a:r>
              <a:rPr sz="2800" dirty="0"/>
              <a:t>The Enumerator determines the best execution plan taking into account data distribution, because a rewrite can affect the efficient distributed plan that the Optimizer can chose</a:t>
            </a:r>
          </a:p>
        </p:txBody>
      </p:sp>
      <p:sp>
        <p:nvSpPr>
          <p:cNvPr id="192" name="Shape 192"/>
          <p:cNvSpPr>
            <a:spLocks noGrp="1"/>
          </p:cNvSpPr>
          <p:nvPr>
            <p:ph type="sldNum" sz="quarter" idx="2"/>
          </p:nvPr>
        </p:nvSpPr>
        <p:spPr>
          <a:xfrm>
            <a:off x="0" y="9099549"/>
            <a:ext cx="368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15</a:t>
            </a:fld>
            <a:endParaRPr>
              <a:solidFill>
                <a:srgbClr val="888888"/>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title"/>
          </p:nvPr>
        </p:nvSpPr>
        <p:spPr>
          <a:xfrm>
            <a:off x="893762" y="519112"/>
            <a:ext cx="11217276" cy="1885951"/>
          </a:xfrm>
          <a:prstGeom prst="rect">
            <a:avLst/>
          </a:prstGeom>
        </p:spPr>
        <p:txBody>
          <a:bodyPr lIns="0" tIns="0" rIns="0" bIns="0">
            <a:normAutofit/>
          </a:bodyPr>
          <a:lstStyle/>
          <a:p>
            <a:pPr lvl="0">
              <a:defRPr sz="1800"/>
            </a:pPr>
            <a:r>
              <a:rPr sz="8000" b="1" dirty="0"/>
              <a:t>Costing Rewrites </a:t>
            </a:r>
          </a:p>
        </p:txBody>
      </p:sp>
      <p:sp>
        <p:nvSpPr>
          <p:cNvPr id="197" name="Shape 197"/>
          <p:cNvSpPr>
            <a:spLocks noGrp="1"/>
          </p:cNvSpPr>
          <p:nvPr>
            <p:ph type="body" idx="1"/>
          </p:nvPr>
        </p:nvSpPr>
        <p:spPr>
          <a:xfrm>
            <a:off x="893763" y="2405063"/>
            <a:ext cx="11492201" cy="6655811"/>
          </a:xfrm>
          <a:prstGeom prst="rect">
            <a:avLst/>
          </a:prstGeom>
        </p:spPr>
        <p:txBody>
          <a:bodyPr/>
          <a:lstStyle/>
          <a:p>
            <a:pPr marL="0" lvl="0" indent="0" defTabSz="321310">
              <a:lnSpc>
                <a:spcPct val="100000"/>
              </a:lnSpc>
              <a:spcBef>
                <a:spcPts val="0"/>
              </a:spcBef>
              <a:buSzTx/>
              <a:buFontTx/>
              <a:buNone/>
              <a:defRPr sz="1800"/>
            </a:pPr>
            <a:r>
              <a:rPr sz="1980" dirty="0">
                <a:latin typeface="Helvetica Light"/>
                <a:ea typeface="Helvetica Light"/>
                <a:cs typeface="Helvetica Light"/>
                <a:sym typeface="Helvetica Light"/>
              </a:rPr>
              <a:t>CREATE TABLE T1 (a </a:t>
            </a:r>
            <a:r>
              <a:rPr sz="1980" dirty="0" err="1">
                <a:latin typeface="Helvetica Light"/>
                <a:ea typeface="Helvetica Light"/>
                <a:cs typeface="Helvetica Light"/>
                <a:sym typeface="Helvetica Light"/>
              </a:rPr>
              <a:t>int</a:t>
            </a:r>
            <a:r>
              <a:rPr sz="1980" dirty="0">
                <a:latin typeface="Helvetica Light"/>
                <a:ea typeface="Helvetica Light"/>
                <a:cs typeface="Helvetica Light"/>
                <a:sym typeface="Helvetica Light"/>
              </a:rPr>
              <a:t>, b </a:t>
            </a:r>
            <a:r>
              <a:rPr sz="1980" dirty="0" err="1">
                <a:latin typeface="Helvetica Light"/>
                <a:ea typeface="Helvetica Light"/>
                <a:cs typeface="Helvetica Light"/>
                <a:sym typeface="Helvetica Light"/>
              </a:rPr>
              <a:t>int</a:t>
            </a:r>
            <a:r>
              <a:rPr sz="1980" dirty="0">
                <a:latin typeface="Helvetica Light"/>
                <a:ea typeface="Helvetica Light"/>
                <a:cs typeface="Helvetica Light"/>
                <a:sym typeface="Helvetica Light"/>
              </a:rPr>
              <a:t>, shard key (b)) CREATE TABLE T2 (a </a:t>
            </a:r>
            <a:r>
              <a:rPr sz="1980" dirty="0" err="1">
                <a:latin typeface="Helvetica Light"/>
                <a:ea typeface="Helvetica Light"/>
                <a:cs typeface="Helvetica Light"/>
                <a:sym typeface="Helvetica Light"/>
              </a:rPr>
              <a:t>int</a:t>
            </a:r>
            <a:r>
              <a:rPr sz="1980" dirty="0">
                <a:latin typeface="Helvetica Light"/>
                <a:ea typeface="Helvetica Light"/>
                <a:cs typeface="Helvetica Light"/>
                <a:sym typeface="Helvetica Light"/>
              </a:rPr>
              <a:t>, b </a:t>
            </a:r>
            <a:r>
              <a:rPr sz="1980" dirty="0" err="1">
                <a:latin typeface="Helvetica Light"/>
                <a:ea typeface="Helvetica Light"/>
                <a:cs typeface="Helvetica Light"/>
                <a:sym typeface="Helvetica Light"/>
              </a:rPr>
              <a:t>int</a:t>
            </a:r>
            <a:r>
              <a:rPr sz="1980" dirty="0">
                <a:latin typeface="Helvetica Light"/>
                <a:ea typeface="Helvetica Light"/>
                <a:cs typeface="Helvetica Light"/>
                <a:sym typeface="Helvetica Light"/>
              </a:rPr>
              <a:t>, shard key (a), unique key (a)) </a:t>
            </a:r>
            <a:endParaRPr dirty="0">
              <a:latin typeface="Helvetica Light"/>
              <a:ea typeface="Helvetica Light"/>
              <a:cs typeface="Helvetica Light"/>
              <a:sym typeface="Helvetica Light"/>
            </a:endParaRPr>
          </a:p>
          <a:p>
            <a:pPr marL="0" lvl="0" indent="0" defTabSz="321310">
              <a:lnSpc>
                <a:spcPct val="100000"/>
              </a:lnSpc>
              <a:spcBef>
                <a:spcPts val="0"/>
              </a:spcBef>
              <a:buSzTx/>
              <a:buFontTx/>
              <a:buNone/>
              <a:defRPr sz="1800"/>
            </a:pPr>
            <a:endParaRPr sz="800" dirty="0">
              <a:latin typeface="Helvetica Light"/>
              <a:ea typeface="Helvetica Light"/>
              <a:cs typeface="Helvetica Light"/>
              <a:sym typeface="Helvetica Light"/>
            </a:endParaRPr>
          </a:p>
          <a:p>
            <a:pPr marL="0" lvl="0" indent="0" defTabSz="321310">
              <a:lnSpc>
                <a:spcPct val="100000"/>
              </a:lnSpc>
              <a:spcBef>
                <a:spcPts val="0"/>
              </a:spcBef>
              <a:buSzTx/>
              <a:buFontTx/>
              <a:buNone/>
              <a:defRPr sz="1800"/>
            </a:pPr>
            <a:r>
              <a:rPr sz="1980" dirty="0">
                <a:latin typeface="Helvetica Light"/>
                <a:ea typeface="Helvetica Light"/>
                <a:cs typeface="Helvetica Light"/>
                <a:sym typeface="Helvetica Light"/>
              </a:rPr>
              <a:t>Q1: SELECT sum(T1.b) AS s FROM T1, T2 </a:t>
            </a:r>
          </a:p>
          <a:p>
            <a:pPr marL="0" lvl="0" indent="0" defTabSz="321310">
              <a:lnSpc>
                <a:spcPct val="100000"/>
              </a:lnSpc>
              <a:spcBef>
                <a:spcPts val="0"/>
              </a:spcBef>
              <a:buSzTx/>
              <a:buFontTx/>
              <a:buNone/>
              <a:defRPr sz="1800"/>
            </a:pPr>
            <a:r>
              <a:rPr sz="1980" dirty="0">
                <a:latin typeface="Helvetica Light"/>
                <a:ea typeface="Helvetica Light"/>
                <a:cs typeface="Helvetica Light"/>
                <a:sym typeface="Helvetica Light"/>
              </a:rPr>
              <a:t>	 WHERE T1.a = T2.a </a:t>
            </a:r>
          </a:p>
          <a:p>
            <a:pPr marL="0" lvl="0" indent="0" defTabSz="321310">
              <a:lnSpc>
                <a:spcPct val="100000"/>
              </a:lnSpc>
              <a:spcBef>
                <a:spcPts val="0"/>
              </a:spcBef>
              <a:buSzTx/>
              <a:buFontTx/>
              <a:buNone/>
              <a:defRPr sz="1800"/>
            </a:pPr>
            <a:r>
              <a:rPr sz="1980" dirty="0">
                <a:latin typeface="Helvetica Light"/>
                <a:ea typeface="Helvetica Light"/>
                <a:cs typeface="Helvetica Light"/>
                <a:sym typeface="Helvetica Light"/>
              </a:rPr>
              <a:t>	 GROUP BY T1.a, T1.b</a:t>
            </a:r>
          </a:p>
          <a:p>
            <a:pPr marL="0" lvl="0" indent="0" defTabSz="321310">
              <a:lnSpc>
                <a:spcPct val="100000"/>
              </a:lnSpc>
              <a:spcBef>
                <a:spcPts val="0"/>
              </a:spcBef>
              <a:buSzTx/>
              <a:buFontTx/>
              <a:buNone/>
              <a:defRPr sz="1800"/>
            </a:pPr>
            <a:endParaRPr sz="1980" dirty="0">
              <a:latin typeface="Helvetica Light"/>
              <a:ea typeface="Helvetica Light"/>
              <a:cs typeface="Helvetica Light"/>
              <a:sym typeface="Helvetica Light"/>
            </a:endParaRPr>
          </a:p>
          <a:p>
            <a:pPr marL="0" lvl="0" indent="0" defTabSz="321310">
              <a:lnSpc>
                <a:spcPct val="100000"/>
              </a:lnSpc>
              <a:spcBef>
                <a:spcPts val="0"/>
              </a:spcBef>
              <a:buSzTx/>
              <a:buFontTx/>
              <a:buNone/>
              <a:defRPr sz="1800"/>
            </a:pPr>
            <a:r>
              <a:rPr sz="1980" dirty="0">
                <a:latin typeface="Helvetica Light"/>
                <a:ea typeface="Helvetica Light"/>
                <a:cs typeface="Helvetica Light"/>
                <a:sym typeface="Helvetica Light"/>
              </a:rPr>
              <a:t>Q2: SELECT V.s from T2,</a:t>
            </a:r>
          </a:p>
          <a:p>
            <a:pPr marL="0" lvl="0" indent="0" defTabSz="321310">
              <a:lnSpc>
                <a:spcPct val="100000"/>
              </a:lnSpc>
              <a:spcBef>
                <a:spcPts val="0"/>
              </a:spcBef>
              <a:buSzTx/>
              <a:buFontTx/>
              <a:buNone/>
              <a:defRPr sz="1800"/>
            </a:pPr>
            <a:r>
              <a:rPr sz="1980" dirty="0">
                <a:latin typeface="Helvetica Light"/>
                <a:ea typeface="Helvetica Light"/>
                <a:cs typeface="Helvetica Light"/>
                <a:sym typeface="Helvetica Light"/>
              </a:rPr>
              <a:t>	(SELECT a, sum(b) as s </a:t>
            </a:r>
          </a:p>
          <a:p>
            <a:pPr marL="0" lvl="0" indent="0" defTabSz="321310">
              <a:lnSpc>
                <a:spcPct val="100000"/>
              </a:lnSpc>
              <a:spcBef>
                <a:spcPts val="0"/>
              </a:spcBef>
              <a:buSzTx/>
              <a:buFontTx/>
              <a:buNone/>
              <a:defRPr sz="1800"/>
            </a:pPr>
            <a:r>
              <a:rPr sz="1980" dirty="0">
                <a:latin typeface="Helvetica Light"/>
                <a:ea typeface="Helvetica Light"/>
                <a:cs typeface="Helvetica Light"/>
                <a:sym typeface="Helvetica Light"/>
              </a:rPr>
              <a:t> 	FROM T1 </a:t>
            </a:r>
          </a:p>
          <a:p>
            <a:pPr marL="0" lvl="0" indent="0" defTabSz="321310">
              <a:lnSpc>
                <a:spcPct val="100000"/>
              </a:lnSpc>
              <a:spcBef>
                <a:spcPts val="0"/>
              </a:spcBef>
              <a:buSzTx/>
              <a:buFontTx/>
              <a:buNone/>
              <a:defRPr sz="1800"/>
            </a:pPr>
            <a:r>
              <a:rPr sz="1980" dirty="0">
                <a:latin typeface="Helvetica Light"/>
                <a:ea typeface="Helvetica Light"/>
                <a:cs typeface="Helvetica Light"/>
                <a:sym typeface="Helvetica Light"/>
              </a:rPr>
              <a:t>	GROUP BY T1.a, T1.b</a:t>
            </a:r>
          </a:p>
          <a:p>
            <a:pPr marL="0" lvl="0" indent="0" defTabSz="321310">
              <a:lnSpc>
                <a:spcPct val="100000"/>
              </a:lnSpc>
              <a:spcBef>
                <a:spcPts val="0"/>
              </a:spcBef>
              <a:buSzTx/>
              <a:buFontTx/>
              <a:buNone/>
              <a:defRPr sz="1800"/>
            </a:pPr>
            <a:r>
              <a:rPr sz="1980" dirty="0">
                <a:latin typeface="Helvetica Light"/>
                <a:ea typeface="Helvetica Light"/>
                <a:cs typeface="Helvetica Light"/>
                <a:sym typeface="Helvetica Light"/>
              </a:rPr>
              <a:t>	) V </a:t>
            </a:r>
          </a:p>
          <a:p>
            <a:pPr marL="0" lvl="0" indent="0" defTabSz="321310">
              <a:lnSpc>
                <a:spcPct val="100000"/>
              </a:lnSpc>
              <a:spcBef>
                <a:spcPts val="0"/>
              </a:spcBef>
              <a:buSzTx/>
              <a:buFontTx/>
              <a:buNone/>
              <a:defRPr sz="1800"/>
            </a:pPr>
            <a:r>
              <a:rPr sz="1980" dirty="0">
                <a:latin typeface="Helvetica Light"/>
                <a:ea typeface="Helvetica Light"/>
                <a:cs typeface="Helvetica Light"/>
                <a:sym typeface="Helvetica Light"/>
              </a:rPr>
              <a:t>	WHERE </a:t>
            </a:r>
            <a:r>
              <a:rPr sz="1980" dirty="0" err="1">
                <a:latin typeface="Helvetica Light"/>
                <a:ea typeface="Helvetica Light"/>
                <a:cs typeface="Helvetica Light"/>
                <a:sym typeface="Helvetica Light"/>
              </a:rPr>
              <a:t>V.a</a:t>
            </a:r>
            <a:r>
              <a:rPr sz="1980" dirty="0">
                <a:latin typeface="Helvetica Light"/>
                <a:ea typeface="Helvetica Light"/>
                <a:cs typeface="Helvetica Light"/>
                <a:sym typeface="Helvetica Light"/>
              </a:rPr>
              <a:t> = T2.a; </a:t>
            </a:r>
          </a:p>
          <a:p>
            <a:pPr marL="0" lvl="0" indent="0" defTabSz="321310">
              <a:lnSpc>
                <a:spcPct val="100000"/>
              </a:lnSpc>
              <a:spcBef>
                <a:spcPts val="0"/>
              </a:spcBef>
              <a:buSzTx/>
              <a:buFontTx/>
              <a:buNone/>
              <a:defRPr sz="1800"/>
            </a:pPr>
            <a:endParaRPr sz="1980" dirty="0">
              <a:latin typeface="Helvetica Light"/>
              <a:ea typeface="Helvetica Light"/>
              <a:cs typeface="Helvetica Light"/>
              <a:sym typeface="Helvetica Light"/>
            </a:endParaRPr>
          </a:p>
          <a:p>
            <a:pPr marL="0" lvl="0" indent="0" defTabSz="321310">
              <a:lnSpc>
                <a:spcPct val="100000"/>
              </a:lnSpc>
              <a:spcBef>
                <a:spcPts val="0"/>
              </a:spcBef>
              <a:buSzTx/>
              <a:buFontTx/>
              <a:buNone/>
              <a:defRPr sz="1800"/>
            </a:pPr>
            <a:r>
              <a:rPr sz="1980" dirty="0">
                <a:latin typeface="+mn-lt"/>
                <a:ea typeface="+mn-ea"/>
                <a:cs typeface="+mn-cs"/>
                <a:sym typeface="Helvetica"/>
              </a:rPr>
              <a:t>𝑅</a:t>
            </a:r>
            <a:r>
              <a:rPr sz="1237" dirty="0">
                <a:latin typeface="+mn-lt"/>
                <a:ea typeface="+mn-ea"/>
                <a:cs typeface="+mn-cs"/>
                <a:sym typeface="Helvetica"/>
              </a:rPr>
              <a:t>1</a:t>
            </a:r>
            <a:r>
              <a:rPr sz="1980" dirty="0">
                <a:latin typeface="+mn-lt"/>
                <a:ea typeface="+mn-ea"/>
                <a:cs typeface="+mn-cs"/>
                <a:sym typeface="Helvetica"/>
              </a:rPr>
              <a:t>=200,000 </a:t>
            </a:r>
            <a:r>
              <a:rPr sz="1980" dirty="0">
                <a:latin typeface="Helvetica Light"/>
                <a:ea typeface="Helvetica Light"/>
                <a:cs typeface="Helvetica Light"/>
                <a:sym typeface="Helvetica Light"/>
              </a:rPr>
              <a:t>be the </a:t>
            </a:r>
            <a:r>
              <a:rPr sz="1980" dirty="0" err="1">
                <a:latin typeface="Helvetica Light"/>
                <a:ea typeface="Helvetica Light"/>
                <a:cs typeface="Helvetica Light"/>
                <a:sym typeface="Helvetica Light"/>
              </a:rPr>
              <a:t>rowcount</a:t>
            </a:r>
            <a:r>
              <a:rPr sz="1980" dirty="0">
                <a:latin typeface="Helvetica Light"/>
                <a:ea typeface="Helvetica Light"/>
                <a:cs typeface="Helvetica Light"/>
                <a:sym typeface="Helvetica Light"/>
              </a:rPr>
              <a:t> of </a:t>
            </a:r>
            <a:r>
              <a:rPr sz="1980" i="1" dirty="0">
                <a:latin typeface="Helvetica Light"/>
                <a:ea typeface="Helvetica Light"/>
                <a:cs typeface="Helvetica Light"/>
                <a:sym typeface="Helvetica Light"/>
              </a:rPr>
              <a:t>T1 </a:t>
            </a:r>
            <a:r>
              <a:rPr sz="1980" dirty="0">
                <a:latin typeface="Helvetica Light"/>
                <a:ea typeface="Helvetica Light"/>
                <a:cs typeface="Helvetica Light"/>
                <a:sym typeface="Helvetica Light"/>
              </a:rPr>
              <a:t>and </a:t>
            </a:r>
            <a:r>
              <a:rPr sz="1980" dirty="0">
                <a:latin typeface="+mn-lt"/>
                <a:ea typeface="+mn-ea"/>
                <a:cs typeface="+mn-cs"/>
                <a:sym typeface="Helvetica"/>
              </a:rPr>
              <a:t>𝑅</a:t>
            </a:r>
            <a:r>
              <a:rPr sz="1237" dirty="0">
                <a:latin typeface="+mn-lt"/>
                <a:ea typeface="+mn-ea"/>
                <a:cs typeface="+mn-cs"/>
                <a:sym typeface="Helvetica"/>
              </a:rPr>
              <a:t>2</a:t>
            </a:r>
            <a:r>
              <a:rPr sz="1980" dirty="0">
                <a:latin typeface="+mn-lt"/>
                <a:ea typeface="+mn-ea"/>
                <a:cs typeface="+mn-cs"/>
                <a:sym typeface="Helvetica"/>
              </a:rPr>
              <a:t>=50,000 </a:t>
            </a:r>
            <a:r>
              <a:rPr sz="1980" dirty="0">
                <a:latin typeface="Helvetica Light"/>
                <a:ea typeface="Helvetica Light"/>
                <a:cs typeface="Helvetica Light"/>
                <a:sym typeface="Helvetica Light"/>
              </a:rPr>
              <a:t>be the </a:t>
            </a:r>
            <a:r>
              <a:rPr sz="1980" dirty="0" err="1">
                <a:latin typeface="Helvetica Light"/>
                <a:ea typeface="Helvetica Light"/>
                <a:cs typeface="Helvetica Light"/>
                <a:sym typeface="Helvetica Light"/>
              </a:rPr>
              <a:t>rowcount</a:t>
            </a:r>
            <a:r>
              <a:rPr sz="1980" dirty="0">
                <a:latin typeface="Helvetica Light"/>
                <a:ea typeface="Helvetica Light"/>
                <a:cs typeface="Helvetica Light"/>
                <a:sym typeface="Helvetica Light"/>
              </a:rPr>
              <a:t> of </a:t>
            </a:r>
            <a:r>
              <a:rPr sz="1980" i="1" dirty="0">
                <a:latin typeface="Helvetica Light"/>
                <a:ea typeface="Helvetica Light"/>
                <a:cs typeface="Helvetica Light"/>
                <a:sym typeface="Helvetica Light"/>
              </a:rPr>
              <a:t>T2 </a:t>
            </a:r>
            <a:endParaRPr sz="1980" dirty="0">
              <a:latin typeface="+mn-lt"/>
              <a:ea typeface="+mn-ea"/>
              <a:cs typeface="+mn-cs"/>
              <a:sym typeface="Helvetica"/>
            </a:endParaRPr>
          </a:p>
          <a:p>
            <a:pPr marL="0" lvl="0" indent="0" defTabSz="321310">
              <a:lnSpc>
                <a:spcPct val="100000"/>
              </a:lnSpc>
              <a:spcBef>
                <a:spcPts val="0"/>
              </a:spcBef>
              <a:buSzTx/>
              <a:buFontTx/>
              <a:buNone/>
              <a:defRPr sz="1800"/>
            </a:pPr>
            <a:r>
              <a:rPr sz="1980" dirty="0">
                <a:latin typeface="Helvetica Light"/>
                <a:ea typeface="Helvetica Light"/>
                <a:cs typeface="Helvetica Light"/>
                <a:sym typeface="Helvetica Light"/>
              </a:rPr>
              <a:t>lookup cost of </a:t>
            </a:r>
            <a:r>
              <a:rPr sz="1980" dirty="0">
                <a:latin typeface="+mn-lt"/>
                <a:ea typeface="+mn-ea"/>
                <a:cs typeface="+mn-cs"/>
                <a:sym typeface="Helvetica"/>
              </a:rPr>
              <a:t>𝐶</a:t>
            </a:r>
            <a:r>
              <a:rPr sz="1237" dirty="0">
                <a:latin typeface="+mn-lt"/>
                <a:ea typeface="+mn-ea"/>
                <a:cs typeface="+mn-cs"/>
                <a:sym typeface="Helvetica"/>
              </a:rPr>
              <a:t>J</a:t>
            </a:r>
            <a:r>
              <a:rPr sz="1980" dirty="0">
                <a:latin typeface="+mn-lt"/>
                <a:ea typeface="+mn-ea"/>
                <a:cs typeface="+mn-cs"/>
                <a:sym typeface="Helvetica"/>
              </a:rPr>
              <a:t>=1 </a:t>
            </a:r>
            <a:r>
              <a:rPr sz="1980" dirty="0">
                <a:latin typeface="Helvetica Light"/>
                <a:ea typeface="Helvetica Light"/>
                <a:cs typeface="Helvetica Light"/>
                <a:sym typeface="Helvetica Light"/>
              </a:rPr>
              <a:t>units (unique key on </a:t>
            </a:r>
            <a:r>
              <a:rPr sz="1980" i="1" dirty="0">
                <a:latin typeface="Helvetica Light"/>
                <a:ea typeface="Helvetica Light"/>
                <a:cs typeface="Helvetica Light"/>
                <a:sym typeface="Helvetica Light"/>
              </a:rPr>
              <a:t>T2.a </a:t>
            </a:r>
            <a:r>
              <a:rPr sz="1980" dirty="0">
                <a:latin typeface="Helvetica Light"/>
                <a:ea typeface="Helvetica Light"/>
                <a:cs typeface="Helvetica Light"/>
                <a:sym typeface="Helvetica Light"/>
              </a:rPr>
              <a:t>)</a:t>
            </a:r>
          </a:p>
          <a:p>
            <a:pPr marL="0" lvl="0" indent="0" defTabSz="321310">
              <a:lnSpc>
                <a:spcPct val="100000"/>
              </a:lnSpc>
              <a:spcBef>
                <a:spcPts val="0"/>
              </a:spcBef>
              <a:buSzTx/>
              <a:buFontTx/>
              <a:buNone/>
              <a:defRPr sz="1800"/>
            </a:pPr>
            <a:r>
              <a:rPr sz="1980" dirty="0">
                <a:latin typeface="Helvetica Light"/>
                <a:ea typeface="Helvetica Light"/>
                <a:cs typeface="Helvetica Light"/>
                <a:sym typeface="Helvetica Light"/>
              </a:rPr>
              <a:t>the group-by is executed using a hash table with an average cost of </a:t>
            </a:r>
            <a:r>
              <a:rPr sz="1980" dirty="0">
                <a:latin typeface="+mn-lt"/>
                <a:ea typeface="+mn-ea"/>
                <a:cs typeface="+mn-cs"/>
                <a:sym typeface="Helvetica"/>
              </a:rPr>
              <a:t>𝐶</a:t>
            </a:r>
            <a:r>
              <a:rPr sz="1237" dirty="0">
                <a:latin typeface="+mn-lt"/>
                <a:ea typeface="+mn-ea"/>
                <a:cs typeface="+mn-cs"/>
                <a:sym typeface="Helvetica"/>
              </a:rPr>
              <a:t>G</a:t>
            </a:r>
            <a:r>
              <a:rPr sz="1980" dirty="0">
                <a:latin typeface="+mn-lt"/>
                <a:ea typeface="+mn-ea"/>
                <a:cs typeface="+mn-cs"/>
                <a:sym typeface="Helvetica"/>
              </a:rPr>
              <a:t>=1 </a:t>
            </a:r>
            <a:r>
              <a:rPr sz="1980" dirty="0">
                <a:latin typeface="Helvetica Light"/>
                <a:ea typeface="Helvetica Light"/>
                <a:cs typeface="Helvetica Light"/>
                <a:sym typeface="Helvetica Light"/>
              </a:rPr>
              <a:t>units per row </a:t>
            </a:r>
          </a:p>
          <a:p>
            <a:pPr marL="0" lvl="0" indent="0" defTabSz="321310">
              <a:lnSpc>
                <a:spcPct val="100000"/>
              </a:lnSpc>
              <a:spcBef>
                <a:spcPts val="0"/>
              </a:spcBef>
              <a:buSzTx/>
              <a:buFontTx/>
              <a:buNone/>
              <a:defRPr sz="1800"/>
            </a:pPr>
            <a:endParaRPr sz="1980" dirty="0">
              <a:latin typeface="Helvetica Light"/>
              <a:ea typeface="Helvetica Light"/>
              <a:cs typeface="Helvetica Light"/>
              <a:sym typeface="Helvetica Light"/>
            </a:endParaRPr>
          </a:p>
          <a:p>
            <a:pPr marL="0" lvl="0" indent="0" defTabSz="321310">
              <a:lnSpc>
                <a:spcPct val="100000"/>
              </a:lnSpc>
              <a:spcBef>
                <a:spcPts val="0"/>
              </a:spcBef>
              <a:buSzTx/>
              <a:buFontTx/>
              <a:buNone/>
              <a:defRPr sz="1800"/>
            </a:pPr>
            <a:r>
              <a:rPr sz="1980" dirty="0">
                <a:latin typeface="Helvetica Light"/>
                <a:ea typeface="Helvetica Light"/>
                <a:cs typeface="Helvetica Light"/>
                <a:sym typeface="Helvetica Light"/>
              </a:rPr>
              <a:t>𝐶𝑜𝑠𝑡</a:t>
            </a:r>
            <a:r>
              <a:rPr sz="1237" dirty="0">
                <a:latin typeface="+mn-lt"/>
                <a:ea typeface="+mn-ea"/>
                <a:cs typeface="+mn-cs"/>
                <a:sym typeface="Helvetica"/>
              </a:rPr>
              <a:t>Q1</a:t>
            </a:r>
            <a:r>
              <a:rPr sz="1980" dirty="0">
                <a:latin typeface="Helvetica Light"/>
                <a:ea typeface="Helvetica Light"/>
                <a:cs typeface="Helvetica Light"/>
                <a:sym typeface="Helvetica Light"/>
              </a:rPr>
              <a:t>=𝑅</a:t>
            </a:r>
            <a:r>
              <a:rPr sz="1237" dirty="0">
                <a:latin typeface="+mn-lt"/>
                <a:ea typeface="+mn-ea"/>
                <a:cs typeface="+mn-cs"/>
                <a:sym typeface="Helvetica"/>
              </a:rPr>
              <a:t>1</a:t>
            </a:r>
            <a:r>
              <a:rPr sz="1980" dirty="0">
                <a:latin typeface="Helvetica Light"/>
                <a:ea typeface="Helvetica Light"/>
                <a:cs typeface="Helvetica Light"/>
                <a:sym typeface="Helvetica Light"/>
              </a:rPr>
              <a:t>𝐶</a:t>
            </a:r>
            <a:r>
              <a:rPr sz="1237" dirty="0">
                <a:latin typeface="+mn-lt"/>
                <a:ea typeface="+mn-ea"/>
                <a:cs typeface="+mn-cs"/>
                <a:sym typeface="Helvetica"/>
              </a:rPr>
              <a:t>J</a:t>
            </a:r>
            <a:r>
              <a:rPr sz="1980" dirty="0">
                <a:latin typeface="Helvetica Light"/>
                <a:ea typeface="Helvetica Light"/>
                <a:cs typeface="Helvetica Light"/>
                <a:sym typeface="Helvetica Light"/>
              </a:rPr>
              <a:t>+𝑅</a:t>
            </a:r>
            <a:r>
              <a:rPr sz="1237" dirty="0">
                <a:latin typeface="+mn-lt"/>
                <a:ea typeface="+mn-ea"/>
                <a:cs typeface="+mn-cs"/>
                <a:sym typeface="Helvetica"/>
              </a:rPr>
              <a:t>1</a:t>
            </a:r>
            <a:r>
              <a:rPr sz="1980" dirty="0">
                <a:latin typeface="Helvetica Light"/>
                <a:ea typeface="Helvetica Light"/>
                <a:cs typeface="Helvetica Light"/>
                <a:sym typeface="Helvetica Light"/>
              </a:rPr>
              <a:t>𝑆</a:t>
            </a:r>
            <a:r>
              <a:rPr sz="1237" dirty="0">
                <a:latin typeface="+mn-lt"/>
                <a:ea typeface="+mn-ea"/>
                <a:cs typeface="+mn-cs"/>
                <a:sym typeface="Helvetica"/>
              </a:rPr>
              <a:t>J</a:t>
            </a:r>
            <a:r>
              <a:rPr sz="1980" dirty="0">
                <a:latin typeface="Helvetica Light"/>
                <a:ea typeface="Helvetica Light"/>
                <a:cs typeface="Helvetica Light"/>
                <a:sym typeface="Helvetica Light"/>
              </a:rPr>
              <a:t>𝐶</a:t>
            </a:r>
            <a:r>
              <a:rPr sz="1237" dirty="0">
                <a:latin typeface="+mn-lt"/>
                <a:ea typeface="+mn-ea"/>
                <a:cs typeface="+mn-cs"/>
                <a:sym typeface="Helvetica"/>
              </a:rPr>
              <a:t>G</a:t>
            </a:r>
            <a:r>
              <a:rPr sz="1980" dirty="0">
                <a:latin typeface="Helvetica Light"/>
                <a:ea typeface="Helvetica Light"/>
                <a:cs typeface="Helvetica Light"/>
                <a:sym typeface="Helvetica Light"/>
              </a:rPr>
              <a:t>=200,000𝐶</a:t>
            </a:r>
            <a:r>
              <a:rPr sz="1237" dirty="0">
                <a:latin typeface="+mn-lt"/>
                <a:ea typeface="+mn-ea"/>
                <a:cs typeface="+mn-cs"/>
                <a:sym typeface="Helvetica"/>
              </a:rPr>
              <a:t>J</a:t>
            </a:r>
            <a:r>
              <a:rPr sz="1980" dirty="0">
                <a:latin typeface="Helvetica Light"/>
                <a:ea typeface="Helvetica Light"/>
                <a:cs typeface="Helvetica Light"/>
                <a:sym typeface="Helvetica Light"/>
              </a:rPr>
              <a:t>+20,000𝐶</a:t>
            </a:r>
            <a:r>
              <a:rPr sz="1237" dirty="0">
                <a:latin typeface="+mn-lt"/>
                <a:ea typeface="+mn-ea"/>
                <a:cs typeface="+mn-cs"/>
                <a:sym typeface="Helvetica"/>
              </a:rPr>
              <a:t>G</a:t>
            </a:r>
            <a:r>
              <a:rPr sz="1980" dirty="0">
                <a:latin typeface="Helvetica Light"/>
                <a:ea typeface="Helvetica Light"/>
                <a:cs typeface="Helvetica Light"/>
                <a:sym typeface="Helvetica Light"/>
              </a:rPr>
              <a:t>=220,000 </a:t>
            </a:r>
          </a:p>
          <a:p>
            <a:pPr marL="0" lvl="0" indent="0" defTabSz="321310">
              <a:lnSpc>
                <a:spcPct val="100000"/>
              </a:lnSpc>
              <a:spcBef>
                <a:spcPts val="0"/>
              </a:spcBef>
              <a:buSzTx/>
              <a:buFontTx/>
              <a:buNone/>
              <a:defRPr sz="1800"/>
            </a:pPr>
            <a:r>
              <a:rPr sz="1980" dirty="0">
                <a:latin typeface="Helvetica Light"/>
                <a:ea typeface="Helvetica Light"/>
                <a:cs typeface="Helvetica Light"/>
                <a:sym typeface="Helvetica Light"/>
              </a:rPr>
              <a:t>𝐶𝑜𝑠𝑡</a:t>
            </a:r>
            <a:r>
              <a:rPr sz="1237" dirty="0">
                <a:latin typeface="+mn-lt"/>
                <a:ea typeface="+mn-ea"/>
                <a:cs typeface="+mn-cs"/>
                <a:sym typeface="Helvetica"/>
              </a:rPr>
              <a:t>Q2</a:t>
            </a:r>
            <a:r>
              <a:rPr sz="1980" dirty="0">
                <a:latin typeface="Helvetica Light"/>
                <a:ea typeface="Helvetica Light"/>
                <a:cs typeface="Helvetica Light"/>
                <a:sym typeface="Helvetica Light"/>
              </a:rPr>
              <a:t>=𝑅</a:t>
            </a:r>
            <a:r>
              <a:rPr sz="1237" dirty="0">
                <a:latin typeface="+mn-lt"/>
                <a:ea typeface="+mn-ea"/>
                <a:cs typeface="+mn-cs"/>
                <a:sym typeface="Helvetica"/>
              </a:rPr>
              <a:t>1</a:t>
            </a:r>
            <a:r>
              <a:rPr sz="1980" dirty="0">
                <a:latin typeface="Helvetica Light"/>
                <a:ea typeface="Helvetica Light"/>
                <a:cs typeface="Helvetica Light"/>
                <a:sym typeface="Helvetica Light"/>
              </a:rPr>
              <a:t>𝐶</a:t>
            </a:r>
            <a:r>
              <a:rPr sz="1237" dirty="0">
                <a:latin typeface="+mn-lt"/>
                <a:ea typeface="+mn-ea"/>
                <a:cs typeface="+mn-cs"/>
                <a:sym typeface="Helvetica"/>
              </a:rPr>
              <a:t>G</a:t>
            </a:r>
            <a:r>
              <a:rPr sz="1980" dirty="0">
                <a:latin typeface="Helvetica Light"/>
                <a:ea typeface="Helvetica Light"/>
                <a:cs typeface="Helvetica Light"/>
                <a:sym typeface="Helvetica Light"/>
              </a:rPr>
              <a:t>+𝑅</a:t>
            </a:r>
            <a:r>
              <a:rPr sz="1237" dirty="0">
                <a:latin typeface="+mn-lt"/>
                <a:ea typeface="+mn-ea"/>
                <a:cs typeface="+mn-cs"/>
                <a:sym typeface="Helvetica"/>
              </a:rPr>
              <a:t>1</a:t>
            </a:r>
            <a:r>
              <a:rPr sz="1980" dirty="0">
                <a:latin typeface="Helvetica Light"/>
                <a:ea typeface="Helvetica Light"/>
                <a:cs typeface="Helvetica Light"/>
                <a:sym typeface="Helvetica Light"/>
              </a:rPr>
              <a:t>𝑆</a:t>
            </a:r>
            <a:r>
              <a:rPr sz="1237" dirty="0">
                <a:latin typeface="+mn-lt"/>
                <a:ea typeface="+mn-ea"/>
                <a:cs typeface="+mn-cs"/>
                <a:sym typeface="Helvetica"/>
              </a:rPr>
              <a:t>G</a:t>
            </a:r>
            <a:r>
              <a:rPr sz="1980" dirty="0">
                <a:latin typeface="Helvetica Light"/>
                <a:ea typeface="Helvetica Light"/>
                <a:cs typeface="Helvetica Light"/>
                <a:sym typeface="Helvetica Light"/>
              </a:rPr>
              <a:t>𝐶</a:t>
            </a:r>
            <a:r>
              <a:rPr sz="1237" dirty="0">
                <a:latin typeface="+mn-lt"/>
                <a:ea typeface="+mn-ea"/>
                <a:cs typeface="+mn-cs"/>
                <a:sym typeface="Helvetica"/>
              </a:rPr>
              <a:t>J</a:t>
            </a:r>
            <a:r>
              <a:rPr sz="1980" dirty="0">
                <a:latin typeface="Helvetica Light"/>
                <a:ea typeface="Helvetica Light"/>
                <a:cs typeface="Helvetica Light"/>
                <a:sym typeface="Helvetica Light"/>
              </a:rPr>
              <a:t>=200,000𝐶</a:t>
            </a:r>
            <a:r>
              <a:rPr sz="1237" dirty="0">
                <a:latin typeface="+mn-lt"/>
                <a:ea typeface="+mn-ea"/>
                <a:cs typeface="+mn-cs"/>
                <a:sym typeface="Helvetica"/>
              </a:rPr>
              <a:t>G</a:t>
            </a:r>
            <a:r>
              <a:rPr sz="1980" dirty="0">
                <a:latin typeface="Helvetica Light"/>
                <a:ea typeface="Helvetica Light"/>
                <a:cs typeface="Helvetica Light"/>
                <a:sym typeface="Helvetica Light"/>
              </a:rPr>
              <a:t>+50,000𝐶</a:t>
            </a:r>
            <a:r>
              <a:rPr sz="1237" dirty="0">
                <a:latin typeface="+mn-lt"/>
                <a:ea typeface="+mn-ea"/>
                <a:cs typeface="+mn-cs"/>
                <a:sym typeface="Helvetica"/>
              </a:rPr>
              <a:t>J</a:t>
            </a:r>
            <a:r>
              <a:rPr sz="1980" dirty="0">
                <a:latin typeface="Helvetica Light"/>
                <a:ea typeface="Helvetica Light"/>
                <a:cs typeface="Helvetica Light"/>
                <a:sym typeface="Helvetica Light"/>
              </a:rPr>
              <a:t>=250,000 </a:t>
            </a:r>
          </a:p>
        </p:txBody>
      </p:sp>
      <p:sp>
        <p:nvSpPr>
          <p:cNvPr id="198" name="Shape 198"/>
          <p:cNvSpPr>
            <a:spLocks noGrp="1"/>
          </p:cNvSpPr>
          <p:nvPr>
            <p:ph type="sldNum" sz="quarter" idx="2"/>
          </p:nvPr>
        </p:nvSpPr>
        <p:spPr>
          <a:xfrm>
            <a:off x="0" y="9099549"/>
            <a:ext cx="368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16</a:t>
            </a:fld>
            <a:endParaRPr>
              <a:solidFill>
                <a:srgbClr val="888888"/>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p:nvPr>
        </p:nvSpPr>
        <p:spPr>
          <a:xfrm>
            <a:off x="893762" y="519112"/>
            <a:ext cx="11217276" cy="1885951"/>
          </a:xfrm>
          <a:prstGeom prst="rect">
            <a:avLst/>
          </a:prstGeom>
        </p:spPr>
        <p:txBody>
          <a:bodyPr lIns="0" tIns="0" rIns="0" bIns="0">
            <a:normAutofit/>
          </a:bodyPr>
          <a:lstStyle/>
          <a:p>
            <a:pPr lvl="0">
              <a:defRPr sz="1800"/>
            </a:pPr>
            <a:r>
              <a:rPr sz="8000" b="1" dirty="0"/>
              <a:t>Costing Rewrites  </a:t>
            </a:r>
          </a:p>
        </p:txBody>
      </p:sp>
      <p:sp>
        <p:nvSpPr>
          <p:cNvPr id="203" name="Shape 203"/>
          <p:cNvSpPr>
            <a:spLocks noGrp="1"/>
          </p:cNvSpPr>
          <p:nvPr>
            <p:ph type="body" idx="1"/>
          </p:nvPr>
        </p:nvSpPr>
        <p:spPr>
          <a:xfrm>
            <a:off x="893762" y="2597150"/>
            <a:ext cx="11217276" cy="6188075"/>
          </a:xfrm>
          <a:prstGeom prst="rect">
            <a:avLst/>
          </a:prstGeom>
        </p:spPr>
        <p:txBody>
          <a:bodyPr/>
          <a:lstStyle/>
          <a:p>
            <a:pPr marL="364489" lvl="0" indent="-364489" defTabSz="479044">
              <a:lnSpc>
                <a:spcPct val="100000"/>
              </a:lnSpc>
              <a:spcBef>
                <a:spcPts val="0"/>
              </a:spcBef>
              <a:buSzPct val="75000"/>
              <a:buFontTx/>
              <a:defRPr sz="1800"/>
            </a:pPr>
            <a:r>
              <a:rPr lang="en-US" sz="2952" dirty="0">
                <a:latin typeface="Helvetica Light"/>
                <a:ea typeface="Helvetica Light"/>
                <a:cs typeface="Helvetica Light"/>
                <a:sym typeface="Helvetica Light"/>
              </a:rPr>
              <a:t>R</a:t>
            </a:r>
            <a:r>
              <a:rPr sz="2952" dirty="0">
                <a:latin typeface="Helvetica Light"/>
                <a:ea typeface="Helvetica Light"/>
                <a:cs typeface="Helvetica Light"/>
                <a:sym typeface="Helvetica Light"/>
              </a:rPr>
              <a:t>un the query in a distributed setting </a:t>
            </a:r>
          </a:p>
          <a:p>
            <a:pPr marL="364489" lvl="0" indent="-364489" defTabSz="479044">
              <a:lnSpc>
                <a:spcPct val="100000"/>
              </a:lnSpc>
              <a:spcBef>
                <a:spcPts val="0"/>
              </a:spcBef>
              <a:buSzPct val="75000"/>
              <a:buFontTx/>
              <a:defRPr sz="1800"/>
            </a:pPr>
            <a:endParaRPr sz="2952" dirty="0">
              <a:latin typeface="Helvetica Light"/>
              <a:ea typeface="Helvetica Light"/>
              <a:cs typeface="Helvetica Light"/>
              <a:sym typeface="Helvetica Light"/>
            </a:endParaRPr>
          </a:p>
          <a:p>
            <a:pPr marL="364489" lvl="0" indent="-364489" defTabSz="479044">
              <a:lnSpc>
                <a:spcPct val="100000"/>
              </a:lnSpc>
              <a:spcBef>
                <a:spcPts val="0"/>
              </a:spcBef>
              <a:buSzPct val="75000"/>
              <a:buFontTx/>
              <a:defRPr sz="1800"/>
            </a:pPr>
            <a:r>
              <a:rPr sz="2952" i="1" dirty="0">
                <a:latin typeface="Helvetica Light"/>
                <a:ea typeface="Helvetica Light"/>
                <a:cs typeface="Helvetica Light"/>
                <a:sym typeface="Helvetica Light"/>
              </a:rPr>
              <a:t>T2 </a:t>
            </a:r>
            <a:r>
              <a:rPr sz="2952" dirty="0">
                <a:latin typeface="Helvetica Light"/>
                <a:ea typeface="Helvetica Light"/>
                <a:cs typeface="Helvetica Light"/>
                <a:sym typeface="Helvetica Light"/>
              </a:rPr>
              <a:t>is </a:t>
            </a:r>
            <a:r>
              <a:rPr sz="2952" dirty="0" err="1">
                <a:latin typeface="Helvetica Light"/>
                <a:ea typeface="Helvetica Light"/>
                <a:cs typeface="Helvetica Light"/>
                <a:sym typeface="Helvetica Light"/>
              </a:rPr>
              <a:t>sharded</a:t>
            </a:r>
            <a:r>
              <a:rPr sz="2952" dirty="0">
                <a:latin typeface="Helvetica Light"/>
                <a:ea typeface="Helvetica Light"/>
                <a:cs typeface="Helvetica Light"/>
                <a:sym typeface="Helvetica Light"/>
              </a:rPr>
              <a:t> on </a:t>
            </a:r>
            <a:r>
              <a:rPr sz="2952" i="1" dirty="0">
                <a:latin typeface="Helvetica Light"/>
                <a:ea typeface="Helvetica Light"/>
                <a:cs typeface="Helvetica Light"/>
                <a:sym typeface="Helvetica Light"/>
              </a:rPr>
              <a:t>T2.a</a:t>
            </a:r>
            <a:r>
              <a:rPr sz="2952" dirty="0">
                <a:latin typeface="Helvetica Light"/>
                <a:ea typeface="Helvetica Light"/>
                <a:cs typeface="Helvetica Light"/>
                <a:sym typeface="Helvetica Light"/>
              </a:rPr>
              <a:t>, but </a:t>
            </a:r>
            <a:r>
              <a:rPr sz="2952" i="1" dirty="0">
                <a:latin typeface="Helvetica Light"/>
                <a:ea typeface="Helvetica Light"/>
                <a:cs typeface="Helvetica Light"/>
                <a:sym typeface="Helvetica Light"/>
              </a:rPr>
              <a:t>T1 </a:t>
            </a:r>
            <a:r>
              <a:rPr sz="2952" dirty="0">
                <a:latin typeface="Helvetica Light"/>
                <a:ea typeface="Helvetica Light"/>
                <a:cs typeface="Helvetica Light"/>
                <a:sym typeface="Helvetica Light"/>
              </a:rPr>
              <a:t>is not </a:t>
            </a:r>
            <a:r>
              <a:rPr sz="2952" dirty="0" err="1">
                <a:latin typeface="Helvetica Light"/>
                <a:ea typeface="Helvetica Light"/>
                <a:cs typeface="Helvetica Light"/>
                <a:sym typeface="Helvetica Light"/>
              </a:rPr>
              <a:t>sharded</a:t>
            </a:r>
            <a:r>
              <a:rPr sz="2952" dirty="0">
                <a:latin typeface="Helvetica Light"/>
                <a:ea typeface="Helvetica Light"/>
                <a:cs typeface="Helvetica Light"/>
                <a:sym typeface="Helvetica Light"/>
              </a:rPr>
              <a:t> on </a:t>
            </a:r>
            <a:r>
              <a:rPr sz="2952" i="1" dirty="0">
                <a:latin typeface="Helvetica Light"/>
                <a:ea typeface="Helvetica Light"/>
                <a:cs typeface="Helvetica Light"/>
                <a:sym typeface="Helvetica Light"/>
              </a:rPr>
              <a:t>T1.a </a:t>
            </a:r>
            <a:r>
              <a:rPr sz="3034" i="1" dirty="0">
                <a:latin typeface="+mn-lt"/>
                <a:ea typeface="+mn-ea"/>
                <a:cs typeface="+mn-cs"/>
                <a:sym typeface="Helvetica"/>
              </a:rPr>
              <a:t>→</a:t>
            </a:r>
            <a:r>
              <a:rPr sz="2952" i="1" dirty="0">
                <a:latin typeface="Helvetica Light"/>
                <a:ea typeface="Helvetica Light"/>
                <a:cs typeface="Helvetica Light"/>
                <a:sym typeface="Helvetica Light"/>
              </a:rPr>
              <a:t> compute this join by reshuffling </a:t>
            </a:r>
          </a:p>
          <a:p>
            <a:pPr marL="364489" lvl="0" indent="-364489" defTabSz="479044">
              <a:lnSpc>
                <a:spcPct val="100000"/>
              </a:lnSpc>
              <a:spcBef>
                <a:spcPts val="0"/>
              </a:spcBef>
              <a:buSzPct val="75000"/>
              <a:buFontTx/>
              <a:defRPr sz="1800"/>
            </a:pPr>
            <a:endParaRPr sz="2952" i="1" dirty="0">
              <a:latin typeface="Helvetica Light"/>
              <a:ea typeface="Helvetica Light"/>
              <a:cs typeface="Helvetica Light"/>
              <a:sym typeface="Helvetica Light"/>
            </a:endParaRPr>
          </a:p>
          <a:p>
            <a:pPr marL="364489" lvl="0" indent="-364489" defTabSz="479044">
              <a:lnSpc>
                <a:spcPct val="100000"/>
              </a:lnSpc>
              <a:spcBef>
                <a:spcPts val="0"/>
              </a:spcBef>
              <a:buSzPct val="75000"/>
              <a:buFontTx/>
              <a:defRPr sz="1800"/>
            </a:pPr>
            <a:r>
              <a:rPr sz="2952" dirty="0">
                <a:latin typeface="+mn-lt"/>
                <a:ea typeface="+mn-ea"/>
                <a:cs typeface="+mn-cs"/>
                <a:sym typeface="Helvetica"/>
              </a:rPr>
              <a:t>𝐶</a:t>
            </a:r>
            <a:r>
              <a:rPr sz="1845" dirty="0">
                <a:latin typeface="+mn-lt"/>
                <a:ea typeface="+mn-ea"/>
                <a:cs typeface="+mn-cs"/>
                <a:sym typeface="Helvetica"/>
              </a:rPr>
              <a:t>R</a:t>
            </a:r>
            <a:r>
              <a:rPr sz="2952" dirty="0">
                <a:latin typeface="+mn-lt"/>
                <a:ea typeface="+mn-ea"/>
                <a:cs typeface="+mn-cs"/>
                <a:sym typeface="Helvetica"/>
              </a:rPr>
              <a:t>=3 </a:t>
            </a:r>
            <a:r>
              <a:rPr sz="2952" dirty="0">
                <a:latin typeface="Helvetica Light"/>
                <a:ea typeface="Helvetica Light"/>
                <a:cs typeface="Helvetica Light"/>
                <a:sym typeface="Helvetica Light"/>
              </a:rPr>
              <a:t>units per row </a:t>
            </a:r>
          </a:p>
          <a:p>
            <a:pPr marL="0" lvl="0" indent="0" defTabSz="479044">
              <a:lnSpc>
                <a:spcPct val="100000"/>
              </a:lnSpc>
              <a:spcBef>
                <a:spcPts val="0"/>
              </a:spcBef>
              <a:buSzTx/>
              <a:buFontTx/>
              <a:buNone/>
              <a:defRPr sz="1800"/>
            </a:pPr>
            <a:endParaRPr sz="2952" dirty="0">
              <a:latin typeface="Helvetica Light"/>
              <a:ea typeface="Helvetica Light"/>
              <a:cs typeface="Helvetica Light"/>
              <a:sym typeface="Helvetica Light"/>
            </a:endParaRPr>
          </a:p>
          <a:p>
            <a:pPr marL="0" lvl="0" indent="0" defTabSz="479044">
              <a:lnSpc>
                <a:spcPct val="100000"/>
              </a:lnSpc>
              <a:spcBef>
                <a:spcPts val="0"/>
              </a:spcBef>
              <a:buSzTx/>
              <a:buFontTx/>
              <a:buNone/>
              <a:defRPr sz="1800"/>
            </a:pPr>
            <a:r>
              <a:rPr sz="2952" dirty="0">
                <a:latin typeface="Helvetica Light"/>
                <a:ea typeface="Helvetica Light"/>
                <a:cs typeface="Helvetica Light"/>
                <a:sym typeface="Helvetica Light"/>
              </a:rPr>
              <a:t>𝐶𝑜𝑠𝑡</a:t>
            </a:r>
            <a:r>
              <a:rPr sz="1845" dirty="0">
                <a:latin typeface="+mn-lt"/>
                <a:ea typeface="+mn-ea"/>
                <a:cs typeface="+mn-cs"/>
                <a:sym typeface="Helvetica"/>
              </a:rPr>
              <a:t>Q1</a:t>
            </a:r>
            <a:r>
              <a:rPr sz="2952" dirty="0">
                <a:latin typeface="Helvetica Light"/>
                <a:ea typeface="Helvetica Light"/>
                <a:cs typeface="Helvetica Light"/>
                <a:sym typeface="Helvetica Light"/>
              </a:rPr>
              <a:t>=𝑅</a:t>
            </a:r>
            <a:r>
              <a:rPr sz="1845" dirty="0">
                <a:latin typeface="+mn-lt"/>
                <a:ea typeface="+mn-ea"/>
                <a:cs typeface="+mn-cs"/>
                <a:sym typeface="Helvetica"/>
              </a:rPr>
              <a:t>1</a:t>
            </a:r>
            <a:r>
              <a:rPr sz="2952" dirty="0">
                <a:latin typeface="Helvetica Light"/>
                <a:ea typeface="Helvetica Light"/>
                <a:cs typeface="Helvetica Light"/>
                <a:sym typeface="Helvetica Light"/>
              </a:rPr>
              <a:t>𝐶</a:t>
            </a:r>
            <a:r>
              <a:rPr sz="1845" dirty="0">
                <a:latin typeface="+mn-lt"/>
                <a:ea typeface="+mn-ea"/>
                <a:cs typeface="+mn-cs"/>
                <a:sym typeface="Helvetica"/>
              </a:rPr>
              <a:t>R</a:t>
            </a:r>
            <a:r>
              <a:rPr sz="2952" dirty="0">
                <a:latin typeface="Helvetica Light"/>
                <a:ea typeface="Helvetica Light"/>
                <a:cs typeface="Helvetica Light"/>
                <a:sym typeface="Helvetica Light"/>
              </a:rPr>
              <a:t>+𝑅</a:t>
            </a:r>
            <a:r>
              <a:rPr sz="1845" dirty="0">
                <a:latin typeface="+mn-lt"/>
                <a:ea typeface="+mn-ea"/>
                <a:cs typeface="+mn-cs"/>
                <a:sym typeface="Helvetica"/>
              </a:rPr>
              <a:t>1</a:t>
            </a:r>
            <a:r>
              <a:rPr sz="2952" dirty="0">
                <a:latin typeface="Helvetica Light"/>
                <a:ea typeface="Helvetica Light"/>
                <a:cs typeface="Helvetica Light"/>
                <a:sym typeface="Helvetica Light"/>
              </a:rPr>
              <a:t>𝐶</a:t>
            </a:r>
            <a:r>
              <a:rPr sz="1845" dirty="0">
                <a:latin typeface="+mn-lt"/>
                <a:ea typeface="+mn-ea"/>
                <a:cs typeface="+mn-cs"/>
                <a:sym typeface="Helvetica"/>
              </a:rPr>
              <a:t>J</a:t>
            </a:r>
            <a:r>
              <a:rPr sz="2952" dirty="0">
                <a:latin typeface="Helvetica Light"/>
                <a:ea typeface="Helvetica Light"/>
                <a:cs typeface="Helvetica Light"/>
                <a:sym typeface="Helvetica Light"/>
              </a:rPr>
              <a:t>+𝑅</a:t>
            </a:r>
            <a:r>
              <a:rPr sz="1845" dirty="0">
                <a:latin typeface="+mn-lt"/>
                <a:ea typeface="+mn-ea"/>
                <a:cs typeface="+mn-cs"/>
                <a:sym typeface="Helvetica"/>
              </a:rPr>
              <a:t>1</a:t>
            </a:r>
            <a:r>
              <a:rPr sz="2952" dirty="0">
                <a:latin typeface="Helvetica Light"/>
                <a:ea typeface="Helvetica Light"/>
                <a:cs typeface="Helvetica Light"/>
                <a:sym typeface="Helvetica Light"/>
              </a:rPr>
              <a:t>𝑆</a:t>
            </a:r>
            <a:r>
              <a:rPr sz="1845" dirty="0">
                <a:latin typeface="+mn-lt"/>
                <a:ea typeface="+mn-ea"/>
                <a:cs typeface="+mn-cs"/>
                <a:sym typeface="Helvetica"/>
              </a:rPr>
              <a:t>J</a:t>
            </a:r>
            <a:r>
              <a:rPr sz="2952" dirty="0">
                <a:latin typeface="Helvetica Light"/>
                <a:ea typeface="Helvetica Light"/>
                <a:cs typeface="Helvetica Light"/>
                <a:sym typeface="Helvetica Light"/>
              </a:rPr>
              <a:t>𝐶</a:t>
            </a:r>
            <a:r>
              <a:rPr sz="1845" dirty="0">
                <a:latin typeface="+mn-lt"/>
                <a:ea typeface="+mn-ea"/>
                <a:cs typeface="+mn-cs"/>
                <a:sym typeface="Helvetica"/>
              </a:rPr>
              <a:t>G</a:t>
            </a:r>
            <a:r>
              <a:rPr sz="2952" dirty="0">
                <a:latin typeface="Helvetica Light"/>
                <a:ea typeface="Helvetica Light"/>
                <a:cs typeface="Helvetica Light"/>
                <a:sym typeface="Helvetica Light"/>
              </a:rPr>
              <a:t>=200,000(𝐶</a:t>
            </a:r>
            <a:r>
              <a:rPr sz="1845" dirty="0">
                <a:latin typeface="+mn-lt"/>
                <a:ea typeface="+mn-ea"/>
                <a:cs typeface="+mn-cs"/>
                <a:sym typeface="Helvetica"/>
              </a:rPr>
              <a:t>R</a:t>
            </a:r>
            <a:r>
              <a:rPr sz="2952" dirty="0">
                <a:latin typeface="Helvetica Light"/>
                <a:ea typeface="Helvetica Light"/>
                <a:cs typeface="Helvetica Light"/>
                <a:sym typeface="Helvetica Light"/>
              </a:rPr>
              <a:t>+𝐶</a:t>
            </a:r>
            <a:r>
              <a:rPr sz="1845" dirty="0">
                <a:latin typeface="+mn-lt"/>
                <a:ea typeface="+mn-ea"/>
                <a:cs typeface="+mn-cs"/>
                <a:sym typeface="Helvetica"/>
              </a:rPr>
              <a:t>J</a:t>
            </a:r>
            <a:r>
              <a:rPr sz="2952" dirty="0">
                <a:latin typeface="Helvetica Light"/>
                <a:ea typeface="Helvetica Light"/>
                <a:cs typeface="Helvetica Light"/>
                <a:sym typeface="Helvetica Light"/>
              </a:rPr>
              <a:t>)+20,000𝐶</a:t>
            </a:r>
            <a:r>
              <a:rPr sz="1845" dirty="0">
                <a:latin typeface="+mn-lt"/>
                <a:ea typeface="+mn-ea"/>
                <a:cs typeface="+mn-cs"/>
                <a:sym typeface="Helvetica"/>
              </a:rPr>
              <a:t>G</a:t>
            </a:r>
            <a:r>
              <a:rPr sz="2952" dirty="0">
                <a:latin typeface="Helvetica Light"/>
                <a:ea typeface="Helvetica Light"/>
                <a:cs typeface="Helvetica Light"/>
                <a:sym typeface="Helvetica Light"/>
              </a:rPr>
              <a:t>=620,000 </a:t>
            </a:r>
          </a:p>
          <a:p>
            <a:pPr marL="0" lvl="0" indent="0" defTabSz="479044">
              <a:lnSpc>
                <a:spcPct val="100000"/>
              </a:lnSpc>
              <a:spcBef>
                <a:spcPts val="0"/>
              </a:spcBef>
              <a:buSzTx/>
              <a:buFontTx/>
              <a:buNone/>
              <a:defRPr sz="1800"/>
            </a:pPr>
            <a:endParaRPr sz="2952" dirty="0">
              <a:latin typeface="Helvetica Light"/>
              <a:ea typeface="Helvetica Light"/>
              <a:cs typeface="Helvetica Light"/>
              <a:sym typeface="Helvetica Light"/>
            </a:endParaRPr>
          </a:p>
          <a:p>
            <a:pPr marL="0" lvl="0" indent="0" defTabSz="479044">
              <a:lnSpc>
                <a:spcPct val="100000"/>
              </a:lnSpc>
              <a:spcBef>
                <a:spcPts val="0"/>
              </a:spcBef>
              <a:buSzTx/>
              <a:buFontTx/>
              <a:buNone/>
              <a:defRPr sz="1800"/>
            </a:pPr>
            <a:r>
              <a:rPr sz="2952" dirty="0">
                <a:latin typeface="Helvetica Light"/>
                <a:ea typeface="Helvetica Light"/>
                <a:cs typeface="Helvetica Light"/>
                <a:sym typeface="Helvetica Light"/>
              </a:rPr>
              <a:t>𝐶𝑜𝑠𝑡</a:t>
            </a:r>
            <a:r>
              <a:rPr sz="1845" dirty="0">
                <a:latin typeface="+mn-lt"/>
                <a:ea typeface="+mn-ea"/>
                <a:cs typeface="+mn-cs"/>
                <a:sym typeface="Helvetica"/>
              </a:rPr>
              <a:t>Q2</a:t>
            </a:r>
            <a:r>
              <a:rPr sz="2952" dirty="0">
                <a:latin typeface="Helvetica Light"/>
                <a:ea typeface="Helvetica Light"/>
                <a:cs typeface="Helvetica Light"/>
                <a:sym typeface="Helvetica Light"/>
              </a:rPr>
              <a:t>=𝑅</a:t>
            </a:r>
            <a:r>
              <a:rPr sz="1845" dirty="0">
                <a:latin typeface="+mn-lt"/>
                <a:ea typeface="+mn-ea"/>
                <a:cs typeface="+mn-cs"/>
                <a:sym typeface="Helvetica"/>
              </a:rPr>
              <a:t>1</a:t>
            </a:r>
            <a:r>
              <a:rPr sz="2952" dirty="0">
                <a:latin typeface="Helvetica Light"/>
                <a:ea typeface="Helvetica Light"/>
                <a:cs typeface="Helvetica Light"/>
                <a:sym typeface="Helvetica Light"/>
              </a:rPr>
              <a:t>𝐶</a:t>
            </a:r>
            <a:r>
              <a:rPr sz="1845" dirty="0">
                <a:latin typeface="+mn-lt"/>
                <a:ea typeface="+mn-ea"/>
                <a:cs typeface="+mn-cs"/>
                <a:sym typeface="Helvetica"/>
              </a:rPr>
              <a:t>G</a:t>
            </a:r>
            <a:r>
              <a:rPr sz="2952" dirty="0">
                <a:latin typeface="Helvetica Light"/>
                <a:ea typeface="Helvetica Light"/>
                <a:cs typeface="Helvetica Light"/>
                <a:sym typeface="Helvetica Light"/>
              </a:rPr>
              <a:t>+𝑅</a:t>
            </a:r>
            <a:r>
              <a:rPr sz="1845" dirty="0">
                <a:latin typeface="+mn-lt"/>
                <a:ea typeface="+mn-ea"/>
                <a:cs typeface="+mn-cs"/>
                <a:sym typeface="Helvetica"/>
              </a:rPr>
              <a:t>1</a:t>
            </a:r>
            <a:r>
              <a:rPr sz="2952" dirty="0">
                <a:latin typeface="Helvetica Light"/>
                <a:ea typeface="Helvetica Light"/>
                <a:cs typeface="Helvetica Light"/>
                <a:sym typeface="Helvetica Light"/>
              </a:rPr>
              <a:t>𝑆</a:t>
            </a:r>
            <a:r>
              <a:rPr sz="1845" dirty="0">
                <a:latin typeface="+mn-lt"/>
                <a:ea typeface="+mn-ea"/>
                <a:cs typeface="+mn-cs"/>
                <a:sym typeface="Helvetica"/>
              </a:rPr>
              <a:t>G</a:t>
            </a:r>
            <a:r>
              <a:rPr sz="2952" dirty="0">
                <a:latin typeface="Helvetica Light"/>
                <a:ea typeface="Helvetica Light"/>
                <a:cs typeface="Helvetica Light"/>
                <a:sym typeface="Helvetica Light"/>
              </a:rPr>
              <a:t>𝐶</a:t>
            </a:r>
            <a:r>
              <a:rPr sz="1845" dirty="0">
                <a:latin typeface="+mn-lt"/>
                <a:ea typeface="+mn-ea"/>
                <a:cs typeface="+mn-cs"/>
                <a:sym typeface="Helvetica"/>
              </a:rPr>
              <a:t>R</a:t>
            </a:r>
            <a:r>
              <a:rPr sz="2952" dirty="0">
                <a:latin typeface="Helvetica Light"/>
                <a:ea typeface="Helvetica Light"/>
                <a:cs typeface="Helvetica Light"/>
                <a:sym typeface="Helvetica Light"/>
              </a:rPr>
              <a:t>+𝑅</a:t>
            </a:r>
            <a:r>
              <a:rPr sz="1845" dirty="0">
                <a:latin typeface="+mn-lt"/>
                <a:ea typeface="+mn-ea"/>
                <a:cs typeface="+mn-cs"/>
                <a:sym typeface="Helvetica"/>
              </a:rPr>
              <a:t>1</a:t>
            </a:r>
            <a:r>
              <a:rPr sz="2952" dirty="0">
                <a:latin typeface="Helvetica Light"/>
                <a:ea typeface="Helvetica Light"/>
                <a:cs typeface="Helvetica Light"/>
                <a:sym typeface="Helvetica Light"/>
              </a:rPr>
              <a:t>𝑆</a:t>
            </a:r>
            <a:r>
              <a:rPr sz="1845" dirty="0">
                <a:latin typeface="+mn-lt"/>
                <a:ea typeface="+mn-ea"/>
                <a:cs typeface="+mn-cs"/>
                <a:sym typeface="Helvetica"/>
              </a:rPr>
              <a:t>G</a:t>
            </a:r>
            <a:r>
              <a:rPr sz="2952" dirty="0">
                <a:latin typeface="Helvetica Light"/>
                <a:ea typeface="Helvetica Light"/>
                <a:cs typeface="Helvetica Light"/>
                <a:sym typeface="Helvetica Light"/>
              </a:rPr>
              <a:t>𝐶</a:t>
            </a:r>
            <a:r>
              <a:rPr sz="1845" dirty="0">
                <a:latin typeface="+mn-lt"/>
                <a:ea typeface="+mn-ea"/>
                <a:cs typeface="+mn-cs"/>
                <a:sym typeface="Helvetica"/>
              </a:rPr>
              <a:t>J</a:t>
            </a:r>
            <a:r>
              <a:rPr sz="2952" dirty="0">
                <a:latin typeface="Helvetica Light"/>
                <a:ea typeface="Helvetica Light"/>
                <a:cs typeface="Helvetica Light"/>
                <a:sym typeface="Helvetica Light"/>
              </a:rPr>
              <a:t>=200,000𝐶</a:t>
            </a:r>
            <a:r>
              <a:rPr sz="1845" dirty="0">
                <a:latin typeface="+mn-lt"/>
                <a:ea typeface="+mn-ea"/>
                <a:cs typeface="+mn-cs"/>
                <a:sym typeface="Helvetica"/>
              </a:rPr>
              <a:t>G	</a:t>
            </a:r>
            <a:r>
              <a:rPr sz="2952" dirty="0">
                <a:latin typeface="Helvetica Light"/>
                <a:ea typeface="Helvetica Light"/>
                <a:cs typeface="Helvetica Light"/>
                <a:sym typeface="Helvetica Light"/>
              </a:rPr>
              <a:t>+50,000(𝐶</a:t>
            </a:r>
            <a:r>
              <a:rPr sz="1845" dirty="0">
                <a:latin typeface="+mn-lt"/>
                <a:ea typeface="+mn-ea"/>
                <a:cs typeface="+mn-cs"/>
                <a:sym typeface="Helvetica"/>
              </a:rPr>
              <a:t>R</a:t>
            </a:r>
            <a:r>
              <a:rPr sz="2952" dirty="0">
                <a:latin typeface="Helvetica Light"/>
                <a:ea typeface="Helvetica Light"/>
                <a:cs typeface="Helvetica Light"/>
                <a:sym typeface="Helvetica Light"/>
              </a:rPr>
              <a:t>+𝐶</a:t>
            </a:r>
            <a:r>
              <a:rPr sz="1845" dirty="0">
                <a:latin typeface="+mn-lt"/>
                <a:ea typeface="+mn-ea"/>
                <a:cs typeface="+mn-cs"/>
                <a:sym typeface="Helvetica"/>
              </a:rPr>
              <a:t>J</a:t>
            </a:r>
            <a:r>
              <a:rPr sz="2952" dirty="0">
                <a:latin typeface="Helvetica Light"/>
                <a:ea typeface="Helvetica Light"/>
                <a:cs typeface="Helvetica Light"/>
                <a:sym typeface="Helvetica Light"/>
              </a:rPr>
              <a:t>)=400,000 </a:t>
            </a:r>
          </a:p>
        </p:txBody>
      </p:sp>
      <p:sp>
        <p:nvSpPr>
          <p:cNvPr id="204" name="Shape 204"/>
          <p:cNvSpPr>
            <a:spLocks noGrp="1"/>
          </p:cNvSpPr>
          <p:nvPr>
            <p:ph type="sldNum" sz="quarter" idx="2"/>
          </p:nvPr>
        </p:nvSpPr>
        <p:spPr>
          <a:xfrm>
            <a:off x="0" y="9099549"/>
            <a:ext cx="368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17</a:t>
            </a:fld>
            <a:endParaRPr>
              <a:solidFill>
                <a:srgbClr val="888888"/>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xfrm>
            <a:off x="893762" y="519112"/>
            <a:ext cx="11217276" cy="1885951"/>
          </a:xfrm>
          <a:prstGeom prst="rect">
            <a:avLst/>
          </a:prstGeom>
        </p:spPr>
        <p:txBody>
          <a:bodyPr lIns="0" tIns="0" rIns="0" bIns="0">
            <a:normAutofit/>
          </a:bodyPr>
          <a:lstStyle/>
          <a:p>
            <a:pPr lvl="0">
              <a:defRPr sz="1800"/>
            </a:pPr>
            <a:r>
              <a:rPr sz="8000"/>
              <a:t>Bushy Joins</a:t>
            </a:r>
          </a:p>
        </p:txBody>
      </p:sp>
      <p:sp>
        <p:nvSpPr>
          <p:cNvPr id="209" name="Shape 209"/>
          <p:cNvSpPr>
            <a:spLocks noGrp="1"/>
          </p:cNvSpPr>
          <p:nvPr>
            <p:ph type="body" idx="1"/>
          </p:nvPr>
        </p:nvSpPr>
        <p:spPr>
          <a:xfrm>
            <a:off x="893762" y="2597150"/>
            <a:ext cx="11217276" cy="6188075"/>
          </a:xfrm>
          <a:prstGeom prst="rect">
            <a:avLst/>
          </a:prstGeom>
        </p:spPr>
        <p:txBody>
          <a:bodyPr/>
          <a:lstStyle/>
          <a:p>
            <a:pPr marL="400050" lvl="0" indent="-400050">
              <a:defRPr sz="1800"/>
            </a:pPr>
            <a:r>
              <a:rPr sz="2800" dirty="0"/>
              <a:t>Finding the optimal join permutation extremely costly and time consuming</a:t>
            </a:r>
          </a:p>
          <a:p>
            <a:pPr marL="400050" lvl="0" indent="-400050">
              <a:defRPr sz="1800"/>
            </a:pPr>
            <a:r>
              <a:rPr sz="2800" dirty="0"/>
              <a:t>Many database systems do not consider bushy joins limiting their search join trees</a:t>
            </a:r>
          </a:p>
          <a:p>
            <a:pPr marL="400050" lvl="0" indent="-400050">
              <a:defRPr sz="1800"/>
            </a:pPr>
            <a:r>
              <a:rPr sz="2800" dirty="0"/>
              <a:t>Query rewrite mechanism to generate bushy join plans is not new and has already been explored </a:t>
            </a:r>
          </a:p>
          <a:p>
            <a:pPr marL="400050" lvl="0" indent="-400050">
              <a:defRPr sz="1800"/>
            </a:pPr>
            <a:r>
              <a:rPr sz="2800" dirty="0" err="1"/>
              <a:t>MemSQL</a:t>
            </a:r>
            <a:r>
              <a:rPr sz="2800" dirty="0"/>
              <a:t> use Bushy joins plan</a:t>
            </a:r>
          </a:p>
          <a:p>
            <a:pPr marL="400050" lvl="0" indent="-400050">
              <a:defRPr sz="1800"/>
            </a:pPr>
            <a:r>
              <a:rPr sz="2800" dirty="0"/>
              <a:t>Use heuristic – based approach which consider only hopeful bushy joins</a:t>
            </a:r>
          </a:p>
        </p:txBody>
      </p:sp>
      <p:pic>
        <p:nvPicPr>
          <p:cNvPr id="210" name="image7.png" descr="A close up of a map&#10;&#10;Description generated with high confidence"/>
          <p:cNvPicPr/>
          <p:nvPr/>
        </p:nvPicPr>
        <p:blipFill>
          <a:blip r:embed="rId3">
            <a:extLst/>
          </a:blip>
          <a:srcRect t="7602"/>
          <a:stretch>
            <a:fillRect/>
          </a:stretch>
        </p:blipFill>
        <p:spPr>
          <a:xfrm>
            <a:off x="5627110" y="5915024"/>
            <a:ext cx="6483928" cy="3062288"/>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4" name="Shape 214"/>
          <p:cNvSpPr/>
          <p:nvPr/>
        </p:nvSpPr>
        <p:spPr>
          <a:xfrm>
            <a:off x="403271" y="6589931"/>
            <a:ext cx="12201381" cy="2622942"/>
          </a:xfrm>
          <a:prstGeom prst="rect">
            <a:avLst/>
          </a:prstGeom>
          <a:solidFill>
            <a:srgbClr val="404040"/>
          </a:solidFill>
          <a:ln w="127000" cap="sq">
            <a:solidFill>
              <a:srgbClr val="404040"/>
            </a:solidFill>
          </a:ln>
        </p:spPr>
        <p:txBody>
          <a:bodyPr lIns="0" tIns="0" rIns="0" bIns="0" anchor="ctr"/>
          <a:lstStyle/>
          <a:p>
            <a:pPr lvl="0">
              <a:defRPr>
                <a:solidFill>
                  <a:srgbClr val="FFFFFF"/>
                </a:solidFill>
              </a:defRPr>
            </a:pPr>
            <a:endParaRPr/>
          </a:p>
        </p:txBody>
      </p:sp>
      <p:sp>
        <p:nvSpPr>
          <p:cNvPr id="215" name="Shape 215"/>
          <p:cNvSpPr/>
          <p:nvPr/>
        </p:nvSpPr>
        <p:spPr>
          <a:xfrm>
            <a:off x="2357120" y="8161693"/>
            <a:ext cx="8290560" cy="1"/>
          </a:xfrm>
          <a:prstGeom prst="line">
            <a:avLst/>
          </a:prstGeom>
          <a:ln w="22225">
            <a:solidFill>
              <a:srgbClr val="D9D9D9"/>
            </a:solidFill>
          </a:ln>
        </p:spPr>
        <p:txBody>
          <a:bodyPr lIns="0" tIns="0" rIns="0" bIns="0"/>
          <a:lstStyle/>
          <a:p>
            <a:pPr lvl="0" algn="l" defTabSz="457200">
              <a:defRPr sz="1200">
                <a:latin typeface="+mn-lt"/>
                <a:ea typeface="+mn-ea"/>
                <a:cs typeface="+mn-cs"/>
                <a:sym typeface="Helvetica"/>
              </a:defRPr>
            </a:pPr>
            <a:endParaRPr/>
          </a:p>
        </p:txBody>
      </p:sp>
      <p:sp>
        <p:nvSpPr>
          <p:cNvPr id="216" name="Shape 216"/>
          <p:cNvSpPr/>
          <p:nvPr/>
        </p:nvSpPr>
        <p:spPr>
          <a:xfrm flipH="1">
            <a:off x="4336734" y="679464"/>
            <a:ext cx="1" cy="5201921"/>
          </a:xfrm>
          <a:prstGeom prst="line">
            <a:avLst/>
          </a:prstGeom>
          <a:ln w="101600">
            <a:solidFill>
              <a:srgbClr val="595959"/>
            </a:solidFill>
          </a:ln>
        </p:spPr>
        <p:txBody>
          <a:bodyPr lIns="0" tIns="0" rIns="0" bIns="0"/>
          <a:lstStyle/>
          <a:p>
            <a:pPr lvl="0" algn="l" defTabSz="457200">
              <a:defRPr sz="1200">
                <a:latin typeface="+mn-lt"/>
                <a:ea typeface="+mn-ea"/>
                <a:cs typeface="+mn-cs"/>
                <a:sym typeface="Helvetica"/>
              </a:defRPr>
            </a:pPr>
            <a:endParaRPr/>
          </a:p>
        </p:txBody>
      </p:sp>
      <p:pic>
        <p:nvPicPr>
          <p:cNvPr id="217" name="image8.png" descr="A map with text&#10;&#10;Description generated with high confidence"/>
          <p:cNvPicPr/>
          <p:nvPr/>
        </p:nvPicPr>
        <p:blipFill>
          <a:blip r:embed="rId2">
            <a:extLst/>
          </a:blip>
          <a:stretch>
            <a:fillRect/>
          </a:stretch>
        </p:blipFill>
        <p:spPr>
          <a:xfrm>
            <a:off x="15309" y="2046077"/>
            <a:ext cx="4264205" cy="2793054"/>
          </a:xfrm>
          <a:prstGeom prst="rect">
            <a:avLst/>
          </a:prstGeom>
          <a:ln w="12700">
            <a:miter lim="400000"/>
          </a:ln>
        </p:spPr>
      </p:pic>
      <p:pic>
        <p:nvPicPr>
          <p:cNvPr id="218" name="image3.png"/>
          <p:cNvPicPr/>
          <p:nvPr/>
        </p:nvPicPr>
        <p:blipFill>
          <a:blip r:embed="rId3">
            <a:extLst/>
          </a:blip>
          <a:srcRect r="5629"/>
          <a:stretch>
            <a:fillRect/>
          </a:stretch>
        </p:blipFill>
        <p:spPr>
          <a:xfrm>
            <a:off x="4447578" y="1777047"/>
            <a:ext cx="4109644" cy="2797958"/>
          </a:xfrm>
          <a:prstGeom prst="rect">
            <a:avLst/>
          </a:prstGeom>
          <a:ln w="12700">
            <a:miter lim="400000"/>
          </a:ln>
        </p:spPr>
      </p:pic>
      <p:sp>
        <p:nvSpPr>
          <p:cNvPr id="219" name="Shape 219"/>
          <p:cNvSpPr/>
          <p:nvPr/>
        </p:nvSpPr>
        <p:spPr>
          <a:xfrm flipH="1">
            <a:off x="8671663" y="679464"/>
            <a:ext cx="1" cy="5201921"/>
          </a:xfrm>
          <a:prstGeom prst="line">
            <a:avLst/>
          </a:prstGeom>
          <a:ln w="101600">
            <a:solidFill>
              <a:srgbClr val="595959"/>
            </a:solidFill>
          </a:ln>
        </p:spPr>
        <p:txBody>
          <a:bodyPr lIns="0" tIns="0" rIns="0" bIns="0"/>
          <a:lstStyle/>
          <a:p>
            <a:pPr lvl="0" algn="l" defTabSz="457200">
              <a:defRPr sz="1200">
                <a:latin typeface="+mn-lt"/>
                <a:ea typeface="+mn-ea"/>
                <a:cs typeface="+mn-cs"/>
                <a:sym typeface="Helvetica"/>
              </a:defRPr>
            </a:pPr>
            <a:endParaRPr/>
          </a:p>
        </p:txBody>
      </p:sp>
      <p:pic>
        <p:nvPicPr>
          <p:cNvPr id="220" name="image4.png"/>
          <p:cNvPicPr/>
          <p:nvPr/>
        </p:nvPicPr>
        <p:blipFill>
          <a:blip r:embed="rId4">
            <a:extLst/>
          </a:blip>
          <a:srcRect l="8385" r="7840"/>
          <a:stretch>
            <a:fillRect/>
          </a:stretch>
        </p:blipFill>
        <p:spPr>
          <a:xfrm>
            <a:off x="8902919" y="1777047"/>
            <a:ext cx="3932988" cy="3331114"/>
          </a:xfrm>
          <a:prstGeom prst="rect">
            <a:avLst/>
          </a:prstGeom>
          <a:ln w="12700">
            <a:miter lim="400000"/>
          </a:ln>
        </p:spPr>
      </p:pic>
      <p:sp>
        <p:nvSpPr>
          <p:cNvPr id="221" name="Shape 221"/>
          <p:cNvSpPr>
            <a:spLocks noGrp="1"/>
          </p:cNvSpPr>
          <p:nvPr>
            <p:ph type="sldNum" sz="quarter" idx="2"/>
          </p:nvPr>
        </p:nvSpPr>
        <p:spPr>
          <a:xfrm>
            <a:off x="9184640" y="9129023"/>
            <a:ext cx="2926081" cy="29464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defTabSz="914400">
              <a:spcBef>
                <a:spcPts val="600"/>
              </a:spcBef>
            </a:lvl1pPr>
          </a:lstStyle>
          <a:p>
            <a:pPr lvl="0">
              <a:defRPr sz="1800">
                <a:solidFill>
                  <a:srgbClr val="000000"/>
                </a:solidFill>
              </a:defRPr>
            </a:pPr>
            <a:fld id="{86CB4B4D-7CA3-9044-876B-883B54F8677D}" type="slidenum">
              <a:rPr sz="1200">
                <a:solidFill>
                  <a:srgbClr val="888888"/>
                </a:solidFill>
              </a:rPr>
              <a:t>19</a:t>
            </a:fld>
            <a:endParaRPr sz="1200">
              <a:solidFill>
                <a:srgbClr val="888888"/>
              </a:solidFill>
            </a:endParaRPr>
          </a:p>
        </p:txBody>
      </p:sp>
      <p:sp>
        <p:nvSpPr>
          <p:cNvPr id="222" name="Shape 222"/>
          <p:cNvSpPr>
            <a:spLocks noGrp="1"/>
          </p:cNvSpPr>
          <p:nvPr>
            <p:ph type="title" idx="4294967295"/>
          </p:nvPr>
        </p:nvSpPr>
        <p:spPr>
          <a:xfrm>
            <a:off x="400148" y="6854056"/>
            <a:ext cx="11882513" cy="1323303"/>
          </a:xfrm>
          <a:prstGeom prst="rect">
            <a:avLst/>
          </a:prstGeom>
        </p:spPr>
        <p:txBody>
          <a:bodyPr lIns="0" tIns="0" rIns="0" bIns="0" anchor="b">
            <a:normAutofit/>
          </a:bodyPr>
          <a:lstStyle>
            <a:lvl1pPr algn="ctr">
              <a:defRPr>
                <a:solidFill>
                  <a:srgbClr val="FFFFFF"/>
                </a:solidFill>
              </a:defRPr>
            </a:lvl1pPr>
          </a:lstStyle>
          <a:p>
            <a:pPr lvl="0">
              <a:defRPr sz="1800">
                <a:solidFill>
                  <a:srgbClr val="000000"/>
                </a:solidFill>
              </a:defRPr>
            </a:pPr>
            <a:r>
              <a:rPr sz="8000">
                <a:solidFill>
                  <a:srgbClr val="FFFFFF"/>
                </a:solidFill>
              </a:rPr>
              <a:t>Bushy Joins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xfrm>
            <a:off x="893762" y="519112"/>
            <a:ext cx="11217276" cy="1885951"/>
          </a:xfrm>
          <a:prstGeom prst="rect">
            <a:avLst/>
          </a:prstGeom>
        </p:spPr>
        <p:txBody>
          <a:bodyPr lIns="0" tIns="0" rIns="0" bIns="0">
            <a:normAutofit/>
          </a:bodyPr>
          <a:lstStyle/>
          <a:p>
            <a:pPr lvl="0">
              <a:defRPr sz="1800"/>
            </a:pPr>
            <a:r>
              <a:rPr sz="8000" dirty="0"/>
              <a:t>Motivation</a:t>
            </a:r>
          </a:p>
        </p:txBody>
      </p:sp>
      <p:sp>
        <p:nvSpPr>
          <p:cNvPr id="75" name="Shape 75"/>
          <p:cNvSpPr>
            <a:spLocks noGrp="1"/>
          </p:cNvSpPr>
          <p:nvPr>
            <p:ph type="body" idx="1"/>
          </p:nvPr>
        </p:nvSpPr>
        <p:spPr>
          <a:xfrm>
            <a:off x="893762" y="2597150"/>
            <a:ext cx="11217276" cy="6188075"/>
          </a:xfrm>
          <a:prstGeom prst="rect">
            <a:avLst/>
          </a:prstGeom>
        </p:spPr>
        <p:txBody>
          <a:bodyPr/>
          <a:lstStyle/>
          <a:p>
            <a:pPr lvl="0">
              <a:lnSpc>
                <a:spcPct val="150000"/>
              </a:lnSpc>
              <a:tabLst>
                <a:tab pos="914400" algn="l"/>
              </a:tabLst>
              <a:defRPr sz="1800"/>
            </a:pPr>
            <a:endParaRPr sz="800" dirty="0"/>
          </a:p>
          <a:p>
            <a:pPr>
              <a:lnSpc>
                <a:spcPct val="150000"/>
              </a:lnSpc>
              <a:buSzTx/>
              <a:tabLst>
                <a:tab pos="914400" algn="l"/>
              </a:tabLst>
              <a:defRPr sz="1800"/>
            </a:pPr>
            <a:r>
              <a:rPr sz="2800" dirty="0"/>
              <a:t>Enterprises need to run complex </a:t>
            </a:r>
            <a:r>
              <a:rPr sz="2800" b="1" dirty="0"/>
              <a:t>analytic queries</a:t>
            </a:r>
            <a:r>
              <a:rPr sz="2800" dirty="0"/>
              <a:t> on real-time for interactive </a:t>
            </a:r>
            <a:r>
              <a:rPr sz="2800" b="1" dirty="0"/>
              <a:t>real-time</a:t>
            </a:r>
            <a:r>
              <a:rPr sz="2800" dirty="0"/>
              <a:t> decision making  </a:t>
            </a:r>
          </a:p>
          <a:p>
            <a:pPr>
              <a:lnSpc>
                <a:spcPct val="150000"/>
              </a:lnSpc>
              <a:buSzTx/>
              <a:tabLst>
                <a:tab pos="914400" algn="l"/>
              </a:tabLst>
              <a:defRPr sz="1800"/>
            </a:pPr>
            <a:r>
              <a:rPr sz="2800" dirty="0"/>
              <a:t>Analytical queries need to be optimized and executed very quickly </a:t>
            </a:r>
            <a:endParaRPr lang="el-GR" sz="2800" dirty="0"/>
          </a:p>
        </p:txBody>
      </p:sp>
      <p:sp>
        <p:nvSpPr>
          <p:cNvPr id="76" name="Shape 76"/>
          <p:cNvSpPr>
            <a:spLocks noGrp="1"/>
          </p:cNvSpPr>
          <p:nvPr>
            <p:ph type="sldNum" sz="quarter" idx="2"/>
          </p:nvPr>
        </p:nvSpPr>
        <p:spPr>
          <a:xfrm>
            <a:off x="0" y="9099549"/>
            <a:ext cx="241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2</a:t>
            </a:fld>
            <a:endParaRPr>
              <a:solidFill>
                <a:srgbClr val="888888"/>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p:cNvSpPr>
          <p:nvPr>
            <p:ph type="title"/>
          </p:nvPr>
        </p:nvSpPr>
        <p:spPr>
          <a:xfrm>
            <a:off x="893762" y="519112"/>
            <a:ext cx="11217276" cy="1885951"/>
          </a:xfrm>
          <a:prstGeom prst="rect">
            <a:avLst/>
          </a:prstGeom>
        </p:spPr>
        <p:txBody>
          <a:bodyPr lIns="0" tIns="0" rIns="0" bIns="0">
            <a:normAutofit/>
          </a:bodyPr>
          <a:lstStyle/>
          <a:p>
            <a:pPr lvl="0">
              <a:defRPr sz="1800"/>
            </a:pPr>
            <a:r>
              <a:rPr sz="8000" b="1" dirty="0"/>
              <a:t>Bushy Plan Heuristic </a:t>
            </a:r>
          </a:p>
        </p:txBody>
      </p:sp>
      <p:sp>
        <p:nvSpPr>
          <p:cNvPr id="225" name="Shape 225"/>
          <p:cNvSpPr>
            <a:spLocks noGrp="1"/>
          </p:cNvSpPr>
          <p:nvPr>
            <p:ph type="body" idx="1"/>
          </p:nvPr>
        </p:nvSpPr>
        <p:spPr>
          <a:xfrm>
            <a:off x="893762" y="2597150"/>
            <a:ext cx="11217276" cy="6188075"/>
          </a:xfrm>
          <a:prstGeom prst="rect">
            <a:avLst/>
          </a:prstGeom>
        </p:spPr>
        <p:txBody>
          <a:bodyPr/>
          <a:lstStyle/>
          <a:p>
            <a:pPr lvl="0">
              <a:defRPr sz="1800"/>
            </a:pPr>
            <a:endParaRPr sz="2800" dirty="0"/>
          </a:p>
          <a:p>
            <a:pPr marL="400050" lvl="0" indent="-400050">
              <a:defRPr sz="1800"/>
            </a:pPr>
            <a:r>
              <a:rPr sz="2800" dirty="0"/>
              <a:t>The rewrite mechanism consider promising bushy joins by forming one or more </a:t>
            </a:r>
            <a:r>
              <a:rPr sz="2800" dirty="0" err="1"/>
              <a:t>subselects</a:t>
            </a:r>
            <a:r>
              <a:rPr sz="2800" dirty="0"/>
              <a:t>.  </a:t>
            </a:r>
          </a:p>
          <a:p>
            <a:pPr lvl="0">
              <a:defRPr sz="1800"/>
            </a:pPr>
            <a:endParaRPr sz="2800" dirty="0"/>
          </a:p>
          <a:p>
            <a:pPr marL="400050" lvl="0" indent="-400050">
              <a:defRPr sz="1800"/>
            </a:pPr>
            <a:r>
              <a:rPr sz="2800" dirty="0"/>
              <a:t>The enumerator to determine the cost in order to decide which candidate option is better</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p:cNvSpPr>
          <p:nvPr>
            <p:ph type="title"/>
          </p:nvPr>
        </p:nvSpPr>
        <p:spPr>
          <a:xfrm>
            <a:off x="893762" y="519112"/>
            <a:ext cx="11217276" cy="1885951"/>
          </a:xfrm>
          <a:prstGeom prst="rect">
            <a:avLst/>
          </a:prstGeom>
        </p:spPr>
        <p:txBody>
          <a:bodyPr lIns="0" tIns="0" rIns="0" bIns="0">
            <a:normAutofit/>
          </a:bodyPr>
          <a:lstStyle>
            <a:lvl1pPr defTabSz="868680">
              <a:defRPr sz="6270"/>
            </a:lvl1pPr>
          </a:lstStyle>
          <a:p>
            <a:pPr lvl="0">
              <a:defRPr sz="1800"/>
            </a:pPr>
            <a:r>
              <a:rPr sz="6270" b="1" dirty="0"/>
              <a:t>Generate bushy plans - Algorithm</a:t>
            </a:r>
          </a:p>
        </p:txBody>
      </p:sp>
      <p:sp>
        <p:nvSpPr>
          <p:cNvPr id="228" name="Shape 228"/>
          <p:cNvSpPr>
            <a:spLocks noGrp="1"/>
          </p:cNvSpPr>
          <p:nvPr>
            <p:ph type="body" idx="1"/>
          </p:nvPr>
        </p:nvSpPr>
        <p:spPr>
          <a:xfrm>
            <a:off x="952499" y="2362199"/>
            <a:ext cx="11786755" cy="7218220"/>
          </a:xfrm>
          <a:prstGeom prst="rect">
            <a:avLst/>
          </a:prstGeom>
        </p:spPr>
        <p:txBody>
          <a:bodyPr/>
          <a:lstStyle/>
          <a:p>
            <a:pPr marL="631825" lvl="0" indent="-522288" defTabSz="905255">
              <a:spcBef>
                <a:spcPts val="900"/>
              </a:spcBef>
              <a:buFontTx/>
              <a:buAutoNum type="arabicPeriod"/>
              <a:defRPr sz="1800"/>
            </a:pPr>
            <a:r>
              <a:rPr sz="2772" dirty="0"/>
              <a:t>Build a graph where vertexes represent tables and edges represent join predicate </a:t>
            </a:r>
          </a:p>
          <a:p>
            <a:pPr marL="631825" lvl="0" indent="-522288" defTabSz="905255">
              <a:spcBef>
                <a:spcPts val="900"/>
              </a:spcBef>
              <a:buFontTx/>
              <a:buAutoNum type="arabicPeriod"/>
              <a:defRPr sz="1800"/>
            </a:pPr>
            <a:r>
              <a:rPr sz="2772" dirty="0"/>
              <a:t>Identify candidate </a:t>
            </a:r>
            <a:r>
              <a:rPr sz="2772" i="1" dirty="0"/>
              <a:t>satellite </a:t>
            </a:r>
            <a:r>
              <a:rPr sz="2772" dirty="0"/>
              <a:t>tables</a:t>
            </a:r>
          </a:p>
          <a:p>
            <a:pPr marL="631825" lvl="0" indent="-522288" defTabSz="905255">
              <a:spcBef>
                <a:spcPts val="900"/>
              </a:spcBef>
              <a:buFontTx/>
              <a:buAutoNum type="arabicPeriod"/>
              <a:defRPr sz="1800"/>
            </a:pPr>
            <a:r>
              <a:rPr sz="2772" dirty="0"/>
              <a:t>Select only the </a:t>
            </a:r>
            <a:r>
              <a:rPr sz="2772" i="1" dirty="0"/>
              <a:t>satellite </a:t>
            </a:r>
            <a:r>
              <a:rPr sz="2772" dirty="0"/>
              <a:t>tables, which are the tables connected to only other table in the graph</a:t>
            </a:r>
          </a:p>
          <a:p>
            <a:pPr marL="631825" lvl="0" indent="-522288" defTabSz="905255">
              <a:spcBef>
                <a:spcPts val="900"/>
              </a:spcBef>
              <a:buFontTx/>
              <a:buAutoNum type="arabicPeriod"/>
              <a:defRPr sz="1800"/>
            </a:pPr>
            <a:r>
              <a:rPr sz="2772" dirty="0"/>
              <a:t>Identify </a:t>
            </a:r>
            <a:r>
              <a:rPr sz="2772" i="1" dirty="0"/>
              <a:t>seed </a:t>
            </a:r>
            <a:r>
              <a:rPr sz="2772" dirty="0"/>
              <a:t>tables, which are tables that are connected to at least two different tables, at least one of which is a </a:t>
            </a:r>
            <a:r>
              <a:rPr sz="2772" i="1" dirty="0"/>
              <a:t>satellite </a:t>
            </a:r>
            <a:r>
              <a:rPr sz="2772" dirty="0"/>
              <a:t>table. </a:t>
            </a:r>
          </a:p>
          <a:p>
            <a:pPr marL="631825" lvl="0" indent="-522288" defTabSz="905255">
              <a:spcBef>
                <a:spcPts val="900"/>
              </a:spcBef>
              <a:buFontTx/>
              <a:buAutoNum type="arabicPeriod"/>
              <a:defRPr sz="1800"/>
            </a:pPr>
            <a:r>
              <a:rPr sz="2772" dirty="0"/>
              <a:t>For each </a:t>
            </a:r>
            <a:r>
              <a:rPr sz="2772" i="1" dirty="0"/>
              <a:t>seed </a:t>
            </a:r>
            <a:r>
              <a:rPr sz="2772" dirty="0"/>
              <a:t>table: </a:t>
            </a:r>
          </a:p>
          <a:p>
            <a:pPr marL="1154113" lvl="1" indent="-522288" defTabSz="905255">
              <a:spcBef>
                <a:spcPts val="400"/>
              </a:spcBef>
              <a:buFontTx/>
              <a:buAutoNum type="alphaLcPeriod"/>
              <a:defRPr sz="1800"/>
            </a:pPr>
            <a:r>
              <a:rPr lang="en-US" sz="2772" dirty="0"/>
              <a:t>Compute the cost C</a:t>
            </a:r>
            <a:r>
              <a:rPr sz="2772" dirty="0"/>
              <a:t>1</a:t>
            </a:r>
            <a:r>
              <a:rPr lang="en-US" sz="2772" dirty="0"/>
              <a:t> </a:t>
            </a:r>
            <a:r>
              <a:rPr sz="2772" dirty="0"/>
              <a:t>of the current plan</a:t>
            </a:r>
          </a:p>
          <a:p>
            <a:pPr marL="1154113" lvl="1" indent="-522288" defTabSz="905255">
              <a:spcBef>
                <a:spcPts val="400"/>
              </a:spcBef>
              <a:buFontTx/>
              <a:buAutoNum type="alphaLcPeriod"/>
              <a:defRPr sz="1800"/>
            </a:pPr>
            <a:r>
              <a:rPr sz="2772" dirty="0"/>
              <a:t>Create a derived table containing the </a:t>
            </a:r>
            <a:r>
              <a:rPr sz="2772" i="1" dirty="0"/>
              <a:t>seed </a:t>
            </a:r>
            <a:r>
              <a:rPr sz="2772" dirty="0"/>
              <a:t>table joined to its adjacent </a:t>
            </a:r>
            <a:r>
              <a:rPr sz="2772" i="1" dirty="0"/>
              <a:t>satellite </a:t>
            </a:r>
            <a:r>
              <a:rPr sz="2772" dirty="0"/>
              <a:t>tables</a:t>
            </a:r>
          </a:p>
          <a:p>
            <a:pPr marL="1154113" lvl="1" indent="-522288" defTabSz="905255">
              <a:spcBef>
                <a:spcPts val="400"/>
              </a:spcBef>
              <a:buFontTx/>
              <a:buAutoNum type="alphaLcPeriod"/>
              <a:defRPr sz="1800"/>
            </a:pPr>
            <a:r>
              <a:rPr sz="2772" dirty="0"/>
              <a:t>Apply the </a:t>
            </a:r>
            <a:r>
              <a:rPr sz="2772" i="1" dirty="0"/>
              <a:t>Predicate Pushdown </a:t>
            </a:r>
            <a:r>
              <a:rPr sz="2772" dirty="0"/>
              <a:t>rewrite followed by the </a:t>
            </a:r>
            <a:r>
              <a:rPr sz="2772" i="1" dirty="0"/>
              <a:t>Column Elimination rewrite</a:t>
            </a:r>
            <a:endParaRPr sz="2772" dirty="0"/>
          </a:p>
          <a:p>
            <a:pPr marL="1154113" lvl="1" indent="-522288" defTabSz="905255">
              <a:spcBef>
                <a:spcPts val="400"/>
              </a:spcBef>
              <a:buFontTx/>
              <a:buAutoNum type="alphaLcPeriod"/>
              <a:defRPr sz="1800"/>
            </a:pPr>
            <a:r>
              <a:rPr lang="en-US" sz="2772" dirty="0"/>
              <a:t>Compute the cost C2.  If  C1 &lt; C</a:t>
            </a:r>
            <a:r>
              <a:rPr sz="2772" dirty="0"/>
              <a:t>2, discard the changes made in steps (b) and (c), and otherwise keep them.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image9.png"/>
          <p:cNvPicPr/>
          <p:nvPr/>
        </p:nvPicPr>
        <p:blipFill>
          <a:blip r:embed="rId3">
            <a:extLst/>
          </a:blip>
          <a:stretch>
            <a:fillRect/>
          </a:stretch>
        </p:blipFill>
        <p:spPr>
          <a:xfrm>
            <a:off x="703699" y="482656"/>
            <a:ext cx="6287652" cy="8806216"/>
          </a:xfrm>
          <a:prstGeom prst="rect">
            <a:avLst/>
          </a:prstGeom>
          <a:ln w="12700">
            <a:miter lim="400000"/>
          </a:ln>
        </p:spPr>
      </p:pic>
      <p:pic>
        <p:nvPicPr>
          <p:cNvPr id="233" name="image10.png"/>
          <p:cNvPicPr/>
          <p:nvPr/>
        </p:nvPicPr>
        <p:blipFill>
          <a:blip r:embed="rId4">
            <a:extLst/>
          </a:blip>
          <a:srcRect l="10273" r="8665" b="16999"/>
          <a:stretch>
            <a:fillRect/>
          </a:stretch>
        </p:blipFill>
        <p:spPr>
          <a:xfrm>
            <a:off x="6696854" y="1665302"/>
            <a:ext cx="5585197" cy="3145385"/>
          </a:xfrm>
          <a:prstGeom prst="rect">
            <a:avLst/>
          </a:prstGeom>
          <a:ln w="12700">
            <a:miter lim="400000"/>
          </a:ln>
        </p:spPr>
      </p:pic>
      <p:sp>
        <p:nvSpPr>
          <p:cNvPr id="234" name="Shape 234"/>
          <p:cNvSpPr/>
          <p:nvPr/>
        </p:nvSpPr>
        <p:spPr>
          <a:xfrm>
            <a:off x="1562100" y="3686736"/>
            <a:ext cx="4574396" cy="713814"/>
          </a:xfrm>
          <a:prstGeom prst="rect">
            <a:avLst/>
          </a:prstGeom>
          <a:ln w="57150">
            <a:solidFill>
              <a:srgbClr val="32538F"/>
            </a:solidFill>
          </a:ln>
        </p:spPr>
        <p:txBody>
          <a:bodyPr lIns="0" tIns="0" rIns="0" bIns="0" anchor="ctr"/>
          <a:lstStyle/>
          <a:p>
            <a:pPr lvl="0">
              <a:defRPr>
                <a:solidFill>
                  <a:srgbClr val="FFFFFF"/>
                </a:solidFill>
              </a:defRPr>
            </a:pPr>
            <a:endParaRPr/>
          </a:p>
        </p:txBody>
      </p:sp>
      <p:sp>
        <p:nvSpPr>
          <p:cNvPr id="235" name="Shape 235"/>
          <p:cNvSpPr/>
          <p:nvPr/>
        </p:nvSpPr>
        <p:spPr>
          <a:xfrm>
            <a:off x="1562100" y="6245197"/>
            <a:ext cx="4574396" cy="713814"/>
          </a:xfrm>
          <a:prstGeom prst="rect">
            <a:avLst/>
          </a:prstGeom>
          <a:ln w="57150">
            <a:solidFill>
              <a:srgbClr val="32538F"/>
            </a:solidFill>
          </a:ln>
        </p:spPr>
        <p:txBody>
          <a:bodyPr lIns="0" tIns="0" rIns="0" bIns="0" anchor="ctr"/>
          <a:lstStyle/>
          <a:p>
            <a:pPr lvl="0">
              <a:defRPr>
                <a:solidFill>
                  <a:srgbClr val="FFFFFF"/>
                </a:solidFill>
              </a:defRPr>
            </a:pPr>
            <a:endParaRPr/>
          </a:p>
        </p:txBody>
      </p:sp>
      <p:sp>
        <p:nvSpPr>
          <p:cNvPr id="236" name="Shape 236"/>
          <p:cNvSpPr/>
          <p:nvPr/>
        </p:nvSpPr>
        <p:spPr>
          <a:xfrm>
            <a:off x="1562100" y="7805133"/>
            <a:ext cx="4574396" cy="713814"/>
          </a:xfrm>
          <a:prstGeom prst="rect">
            <a:avLst/>
          </a:prstGeom>
          <a:ln w="57150">
            <a:solidFill>
              <a:srgbClr val="32538F"/>
            </a:solidFill>
          </a:ln>
        </p:spPr>
        <p:txBody>
          <a:bodyPr lIns="0" tIns="0" rIns="0" bIns="0" anchor="ctr"/>
          <a:lstStyle/>
          <a:p>
            <a:pPr lvl="0">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234"/>
                                        </p:tgtEl>
                                        <p:attrNameLst>
                                          <p:attrName>style.visibility</p:attrName>
                                        </p:attrNameLst>
                                      </p:cBhvr>
                                      <p:to>
                                        <p:strVal val="visible"/>
                                      </p:to>
                                    </p:set>
                                    <p:animEffect transition="in" filter="fade">
                                      <p:cBhvr>
                                        <p:cTn id="7" dur="1000"/>
                                        <p:tgtEl>
                                          <p:spTgt spid="2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p:tmAbs val="0"/>
                                  </p:iterate>
                                  <p:childTnLst>
                                    <p:set>
                                      <p:cBhvr>
                                        <p:cTn id="11" fill="hold"/>
                                        <p:tgtEl>
                                          <p:spTgt spid="235"/>
                                        </p:tgtEl>
                                        <p:attrNameLst>
                                          <p:attrName>style.visibility</p:attrName>
                                        </p:attrNameLst>
                                      </p:cBhvr>
                                      <p:to>
                                        <p:strVal val="visible"/>
                                      </p:to>
                                    </p:set>
                                    <p:animEffect transition="in" filter="fade">
                                      <p:cBhvr>
                                        <p:cTn id="12" dur="1000"/>
                                        <p:tgtEl>
                                          <p:spTgt spid="2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3" nodeType="clickEffect">
                                  <p:stCondLst>
                                    <p:cond delay="0"/>
                                  </p:stCondLst>
                                  <p:iterate>
                                    <p:tmAbs val="0"/>
                                  </p:iterate>
                                  <p:childTnLst>
                                    <p:set>
                                      <p:cBhvr>
                                        <p:cTn id="16" fill="hold"/>
                                        <p:tgtEl>
                                          <p:spTgt spid="236"/>
                                        </p:tgtEl>
                                        <p:attrNameLst>
                                          <p:attrName>style.visibility</p:attrName>
                                        </p:attrNameLst>
                                      </p:cBhvr>
                                      <p:to>
                                        <p:strVal val="visible"/>
                                      </p:to>
                                    </p:set>
                                    <p:animEffect transition="in" filter="fade">
                                      <p:cBhvr>
                                        <p:cTn id="17" dur="10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1" animBg="1" advAuto="0"/>
      <p:bldP spid="235" grpId="2" animBg="1" advAuto="0"/>
      <p:bldP spid="236" grpId="3"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p:cNvSpPr>
          <p:nvPr>
            <p:ph type="title"/>
          </p:nvPr>
        </p:nvSpPr>
        <p:spPr>
          <a:xfrm>
            <a:off x="893762" y="519112"/>
            <a:ext cx="11217276" cy="1885951"/>
          </a:xfrm>
          <a:prstGeom prst="rect">
            <a:avLst/>
          </a:prstGeom>
        </p:spPr>
        <p:txBody>
          <a:bodyPr lIns="0" tIns="0" rIns="0" bIns="0">
            <a:normAutofit/>
          </a:bodyPr>
          <a:lstStyle/>
          <a:p>
            <a:pPr lvl="0"/>
            <a:endParaRPr/>
          </a:p>
        </p:txBody>
      </p:sp>
      <p:pic>
        <p:nvPicPr>
          <p:cNvPr id="241" name="image11.png"/>
          <p:cNvPicPr/>
          <p:nvPr/>
        </p:nvPicPr>
        <p:blipFill>
          <a:blip r:embed="rId3">
            <a:extLst/>
          </a:blip>
          <a:srcRect l="3595" t="8212" r="6193" b="9118"/>
          <a:stretch>
            <a:fillRect/>
          </a:stretch>
        </p:blipFill>
        <p:spPr>
          <a:xfrm>
            <a:off x="648232" y="207817"/>
            <a:ext cx="11708336" cy="8416637"/>
          </a:xfrm>
          <a:prstGeom prst="rect">
            <a:avLst/>
          </a:prstGeom>
          <a:ln w="12700">
            <a:miter lim="400000"/>
          </a:ln>
        </p:spPr>
      </p:pic>
      <p:sp>
        <p:nvSpPr>
          <p:cNvPr id="242" name="Shape 242"/>
          <p:cNvSpPr/>
          <p:nvPr/>
        </p:nvSpPr>
        <p:spPr>
          <a:xfrm>
            <a:off x="3848100" y="830408"/>
            <a:ext cx="2209800" cy="1935309"/>
          </a:xfrm>
          <a:prstGeom prst="rect">
            <a:avLst/>
          </a:prstGeom>
          <a:ln w="57150">
            <a:solidFill>
              <a:srgbClr val="4472C4"/>
            </a:solidFill>
          </a:ln>
        </p:spPr>
        <p:txBody>
          <a:bodyPr lIns="0" tIns="0" rIns="0" bIns="0" anchor="ctr"/>
          <a:lstStyle/>
          <a:p>
            <a:pPr lvl="0">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242"/>
                                        </p:tgtEl>
                                        <p:attrNameLst>
                                          <p:attrName>style.visibility</p:attrName>
                                        </p:attrNameLst>
                                      </p:cBhvr>
                                      <p:to>
                                        <p:strVal val="visible"/>
                                      </p:to>
                                    </p:set>
                                    <p:animEffect transition="in" filter="fade">
                                      <p:cBhvr>
                                        <p:cTn id="7" dur="500"/>
                                        <p:tgtEl>
                                          <p:spTgt spid="242"/>
                                        </p:tgtEl>
                                      </p:cBhvr>
                                    </p:animEffect>
                                  </p:childTnLst>
                                </p:cTn>
                              </p:par>
                            </p:childTnLst>
                          </p:cTn>
                        </p:par>
                      </p:childTnLst>
                    </p:cTn>
                  </p:par>
                  <p:par>
                    <p:cTn id="8" fill="hold">
                      <p:stCondLst>
                        <p:cond delay="indefinite"/>
                      </p:stCondLst>
                      <p:childTnLst>
                        <p:par>
                          <p:cTn id="9" fill="hold">
                            <p:stCondLst>
                              <p:cond delay="0"/>
                            </p:stCondLst>
                            <p:childTnLst>
                              <p:par>
                                <p:cTn id="10" presetID="49" presetClass="path" presetSubtype="0" accel="50000" decel="50000" fill="hold" grpId="2" nodeType="clickEffect">
                                  <p:stCondLst>
                                    <p:cond delay="0"/>
                                  </p:stCondLst>
                                  <p:childTnLst>
                                    <p:animMotion origin="layout" path="M 6.25E-7 -4.79167E-6 L 0.48828 0.09929 " pathEditMode="relative" rAng="0" ptsTypes="AA">
                                      <p:cBhvr>
                                        <p:cTn id="11" dur="2000" fill="hold"/>
                                        <p:tgtEl>
                                          <p:spTgt spid="242"/>
                                        </p:tgtEl>
                                        <p:attrNameLst>
                                          <p:attrName>ppt_x</p:attrName>
                                          <p:attrName>ppt_y</p:attrName>
                                        </p:attrNameLst>
                                      </p:cBhvr>
                                      <p:rCtr x="24414" y="49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1" animBg="1" advAuto="0"/>
      <p:bldP spid="242"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 name="image9.png"/>
          <p:cNvPicPr/>
          <p:nvPr/>
        </p:nvPicPr>
        <p:blipFill>
          <a:blip r:embed="rId3">
            <a:extLst/>
          </a:blip>
          <a:stretch>
            <a:fillRect/>
          </a:stretch>
        </p:blipFill>
        <p:spPr>
          <a:xfrm>
            <a:off x="316777" y="785335"/>
            <a:ext cx="6544220" cy="7044215"/>
          </a:xfrm>
          <a:prstGeom prst="rect">
            <a:avLst/>
          </a:prstGeom>
          <a:ln w="12700">
            <a:miter lim="400000"/>
          </a:ln>
        </p:spPr>
      </p:pic>
      <p:pic>
        <p:nvPicPr>
          <p:cNvPr id="247" name="image12.png"/>
          <p:cNvPicPr/>
          <p:nvPr/>
        </p:nvPicPr>
        <p:blipFill>
          <a:blip r:embed="rId4">
            <a:extLst/>
          </a:blip>
          <a:srcRect r="4145"/>
          <a:stretch>
            <a:fillRect/>
          </a:stretch>
        </p:blipFill>
        <p:spPr>
          <a:xfrm>
            <a:off x="6802584" y="785335"/>
            <a:ext cx="5885439" cy="6811330"/>
          </a:xfrm>
          <a:prstGeom prst="rect">
            <a:avLst/>
          </a:prstGeom>
          <a:ln w="12700">
            <a:miter lim="400000"/>
          </a:ln>
        </p:spPr>
      </p:pic>
      <p:sp>
        <p:nvSpPr>
          <p:cNvPr id="248" name="Shape 248"/>
          <p:cNvSpPr/>
          <p:nvPr/>
        </p:nvSpPr>
        <p:spPr>
          <a:xfrm>
            <a:off x="1336381" y="6286500"/>
            <a:ext cx="4865835" cy="1543050"/>
          </a:xfrm>
          <a:prstGeom prst="rect">
            <a:avLst/>
          </a:prstGeom>
          <a:ln w="57150">
            <a:solidFill>
              <a:srgbClr val="4472C4"/>
            </a:solidFill>
          </a:ln>
        </p:spPr>
        <p:txBody>
          <a:bodyPr lIns="0" tIns="0" rIns="0" bIns="0" anchor="ctr"/>
          <a:lstStyle/>
          <a:p>
            <a:pPr lvl="0">
              <a:defRPr>
                <a:solidFill>
                  <a:srgbClr val="FFFFFF"/>
                </a:solidFill>
              </a:defRPr>
            </a:pPr>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3.51562E-7 -2.8125E-6 L 0.49146 -0.3955 " pathEditMode="relative" rAng="0" ptsTypes="AA">
                                      <p:cBhvr>
                                        <p:cTn id="6" dur="2000" fill="hold"/>
                                        <p:tgtEl>
                                          <p:spTgt spid="248"/>
                                        </p:tgtEl>
                                        <p:attrNameLst>
                                          <p:attrName>ppt_x</p:attrName>
                                          <p:attrName>ppt_y</p:attrName>
                                        </p:attrNameLst>
                                      </p:cBhvr>
                                      <p:rCtr x="24573" y="-197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2" name="Shape 252"/>
          <p:cNvSpPr>
            <a:spLocks noGrp="1"/>
          </p:cNvSpPr>
          <p:nvPr>
            <p:ph type="title"/>
          </p:nvPr>
        </p:nvSpPr>
        <p:spPr>
          <a:xfrm>
            <a:off x="893762" y="519112"/>
            <a:ext cx="11217276" cy="1885951"/>
          </a:xfrm>
          <a:prstGeom prst="rect">
            <a:avLst/>
          </a:prstGeom>
        </p:spPr>
        <p:txBody>
          <a:bodyPr lIns="0" tIns="0" rIns="0" bIns="0">
            <a:normAutofit/>
          </a:bodyPr>
          <a:lstStyle/>
          <a:p>
            <a:pPr lvl="0"/>
            <a:endParaRPr/>
          </a:p>
        </p:txBody>
      </p:sp>
      <p:sp>
        <p:nvSpPr>
          <p:cNvPr id="253" name="Shape 253"/>
          <p:cNvSpPr>
            <a:spLocks noGrp="1"/>
          </p:cNvSpPr>
          <p:nvPr>
            <p:ph type="body" idx="1"/>
          </p:nvPr>
        </p:nvSpPr>
        <p:spPr>
          <a:xfrm>
            <a:off x="893762" y="2597150"/>
            <a:ext cx="11217276" cy="6188075"/>
          </a:xfrm>
          <a:prstGeom prst="rect">
            <a:avLst/>
          </a:prstGeom>
        </p:spPr>
        <p:txBody>
          <a:bodyPr/>
          <a:lstStyle/>
          <a:p>
            <a:pPr marL="400050" lvl="0" indent="-400050">
              <a:defRPr sz="1800"/>
            </a:pPr>
            <a:r>
              <a:rPr sz="2800"/>
              <a:t>MemSQL Rewriter does not do any categorization of tables based on cardinalities and statistics. </a:t>
            </a:r>
          </a:p>
          <a:p>
            <a:pPr lvl="0">
              <a:defRPr sz="1800"/>
            </a:pPr>
            <a:endParaRPr sz="2800"/>
          </a:p>
          <a:p>
            <a:pPr marL="400050" lvl="0" indent="-400050">
              <a:defRPr sz="1800"/>
            </a:pPr>
            <a:r>
              <a:rPr sz="2800"/>
              <a:t>Looks only at number of connections in the graph to identity the set of </a:t>
            </a:r>
            <a:r>
              <a:rPr sz="2800" i="1"/>
              <a:t>seed </a:t>
            </a:r>
            <a:r>
              <a:rPr sz="2800"/>
              <a:t>tables </a:t>
            </a:r>
          </a:p>
          <a:p>
            <a:pPr lvl="0">
              <a:defRPr sz="1800"/>
            </a:pPr>
            <a:endParaRPr sz="2800"/>
          </a:p>
          <a:p>
            <a:pPr marL="400050" lvl="0" indent="-400050">
              <a:defRPr sz="1800"/>
            </a:pPr>
            <a:r>
              <a:rPr sz="2800"/>
              <a:t>These fundamental differences enable us to cover a lot of more generic cases that might benefit from bushy join plans. </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xfrm>
            <a:off x="893762" y="519112"/>
            <a:ext cx="11217276" cy="1885951"/>
          </a:xfrm>
          <a:prstGeom prst="rect">
            <a:avLst/>
          </a:prstGeom>
        </p:spPr>
        <p:txBody>
          <a:bodyPr lIns="0" tIns="0" rIns="0" bIns="0">
            <a:normAutofit/>
          </a:bodyPr>
          <a:lstStyle/>
          <a:p>
            <a:pPr lvl="0">
              <a:defRPr sz="1800"/>
            </a:pPr>
            <a:r>
              <a:rPr sz="8000" b="1" dirty="0"/>
              <a:t>Enumerator</a:t>
            </a:r>
          </a:p>
        </p:txBody>
      </p:sp>
      <p:sp>
        <p:nvSpPr>
          <p:cNvPr id="256" name="Shape 256"/>
          <p:cNvSpPr>
            <a:spLocks noGrp="1"/>
          </p:cNvSpPr>
          <p:nvPr>
            <p:ph type="body" idx="1"/>
          </p:nvPr>
        </p:nvSpPr>
        <p:spPr>
          <a:xfrm>
            <a:off x="893762" y="2597150"/>
            <a:ext cx="11217276" cy="6188075"/>
          </a:xfrm>
          <a:prstGeom prst="rect">
            <a:avLst/>
          </a:prstGeom>
        </p:spPr>
        <p:txBody>
          <a:bodyPr/>
          <a:lstStyle/>
          <a:p>
            <a:pPr lvl="0">
              <a:spcBef>
                <a:spcPts val="0"/>
              </a:spcBef>
              <a:defRPr sz="1800"/>
            </a:pPr>
            <a:endParaRPr sz="2800" dirty="0"/>
          </a:p>
          <a:p>
            <a:pPr marL="355600" lvl="0" indent="-355600">
              <a:spcBef>
                <a:spcPts val="0"/>
              </a:spcBef>
              <a:defRPr sz="1800"/>
            </a:pPr>
            <a:r>
              <a:rPr sz="2800" dirty="0"/>
              <a:t>Optimizes the join plan within each select block</a:t>
            </a:r>
          </a:p>
          <a:p>
            <a:pPr marL="0" lvl="0" indent="0">
              <a:spcBef>
                <a:spcPts val="0"/>
              </a:spcBef>
              <a:buSzTx/>
              <a:buNone/>
              <a:defRPr sz="1800"/>
            </a:pPr>
            <a:endParaRPr sz="2800" dirty="0"/>
          </a:p>
          <a:p>
            <a:pPr marL="355600" lvl="0" indent="-355600">
              <a:spcBef>
                <a:spcPts val="0"/>
              </a:spcBef>
              <a:defRPr sz="1800"/>
            </a:pPr>
            <a:r>
              <a:rPr sz="2800" dirty="0"/>
              <a:t>Processes the select blocks bottom-up </a:t>
            </a:r>
          </a:p>
          <a:p>
            <a:pPr lvl="0">
              <a:spcBef>
                <a:spcPts val="0"/>
              </a:spcBef>
              <a:defRPr sz="1800"/>
            </a:pPr>
            <a:endParaRPr sz="2800" dirty="0"/>
          </a:p>
          <a:p>
            <a:pPr marL="355600" lvl="0" indent="-355600">
              <a:spcBef>
                <a:spcPts val="0"/>
              </a:spcBef>
              <a:defRPr sz="1800"/>
            </a:pPr>
            <a:r>
              <a:rPr sz="2800" dirty="0"/>
              <a:t>Huge search space → bottom-up System-R with </a:t>
            </a:r>
            <a:r>
              <a:rPr sz="2800" dirty="0" err="1"/>
              <a:t>sharding</a:t>
            </a:r>
            <a:r>
              <a:rPr sz="2800" dirty="0"/>
              <a:t> distribution</a:t>
            </a:r>
            <a:endParaRPr lang="en-US" sz="2800" dirty="0"/>
          </a:p>
          <a:p>
            <a:pPr marL="457200" lvl="1" indent="0">
              <a:spcBef>
                <a:spcPts val="0"/>
              </a:spcBef>
              <a:buNone/>
              <a:defRPr sz="1800"/>
            </a:pPr>
            <a:endParaRPr lang="en-US" sz="2800" dirty="0"/>
          </a:p>
          <a:p>
            <a:pPr marL="457200" lvl="1" indent="0">
              <a:spcBef>
                <a:spcPts val="0"/>
              </a:spcBef>
              <a:buNone/>
              <a:defRPr sz="1800"/>
            </a:pPr>
            <a:r>
              <a:rPr lang="en-US" sz="2800" dirty="0"/>
              <a:t>S</a:t>
            </a:r>
            <a:r>
              <a:rPr sz="2800" dirty="0"/>
              <a:t>hard keys:</a:t>
            </a:r>
          </a:p>
          <a:p>
            <a:pPr marL="0" lvl="0" indent="0">
              <a:spcBef>
                <a:spcPts val="0"/>
              </a:spcBef>
              <a:buSzTx/>
              <a:buNone/>
              <a:defRPr sz="1800"/>
            </a:pPr>
            <a:r>
              <a:rPr sz="2800" dirty="0"/>
              <a:t>	(1) predicate columns of equality joins and </a:t>
            </a:r>
          </a:p>
          <a:p>
            <a:pPr marL="0" lvl="0" indent="0">
              <a:spcBef>
                <a:spcPts val="0"/>
              </a:spcBef>
              <a:buSzTx/>
              <a:buNone/>
              <a:defRPr sz="1800"/>
            </a:pPr>
            <a:r>
              <a:rPr sz="2800" dirty="0"/>
              <a:t>	(2) grouping columns</a:t>
            </a:r>
          </a:p>
        </p:txBody>
      </p:sp>
      <p:sp>
        <p:nvSpPr>
          <p:cNvPr id="257" name="Shape 257"/>
          <p:cNvSpPr>
            <a:spLocks noGrp="1"/>
          </p:cNvSpPr>
          <p:nvPr>
            <p:ph type="sldNum" sz="quarter" idx="2"/>
          </p:nvPr>
        </p:nvSpPr>
        <p:spPr>
          <a:xfrm>
            <a:off x="0" y="9099549"/>
            <a:ext cx="368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26</a:t>
            </a:fld>
            <a:endParaRPr>
              <a:solidFill>
                <a:srgbClr val="888888"/>
              </a:solidFill>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p:cNvSpPr>
          <p:nvPr>
            <p:ph type="title"/>
          </p:nvPr>
        </p:nvSpPr>
        <p:spPr>
          <a:xfrm>
            <a:off x="893762" y="519112"/>
            <a:ext cx="11217276" cy="1885951"/>
          </a:xfrm>
          <a:prstGeom prst="rect">
            <a:avLst/>
          </a:prstGeom>
        </p:spPr>
        <p:txBody>
          <a:bodyPr lIns="0" tIns="0" rIns="0" bIns="0">
            <a:normAutofit/>
          </a:bodyPr>
          <a:lstStyle/>
          <a:p>
            <a:pPr lvl="0">
              <a:defRPr sz="1800"/>
            </a:pPr>
            <a:r>
              <a:rPr sz="8000" b="1" dirty="0"/>
              <a:t>Enumerator</a:t>
            </a:r>
          </a:p>
        </p:txBody>
      </p:sp>
      <p:sp>
        <p:nvSpPr>
          <p:cNvPr id="262" name="Shape 262"/>
          <p:cNvSpPr>
            <a:spLocks noGrp="1"/>
          </p:cNvSpPr>
          <p:nvPr>
            <p:ph type="body" idx="1"/>
          </p:nvPr>
        </p:nvSpPr>
        <p:spPr>
          <a:xfrm>
            <a:off x="893762" y="2597150"/>
            <a:ext cx="11217276" cy="6188075"/>
          </a:xfrm>
          <a:prstGeom prst="rect">
            <a:avLst/>
          </a:prstGeom>
        </p:spPr>
        <p:txBody>
          <a:bodyPr/>
          <a:lstStyle/>
          <a:p>
            <a:pPr marL="0" lvl="0" indent="0">
              <a:spcBef>
                <a:spcPts val="0"/>
              </a:spcBef>
              <a:buSzTx/>
              <a:buNone/>
              <a:defRPr sz="1800"/>
            </a:pPr>
            <a:endParaRPr lang="en-US" sz="2800" u="sng" dirty="0">
              <a:solidFill>
                <a:srgbClr val="44546A"/>
              </a:solidFill>
            </a:endParaRPr>
          </a:p>
          <a:p>
            <a:pPr marL="0" lvl="0" indent="0">
              <a:spcBef>
                <a:spcPts val="0"/>
              </a:spcBef>
              <a:buSzTx/>
              <a:buNone/>
              <a:defRPr sz="1800"/>
            </a:pPr>
            <a:r>
              <a:rPr sz="2800" b="1" u="sng" dirty="0">
                <a:solidFill>
                  <a:srgbClr val="44546A"/>
                </a:solidFill>
              </a:rPr>
              <a:t>Data Movement Operations:</a:t>
            </a:r>
          </a:p>
          <a:p>
            <a:pPr marL="812800" lvl="1" indent="-355600">
              <a:spcBef>
                <a:spcPts val="0"/>
              </a:spcBef>
              <a:defRPr sz="1800"/>
            </a:pPr>
            <a:endParaRPr lang="en-US" sz="2800" u="sng" dirty="0"/>
          </a:p>
          <a:p>
            <a:pPr marL="812800" lvl="1" indent="-355600">
              <a:spcBef>
                <a:spcPts val="0"/>
              </a:spcBef>
              <a:defRPr sz="1800"/>
            </a:pPr>
            <a:r>
              <a:rPr sz="2800" u="sng" dirty="0"/>
              <a:t>Broadcast:</a:t>
            </a:r>
            <a:r>
              <a:rPr sz="2800" dirty="0"/>
              <a:t> Tuples are broadcasted from each leaf node to all other leaf node</a:t>
            </a:r>
            <a:r>
              <a:rPr lang="en-US" sz="2800" dirty="0"/>
              <a:t>s</a:t>
            </a:r>
          </a:p>
          <a:p>
            <a:pPr marL="457200" lvl="1" indent="0" algn="ctr">
              <a:spcBef>
                <a:spcPts val="0"/>
              </a:spcBef>
              <a:buNone/>
              <a:defRPr sz="1800"/>
            </a:pPr>
            <a:r>
              <a:rPr lang="en-US" sz="2800" dirty="0"/>
              <a:t>Broadcast Cost: R D</a:t>
            </a:r>
          </a:p>
          <a:p>
            <a:pPr marL="555625" lvl="1" indent="-111125" defTabSz="457200">
              <a:spcBef>
                <a:spcPts val="0"/>
              </a:spcBef>
              <a:defRPr sz="1800"/>
            </a:pPr>
            <a:endParaRPr lang="en-US" sz="2800" dirty="0"/>
          </a:p>
          <a:p>
            <a:pPr marL="555625" lvl="1" indent="-111125" defTabSz="457200">
              <a:spcBef>
                <a:spcPts val="0"/>
              </a:spcBef>
              <a:defRPr sz="1800"/>
            </a:pPr>
            <a:endParaRPr sz="2800" dirty="0"/>
          </a:p>
          <a:p>
            <a:pPr marL="812800" lvl="1" indent="-355600">
              <a:spcBef>
                <a:spcPts val="0"/>
              </a:spcBef>
              <a:defRPr sz="1800"/>
            </a:pPr>
            <a:r>
              <a:rPr sz="2800" u="sng" dirty="0"/>
              <a:t>Reshuffle:</a:t>
            </a:r>
            <a:r>
              <a:rPr sz="2800" dirty="0"/>
              <a:t> Tuples are moved from each leaf node to a target leaf node based on a hash of a chosen set of distribution columns</a:t>
            </a:r>
            <a:endParaRPr lang="en-US" sz="2800" dirty="0"/>
          </a:p>
          <a:p>
            <a:pPr marL="457200" lvl="1" indent="0" algn="ctr">
              <a:spcBef>
                <a:spcPts val="0"/>
              </a:spcBef>
              <a:buNone/>
              <a:defRPr sz="1800"/>
            </a:pPr>
            <a:endParaRPr lang="en-US" sz="2800" dirty="0"/>
          </a:p>
          <a:p>
            <a:pPr marL="457200" lvl="1" indent="0" algn="ctr">
              <a:spcBef>
                <a:spcPts val="0"/>
              </a:spcBef>
              <a:buNone/>
              <a:defRPr sz="1800"/>
            </a:pPr>
            <a:r>
              <a:rPr lang="en-US" sz="2800" dirty="0"/>
              <a:t>Reshuffle Cost: 1 / N (R D + R H)</a:t>
            </a:r>
            <a:endParaRPr sz="2800" dirty="0"/>
          </a:p>
          <a:p>
            <a:pPr marL="0" lvl="1" indent="457200">
              <a:spcBef>
                <a:spcPts val="0"/>
              </a:spcBef>
              <a:buSzTx/>
              <a:buNone/>
              <a:defRPr sz="1800"/>
            </a:pPr>
            <a:r>
              <a:rPr sz="2800" dirty="0"/>
              <a:t> </a:t>
            </a:r>
          </a:p>
        </p:txBody>
      </p:sp>
      <p:sp>
        <p:nvSpPr>
          <p:cNvPr id="263" name="Shape 263"/>
          <p:cNvSpPr>
            <a:spLocks noGrp="1"/>
          </p:cNvSpPr>
          <p:nvPr>
            <p:ph type="sldNum" sz="quarter" idx="2"/>
          </p:nvPr>
        </p:nvSpPr>
        <p:spPr>
          <a:xfrm>
            <a:off x="0" y="9099549"/>
            <a:ext cx="368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27</a:t>
            </a:fld>
            <a:endParaRPr>
              <a:solidFill>
                <a:srgbClr val="888888"/>
              </a:solidFill>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p:cNvSpPr>
          <p:nvPr>
            <p:ph type="title"/>
          </p:nvPr>
        </p:nvSpPr>
        <p:spPr>
          <a:xfrm>
            <a:off x="893762" y="519112"/>
            <a:ext cx="11217276" cy="1885951"/>
          </a:xfrm>
          <a:prstGeom prst="rect">
            <a:avLst/>
          </a:prstGeom>
        </p:spPr>
        <p:txBody>
          <a:bodyPr lIns="0" tIns="0" rIns="0" bIns="0">
            <a:normAutofit/>
          </a:bodyPr>
          <a:lstStyle>
            <a:lvl1pPr defTabSz="426932">
              <a:defRPr sz="6264"/>
            </a:lvl1pPr>
          </a:lstStyle>
          <a:p>
            <a:pPr lvl="0">
              <a:defRPr sz="1800"/>
            </a:pPr>
            <a:r>
              <a:rPr sz="6264" b="1" dirty="0"/>
              <a:t>Planner: Remote Tables and Result Tables </a:t>
            </a:r>
          </a:p>
        </p:txBody>
      </p:sp>
      <p:sp>
        <p:nvSpPr>
          <p:cNvPr id="268" name="Shape 268"/>
          <p:cNvSpPr>
            <a:spLocks noGrp="1"/>
          </p:cNvSpPr>
          <p:nvPr>
            <p:ph type="body" idx="1"/>
          </p:nvPr>
        </p:nvSpPr>
        <p:spPr>
          <a:xfrm>
            <a:off x="893762" y="2597150"/>
            <a:ext cx="11217276" cy="6188075"/>
          </a:xfrm>
          <a:prstGeom prst="rect">
            <a:avLst/>
          </a:prstGeom>
        </p:spPr>
        <p:txBody>
          <a:bodyPr/>
          <a:lstStyle/>
          <a:p>
            <a:pPr marL="0" lvl="0" indent="0">
              <a:spcBef>
                <a:spcPts val="0"/>
              </a:spcBef>
              <a:buSzTx/>
              <a:buNone/>
              <a:defRPr sz="1800"/>
            </a:pPr>
            <a:endParaRPr sz="2800" u="sng" dirty="0">
              <a:solidFill>
                <a:srgbClr val="44546A"/>
              </a:solidFill>
            </a:endParaRPr>
          </a:p>
          <a:p>
            <a:pPr marL="0" lvl="0" indent="0">
              <a:spcBef>
                <a:spcPts val="0"/>
              </a:spcBef>
              <a:buSzTx/>
              <a:buNone/>
              <a:defRPr sz="1800"/>
            </a:pPr>
            <a:r>
              <a:rPr sz="2800" b="1" u="sng" dirty="0">
                <a:solidFill>
                  <a:srgbClr val="44546A"/>
                </a:solidFill>
              </a:rPr>
              <a:t>Remote Tables</a:t>
            </a:r>
            <a:endParaRPr b="1" dirty="0"/>
          </a:p>
          <a:p>
            <a:pPr marL="812800" lvl="1" indent="-355600">
              <a:spcBef>
                <a:spcPts val="0"/>
              </a:spcBef>
              <a:defRPr sz="1800"/>
            </a:pPr>
            <a:r>
              <a:rPr sz="2800" dirty="0"/>
              <a:t>Communication between each leaf and all the partitions</a:t>
            </a:r>
          </a:p>
          <a:p>
            <a:pPr lvl="1">
              <a:spcBef>
                <a:spcPts val="0"/>
              </a:spcBef>
              <a:defRPr sz="1800"/>
            </a:pPr>
            <a:endParaRPr sz="2800" dirty="0"/>
          </a:p>
          <a:p>
            <a:pPr marL="0" lvl="0" indent="0">
              <a:spcBef>
                <a:spcPts val="0"/>
              </a:spcBef>
              <a:buSzTx/>
              <a:buFontTx/>
              <a:buNone/>
              <a:defRPr sz="1800"/>
            </a:pPr>
            <a:endParaRPr lang="en-US" sz="2800" dirty="0"/>
          </a:p>
          <a:p>
            <a:pPr marL="0" lvl="0" indent="0">
              <a:spcBef>
                <a:spcPts val="0"/>
              </a:spcBef>
              <a:buSzTx/>
              <a:buFontTx/>
              <a:buNone/>
              <a:defRPr sz="1800"/>
            </a:pPr>
            <a:endParaRPr lang="en-US" sz="2800" dirty="0"/>
          </a:p>
          <a:p>
            <a:pPr marL="0" lvl="0" indent="0">
              <a:spcBef>
                <a:spcPts val="0"/>
              </a:spcBef>
              <a:buSzTx/>
              <a:buFontTx/>
              <a:buNone/>
              <a:defRPr sz="1800"/>
            </a:pPr>
            <a:r>
              <a:rPr sz="2800" dirty="0"/>
              <a:t>Problem: Each partition querying all other partitions </a:t>
            </a:r>
          </a:p>
          <a:p>
            <a:pPr marL="0" lvl="0" indent="0">
              <a:spcBef>
                <a:spcPts val="0"/>
              </a:spcBef>
              <a:buSzTx/>
              <a:buNone/>
              <a:defRPr sz="1800"/>
            </a:pPr>
            <a:endParaRPr lang="en-US" sz="2800" b="1" u="sng" dirty="0">
              <a:solidFill>
                <a:srgbClr val="44546A"/>
              </a:solidFill>
            </a:endParaRPr>
          </a:p>
          <a:p>
            <a:pPr marL="0" lvl="0" indent="0">
              <a:spcBef>
                <a:spcPts val="0"/>
              </a:spcBef>
              <a:buSzTx/>
              <a:buNone/>
              <a:defRPr sz="1800"/>
            </a:pPr>
            <a:r>
              <a:rPr sz="2800" b="1" u="sng" dirty="0">
                <a:solidFill>
                  <a:srgbClr val="44546A"/>
                </a:solidFill>
              </a:rPr>
              <a:t>Result Tables</a:t>
            </a:r>
            <a:r>
              <a:rPr sz="2800" u="sng" dirty="0">
                <a:solidFill>
                  <a:srgbClr val="44546A"/>
                </a:solidFill>
              </a:rPr>
              <a:t> </a:t>
            </a:r>
            <a:r>
              <a:rPr sz="2800" dirty="0"/>
              <a:t>(SQL SELECT )</a:t>
            </a:r>
          </a:p>
          <a:p>
            <a:pPr marL="812800" lvl="1" indent="-355600">
              <a:spcBef>
                <a:spcPts val="0"/>
              </a:spcBef>
              <a:defRPr sz="1800"/>
            </a:pPr>
            <a:r>
              <a:rPr sz="2800" dirty="0"/>
              <a:t>Store intermediate results for each partition and then compute the final select</a:t>
            </a:r>
          </a:p>
        </p:txBody>
      </p:sp>
      <p:sp>
        <p:nvSpPr>
          <p:cNvPr id="269" name="Shape 269"/>
          <p:cNvSpPr>
            <a:spLocks noGrp="1"/>
          </p:cNvSpPr>
          <p:nvPr>
            <p:ph type="sldNum" sz="quarter" idx="2"/>
          </p:nvPr>
        </p:nvSpPr>
        <p:spPr>
          <a:xfrm>
            <a:off x="0" y="9099549"/>
            <a:ext cx="368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28</a:t>
            </a:fld>
            <a:endParaRPr>
              <a:solidFill>
                <a:srgbClr val="888888"/>
              </a:solidFill>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p:cNvSpPr>
          <p:nvPr>
            <p:ph type="title"/>
          </p:nvPr>
        </p:nvSpPr>
        <p:spPr>
          <a:prstGeom prst="rect">
            <a:avLst/>
          </a:prstGeom>
        </p:spPr>
        <p:txBody>
          <a:bodyPr/>
          <a:lstStyle>
            <a:lvl1pPr>
              <a:defRPr sz="8000"/>
            </a:lvl1pPr>
          </a:lstStyle>
          <a:p>
            <a:pPr lvl="0">
              <a:defRPr sz="1800"/>
            </a:pPr>
            <a:r>
              <a:rPr sz="8000" b="1" dirty="0"/>
              <a:t>Planner</a:t>
            </a:r>
          </a:p>
        </p:txBody>
      </p:sp>
      <p:sp>
        <p:nvSpPr>
          <p:cNvPr id="274" name="Shape 274"/>
          <p:cNvSpPr>
            <a:spLocks noGrp="1"/>
          </p:cNvSpPr>
          <p:nvPr>
            <p:ph type="body" idx="1"/>
          </p:nvPr>
        </p:nvSpPr>
        <p:spPr>
          <a:xfrm>
            <a:off x="895350" y="3781425"/>
            <a:ext cx="5502275" cy="714375"/>
          </a:xfrm>
          <a:prstGeom prst="rect">
            <a:avLst/>
          </a:prstGeom>
        </p:spPr>
        <p:txBody>
          <a:bodyPr>
            <a:normAutofit/>
          </a:bodyPr>
          <a:lstStyle>
            <a:lvl1pPr>
              <a:defRPr sz="2800" b="1" u="sng">
                <a:solidFill>
                  <a:srgbClr val="FF40FF"/>
                </a:solidFill>
              </a:defRPr>
            </a:lvl1pPr>
          </a:lstStyle>
          <a:p>
            <a:pPr lvl="0">
              <a:defRPr sz="1800" b="0" u="none">
                <a:solidFill>
                  <a:srgbClr val="000000"/>
                </a:solidFill>
              </a:defRPr>
            </a:pPr>
            <a:r>
              <a:rPr sz="4000" dirty="0">
                <a:solidFill>
                  <a:srgbClr val="44546A"/>
                </a:solidFill>
              </a:rPr>
              <a:t>Broadcast</a:t>
            </a:r>
          </a:p>
        </p:txBody>
      </p:sp>
      <p:sp>
        <p:nvSpPr>
          <p:cNvPr id="275" name="Shape 275"/>
          <p:cNvSpPr/>
          <p:nvPr/>
        </p:nvSpPr>
        <p:spPr>
          <a:xfrm>
            <a:off x="895351" y="4495800"/>
            <a:ext cx="5497511" cy="468788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800100" lvl="1" indent="-452438" algn="l" defTabSz="914400">
              <a:lnSpc>
                <a:spcPct val="90000"/>
              </a:lnSpc>
              <a:spcBef>
                <a:spcPts val="500"/>
              </a:spcBef>
              <a:buSzPct val="100000"/>
              <a:buAutoNum type="arabicPeriod"/>
              <a:defRPr sz="1800"/>
            </a:pPr>
            <a:r>
              <a:rPr sz="2800" dirty="0">
                <a:latin typeface="Calibri Light"/>
                <a:ea typeface="Calibri Light"/>
                <a:cs typeface="Calibri Light"/>
                <a:sym typeface="Calibri Light"/>
              </a:rPr>
              <a:t>CREATE RESULT TABLE r1 AS SELECT * FROM x WHERE </a:t>
            </a:r>
            <a:r>
              <a:rPr sz="2800" dirty="0" err="1">
                <a:latin typeface="Calibri Light"/>
                <a:ea typeface="Calibri Light"/>
                <a:cs typeface="Calibri Light"/>
                <a:sym typeface="Calibri Light"/>
              </a:rPr>
              <a:t>x.b</a:t>
            </a:r>
            <a:r>
              <a:rPr sz="2800" dirty="0">
                <a:latin typeface="Calibri Light"/>
                <a:ea typeface="Calibri Light"/>
                <a:cs typeface="Calibri Light"/>
                <a:sym typeface="Calibri Light"/>
              </a:rPr>
              <a:t> &lt; 2 </a:t>
            </a:r>
            <a:r>
              <a:rPr sz="2000" dirty="0">
                <a:latin typeface="Calibri Light"/>
                <a:ea typeface="Calibri Light"/>
                <a:cs typeface="Calibri Light"/>
                <a:sym typeface="Calibri Light"/>
              </a:rPr>
              <a:t>(on every partition)</a:t>
            </a:r>
            <a:endParaRPr dirty="0">
              <a:latin typeface="Calibri Light"/>
              <a:ea typeface="Calibri Light"/>
              <a:cs typeface="Calibri Light"/>
              <a:sym typeface="Calibri Light"/>
            </a:endParaRPr>
          </a:p>
          <a:p>
            <a:pPr marL="800100" lvl="1" indent="-452438" algn="l" defTabSz="914400">
              <a:lnSpc>
                <a:spcPct val="90000"/>
              </a:lnSpc>
              <a:spcBef>
                <a:spcPts val="500"/>
              </a:spcBef>
              <a:buSzPct val="100000"/>
              <a:buAutoNum type="arabicPeriod"/>
              <a:defRPr sz="1800"/>
            </a:pPr>
            <a:endParaRPr sz="2800" dirty="0">
              <a:latin typeface="Calibri Light"/>
              <a:ea typeface="Calibri Light"/>
              <a:cs typeface="Calibri Light"/>
              <a:sym typeface="Calibri Light"/>
            </a:endParaRPr>
          </a:p>
          <a:p>
            <a:pPr marL="800100" lvl="1" indent="-452438" algn="l" defTabSz="914400">
              <a:lnSpc>
                <a:spcPct val="90000"/>
              </a:lnSpc>
              <a:spcBef>
                <a:spcPts val="500"/>
              </a:spcBef>
              <a:buSzPct val="100000"/>
              <a:buAutoNum type="arabicPeriod" startAt="2"/>
              <a:defRPr sz="1800"/>
            </a:pPr>
            <a:r>
              <a:rPr sz="2800" dirty="0">
                <a:latin typeface="Calibri Light"/>
                <a:ea typeface="Calibri Light"/>
                <a:cs typeface="Calibri Light"/>
                <a:sym typeface="Calibri Light"/>
              </a:rPr>
              <a:t>CREATE RESULT TABLE r2 AS SELECT * FROM REMOTE(r1) </a:t>
            </a:r>
            <a:r>
              <a:rPr sz="2000" dirty="0">
                <a:latin typeface="Calibri Light"/>
                <a:ea typeface="Calibri Light"/>
                <a:cs typeface="Calibri Light"/>
                <a:sym typeface="Calibri Light"/>
              </a:rPr>
              <a:t>(on every node)</a:t>
            </a:r>
            <a:endParaRPr sz="2800" dirty="0">
              <a:latin typeface="Calibri Light"/>
              <a:ea typeface="Calibri Light"/>
              <a:cs typeface="Calibri Light"/>
              <a:sym typeface="Calibri Light"/>
            </a:endParaRPr>
          </a:p>
          <a:p>
            <a:pPr marL="800100" lvl="1" indent="-452438" algn="l" defTabSz="914400">
              <a:lnSpc>
                <a:spcPct val="90000"/>
              </a:lnSpc>
              <a:spcBef>
                <a:spcPts val="500"/>
              </a:spcBef>
              <a:buSzPct val="100000"/>
              <a:buAutoNum type="arabicPeriod" startAt="2"/>
              <a:defRPr sz="1800"/>
            </a:pPr>
            <a:endParaRPr sz="2800" dirty="0">
              <a:latin typeface="Calibri Light"/>
              <a:ea typeface="Calibri Light"/>
              <a:cs typeface="Calibri Light"/>
              <a:sym typeface="Calibri Light"/>
            </a:endParaRPr>
          </a:p>
          <a:p>
            <a:pPr marL="800100" lvl="1" indent="-452438" algn="l" defTabSz="914400">
              <a:lnSpc>
                <a:spcPct val="90000"/>
              </a:lnSpc>
              <a:spcBef>
                <a:spcPts val="500"/>
              </a:spcBef>
              <a:buSzPct val="100000"/>
              <a:buAutoNum type="arabicPeriod" startAt="3"/>
              <a:defRPr sz="1800"/>
            </a:pPr>
            <a:r>
              <a:rPr sz="2800" dirty="0">
                <a:latin typeface="Calibri Light"/>
                <a:ea typeface="Calibri Light"/>
                <a:cs typeface="Calibri Light"/>
                <a:sym typeface="Calibri Light"/>
              </a:rPr>
              <a:t>SELECT * FROM r2 JOIN y WHERE </a:t>
            </a:r>
            <a:r>
              <a:rPr sz="2800" dirty="0" err="1">
                <a:latin typeface="Calibri Light"/>
                <a:ea typeface="Calibri Light"/>
                <a:cs typeface="Calibri Light"/>
                <a:sym typeface="Calibri Light"/>
              </a:rPr>
              <a:t>y.c</a:t>
            </a:r>
            <a:r>
              <a:rPr sz="2800" dirty="0">
                <a:latin typeface="Calibri Light"/>
                <a:ea typeface="Calibri Light"/>
                <a:cs typeface="Calibri Light"/>
                <a:sym typeface="Calibri Light"/>
              </a:rPr>
              <a:t> &gt; 5 AND r2.a = </a:t>
            </a:r>
            <a:r>
              <a:rPr sz="2800" dirty="0" err="1">
                <a:latin typeface="Calibri Light"/>
                <a:ea typeface="Calibri Light"/>
                <a:cs typeface="Calibri Light"/>
                <a:sym typeface="Calibri Light"/>
              </a:rPr>
              <a:t>y.a</a:t>
            </a:r>
            <a:r>
              <a:rPr sz="2800" dirty="0">
                <a:latin typeface="Calibri Light"/>
                <a:ea typeface="Calibri Light"/>
                <a:cs typeface="Calibri Light"/>
                <a:sym typeface="Calibri Light"/>
              </a:rPr>
              <a:t> </a:t>
            </a:r>
            <a:r>
              <a:rPr sz="2000" dirty="0">
                <a:latin typeface="Calibri Light"/>
                <a:ea typeface="Calibri Light"/>
                <a:cs typeface="Calibri Light"/>
                <a:sym typeface="Calibri Light"/>
              </a:rPr>
              <a:t>(on every partition)</a:t>
            </a:r>
          </a:p>
        </p:txBody>
      </p:sp>
      <p:sp>
        <p:nvSpPr>
          <p:cNvPr id="276" name="Shape 276"/>
          <p:cNvSpPr/>
          <p:nvPr/>
        </p:nvSpPr>
        <p:spPr>
          <a:xfrm>
            <a:off x="6392862" y="3781425"/>
            <a:ext cx="5529263" cy="71437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914400">
              <a:lnSpc>
                <a:spcPct val="90000"/>
              </a:lnSpc>
              <a:spcBef>
                <a:spcPts val="1000"/>
              </a:spcBef>
              <a:defRPr sz="2800" b="1" u="sng">
                <a:solidFill>
                  <a:srgbClr val="FF40FF"/>
                </a:solidFill>
                <a:latin typeface="Calibri Light"/>
                <a:ea typeface="Calibri Light"/>
                <a:cs typeface="Calibri Light"/>
                <a:sym typeface="Calibri Light"/>
              </a:defRPr>
            </a:lvl1pPr>
          </a:lstStyle>
          <a:p>
            <a:pPr lvl="0">
              <a:defRPr sz="1800" b="0" u="none">
                <a:solidFill>
                  <a:srgbClr val="000000"/>
                </a:solidFill>
              </a:defRPr>
            </a:pPr>
            <a:r>
              <a:rPr sz="4000" dirty="0">
                <a:solidFill>
                  <a:srgbClr val="44546A"/>
                </a:solidFill>
              </a:rPr>
              <a:t>Reshuffle</a:t>
            </a:r>
          </a:p>
        </p:txBody>
      </p:sp>
      <p:sp>
        <p:nvSpPr>
          <p:cNvPr id="277" name="Shape 277"/>
          <p:cNvSpPr/>
          <p:nvPr/>
        </p:nvSpPr>
        <p:spPr>
          <a:xfrm>
            <a:off x="6392862" y="4495800"/>
            <a:ext cx="5529263" cy="4152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800100" lvl="0" indent="-407988" algn="l" defTabSz="914400">
              <a:lnSpc>
                <a:spcPct val="90000"/>
              </a:lnSpc>
              <a:spcBef>
                <a:spcPts val="1000"/>
              </a:spcBef>
              <a:buSzPct val="100000"/>
              <a:buAutoNum type="arabicPeriod"/>
              <a:defRPr sz="1800"/>
            </a:pPr>
            <a:r>
              <a:rPr sz="2800" dirty="0">
                <a:latin typeface="Calibri Light"/>
                <a:ea typeface="Calibri Light"/>
                <a:cs typeface="Calibri Light"/>
                <a:sym typeface="Calibri Light"/>
              </a:rPr>
              <a:t>CREATE RESULT TABLE r1 PARTITION BY (</a:t>
            </a:r>
            <a:r>
              <a:rPr sz="2800" dirty="0" err="1">
                <a:latin typeface="Calibri Light"/>
                <a:ea typeface="Calibri Light"/>
                <a:cs typeface="Calibri Light"/>
                <a:sym typeface="Calibri Light"/>
              </a:rPr>
              <a:t>y.a</a:t>
            </a:r>
            <a:r>
              <a:rPr sz="2800" dirty="0">
                <a:latin typeface="Calibri Light"/>
                <a:ea typeface="Calibri Light"/>
                <a:cs typeface="Calibri Light"/>
                <a:sym typeface="Calibri Light"/>
              </a:rPr>
              <a:t>) AS SELECT * FROM y WHERE </a:t>
            </a:r>
            <a:r>
              <a:rPr sz="2800" dirty="0" err="1">
                <a:latin typeface="Calibri Light"/>
                <a:ea typeface="Calibri Light"/>
                <a:cs typeface="Calibri Light"/>
                <a:sym typeface="Calibri Light"/>
              </a:rPr>
              <a:t>y.c</a:t>
            </a:r>
            <a:r>
              <a:rPr sz="2800" dirty="0">
                <a:latin typeface="Calibri Light"/>
                <a:ea typeface="Calibri Light"/>
                <a:cs typeface="Calibri Light"/>
                <a:sym typeface="Calibri Light"/>
              </a:rPr>
              <a:t> &gt; 5 </a:t>
            </a:r>
            <a:r>
              <a:rPr sz="2000" dirty="0">
                <a:latin typeface="Calibri Light"/>
                <a:ea typeface="Calibri Light"/>
                <a:cs typeface="Calibri Light"/>
                <a:sym typeface="Calibri Light"/>
              </a:rPr>
              <a:t>(on every partition)</a:t>
            </a:r>
            <a:endParaRPr dirty="0">
              <a:latin typeface="Calibri Light"/>
              <a:ea typeface="Calibri Light"/>
              <a:cs typeface="Calibri Light"/>
              <a:sym typeface="Calibri Light"/>
            </a:endParaRPr>
          </a:p>
          <a:p>
            <a:pPr marL="800100" lvl="0" indent="-407988" algn="l" defTabSz="914400">
              <a:lnSpc>
                <a:spcPct val="90000"/>
              </a:lnSpc>
              <a:spcBef>
                <a:spcPts val="1000"/>
              </a:spcBef>
              <a:buSzPct val="100000"/>
              <a:buAutoNum type="arabicPeriod"/>
              <a:defRPr sz="1800"/>
            </a:pPr>
            <a:endParaRPr sz="2800" dirty="0">
              <a:latin typeface="Calibri Light"/>
              <a:ea typeface="Calibri Light"/>
              <a:cs typeface="Calibri Light"/>
              <a:sym typeface="Calibri Light"/>
            </a:endParaRPr>
          </a:p>
          <a:p>
            <a:pPr marL="800100" lvl="0" indent="-407988" algn="l" defTabSz="914400">
              <a:lnSpc>
                <a:spcPct val="90000"/>
              </a:lnSpc>
              <a:spcBef>
                <a:spcPts val="1000"/>
              </a:spcBef>
              <a:buSzPct val="100000"/>
              <a:buAutoNum type="arabicPeriod" startAt="2"/>
              <a:defRPr sz="1800"/>
            </a:pPr>
            <a:r>
              <a:rPr sz="2800" dirty="0">
                <a:latin typeface="Calibri Light"/>
                <a:ea typeface="Calibri Light"/>
                <a:cs typeface="Calibri Light"/>
                <a:sym typeface="Calibri Light"/>
              </a:rPr>
              <a:t>SELECT * FROM x JOIN REMOTE(r1(p)) WHERE </a:t>
            </a:r>
            <a:r>
              <a:rPr sz="2800" dirty="0" err="1">
                <a:latin typeface="Calibri Light"/>
                <a:ea typeface="Calibri Light"/>
                <a:cs typeface="Calibri Light"/>
                <a:sym typeface="Calibri Light"/>
              </a:rPr>
              <a:t>x.b</a:t>
            </a:r>
            <a:r>
              <a:rPr sz="2800" dirty="0">
                <a:latin typeface="Calibri Light"/>
                <a:ea typeface="Calibri Light"/>
                <a:cs typeface="Calibri Light"/>
                <a:sym typeface="Calibri Light"/>
              </a:rPr>
              <a:t> &lt; 2 AND </a:t>
            </a:r>
            <a:r>
              <a:rPr sz="2800" dirty="0" err="1">
                <a:latin typeface="Calibri Light"/>
                <a:ea typeface="Calibri Light"/>
                <a:cs typeface="Calibri Light"/>
                <a:sym typeface="Calibri Light"/>
              </a:rPr>
              <a:t>x.a</a:t>
            </a:r>
            <a:r>
              <a:rPr sz="2800" dirty="0">
                <a:latin typeface="Calibri Light"/>
                <a:ea typeface="Calibri Light"/>
                <a:cs typeface="Calibri Light"/>
                <a:sym typeface="Calibri Light"/>
              </a:rPr>
              <a:t> = r1.a </a:t>
            </a:r>
            <a:r>
              <a:rPr sz="2000" dirty="0">
                <a:latin typeface="Calibri Light"/>
                <a:ea typeface="Calibri Light"/>
                <a:cs typeface="Calibri Light"/>
                <a:sym typeface="Calibri Light"/>
              </a:rPr>
              <a:t>(on every partition)</a:t>
            </a:r>
          </a:p>
        </p:txBody>
      </p:sp>
      <p:sp>
        <p:nvSpPr>
          <p:cNvPr id="278" name="Shape 278"/>
          <p:cNvSpPr>
            <a:spLocks noGrp="1"/>
          </p:cNvSpPr>
          <p:nvPr>
            <p:ph type="sldNum" sz="quarter" idx="2"/>
          </p:nvPr>
        </p:nvSpPr>
        <p:spPr>
          <a:xfrm>
            <a:off x="9185275" y="8893493"/>
            <a:ext cx="2925764" cy="2946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29</a:t>
            </a:fld>
            <a:endParaRPr sz="1200">
              <a:solidFill>
                <a:srgbClr val="888888"/>
              </a:solidFill>
            </a:endParaRPr>
          </a:p>
        </p:txBody>
      </p:sp>
      <p:sp>
        <p:nvSpPr>
          <p:cNvPr id="279" name="Shape 279"/>
          <p:cNvSpPr/>
          <p:nvPr/>
        </p:nvSpPr>
        <p:spPr>
          <a:xfrm>
            <a:off x="726281" y="2540398"/>
            <a:ext cx="11195844" cy="148193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defTabSz="490727">
              <a:lnSpc>
                <a:spcPct val="90000"/>
              </a:lnSpc>
              <a:defRPr sz="1800"/>
            </a:pPr>
            <a:r>
              <a:rPr sz="2800" dirty="0">
                <a:latin typeface="Calibri Light"/>
                <a:ea typeface="Calibri Light"/>
                <a:cs typeface="Calibri Light"/>
                <a:sym typeface="Calibri Light"/>
              </a:rPr>
              <a:t>SELECT * FROM x JOIN y WHERE </a:t>
            </a:r>
            <a:r>
              <a:rPr sz="2800" dirty="0" err="1">
                <a:latin typeface="Calibri Light"/>
                <a:ea typeface="Calibri Light"/>
                <a:cs typeface="Calibri Light"/>
                <a:sym typeface="Calibri Light"/>
              </a:rPr>
              <a:t>x.a</a:t>
            </a:r>
            <a:r>
              <a:rPr sz="2800" dirty="0">
                <a:latin typeface="Calibri Light"/>
                <a:ea typeface="Calibri Light"/>
                <a:cs typeface="Calibri Light"/>
                <a:sym typeface="Calibri Light"/>
              </a:rPr>
              <a:t> = </a:t>
            </a:r>
            <a:r>
              <a:rPr sz="2800" dirty="0" err="1">
                <a:latin typeface="Calibri Light"/>
                <a:ea typeface="Calibri Light"/>
                <a:cs typeface="Calibri Light"/>
                <a:sym typeface="Calibri Light"/>
              </a:rPr>
              <a:t>y.a</a:t>
            </a:r>
            <a:r>
              <a:rPr sz="2800" dirty="0">
                <a:latin typeface="Calibri Light"/>
                <a:ea typeface="Calibri Light"/>
                <a:cs typeface="Calibri Light"/>
                <a:sym typeface="Calibri Light"/>
              </a:rPr>
              <a:t> AND </a:t>
            </a:r>
            <a:r>
              <a:rPr sz="2800" dirty="0" err="1">
                <a:latin typeface="Calibri Light"/>
                <a:ea typeface="Calibri Light"/>
                <a:cs typeface="Calibri Light"/>
                <a:sym typeface="Calibri Light"/>
              </a:rPr>
              <a:t>x.b</a:t>
            </a:r>
            <a:r>
              <a:rPr sz="2800" dirty="0">
                <a:latin typeface="Calibri Light"/>
                <a:ea typeface="Calibri Light"/>
                <a:cs typeface="Calibri Light"/>
                <a:sym typeface="Calibri Light"/>
              </a:rPr>
              <a:t> &lt; 2 AND </a:t>
            </a:r>
            <a:r>
              <a:rPr sz="2800" dirty="0" err="1">
                <a:latin typeface="Calibri Light"/>
                <a:ea typeface="Calibri Light"/>
                <a:cs typeface="Calibri Light"/>
                <a:sym typeface="Calibri Light"/>
              </a:rPr>
              <a:t>y.c</a:t>
            </a:r>
            <a:r>
              <a:rPr sz="2800" dirty="0">
                <a:latin typeface="Calibri Light"/>
                <a:ea typeface="Calibri Light"/>
                <a:cs typeface="Calibri Light"/>
                <a:sym typeface="Calibri Light"/>
              </a:rPr>
              <a:t> &gt; 5 </a:t>
            </a:r>
            <a:endParaRPr dirty="0">
              <a:latin typeface="Calibri Light"/>
              <a:ea typeface="Calibri Light"/>
              <a:cs typeface="Calibri Light"/>
              <a:sym typeface="Calibri Light"/>
            </a:endParaRPr>
          </a:p>
          <a:p>
            <a:pPr lvl="0" defTabSz="490727">
              <a:lnSpc>
                <a:spcPct val="90000"/>
              </a:lnSpc>
              <a:defRPr sz="1800"/>
            </a:pPr>
            <a:r>
              <a:rPr sz="2800" dirty="0">
                <a:latin typeface="Calibri Light"/>
                <a:ea typeface="Calibri Light"/>
                <a:cs typeface="Calibri Light"/>
                <a:sym typeface="Calibri Light"/>
              </a:rPr>
              <a:t>(table </a:t>
            </a:r>
            <a:r>
              <a:rPr sz="2800" i="1" dirty="0">
                <a:latin typeface="Calibri Light"/>
                <a:ea typeface="Calibri Light"/>
                <a:cs typeface="Calibri Light"/>
                <a:sym typeface="Calibri Light"/>
              </a:rPr>
              <a:t>x </a:t>
            </a:r>
            <a:r>
              <a:rPr sz="2800" dirty="0">
                <a:latin typeface="Calibri Light"/>
                <a:ea typeface="Calibri Light"/>
                <a:cs typeface="Calibri Light"/>
                <a:sym typeface="Calibri Light"/>
              </a:rPr>
              <a:t>is </a:t>
            </a:r>
            <a:r>
              <a:rPr sz="2800" dirty="0" err="1">
                <a:latin typeface="Calibri Light"/>
                <a:ea typeface="Calibri Light"/>
                <a:cs typeface="Calibri Light"/>
                <a:sym typeface="Calibri Light"/>
              </a:rPr>
              <a:t>sharded</a:t>
            </a:r>
            <a:r>
              <a:rPr sz="2800" dirty="0">
                <a:latin typeface="Calibri Light"/>
                <a:ea typeface="Calibri Light"/>
                <a:cs typeface="Calibri Light"/>
                <a:sym typeface="Calibri Light"/>
              </a:rPr>
              <a:t> on </a:t>
            </a:r>
            <a:r>
              <a:rPr sz="2800" i="1" dirty="0">
                <a:latin typeface="Calibri Light"/>
                <a:ea typeface="Calibri Light"/>
                <a:cs typeface="Calibri Light"/>
                <a:sym typeface="Calibri Light"/>
              </a:rPr>
              <a:t>a </a:t>
            </a:r>
            <a:r>
              <a:rPr sz="2800" dirty="0">
                <a:latin typeface="Calibri Light"/>
                <a:ea typeface="Calibri Light"/>
                <a:cs typeface="Calibri Light"/>
                <a:sym typeface="Calibri Light"/>
              </a:rPr>
              <a:t>but table </a:t>
            </a:r>
            <a:r>
              <a:rPr sz="2800" i="1" dirty="0">
                <a:latin typeface="Calibri Light"/>
                <a:ea typeface="Calibri Light"/>
                <a:cs typeface="Calibri Light"/>
                <a:sym typeface="Calibri Light"/>
              </a:rPr>
              <a:t>y </a:t>
            </a:r>
            <a:r>
              <a:rPr sz="2800" dirty="0">
                <a:latin typeface="Calibri Light"/>
                <a:ea typeface="Calibri Light"/>
                <a:cs typeface="Calibri Light"/>
                <a:sym typeface="Calibri Light"/>
              </a:rPr>
              <a:t>is not)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a:spLocks noGrp="1"/>
          </p:cNvSpPr>
          <p:nvPr>
            <p:ph type="title"/>
          </p:nvPr>
        </p:nvSpPr>
        <p:spPr>
          <a:xfrm>
            <a:off x="893762" y="519112"/>
            <a:ext cx="11217276" cy="1885951"/>
          </a:xfrm>
          <a:prstGeom prst="rect">
            <a:avLst/>
          </a:prstGeom>
        </p:spPr>
        <p:txBody>
          <a:bodyPr lIns="0" tIns="0" rIns="0" bIns="0">
            <a:normAutofit/>
          </a:bodyPr>
          <a:lstStyle/>
          <a:p>
            <a:pPr lvl="0">
              <a:defRPr sz="1800"/>
            </a:pPr>
            <a:r>
              <a:rPr sz="8000"/>
              <a:t> MemSQL</a:t>
            </a:r>
          </a:p>
        </p:txBody>
      </p:sp>
      <p:sp>
        <p:nvSpPr>
          <p:cNvPr id="81" name="Shape 81"/>
          <p:cNvSpPr>
            <a:spLocks noGrp="1"/>
          </p:cNvSpPr>
          <p:nvPr>
            <p:ph type="body" idx="1"/>
          </p:nvPr>
        </p:nvSpPr>
        <p:spPr>
          <a:xfrm>
            <a:off x="893762" y="2597150"/>
            <a:ext cx="11217276" cy="6188075"/>
          </a:xfrm>
          <a:prstGeom prst="rect">
            <a:avLst/>
          </a:prstGeom>
        </p:spPr>
        <p:txBody>
          <a:bodyPr/>
          <a:lstStyle/>
          <a:p>
            <a:pPr marL="0" lvl="0" indent="0">
              <a:spcBef>
                <a:spcPts val="0"/>
              </a:spcBef>
              <a:buSzTx/>
              <a:buNone/>
              <a:defRPr sz="1800"/>
            </a:pPr>
            <a:endParaRPr sz="3600" dirty="0"/>
          </a:p>
          <a:p>
            <a:pPr marL="355600" lvl="0" indent="-355600">
              <a:spcBef>
                <a:spcPts val="0"/>
              </a:spcBef>
              <a:defRPr sz="1800"/>
            </a:pPr>
            <a:r>
              <a:rPr sz="2800" dirty="0"/>
              <a:t>Is a distributed memory-optimized SQL database</a:t>
            </a:r>
          </a:p>
          <a:p>
            <a:pPr marL="0" lvl="0" indent="0">
              <a:spcBef>
                <a:spcPts val="0"/>
              </a:spcBef>
              <a:buSzTx/>
              <a:buNone/>
              <a:defRPr sz="1800"/>
            </a:pPr>
            <a:endParaRPr sz="2800" dirty="0"/>
          </a:p>
          <a:p>
            <a:pPr marL="355600" lvl="0" indent="-355600">
              <a:spcBef>
                <a:spcPts val="0"/>
              </a:spcBef>
              <a:defRPr sz="1800"/>
            </a:pPr>
            <a:r>
              <a:rPr sz="2800" dirty="0"/>
              <a:t>Real-time transactional and analytical workloads</a:t>
            </a:r>
          </a:p>
          <a:p>
            <a:pPr lvl="0">
              <a:spcBef>
                <a:spcPts val="0"/>
              </a:spcBef>
              <a:defRPr sz="1800"/>
            </a:pPr>
            <a:endParaRPr sz="2800" dirty="0"/>
          </a:p>
          <a:p>
            <a:pPr marL="355600" lvl="0" indent="-355600">
              <a:spcBef>
                <a:spcPts val="0"/>
              </a:spcBef>
              <a:defRPr sz="1800"/>
            </a:pPr>
            <a:r>
              <a:rPr sz="2800" dirty="0"/>
              <a:t>Can store data in two formats:</a:t>
            </a:r>
          </a:p>
          <a:p>
            <a:pPr marL="1309688" lvl="2" indent="-407988">
              <a:spcBef>
                <a:spcPts val="0"/>
              </a:spcBef>
              <a:defRPr sz="1800"/>
            </a:pPr>
            <a:r>
              <a:rPr sz="2800" dirty="0"/>
              <a:t>in-memory row-oriented</a:t>
            </a:r>
          </a:p>
          <a:p>
            <a:pPr marL="1309688" lvl="2" indent="-407988">
              <a:spcBef>
                <a:spcPts val="0"/>
              </a:spcBef>
              <a:defRPr sz="1800"/>
            </a:pPr>
            <a:r>
              <a:rPr sz="2800" dirty="0"/>
              <a:t>disk-backed column-oriented</a:t>
            </a:r>
          </a:p>
          <a:p>
            <a:pPr marL="1187450" lvl="1" indent="-742950">
              <a:spcBef>
                <a:spcPts val="0"/>
              </a:spcBef>
              <a:defRPr sz="1800"/>
            </a:pPr>
            <a:endParaRPr sz="2800" dirty="0"/>
          </a:p>
          <a:p>
            <a:pPr marL="355600" lvl="0" indent="-355600">
              <a:spcBef>
                <a:spcPts val="0"/>
              </a:spcBef>
              <a:defRPr sz="1800"/>
            </a:pPr>
            <a:r>
              <a:rPr sz="2800" dirty="0"/>
              <a:t>Sub-second query latencies over large volumes of changing data </a:t>
            </a:r>
          </a:p>
        </p:txBody>
      </p:sp>
      <p:sp>
        <p:nvSpPr>
          <p:cNvPr id="82" name="Shape 82"/>
          <p:cNvSpPr>
            <a:spLocks noGrp="1"/>
          </p:cNvSpPr>
          <p:nvPr>
            <p:ph type="sldNum" sz="quarter" idx="2"/>
          </p:nvPr>
        </p:nvSpPr>
        <p:spPr>
          <a:xfrm>
            <a:off x="0" y="9099549"/>
            <a:ext cx="241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3</a:t>
            </a:fld>
            <a:endParaRPr>
              <a:solidFill>
                <a:srgbClr val="888888"/>
              </a:solidFil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title"/>
          </p:nvPr>
        </p:nvSpPr>
        <p:spPr>
          <a:xfrm>
            <a:off x="893762" y="519112"/>
            <a:ext cx="11217276" cy="1885951"/>
          </a:xfrm>
          <a:prstGeom prst="rect">
            <a:avLst/>
          </a:prstGeom>
        </p:spPr>
        <p:txBody>
          <a:bodyPr lIns="0" tIns="0" rIns="0" bIns="0">
            <a:normAutofit/>
          </a:bodyPr>
          <a:lstStyle/>
          <a:p>
            <a:pPr lvl="0">
              <a:defRPr sz="1800"/>
            </a:pPr>
            <a:r>
              <a:rPr sz="8000" b="1" dirty="0"/>
              <a:t>DQEP Example </a:t>
            </a:r>
          </a:p>
        </p:txBody>
      </p:sp>
      <p:sp>
        <p:nvSpPr>
          <p:cNvPr id="284" name="Shape 284"/>
          <p:cNvSpPr>
            <a:spLocks noGrp="1"/>
          </p:cNvSpPr>
          <p:nvPr>
            <p:ph type="body" idx="1"/>
          </p:nvPr>
        </p:nvSpPr>
        <p:spPr>
          <a:xfrm>
            <a:off x="893762" y="2597150"/>
            <a:ext cx="11217276" cy="6188075"/>
          </a:xfrm>
          <a:prstGeom prst="rect">
            <a:avLst/>
          </a:prstGeom>
        </p:spPr>
        <p:txBody>
          <a:bodyPr/>
          <a:lstStyle/>
          <a:p>
            <a:pPr marL="0" lvl="0" indent="0">
              <a:spcBef>
                <a:spcPts val="0"/>
              </a:spcBef>
              <a:buSzTx/>
              <a:buNone/>
              <a:defRPr sz="1800"/>
            </a:pPr>
            <a:endParaRPr sz="2800" dirty="0"/>
          </a:p>
          <a:p>
            <a:pPr marL="0" lvl="0" indent="0">
              <a:spcBef>
                <a:spcPts val="0"/>
              </a:spcBef>
              <a:buSzTx/>
              <a:buNone/>
              <a:defRPr sz="1800"/>
            </a:pPr>
            <a:r>
              <a:rPr sz="2800" dirty="0"/>
              <a:t>SELECT	</a:t>
            </a:r>
            <a:r>
              <a:rPr sz="2800" dirty="0" err="1"/>
              <a:t>c_custkey</a:t>
            </a:r>
            <a:r>
              <a:rPr sz="2800" dirty="0"/>
              <a:t>, </a:t>
            </a:r>
            <a:r>
              <a:rPr sz="2800" dirty="0" err="1"/>
              <a:t>o_orderdate</a:t>
            </a:r>
            <a:r>
              <a:rPr sz="2800" dirty="0"/>
              <a:t> </a:t>
            </a:r>
          </a:p>
          <a:p>
            <a:pPr marL="0" lvl="0" indent="0">
              <a:spcBef>
                <a:spcPts val="0"/>
              </a:spcBef>
              <a:buSzTx/>
              <a:buNone/>
              <a:defRPr sz="1800"/>
            </a:pPr>
            <a:r>
              <a:rPr sz="2800" dirty="0"/>
              <a:t>FROM 	orders, customer </a:t>
            </a:r>
          </a:p>
          <a:p>
            <a:pPr marL="0" lvl="0" indent="0">
              <a:spcBef>
                <a:spcPts val="0"/>
              </a:spcBef>
              <a:buSzTx/>
              <a:buNone/>
              <a:defRPr sz="1800"/>
            </a:pPr>
            <a:r>
              <a:rPr sz="2800" dirty="0"/>
              <a:t>WHERE 	</a:t>
            </a:r>
            <a:r>
              <a:rPr sz="2800" dirty="0" err="1"/>
              <a:t>o_custkey</a:t>
            </a:r>
            <a:r>
              <a:rPr sz="2800" dirty="0"/>
              <a:t> = </a:t>
            </a:r>
            <a:r>
              <a:rPr sz="2800" dirty="0" err="1"/>
              <a:t>c_custkey</a:t>
            </a:r>
            <a:r>
              <a:rPr sz="2800" dirty="0"/>
              <a:t>  AND </a:t>
            </a:r>
            <a:r>
              <a:rPr sz="2800" dirty="0" err="1"/>
              <a:t>o_totalprice</a:t>
            </a:r>
            <a:r>
              <a:rPr sz="2800" dirty="0"/>
              <a:t> &lt; 1000</a:t>
            </a:r>
          </a:p>
          <a:p>
            <a:pPr marL="0" lvl="0" indent="0">
              <a:spcBef>
                <a:spcPts val="0"/>
              </a:spcBef>
              <a:buSzTx/>
              <a:buNone/>
              <a:defRPr sz="1800"/>
            </a:pPr>
            <a:endParaRPr sz="2800" dirty="0"/>
          </a:p>
          <a:p>
            <a:pPr marL="0" lvl="0" indent="0">
              <a:spcBef>
                <a:spcPts val="0"/>
              </a:spcBef>
              <a:buSzTx/>
              <a:buNone/>
              <a:defRPr sz="1800"/>
            </a:pPr>
            <a:endParaRPr sz="2800" dirty="0"/>
          </a:p>
          <a:p>
            <a:pPr marL="0" lvl="0" indent="0">
              <a:spcBef>
                <a:spcPts val="0"/>
              </a:spcBef>
              <a:buSzTx/>
              <a:buNone/>
              <a:defRPr sz="1800"/>
            </a:pPr>
            <a:r>
              <a:rPr sz="2800" u="sng" dirty="0">
                <a:solidFill>
                  <a:srgbClr val="44546A"/>
                </a:solidFill>
              </a:rPr>
              <a:t>Problem</a:t>
            </a:r>
            <a:r>
              <a:rPr sz="2800" dirty="0"/>
              <a:t>: The shard keys of the tables do not exactly match with the join keys </a:t>
            </a:r>
          </a:p>
          <a:p>
            <a:pPr marL="0" lvl="0" indent="0">
              <a:spcBef>
                <a:spcPts val="0"/>
              </a:spcBef>
              <a:buSzTx/>
              <a:buNone/>
              <a:defRPr sz="1800"/>
            </a:pPr>
            <a:endParaRPr sz="2800" dirty="0"/>
          </a:p>
          <a:p>
            <a:pPr marL="0" lvl="0" indent="0">
              <a:spcBef>
                <a:spcPts val="0"/>
              </a:spcBef>
              <a:buSzTx/>
              <a:buNone/>
              <a:defRPr sz="1800"/>
            </a:pPr>
            <a:r>
              <a:rPr sz="2800" u="sng" dirty="0">
                <a:solidFill>
                  <a:srgbClr val="44546A"/>
                </a:solidFill>
              </a:rPr>
              <a:t>Solution</a:t>
            </a:r>
            <a:r>
              <a:rPr sz="2800" dirty="0"/>
              <a:t>: Data movement operation </a:t>
            </a:r>
          </a:p>
        </p:txBody>
      </p:sp>
      <p:sp>
        <p:nvSpPr>
          <p:cNvPr id="285" name="Shape 285"/>
          <p:cNvSpPr>
            <a:spLocks noGrp="1"/>
          </p:cNvSpPr>
          <p:nvPr>
            <p:ph type="sldNum" sz="quarter" idx="2"/>
          </p:nvPr>
        </p:nvSpPr>
        <p:spPr>
          <a:xfrm>
            <a:off x="0" y="9099549"/>
            <a:ext cx="368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30</a:t>
            </a:fld>
            <a:endParaRPr>
              <a:solidFill>
                <a:srgbClr val="888888"/>
              </a:solidFill>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p:cNvSpPr>
          <p:nvPr>
            <p:ph type="title"/>
          </p:nvPr>
        </p:nvSpPr>
        <p:spPr>
          <a:prstGeom prst="rect">
            <a:avLst/>
          </a:prstGeom>
        </p:spPr>
        <p:txBody>
          <a:bodyPr/>
          <a:lstStyle>
            <a:lvl1pPr>
              <a:defRPr sz="8000"/>
            </a:lvl1pPr>
          </a:lstStyle>
          <a:p>
            <a:pPr lvl="0">
              <a:defRPr sz="1800"/>
            </a:pPr>
            <a:r>
              <a:rPr sz="8000" b="1" dirty="0"/>
              <a:t>DQEP Example </a:t>
            </a:r>
          </a:p>
        </p:txBody>
      </p:sp>
      <p:sp>
        <p:nvSpPr>
          <p:cNvPr id="290" name="Shape 290"/>
          <p:cNvSpPr>
            <a:spLocks noGrp="1"/>
          </p:cNvSpPr>
          <p:nvPr>
            <p:ph type="sldNum" sz="quarter" idx="2"/>
          </p:nvPr>
        </p:nvSpPr>
        <p:spPr>
          <a:xfrm>
            <a:off x="9185275" y="8893493"/>
            <a:ext cx="2925764" cy="2946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31</a:t>
            </a:fld>
            <a:endParaRPr sz="1200">
              <a:solidFill>
                <a:srgbClr val="888888"/>
              </a:solidFill>
            </a:endParaRPr>
          </a:p>
        </p:txBody>
      </p:sp>
      <p:sp>
        <p:nvSpPr>
          <p:cNvPr id="291" name="Shape 291"/>
          <p:cNvSpPr>
            <a:spLocks noGrp="1"/>
          </p:cNvSpPr>
          <p:nvPr>
            <p:ph type="body" idx="1"/>
          </p:nvPr>
        </p:nvSpPr>
        <p:spPr>
          <a:xfrm>
            <a:off x="952500" y="2603500"/>
            <a:ext cx="11099800" cy="6286500"/>
          </a:xfrm>
          <a:prstGeom prst="rect">
            <a:avLst/>
          </a:prstGeom>
        </p:spPr>
        <p:txBody>
          <a:bodyPr lIns="50800" tIns="50800" rIns="50800" bIns="50800"/>
          <a:lstStyle/>
          <a:p>
            <a:pPr lvl="0" algn="l" defTabSz="455675">
              <a:lnSpc>
                <a:spcPct val="100000"/>
              </a:lnSpc>
              <a:spcBef>
                <a:spcPts val="0"/>
              </a:spcBef>
              <a:defRPr sz="1800"/>
            </a:pPr>
            <a:r>
              <a:rPr sz="2807" dirty="0">
                <a:latin typeface="Helvetica Light"/>
                <a:ea typeface="Helvetica Light"/>
                <a:cs typeface="Helvetica Light"/>
                <a:sym typeface="Helvetica Light"/>
              </a:rPr>
              <a:t>(1) </a:t>
            </a:r>
            <a:r>
              <a:rPr sz="2807" dirty="0" err="1">
                <a:latin typeface="Helvetica Light"/>
                <a:ea typeface="Helvetica Light"/>
                <a:cs typeface="Helvetica Light"/>
                <a:sym typeface="Helvetica Light"/>
              </a:rPr>
              <a:t>ResultTable</a:t>
            </a:r>
            <a:r>
              <a:rPr sz="2807" dirty="0">
                <a:latin typeface="Helvetica Light"/>
                <a:ea typeface="Helvetica Light"/>
                <a:cs typeface="Helvetica Light"/>
                <a:sym typeface="Helvetica Light"/>
              </a:rPr>
              <a:t>:</a:t>
            </a:r>
          </a:p>
          <a:p>
            <a:pPr lvl="0" algn="l" defTabSz="455675">
              <a:lnSpc>
                <a:spcPct val="100000"/>
              </a:lnSpc>
              <a:spcBef>
                <a:spcPts val="0"/>
              </a:spcBef>
              <a:defRPr sz="1800"/>
            </a:pPr>
            <a:r>
              <a:rPr sz="2807" dirty="0">
                <a:latin typeface="Helvetica Light"/>
                <a:ea typeface="Helvetica Light"/>
                <a:cs typeface="Helvetica Light"/>
                <a:sym typeface="Helvetica Light"/>
              </a:rPr>
              <a:t>CREATE RESULT TABLE r0 </a:t>
            </a:r>
          </a:p>
          <a:p>
            <a:pPr lvl="0" algn="l" defTabSz="455675">
              <a:lnSpc>
                <a:spcPct val="100000"/>
              </a:lnSpc>
              <a:spcBef>
                <a:spcPts val="0"/>
              </a:spcBef>
              <a:defRPr sz="1800"/>
            </a:pPr>
            <a:r>
              <a:rPr sz="2807" dirty="0">
                <a:latin typeface="Helvetica Light"/>
                <a:ea typeface="Helvetica Light"/>
                <a:cs typeface="Helvetica Light"/>
                <a:sym typeface="Helvetica Light"/>
              </a:rPr>
              <a:t>	PARTITION BY (</a:t>
            </a:r>
            <a:r>
              <a:rPr sz="2807" dirty="0" err="1">
                <a:latin typeface="Helvetica Light"/>
                <a:ea typeface="Helvetica Light"/>
                <a:cs typeface="Helvetica Light"/>
                <a:sym typeface="Helvetica Light"/>
              </a:rPr>
              <a:t>o_custkey</a:t>
            </a:r>
            <a:r>
              <a:rPr sz="2807" dirty="0">
                <a:latin typeface="Helvetica Light"/>
                <a:ea typeface="Helvetica Light"/>
                <a:cs typeface="Helvetica Light"/>
                <a:sym typeface="Helvetica Light"/>
              </a:rPr>
              <a:t>) </a:t>
            </a:r>
          </a:p>
          <a:p>
            <a:pPr lvl="0" algn="l" defTabSz="455675">
              <a:lnSpc>
                <a:spcPct val="100000"/>
              </a:lnSpc>
              <a:spcBef>
                <a:spcPts val="0"/>
              </a:spcBef>
              <a:defRPr sz="1800"/>
            </a:pPr>
            <a:r>
              <a:rPr sz="2807" dirty="0">
                <a:latin typeface="Helvetica Light"/>
                <a:ea typeface="Helvetica Light"/>
                <a:cs typeface="Helvetica Light"/>
                <a:sym typeface="Helvetica Light"/>
              </a:rPr>
              <a:t>AS </a:t>
            </a:r>
          </a:p>
          <a:p>
            <a:pPr lvl="0" algn="l" defTabSz="455675">
              <a:lnSpc>
                <a:spcPct val="100000"/>
              </a:lnSpc>
              <a:spcBef>
                <a:spcPts val="0"/>
              </a:spcBef>
              <a:defRPr sz="1800"/>
            </a:pPr>
            <a:r>
              <a:rPr sz="2807" dirty="0">
                <a:latin typeface="Helvetica Light"/>
                <a:ea typeface="Helvetica Light"/>
                <a:cs typeface="Helvetica Light"/>
                <a:sym typeface="Helvetica Light"/>
              </a:rPr>
              <a:t>	SELECT </a:t>
            </a:r>
            <a:r>
              <a:rPr sz="2807" dirty="0" err="1">
                <a:latin typeface="Helvetica Light"/>
                <a:ea typeface="Helvetica Light"/>
                <a:cs typeface="Helvetica Light"/>
                <a:sym typeface="Helvetica Light"/>
              </a:rPr>
              <a:t>orders.o_orderdate</a:t>
            </a:r>
            <a:r>
              <a:rPr sz="2807" dirty="0">
                <a:latin typeface="Helvetica Light"/>
                <a:ea typeface="Helvetica Light"/>
                <a:cs typeface="Helvetica Light"/>
                <a:sym typeface="Helvetica Light"/>
              </a:rPr>
              <a:t> as </a:t>
            </a:r>
            <a:r>
              <a:rPr sz="2807" dirty="0" err="1">
                <a:latin typeface="Helvetica Light"/>
                <a:ea typeface="Helvetica Light"/>
                <a:cs typeface="Helvetica Light"/>
                <a:sym typeface="Helvetica Light"/>
              </a:rPr>
              <a:t>o_orderdate</a:t>
            </a:r>
            <a:r>
              <a:rPr sz="2807" dirty="0">
                <a:latin typeface="Helvetica Light"/>
                <a:ea typeface="Helvetica Light"/>
                <a:cs typeface="Helvetica Light"/>
                <a:sym typeface="Helvetica Light"/>
              </a:rPr>
              <a:t>,</a:t>
            </a:r>
          </a:p>
          <a:p>
            <a:pPr lvl="0" algn="l" defTabSz="455675">
              <a:lnSpc>
                <a:spcPct val="100000"/>
              </a:lnSpc>
              <a:spcBef>
                <a:spcPts val="0"/>
              </a:spcBef>
              <a:defRPr sz="1800"/>
            </a:pPr>
            <a:r>
              <a:rPr sz="2807" dirty="0">
                <a:latin typeface="Helvetica Light"/>
                <a:ea typeface="Helvetica Light"/>
                <a:cs typeface="Helvetica Light"/>
                <a:sym typeface="Helvetica Light"/>
              </a:rPr>
              <a:t>			</a:t>
            </a:r>
            <a:r>
              <a:rPr sz="2807" dirty="0" err="1">
                <a:latin typeface="Helvetica Light"/>
                <a:ea typeface="Helvetica Light"/>
                <a:cs typeface="Helvetica Light"/>
                <a:sym typeface="Helvetica Light"/>
              </a:rPr>
              <a:t>orders.o_custkey</a:t>
            </a:r>
            <a:r>
              <a:rPr sz="2807" dirty="0">
                <a:latin typeface="Helvetica Light"/>
                <a:ea typeface="Helvetica Light"/>
                <a:cs typeface="Helvetica Light"/>
                <a:sym typeface="Helvetica Light"/>
              </a:rPr>
              <a:t> as </a:t>
            </a:r>
            <a:r>
              <a:rPr sz="2807" dirty="0" err="1">
                <a:latin typeface="Helvetica Light"/>
                <a:ea typeface="Helvetica Light"/>
                <a:cs typeface="Helvetica Light"/>
                <a:sym typeface="Helvetica Light"/>
              </a:rPr>
              <a:t>o_custkey</a:t>
            </a:r>
            <a:r>
              <a:rPr sz="2807" dirty="0">
                <a:latin typeface="Helvetica Light"/>
                <a:ea typeface="Helvetica Light"/>
                <a:cs typeface="Helvetica Light"/>
                <a:sym typeface="Helvetica Light"/>
              </a:rPr>
              <a:t> </a:t>
            </a:r>
          </a:p>
          <a:p>
            <a:pPr lvl="0" algn="l" defTabSz="455675">
              <a:lnSpc>
                <a:spcPct val="100000"/>
              </a:lnSpc>
              <a:spcBef>
                <a:spcPts val="0"/>
              </a:spcBef>
              <a:defRPr sz="1800"/>
            </a:pPr>
            <a:r>
              <a:rPr sz="2807" dirty="0">
                <a:latin typeface="Helvetica Light"/>
                <a:ea typeface="Helvetica Light"/>
                <a:cs typeface="Helvetica Light"/>
                <a:sym typeface="Helvetica Light"/>
              </a:rPr>
              <a:t>	FROM orders </a:t>
            </a:r>
          </a:p>
          <a:p>
            <a:pPr lvl="0" algn="l" defTabSz="455675">
              <a:lnSpc>
                <a:spcPct val="100000"/>
              </a:lnSpc>
              <a:spcBef>
                <a:spcPts val="0"/>
              </a:spcBef>
              <a:defRPr sz="1800"/>
            </a:pPr>
            <a:r>
              <a:rPr sz="2807" dirty="0">
                <a:latin typeface="Helvetica Light"/>
                <a:ea typeface="Helvetica Light"/>
                <a:cs typeface="Helvetica Light"/>
                <a:sym typeface="Helvetica Light"/>
              </a:rPr>
              <a:t>	WHERE </a:t>
            </a:r>
            <a:r>
              <a:rPr sz="2807" dirty="0" err="1">
                <a:latin typeface="Helvetica Light"/>
                <a:ea typeface="Helvetica Light"/>
                <a:cs typeface="Helvetica Light"/>
                <a:sym typeface="Helvetica Light"/>
              </a:rPr>
              <a:t>orders.o_totalprices</a:t>
            </a:r>
            <a:r>
              <a:rPr sz="2807" dirty="0">
                <a:latin typeface="Helvetica Light"/>
                <a:ea typeface="Helvetica Light"/>
                <a:cs typeface="Helvetica Light"/>
                <a:sym typeface="Helvetica Light"/>
              </a:rPr>
              <a:t> &lt; 1000</a:t>
            </a:r>
          </a:p>
          <a:p>
            <a:pPr lvl="0" algn="l" defTabSz="455675">
              <a:lnSpc>
                <a:spcPct val="100000"/>
              </a:lnSpc>
              <a:spcBef>
                <a:spcPts val="0"/>
              </a:spcBef>
              <a:defRPr sz="1800"/>
            </a:pPr>
            <a:endParaRPr sz="2807" dirty="0">
              <a:latin typeface="Helvetica Light"/>
              <a:ea typeface="Helvetica Light"/>
              <a:cs typeface="Helvetica Light"/>
              <a:sym typeface="Helvetica Light"/>
            </a:endParaRPr>
          </a:p>
          <a:p>
            <a:pPr lvl="0" algn="l" defTabSz="455675">
              <a:lnSpc>
                <a:spcPct val="100000"/>
              </a:lnSpc>
              <a:spcBef>
                <a:spcPts val="0"/>
              </a:spcBef>
              <a:defRPr sz="1800"/>
            </a:pPr>
            <a:r>
              <a:rPr sz="2807" dirty="0">
                <a:latin typeface="Helvetica Light"/>
                <a:ea typeface="Helvetica Light"/>
                <a:cs typeface="Helvetica Light"/>
                <a:sym typeface="Helvetica Light"/>
              </a:rPr>
              <a:t>(2) </a:t>
            </a:r>
            <a:r>
              <a:rPr sz="2807" dirty="0" err="1">
                <a:latin typeface="Helvetica Light"/>
                <a:ea typeface="Helvetica Light"/>
                <a:cs typeface="Helvetica Light"/>
                <a:sym typeface="Helvetica Light"/>
              </a:rPr>
              <a:t>RemoteTable</a:t>
            </a:r>
            <a:r>
              <a:rPr sz="2807" dirty="0">
                <a:latin typeface="Helvetica Light"/>
                <a:ea typeface="Helvetica Light"/>
                <a:cs typeface="Helvetica Light"/>
                <a:sym typeface="Helvetica Light"/>
              </a:rPr>
              <a:t>: </a:t>
            </a:r>
          </a:p>
          <a:p>
            <a:pPr lvl="0" algn="l" defTabSz="455675">
              <a:lnSpc>
                <a:spcPct val="100000"/>
              </a:lnSpc>
              <a:spcBef>
                <a:spcPts val="0"/>
              </a:spcBef>
              <a:defRPr sz="1800"/>
            </a:pPr>
            <a:r>
              <a:rPr sz="2807" dirty="0">
                <a:latin typeface="Helvetica Light"/>
                <a:ea typeface="Helvetica Light"/>
                <a:cs typeface="Helvetica Light"/>
                <a:sym typeface="Helvetica Light"/>
              </a:rPr>
              <a:t>SELECT </a:t>
            </a:r>
            <a:r>
              <a:rPr sz="2807" dirty="0" err="1">
                <a:latin typeface="Helvetica Light"/>
                <a:ea typeface="Helvetica Light"/>
                <a:cs typeface="Helvetica Light"/>
                <a:sym typeface="Helvetica Light"/>
              </a:rPr>
              <a:t>customer.c_custkey</a:t>
            </a:r>
            <a:r>
              <a:rPr sz="2807" dirty="0">
                <a:latin typeface="Helvetica Light"/>
                <a:ea typeface="Helvetica Light"/>
                <a:cs typeface="Helvetica Light"/>
                <a:sym typeface="Helvetica Light"/>
              </a:rPr>
              <a:t> as </a:t>
            </a:r>
            <a:r>
              <a:rPr sz="2807" dirty="0" err="1">
                <a:latin typeface="Helvetica Light"/>
                <a:ea typeface="Helvetica Light"/>
                <a:cs typeface="Helvetica Light"/>
                <a:sym typeface="Helvetica Light"/>
              </a:rPr>
              <a:t>c_custkey</a:t>
            </a:r>
            <a:r>
              <a:rPr sz="2807" dirty="0">
                <a:latin typeface="Helvetica Light"/>
                <a:ea typeface="Helvetica Light"/>
                <a:cs typeface="Helvetica Light"/>
                <a:sym typeface="Helvetica Light"/>
              </a:rPr>
              <a:t>, </a:t>
            </a:r>
          </a:p>
          <a:p>
            <a:pPr lvl="0" algn="l" defTabSz="455675">
              <a:lnSpc>
                <a:spcPct val="100000"/>
              </a:lnSpc>
              <a:spcBef>
                <a:spcPts val="0"/>
              </a:spcBef>
              <a:defRPr sz="1800"/>
            </a:pPr>
            <a:r>
              <a:rPr sz="2807" dirty="0">
                <a:latin typeface="Helvetica Light"/>
                <a:ea typeface="Helvetica Light"/>
                <a:cs typeface="Helvetica Light"/>
                <a:sym typeface="Helvetica Light"/>
              </a:rPr>
              <a:t>		  r0.o_orderdate as </a:t>
            </a:r>
            <a:r>
              <a:rPr sz="2807" dirty="0" err="1">
                <a:latin typeface="Helvetica Light"/>
                <a:ea typeface="Helvetica Light"/>
                <a:cs typeface="Helvetica Light"/>
                <a:sym typeface="Helvetica Light"/>
              </a:rPr>
              <a:t>o_orderdate</a:t>
            </a:r>
            <a:r>
              <a:rPr sz="2807" dirty="0">
                <a:latin typeface="Helvetica Light"/>
                <a:ea typeface="Helvetica Light"/>
                <a:cs typeface="Helvetica Light"/>
                <a:sym typeface="Helvetica Light"/>
              </a:rPr>
              <a:t> </a:t>
            </a:r>
          </a:p>
          <a:p>
            <a:pPr lvl="0" algn="l" defTabSz="455675">
              <a:lnSpc>
                <a:spcPct val="100000"/>
              </a:lnSpc>
              <a:spcBef>
                <a:spcPts val="0"/>
              </a:spcBef>
              <a:defRPr sz="1800"/>
            </a:pPr>
            <a:r>
              <a:rPr sz="2807" dirty="0">
                <a:latin typeface="Helvetica Light"/>
                <a:ea typeface="Helvetica Light"/>
                <a:cs typeface="Helvetica Light"/>
                <a:sym typeface="Helvetica Light"/>
              </a:rPr>
              <a:t>FROM REMOTE(r0(p)) JOIN customer </a:t>
            </a:r>
          </a:p>
          <a:p>
            <a:pPr lvl="0" algn="l" defTabSz="455675">
              <a:lnSpc>
                <a:spcPct val="100000"/>
              </a:lnSpc>
              <a:spcBef>
                <a:spcPts val="0"/>
              </a:spcBef>
              <a:defRPr sz="1800"/>
            </a:pPr>
            <a:r>
              <a:rPr sz="2807" dirty="0">
                <a:latin typeface="Helvetica Light"/>
                <a:ea typeface="Helvetica Light"/>
                <a:cs typeface="Helvetica Light"/>
                <a:sym typeface="Helvetica Light"/>
              </a:rPr>
              <a:t>WHERE r0.o_custkey = </a:t>
            </a:r>
            <a:r>
              <a:rPr sz="2807" dirty="0" err="1">
                <a:latin typeface="Helvetica Light"/>
                <a:ea typeface="Helvetica Light"/>
                <a:cs typeface="Helvetica Light"/>
                <a:sym typeface="Helvetica Light"/>
              </a:rPr>
              <a:t>customer.c_custkey</a:t>
            </a:r>
            <a:r>
              <a:rPr sz="2807" dirty="0">
                <a:latin typeface="Helvetica Light"/>
                <a:ea typeface="Helvetica Light"/>
                <a:cs typeface="Helvetica Light"/>
                <a:sym typeface="Helvetica Light"/>
              </a:rPr>
              <a:t>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hape 295"/>
          <p:cNvSpPr>
            <a:spLocks noGrp="1"/>
          </p:cNvSpPr>
          <p:nvPr>
            <p:ph type="title"/>
          </p:nvPr>
        </p:nvSpPr>
        <p:spPr>
          <a:xfrm>
            <a:off x="893762" y="519112"/>
            <a:ext cx="11217276" cy="1885951"/>
          </a:xfrm>
          <a:prstGeom prst="rect">
            <a:avLst/>
          </a:prstGeom>
        </p:spPr>
        <p:txBody>
          <a:bodyPr lIns="0" tIns="0" rIns="0" bIns="0">
            <a:normAutofit/>
          </a:bodyPr>
          <a:lstStyle>
            <a:lvl1pPr defTabSz="446561">
              <a:defRPr sz="6825"/>
            </a:lvl1pPr>
          </a:lstStyle>
          <a:p>
            <a:pPr lvl="0">
              <a:defRPr sz="1800"/>
            </a:pPr>
            <a:r>
              <a:rPr sz="6825"/>
              <a:t>Query Optimization Example </a:t>
            </a:r>
          </a:p>
        </p:txBody>
      </p:sp>
      <p:sp>
        <p:nvSpPr>
          <p:cNvPr id="296" name="Shape 296"/>
          <p:cNvSpPr>
            <a:spLocks noGrp="1"/>
          </p:cNvSpPr>
          <p:nvPr>
            <p:ph type="body" idx="1"/>
          </p:nvPr>
        </p:nvSpPr>
        <p:spPr>
          <a:xfrm>
            <a:off x="893762" y="2597150"/>
            <a:ext cx="11217276" cy="6356350"/>
          </a:xfrm>
          <a:prstGeom prst="rect">
            <a:avLst/>
          </a:prstGeom>
        </p:spPr>
        <p:txBody>
          <a:bodyPr/>
          <a:lstStyle/>
          <a:p>
            <a:pPr marL="0" lvl="0" indent="0" defTabSz="457200">
              <a:lnSpc>
                <a:spcPct val="135000"/>
              </a:lnSpc>
              <a:spcBef>
                <a:spcPts val="0"/>
              </a:spcBef>
              <a:buSzTx/>
              <a:buNone/>
              <a:defRPr sz="1800"/>
            </a:pPr>
            <a:r>
              <a:rPr sz="2800" dirty="0"/>
              <a:t>SELECT sum(</a:t>
            </a:r>
            <a:r>
              <a:rPr sz="2800" dirty="0" err="1"/>
              <a:t>l_extendedprice</a:t>
            </a:r>
            <a:r>
              <a:rPr sz="2800" dirty="0"/>
              <a:t>) / 7.0 as </a:t>
            </a:r>
            <a:r>
              <a:rPr sz="2800" dirty="0" err="1"/>
              <a:t>avg_yearly</a:t>
            </a:r>
            <a:r>
              <a:rPr sz="2800" dirty="0"/>
              <a:t> </a:t>
            </a:r>
          </a:p>
          <a:p>
            <a:pPr marL="0" lvl="0" indent="0" defTabSz="457200">
              <a:lnSpc>
                <a:spcPct val="135000"/>
              </a:lnSpc>
              <a:spcBef>
                <a:spcPts val="0"/>
              </a:spcBef>
              <a:buSzTx/>
              <a:buNone/>
              <a:defRPr sz="1800"/>
            </a:pPr>
            <a:r>
              <a:rPr sz="2800" dirty="0"/>
              <a:t>FROM </a:t>
            </a:r>
            <a:r>
              <a:rPr sz="2800" dirty="0" err="1"/>
              <a:t>lineitem</a:t>
            </a:r>
            <a:r>
              <a:rPr sz="2800" dirty="0"/>
              <a:t>, part </a:t>
            </a:r>
          </a:p>
          <a:p>
            <a:pPr marL="0" lvl="0" indent="0" defTabSz="457200">
              <a:lnSpc>
                <a:spcPct val="135000"/>
              </a:lnSpc>
              <a:spcBef>
                <a:spcPts val="0"/>
              </a:spcBef>
              <a:buSzTx/>
              <a:buNone/>
              <a:defRPr sz="1800"/>
            </a:pPr>
            <a:r>
              <a:rPr sz="2800" dirty="0"/>
              <a:t>WHERE </a:t>
            </a:r>
            <a:r>
              <a:rPr sz="2800" dirty="0" err="1"/>
              <a:t>p_partkey</a:t>
            </a:r>
            <a:r>
              <a:rPr sz="2800" dirty="0"/>
              <a:t> = </a:t>
            </a:r>
            <a:r>
              <a:rPr sz="2800" dirty="0" err="1"/>
              <a:t>l_partkey</a:t>
            </a:r>
            <a:r>
              <a:rPr sz="2800" dirty="0"/>
              <a:t> </a:t>
            </a:r>
          </a:p>
          <a:p>
            <a:pPr marL="0" lvl="0" indent="0" defTabSz="457200">
              <a:lnSpc>
                <a:spcPct val="135000"/>
              </a:lnSpc>
              <a:spcBef>
                <a:spcPts val="0"/>
              </a:spcBef>
              <a:buSzTx/>
              <a:buNone/>
              <a:defRPr sz="1800"/>
            </a:pPr>
            <a:r>
              <a:rPr sz="2800" dirty="0"/>
              <a:t>	AND </a:t>
            </a:r>
            <a:r>
              <a:rPr sz="2800" dirty="0" err="1"/>
              <a:t>p_brand</a:t>
            </a:r>
            <a:r>
              <a:rPr sz="2800" dirty="0"/>
              <a:t> = 'Brand#43' </a:t>
            </a:r>
          </a:p>
          <a:p>
            <a:pPr marL="0" lvl="0" indent="0" defTabSz="457200">
              <a:lnSpc>
                <a:spcPct val="135000"/>
              </a:lnSpc>
              <a:spcBef>
                <a:spcPts val="0"/>
              </a:spcBef>
              <a:buSzTx/>
              <a:buNone/>
              <a:defRPr sz="1800"/>
            </a:pPr>
            <a:r>
              <a:rPr sz="2800" dirty="0"/>
              <a:t>	AND </a:t>
            </a:r>
            <a:r>
              <a:rPr sz="2800" dirty="0" err="1"/>
              <a:t>p_container</a:t>
            </a:r>
            <a:r>
              <a:rPr sz="2800" dirty="0"/>
              <a:t> = 'LG PACK' </a:t>
            </a:r>
          </a:p>
          <a:p>
            <a:pPr marL="0" lvl="0" indent="0" defTabSz="457200">
              <a:lnSpc>
                <a:spcPct val="135000"/>
              </a:lnSpc>
              <a:spcBef>
                <a:spcPts val="0"/>
              </a:spcBef>
              <a:buSzTx/>
              <a:buNone/>
              <a:defRPr sz="1800"/>
            </a:pPr>
            <a:r>
              <a:rPr sz="2800" dirty="0"/>
              <a:t>	AND </a:t>
            </a:r>
            <a:r>
              <a:rPr sz="2800" dirty="0" err="1"/>
              <a:t>l_quantity</a:t>
            </a:r>
            <a:r>
              <a:rPr sz="2800" dirty="0"/>
              <a:t> &lt; ( 	SELECT 0.2 * </a:t>
            </a:r>
            <a:r>
              <a:rPr sz="2800" dirty="0" err="1"/>
              <a:t>avg</a:t>
            </a:r>
            <a:r>
              <a:rPr sz="2800" dirty="0"/>
              <a:t>(</a:t>
            </a:r>
            <a:r>
              <a:rPr sz="2800" dirty="0" err="1"/>
              <a:t>l_quantity</a:t>
            </a:r>
            <a:r>
              <a:rPr sz="2800" dirty="0"/>
              <a:t>) </a:t>
            </a:r>
            <a:endParaRPr dirty="0">
              <a:latin typeface="Constantia"/>
              <a:ea typeface="Constantia"/>
              <a:cs typeface="Constantia"/>
              <a:sym typeface="Constantia"/>
            </a:endParaRPr>
          </a:p>
          <a:p>
            <a:pPr marL="0" lvl="6" indent="2743200" defTabSz="457200">
              <a:lnSpc>
                <a:spcPct val="135000"/>
              </a:lnSpc>
              <a:spcBef>
                <a:spcPts val="0"/>
              </a:spcBef>
              <a:buSzTx/>
              <a:buNone/>
              <a:defRPr sz="1800"/>
            </a:pPr>
            <a:r>
              <a:rPr sz="2800" dirty="0"/>
              <a:t>	FROM </a:t>
            </a:r>
            <a:r>
              <a:rPr sz="2800" dirty="0" err="1"/>
              <a:t>lineitem</a:t>
            </a:r>
            <a:r>
              <a:rPr sz="2800" dirty="0"/>
              <a:t> </a:t>
            </a:r>
            <a:endParaRPr dirty="0">
              <a:latin typeface="Constantia"/>
              <a:ea typeface="Constantia"/>
              <a:cs typeface="Constantia"/>
              <a:sym typeface="Constantia"/>
            </a:endParaRPr>
          </a:p>
          <a:p>
            <a:pPr marL="0" lvl="6" indent="2743200" defTabSz="457200">
              <a:lnSpc>
                <a:spcPct val="135000"/>
              </a:lnSpc>
              <a:spcBef>
                <a:spcPts val="0"/>
              </a:spcBef>
              <a:buSzTx/>
              <a:buNone/>
              <a:defRPr sz="1800"/>
            </a:pPr>
            <a:r>
              <a:rPr sz="2800" dirty="0"/>
              <a:t>	WHERE </a:t>
            </a:r>
            <a:r>
              <a:rPr sz="2800" dirty="0" err="1"/>
              <a:t>l_partkey</a:t>
            </a:r>
            <a:r>
              <a:rPr sz="2800" dirty="0"/>
              <a:t> = </a:t>
            </a:r>
            <a:r>
              <a:rPr sz="2800" dirty="0" err="1"/>
              <a:t>p_partkey</a:t>
            </a:r>
            <a:endParaRPr sz="2800" dirty="0">
              <a:latin typeface="Constantia"/>
              <a:ea typeface="Constantia"/>
              <a:cs typeface="Constantia"/>
              <a:sym typeface="Constantia"/>
            </a:endParaRPr>
          </a:p>
          <a:p>
            <a:pPr marL="0" lvl="6" indent="2743200" defTabSz="457200">
              <a:lnSpc>
                <a:spcPct val="135000"/>
              </a:lnSpc>
              <a:spcBef>
                <a:spcPts val="0"/>
              </a:spcBef>
              <a:buSzTx/>
              <a:buNone/>
              <a:defRPr sz="1800"/>
            </a:pPr>
            <a:r>
              <a:rPr sz="2800" dirty="0"/>
              <a:t>   ) </a:t>
            </a:r>
          </a:p>
        </p:txBody>
      </p:sp>
      <p:sp>
        <p:nvSpPr>
          <p:cNvPr id="297" name="Shape 297"/>
          <p:cNvSpPr>
            <a:spLocks noGrp="1"/>
          </p:cNvSpPr>
          <p:nvPr>
            <p:ph type="sldNum" sz="quarter" idx="2"/>
          </p:nvPr>
        </p:nvSpPr>
        <p:spPr>
          <a:xfrm>
            <a:off x="0" y="9099549"/>
            <a:ext cx="368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32</a:t>
            </a:fld>
            <a:endParaRPr>
              <a:solidFill>
                <a:srgbClr val="888888"/>
              </a:solidFill>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title"/>
          </p:nvPr>
        </p:nvSpPr>
        <p:spPr>
          <a:xfrm>
            <a:off x="893762" y="519112"/>
            <a:ext cx="11217276" cy="1885951"/>
          </a:xfrm>
          <a:prstGeom prst="rect">
            <a:avLst/>
          </a:prstGeom>
        </p:spPr>
        <p:txBody>
          <a:bodyPr lIns="0" tIns="0" rIns="0" bIns="0">
            <a:normAutofit/>
          </a:bodyPr>
          <a:lstStyle>
            <a:lvl1pPr defTabSz="490727">
              <a:defRPr sz="6000"/>
            </a:lvl1pPr>
          </a:lstStyle>
          <a:p>
            <a:pPr lvl="0">
              <a:defRPr sz="1800"/>
            </a:pPr>
            <a:r>
              <a:rPr sz="6000" b="1" dirty="0"/>
              <a:t>Query Optimization Example: Rewriter</a:t>
            </a:r>
          </a:p>
        </p:txBody>
      </p:sp>
      <p:sp>
        <p:nvSpPr>
          <p:cNvPr id="302" name="Shape 302"/>
          <p:cNvSpPr>
            <a:spLocks noGrp="1"/>
          </p:cNvSpPr>
          <p:nvPr>
            <p:ph type="body" idx="1"/>
          </p:nvPr>
        </p:nvSpPr>
        <p:spPr>
          <a:xfrm>
            <a:off x="893762" y="3032125"/>
            <a:ext cx="11217276" cy="6188075"/>
          </a:xfrm>
          <a:prstGeom prst="rect">
            <a:avLst/>
          </a:prstGeom>
        </p:spPr>
        <p:txBody>
          <a:bodyPr/>
          <a:lstStyle/>
          <a:p>
            <a:pPr marL="0" lvl="0" indent="0" defTabSz="457200">
              <a:spcBef>
                <a:spcPts val="0"/>
              </a:spcBef>
              <a:buSzTx/>
              <a:buNone/>
              <a:defRPr sz="1800"/>
            </a:pPr>
            <a:r>
              <a:rPr sz="2800" dirty="0"/>
              <a:t>SELECT Sum(</a:t>
            </a:r>
            <a:r>
              <a:rPr sz="2800" dirty="0" err="1"/>
              <a:t>l_extendedprice</a:t>
            </a:r>
            <a:r>
              <a:rPr sz="2800" dirty="0"/>
              <a:t>) / 7.0 AS </a:t>
            </a:r>
            <a:r>
              <a:rPr sz="2800" dirty="0" err="1"/>
              <a:t>avg_yearly</a:t>
            </a:r>
            <a:r>
              <a:rPr sz="2800" dirty="0"/>
              <a:t> </a:t>
            </a:r>
          </a:p>
          <a:p>
            <a:pPr marL="0" lvl="0" indent="0" defTabSz="457200">
              <a:spcBef>
                <a:spcPts val="0"/>
              </a:spcBef>
              <a:buSzTx/>
              <a:buNone/>
              <a:defRPr sz="1800"/>
            </a:pPr>
            <a:r>
              <a:rPr sz="2800" dirty="0"/>
              <a:t>FROM </a:t>
            </a:r>
            <a:r>
              <a:rPr sz="2800" dirty="0" err="1"/>
              <a:t>lineitem</a:t>
            </a:r>
            <a:r>
              <a:rPr sz="2800" dirty="0"/>
              <a:t>, </a:t>
            </a:r>
          </a:p>
          <a:p>
            <a:pPr marL="0" lvl="0" indent="0" defTabSz="457200">
              <a:spcBef>
                <a:spcPts val="0"/>
              </a:spcBef>
              <a:buSzTx/>
              <a:buNone/>
              <a:defRPr sz="1800"/>
            </a:pPr>
            <a:r>
              <a:rPr sz="2800" dirty="0"/>
              <a:t>( </a:t>
            </a:r>
          </a:p>
          <a:p>
            <a:pPr marL="0" lvl="0" indent="0" defTabSz="457200">
              <a:spcBef>
                <a:spcPts val="0"/>
              </a:spcBef>
              <a:buSzTx/>
              <a:buNone/>
              <a:defRPr sz="1800"/>
            </a:pPr>
            <a:r>
              <a:rPr sz="2800" dirty="0"/>
              <a:t>	</a:t>
            </a:r>
            <a:r>
              <a:rPr sz="2800" dirty="0">
                <a:solidFill>
                  <a:srgbClr val="222A35"/>
                </a:solidFill>
              </a:rPr>
              <a:t>SELECT</a:t>
            </a:r>
            <a:r>
              <a:rPr sz="2800" dirty="0"/>
              <a:t> 0.2 * </a:t>
            </a:r>
            <a:r>
              <a:rPr sz="2800" dirty="0" err="1"/>
              <a:t>Avg</a:t>
            </a:r>
            <a:r>
              <a:rPr sz="2800" dirty="0"/>
              <a:t>(</a:t>
            </a:r>
            <a:r>
              <a:rPr sz="2800" dirty="0" err="1"/>
              <a:t>l_quantity</a:t>
            </a:r>
            <a:r>
              <a:rPr sz="2800" dirty="0"/>
              <a:t>) AS </a:t>
            </a:r>
            <a:r>
              <a:rPr sz="2800" dirty="0" err="1"/>
              <a:t>s_avg</a:t>
            </a:r>
            <a:r>
              <a:rPr sz="2800" dirty="0"/>
              <a:t>,	</a:t>
            </a:r>
            <a:r>
              <a:rPr sz="2800" dirty="0" err="1"/>
              <a:t>l_partkey</a:t>
            </a:r>
            <a:r>
              <a:rPr sz="2800" dirty="0"/>
              <a:t> AS </a:t>
            </a:r>
            <a:r>
              <a:rPr sz="2800" dirty="0" err="1"/>
              <a:t>s_partkey</a:t>
            </a:r>
            <a:r>
              <a:rPr sz="2800" dirty="0"/>
              <a:t> </a:t>
            </a:r>
          </a:p>
          <a:p>
            <a:pPr marL="0" lvl="0" indent="0" defTabSz="457200">
              <a:spcBef>
                <a:spcPts val="0"/>
              </a:spcBef>
              <a:buSzTx/>
              <a:buNone/>
              <a:defRPr sz="1800"/>
            </a:pPr>
            <a:r>
              <a:rPr sz="2800" dirty="0"/>
              <a:t>	</a:t>
            </a:r>
            <a:r>
              <a:rPr sz="2800" dirty="0">
                <a:solidFill>
                  <a:srgbClr val="222A35"/>
                </a:solidFill>
              </a:rPr>
              <a:t>FROM</a:t>
            </a:r>
            <a:r>
              <a:rPr sz="2800" dirty="0"/>
              <a:t> </a:t>
            </a:r>
            <a:r>
              <a:rPr sz="2800" dirty="0" err="1"/>
              <a:t>lineitem,part</a:t>
            </a:r>
            <a:r>
              <a:rPr sz="2800" dirty="0"/>
              <a:t> </a:t>
            </a:r>
          </a:p>
          <a:p>
            <a:pPr marL="0" lvl="0" indent="0" defTabSz="457200">
              <a:spcBef>
                <a:spcPts val="0"/>
              </a:spcBef>
              <a:buSzTx/>
              <a:buNone/>
              <a:defRPr sz="1800"/>
            </a:pPr>
            <a:r>
              <a:rPr sz="2800" dirty="0"/>
              <a:t>	</a:t>
            </a:r>
            <a:r>
              <a:rPr sz="2800" dirty="0">
                <a:solidFill>
                  <a:srgbClr val="222A35"/>
                </a:solidFill>
              </a:rPr>
              <a:t>WHERE</a:t>
            </a:r>
            <a:r>
              <a:rPr sz="2800" dirty="0"/>
              <a:t> </a:t>
            </a:r>
            <a:r>
              <a:rPr sz="2800" dirty="0" err="1"/>
              <a:t>p_brand</a:t>
            </a:r>
            <a:r>
              <a:rPr sz="2800" dirty="0"/>
              <a:t> = 'Brand#43' </a:t>
            </a:r>
          </a:p>
          <a:p>
            <a:pPr marL="0" lvl="0" indent="0" defTabSz="457200">
              <a:spcBef>
                <a:spcPts val="0"/>
              </a:spcBef>
              <a:buSzTx/>
              <a:buNone/>
              <a:defRPr sz="1800"/>
            </a:pPr>
            <a:r>
              <a:rPr sz="2800" dirty="0"/>
              <a:t>		AND </a:t>
            </a:r>
            <a:r>
              <a:rPr sz="2800" dirty="0" err="1"/>
              <a:t>p_container</a:t>
            </a:r>
            <a:r>
              <a:rPr sz="2800" dirty="0"/>
              <a:t> = 'LG PACK' </a:t>
            </a:r>
          </a:p>
          <a:p>
            <a:pPr marL="0" lvl="0" indent="0" defTabSz="457200">
              <a:spcBef>
                <a:spcPts val="0"/>
              </a:spcBef>
              <a:buSzTx/>
              <a:buNone/>
              <a:defRPr sz="1800"/>
            </a:pPr>
            <a:r>
              <a:rPr sz="2800" dirty="0"/>
              <a:t>		AND </a:t>
            </a:r>
            <a:r>
              <a:rPr sz="2800" dirty="0" err="1"/>
              <a:t>p_partkey</a:t>
            </a:r>
            <a:r>
              <a:rPr sz="2800" dirty="0"/>
              <a:t> = </a:t>
            </a:r>
            <a:r>
              <a:rPr sz="2800" dirty="0" err="1"/>
              <a:t>l_partkey</a:t>
            </a:r>
            <a:r>
              <a:rPr sz="2800" dirty="0"/>
              <a:t> </a:t>
            </a:r>
          </a:p>
          <a:p>
            <a:pPr marL="0" lvl="0" indent="0" defTabSz="457200">
              <a:spcBef>
                <a:spcPts val="0"/>
              </a:spcBef>
              <a:buSzTx/>
              <a:buNone/>
              <a:defRPr sz="1800"/>
            </a:pPr>
            <a:r>
              <a:rPr sz="2800" dirty="0"/>
              <a:t>	</a:t>
            </a:r>
            <a:r>
              <a:rPr sz="2800" dirty="0">
                <a:solidFill>
                  <a:srgbClr val="222A35"/>
                </a:solidFill>
              </a:rPr>
              <a:t>GROUP</a:t>
            </a:r>
            <a:r>
              <a:rPr sz="2800" dirty="0"/>
              <a:t> BY </a:t>
            </a:r>
            <a:r>
              <a:rPr sz="2800" dirty="0" err="1"/>
              <a:t>l_partkey</a:t>
            </a:r>
            <a:r>
              <a:rPr sz="2800" dirty="0"/>
              <a:t> </a:t>
            </a:r>
          </a:p>
          <a:p>
            <a:pPr marL="0" lvl="0" indent="0" defTabSz="457200">
              <a:spcBef>
                <a:spcPts val="0"/>
              </a:spcBef>
              <a:buSzTx/>
              <a:buNone/>
              <a:defRPr sz="1800"/>
            </a:pPr>
            <a:r>
              <a:rPr sz="2800" dirty="0"/>
              <a:t>) sub </a:t>
            </a:r>
          </a:p>
          <a:p>
            <a:pPr marL="0" lvl="0" indent="0" defTabSz="457200">
              <a:spcBef>
                <a:spcPts val="0"/>
              </a:spcBef>
              <a:buSzTx/>
              <a:buNone/>
              <a:defRPr sz="1800"/>
            </a:pPr>
            <a:r>
              <a:rPr sz="2800" dirty="0"/>
              <a:t>WHERE </a:t>
            </a:r>
            <a:r>
              <a:rPr sz="2800" dirty="0" err="1"/>
              <a:t>s_partkey</a:t>
            </a:r>
            <a:r>
              <a:rPr sz="2800" dirty="0"/>
              <a:t> = </a:t>
            </a:r>
            <a:r>
              <a:rPr sz="2800" dirty="0" err="1"/>
              <a:t>l_partkey</a:t>
            </a:r>
            <a:r>
              <a:rPr sz="2800" dirty="0"/>
              <a:t> AND </a:t>
            </a:r>
            <a:r>
              <a:rPr sz="2800" dirty="0" err="1"/>
              <a:t>l_quantity</a:t>
            </a:r>
            <a:r>
              <a:rPr sz="2800" dirty="0"/>
              <a:t> &lt; </a:t>
            </a:r>
            <a:r>
              <a:rPr sz="2800" dirty="0" err="1"/>
              <a:t>s_avg</a:t>
            </a:r>
            <a:r>
              <a:rPr sz="2800" dirty="0"/>
              <a:t> </a:t>
            </a:r>
          </a:p>
        </p:txBody>
      </p:sp>
      <p:sp>
        <p:nvSpPr>
          <p:cNvPr id="303" name="Shape 303"/>
          <p:cNvSpPr>
            <a:spLocks noGrp="1"/>
          </p:cNvSpPr>
          <p:nvPr>
            <p:ph type="sldNum" sz="quarter" idx="2"/>
          </p:nvPr>
        </p:nvSpPr>
        <p:spPr>
          <a:xfrm>
            <a:off x="0" y="9099549"/>
            <a:ext cx="368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33</a:t>
            </a:fld>
            <a:endParaRPr>
              <a:solidFill>
                <a:srgbClr val="888888"/>
              </a:solidFill>
            </a:endParaRPr>
          </a:p>
        </p:txBody>
      </p:sp>
      <p:sp>
        <p:nvSpPr>
          <p:cNvPr id="304" name="Shape 304"/>
          <p:cNvSpPr/>
          <p:nvPr/>
        </p:nvSpPr>
        <p:spPr>
          <a:xfrm>
            <a:off x="8864600" y="4918074"/>
            <a:ext cx="3756964" cy="546101"/>
          </a:xfrm>
          <a:prstGeom prst="rect">
            <a:avLst/>
          </a:prstGeom>
          <a:ln w="63500">
            <a:solidFill>
              <a:srgbClr val="4472C4"/>
            </a:solidFill>
            <a:miter lim="400000"/>
          </a:ln>
          <a:extLst>
            <a:ext uri="{C572A759-6A51-4108-AA02-DFA0A04FC94B}">
              <ma14:wrappingTextBoxFlag xmlns:ma14="http://schemas.microsoft.com/office/mac/drawingml/2011/main" xmlns="" val="1"/>
            </a:ext>
          </a:extLst>
        </p:spPr>
        <p:txBody>
          <a:bodyPr lIns="0" tIns="0" rIns="0" bIns="0" anchor="ctr">
            <a:spAutoFit/>
          </a:bodyPr>
          <a:lstStyle/>
          <a:p>
            <a:pPr lvl="0" defTabSz="457200">
              <a:lnSpc>
                <a:spcPct val="125000"/>
              </a:lnSpc>
              <a:defRPr sz="1800"/>
            </a:pPr>
            <a:r>
              <a:rPr sz="2800" dirty="0">
                <a:latin typeface="+mj-lt"/>
                <a:ea typeface="+mj-ea"/>
                <a:cs typeface="+mj-cs"/>
                <a:sym typeface="Avenir Roman"/>
              </a:rPr>
              <a:t>scalar subquery → join</a:t>
            </a:r>
          </a:p>
        </p:txBody>
      </p:sp>
      <p:sp>
        <p:nvSpPr>
          <p:cNvPr id="305" name="Shape 305"/>
          <p:cNvSpPr/>
          <p:nvPr/>
        </p:nvSpPr>
        <p:spPr>
          <a:xfrm>
            <a:off x="4444999" y="4891956"/>
            <a:ext cx="4396437" cy="227732"/>
          </a:xfrm>
          <a:prstGeom prst="line">
            <a:avLst/>
          </a:prstGeom>
          <a:ln w="38100" cap="rnd">
            <a:solidFill>
              <a:srgbClr val="4472C4"/>
            </a:solidFill>
            <a:miter lim="400000"/>
            <a:tailEnd type="triangle"/>
          </a:ln>
        </p:spPr>
        <p:txBody>
          <a:bodyPr lIns="0" tIns="0" rIns="0" bIns="0"/>
          <a:lstStyle/>
          <a:p>
            <a:pPr lvl="0" algn="l" defTabSz="457200">
              <a:defRPr sz="1200">
                <a:latin typeface="+mn-lt"/>
                <a:ea typeface="+mn-ea"/>
                <a:cs typeface="+mn-cs"/>
                <a:sym typeface="Helvetica"/>
              </a:defRPr>
            </a:pPr>
            <a:endParaRPr/>
          </a:p>
        </p:txBody>
      </p:sp>
      <p:sp>
        <p:nvSpPr>
          <p:cNvPr id="306" name="Shape 306"/>
          <p:cNvSpPr/>
          <p:nvPr/>
        </p:nvSpPr>
        <p:spPr>
          <a:xfrm>
            <a:off x="8841436" y="6178549"/>
            <a:ext cx="3624711" cy="546101"/>
          </a:xfrm>
          <a:prstGeom prst="rect">
            <a:avLst/>
          </a:prstGeom>
          <a:ln w="63500">
            <a:solidFill>
              <a:srgbClr val="4472C4"/>
            </a:solidFill>
            <a:miter lim="400000"/>
          </a:ln>
          <a:extLst>
            <a:ext uri="{C572A759-6A51-4108-AA02-DFA0A04FC94B}">
              <ma14:wrappingTextBoxFlag xmlns:ma14="http://schemas.microsoft.com/office/mac/drawingml/2011/main" xmlns="" val="1"/>
            </a:ext>
          </a:extLst>
        </p:spPr>
        <p:txBody>
          <a:bodyPr lIns="0" tIns="0" rIns="0" bIns="0" anchor="ctr">
            <a:spAutoFit/>
          </a:bodyPr>
          <a:lstStyle>
            <a:lvl1pPr defTabSz="457200">
              <a:lnSpc>
                <a:spcPct val="125000"/>
              </a:lnSpc>
              <a:defRPr sz="2800">
                <a:latin typeface="+mj-lt"/>
                <a:ea typeface="+mj-ea"/>
                <a:cs typeface="+mj-cs"/>
                <a:sym typeface="Avenir Roman"/>
              </a:defRPr>
            </a:lvl1pPr>
          </a:lstStyle>
          <a:p>
            <a:pPr lvl="0">
              <a:defRPr sz="1800"/>
            </a:pPr>
            <a:r>
              <a:rPr sz="2800"/>
              <a:t>moving the join down</a:t>
            </a:r>
          </a:p>
        </p:txBody>
      </p:sp>
      <p:sp>
        <p:nvSpPr>
          <p:cNvPr id="307" name="Shape 307"/>
          <p:cNvSpPr/>
          <p:nvPr/>
        </p:nvSpPr>
        <p:spPr>
          <a:xfrm flipV="1">
            <a:off x="7874000" y="6489944"/>
            <a:ext cx="963792" cy="426792"/>
          </a:xfrm>
          <a:prstGeom prst="line">
            <a:avLst/>
          </a:prstGeom>
          <a:ln w="38100" cap="rnd">
            <a:solidFill>
              <a:srgbClr val="4472C4"/>
            </a:solidFill>
            <a:miter lim="400000"/>
            <a:tailEnd type="triangle"/>
          </a:ln>
        </p:spPr>
        <p:txBody>
          <a:bodyPr lIns="0" tIns="0" rIns="0" bIns="0"/>
          <a:lstStyle/>
          <a:p>
            <a:pPr lvl="0" algn="l" defTabSz="457200">
              <a:defRPr sz="1200">
                <a:latin typeface="+mn-lt"/>
                <a:ea typeface="+mn-ea"/>
                <a:cs typeface="+mn-cs"/>
                <a:sym typeface="Helvetica"/>
              </a:defRPr>
            </a:pPr>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a:spLocks noGrp="1"/>
          </p:cNvSpPr>
          <p:nvPr>
            <p:ph type="title"/>
          </p:nvPr>
        </p:nvSpPr>
        <p:spPr>
          <a:xfrm>
            <a:off x="893762" y="519112"/>
            <a:ext cx="11217276" cy="1885951"/>
          </a:xfrm>
          <a:prstGeom prst="rect">
            <a:avLst/>
          </a:prstGeom>
        </p:spPr>
        <p:txBody>
          <a:bodyPr lIns="0" tIns="0" rIns="0" bIns="0">
            <a:normAutofit/>
          </a:bodyPr>
          <a:lstStyle>
            <a:lvl1pPr defTabSz="490727">
              <a:defRPr sz="6000"/>
            </a:lvl1pPr>
          </a:lstStyle>
          <a:p>
            <a:pPr lvl="0">
              <a:defRPr sz="1800"/>
            </a:pPr>
            <a:r>
              <a:rPr sz="6000" b="1" dirty="0"/>
              <a:t>Query Optimization Example: Enumerator</a:t>
            </a:r>
          </a:p>
        </p:txBody>
      </p:sp>
      <p:sp>
        <p:nvSpPr>
          <p:cNvPr id="312" name="Shape 312"/>
          <p:cNvSpPr>
            <a:spLocks noGrp="1"/>
          </p:cNvSpPr>
          <p:nvPr>
            <p:ph type="body" idx="1"/>
          </p:nvPr>
        </p:nvSpPr>
        <p:spPr>
          <a:xfrm>
            <a:off x="893762" y="2405064"/>
            <a:ext cx="11217276" cy="6459536"/>
          </a:xfrm>
          <a:prstGeom prst="rect">
            <a:avLst/>
          </a:prstGeom>
        </p:spPr>
        <p:txBody>
          <a:bodyPr/>
          <a:lstStyle/>
          <a:p>
            <a:pPr marL="0" lvl="0" indent="0" defTabSz="288036">
              <a:spcBef>
                <a:spcPts val="0"/>
              </a:spcBef>
              <a:buSzTx/>
              <a:buNone/>
              <a:defRPr sz="1800"/>
            </a:pPr>
            <a:r>
              <a:rPr sz="2400"/>
              <a:t>Project [s2 / 7.0 AS avg_yearly] </a:t>
            </a:r>
          </a:p>
          <a:p>
            <a:pPr marL="0" lvl="0" indent="0" defTabSz="288036">
              <a:spcBef>
                <a:spcPts val="0"/>
              </a:spcBef>
              <a:buSzTx/>
              <a:buNone/>
              <a:defRPr sz="1800"/>
            </a:pPr>
            <a:r>
              <a:rPr sz="2400"/>
              <a:t>Aggregate [SUM(1) AS s2] </a:t>
            </a:r>
          </a:p>
          <a:p>
            <a:pPr marL="0" lvl="0" indent="0" defTabSz="288036">
              <a:spcBef>
                <a:spcPts val="0"/>
              </a:spcBef>
              <a:buSzTx/>
              <a:buNone/>
              <a:defRPr sz="1800"/>
            </a:pPr>
            <a:r>
              <a:rPr sz="2400"/>
              <a:t>Gather partitions:all </a:t>
            </a:r>
          </a:p>
          <a:p>
            <a:pPr marL="0" lvl="0" indent="0" defTabSz="288036">
              <a:spcBef>
                <a:spcPts val="0"/>
              </a:spcBef>
              <a:buSzTx/>
              <a:buNone/>
              <a:defRPr sz="1800"/>
            </a:pPr>
            <a:r>
              <a:rPr sz="2400"/>
              <a:t>Aggregate [SUM(lineitem_1.l_extendedprice) AS s1] </a:t>
            </a:r>
          </a:p>
          <a:p>
            <a:pPr marL="0" lvl="0" indent="0" defTabSz="288036">
              <a:spcBef>
                <a:spcPts val="0"/>
              </a:spcBef>
              <a:buSzTx/>
              <a:buNone/>
              <a:defRPr sz="1800"/>
            </a:pPr>
            <a:r>
              <a:rPr sz="2400"/>
              <a:t>Filter [lineitem_1.l_quantity &lt; s_avg] </a:t>
            </a:r>
          </a:p>
          <a:p>
            <a:pPr marL="0" lvl="0" indent="0" defTabSz="288036">
              <a:spcBef>
                <a:spcPts val="0"/>
              </a:spcBef>
              <a:buSzTx/>
              <a:buNone/>
              <a:defRPr sz="1800"/>
            </a:pPr>
            <a:r>
              <a:rPr sz="2400"/>
              <a:t>NestedLoopJoin </a:t>
            </a:r>
          </a:p>
          <a:p>
            <a:pPr marL="0" lvl="0" indent="0" defTabSz="288036">
              <a:spcBef>
                <a:spcPts val="0"/>
              </a:spcBef>
              <a:buSzTx/>
              <a:buNone/>
              <a:defRPr sz="1800"/>
            </a:pPr>
            <a:r>
              <a:rPr sz="2400"/>
              <a:t>|---IndexRangeScan lineitem AS lineitem_1, </a:t>
            </a:r>
          </a:p>
          <a:p>
            <a:pPr marL="0" lvl="0" indent="0" defTabSz="288036">
              <a:spcBef>
                <a:spcPts val="0"/>
              </a:spcBef>
              <a:buSzTx/>
              <a:buNone/>
              <a:defRPr sz="1800"/>
            </a:pPr>
            <a:r>
              <a:rPr sz="2400"/>
              <a:t>| KEY (l_partkey) scan:[l_partkey = p_partkey] </a:t>
            </a:r>
          </a:p>
          <a:p>
            <a:pPr marL="0" lvl="0" indent="0" defTabSz="288036">
              <a:spcBef>
                <a:spcPts val="0"/>
              </a:spcBef>
              <a:buSzTx/>
              <a:buNone/>
              <a:defRPr sz="1800"/>
            </a:pPr>
            <a:r>
              <a:rPr sz="2400"/>
              <a:t>Broadcast </a:t>
            </a:r>
          </a:p>
          <a:p>
            <a:pPr marL="0" lvl="0" indent="0" defTabSz="288036">
              <a:spcBef>
                <a:spcPts val="0"/>
              </a:spcBef>
              <a:buSzTx/>
              <a:buNone/>
              <a:defRPr sz="1800"/>
            </a:pPr>
            <a:r>
              <a:rPr sz="2400"/>
              <a:t>HashGroupBy [AVG(l_quantity) AS s_avg] </a:t>
            </a:r>
          </a:p>
          <a:p>
            <a:pPr marL="0" lvl="0" indent="0" defTabSz="288036">
              <a:spcBef>
                <a:spcPts val="0"/>
              </a:spcBef>
              <a:buSzTx/>
              <a:buNone/>
              <a:defRPr sz="1800"/>
            </a:pPr>
            <a:r>
              <a:rPr sz="2400"/>
              <a:t>	groups:[l_partkey] </a:t>
            </a:r>
          </a:p>
          <a:p>
            <a:pPr marL="0" lvl="0" indent="0" defTabSz="288036">
              <a:spcBef>
                <a:spcPts val="0"/>
              </a:spcBef>
              <a:buSzTx/>
              <a:buNone/>
              <a:defRPr sz="1800"/>
            </a:pPr>
            <a:r>
              <a:rPr sz="2400"/>
              <a:t>NestedLoopJoin </a:t>
            </a:r>
          </a:p>
          <a:p>
            <a:pPr marL="0" lvl="0" indent="0" defTabSz="288036">
              <a:spcBef>
                <a:spcPts val="0"/>
              </a:spcBef>
              <a:buSzTx/>
              <a:buNone/>
              <a:defRPr sz="1800"/>
            </a:pPr>
            <a:r>
              <a:rPr sz="2400"/>
              <a:t>|---IndexRangeScan lineitem, </a:t>
            </a:r>
          </a:p>
          <a:p>
            <a:pPr marL="0" lvl="0" indent="0" defTabSz="288036">
              <a:spcBef>
                <a:spcPts val="0"/>
              </a:spcBef>
              <a:buSzTx/>
              <a:buNone/>
              <a:defRPr sz="1800"/>
            </a:pPr>
            <a:r>
              <a:rPr sz="2400"/>
              <a:t>| KEY (l_partkey) scan:[l_partkey = p_partkey] </a:t>
            </a:r>
          </a:p>
          <a:p>
            <a:pPr marL="0" lvl="0" indent="0" defTabSz="288036">
              <a:spcBef>
                <a:spcPts val="0"/>
              </a:spcBef>
              <a:buSzTx/>
              <a:buNone/>
              <a:defRPr sz="1800"/>
            </a:pPr>
            <a:r>
              <a:rPr sz="2400"/>
              <a:t>Broadcast </a:t>
            </a:r>
          </a:p>
          <a:p>
            <a:pPr marL="0" lvl="0" indent="0" defTabSz="288036">
              <a:spcBef>
                <a:spcPts val="0"/>
              </a:spcBef>
              <a:buSzTx/>
              <a:buNone/>
              <a:defRPr sz="1800"/>
            </a:pPr>
            <a:r>
              <a:rPr sz="2400"/>
              <a:t>Filter [p_container = 'LG PACK' AND </a:t>
            </a:r>
          </a:p>
          <a:p>
            <a:pPr marL="0" lvl="0" indent="0" defTabSz="288036">
              <a:spcBef>
                <a:spcPts val="0"/>
              </a:spcBef>
              <a:buSzTx/>
              <a:buNone/>
              <a:defRPr sz="1800"/>
            </a:pPr>
            <a:r>
              <a:rPr sz="2400"/>
              <a:t>	p_brand = 'Brand#43'] </a:t>
            </a:r>
          </a:p>
          <a:p>
            <a:pPr marL="0" lvl="0" indent="0" defTabSz="288036">
              <a:spcBef>
                <a:spcPts val="0"/>
              </a:spcBef>
              <a:buSzTx/>
              <a:buNone/>
              <a:defRPr sz="1800"/>
            </a:pPr>
            <a:r>
              <a:rPr sz="2400"/>
              <a:t>TableScan part, PRIMARY KEY (p_partkey) </a:t>
            </a:r>
          </a:p>
        </p:txBody>
      </p:sp>
      <p:sp>
        <p:nvSpPr>
          <p:cNvPr id="313" name="Shape 313"/>
          <p:cNvSpPr>
            <a:spLocks noGrp="1"/>
          </p:cNvSpPr>
          <p:nvPr>
            <p:ph type="sldNum" sz="quarter" idx="2"/>
          </p:nvPr>
        </p:nvSpPr>
        <p:spPr>
          <a:xfrm>
            <a:off x="0" y="9099549"/>
            <a:ext cx="368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34</a:t>
            </a:fld>
            <a:endParaRPr>
              <a:solidFill>
                <a:srgbClr val="888888"/>
              </a:solidFill>
            </a:endParaRPr>
          </a:p>
        </p:txBody>
      </p:sp>
      <p:sp>
        <p:nvSpPr>
          <p:cNvPr id="314" name="Shape 314"/>
          <p:cNvSpPr/>
          <p:nvPr/>
        </p:nvSpPr>
        <p:spPr>
          <a:xfrm flipH="1">
            <a:off x="2604292" y="4089400"/>
            <a:ext cx="7777164" cy="1145551"/>
          </a:xfrm>
          <a:prstGeom prst="line">
            <a:avLst/>
          </a:prstGeom>
          <a:ln w="38100" cap="rnd">
            <a:solidFill>
              <a:srgbClr val="4472C4"/>
            </a:solidFill>
            <a:miter lim="400000"/>
            <a:tailEnd type="triangle"/>
          </a:ln>
        </p:spPr>
        <p:txBody>
          <a:bodyPr lIns="0" tIns="0" rIns="0" bIns="0"/>
          <a:lstStyle/>
          <a:p>
            <a:pPr lvl="0" algn="l" defTabSz="457200">
              <a:defRPr sz="1200">
                <a:latin typeface="+mn-lt"/>
                <a:ea typeface="+mn-ea"/>
                <a:cs typeface="+mn-cs"/>
                <a:sym typeface="Helvetica"/>
              </a:defRPr>
            </a:pPr>
            <a:endParaRPr/>
          </a:p>
        </p:txBody>
      </p:sp>
      <p:sp>
        <p:nvSpPr>
          <p:cNvPr id="315" name="Shape 315"/>
          <p:cNvSpPr/>
          <p:nvPr/>
        </p:nvSpPr>
        <p:spPr>
          <a:xfrm flipH="1">
            <a:off x="2604289" y="4089398"/>
            <a:ext cx="7777167" cy="3099641"/>
          </a:xfrm>
          <a:prstGeom prst="line">
            <a:avLst/>
          </a:prstGeom>
          <a:ln w="38100" cap="rnd">
            <a:solidFill>
              <a:srgbClr val="4472C4"/>
            </a:solidFill>
            <a:miter lim="400000"/>
            <a:tailEnd type="triangle"/>
          </a:ln>
        </p:spPr>
        <p:txBody>
          <a:bodyPr lIns="0" tIns="0" rIns="0" bIns="0"/>
          <a:lstStyle/>
          <a:p>
            <a:pPr lvl="0" algn="l" defTabSz="457200">
              <a:defRPr sz="1200">
                <a:latin typeface="+mn-lt"/>
                <a:ea typeface="+mn-ea"/>
                <a:cs typeface="+mn-cs"/>
                <a:sym typeface="Helvetica"/>
              </a:defRPr>
            </a:pPr>
            <a:endParaRPr/>
          </a:p>
        </p:txBody>
      </p:sp>
      <p:sp>
        <p:nvSpPr>
          <p:cNvPr id="316" name="Shape 316"/>
          <p:cNvSpPr/>
          <p:nvPr/>
        </p:nvSpPr>
        <p:spPr>
          <a:xfrm>
            <a:off x="9747199" y="3572445"/>
            <a:ext cx="1784401" cy="495301"/>
          </a:xfrm>
          <a:prstGeom prst="rect">
            <a:avLst/>
          </a:prstGeom>
          <a:ln w="63500">
            <a:solidFill>
              <a:srgbClr val="4472C4"/>
            </a:solidFill>
            <a:miter lim="400000"/>
          </a:ln>
          <a:extLst>
            <a:ext uri="{C572A759-6A51-4108-AA02-DFA0A04FC94B}">
              <ma14:wrappingTextBoxFlag xmlns:ma14="http://schemas.microsoft.com/office/mac/drawingml/2011/main" xmlns="" val="1"/>
            </a:ext>
          </a:extLst>
        </p:spPr>
        <p:txBody>
          <a:bodyPr lIns="0" tIns="0" rIns="0" bIns="0" anchor="ctr">
            <a:spAutoFit/>
          </a:bodyPr>
          <a:lstStyle>
            <a:lvl1pPr defTabSz="457200">
              <a:lnSpc>
                <a:spcPct val="125000"/>
              </a:lnSpc>
              <a:defRPr sz="2800">
                <a:latin typeface="Calibri Light"/>
                <a:ea typeface="Calibri Light"/>
                <a:cs typeface="Calibri Light"/>
                <a:sym typeface="Calibri Light"/>
              </a:defRPr>
            </a:lvl1pPr>
          </a:lstStyle>
          <a:p>
            <a:pPr lvl="0">
              <a:defRPr sz="1800"/>
            </a:pPr>
            <a:r>
              <a:rPr sz="2800"/>
              <a:t>broadcast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Shape 320"/>
          <p:cNvSpPr>
            <a:spLocks noGrp="1"/>
          </p:cNvSpPr>
          <p:nvPr>
            <p:ph type="title"/>
          </p:nvPr>
        </p:nvSpPr>
        <p:spPr>
          <a:xfrm>
            <a:off x="893762" y="519112"/>
            <a:ext cx="11217276" cy="1885951"/>
          </a:xfrm>
          <a:prstGeom prst="rect">
            <a:avLst/>
          </a:prstGeom>
        </p:spPr>
        <p:txBody>
          <a:bodyPr lIns="0" tIns="0" rIns="0" bIns="0">
            <a:normAutofit/>
          </a:bodyPr>
          <a:lstStyle>
            <a:lvl1pPr defTabSz="479044">
              <a:defRPr sz="5800"/>
            </a:lvl1pPr>
          </a:lstStyle>
          <a:p>
            <a:pPr lvl="0">
              <a:defRPr sz="1800"/>
            </a:pPr>
            <a:r>
              <a:rPr sz="5800" b="1" dirty="0"/>
              <a:t>Query Optimization Example: Enumerator - DQEP</a:t>
            </a:r>
          </a:p>
        </p:txBody>
      </p:sp>
      <p:sp>
        <p:nvSpPr>
          <p:cNvPr id="321" name="Shape 321"/>
          <p:cNvSpPr>
            <a:spLocks noGrp="1"/>
          </p:cNvSpPr>
          <p:nvPr>
            <p:ph type="body" idx="1"/>
          </p:nvPr>
        </p:nvSpPr>
        <p:spPr>
          <a:xfrm>
            <a:off x="893762" y="2597150"/>
            <a:ext cx="11217276" cy="6188075"/>
          </a:xfrm>
          <a:prstGeom prst="rect">
            <a:avLst/>
          </a:prstGeom>
        </p:spPr>
        <p:txBody>
          <a:bodyPr/>
          <a:lstStyle/>
          <a:p>
            <a:pPr marL="0" lvl="0" indent="0" defTabSz="301752">
              <a:spcBef>
                <a:spcPts val="0"/>
              </a:spcBef>
              <a:buSzTx/>
              <a:buNone/>
              <a:defRPr sz="1800"/>
            </a:pPr>
            <a:r>
              <a:rPr sz="2800"/>
              <a:t>CREATE RESULT TABLE r0 AS </a:t>
            </a:r>
          </a:p>
          <a:p>
            <a:pPr marL="0" lvl="1" indent="457200" defTabSz="301752">
              <a:spcBef>
                <a:spcPts val="0"/>
              </a:spcBef>
              <a:buSzTx/>
              <a:buNone/>
              <a:defRPr sz="1800"/>
            </a:pPr>
            <a:r>
              <a:rPr sz="2800"/>
              <a:t>SELECT p_partkey </a:t>
            </a:r>
          </a:p>
          <a:p>
            <a:pPr marL="0" lvl="1" indent="457200" defTabSz="301752">
              <a:spcBef>
                <a:spcPts val="0"/>
              </a:spcBef>
              <a:buSzTx/>
              <a:buNone/>
              <a:defRPr sz="1800"/>
            </a:pPr>
            <a:r>
              <a:rPr sz="2800"/>
              <a:t>FROM part </a:t>
            </a:r>
          </a:p>
          <a:p>
            <a:pPr marL="0" lvl="1" indent="457200" defTabSz="301752">
              <a:spcBef>
                <a:spcPts val="0"/>
              </a:spcBef>
              <a:buSzTx/>
              <a:buNone/>
              <a:defRPr sz="1800"/>
            </a:pPr>
            <a:r>
              <a:rPr sz="2800"/>
              <a:t>WHERE p_brand = 'Brand#43’ </a:t>
            </a:r>
          </a:p>
          <a:p>
            <a:pPr marL="0" lvl="1" indent="457200" defTabSz="301752">
              <a:spcBef>
                <a:spcPts val="0"/>
              </a:spcBef>
              <a:buSzTx/>
              <a:buNone/>
              <a:defRPr sz="1800"/>
            </a:pPr>
            <a:r>
              <a:rPr sz="2800"/>
              <a:t>				AND p_container = 'LG PACK'; </a:t>
            </a:r>
          </a:p>
          <a:p>
            <a:pPr marL="0" lvl="0" indent="0" defTabSz="301752">
              <a:spcBef>
                <a:spcPts val="0"/>
              </a:spcBef>
              <a:buSzTx/>
              <a:buNone/>
              <a:defRPr sz="1800"/>
            </a:pPr>
            <a:endParaRPr sz="2800"/>
          </a:p>
          <a:p>
            <a:pPr marL="0" lvl="0" indent="0" defTabSz="301752">
              <a:spcBef>
                <a:spcPts val="0"/>
              </a:spcBef>
              <a:buSzTx/>
              <a:buNone/>
              <a:defRPr sz="1800"/>
            </a:pPr>
            <a:r>
              <a:rPr sz="2800"/>
              <a:t>CREATE RESULT TABLE r1 AS </a:t>
            </a:r>
          </a:p>
          <a:p>
            <a:pPr marL="0" lvl="1" indent="457200" defTabSz="301752">
              <a:spcBef>
                <a:spcPts val="0"/>
              </a:spcBef>
              <a:buSzTx/>
              <a:buNone/>
              <a:defRPr sz="1800"/>
            </a:pPr>
            <a:r>
              <a:rPr sz="2800"/>
              <a:t>SELECT 0.2 * Avg(l_quantity) AS s_avg, 	l_partkey as s_partkey </a:t>
            </a:r>
          </a:p>
          <a:p>
            <a:pPr marL="0" lvl="1" indent="457200" defTabSz="301752">
              <a:spcBef>
                <a:spcPts val="0"/>
              </a:spcBef>
              <a:buSzTx/>
              <a:buNone/>
              <a:defRPr sz="1800"/>
            </a:pPr>
            <a:r>
              <a:rPr sz="2800"/>
              <a:t>FROM REMOTE(r0), lineitem </a:t>
            </a:r>
          </a:p>
          <a:p>
            <a:pPr marL="0" lvl="1" indent="457200" defTabSz="301752">
              <a:spcBef>
                <a:spcPts val="0"/>
              </a:spcBef>
              <a:buSzTx/>
              <a:buNone/>
              <a:defRPr sz="1800"/>
            </a:pPr>
            <a:r>
              <a:rPr sz="2800"/>
              <a:t>WHERE p_partkey = l_partkey </a:t>
            </a:r>
          </a:p>
          <a:p>
            <a:pPr marL="0" lvl="1" indent="457200" defTabSz="301752">
              <a:spcBef>
                <a:spcPts val="0"/>
              </a:spcBef>
              <a:buSzTx/>
              <a:buNone/>
              <a:defRPr sz="1800"/>
            </a:pPr>
            <a:r>
              <a:rPr sz="2800"/>
              <a:t>GROUP BY l_partkey; </a:t>
            </a:r>
          </a:p>
          <a:p>
            <a:pPr marL="0" lvl="0" indent="0" defTabSz="301752">
              <a:spcBef>
                <a:spcPts val="0"/>
              </a:spcBef>
              <a:buSzTx/>
              <a:buNone/>
              <a:defRPr sz="1800"/>
            </a:pPr>
            <a:endParaRPr sz="2800"/>
          </a:p>
          <a:p>
            <a:pPr marL="0" lvl="0" indent="0" defTabSz="301752">
              <a:spcBef>
                <a:spcPts val="0"/>
              </a:spcBef>
              <a:buSzTx/>
              <a:buNone/>
              <a:defRPr sz="1800"/>
            </a:pPr>
            <a:r>
              <a:rPr sz="2800"/>
              <a:t>SELECT Sum(l_extendedprice) / 7.0 AS avg_yearly </a:t>
            </a:r>
          </a:p>
          <a:p>
            <a:pPr marL="0" lvl="0" indent="0" defTabSz="301752">
              <a:spcBef>
                <a:spcPts val="0"/>
              </a:spcBef>
              <a:buSzTx/>
              <a:buNone/>
              <a:defRPr sz="1800"/>
            </a:pPr>
            <a:r>
              <a:rPr sz="2800"/>
              <a:t>FROM REMOTE(r1),	lineitem </a:t>
            </a:r>
          </a:p>
          <a:p>
            <a:pPr marL="0" lvl="0" indent="0" defTabSz="301752">
              <a:spcBef>
                <a:spcPts val="0"/>
              </a:spcBef>
              <a:buSzTx/>
              <a:buNone/>
              <a:defRPr sz="1800"/>
            </a:pPr>
            <a:r>
              <a:rPr sz="2800"/>
              <a:t>WHERE p_partkey = s_partkey 	AND l_quantity &lt; s_avg </a:t>
            </a:r>
          </a:p>
        </p:txBody>
      </p:sp>
      <p:sp>
        <p:nvSpPr>
          <p:cNvPr id="322" name="Shape 322"/>
          <p:cNvSpPr>
            <a:spLocks noGrp="1"/>
          </p:cNvSpPr>
          <p:nvPr>
            <p:ph type="sldNum" sz="quarter" idx="2"/>
          </p:nvPr>
        </p:nvSpPr>
        <p:spPr>
          <a:xfrm>
            <a:off x="0" y="9099549"/>
            <a:ext cx="368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35</a:t>
            </a:fld>
            <a:endParaRPr>
              <a:solidFill>
                <a:srgbClr val="888888"/>
              </a:solidFill>
            </a:endParaRPr>
          </a:p>
        </p:txBody>
      </p:sp>
      <p:sp>
        <p:nvSpPr>
          <p:cNvPr id="323" name="Shape 323"/>
          <p:cNvSpPr/>
          <p:nvPr/>
        </p:nvSpPr>
        <p:spPr>
          <a:xfrm>
            <a:off x="9494095" y="3484568"/>
            <a:ext cx="2245853" cy="495301"/>
          </a:xfrm>
          <a:prstGeom prst="rect">
            <a:avLst/>
          </a:prstGeom>
          <a:ln w="63500">
            <a:solidFill>
              <a:srgbClr val="4472C4"/>
            </a:solidFill>
            <a:miter lim="400000"/>
          </a:ln>
          <a:extLst>
            <a:ext uri="{C572A759-6A51-4108-AA02-DFA0A04FC94B}">
              <ma14:wrappingTextBoxFlag xmlns:ma14="http://schemas.microsoft.com/office/mac/drawingml/2011/main" xmlns="" val="1"/>
            </a:ext>
          </a:extLst>
        </p:spPr>
        <p:txBody>
          <a:bodyPr lIns="0" tIns="0" rIns="0" bIns="0" anchor="ctr">
            <a:spAutoFit/>
          </a:bodyPr>
          <a:lstStyle>
            <a:lvl1pPr defTabSz="457200">
              <a:lnSpc>
                <a:spcPct val="125000"/>
              </a:lnSpc>
              <a:defRPr sz="2800">
                <a:latin typeface="Calibri Light"/>
                <a:ea typeface="Calibri Light"/>
                <a:cs typeface="Calibri Light"/>
                <a:sym typeface="Calibri Light"/>
              </a:defRPr>
            </a:lvl1pPr>
          </a:lstStyle>
          <a:p>
            <a:pPr lvl="0">
              <a:defRPr sz="1800"/>
            </a:pPr>
            <a:r>
              <a:rPr sz="2800"/>
              <a:t>ResultTables</a:t>
            </a:r>
          </a:p>
        </p:txBody>
      </p:sp>
      <p:sp>
        <p:nvSpPr>
          <p:cNvPr id="324" name="Shape 324"/>
          <p:cNvSpPr/>
          <p:nvPr/>
        </p:nvSpPr>
        <p:spPr>
          <a:xfrm>
            <a:off x="9494095" y="6160046"/>
            <a:ext cx="2347504" cy="495301"/>
          </a:xfrm>
          <a:prstGeom prst="rect">
            <a:avLst/>
          </a:prstGeom>
          <a:ln w="63500">
            <a:solidFill>
              <a:srgbClr val="4472C4"/>
            </a:solidFill>
            <a:miter lim="400000"/>
          </a:ln>
          <a:extLst>
            <a:ext uri="{C572A759-6A51-4108-AA02-DFA0A04FC94B}">
              <ma14:wrappingTextBoxFlag xmlns:ma14="http://schemas.microsoft.com/office/mac/drawingml/2011/main" xmlns="" val="1"/>
            </a:ext>
          </a:extLst>
        </p:spPr>
        <p:txBody>
          <a:bodyPr lIns="0" tIns="0" rIns="0" bIns="0" anchor="ctr">
            <a:spAutoFit/>
          </a:bodyPr>
          <a:lstStyle>
            <a:lvl1pPr defTabSz="457200">
              <a:lnSpc>
                <a:spcPct val="125000"/>
              </a:lnSpc>
              <a:defRPr sz="2800">
                <a:latin typeface="Calibri Light"/>
                <a:ea typeface="Calibri Light"/>
                <a:cs typeface="Calibri Light"/>
                <a:sym typeface="Calibri Light"/>
              </a:defRPr>
            </a:lvl1pPr>
          </a:lstStyle>
          <a:p>
            <a:pPr lvl="0">
              <a:defRPr sz="1800"/>
            </a:pPr>
            <a:r>
              <a:rPr sz="2800"/>
              <a:t>RemoteTables</a:t>
            </a:r>
          </a:p>
        </p:txBody>
      </p:sp>
      <p:sp>
        <p:nvSpPr>
          <p:cNvPr id="325" name="Shape 325"/>
          <p:cNvSpPr/>
          <p:nvPr/>
        </p:nvSpPr>
        <p:spPr>
          <a:xfrm flipH="1" flipV="1">
            <a:off x="5320143" y="2992364"/>
            <a:ext cx="4173952" cy="764109"/>
          </a:xfrm>
          <a:prstGeom prst="line">
            <a:avLst/>
          </a:prstGeom>
          <a:ln w="38100" cap="rnd">
            <a:solidFill>
              <a:srgbClr val="4472C4"/>
            </a:solidFill>
            <a:miter lim="400000"/>
            <a:tailEnd type="triangle"/>
          </a:ln>
        </p:spPr>
        <p:txBody>
          <a:bodyPr lIns="0" tIns="0" rIns="0" bIns="0"/>
          <a:lstStyle/>
          <a:p>
            <a:pPr lvl="0" algn="l" defTabSz="457200">
              <a:defRPr sz="1200">
                <a:latin typeface="+mn-lt"/>
                <a:ea typeface="+mn-ea"/>
                <a:cs typeface="+mn-cs"/>
                <a:sym typeface="Helvetica"/>
              </a:defRPr>
            </a:pPr>
            <a:endParaRPr/>
          </a:p>
        </p:txBody>
      </p:sp>
      <p:sp>
        <p:nvSpPr>
          <p:cNvPr id="326" name="Shape 326"/>
          <p:cNvSpPr/>
          <p:nvPr/>
        </p:nvSpPr>
        <p:spPr>
          <a:xfrm flipH="1">
            <a:off x="5153891" y="3771478"/>
            <a:ext cx="4340205" cy="1257064"/>
          </a:xfrm>
          <a:prstGeom prst="line">
            <a:avLst/>
          </a:prstGeom>
          <a:ln w="38100" cap="rnd">
            <a:solidFill>
              <a:srgbClr val="4472C4"/>
            </a:solidFill>
            <a:miter lim="400000"/>
            <a:tailEnd type="triangle"/>
          </a:ln>
        </p:spPr>
        <p:txBody>
          <a:bodyPr lIns="0" tIns="0" rIns="0" bIns="0"/>
          <a:lstStyle/>
          <a:p>
            <a:pPr lvl="0" algn="l" defTabSz="457200">
              <a:defRPr sz="1200">
                <a:latin typeface="+mn-lt"/>
                <a:ea typeface="+mn-ea"/>
                <a:cs typeface="+mn-cs"/>
                <a:sym typeface="Helvetica"/>
              </a:defRPr>
            </a:pPr>
            <a:endParaRPr/>
          </a:p>
        </p:txBody>
      </p:sp>
      <p:sp>
        <p:nvSpPr>
          <p:cNvPr id="327" name="Shape 327"/>
          <p:cNvSpPr/>
          <p:nvPr/>
        </p:nvSpPr>
        <p:spPr>
          <a:xfrm flipH="1" flipV="1">
            <a:off x="4322617" y="6087655"/>
            <a:ext cx="5171477" cy="333928"/>
          </a:xfrm>
          <a:prstGeom prst="line">
            <a:avLst/>
          </a:prstGeom>
          <a:ln w="38100" cap="rnd">
            <a:solidFill>
              <a:srgbClr val="4472C4"/>
            </a:solidFill>
            <a:miter lim="400000"/>
            <a:tailEnd type="triangle"/>
          </a:ln>
        </p:spPr>
        <p:txBody>
          <a:bodyPr lIns="0" tIns="0" rIns="0" bIns="0"/>
          <a:lstStyle/>
          <a:p>
            <a:pPr lvl="0" algn="l" defTabSz="457200">
              <a:defRPr sz="1200">
                <a:latin typeface="+mn-lt"/>
                <a:ea typeface="+mn-ea"/>
                <a:cs typeface="+mn-cs"/>
                <a:sym typeface="Helvetica"/>
              </a:defRPr>
            </a:pPr>
            <a:endParaRPr/>
          </a:p>
        </p:txBody>
      </p:sp>
      <p:sp>
        <p:nvSpPr>
          <p:cNvPr id="328" name="Shape 328"/>
          <p:cNvSpPr/>
          <p:nvPr/>
        </p:nvSpPr>
        <p:spPr>
          <a:xfrm flipH="1">
            <a:off x="3985809" y="6421581"/>
            <a:ext cx="5508285" cy="1426339"/>
          </a:xfrm>
          <a:prstGeom prst="line">
            <a:avLst/>
          </a:prstGeom>
          <a:ln w="38100" cap="rnd">
            <a:solidFill>
              <a:srgbClr val="4472C4"/>
            </a:solidFill>
            <a:miter lim="400000"/>
            <a:tailEnd type="triangle"/>
          </a:ln>
        </p:spPr>
        <p:txBody>
          <a:bodyPr lIns="0" tIns="0" rIns="0" bIns="0"/>
          <a:lstStyle/>
          <a:p>
            <a:pPr lvl="0" algn="l" defTabSz="457200">
              <a:defRPr sz="1200">
                <a:latin typeface="+mn-lt"/>
                <a:ea typeface="+mn-ea"/>
                <a:cs typeface="+mn-cs"/>
                <a:sym typeface="Helvetica"/>
              </a:defRPr>
            </a:pPr>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a:spLocks noGrp="1"/>
          </p:cNvSpPr>
          <p:nvPr>
            <p:ph type="title"/>
          </p:nvPr>
        </p:nvSpPr>
        <p:spPr>
          <a:xfrm>
            <a:off x="893762" y="519112"/>
            <a:ext cx="11217276" cy="1885951"/>
          </a:xfrm>
          <a:prstGeom prst="rect">
            <a:avLst/>
          </a:prstGeom>
        </p:spPr>
        <p:txBody>
          <a:bodyPr lIns="0" tIns="0" rIns="0" bIns="0">
            <a:normAutofit/>
          </a:bodyPr>
          <a:lstStyle/>
          <a:p>
            <a:pPr lvl="0">
              <a:defRPr sz="1800"/>
            </a:pPr>
            <a:r>
              <a:rPr sz="8000" b="1" dirty="0"/>
              <a:t>Experiments</a:t>
            </a:r>
          </a:p>
        </p:txBody>
      </p:sp>
      <p:sp>
        <p:nvSpPr>
          <p:cNvPr id="333" name="Shape 333"/>
          <p:cNvSpPr>
            <a:spLocks noGrp="1"/>
          </p:cNvSpPr>
          <p:nvPr>
            <p:ph type="body" idx="1"/>
          </p:nvPr>
        </p:nvSpPr>
        <p:spPr>
          <a:xfrm>
            <a:off x="893762" y="2597150"/>
            <a:ext cx="11217276" cy="6188075"/>
          </a:xfrm>
          <a:prstGeom prst="rect">
            <a:avLst/>
          </a:prstGeom>
        </p:spPr>
        <p:txBody>
          <a:bodyPr/>
          <a:lstStyle/>
          <a:p>
            <a:pPr lvl="0">
              <a:defRPr sz="1800"/>
            </a:pPr>
            <a:endParaRPr sz="2800" dirty="0"/>
          </a:p>
          <a:p>
            <a:pPr marL="400050" lvl="0" indent="-400050">
              <a:defRPr sz="1800"/>
            </a:pPr>
            <a:r>
              <a:rPr sz="2800" dirty="0"/>
              <a:t>TCP-H Benchmark</a:t>
            </a:r>
          </a:p>
          <a:p>
            <a:pPr lvl="0">
              <a:defRPr sz="1800"/>
            </a:pPr>
            <a:endParaRPr sz="2800" dirty="0"/>
          </a:p>
          <a:p>
            <a:pPr marL="400050" lvl="0" indent="-400050">
              <a:defRPr sz="1800"/>
            </a:pPr>
            <a:r>
              <a:rPr sz="2800" dirty="0"/>
              <a:t>Compare </a:t>
            </a:r>
            <a:r>
              <a:rPr sz="2800" dirty="0" err="1"/>
              <a:t>MemSQL</a:t>
            </a:r>
            <a:r>
              <a:rPr sz="2800" dirty="0"/>
              <a:t> with “A”</a:t>
            </a:r>
          </a:p>
          <a:p>
            <a:pPr lvl="0">
              <a:defRPr sz="1800"/>
            </a:pPr>
            <a:endParaRPr sz="2800" dirty="0"/>
          </a:p>
          <a:p>
            <a:pPr marL="400050" lvl="0" indent="-400050">
              <a:defRPr sz="1800"/>
            </a:pPr>
            <a:r>
              <a:rPr sz="2800" dirty="0"/>
              <a:t>“A” is column-oriented distributed database (analytical DB)</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image13.png"/>
          <p:cNvPicPr/>
          <p:nvPr/>
        </p:nvPicPr>
        <p:blipFill>
          <a:blip r:embed="rId3">
            <a:extLst/>
          </a:blip>
          <a:srcRect l="2180" t="3200" r="4429" b="15990"/>
          <a:stretch>
            <a:fillRect/>
          </a:stretch>
        </p:blipFill>
        <p:spPr>
          <a:xfrm>
            <a:off x="655320" y="2699657"/>
            <a:ext cx="11694160" cy="6225877"/>
          </a:xfrm>
          <a:prstGeom prst="rect">
            <a:avLst/>
          </a:prstGeom>
          <a:ln w="12700">
            <a:miter lim="400000"/>
          </a:ln>
        </p:spPr>
      </p:pic>
      <p:sp>
        <p:nvSpPr>
          <p:cNvPr id="338" name="Shape 338"/>
          <p:cNvSpPr>
            <a:spLocks noGrp="1"/>
          </p:cNvSpPr>
          <p:nvPr>
            <p:ph type="title"/>
          </p:nvPr>
        </p:nvSpPr>
        <p:spPr>
          <a:xfrm>
            <a:off x="593633" y="915152"/>
            <a:ext cx="11958322" cy="1059323"/>
          </a:xfrm>
          <a:prstGeom prst="rect">
            <a:avLst/>
          </a:prstGeom>
        </p:spPr>
        <p:txBody>
          <a:bodyPr lIns="0" tIns="0" rIns="0" bIns="0">
            <a:noAutofit/>
          </a:bodyPr>
          <a:lstStyle>
            <a:lvl1pPr defTabSz="713231">
              <a:defRPr sz="6240">
                <a:solidFill>
                  <a:srgbClr val="222A35"/>
                </a:solidFill>
              </a:defRPr>
            </a:lvl1pPr>
          </a:lstStyle>
          <a:p>
            <a:pPr lvl="0">
              <a:defRPr sz="1800">
                <a:solidFill>
                  <a:srgbClr val="000000"/>
                </a:solidFill>
              </a:defRPr>
            </a:pPr>
            <a:r>
              <a:rPr sz="8000" b="1" dirty="0">
                <a:solidFill>
                  <a:srgbClr val="222A35"/>
                </a:solidFill>
              </a:rPr>
              <a:t>Compare </a:t>
            </a:r>
            <a:r>
              <a:rPr sz="8000" b="1" dirty="0" err="1">
                <a:solidFill>
                  <a:srgbClr val="222A35"/>
                </a:solidFill>
              </a:rPr>
              <a:t>MemSQL</a:t>
            </a:r>
            <a:r>
              <a:rPr sz="8000" b="1" dirty="0">
                <a:solidFill>
                  <a:srgbClr val="222A35"/>
                </a:solidFill>
              </a:rPr>
              <a:t> –“A”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2" name="image14.png"/>
          <p:cNvPicPr/>
          <p:nvPr/>
        </p:nvPicPr>
        <p:blipFill>
          <a:blip r:embed="rId3">
            <a:extLst/>
          </a:blip>
          <a:srcRect l="6201" t="6171" r="5909" b="21935"/>
          <a:stretch>
            <a:fillRect/>
          </a:stretch>
        </p:blipFill>
        <p:spPr>
          <a:xfrm>
            <a:off x="365966" y="2743200"/>
            <a:ext cx="12185989" cy="6305616"/>
          </a:xfrm>
          <a:prstGeom prst="rect">
            <a:avLst/>
          </a:prstGeom>
          <a:ln w="12700">
            <a:miter lim="400000"/>
          </a:ln>
        </p:spPr>
      </p:pic>
      <p:sp>
        <p:nvSpPr>
          <p:cNvPr id="343" name="Shape 343"/>
          <p:cNvSpPr>
            <a:spLocks noGrp="1"/>
          </p:cNvSpPr>
          <p:nvPr>
            <p:ph type="title"/>
          </p:nvPr>
        </p:nvSpPr>
        <p:spPr>
          <a:xfrm>
            <a:off x="593633" y="915152"/>
            <a:ext cx="11958322" cy="1059323"/>
          </a:xfrm>
          <a:prstGeom prst="rect">
            <a:avLst/>
          </a:prstGeom>
        </p:spPr>
        <p:txBody>
          <a:bodyPr lIns="0" tIns="0" rIns="0" bIns="0">
            <a:noAutofit/>
          </a:bodyPr>
          <a:lstStyle>
            <a:lvl1pPr defTabSz="713231">
              <a:defRPr sz="6240">
                <a:solidFill>
                  <a:srgbClr val="222A35"/>
                </a:solidFill>
              </a:defRPr>
            </a:lvl1pPr>
          </a:lstStyle>
          <a:p>
            <a:pPr lvl="0">
              <a:defRPr sz="1800">
                <a:solidFill>
                  <a:srgbClr val="000000"/>
                </a:solidFill>
              </a:defRPr>
            </a:pPr>
            <a:r>
              <a:rPr sz="8000" b="1" dirty="0">
                <a:solidFill>
                  <a:srgbClr val="222A35"/>
                </a:solidFill>
              </a:rPr>
              <a:t>With and without rewrites</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7" name="image15.png"/>
          <p:cNvPicPr/>
          <p:nvPr/>
        </p:nvPicPr>
        <p:blipFill>
          <a:blip r:embed="rId3">
            <a:extLst/>
          </a:blip>
          <a:srcRect l="5296" t="4934" r="4198" b="25253"/>
          <a:stretch>
            <a:fillRect/>
          </a:stretch>
        </p:blipFill>
        <p:spPr>
          <a:xfrm>
            <a:off x="241613" y="2560319"/>
            <a:ext cx="12521573" cy="6008915"/>
          </a:xfrm>
          <a:prstGeom prst="rect">
            <a:avLst/>
          </a:prstGeom>
          <a:ln w="12700">
            <a:miter lim="400000"/>
          </a:ln>
        </p:spPr>
      </p:pic>
      <p:sp>
        <p:nvSpPr>
          <p:cNvPr id="348" name="Shape 348"/>
          <p:cNvSpPr>
            <a:spLocks noGrp="1"/>
          </p:cNvSpPr>
          <p:nvPr>
            <p:ph type="title"/>
          </p:nvPr>
        </p:nvSpPr>
        <p:spPr>
          <a:xfrm>
            <a:off x="593633" y="915152"/>
            <a:ext cx="11958322" cy="1059323"/>
          </a:xfrm>
          <a:prstGeom prst="rect">
            <a:avLst/>
          </a:prstGeom>
        </p:spPr>
        <p:txBody>
          <a:bodyPr lIns="0" tIns="0" rIns="0" bIns="0">
            <a:noAutofit/>
          </a:bodyPr>
          <a:lstStyle>
            <a:lvl1pPr defTabSz="713231">
              <a:defRPr sz="6240">
                <a:solidFill>
                  <a:srgbClr val="222A35"/>
                </a:solidFill>
              </a:defRPr>
            </a:lvl1pPr>
          </a:lstStyle>
          <a:p>
            <a:pPr lvl="0">
              <a:defRPr sz="1800">
                <a:solidFill>
                  <a:srgbClr val="000000"/>
                </a:solidFill>
              </a:defRPr>
            </a:pPr>
            <a:r>
              <a:rPr sz="8000" b="1" dirty="0">
                <a:solidFill>
                  <a:srgbClr val="222A35"/>
                </a:solidFill>
              </a:rPr>
              <a:t>Optimization time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title"/>
          </p:nvPr>
        </p:nvSpPr>
        <p:spPr>
          <a:xfrm>
            <a:off x="893762" y="519112"/>
            <a:ext cx="11217276" cy="1885951"/>
          </a:xfrm>
          <a:prstGeom prst="rect">
            <a:avLst/>
          </a:prstGeom>
        </p:spPr>
        <p:txBody>
          <a:bodyPr lIns="0" tIns="0" rIns="0" bIns="0">
            <a:normAutofit/>
          </a:bodyPr>
          <a:lstStyle/>
          <a:p>
            <a:pPr lvl="0">
              <a:defRPr sz="1800"/>
            </a:pPr>
            <a:r>
              <a:rPr sz="8000"/>
              <a:t>MemSQL - Architecture  </a:t>
            </a:r>
          </a:p>
        </p:txBody>
      </p:sp>
      <p:sp>
        <p:nvSpPr>
          <p:cNvPr id="87" name="Shape 87"/>
          <p:cNvSpPr>
            <a:spLocks noGrp="1"/>
          </p:cNvSpPr>
          <p:nvPr>
            <p:ph type="body" idx="1"/>
          </p:nvPr>
        </p:nvSpPr>
        <p:spPr>
          <a:xfrm>
            <a:off x="898571" y="2435509"/>
            <a:ext cx="11217276" cy="6188076"/>
          </a:xfrm>
          <a:prstGeom prst="rect">
            <a:avLst/>
          </a:prstGeom>
        </p:spPr>
        <p:txBody>
          <a:bodyPr/>
          <a:lstStyle/>
          <a:p>
            <a:pPr marL="0" lvl="0" indent="0">
              <a:spcBef>
                <a:spcPts val="0"/>
              </a:spcBef>
              <a:buSzTx/>
              <a:buNone/>
              <a:defRPr sz="1800"/>
            </a:pPr>
            <a:endParaRPr sz="3600" dirty="0"/>
          </a:p>
          <a:p>
            <a:pPr marL="355600" lvl="0" indent="-355600">
              <a:spcBef>
                <a:spcPts val="0"/>
              </a:spcBef>
              <a:defRPr sz="1800"/>
            </a:pPr>
            <a:r>
              <a:rPr sz="2800" dirty="0"/>
              <a:t>Shared-nothing architecture</a:t>
            </a:r>
          </a:p>
          <a:p>
            <a:pPr marL="0" lvl="0" indent="0">
              <a:spcBef>
                <a:spcPts val="0"/>
              </a:spcBef>
              <a:buSzTx/>
              <a:buNone/>
              <a:defRPr sz="1800"/>
            </a:pPr>
            <a:endParaRPr sz="2800" dirty="0"/>
          </a:p>
          <a:p>
            <a:pPr marL="355600" lvl="0" indent="-355600">
              <a:spcBef>
                <a:spcPts val="0"/>
              </a:spcBef>
              <a:defRPr sz="1800"/>
            </a:pPr>
            <a:r>
              <a:rPr sz="2800" dirty="0"/>
              <a:t>Two types of nodes:</a:t>
            </a:r>
          </a:p>
          <a:p>
            <a:pPr marL="1195388" lvl="2" indent="-293688">
              <a:spcBef>
                <a:spcPts val="0"/>
              </a:spcBef>
              <a:defRPr sz="1800"/>
            </a:pPr>
            <a:r>
              <a:rPr sz="2800" dirty="0"/>
              <a:t>Aggregator nodes = scheduler nodes</a:t>
            </a:r>
          </a:p>
          <a:p>
            <a:pPr marL="1195388" lvl="2" indent="-293688">
              <a:spcBef>
                <a:spcPts val="0"/>
              </a:spcBef>
              <a:defRPr sz="1800"/>
            </a:pPr>
            <a:r>
              <a:rPr sz="2800" dirty="0"/>
              <a:t>Leaf nodes = execution nodes</a:t>
            </a:r>
          </a:p>
          <a:p>
            <a:pPr marL="1187450" lvl="1" indent="-742950">
              <a:spcBef>
                <a:spcPts val="0"/>
              </a:spcBef>
              <a:defRPr sz="1800"/>
            </a:pPr>
            <a:endParaRPr sz="2800" dirty="0"/>
          </a:p>
          <a:p>
            <a:pPr marL="355600" lvl="0" indent="-355600">
              <a:spcBef>
                <a:spcPts val="0"/>
              </a:spcBef>
              <a:defRPr sz="1800"/>
            </a:pPr>
            <a:r>
              <a:rPr sz="2800" dirty="0"/>
              <a:t>Two ways to distribute the user data based on table</a:t>
            </a:r>
          </a:p>
          <a:p>
            <a:pPr marL="1195388" lvl="2" indent="-293688">
              <a:spcBef>
                <a:spcPts val="0"/>
              </a:spcBef>
              <a:defRPr sz="1800"/>
            </a:pPr>
            <a:r>
              <a:rPr sz="2800" dirty="0"/>
              <a:t>Distributed tables - rows are </a:t>
            </a:r>
            <a:r>
              <a:rPr sz="2800" dirty="0" err="1"/>
              <a:t>sharded</a:t>
            </a:r>
            <a:r>
              <a:rPr sz="2800" dirty="0"/>
              <a:t> across the leaf nodes</a:t>
            </a:r>
          </a:p>
          <a:p>
            <a:pPr marL="1195388" lvl="2" indent="-293688">
              <a:spcBef>
                <a:spcPts val="0"/>
              </a:spcBef>
              <a:defRPr sz="1800"/>
            </a:pPr>
            <a:r>
              <a:rPr sz="2800" dirty="0"/>
              <a:t>Reference tables - the table data is replicated across all nodes</a:t>
            </a:r>
          </a:p>
        </p:txBody>
      </p:sp>
      <p:sp>
        <p:nvSpPr>
          <p:cNvPr id="88" name="Shape 88"/>
          <p:cNvSpPr>
            <a:spLocks noGrp="1"/>
          </p:cNvSpPr>
          <p:nvPr>
            <p:ph type="sldNum" sz="quarter" idx="2"/>
          </p:nvPr>
        </p:nvSpPr>
        <p:spPr>
          <a:xfrm>
            <a:off x="0" y="9099549"/>
            <a:ext cx="241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4</a:t>
            </a:fld>
            <a:endParaRPr>
              <a:solidFill>
                <a:srgbClr val="888888"/>
              </a:solidFill>
            </a:endParaRPr>
          </a:p>
        </p:txBody>
      </p:sp>
      <p:sp>
        <p:nvSpPr>
          <p:cNvPr id="89" name="Shape 89"/>
          <p:cNvSpPr/>
          <p:nvPr/>
        </p:nvSpPr>
        <p:spPr>
          <a:xfrm flipV="1">
            <a:off x="9812593" y="3112227"/>
            <a:ext cx="595483" cy="1389199"/>
          </a:xfrm>
          <a:prstGeom prst="line">
            <a:avLst/>
          </a:prstGeom>
          <a:ln w="25400">
            <a:solidFill>
              <a:srgbClr val="85888D"/>
            </a:solidFill>
            <a:miter lim="400000"/>
          </a:ln>
        </p:spPr>
        <p:txBody>
          <a:bodyPr lIns="0" tIns="0" rIns="0" bIns="0"/>
          <a:lstStyle/>
          <a:p>
            <a:pPr lvl="0" algn="l" defTabSz="457200">
              <a:defRPr sz="1200">
                <a:latin typeface="+mn-lt"/>
                <a:ea typeface="+mn-ea"/>
                <a:cs typeface="+mn-cs"/>
                <a:sym typeface="Helvetica"/>
              </a:defRPr>
            </a:pPr>
            <a:endParaRPr/>
          </a:p>
        </p:txBody>
      </p:sp>
      <p:sp>
        <p:nvSpPr>
          <p:cNvPr id="90" name="Shape 90"/>
          <p:cNvSpPr/>
          <p:nvPr/>
        </p:nvSpPr>
        <p:spPr>
          <a:xfrm flipH="1" flipV="1">
            <a:off x="10488863" y="3088118"/>
            <a:ext cx="1752372" cy="1389200"/>
          </a:xfrm>
          <a:prstGeom prst="line">
            <a:avLst/>
          </a:prstGeom>
          <a:ln w="25400">
            <a:solidFill>
              <a:srgbClr val="85888D"/>
            </a:solidFill>
            <a:miter lim="400000"/>
          </a:ln>
        </p:spPr>
        <p:txBody>
          <a:bodyPr lIns="0" tIns="0" rIns="0" bIns="0"/>
          <a:lstStyle/>
          <a:p>
            <a:pPr lvl="0" algn="l" defTabSz="457200">
              <a:defRPr sz="1200">
                <a:latin typeface="+mn-lt"/>
                <a:ea typeface="+mn-ea"/>
                <a:cs typeface="+mn-cs"/>
                <a:sym typeface="Helvetica"/>
              </a:defRPr>
            </a:pPr>
            <a:endParaRPr/>
          </a:p>
        </p:txBody>
      </p:sp>
      <p:sp>
        <p:nvSpPr>
          <p:cNvPr id="91" name="Shape 91"/>
          <p:cNvSpPr/>
          <p:nvPr/>
        </p:nvSpPr>
        <p:spPr>
          <a:xfrm flipH="1" flipV="1">
            <a:off x="10434921" y="3114767"/>
            <a:ext cx="595049" cy="1389198"/>
          </a:xfrm>
          <a:prstGeom prst="line">
            <a:avLst/>
          </a:prstGeom>
          <a:ln w="25400">
            <a:solidFill>
              <a:srgbClr val="85888D"/>
            </a:solidFill>
            <a:miter lim="400000"/>
          </a:ln>
        </p:spPr>
        <p:txBody>
          <a:bodyPr lIns="0" tIns="0" rIns="0" bIns="0"/>
          <a:lstStyle/>
          <a:p>
            <a:pPr lvl="0" algn="l" defTabSz="457200">
              <a:defRPr sz="1200">
                <a:latin typeface="+mn-lt"/>
                <a:ea typeface="+mn-ea"/>
                <a:cs typeface="+mn-cs"/>
                <a:sym typeface="Helvetica"/>
              </a:defRPr>
            </a:pPr>
            <a:endParaRPr/>
          </a:p>
        </p:txBody>
      </p:sp>
      <p:grpSp>
        <p:nvGrpSpPr>
          <p:cNvPr id="114" name="Group 114"/>
          <p:cNvGrpSpPr/>
          <p:nvPr/>
        </p:nvGrpSpPr>
        <p:grpSpPr>
          <a:xfrm>
            <a:off x="9463720" y="1124352"/>
            <a:ext cx="3341288" cy="4038262"/>
            <a:chOff x="0" y="0"/>
            <a:chExt cx="3341286" cy="4038260"/>
          </a:xfrm>
        </p:grpSpPr>
        <p:grpSp>
          <p:nvGrpSpPr>
            <p:cNvPr id="94" name="Group 94"/>
            <p:cNvGrpSpPr/>
            <p:nvPr/>
          </p:nvGrpSpPr>
          <p:grpSpPr>
            <a:xfrm>
              <a:off x="715790" y="1344392"/>
              <a:ext cx="618707" cy="711201"/>
              <a:chOff x="0" y="0"/>
              <a:chExt cx="618705" cy="711200"/>
            </a:xfrm>
          </p:grpSpPr>
          <p:sp>
            <p:nvSpPr>
              <p:cNvPr id="92" name="Shape 92"/>
              <p:cNvSpPr/>
              <p:nvPr/>
            </p:nvSpPr>
            <p:spPr>
              <a:xfrm>
                <a:off x="0" y="66521"/>
                <a:ext cx="618706" cy="578157"/>
              </a:xfrm>
              <a:prstGeom prst="rect">
                <a:avLst/>
              </a:prstGeom>
              <a:gradFill flip="none" rotWithShape="1">
                <a:gsLst>
                  <a:gs pos="0">
                    <a:srgbClr val="FBFBFB"/>
                  </a:gs>
                  <a:gs pos="100000">
                    <a:srgbClr val="BEBEBE"/>
                  </a:gs>
                </a:gsLst>
                <a:lin ang="5400000" scaled="0"/>
              </a:gra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lvl="0">
                  <a:defRPr sz="1800"/>
                </a:pPr>
                <a:endParaRPr/>
              </a:p>
            </p:txBody>
          </p:sp>
          <p:sp>
            <p:nvSpPr>
              <p:cNvPr id="93" name="Shape 93"/>
              <p:cNvSpPr/>
              <p:nvPr/>
            </p:nvSpPr>
            <p:spPr>
              <a:xfrm>
                <a:off x="0" y="-1"/>
                <a:ext cx="618706" cy="711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defRPr sz="1800"/>
                </a:pPr>
                <a:r>
                  <a:rPr sz="3600"/>
                  <a:t>A</a:t>
                </a:r>
              </a:p>
            </p:txBody>
          </p:sp>
        </p:grpSp>
        <p:grpSp>
          <p:nvGrpSpPr>
            <p:cNvPr id="97" name="Group 97"/>
            <p:cNvGrpSpPr/>
            <p:nvPr/>
          </p:nvGrpSpPr>
          <p:grpSpPr>
            <a:xfrm>
              <a:off x="2409633" y="3324520"/>
              <a:ext cx="618706" cy="711201"/>
              <a:chOff x="0" y="0"/>
              <a:chExt cx="618705" cy="711200"/>
            </a:xfrm>
          </p:grpSpPr>
          <p:sp>
            <p:nvSpPr>
              <p:cNvPr id="95" name="Shape 95"/>
              <p:cNvSpPr/>
              <p:nvPr/>
            </p:nvSpPr>
            <p:spPr>
              <a:xfrm>
                <a:off x="0" y="66521"/>
                <a:ext cx="618706" cy="578158"/>
              </a:xfrm>
              <a:prstGeom prst="rect">
                <a:avLst/>
              </a:prstGeom>
              <a:gradFill flip="none" rotWithShape="1">
                <a:gsLst>
                  <a:gs pos="0">
                    <a:srgbClr val="FBFBFB"/>
                  </a:gs>
                  <a:gs pos="100000">
                    <a:srgbClr val="BEBEBE"/>
                  </a:gs>
                </a:gsLst>
                <a:lin ang="5400000" scaled="0"/>
              </a:gra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lvl="0">
                  <a:defRPr sz="1800"/>
                </a:pPr>
                <a:endParaRPr/>
              </a:p>
            </p:txBody>
          </p:sp>
          <p:sp>
            <p:nvSpPr>
              <p:cNvPr id="96" name="Shape 96"/>
              <p:cNvSpPr/>
              <p:nvPr/>
            </p:nvSpPr>
            <p:spPr>
              <a:xfrm>
                <a:off x="0" y="0"/>
                <a:ext cx="618706" cy="711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defRPr sz="1800"/>
                </a:pPr>
                <a:r>
                  <a:rPr sz="3600"/>
                  <a:t>L</a:t>
                </a:r>
              </a:p>
            </p:txBody>
          </p:sp>
        </p:grpSp>
        <p:grpSp>
          <p:nvGrpSpPr>
            <p:cNvPr id="100" name="Group 100"/>
            <p:cNvGrpSpPr/>
            <p:nvPr/>
          </p:nvGrpSpPr>
          <p:grpSpPr>
            <a:xfrm>
              <a:off x="1919995" y="1344392"/>
              <a:ext cx="618706" cy="711201"/>
              <a:chOff x="0" y="0"/>
              <a:chExt cx="618705" cy="711200"/>
            </a:xfrm>
          </p:grpSpPr>
          <p:sp>
            <p:nvSpPr>
              <p:cNvPr id="98" name="Shape 98"/>
              <p:cNvSpPr/>
              <p:nvPr/>
            </p:nvSpPr>
            <p:spPr>
              <a:xfrm>
                <a:off x="0" y="66521"/>
                <a:ext cx="618706" cy="578157"/>
              </a:xfrm>
              <a:prstGeom prst="rect">
                <a:avLst/>
              </a:prstGeom>
              <a:gradFill flip="none" rotWithShape="1">
                <a:gsLst>
                  <a:gs pos="0">
                    <a:srgbClr val="FBFBFB"/>
                  </a:gs>
                  <a:gs pos="100000">
                    <a:srgbClr val="BEBEBE"/>
                  </a:gs>
                </a:gsLst>
                <a:lin ang="5400000" scaled="0"/>
              </a:gra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lvl="0">
                  <a:defRPr sz="1800"/>
                </a:pPr>
                <a:endParaRPr/>
              </a:p>
            </p:txBody>
          </p:sp>
          <p:sp>
            <p:nvSpPr>
              <p:cNvPr id="99" name="Shape 99"/>
              <p:cNvSpPr/>
              <p:nvPr/>
            </p:nvSpPr>
            <p:spPr>
              <a:xfrm>
                <a:off x="0" y="-1"/>
                <a:ext cx="618706" cy="711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defRPr sz="1800"/>
                </a:pPr>
                <a:r>
                  <a:rPr sz="3600"/>
                  <a:t>A</a:t>
                </a:r>
              </a:p>
            </p:txBody>
          </p:sp>
        </p:grpSp>
        <p:grpSp>
          <p:nvGrpSpPr>
            <p:cNvPr id="103" name="Group 103"/>
            <p:cNvGrpSpPr/>
            <p:nvPr/>
          </p:nvGrpSpPr>
          <p:grpSpPr>
            <a:xfrm>
              <a:off x="0" y="3324520"/>
              <a:ext cx="618706" cy="711201"/>
              <a:chOff x="0" y="0"/>
              <a:chExt cx="618705" cy="711200"/>
            </a:xfrm>
          </p:grpSpPr>
          <p:sp>
            <p:nvSpPr>
              <p:cNvPr id="101" name="Shape 101"/>
              <p:cNvSpPr/>
              <p:nvPr/>
            </p:nvSpPr>
            <p:spPr>
              <a:xfrm>
                <a:off x="0" y="66521"/>
                <a:ext cx="618706" cy="578158"/>
              </a:xfrm>
              <a:prstGeom prst="rect">
                <a:avLst/>
              </a:prstGeom>
              <a:gradFill flip="none" rotWithShape="1">
                <a:gsLst>
                  <a:gs pos="0">
                    <a:srgbClr val="FBFBFB"/>
                  </a:gs>
                  <a:gs pos="100000">
                    <a:srgbClr val="BEBEBE"/>
                  </a:gs>
                </a:gsLst>
                <a:lin ang="5400000" scaled="0"/>
              </a:gra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lvl="0">
                  <a:defRPr sz="1800"/>
                </a:pPr>
                <a:endParaRPr/>
              </a:p>
            </p:txBody>
          </p:sp>
          <p:sp>
            <p:nvSpPr>
              <p:cNvPr id="102" name="Shape 102"/>
              <p:cNvSpPr/>
              <p:nvPr/>
            </p:nvSpPr>
            <p:spPr>
              <a:xfrm>
                <a:off x="0" y="0"/>
                <a:ext cx="618706" cy="711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defRPr sz="1800"/>
                </a:pPr>
                <a:r>
                  <a:rPr sz="3600"/>
                  <a:t>L</a:t>
                </a:r>
              </a:p>
            </p:txBody>
          </p:sp>
        </p:grpSp>
        <p:sp>
          <p:nvSpPr>
            <p:cNvPr id="104" name="Shape 104"/>
            <p:cNvSpPr/>
            <p:nvPr/>
          </p:nvSpPr>
          <p:spPr>
            <a:xfrm flipV="1">
              <a:off x="464336" y="1987874"/>
              <a:ext cx="1754014" cy="1389198"/>
            </a:xfrm>
            <a:prstGeom prst="line">
              <a:avLst/>
            </a:prstGeom>
            <a:noFill/>
            <a:ln w="25400" cap="flat">
              <a:solidFill>
                <a:srgbClr val="85888D"/>
              </a:solidFill>
              <a:prstDash val="solid"/>
              <a:miter lim="400000"/>
            </a:ln>
            <a:effectLst/>
          </p:spPr>
          <p:txBody>
            <a:bodyPr wrap="square" lIns="0" tIns="0" rIns="0" bIns="0" numCol="1" anchor="t">
              <a:noAutofit/>
            </a:bodyPr>
            <a:lstStyle/>
            <a:p>
              <a:pPr lvl="0" algn="l" defTabSz="457200">
                <a:defRPr sz="1200">
                  <a:latin typeface="+mn-lt"/>
                  <a:ea typeface="+mn-ea"/>
                  <a:cs typeface="+mn-cs"/>
                  <a:sym typeface="Helvetica"/>
                </a:defRPr>
              </a:pPr>
              <a:endParaRPr/>
            </a:p>
          </p:txBody>
        </p:sp>
        <p:grpSp>
          <p:nvGrpSpPr>
            <p:cNvPr id="107" name="Group 107"/>
            <p:cNvGrpSpPr/>
            <p:nvPr/>
          </p:nvGrpSpPr>
          <p:grpSpPr>
            <a:xfrm>
              <a:off x="2096685" y="-1"/>
              <a:ext cx="1244602" cy="762001"/>
              <a:chOff x="0" y="0"/>
              <a:chExt cx="1244600" cy="762000"/>
            </a:xfrm>
          </p:grpSpPr>
          <p:sp>
            <p:nvSpPr>
              <p:cNvPr id="105" name="Shape 105"/>
              <p:cNvSpPr/>
              <p:nvPr/>
            </p:nvSpPr>
            <p:spPr>
              <a:xfrm>
                <a:off x="0" y="21879"/>
                <a:ext cx="1244601" cy="718242"/>
              </a:xfrm>
              <a:prstGeom prst="rect">
                <a:avLst/>
              </a:prstGeom>
              <a:solidFill>
                <a:srgbClr val="FFFFFF"/>
              </a:solidFill>
              <a:ln w="28575" cap="flat">
                <a:solidFill>
                  <a:srgbClr val="4472C4"/>
                </a:solidFill>
                <a:prstDash val="solid"/>
                <a:bevel/>
              </a:ln>
              <a:effectLst/>
            </p:spPr>
            <p:txBody>
              <a:bodyPr wrap="square" lIns="0" tIns="0" rIns="0" bIns="0" numCol="1" anchor="ctr">
                <a:noAutofit/>
              </a:bodyPr>
              <a:lstStyle/>
              <a:p>
                <a:pPr lvl="0">
                  <a:defRPr sz="1800"/>
                </a:pPr>
                <a:endParaRPr/>
              </a:p>
            </p:txBody>
          </p:sp>
          <p:sp>
            <p:nvSpPr>
              <p:cNvPr id="106" name="Shape 106"/>
              <p:cNvSpPr/>
              <p:nvPr/>
            </p:nvSpPr>
            <p:spPr>
              <a:xfrm>
                <a:off x="0" y="-1"/>
                <a:ext cx="1244601" cy="762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2000">
                    <a:solidFill>
                      <a:srgbClr val="44546A"/>
                    </a:solidFill>
                  </a:defRPr>
                </a:lvl1pPr>
              </a:lstStyle>
              <a:p>
                <a:pPr lvl="0">
                  <a:defRPr sz="1800">
                    <a:solidFill>
                      <a:srgbClr val="000000"/>
                    </a:solidFill>
                  </a:defRPr>
                </a:pPr>
                <a:r>
                  <a:rPr sz="2000">
                    <a:solidFill>
                      <a:srgbClr val="44546A"/>
                    </a:solidFill>
                  </a:rPr>
                  <a:t>user query</a:t>
                </a:r>
              </a:p>
            </p:txBody>
          </p:sp>
        </p:grpSp>
        <p:grpSp>
          <p:nvGrpSpPr>
            <p:cNvPr id="110" name="Group 110"/>
            <p:cNvGrpSpPr/>
            <p:nvPr/>
          </p:nvGrpSpPr>
          <p:grpSpPr>
            <a:xfrm>
              <a:off x="1270701" y="3327060"/>
              <a:ext cx="618706" cy="711201"/>
              <a:chOff x="0" y="0"/>
              <a:chExt cx="618705" cy="711200"/>
            </a:xfrm>
          </p:grpSpPr>
          <p:sp>
            <p:nvSpPr>
              <p:cNvPr id="108" name="Shape 108"/>
              <p:cNvSpPr/>
              <p:nvPr/>
            </p:nvSpPr>
            <p:spPr>
              <a:xfrm>
                <a:off x="0" y="66521"/>
                <a:ext cx="618706" cy="578158"/>
              </a:xfrm>
              <a:prstGeom prst="rect">
                <a:avLst/>
              </a:prstGeom>
              <a:gradFill flip="none" rotWithShape="1">
                <a:gsLst>
                  <a:gs pos="0">
                    <a:srgbClr val="FBFBFB"/>
                  </a:gs>
                  <a:gs pos="100000">
                    <a:srgbClr val="BEBEBE"/>
                  </a:gs>
                </a:gsLst>
                <a:lin ang="5400000" scaled="0"/>
              </a:gra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lvl="0">
                  <a:defRPr sz="1800"/>
                </a:pPr>
                <a:endParaRPr/>
              </a:p>
            </p:txBody>
          </p:sp>
          <p:sp>
            <p:nvSpPr>
              <p:cNvPr id="109" name="Shape 109"/>
              <p:cNvSpPr/>
              <p:nvPr/>
            </p:nvSpPr>
            <p:spPr>
              <a:xfrm>
                <a:off x="0" y="0"/>
                <a:ext cx="618706" cy="711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defRPr sz="1800"/>
                </a:pPr>
                <a:r>
                  <a:rPr sz="3600"/>
                  <a:t>L</a:t>
                </a:r>
              </a:p>
            </p:txBody>
          </p:sp>
        </p:grpSp>
        <p:sp>
          <p:nvSpPr>
            <p:cNvPr id="111" name="Shape 111"/>
            <p:cNvSpPr/>
            <p:nvPr/>
          </p:nvSpPr>
          <p:spPr>
            <a:xfrm flipV="1">
              <a:off x="1644132" y="2009134"/>
              <a:ext cx="595484" cy="1389199"/>
            </a:xfrm>
            <a:prstGeom prst="line">
              <a:avLst/>
            </a:prstGeom>
            <a:noFill/>
            <a:ln w="25400" cap="flat">
              <a:solidFill>
                <a:srgbClr val="85888D"/>
              </a:solidFill>
              <a:prstDash val="solid"/>
              <a:miter lim="400000"/>
            </a:ln>
            <a:effectLst/>
          </p:spPr>
          <p:txBody>
            <a:bodyPr wrap="square" lIns="0" tIns="0" rIns="0" bIns="0" numCol="1" anchor="t">
              <a:noAutofit/>
            </a:bodyPr>
            <a:lstStyle/>
            <a:p>
              <a:pPr lvl="0" algn="l" defTabSz="457200">
                <a:defRPr sz="1200">
                  <a:latin typeface="+mn-lt"/>
                  <a:ea typeface="+mn-ea"/>
                  <a:cs typeface="+mn-cs"/>
                  <a:sym typeface="Helvetica"/>
                </a:defRPr>
              </a:pPr>
              <a:endParaRPr/>
            </a:p>
          </p:txBody>
        </p:sp>
        <p:sp>
          <p:nvSpPr>
            <p:cNvPr id="112" name="Shape 112"/>
            <p:cNvSpPr/>
            <p:nvPr/>
          </p:nvSpPr>
          <p:spPr>
            <a:xfrm flipH="1" flipV="1">
              <a:off x="2267791" y="1994067"/>
              <a:ext cx="216768" cy="1391969"/>
            </a:xfrm>
            <a:prstGeom prst="line">
              <a:avLst/>
            </a:prstGeom>
            <a:noFill/>
            <a:ln w="25400" cap="flat">
              <a:solidFill>
                <a:srgbClr val="85888D"/>
              </a:solidFill>
              <a:prstDash val="solid"/>
              <a:miter lim="400000"/>
            </a:ln>
            <a:effectLst/>
          </p:spPr>
          <p:txBody>
            <a:bodyPr wrap="square" lIns="0" tIns="0" rIns="0" bIns="0" numCol="1" anchor="t">
              <a:noAutofit/>
            </a:bodyPr>
            <a:lstStyle/>
            <a:p>
              <a:pPr lvl="0" algn="l" defTabSz="457200">
                <a:defRPr sz="1200">
                  <a:latin typeface="+mn-lt"/>
                  <a:ea typeface="+mn-ea"/>
                  <a:cs typeface="+mn-cs"/>
                  <a:sym typeface="Helvetica"/>
                </a:defRPr>
              </a:pPr>
              <a:endParaRPr/>
            </a:p>
          </p:txBody>
        </p:sp>
        <p:sp>
          <p:nvSpPr>
            <p:cNvPr id="113" name="Shape 113"/>
            <p:cNvSpPr/>
            <p:nvPr/>
          </p:nvSpPr>
          <p:spPr>
            <a:xfrm flipH="1">
              <a:off x="2272186" y="737738"/>
              <a:ext cx="218563" cy="573419"/>
            </a:xfrm>
            <a:prstGeom prst="line">
              <a:avLst/>
            </a:prstGeom>
            <a:noFill/>
            <a:ln w="38100" cap="flat">
              <a:solidFill>
                <a:srgbClr val="2F5597"/>
              </a:solidFill>
              <a:prstDash val="solid"/>
              <a:bevel/>
              <a:tailEnd type="triangle" w="med" len="med"/>
            </a:ln>
            <a:effectLst/>
          </p:spPr>
          <p:txBody>
            <a:bodyPr wrap="square" lIns="0" tIns="0" rIns="0" bIns="0" numCol="1" anchor="t">
              <a:noAutofit/>
            </a:bodyPr>
            <a:lstStyle/>
            <a:p>
              <a:pPr lvl="0" algn="l" defTabSz="457200">
                <a:defRPr sz="1200">
                  <a:latin typeface="+mn-lt"/>
                  <a:ea typeface="+mn-ea"/>
                  <a:cs typeface="+mn-cs"/>
                  <a:sym typeface="Helvetica"/>
                </a:defRPr>
              </a:pPr>
              <a:endParaRPr/>
            </a:p>
          </p:txBody>
        </p:sp>
      </p:grpSp>
      <p:sp>
        <p:nvSpPr>
          <p:cNvPr id="115" name="Shape 115"/>
          <p:cNvSpPr/>
          <p:nvPr/>
        </p:nvSpPr>
        <p:spPr>
          <a:xfrm>
            <a:off x="10947398" y="5257800"/>
            <a:ext cx="1270002" cy="330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2000"/>
            </a:lvl1pPr>
          </a:lstStyle>
          <a:p>
            <a:pPr lvl="0">
              <a:defRPr sz="1800"/>
            </a:pPr>
            <a:r>
              <a:rPr sz="2000" dirty="0"/>
              <a:t>partitions</a:t>
            </a:r>
          </a:p>
        </p:txBody>
      </p:sp>
      <p:sp>
        <p:nvSpPr>
          <p:cNvPr id="116" name="Shape 116"/>
          <p:cNvSpPr/>
          <p:nvPr/>
        </p:nvSpPr>
        <p:spPr>
          <a:xfrm>
            <a:off x="9423401" y="4946208"/>
            <a:ext cx="702862" cy="37549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400">
                <a:latin typeface="Helvetica Light"/>
                <a:ea typeface="Helvetica Light"/>
                <a:cs typeface="Helvetica Light"/>
                <a:sym typeface="Helvetica Light"/>
              </a:defRPr>
            </a:lvl1pPr>
          </a:lstStyle>
          <a:p>
            <a:pPr lvl="0">
              <a:defRPr sz="1800"/>
            </a:pPr>
            <a:r>
              <a:rPr sz="2400"/>
              <a:t>||||||||</a:t>
            </a:r>
          </a:p>
        </p:txBody>
      </p:sp>
      <p:sp>
        <p:nvSpPr>
          <p:cNvPr id="117" name="Shape 117"/>
          <p:cNvSpPr/>
          <p:nvPr/>
        </p:nvSpPr>
        <p:spPr>
          <a:xfrm>
            <a:off x="10676338" y="4946208"/>
            <a:ext cx="702862" cy="37549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400">
                <a:latin typeface="Helvetica Light"/>
                <a:ea typeface="Helvetica Light"/>
                <a:cs typeface="Helvetica Light"/>
                <a:sym typeface="Helvetica Light"/>
              </a:defRPr>
            </a:lvl1pPr>
          </a:lstStyle>
          <a:p>
            <a:pPr lvl="0">
              <a:defRPr sz="1800"/>
            </a:pPr>
            <a:r>
              <a:rPr sz="2400" dirty="0"/>
              <a:t>||||||||</a:t>
            </a:r>
          </a:p>
        </p:txBody>
      </p:sp>
      <p:sp>
        <p:nvSpPr>
          <p:cNvPr id="118" name="Shape 118"/>
          <p:cNvSpPr/>
          <p:nvPr/>
        </p:nvSpPr>
        <p:spPr>
          <a:xfrm>
            <a:off x="11823193" y="4946208"/>
            <a:ext cx="702862" cy="37549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400">
                <a:latin typeface="Helvetica Light"/>
                <a:ea typeface="Helvetica Light"/>
                <a:cs typeface="Helvetica Light"/>
                <a:sym typeface="Helvetica Light"/>
              </a:defRPr>
            </a:lvl1pPr>
          </a:lstStyle>
          <a:p>
            <a:pPr lvl="0">
              <a:defRPr sz="1800"/>
            </a:pPr>
            <a:r>
              <a:rPr sz="2400"/>
              <a:t>||||||||</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Related Work</a:t>
            </a:r>
            <a:endParaRPr lang="en-US" b="1" dirty="0"/>
          </a:p>
        </p:txBody>
      </p:sp>
      <p:sp>
        <p:nvSpPr>
          <p:cNvPr id="3" name="Text Placeholder 2"/>
          <p:cNvSpPr>
            <a:spLocks noGrp="1"/>
          </p:cNvSpPr>
          <p:nvPr>
            <p:ph type="body" idx="1"/>
          </p:nvPr>
        </p:nvSpPr>
        <p:spPr>
          <a:xfrm>
            <a:off x="893762" y="2597150"/>
            <a:ext cx="11217276" cy="6623050"/>
          </a:xfrm>
        </p:spPr>
        <p:txBody>
          <a:bodyPr>
            <a:normAutofit/>
          </a:bodyPr>
          <a:lstStyle/>
          <a:p>
            <a:pPr marL="0" indent="0">
              <a:buNone/>
            </a:pPr>
            <a:r>
              <a:rPr lang="en-GB" sz="2800" b="1" u="sng" dirty="0">
                <a:solidFill>
                  <a:srgbClr val="44546A"/>
                </a:solidFill>
              </a:rPr>
              <a:t>SQL Server Parallel Data Warehouse – PDX</a:t>
            </a:r>
          </a:p>
          <a:p>
            <a:r>
              <a:rPr lang="en-GB" sz="2800" dirty="0">
                <a:solidFill>
                  <a:schemeClr val="tx1"/>
                </a:solidFill>
              </a:rPr>
              <a:t>Use a query optimizer built on top on the Microsoft SQL Server optimizer</a:t>
            </a:r>
          </a:p>
          <a:p>
            <a:pPr marL="0" indent="0">
              <a:buNone/>
            </a:pPr>
            <a:endParaRPr lang="en-GB" sz="1050" dirty="0">
              <a:solidFill>
                <a:schemeClr val="tx1"/>
              </a:solidFill>
            </a:endParaRPr>
          </a:p>
          <a:p>
            <a:pPr marL="0" indent="0">
              <a:buNone/>
            </a:pPr>
            <a:r>
              <a:rPr lang="en-GB" sz="2800" b="1" u="sng" dirty="0">
                <a:solidFill>
                  <a:srgbClr val="44546A"/>
                </a:solidFill>
              </a:rPr>
              <a:t>Orca</a:t>
            </a:r>
          </a:p>
          <a:p>
            <a:r>
              <a:rPr lang="en-GB" sz="2800" dirty="0">
                <a:solidFill>
                  <a:schemeClr val="tx1"/>
                </a:solidFill>
              </a:rPr>
              <a:t>Designed for bid data</a:t>
            </a:r>
          </a:p>
          <a:p>
            <a:r>
              <a:rPr lang="en-GB" sz="2800" dirty="0">
                <a:solidFill>
                  <a:schemeClr val="tx1"/>
                </a:solidFill>
              </a:rPr>
              <a:t>Top – down query optimizer </a:t>
            </a:r>
          </a:p>
          <a:p>
            <a:r>
              <a:rPr lang="en-GB" sz="2800" dirty="0">
                <a:solidFill>
                  <a:schemeClr val="tx1"/>
                </a:solidFill>
              </a:rPr>
              <a:t>Can run out site the database system as a standalone system -&gt; support different computing architecture such as Hadoop </a:t>
            </a:r>
          </a:p>
          <a:p>
            <a:r>
              <a:rPr lang="en-GB" sz="2800" dirty="0">
                <a:solidFill>
                  <a:schemeClr val="tx1"/>
                </a:solidFill>
              </a:rPr>
              <a:t>Use Data </a:t>
            </a:r>
            <a:r>
              <a:rPr lang="en-GB" sz="2800" dirty="0" err="1">
                <a:solidFill>
                  <a:schemeClr val="tx1"/>
                </a:solidFill>
              </a:rPr>
              <a:t>eXchange</a:t>
            </a:r>
            <a:r>
              <a:rPr lang="en-GB" sz="2800" dirty="0">
                <a:solidFill>
                  <a:schemeClr val="tx1"/>
                </a:solidFill>
              </a:rPr>
              <a:t> Language – DXL</a:t>
            </a:r>
          </a:p>
          <a:p>
            <a:pPr marL="0" indent="0">
              <a:buNone/>
            </a:pPr>
            <a:endParaRPr lang="en-GB" sz="1050" dirty="0">
              <a:solidFill>
                <a:schemeClr val="tx1"/>
              </a:solidFill>
            </a:endParaRPr>
          </a:p>
          <a:p>
            <a:pPr marL="0" indent="0">
              <a:buNone/>
            </a:pPr>
            <a:r>
              <a:rPr lang="en-GB" sz="2800" b="1" u="sng" dirty="0">
                <a:solidFill>
                  <a:srgbClr val="44546A"/>
                </a:solidFill>
              </a:rPr>
              <a:t>Vertica</a:t>
            </a:r>
          </a:p>
          <a:p>
            <a:r>
              <a:rPr lang="en-GB" sz="2800" dirty="0">
                <a:solidFill>
                  <a:schemeClr val="tx1"/>
                </a:solidFill>
              </a:rPr>
              <a:t>For column storage data  that is organized into projections</a:t>
            </a:r>
          </a:p>
          <a:p>
            <a:r>
              <a:rPr lang="en-GB" sz="2800" dirty="0">
                <a:solidFill>
                  <a:schemeClr val="tx1"/>
                </a:solidFill>
              </a:rPr>
              <a:t>Implements rewriters </a:t>
            </a:r>
          </a:p>
          <a:p>
            <a:endParaRPr lang="en-GB" sz="2800" dirty="0">
              <a:solidFill>
                <a:schemeClr val="tx1"/>
              </a:solidFill>
            </a:endParaRPr>
          </a:p>
        </p:txBody>
      </p:sp>
    </p:spTree>
    <p:extLst>
      <p:ext uri="{BB962C8B-B14F-4D97-AF65-F5344CB8AC3E}">
        <p14:creationId xmlns:p14="http://schemas.microsoft.com/office/powerpoint/2010/main" val="2261689778"/>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5" name="Group 355" descr="intersecting circles"/>
          <p:cNvGrpSpPr/>
          <p:nvPr/>
        </p:nvGrpSpPr>
        <p:grpSpPr>
          <a:xfrm>
            <a:off x="1232513" y="708761"/>
            <a:ext cx="10562841" cy="8336079"/>
            <a:chOff x="0" y="0"/>
            <a:chExt cx="10562840" cy="8336077"/>
          </a:xfrm>
        </p:grpSpPr>
        <p:sp>
          <p:nvSpPr>
            <p:cNvPr id="352" name="Shape 352"/>
            <p:cNvSpPr/>
            <p:nvPr/>
          </p:nvSpPr>
          <p:spPr>
            <a:xfrm>
              <a:off x="0" y="0"/>
              <a:ext cx="6252059" cy="83360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472C4">
                <a:alpha val="55000"/>
              </a:srgbClr>
            </a:solidFill>
            <a:ln w="12700" cap="flat">
              <a:noFill/>
              <a:miter lim="400000"/>
            </a:ln>
            <a:effectLst/>
          </p:spPr>
          <p:txBody>
            <a:bodyPr wrap="square" lIns="0" tIns="0" rIns="0" bIns="0" numCol="1" anchor="t">
              <a:noAutofit/>
            </a:bodyPr>
            <a:lstStyle/>
            <a:p>
              <a:pPr lvl="0"/>
              <a:endParaRPr/>
            </a:p>
          </p:txBody>
        </p:sp>
        <p:sp>
          <p:nvSpPr>
            <p:cNvPr id="353" name="Shape 353"/>
            <p:cNvSpPr/>
            <p:nvPr/>
          </p:nvSpPr>
          <p:spPr>
            <a:xfrm>
              <a:off x="4310782" y="0"/>
              <a:ext cx="6252059" cy="83360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472C4">
                <a:alpha val="55000"/>
              </a:srgbClr>
            </a:solidFill>
            <a:ln w="12700" cap="flat">
              <a:noFill/>
              <a:miter lim="400000"/>
            </a:ln>
            <a:effectLst/>
          </p:spPr>
          <p:txBody>
            <a:bodyPr wrap="square" lIns="0" tIns="0" rIns="0" bIns="0" numCol="1" anchor="t">
              <a:noAutofit/>
            </a:bodyPr>
            <a:lstStyle/>
            <a:p>
              <a:pPr lvl="0"/>
              <a:endParaRPr/>
            </a:p>
          </p:txBody>
        </p:sp>
        <p:sp>
          <p:nvSpPr>
            <p:cNvPr id="354" name="Shape 354"/>
            <p:cNvSpPr/>
            <p:nvPr/>
          </p:nvSpPr>
          <p:spPr>
            <a:xfrm>
              <a:off x="2143858" y="0"/>
              <a:ext cx="6252059" cy="83360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472C4">
                <a:alpha val="70000"/>
              </a:srgbClr>
            </a:solidFill>
            <a:ln w="12700" cap="flat">
              <a:noFill/>
              <a:miter lim="400000"/>
            </a:ln>
            <a:effectLst/>
          </p:spPr>
          <p:txBody>
            <a:bodyPr wrap="square" lIns="0" tIns="0" rIns="0" bIns="0" numCol="1" anchor="t">
              <a:noAutofit/>
            </a:bodyPr>
            <a:lstStyle/>
            <a:p>
              <a:pPr lvl="0"/>
              <a:endParaRPr/>
            </a:p>
          </p:txBody>
        </p:sp>
      </p:grpSp>
      <p:sp>
        <p:nvSpPr>
          <p:cNvPr id="356" name="Shape 356" descr="ribbon"/>
          <p:cNvSpPr/>
          <p:nvPr/>
        </p:nvSpPr>
        <p:spPr>
          <a:xfrm>
            <a:off x="0" y="3576320"/>
            <a:ext cx="13004800" cy="2600961"/>
          </a:xfrm>
          <a:prstGeom prst="rect">
            <a:avLst/>
          </a:prstGeom>
          <a:solidFill>
            <a:srgbClr val="E7E6E6"/>
          </a:solidFill>
          <a:ln w="12700">
            <a:miter lim="400000"/>
          </a:ln>
        </p:spPr>
        <p:txBody>
          <a:bodyPr lIns="0" tIns="0" rIns="0" bIns="0"/>
          <a:lstStyle/>
          <a:p>
            <a:pPr lvl="0"/>
            <a:endParaRPr/>
          </a:p>
        </p:txBody>
      </p:sp>
      <p:sp>
        <p:nvSpPr>
          <p:cNvPr id="357" name="Shape 357"/>
          <p:cNvSpPr>
            <a:spLocks noGrp="1"/>
          </p:cNvSpPr>
          <p:nvPr>
            <p:ph type="title"/>
          </p:nvPr>
        </p:nvSpPr>
        <p:spPr>
          <a:xfrm>
            <a:off x="1625600" y="3948853"/>
            <a:ext cx="9753600" cy="1964357"/>
          </a:xfrm>
          <a:prstGeom prst="rect">
            <a:avLst/>
          </a:prstGeom>
        </p:spPr>
        <p:txBody>
          <a:bodyPr/>
          <a:lstStyle/>
          <a:p>
            <a:pPr lvl="0">
              <a:defRPr sz="1800">
                <a:solidFill>
                  <a:srgbClr val="000000"/>
                </a:solidFill>
              </a:defRPr>
            </a:pPr>
            <a:r>
              <a:rPr sz="5400"/>
              <a:t>The MemSQL Query Optimizer</a:t>
            </a:r>
            <a:br>
              <a:rPr sz="5400"/>
            </a:br>
            <a:r>
              <a:rPr sz="5400"/>
              <a:t>The end</a:t>
            </a:r>
          </a:p>
        </p:txBody>
      </p:sp>
      <p:sp>
        <p:nvSpPr>
          <p:cNvPr id="358" name="Shape 358"/>
          <p:cNvSpPr>
            <a:spLocks noGrp="1"/>
          </p:cNvSpPr>
          <p:nvPr>
            <p:ph type="body" idx="1"/>
          </p:nvPr>
        </p:nvSpPr>
        <p:spPr>
          <a:xfrm>
            <a:off x="1625600" y="6394025"/>
            <a:ext cx="9753600" cy="1083736"/>
          </a:xfrm>
          <a:prstGeom prst="rect">
            <a:avLst/>
          </a:prstGeom>
        </p:spPr>
        <p:txBody>
          <a:bodyPr/>
          <a:lstStyle>
            <a:lvl1pPr>
              <a:defRPr sz="2200"/>
            </a:lvl1pPr>
          </a:lstStyle>
          <a:p>
            <a:pPr lvl="0">
              <a:defRPr sz="1800">
                <a:solidFill>
                  <a:srgbClr val="000000"/>
                </a:solidFill>
              </a:defRPr>
            </a:pPr>
            <a:r>
              <a:rPr sz="2200">
                <a:solidFill>
                  <a:srgbClr val="FFFFFF"/>
                </a:solidFill>
              </a:rPr>
              <a:t>Thanks for watching. Any questions?  </a:t>
            </a:r>
          </a:p>
        </p:txBody>
      </p:sp>
      <p:sp>
        <p:nvSpPr>
          <p:cNvPr id="359" name="Shape 359"/>
          <p:cNvSpPr>
            <a:spLocks noGrp="1"/>
          </p:cNvSpPr>
          <p:nvPr>
            <p:ph type="sldNum" sz="quarter" idx="2"/>
          </p:nvPr>
        </p:nvSpPr>
        <p:spPr>
          <a:xfrm>
            <a:off x="9184640" y="8873772"/>
            <a:ext cx="2926081" cy="33274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spcBef>
                <a:spcPts val="600"/>
              </a:spcBef>
              <a:defRPr sz="1500"/>
            </a:lvl1pPr>
          </a:lstStyle>
          <a:p>
            <a:pPr lvl="0">
              <a:defRPr sz="1800">
                <a:solidFill>
                  <a:srgbClr val="000000"/>
                </a:solidFill>
              </a:defRPr>
            </a:pPr>
            <a:fld id="{86CB4B4D-7CA3-9044-876B-883B54F8677D}" type="slidenum">
              <a:rPr sz="1500">
                <a:solidFill>
                  <a:srgbClr val="FFFFFF"/>
                </a:solidFill>
              </a:rPr>
              <a:t>41</a:t>
            </a:fld>
            <a:endParaRPr sz="1500">
              <a:solidFill>
                <a:srgbClr val="FFFFFF"/>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xfrm>
            <a:off x="893762" y="519112"/>
            <a:ext cx="11217276" cy="1885951"/>
          </a:xfrm>
          <a:prstGeom prst="rect">
            <a:avLst/>
          </a:prstGeom>
        </p:spPr>
        <p:txBody>
          <a:bodyPr lIns="0" tIns="0" rIns="0" bIns="0">
            <a:normAutofit/>
          </a:bodyPr>
          <a:lstStyle>
            <a:lvl1pPr defTabSz="466190">
              <a:defRPr sz="6270"/>
            </a:lvl1pPr>
          </a:lstStyle>
          <a:p>
            <a:pPr lvl="0">
              <a:defRPr sz="1800"/>
            </a:pPr>
            <a:r>
              <a:rPr sz="6270"/>
              <a:t>MemSQL: Execution of a query </a:t>
            </a:r>
          </a:p>
        </p:txBody>
      </p:sp>
      <p:sp>
        <p:nvSpPr>
          <p:cNvPr id="123" name="Shape 123"/>
          <p:cNvSpPr>
            <a:spLocks noGrp="1"/>
          </p:cNvSpPr>
          <p:nvPr>
            <p:ph type="body" idx="1"/>
          </p:nvPr>
        </p:nvSpPr>
        <p:spPr>
          <a:xfrm>
            <a:off x="893762" y="2597150"/>
            <a:ext cx="11217276" cy="6188075"/>
          </a:xfrm>
          <a:prstGeom prst="rect">
            <a:avLst/>
          </a:prstGeom>
        </p:spPr>
        <p:txBody>
          <a:bodyPr/>
          <a:lstStyle/>
          <a:p>
            <a:pPr lvl="0">
              <a:spcBef>
                <a:spcPts val="0"/>
              </a:spcBef>
              <a:defRPr sz="1800"/>
            </a:pPr>
            <a:endParaRPr sz="2800"/>
          </a:p>
          <a:p>
            <a:pPr marL="355600" lvl="0" indent="-355600">
              <a:spcBef>
                <a:spcPts val="0"/>
              </a:spcBef>
              <a:defRPr sz="1800"/>
            </a:pPr>
            <a:r>
              <a:rPr sz="2800"/>
              <a:t>Aggregator node: Converts the query into a distributed query execution plan – DQEP</a:t>
            </a:r>
          </a:p>
          <a:p>
            <a:pPr lvl="0">
              <a:spcBef>
                <a:spcPts val="0"/>
              </a:spcBef>
              <a:defRPr sz="1800"/>
            </a:pPr>
            <a:endParaRPr sz="2800"/>
          </a:p>
          <a:p>
            <a:pPr marL="355600" lvl="0" indent="-355600">
              <a:spcBef>
                <a:spcPts val="0"/>
              </a:spcBef>
              <a:defRPr sz="1800"/>
            </a:pPr>
            <a:r>
              <a:rPr sz="2800"/>
              <a:t>Series of DQEPs = operations which are executed on nodes</a:t>
            </a:r>
          </a:p>
          <a:p>
            <a:pPr lvl="0">
              <a:spcBef>
                <a:spcPts val="0"/>
              </a:spcBef>
              <a:defRPr sz="1800"/>
            </a:pPr>
            <a:endParaRPr sz="2800"/>
          </a:p>
          <a:p>
            <a:pPr marL="355600" lvl="0" indent="-355600">
              <a:spcBef>
                <a:spcPts val="0"/>
              </a:spcBef>
              <a:defRPr sz="1800"/>
            </a:pPr>
            <a:r>
              <a:rPr sz="2800"/>
              <a:t>Representation of DQEPs using a SQL-like syntax and interface</a:t>
            </a:r>
          </a:p>
          <a:p>
            <a:pPr lvl="0">
              <a:spcBef>
                <a:spcPts val="0"/>
              </a:spcBef>
              <a:defRPr sz="1800"/>
            </a:pPr>
            <a:endParaRPr sz="2800"/>
          </a:p>
          <a:p>
            <a:pPr marL="355600" lvl="0" indent="-355600">
              <a:spcBef>
                <a:spcPts val="0"/>
              </a:spcBef>
              <a:defRPr sz="1800"/>
            </a:pPr>
            <a:r>
              <a:rPr sz="2800"/>
              <a:t>Query plans are compiled to machine code and are cached, without values for the parameters </a:t>
            </a:r>
          </a:p>
        </p:txBody>
      </p:sp>
      <p:sp>
        <p:nvSpPr>
          <p:cNvPr id="124" name="Shape 124"/>
          <p:cNvSpPr>
            <a:spLocks noGrp="1"/>
          </p:cNvSpPr>
          <p:nvPr>
            <p:ph type="sldNum" sz="quarter" idx="2"/>
          </p:nvPr>
        </p:nvSpPr>
        <p:spPr>
          <a:xfrm>
            <a:off x="0" y="9099549"/>
            <a:ext cx="241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5</a:t>
            </a:fld>
            <a:endParaRPr>
              <a:solidFill>
                <a:srgbClr val="888888"/>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xfrm>
            <a:off x="893762" y="519112"/>
            <a:ext cx="11217276" cy="1885951"/>
          </a:xfrm>
          <a:prstGeom prst="rect">
            <a:avLst/>
          </a:prstGeom>
        </p:spPr>
        <p:txBody>
          <a:bodyPr lIns="0" tIns="0" rIns="0" bIns="0">
            <a:normAutofit/>
          </a:bodyPr>
          <a:lstStyle>
            <a:lvl1pPr defTabSz="445510">
              <a:defRPr sz="6696"/>
            </a:lvl1pPr>
          </a:lstStyle>
          <a:p>
            <a:pPr lvl="0">
              <a:defRPr sz="1800"/>
            </a:pPr>
            <a:r>
              <a:rPr sz="6696"/>
              <a:t>Components of the Optimizer </a:t>
            </a:r>
          </a:p>
        </p:txBody>
      </p:sp>
      <p:sp>
        <p:nvSpPr>
          <p:cNvPr id="129" name="Shape 129"/>
          <p:cNvSpPr>
            <a:spLocks noGrp="1"/>
          </p:cNvSpPr>
          <p:nvPr>
            <p:ph type="body" idx="1"/>
          </p:nvPr>
        </p:nvSpPr>
        <p:spPr>
          <a:xfrm>
            <a:off x="893762" y="2597150"/>
            <a:ext cx="11217276" cy="6188075"/>
          </a:xfrm>
          <a:prstGeom prst="rect">
            <a:avLst/>
          </a:prstGeom>
        </p:spPr>
        <p:txBody>
          <a:bodyPr/>
          <a:lstStyle/>
          <a:p>
            <a:pPr lvl="0">
              <a:spcBef>
                <a:spcPts val="0"/>
              </a:spcBef>
              <a:defRPr sz="1800"/>
            </a:pPr>
            <a:endParaRPr dirty="0"/>
          </a:p>
          <a:p>
            <a:pPr lvl="0">
              <a:spcBef>
                <a:spcPts val="0"/>
              </a:spcBef>
              <a:defRPr sz="1800"/>
            </a:pPr>
            <a:endParaRPr sz="2800" dirty="0"/>
          </a:p>
          <a:p>
            <a:pPr marL="355600" lvl="0" indent="-355600">
              <a:spcBef>
                <a:spcPts val="0"/>
              </a:spcBef>
              <a:defRPr sz="1800"/>
            </a:pPr>
            <a:r>
              <a:rPr sz="2800" dirty="0"/>
              <a:t>To find the best query execution plan with the least cost requires: </a:t>
            </a:r>
          </a:p>
          <a:p>
            <a:pPr marL="812800" lvl="1" indent="-355600">
              <a:spcBef>
                <a:spcPts val="0"/>
              </a:spcBef>
              <a:defRPr sz="1800"/>
            </a:pPr>
            <a:r>
              <a:rPr sz="2800" dirty="0"/>
              <a:t>Query rewrites </a:t>
            </a:r>
          </a:p>
          <a:p>
            <a:pPr marL="812800" lvl="1" indent="-355600">
              <a:spcBef>
                <a:spcPts val="0"/>
              </a:spcBef>
              <a:defRPr sz="1800"/>
            </a:pPr>
            <a:r>
              <a:rPr sz="2800" dirty="0"/>
              <a:t>Cost model of query execution </a:t>
            </a:r>
          </a:p>
          <a:p>
            <a:pPr marL="0" lvl="1" indent="457200">
              <a:spcBef>
                <a:spcPts val="0"/>
              </a:spcBef>
              <a:buSzTx/>
              <a:buNone/>
              <a:defRPr sz="1800"/>
            </a:pPr>
            <a:endParaRPr sz="2800" dirty="0"/>
          </a:p>
          <a:p>
            <a:pPr marL="355600" lvl="0" indent="-355600">
              <a:spcBef>
                <a:spcPts val="0"/>
              </a:spcBef>
              <a:defRPr sz="1800"/>
            </a:pPr>
            <a:r>
              <a:rPr sz="2800" dirty="0"/>
              <a:t>Complex queries: joins across star and snowflake schemas, sorting, grouping and aggregations, and nested subqueries → </a:t>
            </a:r>
            <a:r>
              <a:rPr sz="2800" b="1" dirty="0"/>
              <a:t>powerful</a:t>
            </a:r>
            <a:r>
              <a:rPr sz="2800" dirty="0"/>
              <a:t> and </a:t>
            </a:r>
            <a:r>
              <a:rPr sz="2800" b="1" dirty="0"/>
              <a:t>fast</a:t>
            </a:r>
            <a:r>
              <a:rPr sz="2800" dirty="0"/>
              <a:t> query optimization </a:t>
            </a:r>
          </a:p>
        </p:txBody>
      </p:sp>
      <p:sp>
        <p:nvSpPr>
          <p:cNvPr id="130" name="Shape 130"/>
          <p:cNvSpPr>
            <a:spLocks noGrp="1"/>
          </p:cNvSpPr>
          <p:nvPr>
            <p:ph type="sldNum" sz="quarter" idx="2"/>
          </p:nvPr>
        </p:nvSpPr>
        <p:spPr>
          <a:xfrm>
            <a:off x="0" y="9099549"/>
            <a:ext cx="241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6</a:t>
            </a:fld>
            <a:endParaRPr>
              <a:solidFill>
                <a:srgbClr val="888888"/>
              </a:solidFill>
            </a:endParaRPr>
          </a:p>
        </p:txBody>
      </p:sp>
      <p:pic>
        <p:nvPicPr>
          <p:cNvPr id="131" name="image3.png"/>
          <p:cNvPicPr/>
          <p:nvPr/>
        </p:nvPicPr>
        <p:blipFill rotWithShape="1">
          <a:blip r:embed="rId3">
            <a:extLst/>
          </a:blip>
          <a:srcRect l="1" r="4395"/>
          <a:stretch/>
        </p:blipFill>
        <p:spPr>
          <a:xfrm>
            <a:off x="6502400" y="5870566"/>
            <a:ext cx="4724400" cy="3175003"/>
          </a:xfrm>
          <a:prstGeom prst="rect">
            <a:avLst/>
          </a:prstGeom>
          <a:ln w="12700">
            <a:miter lim="400000"/>
          </a:ln>
        </p:spPr>
      </p:pic>
      <p:pic>
        <p:nvPicPr>
          <p:cNvPr id="132" name="image4.png"/>
          <p:cNvPicPr/>
          <p:nvPr/>
        </p:nvPicPr>
        <p:blipFill>
          <a:blip r:embed="rId4">
            <a:extLst/>
          </a:blip>
          <a:srcRect l="8385" r="2549"/>
          <a:stretch>
            <a:fillRect/>
          </a:stretch>
        </p:blipFill>
        <p:spPr>
          <a:xfrm>
            <a:off x="2150677" y="6083403"/>
            <a:ext cx="3718261" cy="2962166"/>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xfrm>
            <a:off x="893762" y="519112"/>
            <a:ext cx="11217276" cy="1885951"/>
          </a:xfrm>
          <a:prstGeom prst="rect">
            <a:avLst/>
          </a:prstGeom>
        </p:spPr>
        <p:txBody>
          <a:bodyPr lIns="0" tIns="0" rIns="0" bIns="0">
            <a:normAutofit/>
          </a:bodyPr>
          <a:lstStyle>
            <a:lvl1pPr defTabSz="434643">
              <a:defRPr sz="6696"/>
            </a:lvl1pPr>
          </a:lstStyle>
          <a:p>
            <a:pPr lvl="0">
              <a:defRPr sz="1800"/>
            </a:pPr>
            <a:r>
              <a:rPr sz="6696"/>
              <a:t>Components of the Optimizer</a:t>
            </a:r>
          </a:p>
        </p:txBody>
      </p:sp>
      <p:sp>
        <p:nvSpPr>
          <p:cNvPr id="137" name="Shape 137"/>
          <p:cNvSpPr>
            <a:spLocks noGrp="1"/>
          </p:cNvSpPr>
          <p:nvPr>
            <p:ph type="body" idx="1"/>
          </p:nvPr>
        </p:nvSpPr>
        <p:spPr>
          <a:xfrm>
            <a:off x="893762" y="2597150"/>
            <a:ext cx="11217276" cy="6188075"/>
          </a:xfrm>
          <a:prstGeom prst="rect">
            <a:avLst/>
          </a:prstGeom>
        </p:spPr>
        <p:txBody>
          <a:bodyPr/>
          <a:lstStyle/>
          <a:p>
            <a:pPr marL="0" lvl="0" indent="0">
              <a:spcBef>
                <a:spcPts val="0"/>
              </a:spcBef>
              <a:buSzTx/>
              <a:buNone/>
              <a:defRPr sz="1800"/>
            </a:pPr>
            <a:r>
              <a:rPr sz="4400" b="1" u="sng" dirty="0">
                <a:solidFill>
                  <a:srgbClr val="44546A"/>
                </a:solidFill>
              </a:rPr>
              <a:t>Rewriter</a:t>
            </a:r>
          </a:p>
          <a:p>
            <a:pPr marL="0" lvl="0" indent="0">
              <a:spcBef>
                <a:spcPts val="0"/>
              </a:spcBef>
              <a:buSzTx/>
              <a:buNone/>
              <a:defRPr sz="1800"/>
            </a:pPr>
            <a:endParaRPr sz="4400" u="sng" dirty="0">
              <a:solidFill>
                <a:srgbClr val="44546A"/>
              </a:solidFill>
            </a:endParaRPr>
          </a:p>
          <a:p>
            <a:pPr marL="355600" lvl="0" indent="-355600">
              <a:spcBef>
                <a:spcPts val="0"/>
              </a:spcBef>
              <a:defRPr sz="1800"/>
            </a:pPr>
            <a:r>
              <a:rPr sz="2800" dirty="0"/>
              <a:t>Applies SQL-to-SQL rewrites on the query, using heuristics or cost (based on the characteristics of the query and the rewrite itself) </a:t>
            </a:r>
          </a:p>
          <a:p>
            <a:pPr lvl="0">
              <a:spcBef>
                <a:spcPts val="0"/>
              </a:spcBef>
              <a:defRPr sz="1800"/>
            </a:pPr>
            <a:endParaRPr sz="2800" dirty="0"/>
          </a:p>
          <a:p>
            <a:pPr marL="355600" lvl="0" indent="-355600">
              <a:spcBef>
                <a:spcPts val="0"/>
              </a:spcBef>
              <a:defRPr sz="1800"/>
            </a:pPr>
            <a:r>
              <a:rPr sz="2800" dirty="0"/>
              <a:t>Applies some rewrites in a </a:t>
            </a:r>
            <a:r>
              <a:rPr sz="2800" u="sng" dirty="0"/>
              <a:t>top-down manner</a:t>
            </a:r>
            <a:r>
              <a:rPr sz="2800" dirty="0"/>
              <a:t>, while applying others in a </a:t>
            </a:r>
            <a:r>
              <a:rPr sz="2800" u="sng" dirty="0"/>
              <a:t>bottom-up manner</a:t>
            </a:r>
            <a:r>
              <a:rPr sz="2800" dirty="0"/>
              <a:t> and interleaves rewrites </a:t>
            </a:r>
          </a:p>
        </p:txBody>
      </p:sp>
      <p:sp>
        <p:nvSpPr>
          <p:cNvPr id="138" name="Shape 138"/>
          <p:cNvSpPr>
            <a:spLocks noGrp="1"/>
          </p:cNvSpPr>
          <p:nvPr>
            <p:ph type="sldNum" sz="quarter" idx="2"/>
          </p:nvPr>
        </p:nvSpPr>
        <p:spPr>
          <a:xfrm>
            <a:off x="0" y="9099549"/>
            <a:ext cx="241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7</a:t>
            </a:fld>
            <a:endParaRPr>
              <a:solidFill>
                <a:srgbClr val="888888"/>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xfrm>
            <a:off x="893762" y="519112"/>
            <a:ext cx="11217276" cy="1885951"/>
          </a:xfrm>
          <a:prstGeom prst="rect">
            <a:avLst/>
          </a:prstGeom>
        </p:spPr>
        <p:txBody>
          <a:bodyPr lIns="0" tIns="0" rIns="0" bIns="0">
            <a:normAutofit/>
          </a:bodyPr>
          <a:lstStyle>
            <a:lvl1pPr defTabSz="434643">
              <a:defRPr sz="6696"/>
            </a:lvl1pPr>
          </a:lstStyle>
          <a:p>
            <a:pPr lvl="0">
              <a:defRPr sz="1800"/>
            </a:pPr>
            <a:r>
              <a:rPr sz="6696"/>
              <a:t>Components of the Optimizer </a:t>
            </a:r>
          </a:p>
        </p:txBody>
      </p:sp>
      <p:sp>
        <p:nvSpPr>
          <p:cNvPr id="143" name="Shape 143"/>
          <p:cNvSpPr>
            <a:spLocks noGrp="1"/>
          </p:cNvSpPr>
          <p:nvPr>
            <p:ph type="body" idx="1"/>
          </p:nvPr>
        </p:nvSpPr>
        <p:spPr>
          <a:xfrm>
            <a:off x="893762" y="2597150"/>
            <a:ext cx="11217276" cy="6188075"/>
          </a:xfrm>
          <a:prstGeom prst="rect">
            <a:avLst/>
          </a:prstGeom>
        </p:spPr>
        <p:txBody>
          <a:bodyPr/>
          <a:lstStyle/>
          <a:p>
            <a:pPr marL="0" lvl="0" indent="0">
              <a:spcBef>
                <a:spcPts val="0"/>
              </a:spcBef>
              <a:buSzTx/>
              <a:buNone/>
              <a:defRPr sz="1800"/>
            </a:pPr>
            <a:r>
              <a:rPr sz="4400" b="1" u="sng" dirty="0">
                <a:solidFill>
                  <a:srgbClr val="44546A"/>
                </a:solidFill>
              </a:rPr>
              <a:t>Enumerator</a:t>
            </a:r>
          </a:p>
          <a:p>
            <a:pPr marL="0" lvl="0" indent="0">
              <a:spcBef>
                <a:spcPts val="0"/>
              </a:spcBef>
              <a:buSzTx/>
              <a:buNone/>
              <a:defRPr sz="1800"/>
            </a:pPr>
            <a:endParaRPr sz="3600" dirty="0"/>
          </a:p>
          <a:p>
            <a:pPr marL="355600" lvl="0" indent="-355600">
              <a:spcBef>
                <a:spcPts val="0"/>
              </a:spcBef>
              <a:defRPr sz="1800"/>
            </a:pPr>
            <a:r>
              <a:rPr sz="2800" dirty="0"/>
              <a:t>Central component of the optimizer</a:t>
            </a:r>
          </a:p>
          <a:p>
            <a:pPr lvl="0">
              <a:spcBef>
                <a:spcPts val="0"/>
              </a:spcBef>
              <a:defRPr sz="1800"/>
            </a:pPr>
            <a:endParaRPr sz="2800" dirty="0"/>
          </a:p>
          <a:p>
            <a:pPr marL="355600" lvl="0" indent="-355600">
              <a:spcBef>
                <a:spcPts val="0"/>
              </a:spcBef>
              <a:defRPr sz="1800"/>
            </a:pPr>
            <a:r>
              <a:rPr sz="2800" dirty="0"/>
              <a:t>Determines the distributed join order and data movement decisions</a:t>
            </a:r>
          </a:p>
          <a:p>
            <a:pPr lvl="0">
              <a:spcBef>
                <a:spcPts val="0"/>
              </a:spcBef>
              <a:defRPr sz="1800"/>
            </a:pPr>
            <a:endParaRPr sz="2800" dirty="0"/>
          </a:p>
          <a:p>
            <a:pPr marL="355600" lvl="0" indent="-355600">
              <a:spcBef>
                <a:spcPts val="0"/>
              </a:spcBef>
              <a:defRPr sz="1800"/>
            </a:pPr>
            <a:r>
              <a:rPr sz="2800" dirty="0"/>
              <a:t>Selects the best plan, based on the cost models of the database operations and the network data movement operations</a:t>
            </a:r>
          </a:p>
          <a:p>
            <a:pPr lvl="0">
              <a:spcBef>
                <a:spcPts val="0"/>
              </a:spcBef>
              <a:defRPr sz="1800"/>
            </a:pPr>
            <a:endParaRPr sz="2800" dirty="0"/>
          </a:p>
          <a:p>
            <a:pPr marL="355600" lvl="0" indent="-355600">
              <a:spcBef>
                <a:spcPts val="0"/>
              </a:spcBef>
              <a:defRPr sz="1800"/>
            </a:pPr>
            <a:r>
              <a:rPr sz="2800" dirty="0"/>
              <a:t>Called by the Rewriter to cost rewrites </a:t>
            </a:r>
          </a:p>
        </p:txBody>
      </p:sp>
      <p:sp>
        <p:nvSpPr>
          <p:cNvPr id="144" name="Shape 144"/>
          <p:cNvSpPr>
            <a:spLocks noGrp="1"/>
          </p:cNvSpPr>
          <p:nvPr>
            <p:ph type="sldNum" sz="quarter" idx="2"/>
          </p:nvPr>
        </p:nvSpPr>
        <p:spPr>
          <a:xfrm>
            <a:off x="0" y="9099549"/>
            <a:ext cx="241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8</a:t>
            </a:fld>
            <a:endParaRPr>
              <a:solidFill>
                <a:srgbClr val="888888"/>
              </a:solid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p:cNvSpPr>
          <p:nvPr>
            <p:ph type="title"/>
          </p:nvPr>
        </p:nvSpPr>
        <p:spPr>
          <a:xfrm>
            <a:off x="893762" y="519112"/>
            <a:ext cx="11217276" cy="1885951"/>
          </a:xfrm>
          <a:prstGeom prst="rect">
            <a:avLst/>
          </a:prstGeom>
        </p:spPr>
        <p:txBody>
          <a:bodyPr lIns="0" tIns="0" rIns="0" bIns="0">
            <a:normAutofit/>
          </a:bodyPr>
          <a:lstStyle>
            <a:lvl1pPr defTabSz="458011">
              <a:defRPr sz="6272"/>
            </a:lvl1pPr>
          </a:lstStyle>
          <a:p>
            <a:pPr lvl="0">
              <a:defRPr sz="1800"/>
            </a:pPr>
            <a:r>
              <a:rPr sz="6272" b="1" dirty="0"/>
              <a:t>3 Components of the Optimizer </a:t>
            </a:r>
          </a:p>
        </p:txBody>
      </p:sp>
      <p:sp>
        <p:nvSpPr>
          <p:cNvPr id="149" name="Shape 149"/>
          <p:cNvSpPr>
            <a:spLocks noGrp="1"/>
          </p:cNvSpPr>
          <p:nvPr>
            <p:ph type="body" idx="1"/>
          </p:nvPr>
        </p:nvSpPr>
        <p:spPr>
          <a:xfrm>
            <a:off x="893762" y="2597150"/>
            <a:ext cx="11217276" cy="6188075"/>
          </a:xfrm>
          <a:prstGeom prst="rect">
            <a:avLst/>
          </a:prstGeom>
        </p:spPr>
        <p:txBody>
          <a:bodyPr/>
          <a:lstStyle/>
          <a:p>
            <a:pPr marL="0" lvl="0" indent="0">
              <a:spcBef>
                <a:spcPts val="0"/>
              </a:spcBef>
              <a:buSzTx/>
              <a:buNone/>
              <a:defRPr sz="1800"/>
            </a:pPr>
            <a:r>
              <a:rPr sz="4400" b="1" u="sng" dirty="0">
                <a:solidFill>
                  <a:srgbClr val="44546A"/>
                </a:solidFill>
              </a:rPr>
              <a:t>Planner</a:t>
            </a:r>
          </a:p>
          <a:p>
            <a:pPr marL="0" lvl="0" indent="0">
              <a:spcBef>
                <a:spcPts val="0"/>
              </a:spcBef>
              <a:buSzTx/>
              <a:buNone/>
              <a:defRPr sz="1800"/>
            </a:pPr>
            <a:endParaRPr sz="4400" u="sng" dirty="0">
              <a:solidFill>
                <a:srgbClr val="44546A"/>
              </a:solidFill>
            </a:endParaRPr>
          </a:p>
          <a:p>
            <a:pPr marL="355600" lvl="0" indent="-355600">
              <a:spcBef>
                <a:spcPts val="0"/>
              </a:spcBef>
              <a:defRPr sz="1800"/>
            </a:pPr>
            <a:r>
              <a:rPr sz="2800" dirty="0"/>
              <a:t>Converts the logical execution plan to a sequence of distributed query and data movement operations</a:t>
            </a:r>
          </a:p>
          <a:p>
            <a:pPr lvl="0">
              <a:spcBef>
                <a:spcPts val="0"/>
              </a:spcBef>
              <a:defRPr sz="1800"/>
            </a:pPr>
            <a:endParaRPr sz="2800" dirty="0"/>
          </a:p>
          <a:p>
            <a:pPr marL="355600" lvl="0" indent="-355600">
              <a:spcBef>
                <a:spcPts val="0"/>
              </a:spcBef>
              <a:defRPr sz="1800"/>
            </a:pPr>
            <a:r>
              <a:rPr sz="2800" dirty="0"/>
              <a:t>Uses SQL extensions: </a:t>
            </a:r>
            <a:r>
              <a:rPr sz="2800" i="1" dirty="0" err="1"/>
              <a:t>RemoteTables</a:t>
            </a:r>
            <a:r>
              <a:rPr sz="2800" i="1" dirty="0"/>
              <a:t> </a:t>
            </a:r>
            <a:r>
              <a:rPr sz="2800" dirty="0"/>
              <a:t>and </a:t>
            </a:r>
            <a:r>
              <a:rPr sz="2800" i="1" dirty="0" err="1"/>
              <a:t>ResultTables</a:t>
            </a:r>
            <a:r>
              <a:rPr sz="2800" i="1" dirty="0"/>
              <a:t> </a:t>
            </a:r>
          </a:p>
        </p:txBody>
      </p:sp>
      <p:sp>
        <p:nvSpPr>
          <p:cNvPr id="150" name="Shape 150"/>
          <p:cNvSpPr>
            <a:spLocks noGrp="1"/>
          </p:cNvSpPr>
          <p:nvPr>
            <p:ph type="sldNum" sz="quarter" idx="2"/>
          </p:nvPr>
        </p:nvSpPr>
        <p:spPr>
          <a:xfrm>
            <a:off x="0" y="9099549"/>
            <a:ext cx="241300" cy="304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1800"/>
            </a:lvl1pPr>
          </a:lstStyle>
          <a:p>
            <a:pPr lvl="0">
              <a:defRPr>
                <a:solidFill>
                  <a:srgbClr val="000000"/>
                </a:solidFill>
              </a:defRPr>
            </a:pPr>
            <a:fld id="{86CB4B4D-7CA3-9044-876B-883B54F8677D}" type="slidenum">
              <a:rPr>
                <a:solidFill>
                  <a:srgbClr val="888888"/>
                </a:solidFill>
              </a:rPr>
              <a:t>9</a:t>
            </a:fld>
            <a:endParaRPr>
              <a:solidFill>
                <a:srgbClr val="888888"/>
              </a:solidFill>
            </a:endParaRP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4472C4"/>
          </a:solidFill>
          <a:prstDash val="solid"/>
          <a:miter lim="800000"/>
        </a:ln>
        <a:effectLst/>
      </a:spPr>
      <a:bodyPr rot="0" spcFirstLastPara="1" vertOverflow="overflow" horzOverflow="overflow" vert="horz" wrap="square" lIns="45719" tIns="45719" rIns="45719" bIns="45719"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onstantia"/>
            <a:ea typeface="Constantia"/>
            <a:cs typeface="Constantia"/>
            <a:sym typeface="Constant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4472C4"/>
          </a:solidFill>
          <a:prstDash val="solid"/>
          <a:miter lim="8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onstantia"/>
            <a:ea typeface="Constantia"/>
            <a:cs typeface="Constantia"/>
            <a:sym typeface="Constant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4472C4"/>
          </a:solidFill>
          <a:prstDash val="solid"/>
          <a:miter lim="800000"/>
        </a:ln>
        <a:effectLst/>
      </a:spPr>
      <a:bodyPr rot="0" spcFirstLastPara="1" vertOverflow="overflow" horzOverflow="overflow" vert="horz" wrap="square" lIns="45719" tIns="45719" rIns="45719" bIns="45719"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onstantia"/>
            <a:ea typeface="Constantia"/>
            <a:cs typeface="Constantia"/>
            <a:sym typeface="Constant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4472C4"/>
          </a:solidFill>
          <a:prstDash val="solid"/>
          <a:miter lim="8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onstantia"/>
            <a:ea typeface="Constantia"/>
            <a:cs typeface="Constantia"/>
            <a:sym typeface="Constant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250</TotalTime>
  <Words>6199</Words>
  <Application>Microsoft Office PowerPoint</Application>
  <PresentationFormat>Custom</PresentationFormat>
  <Paragraphs>596</Paragraphs>
  <Slides>41</Slides>
  <Notes>36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Avenir Book</vt:lpstr>
      <vt:lpstr>Avenir Roman</vt:lpstr>
      <vt:lpstr>Calibri Light</vt:lpstr>
      <vt:lpstr>Constantia</vt:lpstr>
      <vt:lpstr>Helvetica</vt:lpstr>
      <vt:lpstr>Helvetica Light</vt:lpstr>
      <vt:lpstr>Default</vt:lpstr>
      <vt:lpstr>The MemSQL Query Optimizer:  A modern optimizer for real-time analytics in a distributed database </vt:lpstr>
      <vt:lpstr>Motivation</vt:lpstr>
      <vt:lpstr> MemSQL</vt:lpstr>
      <vt:lpstr>MemSQL - Architecture  </vt:lpstr>
      <vt:lpstr>MemSQL: Execution of a query </vt:lpstr>
      <vt:lpstr>Components of the Optimizer </vt:lpstr>
      <vt:lpstr>Components of the Optimizer</vt:lpstr>
      <vt:lpstr>Components of the Optimizer </vt:lpstr>
      <vt:lpstr>3 Components of the Optimizer </vt:lpstr>
      <vt:lpstr>Important Contributions </vt:lpstr>
      <vt:lpstr>Steps to optimize a query</vt:lpstr>
      <vt:lpstr>Rewriter: Cost-Based Rewrites </vt:lpstr>
      <vt:lpstr>Rewriter: Heuristic Rewrites </vt:lpstr>
      <vt:lpstr>Interleaving of Rewrites </vt:lpstr>
      <vt:lpstr>Costing Rewrites </vt:lpstr>
      <vt:lpstr>Costing Rewrites </vt:lpstr>
      <vt:lpstr>Costing Rewrites  </vt:lpstr>
      <vt:lpstr>Bushy Joins</vt:lpstr>
      <vt:lpstr>Bushy Joins</vt:lpstr>
      <vt:lpstr>Bushy Plan Heuristic </vt:lpstr>
      <vt:lpstr>Generate bushy plans - Algorithm</vt:lpstr>
      <vt:lpstr>PowerPoint Presentation</vt:lpstr>
      <vt:lpstr>PowerPoint Presentation</vt:lpstr>
      <vt:lpstr>PowerPoint Presentation</vt:lpstr>
      <vt:lpstr>PowerPoint Presentation</vt:lpstr>
      <vt:lpstr>Enumerator</vt:lpstr>
      <vt:lpstr>Enumerator</vt:lpstr>
      <vt:lpstr>Planner: Remote Tables and Result Tables </vt:lpstr>
      <vt:lpstr>Planner</vt:lpstr>
      <vt:lpstr>DQEP Example </vt:lpstr>
      <vt:lpstr>DQEP Example </vt:lpstr>
      <vt:lpstr>Query Optimization Example </vt:lpstr>
      <vt:lpstr>Query Optimization Example: Rewriter</vt:lpstr>
      <vt:lpstr>Query Optimization Example: Enumerator</vt:lpstr>
      <vt:lpstr>Query Optimization Example: Enumerator - DQEP</vt:lpstr>
      <vt:lpstr>Experiments</vt:lpstr>
      <vt:lpstr>Compare MemSQL –“A” </vt:lpstr>
      <vt:lpstr>With and without rewrites</vt:lpstr>
      <vt:lpstr>Optimization time</vt:lpstr>
      <vt:lpstr>Related Work</vt:lpstr>
      <vt:lpstr>The MemSQL Query Optimizer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MemSQL Query Optimizer:  A modern optimizer for real-time analytics in a distributed database </dc:title>
  <cp:lastModifiedBy>Eleni Konstantinou</cp:lastModifiedBy>
  <cp:revision>63</cp:revision>
  <dcterms:modified xsi:type="dcterms:W3CDTF">2017-11-29T20:27:10Z</dcterms:modified>
</cp:coreProperties>
</file>